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296" r:id="rId3"/>
    <p:sldId id="317" r:id="rId4"/>
    <p:sldId id="318" r:id="rId5"/>
    <p:sldId id="303" r:id="rId6"/>
    <p:sldId id="304" r:id="rId7"/>
    <p:sldId id="305" r:id="rId8"/>
    <p:sldId id="31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315" r:id="rId23"/>
    <p:sldId id="272" r:id="rId24"/>
    <p:sldId id="273" r:id="rId25"/>
    <p:sldId id="274" r:id="rId26"/>
    <p:sldId id="275" r:id="rId27"/>
    <p:sldId id="276" r:id="rId28"/>
    <p:sldId id="306" r:id="rId29"/>
    <p:sldId id="307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08" r:id="rId39"/>
    <p:sldId id="288" r:id="rId40"/>
    <p:sldId id="309" r:id="rId41"/>
    <p:sldId id="290" r:id="rId42"/>
    <p:sldId id="316" r:id="rId43"/>
    <p:sldId id="292" r:id="rId44"/>
    <p:sldId id="310" r:id="rId45"/>
    <p:sldId id="294" r:id="rId46"/>
    <p:sldId id="311" r:id="rId47"/>
    <p:sldId id="312" r:id="rId48"/>
    <p:sldId id="297" r:id="rId49"/>
    <p:sldId id="313" r:id="rId50"/>
    <p:sldId id="299" r:id="rId51"/>
    <p:sldId id="300" r:id="rId52"/>
    <p:sldId id="301" r:id="rId53"/>
    <p:sldId id="302" r:id="rId54"/>
    <p:sldId id="3937" r:id="rId55"/>
    <p:sldId id="3938" r:id="rId56"/>
    <p:sldId id="298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8" userDrawn="1">
          <p15:clr>
            <a:srgbClr val="A4A3A4"/>
          </p15:clr>
        </p15:guide>
        <p15:guide id="2" orient="horz" pos="1443" userDrawn="1">
          <p15:clr>
            <a:srgbClr val="A4A3A4"/>
          </p15:clr>
        </p15:guide>
        <p15:guide id="3" orient="horz" pos="4029" userDrawn="1">
          <p15:clr>
            <a:srgbClr val="A4A3A4"/>
          </p15:clr>
        </p15:guide>
        <p15:guide id="4" orient="horz" pos="4210" userDrawn="1">
          <p15:clr>
            <a:srgbClr val="A4A3A4"/>
          </p15:clr>
        </p15:guide>
        <p15:guide id="5" orient="horz" pos="2556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1013" userDrawn="1">
          <p15:clr>
            <a:srgbClr val="A4A3A4"/>
          </p15:clr>
        </p15:guide>
        <p15:guide id="8" pos="7283" userDrawn="1">
          <p15:clr>
            <a:srgbClr val="A4A3A4"/>
          </p15:clr>
        </p15:guide>
        <p15:guide id="9" pos="397" userDrawn="1">
          <p15:clr>
            <a:srgbClr val="A4A3A4"/>
          </p15:clr>
        </p15:guide>
        <p15:guide id="10" pos="3665" userDrawn="1">
          <p15:clr>
            <a:srgbClr val="A4A3A4"/>
          </p15:clr>
        </p15:guide>
        <p15:guide id="11" pos="1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EFF"/>
    <a:srgbClr val="FEFEFF"/>
    <a:srgbClr val="FEFFFE"/>
    <a:srgbClr val="FEFFFF"/>
    <a:srgbClr val="FCFEFD"/>
    <a:srgbClr val="FDFEFD"/>
    <a:srgbClr val="FFFEFD"/>
    <a:srgbClr val="FFFFFE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90" autoAdjust="0"/>
    <p:restoredTop sz="94648" autoAdjust="0"/>
  </p:normalViewPr>
  <p:slideViewPr>
    <p:cSldViewPr snapToGrid="0">
      <p:cViewPr varScale="1">
        <p:scale>
          <a:sx n="79" d="100"/>
          <a:sy n="79" d="100"/>
        </p:scale>
        <p:origin x="232" y="1008"/>
      </p:cViewPr>
      <p:guideLst>
        <p:guide orient="horz" pos="1068"/>
        <p:guide orient="horz" pos="1443"/>
        <p:guide orient="horz" pos="4029"/>
        <p:guide orient="horz" pos="4210"/>
        <p:guide orient="horz" pos="2556"/>
        <p:guide orient="horz"/>
        <p:guide pos="1013"/>
        <p:guide pos="7283"/>
        <p:guide pos="397"/>
        <p:guide pos="3665"/>
        <p:guide pos="1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-262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FE34-0254-CB4E-A5E4-5F0B8F700389}" type="datetimeFigureOut">
              <a:rPr lang="en-US" smtClean="0"/>
              <a:pPr/>
              <a:t>4/20/25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725CC-1AA9-CA45-AB75-91D94092D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02:53:08.975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0,'7451'59'0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02:53:22.25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0,'2857'60'0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6T02:53:41.281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0,'6509'0'0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1D3BD-027A-A147-A84A-68BC2B27E5A1}" type="datetimeFigureOut">
              <a:rPr lang="en-US" smtClean="0"/>
              <a:pPr/>
              <a:t>4/20/25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68234-3C94-5441-9BE6-F55F3848C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8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freemalaysiatoday.com/wp-content/uploads/2025/03/47e07b04-fluoride-ap-290325.webp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Case111.jpg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ental-photos/50729730291/in/photostream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ickr.com/photos/dental-photos/50729730231/in/photostream/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a/ac/United_States_Public_Health_Service_%28seal%29.sv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pload.wikimedia.org/wikipedia/commons/thumb/6/6f/Seal_of_the_United_States_Environmental_Protection_Agency.svg/640px-Seal_of_the_United_States_Environmental_Protection_Agency.svg.png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8234-3C94-5441-9BE6-F55F3848C3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1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9d8235174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9d8235174_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9d8235174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9d8235174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cbdc705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cbdc705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9d8235174_5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9d8235174_5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cbdc7051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4cbdc7051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9d8235174_5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49d8235174_5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9d8235174_5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49d8235174_5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9d8235174_5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49d8235174_5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cbdc7051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cbdc7051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67796-15AD-E1DA-344B-A8B6051C7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748EA9-BE55-EF03-D052-B4E55BB11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07E51-E2EB-813D-1B87-5C5246B35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919D7-2640-769F-A18D-AE4CBEF80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8234-3C94-5441-9BE6-F55F3848C36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1E7C79E8-EA94-EBFA-E92D-8B42ECB7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80c265714_0_0:notes">
            <a:extLst>
              <a:ext uri="{FF2B5EF4-FFF2-40B4-BE49-F238E27FC236}">
                <a16:creationId xmlns:a16="http://schemas.microsoft.com/office/drawing/2014/main" id="{88758528-CDF6-0117-8C72-89CD4339F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80c265714_0_0:notes">
            <a:extLst>
              <a:ext uri="{FF2B5EF4-FFF2-40B4-BE49-F238E27FC236}">
                <a16:creationId xmlns:a16="http://schemas.microsoft.com/office/drawing/2014/main" id="{53CFCEF3-A026-6309-5807-FE0C0D4000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Plus, role for federal and </a:t>
            </a:r>
            <a:r>
              <a:rPr lang="en-US"/>
              <a:t>state regulatory action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545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80c2657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80c2657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99313464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499313464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https://media.freemalaysiatoday.com/wp-content/uploads/2025/03/47e07b04-fluoride-ap-290325.webp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https://commons.wikimedia.org/wiki/File:Case111.jpg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bc083c04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bc083c04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https://www.flickr.com/photos/dental-photos/50729730291/in/photostream/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https://www.flickr.com/photos/dental-photos/50729730231/in/photostream/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bc083c04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4bc083c04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https://openclipart.org/detail/298398/cavity#google_vignette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bc083c04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bc083c04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bc083c04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bc083c04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a016ed0f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4a016ed0f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https://upload.wikimedia.org/wikipedia/commons/a/ac/United_States_Public_Health_Service_%28seal%29.svg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google.com/url?sa=i&amp;url=https%3A%2F%2Fen.wikipedia.org%2Fwiki%2FUnited_States_Environmental_Protection_Agency&amp;psig=AOvVaw3ZxEI-QcKbgU3rmlds8fUb&amp;ust=1744290162728000&amp;source=images&amp;cd=vfe&amp;opi=89978449&amp;ved=0CBQQjRxqFwoTCOCmu6-By4wDFQAAAAAdAAAAABA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https://upload.wikimedia.org/wikipedia/commons/thumb/6/6f/Seal_of_the_United_States_Environmental_Protection_Agency.svg/640px-Seal_of_the_United_States_Environmental_Protection_Agency.svg.png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99313464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99313464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499313464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499313464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9931346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49931346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E732D0D9-355C-90B7-72F5-0821FFDE8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80c265714_0_0:notes">
            <a:extLst>
              <a:ext uri="{FF2B5EF4-FFF2-40B4-BE49-F238E27FC236}">
                <a16:creationId xmlns:a16="http://schemas.microsoft.com/office/drawing/2014/main" id="{E7135156-B0A8-098B-C5D1-F9BD27C2F8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80c265714_0_0:notes">
            <a:extLst>
              <a:ext uri="{FF2B5EF4-FFF2-40B4-BE49-F238E27FC236}">
                <a16:creationId xmlns:a16="http://schemas.microsoft.com/office/drawing/2014/main" id="{F6A7870A-420D-E387-23F7-9EF17A9B5F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APA does NOT apply to Executive Orders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426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bc083c04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bc083c04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bc083c04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bc083c04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cbdc7051c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cbdc7051c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cbdc7051c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cbdc7051c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4cbdc7051c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4cbdc7051c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4cbdc7051c_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4cbdc7051c_7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99313464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499313464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4a016ed0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4a016ed0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https://x.com/robertkennedyjr/status/1852812012478398923?s=46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499313464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499313464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27160-2D6C-01A8-8040-DCB9CF579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A42BF-C6C9-7172-1E44-7137C2070C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CA545-730E-EFB1-2A92-2D91570E9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99570-EC9B-B8C6-A6BC-CD896B2E5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8234-3C94-5441-9BE6-F55F3848C36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1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339116DD-AD04-BC52-3873-9FAACC932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80c265714_0_0:notes">
            <a:extLst>
              <a:ext uri="{FF2B5EF4-FFF2-40B4-BE49-F238E27FC236}">
                <a16:creationId xmlns:a16="http://schemas.microsoft.com/office/drawing/2014/main" id="{238FD24F-F461-AFBF-1A21-CB8984DEAB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80c265714_0_0:notes">
            <a:extLst>
              <a:ext uri="{FF2B5EF4-FFF2-40B4-BE49-F238E27FC236}">
                <a16:creationId xmlns:a16="http://schemas.microsoft.com/office/drawing/2014/main" id="{FCD481CD-3C24-9483-22BC-03A55FE1DA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Madison will note that ACIP’s rescheduled meeting was held yesterday and today. The agenda does not reveal action directly relevant to our discussion.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877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80c26571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480c26571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495c513648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495c513648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495c513648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495c513648_1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495c513648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495c513648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495c513648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495c513648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what fda is doing now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95c513648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95c513648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495c513648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495c513648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495c513648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495c513648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04d07c46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04d07c46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495c513648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495c513648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526D4-7A12-461E-72FF-C7C34C7C0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0BFBEF-BF8F-F3E5-AED8-A4C3BE10FB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FBFAB5-0AEA-5EB4-CD79-D7A1FE871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B5EB-A4A5-8A77-8E88-AB556D4D99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68234-3C94-5441-9BE6-F55F3848C3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519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49d8235174_6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49d8235174_6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68234-3C94-5441-9BE6-F55F3848C3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00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80c2657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80c2657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49d8235174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49d8235174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9d8235174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9d8235174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9d8235174_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9d8235174_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6451" y="3065962"/>
            <a:ext cx="1011936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page: single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6451" y="3835402"/>
            <a:ext cx="10119360" cy="215444"/>
          </a:xfrm>
        </p:spPr>
        <p:txBody>
          <a:bodyPr wrap="square" bIns="0" anchor="t" anchorCtr="0">
            <a:sp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2640" y="6400800"/>
            <a:ext cx="9669400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1200"/>
              </a:lnSpc>
              <a:defRPr sz="8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sz="1000" b="1">
                <a:latin typeface="Arial"/>
                <a:cs typeface="Arial"/>
              </a:rPr>
              <a:t>[Enter the presentation name in Insert &gt; Header &amp; Footer]     7/24/2011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up_Phot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7302" y="4656912"/>
            <a:ext cx="3034316" cy="366767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800">
                <a:solidFill>
                  <a:schemeClr val="bg2"/>
                </a:solidFill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87500" y="2274888"/>
            <a:ext cx="3048296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287631" y="2274888"/>
            <a:ext cx="3048296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301609" y="4656912"/>
            <a:ext cx="3034316" cy="359073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800">
                <a:solidFill>
                  <a:schemeClr val="bg2"/>
                </a:solidFill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[Enter the presentation name in </a:t>
            </a:r>
            <a:r>
              <a:rPr lang="en-US" sz="1000" dirty="0"/>
              <a:t>Insert</a:t>
            </a:r>
            <a:r>
              <a:rPr lang="en-US" dirty="0"/>
              <a:t>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breakou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84960" y="2405627"/>
            <a:ext cx="7981359" cy="1617174"/>
          </a:xfrm>
        </p:spPr>
        <p:txBody>
          <a:bodyPr/>
          <a:lstStyle>
            <a:lvl1pPr>
              <a:spcAft>
                <a:spcPts val="0"/>
              </a:spcAft>
              <a:buFont typeface="Arial" pitchFamily="34" charset="0"/>
              <a:buChar char="»"/>
              <a:defRPr lang="en-US" sz="2000" b="1" kern="1200" baseline="0" dirty="0" smtClean="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228600" indent="4763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/>
            </a:lvl3pPr>
            <a:lvl4pPr>
              <a:def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702866" y="6381135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40011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24622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1219170" lvl="1" indent="-406390">
              <a:spcBef>
                <a:spcPts val="1067"/>
              </a:spcBef>
              <a:spcAft>
                <a:spcPts val="0"/>
              </a:spcAft>
              <a:buSzPts val="1200"/>
              <a:buChar char="»"/>
              <a:defRPr/>
            </a:lvl2pPr>
            <a:lvl3pPr marL="1828754" lvl="2" indent="-304792">
              <a:spcBef>
                <a:spcPts val="1067"/>
              </a:spcBef>
              <a:spcAft>
                <a:spcPts val="0"/>
              </a:spcAft>
              <a:buSzPts val="1100"/>
              <a:buNone/>
              <a:defRPr/>
            </a:lvl3pPr>
            <a:lvl4pPr marL="2438339" lvl="3" indent="-380990">
              <a:spcBef>
                <a:spcPts val="267"/>
              </a:spcBef>
              <a:spcAft>
                <a:spcPts val="0"/>
              </a:spcAft>
              <a:buSzPts val="900"/>
              <a:buChar char="»"/>
              <a:defRPr/>
            </a:lvl4pPr>
            <a:lvl5pPr marL="3047924" lvl="4" indent="-304792">
              <a:spcBef>
                <a:spcPts val="267"/>
              </a:spcBef>
              <a:spcAft>
                <a:spcPts val="0"/>
              </a:spcAft>
              <a:buSzPts val="900"/>
              <a:buNone/>
              <a:defRPr/>
            </a:lvl5pPr>
            <a:lvl6pPr marL="3657509" lvl="5" indent="-431789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marL="4267093" lvl="6" indent="-431789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marL="4876678" lvl="7" indent="-431789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marL="5486263" lvl="8" indent="-431789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1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8543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76451" y="3065962"/>
            <a:ext cx="1011936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Title page: single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6451" y="3835402"/>
            <a:ext cx="10119360" cy="215444"/>
          </a:xfrm>
        </p:spPr>
        <p:txBody>
          <a:bodyPr wrap="square" bIns="0" anchor="t" anchorCtr="0">
            <a:sp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2640" y="6400800"/>
            <a:ext cx="9669400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1200"/>
              </a:lnSpc>
              <a:defRPr sz="8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sz="1000" b="1">
                <a:latin typeface="Arial"/>
                <a:cs typeface="Arial"/>
              </a:rPr>
              <a:t>[Enter the presentation name in Insert &gt; Header &amp; Footer]     7/24/2011 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37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76451" y="2210462"/>
            <a:ext cx="10119360" cy="153888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ts val="6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 page: double lines</a:t>
            </a:r>
            <a:br>
              <a:rPr lang="en-US"/>
            </a:b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451" y="3855674"/>
            <a:ext cx="10119360" cy="215444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2640" y="6552123"/>
            <a:ext cx="96790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1200"/>
              </a:lnSpc>
              <a:defRPr sz="8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sz="1000" b="1">
                <a:latin typeface="Arial"/>
                <a:cs typeface="Arial"/>
              </a:rPr>
              <a:t>[Enter the presentation name in Insert &gt; Header &amp; Footer]     7/24/2011 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366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/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08667" y="2290763"/>
            <a:ext cx="9952567" cy="1566070"/>
          </a:xfrm>
        </p:spPr>
        <p:txBody>
          <a:bodyPr/>
          <a:lstStyle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buClr>
                <a:srgbClr val="40404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085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ers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1" y="1600200"/>
            <a:ext cx="9976273" cy="4001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67" y="2226459"/>
            <a:ext cx="8541883" cy="246221"/>
          </a:xfrm>
        </p:spPr>
        <p:txBody>
          <a:bodyPr>
            <a:spAutoFit/>
          </a:bodyPr>
          <a:lstStyle>
            <a:lvl4pPr>
              <a:lnSpc>
                <a:spcPts val="1800"/>
              </a:lnSpc>
              <a:defRPr/>
            </a:lvl4pPr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608667" y="3136900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081184" y="3136900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608667" y="4710223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6081184" y="4710223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86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ers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1" y="1600200"/>
            <a:ext cx="9976273" cy="4001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4512" y="2647509"/>
            <a:ext cx="6010939" cy="246221"/>
          </a:xfrm>
        </p:spPr>
        <p:txBody>
          <a:bodyPr wrap="square">
            <a:spAutoFit/>
          </a:bodyPr>
          <a:lstStyle>
            <a:lvl4pPr>
              <a:lnSpc>
                <a:spcPts val="1800"/>
              </a:lnSpc>
              <a:defRPr/>
            </a:lvl4pPr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608667" y="2403876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608667" y="4306169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5174512" y="4335488"/>
            <a:ext cx="6010939" cy="246221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/>
            </a:lvl1pPr>
            <a:lvl4pPr>
              <a:lnSpc>
                <a:spcPts val="1800"/>
              </a:lnSpc>
              <a:defRPr/>
            </a:lvl4pPr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552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_list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/>
              <a:t> 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1608667" y="2290763"/>
            <a:ext cx="9952567" cy="1390124"/>
          </a:xfrm>
        </p:spPr>
        <p:txBody>
          <a:bodyPr/>
          <a:lstStyle>
            <a:lvl2pPr>
              <a:spcAft>
                <a:spcPts val="300"/>
              </a:spcAft>
              <a:defRPr sz="1400"/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buClr>
                <a:srgbClr val="404040"/>
              </a:buClr>
              <a:buFont typeface="Arial" pitchFamily="34" charset="0"/>
              <a:buChar char="–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28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957" y="2194560"/>
            <a:ext cx="4714243" cy="1547603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/>
            </a:lvl3pPr>
            <a:lvl4pPr algn="l">
              <a:defRPr sz="1200"/>
            </a:lvl4pPr>
            <a:lvl5pPr>
              <a:defRPr lang="en-US" sz="1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4310" y="2194560"/>
            <a:ext cx="4888089" cy="1547603"/>
          </a:xfrm>
        </p:spPr>
        <p:txBody>
          <a:bodyPr/>
          <a:lstStyle>
            <a:lvl1pPr>
              <a:defRPr sz="1600"/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lang="en-US" sz="1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84960" y="1600200"/>
            <a:ext cx="10594848" cy="4001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30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76451" y="2210462"/>
            <a:ext cx="10119360" cy="153888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ts val="6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page: double lines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451" y="3855674"/>
            <a:ext cx="10119360" cy="215444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72640" y="6552123"/>
            <a:ext cx="96790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1200"/>
              </a:lnSpc>
              <a:defRPr sz="800" b="0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sz="1000" b="1">
                <a:latin typeface="Arial"/>
                <a:cs typeface="Arial"/>
              </a:rPr>
              <a:t>[Enter the presentation name in Insert &gt; Header &amp; Footer]     7/24/2011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1970569" y="6400800"/>
            <a:ext cx="609600" cy="457200"/>
          </a:xfrm>
          <a:prstGeom prst="rect">
            <a:avLst/>
          </a:prstGeom>
        </p:spPr>
        <p:txBody>
          <a:bodyPr vert="horz" lIns="0" tIns="0" rIns="0" bIns="0" rtlCol="0" anchor="ctr" anchorCtr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E216E-30EE-794D-82EB-E7F5CCC9146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07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up_Phot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930856" y="2296485"/>
            <a:ext cx="2694517" cy="359073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87500" y="2274888"/>
            <a:ext cx="7061200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15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up_Phot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7302" y="4656912"/>
            <a:ext cx="3034316" cy="359073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87500" y="2274888"/>
            <a:ext cx="3048296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287631" y="2274888"/>
            <a:ext cx="3048296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301609" y="4656912"/>
            <a:ext cx="3034316" cy="359073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246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_breakou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59273" y="2307304"/>
            <a:ext cx="7981359" cy="1468607"/>
          </a:xfrm>
        </p:spPr>
        <p:txBody>
          <a:bodyPr/>
          <a:lstStyle>
            <a:lvl1pPr>
              <a:spcAft>
                <a:spcPts val="0"/>
              </a:spcAft>
              <a:buFont typeface="Arial" pitchFamily="34" charset="0"/>
              <a:buChar char="»"/>
              <a:defRPr lang="en-US" sz="1800" b="1" kern="1200" baseline="0" dirty="0" smtClean="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228600" indent="4763">
              <a:buNone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4pPr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22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[Enter the presentation name </a:t>
            </a:r>
            <a:r>
              <a:rPr lang="en-US" sz="1000" dirty="0"/>
              <a:t>in</a:t>
            </a:r>
            <a:r>
              <a:rPr lang="en-US" dirty="0"/>
              <a:t>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 dirty="0"/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08667" y="2290763"/>
            <a:ext cx="9952567" cy="17454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buClr>
                <a:srgbClr val="40404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ers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1" y="1600200"/>
            <a:ext cx="9976273" cy="4001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667" y="2226459"/>
            <a:ext cx="8541883" cy="246221"/>
          </a:xfrm>
        </p:spPr>
        <p:txBody>
          <a:bodyPr>
            <a:spAutoFit/>
          </a:bodyPr>
          <a:lstStyle>
            <a:lvl4pPr>
              <a:lnSpc>
                <a:spcPts val="1800"/>
              </a:lnSpc>
              <a:defRPr/>
            </a:lvl4pPr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608667" y="3136900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081184" y="3136900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608667" y="4710223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6081184" y="4710223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ers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1" y="1600200"/>
            <a:ext cx="9976273" cy="4001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4512" y="2647509"/>
            <a:ext cx="6010939" cy="246221"/>
          </a:xfrm>
        </p:spPr>
        <p:txBody>
          <a:bodyPr wrap="square">
            <a:spAutoFit/>
          </a:bodyPr>
          <a:lstStyle>
            <a:lvl4pPr>
              <a:lnSpc>
                <a:spcPts val="1800"/>
              </a:lnSpc>
              <a:defRPr/>
            </a:lvl4pPr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608667" y="2403876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608667" y="4306169"/>
            <a:ext cx="3285067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0"/>
          </p:nvPr>
        </p:nvSpPr>
        <p:spPr>
          <a:xfrm>
            <a:off x="5174512" y="4335488"/>
            <a:ext cx="6010939" cy="246221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/>
            </a:lvl1pPr>
            <a:lvl4pPr>
              <a:lnSpc>
                <a:spcPts val="1800"/>
              </a:lnSpc>
              <a:defRPr/>
            </a:lvl4pPr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[Enter the presentation name in Insert &gt; Header &amp; Footer]      </a:t>
            </a:r>
            <a:fld id="{94874A69-97B2-46D9-BF6B-0F794A1AAF30}" type="datetime4">
              <a:rPr lang="en-US" sz="1000" smtClean="0"/>
              <a:pPr/>
              <a:t>April 20, 2025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_list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[Enter the presentation name in Insert &gt; Header </a:t>
            </a:r>
            <a:r>
              <a:rPr lang="en-US" sz="1000" dirty="0"/>
              <a:t>&amp;</a:t>
            </a:r>
            <a:r>
              <a:rPr lang="en-US" dirty="0"/>
              <a:t>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 dirty="0"/>
              <a:t> 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1608667" y="2290763"/>
            <a:ext cx="9952567" cy="1622175"/>
          </a:xfrm>
        </p:spPr>
        <p:txBody>
          <a:bodyPr/>
          <a:lstStyle>
            <a:lvl1pPr>
              <a:defRPr sz="2000"/>
            </a:lvl1pPr>
            <a:lvl2pPr>
              <a:spcAft>
                <a:spcPts val="300"/>
              </a:spcAft>
              <a:defRPr sz="1800"/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buClr>
                <a:srgbClr val="404040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4957" y="2194560"/>
            <a:ext cx="4714243" cy="1711944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/>
            </a:lvl3pPr>
            <a:lvl4pPr algn="l">
              <a:defRPr sz="1400"/>
            </a:lvl4pPr>
            <a:lvl5pPr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4310" y="2194560"/>
            <a:ext cx="4888089" cy="1711944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84960" y="1600200"/>
            <a:ext cx="10594848" cy="4001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[Enter the presentation name in Insert &gt; Header &amp; Footer</a:t>
            </a:r>
            <a:r>
              <a:rPr lang="en-US" sz="1050" dirty="0"/>
              <a:t>]</a:t>
            </a:r>
            <a:r>
              <a:rPr lang="en-US" dirty="0"/>
              <a:t>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1970569" y="6400800"/>
            <a:ext cx="609600" cy="457200"/>
          </a:xfrm>
          <a:prstGeom prst="rect">
            <a:avLst/>
          </a:prstGeom>
        </p:spPr>
        <p:txBody>
          <a:bodyPr vert="horz" lIns="0" tIns="0" rIns="0" bIns="0" rtlCol="0" anchor="ctr" anchorCtr="1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E216E-30EE-794D-82EB-E7F5CCC9146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[Enter the </a:t>
            </a:r>
            <a:r>
              <a:rPr lang="en-US" sz="1000" dirty="0"/>
              <a:t>presentation</a:t>
            </a:r>
            <a:r>
              <a:rPr lang="en-US" dirty="0"/>
              <a:t>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up_Phot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930856" y="2296485"/>
            <a:ext cx="2694517" cy="359073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600">
                <a:solidFill>
                  <a:schemeClr val="bg2"/>
                </a:solidFill>
              </a:defRPr>
            </a:lvl1pPr>
            <a:lvl2pPr marL="0" indent="0">
              <a:lnSpc>
                <a:spcPts val="1400"/>
              </a:lnSpc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87500" y="2274888"/>
            <a:ext cx="7061200" cy="2462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[Enter the </a:t>
            </a:r>
            <a:r>
              <a:rPr lang="en-US" sz="1000" dirty="0"/>
              <a:t>presentation</a:t>
            </a:r>
            <a:r>
              <a:rPr lang="en-US" dirty="0"/>
              <a:t>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4960" y="1600200"/>
            <a:ext cx="10594848" cy="4001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94561"/>
            <a:ext cx="9821332" cy="1529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placeholder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4572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marL="4572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400800"/>
            <a:ext cx="609600" cy="4572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Arial"/>
              </a:defRPr>
            </a:lvl1pPr>
          </a:lstStyle>
          <a:p>
            <a:fld id="{A4AE216E-30EE-794D-82EB-E7F5CCC914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5" r:id="rId3"/>
    <p:sldLayoutId id="2147483650" r:id="rId4"/>
    <p:sldLayoutId id="2147483656" r:id="rId5"/>
    <p:sldLayoutId id="2147483657" r:id="rId6"/>
    <p:sldLayoutId id="2147483652" r:id="rId7"/>
    <p:sldLayoutId id="2147483654" r:id="rId8"/>
    <p:sldLayoutId id="2147483658" r:id="rId9"/>
    <p:sldLayoutId id="2147483659" r:id="rId10"/>
    <p:sldLayoutId id="2147483660" r:id="rId11"/>
    <p:sldLayoutId id="2147483661" r:id="rId12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FontTx/>
        <a:buNone/>
        <a:defRPr sz="1600" b="1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Lucida Grande"/>
        <a:buChar char="»"/>
        <a:defRPr sz="1600" b="1" kern="1200">
          <a:solidFill>
            <a:schemeClr val="bg2"/>
          </a:solidFill>
          <a:latin typeface="Arial"/>
          <a:ea typeface="+mn-ea"/>
          <a:cs typeface="+mn-cs"/>
        </a:defRPr>
      </a:lvl2pPr>
      <a:lvl3pPr marL="228600" marR="0" indent="0" algn="l" defTabSz="4572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ClrTx/>
        <a:buSzTx/>
        <a:buFontTx/>
        <a:buNone/>
        <a:tabLst/>
        <a:defRPr sz="1400" kern="1200">
          <a:solidFill>
            <a:schemeClr val="tx1"/>
          </a:solidFill>
          <a:latin typeface="Arial"/>
          <a:ea typeface="+mn-ea"/>
          <a:cs typeface="+mn-cs"/>
        </a:defRPr>
      </a:lvl3pPr>
      <a:lvl4pPr marL="457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Lucida Grande"/>
        <a:buChar char="»"/>
        <a:defRPr sz="1200" kern="1200">
          <a:solidFill>
            <a:schemeClr val="tx1"/>
          </a:solidFill>
          <a:latin typeface="Arial"/>
          <a:ea typeface="+mn-ea"/>
          <a:cs typeface="+mn-cs"/>
        </a:defRPr>
      </a:lvl4pPr>
      <a:lvl5pPr marL="457200" marR="0" indent="-228600" algn="l" defTabSz="4572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/>
        <a:buNone/>
        <a:tabLst/>
        <a:defRPr lang="en-US" sz="1200" kern="1200" dirty="0" smtClean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4960" y="1600200"/>
            <a:ext cx="10594848" cy="4001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94561"/>
            <a:ext cx="9821332" cy="1529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placeholder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4572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4572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400800"/>
            <a:ext cx="609600" cy="4572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Arial"/>
              </a:defRPr>
            </a:lvl1pPr>
          </a:lstStyle>
          <a:p>
            <a:fld id="{A4AE216E-30EE-794D-82EB-E7F5CCC914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466892" y="6417304"/>
            <a:ext cx="9952567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[Enter the presentation name in Insert &gt; Header &amp; Footer]      </a:t>
            </a:r>
            <a:fld id="{94874A69-97B2-46D9-BF6B-0F794A1AAF30}" type="datetime4">
              <a:rPr lang="en-US" smtClean="0"/>
              <a:pPr/>
              <a:t>April 20, 2025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82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FontTx/>
        <a:buNone/>
        <a:defRPr sz="1600" b="1" kern="1200" baseline="0">
          <a:solidFill>
            <a:schemeClr val="tx1"/>
          </a:solidFill>
          <a:latin typeface="Arial"/>
          <a:ea typeface="+mn-ea"/>
          <a:cs typeface="+mn-cs"/>
        </a:defRPr>
      </a:lvl1pPr>
      <a:lvl2pPr marL="228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Font typeface="Lucida Grande"/>
        <a:buChar char="»"/>
        <a:defRPr sz="1600" b="1" kern="1200">
          <a:solidFill>
            <a:schemeClr val="bg2"/>
          </a:solidFill>
          <a:latin typeface="Arial"/>
          <a:ea typeface="+mn-ea"/>
          <a:cs typeface="+mn-cs"/>
        </a:defRPr>
      </a:lvl2pPr>
      <a:lvl3pPr marL="228600" marR="0" indent="0" algn="l" defTabSz="4572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ClrTx/>
        <a:buSzTx/>
        <a:buFontTx/>
        <a:buNone/>
        <a:tabLst/>
        <a:defRPr sz="1400" kern="1200">
          <a:solidFill>
            <a:schemeClr val="tx1"/>
          </a:solidFill>
          <a:latin typeface="Arial"/>
          <a:ea typeface="+mn-ea"/>
          <a:cs typeface="+mn-cs"/>
        </a:defRPr>
      </a:lvl3pPr>
      <a:lvl4pPr marL="457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Lucida Grande"/>
        <a:buChar char="»"/>
        <a:defRPr sz="1200" kern="1200">
          <a:solidFill>
            <a:schemeClr val="tx1"/>
          </a:solidFill>
          <a:latin typeface="Arial"/>
          <a:ea typeface="+mn-ea"/>
          <a:cs typeface="+mn-cs"/>
        </a:defRPr>
      </a:lvl4pPr>
      <a:lvl5pPr marL="457200" marR="0" indent="-228600" algn="l" defTabSz="457200" rtl="0" eaLnBrk="1" fontAlgn="auto" latinLnBrk="0" hangingPunct="1">
        <a:lnSpc>
          <a:spcPct val="120000"/>
        </a:lnSpc>
        <a:spcBef>
          <a:spcPts val="300"/>
        </a:spcBef>
        <a:spcAft>
          <a:spcPts val="300"/>
        </a:spcAft>
        <a:buClrTx/>
        <a:buSzTx/>
        <a:buFont typeface="Arial"/>
        <a:buNone/>
        <a:tabLst/>
        <a:defRPr lang="en-US" sz="1200" kern="1200" dirty="0" smtClean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882189"/>
            <a:ext cx="11094720" cy="19010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" sz="4000" dirty="0"/>
              <a:t>Public Health Under the New Administration:</a:t>
            </a:r>
            <a:br>
              <a:rPr lang="en" sz="4000" dirty="0"/>
            </a:br>
            <a:r>
              <a:rPr lang="en" sz="4000" dirty="0"/>
              <a:t> </a:t>
            </a:r>
            <a:r>
              <a:rPr lang="en" sz="3200" dirty="0"/>
              <a:t>Examining State and Local Authority to Regulate Raw Milk, Water Fluoridation, and School Entry Vaccines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853440" y="4212725"/>
            <a:ext cx="10753344" cy="430887"/>
          </a:xfrm>
        </p:spPr>
        <p:txBody>
          <a:bodyPr/>
          <a:lstStyle/>
          <a:p>
            <a:pPr algn="ctr">
              <a:spcAft>
                <a:spcPts val="0"/>
              </a:spcAft>
              <a:buClrTx/>
              <a:defRPr/>
            </a:pPr>
            <a:r>
              <a:rPr lang="en-US" sz="2800" b="0" dirty="0">
                <a:latin typeface="+mn-lt"/>
              </a:rPr>
              <a:t>April 17, 2025 | 12 – 1:30 p.m. CT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1023256" y="1139033"/>
            <a:ext cx="11168743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School-Entry Vaccine Requirements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1023256" y="1693031"/>
            <a:ext cx="10978611" cy="446321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endParaRPr dirty="0"/>
          </a:p>
          <a:p>
            <a:pPr indent="-474121">
              <a:spcBef>
                <a:spcPts val="1067"/>
              </a:spcBef>
              <a:buSzPts val="2000"/>
              <a:buChar char="●"/>
            </a:pPr>
            <a:r>
              <a:rPr lang="en" sz="2667" b="0" dirty="0"/>
              <a:t>To attend school, students must have received certain age-appropriate vaccinations against specific diseases (varies by state). 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Schools play a vital role in maintaining high immunization rates and preventing the spread of disease. 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Began as early as 1800s, with smallpox outbreaks</a:t>
            </a:r>
            <a:endParaRPr sz="2667" b="0" dirty="0"/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667" b="0" dirty="0"/>
              <a:t>Necessary measure as education became compulsory, school days lengthened, and more children attended school.</a:t>
            </a:r>
            <a:endParaRPr sz="2667" b="0" dirty="0"/>
          </a:p>
          <a:p>
            <a:pPr marL="1219170" indent="0">
              <a:spcBef>
                <a:spcPts val="1333"/>
              </a:spcBef>
              <a:spcAft>
                <a:spcPts val="1333"/>
              </a:spcAft>
            </a:pPr>
            <a:endParaRPr sz="2400" b="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957942" y="1139034"/>
            <a:ext cx="11234057" cy="102579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333" dirty="0">
                <a:solidFill>
                  <a:schemeClr val="lt2"/>
                </a:solidFill>
              </a:rPr>
              <a:t>Federal Government’s Role: </a:t>
            </a:r>
            <a:endParaRPr sz="3333" dirty="0">
              <a:solidFill>
                <a:schemeClr val="lt2"/>
              </a:solidFill>
            </a:endParaRPr>
          </a:p>
          <a:p>
            <a:r>
              <a:rPr lang="en" sz="3333" dirty="0">
                <a:solidFill>
                  <a:schemeClr val="lt2"/>
                </a:solidFill>
              </a:rPr>
              <a:t>National Childhood Vaccine Injury Act (NCVIA)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957942" y="1954093"/>
            <a:ext cx="11360800" cy="49039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endParaRPr dirty="0"/>
          </a:p>
          <a:p>
            <a:pPr indent="-474121">
              <a:spcBef>
                <a:spcPts val="1067"/>
              </a:spcBef>
              <a:buSzPts val="2000"/>
              <a:buChar char="●"/>
            </a:pPr>
            <a:r>
              <a:rPr lang="en" sz="2400" b="0" dirty="0"/>
              <a:t>Passed in 1986</a:t>
            </a:r>
            <a:endParaRPr sz="2400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400" b="0" dirty="0"/>
              <a:t>Response to increasing litigation against vaccine manufacturers</a:t>
            </a:r>
            <a:endParaRPr sz="2400" b="0" dirty="0"/>
          </a:p>
          <a:p>
            <a:pPr lvl="1" indent="-457189">
              <a:spcBef>
                <a:spcPts val="1333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000" b="0" dirty="0"/>
              <a:t>Without NCVIA, vaccine shortages and decreased vaccination rates</a:t>
            </a:r>
            <a:endParaRPr sz="2000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400" b="0" dirty="0"/>
              <a:t>The NCVIA establishes:</a:t>
            </a:r>
            <a:endParaRPr sz="2400" b="0" dirty="0"/>
          </a:p>
          <a:p>
            <a:pPr lvl="1" indent="-457189">
              <a:spcBef>
                <a:spcPts val="1333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000" b="0" dirty="0"/>
              <a:t>National Vaccine Injury Compensation Program</a:t>
            </a:r>
            <a:endParaRPr sz="2000" b="0" dirty="0"/>
          </a:p>
          <a:p>
            <a:pPr lvl="1" indent="-457189">
              <a:spcBef>
                <a:spcPts val="1333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000" b="0" dirty="0"/>
              <a:t>Liability protections for manufacturers</a:t>
            </a:r>
            <a:endParaRPr sz="2000" b="0" dirty="0"/>
          </a:p>
          <a:p>
            <a:pPr lvl="1" indent="-457189">
              <a:spcBef>
                <a:spcPts val="1333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000" b="0" dirty="0"/>
              <a:t>Research and guideline requirements</a:t>
            </a:r>
            <a:endParaRPr sz="2000" b="0" dirty="0"/>
          </a:p>
          <a:p>
            <a:pPr lvl="1" indent="-457189">
              <a:spcBef>
                <a:spcPts val="1333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000" b="0" dirty="0"/>
              <a:t>Reporting and safety measures</a:t>
            </a:r>
            <a:endParaRPr sz="2000" b="0" dirty="0"/>
          </a:p>
          <a:p>
            <a:pPr marL="1219170" indent="0">
              <a:spcBef>
                <a:spcPts val="1333"/>
              </a:spcBef>
              <a:spcAft>
                <a:spcPts val="1333"/>
              </a:spcAft>
            </a:pPr>
            <a:endParaRPr sz="2400" b="0" dirty="0">
              <a:solidFill>
                <a:schemeClr val="lt2"/>
              </a:solidFill>
            </a:endParaRPr>
          </a:p>
        </p:txBody>
      </p:sp>
      <p:pic>
        <p:nvPicPr>
          <p:cNvPr id="129" name="Google Shape;129;p21" descr="a smiley face with a bandage on its head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8800" y="169100"/>
            <a:ext cx="2000467" cy="2000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1053200" y="2661032"/>
            <a:ext cx="10948667" cy="355132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endParaRPr dirty="0"/>
          </a:p>
          <a:p>
            <a:pPr indent="-474121">
              <a:spcBef>
                <a:spcPts val="1067"/>
              </a:spcBef>
              <a:buSzPts val="2000"/>
              <a:buChar char="●"/>
            </a:pPr>
            <a:r>
              <a:rPr lang="en" sz="2667" b="0" dirty="0"/>
              <a:t>Federal advisory body that provides vaccine use recommendations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Maintains and updates immunization schedules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Focus is on preventing the spread of vaccine-preventable infectious diseases</a:t>
            </a:r>
            <a:endParaRPr sz="2667" b="0" dirty="0"/>
          </a:p>
          <a:p>
            <a:pPr indent="-474121">
              <a:spcBef>
                <a:spcPts val="1333"/>
              </a:spcBef>
              <a:spcAft>
                <a:spcPts val="1333"/>
              </a:spcAft>
              <a:buSzPts val="2000"/>
              <a:buChar char="●"/>
            </a:pPr>
            <a:r>
              <a:rPr lang="en" sz="2667" b="0" dirty="0"/>
              <a:t>3 meetings/year to review scientific data, discuss prevalent infectious disease issues, and vote on vaccine recommendations</a:t>
            </a:r>
            <a:endParaRPr sz="2667" b="0" dirty="0"/>
          </a:p>
        </p:txBody>
      </p:sp>
      <p:pic>
        <p:nvPicPr>
          <p:cNvPr id="135" name="Google Shape;135;p22" title="ACI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1500" y="999760"/>
            <a:ext cx="2810367" cy="1750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1053200" y="1060401"/>
            <a:ext cx="11360800" cy="160063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467" dirty="0">
                <a:solidFill>
                  <a:schemeClr val="lt2"/>
                </a:solidFill>
              </a:rPr>
              <a:t>Federal Government’s Role: </a:t>
            </a:r>
            <a:br>
              <a:rPr lang="en" sz="3467" dirty="0">
                <a:solidFill>
                  <a:schemeClr val="lt2"/>
                </a:solidFill>
              </a:rPr>
            </a:br>
            <a:r>
              <a:rPr lang="en" sz="3467" dirty="0">
                <a:solidFill>
                  <a:schemeClr val="lt2"/>
                </a:solidFill>
              </a:rPr>
              <a:t>Advisory Committee on Immunization</a:t>
            </a:r>
            <a:br>
              <a:rPr lang="en" sz="3467" dirty="0">
                <a:solidFill>
                  <a:schemeClr val="lt2"/>
                </a:solidFill>
              </a:rPr>
            </a:br>
            <a:r>
              <a:rPr lang="en" sz="3467" dirty="0">
                <a:solidFill>
                  <a:schemeClr val="lt2"/>
                </a:solidFill>
              </a:rPr>
              <a:t>Practices (ACIP)</a:t>
            </a:r>
            <a:endParaRPr sz="3467" dirty="0">
              <a:solidFill>
                <a:schemeClr val="lt2"/>
              </a:solidFill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9131328" y="2661032"/>
            <a:ext cx="3282672" cy="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Source: https://www.cdc.gov/acip/index.html</a:t>
            </a:r>
            <a:endParaRPr sz="1067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987886" y="1833142"/>
            <a:ext cx="5554429" cy="390363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SzPts val="2000"/>
              <a:buChar char="●"/>
            </a:pPr>
            <a:r>
              <a:rPr lang="en" sz="2400" dirty="0"/>
              <a:t>Robert F. Kennedy, Jr</a:t>
            </a:r>
            <a:r>
              <a:rPr lang="en" sz="2400" b="0" dirty="0"/>
              <a:t>., the current Secretary of Health and Human Services (HHS), has </a:t>
            </a:r>
            <a:r>
              <a:rPr lang="en" sz="2400" dirty="0"/>
              <a:t>supported anti-vaccination</a:t>
            </a:r>
            <a:r>
              <a:rPr lang="en" sz="2400" b="0" dirty="0"/>
              <a:t> rhetoric in the past and in his current role. </a:t>
            </a:r>
            <a:endParaRPr sz="2400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400" b="0" dirty="0"/>
              <a:t>The administration is </a:t>
            </a:r>
            <a:r>
              <a:rPr lang="en" sz="2400" dirty="0"/>
              <a:t>downplaying the current measles outbreak and openly questioning the safety of </a:t>
            </a:r>
            <a:endParaRPr sz="2400" dirty="0"/>
          </a:p>
          <a:p>
            <a:pPr indent="0"/>
            <a:r>
              <a:rPr lang="en" sz="2400" dirty="0"/>
              <a:t>vaccines</a:t>
            </a:r>
            <a:r>
              <a:rPr lang="en" sz="2400" b="0" dirty="0"/>
              <a:t>. </a:t>
            </a:r>
            <a:endParaRPr sz="2400" b="0" dirty="0"/>
          </a:p>
          <a:p>
            <a:pPr marL="0" indent="0">
              <a:spcAft>
                <a:spcPts val="1333"/>
              </a:spcAft>
            </a:pPr>
            <a:endParaRPr dirty="0"/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987886" y="1121225"/>
            <a:ext cx="11360800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Federal Action Impacting School-Entry Vaccines </a:t>
            </a:r>
            <a:endParaRPr sz="3600" dirty="0">
              <a:solidFill>
                <a:schemeClr val="lt2"/>
              </a:solidFill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3552" y="2074972"/>
            <a:ext cx="4812500" cy="26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/>
        </p:nvSpPr>
        <p:spPr>
          <a:xfrm>
            <a:off x="6753552" y="4660775"/>
            <a:ext cx="4952195" cy="95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933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Source: https://www.nbcdfw.com/news/national-international/are-you-supportive-of-these-onesies-sanders-grills-rfk-jr-on-anti-vaccine-apparel/3753608/</a:t>
            </a:r>
            <a:endParaRPr sz="933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998771" y="1725547"/>
            <a:ext cx="10904062" cy="280083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400" dirty="0"/>
              <a:t>ACIP’s first meeting</a:t>
            </a:r>
            <a:r>
              <a:rPr lang="en" sz="2400" b="0" dirty="0"/>
              <a:t> of 2025, which was scheduled for 2/26-2/28, was </a:t>
            </a:r>
            <a:r>
              <a:rPr lang="en" sz="2400" dirty="0"/>
              <a:t>postponed </a:t>
            </a:r>
            <a:r>
              <a:rPr lang="en" sz="2400" b="0" dirty="0"/>
              <a:t>to 4/15-4/16. </a:t>
            </a:r>
            <a:endParaRPr sz="2400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400" dirty="0"/>
              <a:t>COVID-19 Executive Order</a:t>
            </a:r>
            <a:r>
              <a:rPr lang="en" sz="2400" b="0" dirty="0"/>
              <a:t> prohibits schools from including COVID-19 vaccines as a school-entry requirement. </a:t>
            </a:r>
            <a:endParaRPr sz="2400" b="0" dirty="0"/>
          </a:p>
          <a:p>
            <a:pPr marL="0" indent="0">
              <a:spcBef>
                <a:spcPts val="1333"/>
              </a:spcBef>
              <a:spcAft>
                <a:spcPts val="1333"/>
              </a:spcAft>
            </a:pPr>
            <a:endParaRPr dirty="0"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998771" y="1310771"/>
            <a:ext cx="11360800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Federal Action Impacting School-Entry Vaccines </a:t>
            </a:r>
            <a:endParaRPr sz="36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987886" y="2090057"/>
            <a:ext cx="10976414" cy="351255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SzPts val="2000"/>
              <a:buChar char="●"/>
            </a:pPr>
            <a:r>
              <a:rPr lang="en" sz="2667" b="0" dirty="0"/>
              <a:t>Ultimately a state power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All 50 states and D.C. impose school-entry vaccine requirements for childcare, and 49 states have requirements for pre-K to 12th grade entry</a:t>
            </a:r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400" b="0" dirty="0"/>
              <a:t>DTaP, Polio, MMR, Varicella, TdaP vaccines required in 49 states</a:t>
            </a:r>
            <a:endParaRPr sz="2400" b="0" dirty="0"/>
          </a:p>
          <a:p>
            <a:pPr lvl="1" indent="-474121">
              <a:spcBef>
                <a:spcPts val="1333"/>
              </a:spcBef>
              <a:spcAft>
                <a:spcPts val="1333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2400" b="0" dirty="0"/>
              <a:t>States vary on requiring the Hepatitis A, Hepatitis B, Influenza, PCV, Hib, and Meningococcal vaccines. </a:t>
            </a:r>
            <a:endParaRPr sz="2400" b="0" dirty="0"/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987886" y="1255387"/>
            <a:ext cx="11360800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State Government’s Role</a:t>
            </a:r>
            <a:endParaRPr sz="36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1099457" y="2062732"/>
            <a:ext cx="7130144" cy="337316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SzPts val="2000"/>
              <a:buChar char="●"/>
            </a:pPr>
            <a:r>
              <a:rPr lang="en" sz="2667" b="0" dirty="0"/>
              <a:t>On April 9, 2025, Idaho became the first state to prohibit vaccine mandates for school-entry (“Idaho Medical Freedom Act,” Senate Bill 1210).  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Daycare facilities may still be permitted to require vaccines for entry. </a:t>
            </a:r>
            <a:endParaRPr sz="2667" b="0" dirty="0"/>
          </a:p>
          <a:p>
            <a:pPr indent="-474121">
              <a:spcBef>
                <a:spcPts val="1333"/>
              </a:spcBef>
              <a:spcAft>
                <a:spcPts val="1333"/>
              </a:spcAft>
              <a:buSzPts val="2000"/>
              <a:buChar char="●"/>
            </a:pPr>
            <a:r>
              <a:rPr lang="en" sz="2667" b="0" dirty="0"/>
              <a:t>Takes effect on July 1, 2025.</a:t>
            </a:r>
            <a:endParaRPr sz="2667" b="0" dirty="0"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020543" y="1352966"/>
            <a:ext cx="11360800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State Government’s Role: Idaho</a:t>
            </a:r>
            <a:endParaRPr sz="3600" dirty="0">
              <a:solidFill>
                <a:schemeClr val="lt2"/>
              </a:solidFill>
            </a:endParaRPr>
          </a:p>
        </p:txBody>
      </p:sp>
      <p:pic>
        <p:nvPicPr>
          <p:cNvPr id="164" name="Google Shape;164;p26" title="imag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1114" y="1047768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8657828" y="3905268"/>
            <a:ext cx="3370886" cy="68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Source: https://www.instagram.com/idahorepublicanparty/p/DIC0a-HNp9S/it-took-some-twists-and-turns-but-the-medical-freedom-act-passed-the-legislature/</a:t>
            </a:r>
            <a:endParaRPr sz="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1009657" y="2403933"/>
            <a:ext cx="10973410" cy="43683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SzPts val="2000"/>
              <a:buChar char="●"/>
            </a:pPr>
            <a:r>
              <a:rPr lang="en" sz="2667" b="0" dirty="0"/>
              <a:t>States also have the authority to allow or limit exemptions to their school-entry vaccine requirements. 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Exemptions include:</a:t>
            </a:r>
            <a:endParaRPr sz="2667" b="0" dirty="0"/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667" b="0" dirty="0"/>
              <a:t>Medical Exemptions</a:t>
            </a:r>
            <a:endParaRPr sz="2667" b="0" dirty="0"/>
          </a:p>
          <a:p>
            <a:pPr lvl="2" indent="-474121">
              <a:spcBef>
                <a:spcPts val="1333"/>
              </a:spcBef>
              <a:buSzPts val="2000"/>
              <a:buFont typeface="Arial" panose="020B0604020202020204" pitchFamily="34" charset="0"/>
              <a:buChar char="•"/>
            </a:pPr>
            <a:r>
              <a:rPr lang="en" sz="2000" dirty="0"/>
              <a:t>Likely constitutionally required</a:t>
            </a:r>
            <a:endParaRPr sz="2000" dirty="0"/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667" b="0" dirty="0"/>
              <a:t>Religious Exemptions</a:t>
            </a:r>
            <a:endParaRPr sz="2667" b="0" dirty="0"/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667" b="0" dirty="0"/>
              <a:t>Personal Belief/Philosophical Exemptions </a:t>
            </a:r>
            <a:endParaRPr sz="2667" b="0" dirty="0"/>
          </a:p>
          <a:p>
            <a:pPr indent="0">
              <a:spcBef>
                <a:spcPts val="1333"/>
              </a:spcBef>
              <a:spcAft>
                <a:spcPts val="1333"/>
              </a:spcAft>
            </a:pPr>
            <a:endParaRPr dirty="0"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1009657" y="1295937"/>
            <a:ext cx="11360800" cy="110799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State Government’s Role: Vaccine Requirement Exemptions</a:t>
            </a:r>
            <a:endParaRPr sz="36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987886" y="2268553"/>
            <a:ext cx="10801344" cy="473719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608965" indent="-456565">
              <a:buSzPts val="1800"/>
              <a:buChar char="●"/>
            </a:pPr>
            <a:r>
              <a:rPr lang="en" sz="2400" b="0" dirty="0"/>
              <a:t>A few states do not have or have removed the ability to exempt due to religion or personal beliefs because of the prevalence of infectious disease. </a:t>
            </a:r>
            <a:endParaRPr lang="en-US" sz="2400" b="0" dirty="0">
              <a:cs typeface="Arial"/>
            </a:endParaRPr>
          </a:p>
          <a:p>
            <a:pPr marL="608965" indent="-456565">
              <a:spcBef>
                <a:spcPts val="1333"/>
              </a:spcBef>
              <a:buSzPts val="1800"/>
              <a:buChar char="●"/>
            </a:pPr>
            <a:r>
              <a:rPr lang="en" sz="2400" b="0" i="1" dirty="0"/>
              <a:t>Spillane v. Lamont </a:t>
            </a:r>
            <a:r>
              <a:rPr lang="en" sz="2400" b="0" dirty="0"/>
              <a:t>(Connecticut, 2024)</a:t>
            </a:r>
            <a:endParaRPr sz="2400" b="0" dirty="0">
              <a:cs typeface="Arial"/>
            </a:endParaRPr>
          </a:p>
          <a:p>
            <a:pPr marL="608965" indent="-456565">
              <a:spcBef>
                <a:spcPts val="1333"/>
              </a:spcBef>
              <a:buSzPts val="1800"/>
              <a:buChar char="●"/>
            </a:pPr>
            <a:r>
              <a:rPr lang="en" sz="2400" b="0" i="1" dirty="0"/>
              <a:t>Royce v. Bonta </a:t>
            </a:r>
            <a:r>
              <a:rPr lang="en" sz="2400" b="0" dirty="0"/>
              <a:t>(California, 2024)</a:t>
            </a:r>
            <a:endParaRPr sz="2400" b="0" dirty="0">
              <a:cs typeface="Arial"/>
            </a:endParaRPr>
          </a:p>
          <a:p>
            <a:pPr marL="608965" indent="-456565">
              <a:spcBef>
                <a:spcPts val="1333"/>
              </a:spcBef>
              <a:buClr>
                <a:srgbClr val="707070"/>
              </a:buClr>
              <a:buSzPts val="1800"/>
              <a:buFont typeface="Arial"/>
              <a:buChar char="•"/>
            </a:pPr>
            <a:r>
              <a:rPr lang="en" sz="2400" b="0" i="1" dirty="0"/>
              <a:t>Miller v. McDonald </a:t>
            </a:r>
            <a:r>
              <a:rPr lang="en" sz="2400" b="0" dirty="0"/>
              <a:t>(New York, 2025)</a:t>
            </a:r>
            <a:endParaRPr lang="en" sz="2400" b="0" dirty="0">
              <a:cs typeface="Arial"/>
            </a:endParaRPr>
          </a:p>
          <a:p>
            <a:pPr marL="608965" indent="-456565">
              <a:spcBef>
                <a:spcPts val="1333"/>
              </a:spcBef>
              <a:buSzPts val="1800"/>
              <a:buChar char="●"/>
            </a:pPr>
            <a:r>
              <a:rPr lang="en" sz="2400" b="0" i="1" dirty="0"/>
              <a:t>West Virginia Parents for Religious Freedom v. Christiansen </a:t>
            </a:r>
            <a:r>
              <a:rPr lang="en" sz="2400" b="0" dirty="0"/>
              <a:t>(West Virginia, 2024)</a:t>
            </a:r>
            <a:endParaRPr sz="2400" b="0" dirty="0">
              <a:cs typeface="Arial"/>
            </a:endParaRPr>
          </a:p>
          <a:p>
            <a:pPr marL="1218565" lvl="1" indent="-456565">
              <a:spcBef>
                <a:spcPts val="1333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400" b="0" dirty="0"/>
              <a:t>W.V. legislature also recently voted against a bill that would have added religious exemptions.</a:t>
            </a:r>
            <a:endParaRPr sz="2400" b="0" dirty="0">
              <a:cs typeface="Arial"/>
            </a:endParaRPr>
          </a:p>
          <a:p>
            <a:pPr marL="608965" indent="0">
              <a:spcBef>
                <a:spcPts val="1333"/>
              </a:spcBef>
              <a:spcAft>
                <a:spcPts val="1333"/>
              </a:spcAft>
            </a:pPr>
            <a:endParaRPr lang="en" dirty="0">
              <a:cs typeface="Arial"/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987886" y="1060401"/>
            <a:ext cx="11360800" cy="110799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State Government’s Role: Vaccine Requirement Exemptions - State Interest in Public Health</a:t>
            </a:r>
            <a:endParaRPr sz="36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1110343" y="1912433"/>
            <a:ext cx="10575989" cy="349877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SzPts val="2000"/>
              <a:buChar char="●"/>
            </a:pPr>
            <a:r>
              <a:rPr lang="en" sz="2667" b="0" dirty="0"/>
              <a:t>States may</a:t>
            </a:r>
            <a:r>
              <a:rPr lang="en" sz="2667" dirty="0"/>
              <a:t> maintain current school-entry vaccine requirements</a:t>
            </a:r>
            <a:endParaRPr sz="2667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State laws may include </a:t>
            </a:r>
            <a:r>
              <a:rPr lang="en" sz="2667" dirty="0"/>
              <a:t>enforcement mechanisms</a:t>
            </a:r>
            <a:r>
              <a:rPr lang="en" sz="2667" b="0" dirty="0"/>
              <a:t> to ensure compliance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States may respond to infectious disease outbreaks by </a:t>
            </a:r>
            <a:r>
              <a:rPr lang="en" sz="2667" dirty="0"/>
              <a:t>limiting exemptions</a:t>
            </a:r>
            <a:endParaRPr sz="2667" dirty="0"/>
          </a:p>
          <a:p>
            <a:pPr lvl="1" indent="-474121">
              <a:spcBef>
                <a:spcPts val="1333"/>
              </a:spcBef>
              <a:spcAft>
                <a:spcPts val="1333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2400" b="0" dirty="0"/>
              <a:t>Exercise the state interest in public health</a:t>
            </a:r>
            <a:endParaRPr sz="2400" b="0" dirty="0"/>
          </a:p>
        </p:txBody>
      </p:sp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998771" y="1201915"/>
            <a:ext cx="11360800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Opportunities for State Governments to Respond</a:t>
            </a:r>
            <a:endParaRPr sz="36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89F8-AF18-8C73-E9EA-291187470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EBF5-47D6-8CF4-ED0B-2211B8145187}"/>
              </a:ext>
            </a:extLst>
          </p:cNvPr>
          <p:cNvSpPr txBox="1">
            <a:spLocks/>
          </p:cNvSpPr>
          <p:nvPr/>
        </p:nvSpPr>
        <p:spPr>
          <a:xfrm>
            <a:off x="856354" y="1418212"/>
            <a:ext cx="4288670" cy="779026"/>
          </a:xfrm>
          <a:prstGeom prst="ellipse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Moderator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C24F06-7594-F731-F7A4-4F248E010A0E}"/>
              </a:ext>
            </a:extLst>
          </p:cNvPr>
          <p:cNvSpPr/>
          <p:nvPr/>
        </p:nvSpPr>
        <p:spPr>
          <a:xfrm>
            <a:off x="3990594" y="2332481"/>
            <a:ext cx="69212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8877"/>
                </a:solidFill>
                <a:effectLst/>
                <a:uLnTx/>
                <a:uFillTx/>
                <a:ea typeface="+mn-ea"/>
                <a:cs typeface="+mn-cs"/>
              </a:rPr>
              <a:t>Kathleen Hoke, J.D.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877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+mn-cs"/>
              </a:rPr>
              <a:t>Director, Network for Public Health Law, Eastern Region</a:t>
            </a:r>
            <a:r>
              <a:rPr lang="en-US" sz="2400" dirty="0">
                <a:solidFill>
                  <a:srgbClr val="333333"/>
                </a:solidFill>
              </a:rPr>
              <a:t>; Professor and Director, Legal Resource Center for Public Health Policy, University of Maryland Carey School of Law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1A926-70BD-744E-7E73-78429CD4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481" y="2332481"/>
            <a:ext cx="2193037" cy="21930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69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175656" y="2527812"/>
            <a:ext cx="10872443" cy="39503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SzPts val="2000"/>
              <a:buChar char="●"/>
            </a:pPr>
            <a:r>
              <a:rPr lang="en" sz="2667" b="0" dirty="0"/>
              <a:t>Local officials may respond to infectious disease outbreaks by </a:t>
            </a:r>
            <a:r>
              <a:rPr lang="en" sz="2667" dirty="0"/>
              <a:t>temporarily prohibiting children from attending school if they are unvaccinated</a:t>
            </a:r>
            <a:endParaRPr sz="2667" dirty="0"/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400" b="0" dirty="0"/>
              <a:t>Example: Rockland County, NY’s “Exclusion Orders” (2019)</a:t>
            </a:r>
            <a:endParaRPr sz="2400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States may </a:t>
            </a:r>
            <a:r>
              <a:rPr lang="en" sz="2667" dirty="0"/>
              <a:t>establish an ACIP-like entity</a:t>
            </a:r>
            <a:r>
              <a:rPr lang="en" sz="2667" b="0" dirty="0"/>
              <a:t> for vaccine evaluation and recommendation</a:t>
            </a:r>
            <a:endParaRPr sz="2667" b="0" dirty="0"/>
          </a:p>
          <a:p>
            <a:pPr lvl="1" indent="-474121">
              <a:spcBef>
                <a:spcPts val="1333"/>
              </a:spcBef>
              <a:spcAft>
                <a:spcPts val="1333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2400" b="0" dirty="0"/>
              <a:t>Collaboration with multiple states and research organizations; looking to international models</a:t>
            </a:r>
            <a:endParaRPr sz="2400" b="0" dirty="0"/>
          </a:p>
        </p:txBody>
      </p:sp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1020543" y="1287946"/>
            <a:ext cx="11360800" cy="106708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467" dirty="0">
                <a:solidFill>
                  <a:schemeClr val="lt2"/>
                </a:solidFill>
              </a:rPr>
              <a:t>Opportunities for State/Local Governments to Respond</a:t>
            </a:r>
            <a:endParaRPr sz="3467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06FE7-84B0-1B77-4B5D-FD78C5DBD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1222-4EA9-352A-D712-A36D9D0AA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2528328"/>
            <a:ext cx="10615748" cy="693844"/>
          </a:xfrm>
        </p:spPr>
        <p:txBody>
          <a:bodyPr/>
          <a:lstStyle/>
          <a:p>
            <a:pPr marL="0" indent="0" algn="ctr">
              <a:spcAft>
                <a:spcPts val="1067"/>
              </a:spcAft>
            </a:pPr>
            <a:r>
              <a:rPr lang="en-US" sz="4000" dirty="0"/>
              <a:t>Water Fluoridation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E96CC-99EE-D269-B74F-236E8422B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8970" y="3358220"/>
            <a:ext cx="5364916" cy="430887"/>
          </a:xfrm>
        </p:spPr>
        <p:txBody>
          <a:bodyPr/>
          <a:lstStyle/>
          <a:p>
            <a:pPr algn="ctr">
              <a:spcAft>
                <a:spcPts val="0"/>
              </a:spcAft>
              <a:buClrTx/>
              <a:defRPr/>
            </a:pPr>
            <a:r>
              <a:rPr lang="en-US" sz="2800" b="0" dirty="0">
                <a:latin typeface="+mn-lt"/>
              </a:rPr>
              <a:t>Lauren </a:t>
            </a:r>
            <a:r>
              <a:rPr lang="en-US" sz="2800" b="0" dirty="0" err="1">
                <a:latin typeface="+mn-lt"/>
              </a:rPr>
              <a:t>Gammer</a:t>
            </a:r>
            <a:endParaRPr lang="en-US" sz="2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3398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1016257" y="1204347"/>
            <a:ext cx="11360800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Water Fluoridation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1251856" y="1848467"/>
            <a:ext cx="10940143" cy="587398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" sz="3067" dirty="0"/>
              <a:t>Roadmap</a:t>
            </a:r>
            <a:endParaRPr sz="3067" dirty="0"/>
          </a:p>
          <a:p>
            <a:pPr indent="-474121">
              <a:spcBef>
                <a:spcPts val="1067"/>
              </a:spcBef>
              <a:buSzPts val="2000"/>
              <a:buChar char="●"/>
            </a:pPr>
            <a:r>
              <a:rPr lang="en" sz="2667" b="0" dirty="0"/>
              <a:t>General Overview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Federal laws and guidance that govern water fluoridation</a:t>
            </a:r>
            <a:endParaRPr sz="2667" b="0" dirty="0"/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400" b="0" dirty="0"/>
              <a:t>EPA </a:t>
            </a:r>
            <a:endParaRPr sz="2400" b="0" dirty="0"/>
          </a:p>
          <a:p>
            <a:pPr lvl="1" indent="-474121"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400" b="0" dirty="0"/>
              <a:t>PHS</a:t>
            </a:r>
            <a:endParaRPr sz="2400" b="0" dirty="0"/>
          </a:p>
          <a:p>
            <a:pPr marL="1219170" indent="0"/>
            <a:endParaRPr sz="2133" b="0" dirty="0"/>
          </a:p>
          <a:p>
            <a:pPr indent="-474121">
              <a:buSzPts val="2000"/>
              <a:buChar char="●"/>
            </a:pPr>
            <a:r>
              <a:rPr lang="en" sz="2667" b="0" dirty="0"/>
              <a:t>State and Local Government’s Role in Water Fluoridation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Food &amp; Water Watch, Inc. v. EPA (N.D. Cal, 2024)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Potential Federal Action and Opportunities for States to Respond</a:t>
            </a:r>
            <a:endParaRPr sz="2667" b="0" dirty="0"/>
          </a:p>
          <a:p>
            <a:pPr marL="0" indent="0">
              <a:spcBef>
                <a:spcPts val="1333"/>
              </a:spcBef>
            </a:pPr>
            <a:endParaRPr sz="3067" dirty="0"/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3067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1012370" y="1152401"/>
            <a:ext cx="11179629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Water Fluoridation - General Overview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07" name="Google Shape;207;p33"/>
          <p:cNvSpPr txBox="1"/>
          <p:nvPr/>
        </p:nvSpPr>
        <p:spPr>
          <a:xfrm>
            <a:off x="970953" y="1721620"/>
            <a:ext cx="7992818" cy="522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35464">
              <a:buClr>
                <a:schemeClr val="lt2"/>
              </a:buClr>
              <a:buSzPts val="2000"/>
            </a:pPr>
            <a:r>
              <a:rPr lang="en" sz="2667" b="1" dirty="0">
                <a:ea typeface="Palatino Linotype"/>
                <a:cs typeface="Palatino Linotype"/>
                <a:sym typeface="Palatino Linotype"/>
              </a:rPr>
              <a:t>Many well-established benefits, virtually no risk</a:t>
            </a:r>
            <a:endParaRPr sz="2667" b="1" dirty="0">
              <a:ea typeface="Palatino Linotype"/>
              <a:cs typeface="Palatino Linotype"/>
              <a:sym typeface="Palatino Linotype"/>
            </a:endParaRPr>
          </a:p>
          <a:p>
            <a:pPr marL="1219170" lvl="1" indent="-474121">
              <a:spcBef>
                <a:spcPts val="1333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Prevents at least </a:t>
            </a:r>
            <a:r>
              <a:rPr lang="en" sz="2400" dirty="0">
                <a:solidFill>
                  <a:schemeClr val="lt2"/>
                </a:solidFill>
                <a:ea typeface="Palatino Linotype"/>
                <a:cs typeface="Palatino Linotype"/>
                <a:sym typeface="Palatino Linotype"/>
              </a:rPr>
              <a:t>25%</a:t>
            </a:r>
            <a:r>
              <a:rPr lang="en" sz="2400" b="1" dirty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 ​​</a:t>
            </a:r>
            <a:r>
              <a:rPr lang="en" sz="2400" dirty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of cavities</a:t>
            </a:r>
            <a:endParaRPr sz="2400" dirty="0">
              <a:solidFill>
                <a:schemeClr val="dk1"/>
              </a:solidFill>
              <a:ea typeface="Palatino Linotype"/>
              <a:cs typeface="Palatino Linotype"/>
              <a:sym typeface="Palatino Linotype"/>
            </a:endParaRPr>
          </a:p>
          <a:p>
            <a:pPr marL="1219170" lvl="1" indent="-474121">
              <a:spcBef>
                <a:spcPts val="1333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Children in fluoridated communities have </a:t>
            </a:r>
            <a:r>
              <a:rPr lang="en" sz="2400" dirty="0">
                <a:solidFill>
                  <a:schemeClr val="lt2"/>
                </a:solidFill>
                <a:ea typeface="Palatino Linotype"/>
                <a:cs typeface="Palatino Linotype"/>
                <a:sym typeface="Palatino Linotype"/>
              </a:rPr>
              <a:t>2.5 fewer decayed teeth</a:t>
            </a:r>
            <a:r>
              <a:rPr lang="en" sz="2400" dirty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, on average</a:t>
            </a:r>
            <a:endParaRPr sz="2400" dirty="0">
              <a:solidFill>
                <a:schemeClr val="dk1"/>
              </a:solidFill>
              <a:ea typeface="Palatino Linotype"/>
              <a:cs typeface="Palatino Linotype"/>
              <a:sym typeface="Palatino Linotype"/>
            </a:endParaRPr>
          </a:p>
          <a:p>
            <a:pPr marL="1219170" lvl="1" indent="-474121">
              <a:spcBef>
                <a:spcPts val="1333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Economic savings in dental costs</a:t>
            </a:r>
            <a:endParaRPr sz="2400" dirty="0">
              <a:solidFill>
                <a:schemeClr val="dk1"/>
              </a:solidFill>
              <a:ea typeface="Palatino Linotype"/>
              <a:cs typeface="Palatino Linotype"/>
              <a:sym typeface="Palatino Linotype"/>
            </a:endParaRPr>
          </a:p>
          <a:p>
            <a:pPr marL="1828754" lvl="2" indent="-474121">
              <a:spcBef>
                <a:spcPts val="1333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Approximately </a:t>
            </a:r>
            <a:r>
              <a:rPr lang="en" sz="2400" dirty="0">
                <a:solidFill>
                  <a:schemeClr val="lt2"/>
                </a:solidFill>
                <a:ea typeface="Palatino Linotype"/>
                <a:cs typeface="Palatino Linotype"/>
                <a:sym typeface="Palatino Linotype"/>
              </a:rPr>
              <a:t>$6.5 billion</a:t>
            </a:r>
            <a:endParaRPr sz="2400" dirty="0">
              <a:solidFill>
                <a:schemeClr val="lt2"/>
              </a:solidFill>
              <a:ea typeface="Palatino Linotype"/>
              <a:cs typeface="Palatino Linotype"/>
              <a:sym typeface="Palatino Linotype"/>
            </a:endParaRPr>
          </a:p>
          <a:p>
            <a:pPr marL="1219170" lvl="1" indent="-474121">
              <a:spcBef>
                <a:spcPts val="1333"/>
              </a:spcBef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Cessation of community water fluoridation leads to increases in cavities and Medicaid costs</a:t>
            </a:r>
            <a:endParaRPr sz="2400" b="1" dirty="0">
              <a:solidFill>
                <a:schemeClr val="dk1"/>
              </a:solidFill>
              <a:ea typeface="Palatino Linotype"/>
              <a:cs typeface="Palatino Linotype"/>
              <a:sym typeface="Palatino Linotype"/>
            </a:endParaRPr>
          </a:p>
          <a:p>
            <a:pPr marL="609585">
              <a:spcBef>
                <a:spcPts val="1333"/>
              </a:spcBef>
              <a:spcAft>
                <a:spcPts val="1333"/>
              </a:spcAft>
            </a:pPr>
            <a:endParaRPr sz="2667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0747" y="3921577"/>
            <a:ext cx="3086715" cy="19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0761" y="1940313"/>
            <a:ext cx="3086701" cy="164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0267" y="1706397"/>
            <a:ext cx="3751067" cy="292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2924" y="4281238"/>
            <a:ext cx="3188667" cy="247396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1001486" y="1152400"/>
            <a:ext cx="11190514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Negative Outcomes of Past Cessation Attempts </a:t>
            </a:r>
            <a:endParaRPr dirty="0"/>
          </a:p>
        </p:txBody>
      </p:sp>
      <p:sp>
        <p:nvSpPr>
          <p:cNvPr id="217" name="Google Shape;217;p34"/>
          <p:cNvSpPr txBox="1"/>
          <p:nvPr/>
        </p:nvSpPr>
        <p:spPr>
          <a:xfrm>
            <a:off x="1112467" y="1882114"/>
            <a:ext cx="8203600" cy="427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74121">
              <a:buClr>
                <a:schemeClr val="dk1"/>
              </a:buClr>
              <a:buSzPts val="2000"/>
              <a:buFont typeface="Palatino Linotype"/>
              <a:buChar char="●"/>
            </a:pPr>
            <a:r>
              <a:rPr lang="en" sz="2667" dirty="0">
                <a:solidFill>
                  <a:schemeClr val="dk1"/>
                </a:solidFill>
                <a:latin typeface="+mj-lt"/>
                <a:ea typeface="Palatino Linotype"/>
                <a:cs typeface="Palatino Linotype"/>
                <a:sym typeface="Palatino Linotype"/>
              </a:rPr>
              <a:t>Cessation of community water fluoridation leads to increases in cavities and Medicaid costs, even in modern conditions</a:t>
            </a:r>
            <a:endParaRPr sz="2667" dirty="0">
              <a:solidFill>
                <a:schemeClr val="dk1"/>
              </a:solidFill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609585" indent="-474121">
              <a:buClr>
                <a:schemeClr val="dk1"/>
              </a:buClr>
              <a:buSzPts val="2000"/>
              <a:buFont typeface="Palatino Linotype"/>
              <a:buChar char="●"/>
            </a:pPr>
            <a:r>
              <a:rPr lang="en" sz="2667" dirty="0">
                <a:solidFill>
                  <a:schemeClr val="dk1"/>
                </a:solidFill>
                <a:latin typeface="+mj-lt"/>
                <a:ea typeface="Palatino Linotype"/>
                <a:cs typeface="Palatino Linotype"/>
                <a:sym typeface="Palatino Linotype"/>
              </a:rPr>
              <a:t>Calgary, Canada (2011)</a:t>
            </a:r>
            <a:endParaRPr sz="2667" dirty="0">
              <a:solidFill>
                <a:schemeClr val="dk1"/>
              </a:solidFill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609585" indent="-474121">
              <a:buClr>
                <a:schemeClr val="dk1"/>
              </a:buClr>
              <a:buSzPts val="2000"/>
              <a:buFont typeface="Palatino Linotype"/>
              <a:buChar char="●"/>
            </a:pPr>
            <a:r>
              <a:rPr lang="en" sz="2667" dirty="0">
                <a:solidFill>
                  <a:schemeClr val="dk1"/>
                </a:solidFill>
                <a:latin typeface="+mj-lt"/>
                <a:ea typeface="Palatino Linotype"/>
                <a:cs typeface="Palatino Linotype"/>
                <a:sym typeface="Palatino Linotype"/>
              </a:rPr>
              <a:t>Juneau, Alaska (2007)</a:t>
            </a:r>
            <a:endParaRPr sz="2667" dirty="0">
              <a:solidFill>
                <a:schemeClr val="dk1"/>
              </a:solidFill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609585" indent="-474121">
              <a:buClr>
                <a:schemeClr val="dk1"/>
              </a:buClr>
              <a:buSzPts val="2000"/>
              <a:buFont typeface="Palatino Linotype"/>
              <a:buChar char="●"/>
            </a:pPr>
            <a:r>
              <a:rPr lang="en" sz="2667" dirty="0">
                <a:solidFill>
                  <a:schemeClr val="dk1"/>
                </a:solidFill>
                <a:latin typeface="+mj-lt"/>
                <a:ea typeface="Palatino Linotype"/>
                <a:cs typeface="Palatino Linotype"/>
                <a:sym typeface="Palatino Linotype"/>
              </a:rPr>
              <a:t>Increased number of children requiring IV antibiotics or operative dental care under anesthesia</a:t>
            </a:r>
            <a:endParaRPr sz="2667" dirty="0">
              <a:solidFill>
                <a:schemeClr val="dk1"/>
              </a:solidFill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609585">
              <a:spcBef>
                <a:spcPts val="1333"/>
              </a:spcBef>
              <a:spcAft>
                <a:spcPts val="1333"/>
              </a:spcAft>
            </a:pPr>
            <a:endParaRPr sz="2667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1005371" y="1381001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Health Equity Considerations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23" name="Google Shape;223;p35"/>
          <p:cNvSpPr txBox="1"/>
          <p:nvPr/>
        </p:nvSpPr>
        <p:spPr>
          <a:xfrm>
            <a:off x="1112467" y="2178820"/>
            <a:ext cx="6899418" cy="271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35464">
              <a:buClr>
                <a:schemeClr val="lt2"/>
              </a:buClr>
              <a:buSzPts val="2000"/>
            </a:pPr>
            <a:r>
              <a:rPr lang="en" sz="3200" dirty="0">
                <a:ea typeface="Palatino Linotype"/>
                <a:cs typeface="Palatino Linotype"/>
                <a:sym typeface="Palatino Linotype"/>
              </a:rPr>
              <a:t>Oral health disparities by </a:t>
            </a:r>
            <a:r>
              <a:rPr lang="en" sz="3200" b="1" u="sng" dirty="0">
                <a:ea typeface="Palatino Linotype"/>
                <a:cs typeface="Palatino Linotype"/>
                <a:sym typeface="Palatino Linotype"/>
              </a:rPr>
              <a:t>income</a:t>
            </a:r>
          </a:p>
          <a:p>
            <a:pPr marL="135464">
              <a:buClr>
                <a:schemeClr val="lt2"/>
              </a:buClr>
              <a:buSzPts val="2000"/>
            </a:pPr>
            <a:r>
              <a:rPr lang="en" sz="2667" dirty="0">
                <a:solidFill>
                  <a:schemeClr val="bg2"/>
                </a:solidFill>
                <a:ea typeface="Palatino Linotype"/>
                <a:cs typeface="Palatino Linotype"/>
                <a:sym typeface="Palatino Linotype"/>
              </a:rPr>
              <a:t>Children of low income aged 2-5 years suffer from cavities by nearly three times more (18% vs. 7%)</a:t>
            </a:r>
            <a:endParaRPr sz="2667" dirty="0">
              <a:solidFill>
                <a:schemeClr val="bg2"/>
              </a:solidFill>
              <a:ea typeface="Palatino Linotype"/>
              <a:cs typeface="Palatino Linotype"/>
              <a:sym typeface="Palatino Linotype"/>
            </a:endParaRPr>
          </a:p>
          <a:p>
            <a:pPr marL="1219170">
              <a:spcBef>
                <a:spcPts val="1333"/>
              </a:spcBef>
              <a:spcAft>
                <a:spcPts val="1333"/>
              </a:spcAft>
            </a:pPr>
            <a:endParaRPr sz="2667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1885" y="1493013"/>
            <a:ext cx="2812400" cy="28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972715" y="1164033"/>
            <a:ext cx="11360800" cy="150810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Health Equity Considerations</a:t>
            </a:r>
            <a:endParaRPr sz="3600" dirty="0">
              <a:solidFill>
                <a:schemeClr val="lt2"/>
              </a:solidFill>
            </a:endParaRPr>
          </a:p>
          <a:p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30" name="Google Shape;230;p36"/>
          <p:cNvSpPr txBox="1"/>
          <p:nvPr/>
        </p:nvSpPr>
        <p:spPr>
          <a:xfrm>
            <a:off x="1102989" y="1824492"/>
            <a:ext cx="10685600" cy="148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35464">
              <a:buClr>
                <a:schemeClr val="lt2"/>
              </a:buClr>
              <a:buSzPts val="2000"/>
            </a:pPr>
            <a:r>
              <a:rPr lang="en" sz="3200" dirty="0">
                <a:ea typeface="Palatino Linotype"/>
                <a:cs typeface="Palatino Linotype"/>
                <a:sym typeface="Palatino Linotype"/>
              </a:rPr>
              <a:t>Oral health disparities by </a:t>
            </a:r>
            <a:r>
              <a:rPr lang="en" sz="3200" b="1" u="sng" dirty="0">
                <a:ea typeface="Palatino Linotype"/>
                <a:cs typeface="Palatino Linotype"/>
                <a:sym typeface="Palatino Linotype"/>
              </a:rPr>
              <a:t>race/ethnicity</a:t>
            </a:r>
            <a:endParaRPr sz="3200" b="1" u="sng" dirty="0">
              <a:ea typeface="Palatino Linotype"/>
              <a:cs typeface="Palatino Linotype"/>
              <a:sym typeface="Palatino Linotype"/>
            </a:endParaRPr>
          </a:p>
          <a:p>
            <a:pPr>
              <a:spcBef>
                <a:spcPts val="1333"/>
              </a:spcBef>
              <a:spcAft>
                <a:spcPts val="1333"/>
              </a:spcAft>
            </a:pPr>
            <a:endParaRPr sz="2667" b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31" name="Google Shape;231;p36"/>
          <p:cNvGrpSpPr/>
          <p:nvPr/>
        </p:nvGrpSpPr>
        <p:grpSpPr>
          <a:xfrm>
            <a:off x="1217520" y="2435838"/>
            <a:ext cx="7852491" cy="4174429"/>
            <a:chOff x="2360195" y="2072550"/>
            <a:chExt cx="4761980" cy="2789100"/>
          </a:xfrm>
        </p:grpSpPr>
        <p:pic>
          <p:nvPicPr>
            <p:cNvPr id="232" name="Google Shape;232;p36" title="Points scored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60195" y="2072550"/>
              <a:ext cx="4510701" cy="2789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36"/>
            <p:cNvSpPr txBox="1"/>
            <p:nvPr/>
          </p:nvSpPr>
          <p:spPr>
            <a:xfrm>
              <a:off x="6454375" y="2930300"/>
              <a:ext cx="667800" cy="2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6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70%</a:t>
              </a:r>
              <a:endParaRPr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4" name="Google Shape;234;p36"/>
            <p:cNvSpPr txBox="1"/>
            <p:nvPr/>
          </p:nvSpPr>
          <p:spPr>
            <a:xfrm>
              <a:off x="5247375" y="3829975"/>
              <a:ext cx="667800" cy="2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600">
                  <a:solidFill>
                    <a:schemeClr val="dk1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43%</a:t>
              </a:r>
              <a:endParaRPr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sp>
        <p:nvSpPr>
          <p:cNvPr id="235" name="Google Shape;235;p36"/>
          <p:cNvSpPr txBox="1"/>
          <p:nvPr/>
        </p:nvSpPr>
        <p:spPr>
          <a:xfrm>
            <a:off x="6002455" y="2549405"/>
            <a:ext cx="3370800" cy="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Source: https://www.cdc.gov/oral-health/health-equity/index.html</a:t>
            </a:r>
            <a:endParaRPr sz="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1026272" y="1103633"/>
            <a:ext cx="11360800" cy="150810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Health Equity Considerations</a:t>
            </a:r>
            <a:endParaRPr sz="3600" dirty="0">
              <a:solidFill>
                <a:schemeClr val="lt2"/>
              </a:solidFill>
            </a:endParaRPr>
          </a:p>
          <a:p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41" name="Google Shape;241;p37"/>
          <p:cNvSpPr txBox="1"/>
          <p:nvPr/>
        </p:nvSpPr>
        <p:spPr>
          <a:xfrm>
            <a:off x="893011" y="1649774"/>
            <a:ext cx="10685600" cy="477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35464">
              <a:buClr>
                <a:schemeClr val="lt2"/>
              </a:buClr>
              <a:buSzPts val="2000"/>
            </a:pPr>
            <a:r>
              <a:rPr lang="en" sz="3200" dirty="0">
                <a:latin typeface="Palatino Linotype"/>
                <a:ea typeface="Palatino Linotype"/>
                <a:cs typeface="Palatino Linotype"/>
                <a:sym typeface="Palatino Linotype"/>
              </a:rPr>
              <a:t>Oral health disparities by </a:t>
            </a:r>
            <a:r>
              <a:rPr lang="en" sz="3200" b="1" dirty="0">
                <a:latin typeface="Palatino Linotype"/>
                <a:ea typeface="Palatino Linotype"/>
                <a:cs typeface="Palatino Linotype"/>
                <a:sym typeface="Palatino Linotype"/>
              </a:rPr>
              <a:t>access to dental care</a:t>
            </a:r>
            <a:endParaRPr sz="3200" b="1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19170" lvl="1" indent="-474121">
              <a:spcBef>
                <a:spcPts val="1333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667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Nearly </a:t>
            </a:r>
            <a:r>
              <a:rPr lang="en" sz="2667" dirty="0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25 million </a:t>
            </a:r>
            <a:r>
              <a:rPr lang="en" sz="2667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Americans live in “dental deserts”</a:t>
            </a:r>
            <a:endParaRPr sz="2667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828754" lvl="2" indent="-474121">
              <a:spcBef>
                <a:spcPts val="1333"/>
              </a:spcBef>
              <a:buClr>
                <a:schemeClr val="dk1"/>
              </a:buClr>
              <a:buSzPts val="2000"/>
              <a:buFont typeface="Palatino Linotype"/>
              <a:buChar char="■"/>
            </a:pPr>
            <a:r>
              <a:rPr lang="en" sz="2400" dirty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Rural populations</a:t>
            </a:r>
            <a:endParaRPr sz="2400" dirty="0">
              <a:solidFill>
                <a:schemeClr val="bg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828754" lvl="2" indent="-474121">
              <a:spcBef>
                <a:spcPts val="1333"/>
              </a:spcBef>
              <a:buClr>
                <a:schemeClr val="dk1"/>
              </a:buClr>
              <a:buSzPts val="2000"/>
              <a:buFont typeface="Palatino Linotype"/>
              <a:buChar char="■"/>
            </a:pPr>
            <a:r>
              <a:rPr lang="en" sz="2400" dirty="0">
                <a:solidFill>
                  <a:schemeClr val="bg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Racially segregated populations</a:t>
            </a:r>
            <a:endParaRPr sz="2400" dirty="0">
              <a:solidFill>
                <a:schemeClr val="bg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19170" lvl="1" indent="-474121">
              <a:spcBef>
                <a:spcPts val="1333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667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Uninsured </a:t>
            </a:r>
            <a:endParaRPr sz="2667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19170" lvl="1" indent="-474121">
              <a:spcBef>
                <a:spcPts val="1333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667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Only one third of dentists treat patients on Medicaid</a:t>
            </a:r>
            <a:endParaRPr sz="2667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19170" lvl="1" indent="-474121"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" sz="2667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Nearly 30% of counties where over half of residents live in a dental shortage also </a:t>
            </a:r>
            <a:r>
              <a:rPr lang="en" sz="2667" b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do not have water fluoridation</a:t>
            </a:r>
            <a:endParaRPr sz="2667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>
            <a:spLocks noGrp="1"/>
          </p:cNvSpPr>
          <p:nvPr>
            <p:ph type="title"/>
          </p:nvPr>
        </p:nvSpPr>
        <p:spPr>
          <a:xfrm>
            <a:off x="931567" y="1333958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Federal Government’s Role in Fluoride Regulation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1261321" y="2011066"/>
            <a:ext cx="8309399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135464" indent="0">
              <a:buClr>
                <a:srgbClr val="000000"/>
              </a:buClr>
              <a:buSzPts val="2000"/>
            </a:pPr>
            <a:r>
              <a:rPr lang="en" sz="3600" dirty="0"/>
              <a:t>EPA and PHS</a:t>
            </a:r>
            <a:endParaRPr sz="2667" dirty="0">
              <a:highlight>
                <a:srgbClr val="FFFFFF"/>
              </a:highlight>
            </a:endParaRPr>
          </a:p>
        </p:txBody>
      </p:sp>
      <p:pic>
        <p:nvPicPr>
          <p:cNvPr id="248" name="Google Shape;2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967" y="2842067"/>
            <a:ext cx="3700055" cy="360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0501" y="2842067"/>
            <a:ext cx="3609533" cy="360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1026272" y="1172485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EPA - Fluoridation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1175152" y="2058624"/>
            <a:ext cx="9652000" cy="420916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3200" b="0" dirty="0">
                <a:solidFill>
                  <a:srgbClr val="000000"/>
                </a:solidFill>
                <a:highlight>
                  <a:srgbClr val="FFFFFF"/>
                </a:highlight>
              </a:rPr>
              <a:t>Safe Drinking Water Act</a:t>
            </a:r>
            <a:endParaRPr sz="32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</a:pP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</a:pP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</a:pP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</a:pPr>
            <a:endParaRPr sz="12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>
              <a:spcBef>
                <a:spcPts val="1067"/>
              </a:spcBef>
            </a:pPr>
            <a:endParaRPr sz="2667" b="0" dirty="0">
              <a:solidFill>
                <a:schemeClr val="lt2"/>
              </a:solidFill>
              <a:highlight>
                <a:srgbClr val="FFFFFF"/>
              </a:highlight>
            </a:endParaRPr>
          </a:p>
          <a:p>
            <a:pPr indent="-474121">
              <a:spcBef>
                <a:spcPts val="1067"/>
              </a:spcBef>
              <a:buClr>
                <a:srgbClr val="000000"/>
              </a:buClr>
              <a:buSzPts val="2000"/>
              <a:buChar char="●"/>
            </a:pPr>
            <a:endParaRPr lang="en" sz="2667" b="0" dirty="0">
              <a:solidFill>
                <a:schemeClr val="lt2"/>
              </a:solidFill>
              <a:highlight>
                <a:srgbClr val="FFFFFF"/>
              </a:highlight>
            </a:endParaRPr>
          </a:p>
          <a:p>
            <a:pPr indent="-474121">
              <a:spcBef>
                <a:spcPts val="1067"/>
              </a:spcBef>
              <a:buClr>
                <a:srgbClr val="000000"/>
              </a:buClr>
              <a:buSzPts val="2000"/>
              <a:buChar char="●"/>
            </a:pPr>
            <a:r>
              <a:rPr lang="en" sz="3200" b="0" dirty="0">
                <a:solidFill>
                  <a:schemeClr val="lt2"/>
                </a:solidFill>
                <a:highlight>
                  <a:srgbClr val="FFFFFF"/>
                </a:highlight>
              </a:rPr>
              <a:t>Zero</a:t>
            </a:r>
            <a:r>
              <a:rPr lang="en" sz="3200" b="0" dirty="0">
                <a:solidFill>
                  <a:srgbClr val="000000"/>
                </a:solidFill>
                <a:highlight>
                  <a:srgbClr val="FFFFFF"/>
                </a:highlight>
              </a:rPr>
              <a:t> enforcement actions for fluoride violations </a:t>
            </a:r>
            <a:endParaRPr sz="3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256" name="Google Shape;2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6682" y="829977"/>
            <a:ext cx="1820633" cy="18206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7" name="Google Shape;257;p39"/>
          <p:cNvGraphicFramePr/>
          <p:nvPr>
            <p:extLst>
              <p:ext uri="{D42A27DB-BD31-4B8C-83A1-F6EECF244321}">
                <p14:modId xmlns:p14="http://schemas.microsoft.com/office/powerpoint/2010/main" val="589968728"/>
              </p:ext>
            </p:extLst>
          </p:nvPr>
        </p:nvGraphicFramePr>
        <p:xfrm>
          <a:off x="1270000" y="2650610"/>
          <a:ext cx="9652000" cy="276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76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EPA National Fluoride Standards </a:t>
                      </a:r>
                      <a:endParaRPr sz="24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(Last affirmed 2024)</a:t>
                      </a:r>
                      <a:endParaRPr sz="13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Primary Standard</a:t>
                      </a:r>
                      <a:endParaRPr sz="24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Secondary Standard</a:t>
                      </a:r>
                      <a:endParaRPr sz="240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08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Palatino Linotype"/>
                        <a:buChar char="●"/>
                      </a:pPr>
                      <a:r>
                        <a:rPr lang="en" sz="24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4.0 mg/L</a:t>
                      </a:r>
                      <a:endParaRPr sz="24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Palatino Linotype"/>
                        <a:buChar char="●"/>
                      </a:pPr>
                      <a:r>
                        <a:rPr lang="en" sz="24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Legally enforceable </a:t>
                      </a:r>
                      <a:endParaRPr sz="24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Palatino Linotype"/>
                        <a:buChar char="●"/>
                      </a:pPr>
                      <a:r>
                        <a:rPr lang="en" sz="24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2.0 mg/L</a:t>
                      </a:r>
                      <a:endParaRPr sz="24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Palatino Linotype"/>
                        <a:buChar char="●"/>
                      </a:pPr>
                      <a:r>
                        <a:rPr lang="en" sz="2400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Requires notice when exceeded</a:t>
                      </a:r>
                      <a:endParaRPr sz="2400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24418-F342-E4FB-33DF-65C2DA708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E77A-5C18-EEFE-E5F7-5EE3A9930455}"/>
              </a:ext>
            </a:extLst>
          </p:cNvPr>
          <p:cNvSpPr txBox="1">
            <a:spLocks/>
          </p:cNvSpPr>
          <p:nvPr/>
        </p:nvSpPr>
        <p:spPr>
          <a:xfrm>
            <a:off x="844162" y="1122715"/>
            <a:ext cx="4288670" cy="779026"/>
          </a:xfrm>
          <a:prstGeom prst="ellipse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Presenters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37D68C-6A68-4EED-D2E0-E43F06AB9566}"/>
              </a:ext>
            </a:extLst>
          </p:cNvPr>
          <p:cNvSpPr/>
          <p:nvPr/>
        </p:nvSpPr>
        <p:spPr>
          <a:xfrm>
            <a:off x="3244724" y="1901741"/>
            <a:ext cx="41436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>
                <a:solidFill>
                  <a:schemeClr val="bg2"/>
                </a:solidFill>
                <a:effectLst/>
              </a:rPr>
              <a:t>Anna Kate Cagle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J.D./M.P.H. Dual-degree candidate, University of Maryland Francis King Carey School of Law and John Hopkins Bloomberg School of Public Health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83CE1A5-6682-3175-BF2C-782DC0BC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84" y="1901741"/>
            <a:ext cx="1571625" cy="1762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A7BCCB-A29E-023C-F758-FB122FEF8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724" y="4112502"/>
            <a:ext cx="1801702" cy="18737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3631E0-CC31-CE54-EA08-038001370FC6}"/>
              </a:ext>
            </a:extLst>
          </p:cNvPr>
          <p:cNvSpPr/>
          <p:nvPr/>
        </p:nvSpPr>
        <p:spPr>
          <a:xfrm>
            <a:off x="3244724" y="4203001"/>
            <a:ext cx="41436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>
                <a:solidFill>
                  <a:schemeClr val="bg2"/>
                </a:solidFill>
                <a:effectLst/>
              </a:rPr>
              <a:t>Lauren </a:t>
            </a:r>
            <a:r>
              <a:rPr lang="en-US" sz="2400" b="1" i="0" dirty="0" err="1">
                <a:solidFill>
                  <a:schemeClr val="bg2"/>
                </a:solidFill>
                <a:effectLst/>
              </a:rPr>
              <a:t>Gammer</a:t>
            </a:r>
            <a:r>
              <a:rPr lang="en-US" sz="2400" b="1" i="0" dirty="0">
                <a:solidFill>
                  <a:schemeClr val="bg2"/>
                </a:solidFill>
                <a:effectLst/>
              </a:rPr>
              <a:t>, </a:t>
            </a:r>
            <a:r>
              <a:rPr lang="en-US" sz="2000" i="0" dirty="0">
                <a:effectLst/>
              </a:rPr>
              <a:t>J.D./M.P.H. Dual-degree candidate, University of Maryland Francis King Carey School of Law and Johns Hopkins Bloomberg School of Public Health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6A11731-39E8-3DDC-EBE3-E92220B7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68" y="1901741"/>
            <a:ext cx="1959064" cy="1896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4263AC-46A8-BF69-F304-AD22A10263B3}"/>
              </a:ext>
            </a:extLst>
          </p:cNvPr>
          <p:cNvSpPr/>
          <p:nvPr/>
        </p:nvSpPr>
        <p:spPr>
          <a:xfrm>
            <a:off x="8126510" y="3987343"/>
            <a:ext cx="35900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>
                <a:solidFill>
                  <a:schemeClr val="bg2"/>
                </a:solidFill>
                <a:effectLst/>
              </a:rPr>
              <a:t>Madison Harden-Stein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, Third-year law student, University of Maryland Francis King Carey School of Law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29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>
            <a:spLocks noGrp="1"/>
          </p:cNvSpPr>
          <p:nvPr>
            <p:ph type="title"/>
          </p:nvPr>
        </p:nvSpPr>
        <p:spPr>
          <a:xfrm>
            <a:off x="1026272" y="1388349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PHS - Fluoridation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63" name="Google Shape;263;p40"/>
          <p:cNvSpPr txBox="1">
            <a:spLocks noGrp="1"/>
          </p:cNvSpPr>
          <p:nvPr>
            <p:ph type="body" idx="1"/>
          </p:nvPr>
        </p:nvSpPr>
        <p:spPr>
          <a:xfrm>
            <a:off x="1026272" y="3050477"/>
            <a:ext cx="10634928" cy="41987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3200" b="0" dirty="0">
                <a:solidFill>
                  <a:srgbClr val="000000"/>
                </a:solidFill>
                <a:highlight>
                  <a:srgbClr val="FFFFFF"/>
                </a:highlight>
              </a:rPr>
              <a:t>2015 Amended PHS Guidance - optimal concentration for water fluoridation</a:t>
            </a:r>
            <a:endParaRPr sz="32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r>
              <a:rPr lang="en" sz="3200" b="0" dirty="0">
                <a:solidFill>
                  <a:srgbClr val="000000"/>
                </a:solidFill>
                <a:highlight>
                  <a:srgbClr val="FFFFFF"/>
                </a:highlight>
              </a:rPr>
              <a:t>Subject to substantial notice and comment period</a:t>
            </a:r>
            <a:endParaRPr sz="32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r>
              <a:rPr lang="en" sz="3200" b="0" dirty="0">
                <a:solidFill>
                  <a:srgbClr val="000000"/>
                </a:solidFill>
                <a:highlight>
                  <a:srgbClr val="FFFFFF"/>
                </a:highlight>
              </a:rPr>
              <a:t>Addressed concerns related to water fluoridation</a:t>
            </a:r>
          </a:p>
          <a:p>
            <a:pPr marL="745049" lvl="1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endParaRPr sz="32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3200" dirty="0">
                <a:solidFill>
                  <a:srgbClr val="000000"/>
                </a:solidFill>
                <a:highlight>
                  <a:srgbClr val="FFFFFF"/>
                </a:highlight>
              </a:rPr>
              <a:t>Not legally binding</a:t>
            </a:r>
            <a:endParaRPr sz="3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>
              <a:spcBef>
                <a:spcPts val="1067"/>
              </a:spcBef>
            </a:pP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2667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264" name="Google Shape;2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0961" y="5149834"/>
            <a:ext cx="1751033" cy="170816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/>
          <p:nvPr/>
        </p:nvSpPr>
        <p:spPr>
          <a:xfrm>
            <a:off x="4463600" y="1865402"/>
            <a:ext cx="3264800" cy="19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000" dirty="0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0.7 mg/L</a:t>
            </a:r>
            <a:endParaRPr sz="6000" dirty="0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>
            <a:spLocks noGrp="1"/>
          </p:cNvSpPr>
          <p:nvPr>
            <p:ph type="title"/>
          </p:nvPr>
        </p:nvSpPr>
        <p:spPr>
          <a:xfrm>
            <a:off x="1062848" y="1298705"/>
            <a:ext cx="11360800" cy="150810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State and Local Government’s Role in Water Fluoridation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71" name="Google Shape;271;p41"/>
          <p:cNvSpPr txBox="1">
            <a:spLocks noGrp="1"/>
          </p:cNvSpPr>
          <p:nvPr>
            <p:ph type="body" idx="1"/>
          </p:nvPr>
        </p:nvSpPr>
        <p:spPr>
          <a:xfrm>
            <a:off x="977504" y="2714787"/>
            <a:ext cx="10830000" cy="364721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3200" b="0" dirty="0">
                <a:solidFill>
                  <a:srgbClr val="000000"/>
                </a:solidFill>
                <a:highlight>
                  <a:srgbClr val="FFFFFF"/>
                </a:highlight>
              </a:rPr>
              <a:t>Water fluoridation is required by 14 states and others at the local level (e.g., by ordinance or public health regulation)</a:t>
            </a:r>
          </a:p>
          <a:p>
            <a:pPr marL="135464" indent="0">
              <a:buClr>
                <a:srgbClr val="000000"/>
              </a:buClr>
              <a:buSzPts val="2000"/>
            </a:pPr>
            <a:endParaRPr sz="32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3200" b="0" dirty="0">
                <a:solidFill>
                  <a:srgbClr val="000000"/>
                </a:solidFill>
              </a:rPr>
              <a:t>Some expressly refer to PHS guidance or EPA standards in state statutes/codes</a:t>
            </a:r>
            <a:endParaRPr sz="3200" b="0" dirty="0">
              <a:solidFill>
                <a:srgbClr val="000000"/>
              </a:solidFill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2667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>
            <a:spLocks noGrp="1"/>
          </p:cNvSpPr>
          <p:nvPr>
            <p:ph type="title"/>
          </p:nvPr>
        </p:nvSpPr>
        <p:spPr>
          <a:xfrm>
            <a:off x="977504" y="1201562"/>
            <a:ext cx="11360800" cy="150810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State and Local Government’s Role in Water Fluoridation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77" name="Google Shape;277;p42"/>
          <p:cNvSpPr txBox="1">
            <a:spLocks noGrp="1"/>
          </p:cNvSpPr>
          <p:nvPr>
            <p:ph type="body" idx="1"/>
          </p:nvPr>
        </p:nvSpPr>
        <p:spPr>
          <a:xfrm>
            <a:off x="977504" y="2441443"/>
            <a:ext cx="10830000" cy="52410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lnSpc>
                <a:spcPct val="150000"/>
              </a:lnSpc>
              <a:buClr>
                <a:srgbClr val="000000"/>
              </a:buClr>
              <a:buSzPts val="2000"/>
              <a:buChar char="●"/>
            </a:pPr>
            <a:r>
              <a:rPr lang="en" sz="3200" b="0" dirty="0">
                <a:solidFill>
                  <a:srgbClr val="000000"/>
                </a:solidFill>
                <a:highlight>
                  <a:srgbClr val="FFFFFF"/>
                </a:highlight>
              </a:rPr>
              <a:t>Legislative challenges to water fluoridation</a:t>
            </a:r>
          </a:p>
          <a:p>
            <a:pPr lvl="1" indent="-47412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r>
              <a:rPr lang="en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Utah completely prohibits fluoridation at state or local level</a:t>
            </a:r>
            <a:endParaRPr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 indent="-47412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2000"/>
              <a:buChar char="○"/>
            </a:pPr>
            <a:r>
              <a:rPr lang="en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Others have not yet succeeded</a:t>
            </a:r>
          </a:p>
          <a:p>
            <a:pPr lvl="2" indent="-474121">
              <a:spcBef>
                <a:spcPts val="0"/>
              </a:spcBef>
              <a:buClr>
                <a:srgbClr val="000000"/>
              </a:buClr>
              <a:buSzPts val="2000"/>
              <a:buChar char="■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</a:rPr>
              <a:t>Arkansas</a:t>
            </a:r>
            <a:endParaRPr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2" indent="-474121">
              <a:spcBef>
                <a:spcPts val="0"/>
              </a:spcBef>
              <a:buClr>
                <a:srgbClr val="000000"/>
              </a:buClr>
              <a:buSzPts val="2000"/>
              <a:buChar char="■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</a:rPr>
              <a:t>Kentucky</a:t>
            </a:r>
            <a:endParaRPr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2" indent="-474121">
              <a:spcBef>
                <a:spcPts val="0"/>
              </a:spcBef>
              <a:buClr>
                <a:srgbClr val="000000"/>
              </a:buClr>
              <a:buSzPts val="2000"/>
              <a:buChar char="■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</a:rPr>
              <a:t>Texas </a:t>
            </a:r>
            <a:endParaRPr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2" indent="-474121">
              <a:spcBef>
                <a:spcPts val="0"/>
              </a:spcBef>
              <a:buClr>
                <a:srgbClr val="000000"/>
              </a:buClr>
              <a:buSzPts val="2000"/>
              <a:buChar char="■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</a:rPr>
              <a:t>Louisiana </a:t>
            </a:r>
            <a:endParaRPr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>
              <a:spcBef>
                <a:spcPts val="267"/>
              </a:spcBef>
            </a:pPr>
            <a:endParaRPr sz="2667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2667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78" name="Google Shape;278;p42"/>
          <p:cNvSpPr txBox="1"/>
          <p:nvPr/>
        </p:nvSpPr>
        <p:spPr>
          <a:xfrm>
            <a:off x="4565688" y="4337283"/>
            <a:ext cx="5292000" cy="172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1828754" lvl="2" indent="-474121">
              <a:lnSpc>
                <a:spcPct val="120000"/>
              </a:lnSpc>
              <a:buClr>
                <a:srgbClr val="000000"/>
              </a:buClr>
              <a:buSzPts val="2000"/>
              <a:buFont typeface="Palatino Linotype"/>
              <a:buChar char="■"/>
            </a:pPr>
            <a:r>
              <a:rPr lang="en" sz="2667" dirty="0">
                <a:highlight>
                  <a:srgbClr val="FFFFFF"/>
                </a:highlight>
                <a:ea typeface="Palatino Linotype"/>
                <a:cs typeface="Palatino Linotype"/>
                <a:sym typeface="Palatino Linotype"/>
              </a:rPr>
              <a:t>Massachusetts</a:t>
            </a:r>
            <a:endParaRPr sz="2667" dirty="0">
              <a:highlight>
                <a:srgbClr val="FFFFFF"/>
              </a:highlight>
              <a:ea typeface="Palatino Linotype"/>
              <a:cs typeface="Palatino Linotype"/>
              <a:sym typeface="Palatino Linotype"/>
            </a:endParaRPr>
          </a:p>
          <a:p>
            <a:pPr marL="1828754" lvl="2" indent="-474121">
              <a:lnSpc>
                <a:spcPct val="120000"/>
              </a:lnSpc>
              <a:buClr>
                <a:srgbClr val="000000"/>
              </a:buClr>
              <a:buSzPts val="2000"/>
              <a:buFont typeface="Palatino Linotype"/>
              <a:buChar char="■"/>
            </a:pPr>
            <a:r>
              <a:rPr lang="en" sz="2667" dirty="0">
                <a:highlight>
                  <a:srgbClr val="FFFFFF"/>
                </a:highlight>
                <a:ea typeface="Palatino Linotype"/>
                <a:cs typeface="Palatino Linotype"/>
                <a:sym typeface="Palatino Linotype"/>
              </a:rPr>
              <a:t>New Hampshire</a:t>
            </a:r>
            <a:endParaRPr sz="2667" dirty="0">
              <a:highlight>
                <a:srgbClr val="FFFFFF"/>
              </a:highlight>
              <a:ea typeface="Palatino Linotype"/>
              <a:cs typeface="Palatino Linotype"/>
              <a:sym typeface="Palatino Linotype"/>
            </a:endParaRPr>
          </a:p>
          <a:p>
            <a:pPr marL="1828754" lvl="2" indent="-474121">
              <a:lnSpc>
                <a:spcPct val="120000"/>
              </a:lnSpc>
              <a:buClr>
                <a:srgbClr val="000000"/>
              </a:buClr>
              <a:buSzPts val="2000"/>
              <a:buFont typeface="Palatino Linotype"/>
              <a:buChar char="■"/>
            </a:pPr>
            <a:r>
              <a:rPr lang="en" sz="2667" dirty="0">
                <a:highlight>
                  <a:srgbClr val="FFFFFF"/>
                </a:highlight>
                <a:ea typeface="Palatino Linotype"/>
                <a:cs typeface="Palatino Linotype"/>
                <a:sym typeface="Palatino Linotype"/>
              </a:rPr>
              <a:t>Georgia (2024)</a:t>
            </a:r>
            <a:endParaRPr sz="2667" dirty="0">
              <a:highlight>
                <a:srgbClr val="FFFFFF"/>
              </a:highlight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3"/>
          <p:cNvSpPr txBox="1">
            <a:spLocks noGrp="1"/>
          </p:cNvSpPr>
          <p:nvPr>
            <p:ph type="title"/>
          </p:nvPr>
        </p:nvSpPr>
        <p:spPr>
          <a:xfrm>
            <a:off x="994720" y="1088791"/>
            <a:ext cx="11360800" cy="150810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State and Local Government’s Role in Water Fluoridation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pic>
        <p:nvPicPr>
          <p:cNvPr id="284" name="Google Shape;284;p43"/>
          <p:cNvPicPr preferRelativeResize="0"/>
          <p:nvPr/>
        </p:nvPicPr>
        <p:blipFill>
          <a:blip r:embed="rId3">
            <a:alphaModFix/>
          </a:blip>
          <a:srcRect t="6743"/>
          <a:stretch/>
        </p:blipFill>
        <p:spPr>
          <a:xfrm>
            <a:off x="3099807" y="2596895"/>
            <a:ext cx="6240316" cy="426110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3"/>
          <p:cNvSpPr txBox="1"/>
          <p:nvPr/>
        </p:nvSpPr>
        <p:spPr>
          <a:xfrm>
            <a:off x="6219965" y="6317400"/>
            <a:ext cx="5992367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8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Source: https://www.kff.org/other/issue-brief/water-fluoridation-in-the-u-s-the-federal-role-in-policy-and-practice/#:~:text=As%20of%202022%2C%20the%20CDC,of%20the%20U.S.%20population%20overall.</a:t>
            </a:r>
            <a:endParaRPr sz="8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8AFCE-32A7-4834-60BE-C59B60B926CF}"/>
              </a:ext>
            </a:extLst>
          </p:cNvPr>
          <p:cNvSpPr txBox="1"/>
          <p:nvPr/>
        </p:nvSpPr>
        <p:spPr>
          <a:xfrm>
            <a:off x="858464" y="2227562"/>
            <a:ext cx="1149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b="1" dirty="0"/>
              <a:t>Share of population in each state served by community water systems receiving fluoridated water, 2022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>
            <a:spLocks noGrp="1"/>
          </p:cNvSpPr>
          <p:nvPr>
            <p:ph type="title"/>
          </p:nvPr>
        </p:nvSpPr>
        <p:spPr>
          <a:xfrm>
            <a:off x="965312" y="1201169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Federal Litigation Challenging EPA Standards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91" name="Google Shape;291;p44"/>
          <p:cNvSpPr txBox="1">
            <a:spLocks noGrp="1"/>
          </p:cNvSpPr>
          <p:nvPr>
            <p:ph type="body" idx="1"/>
          </p:nvPr>
        </p:nvSpPr>
        <p:spPr>
          <a:xfrm>
            <a:off x="1230712" y="1971075"/>
            <a:ext cx="10412648" cy="391139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" sz="3200" dirty="0">
                <a:highlight>
                  <a:srgbClr val="FFFFFF"/>
                </a:highlight>
              </a:rPr>
              <a:t>Food &amp; Water Watch, Inc. v. EPA</a:t>
            </a:r>
            <a:endParaRPr sz="3200" dirty="0">
              <a:highlight>
                <a:srgbClr val="FFFFFF"/>
              </a:highlight>
            </a:endParaRPr>
          </a:p>
          <a:p>
            <a:pPr indent="-474121">
              <a:spcBef>
                <a:spcPts val="1067"/>
              </a:spcBef>
              <a:buClr>
                <a:srgbClr val="000000"/>
              </a:buClr>
              <a:buSzPts val="2000"/>
              <a:buChar char="●"/>
            </a:pPr>
            <a:r>
              <a:rPr lang="en" sz="2800" b="0" dirty="0">
                <a:solidFill>
                  <a:schemeClr val="bg2"/>
                </a:solidFill>
                <a:highlight>
                  <a:srgbClr val="FFFFFF"/>
                </a:highlight>
              </a:rPr>
              <a:t>Plaintiffs: Group of advocacy organizations and individuals opposed to water fluoridation sued the </a:t>
            </a:r>
            <a:r>
              <a:rPr lang="en" sz="2800" dirty="0">
                <a:solidFill>
                  <a:schemeClr val="bg2"/>
                </a:solidFill>
                <a:highlight>
                  <a:srgbClr val="FFFFFF"/>
                </a:highlight>
              </a:rPr>
              <a:t>EPA</a:t>
            </a:r>
            <a:endParaRPr sz="2800" dirty="0">
              <a:solidFill>
                <a:schemeClr val="bg2"/>
              </a:solidFill>
              <a:highlight>
                <a:srgbClr val="FFFFFF"/>
              </a:highlight>
            </a:endParaRPr>
          </a:p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2800" b="0" dirty="0">
                <a:solidFill>
                  <a:schemeClr val="bg2"/>
                </a:solidFill>
                <a:highlight>
                  <a:srgbClr val="FFFFFF"/>
                </a:highlight>
              </a:rPr>
              <a:t>Relevant Law: Toxic Substances Control Act (TSCA)</a:t>
            </a:r>
            <a:endParaRPr sz="2800" b="0" dirty="0">
              <a:solidFill>
                <a:schemeClr val="bg2"/>
              </a:solidFill>
              <a:highlight>
                <a:srgbClr val="FFFFFF"/>
              </a:highlight>
            </a:endParaRPr>
          </a:p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2800" b="0" dirty="0">
                <a:solidFill>
                  <a:schemeClr val="bg2"/>
                </a:solidFill>
                <a:highlight>
                  <a:srgbClr val="FFFFFF"/>
                </a:highlight>
              </a:rPr>
              <a:t>District court heavily relied on draft National Toxicology Program (NTP) Monograph, which the National Academies has found to be scientifically deficient</a:t>
            </a:r>
            <a:endParaRPr sz="2800" b="0" dirty="0">
              <a:solidFill>
                <a:schemeClr val="bg2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2667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>
            <a:spLocks noGrp="1"/>
          </p:cNvSpPr>
          <p:nvPr>
            <p:ph type="title"/>
          </p:nvPr>
        </p:nvSpPr>
        <p:spPr>
          <a:xfrm>
            <a:off x="1038464" y="1176785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NTP Monograph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297" name="Google Shape;297;p45"/>
          <p:cNvSpPr txBox="1">
            <a:spLocks noGrp="1"/>
          </p:cNvSpPr>
          <p:nvPr>
            <p:ph type="body" idx="1"/>
          </p:nvPr>
        </p:nvSpPr>
        <p:spPr>
          <a:xfrm>
            <a:off x="1158240" y="1849156"/>
            <a:ext cx="11033760" cy="51861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Found with “moderate confidence” that fluoride exposures at </a:t>
            </a:r>
            <a:r>
              <a:rPr lang="en" sz="2800" b="0" dirty="0">
                <a:solidFill>
                  <a:schemeClr val="lt2"/>
                </a:solidFill>
                <a:highlight>
                  <a:srgbClr val="FFFFFF"/>
                </a:highlight>
              </a:rPr>
              <a:t>1.5 mg/L</a:t>
            </a:r>
            <a:r>
              <a:rPr lang="en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are “consistently associated” with lower IQ in children</a:t>
            </a:r>
            <a:endParaRPr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Concentration is more than twice the PHS Guidance —0.8 mg/L difference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Did not find causation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Children’s IQ studies were performed in </a:t>
            </a:r>
            <a:r>
              <a:rPr lang="en" sz="2800" b="0" dirty="0">
                <a:solidFill>
                  <a:schemeClr val="lt2"/>
                </a:solidFill>
                <a:highlight>
                  <a:srgbClr val="FFFFFF"/>
                </a:highlight>
              </a:rPr>
              <a:t>China, Mexico, Canada, India, and Iran</a:t>
            </a:r>
            <a:endParaRPr sz="2800" b="0" dirty="0">
              <a:solidFill>
                <a:schemeClr val="lt2"/>
              </a:solidFill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400" dirty="0">
                <a:solidFill>
                  <a:srgbClr val="000000"/>
                </a:solidFill>
                <a:highlight>
                  <a:srgbClr val="FFFFFF"/>
                </a:highlight>
              </a:rPr>
              <a:t>Importantly, no studies were conducted the United States</a:t>
            </a:r>
            <a:endParaRPr sz="2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Not all studies measured fluoride in drinking water</a:t>
            </a:r>
            <a:endParaRPr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Some measured fluoride in urine (child or maternal) and serum</a:t>
            </a:r>
            <a:endParaRPr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6" title="Points scored"/>
          <p:cNvPicPr preferRelativeResize="0"/>
          <p:nvPr/>
        </p:nvPicPr>
        <p:blipFill rotWithShape="1">
          <a:blip r:embed="rId3">
            <a:alphaModFix/>
          </a:blip>
          <a:srcRect t="1215"/>
          <a:stretch/>
        </p:blipFill>
        <p:spPr>
          <a:xfrm>
            <a:off x="1840433" y="1000400"/>
            <a:ext cx="9030368" cy="58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6"/>
          <p:cNvSpPr/>
          <p:nvPr/>
        </p:nvSpPr>
        <p:spPr>
          <a:xfrm>
            <a:off x="2848333" y="2120767"/>
            <a:ext cx="234000" cy="2874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>
            <a:spLocks noGrp="1"/>
          </p:cNvSpPr>
          <p:nvPr>
            <p:ph type="title"/>
          </p:nvPr>
        </p:nvSpPr>
        <p:spPr>
          <a:xfrm>
            <a:off x="1038464" y="1225553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NTP Monograph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09" name="Google Shape;309;p47"/>
          <p:cNvSpPr txBox="1">
            <a:spLocks noGrp="1"/>
          </p:cNvSpPr>
          <p:nvPr>
            <p:ph type="body" idx="1"/>
          </p:nvPr>
        </p:nvSpPr>
        <p:spPr>
          <a:xfrm>
            <a:off x="1231392" y="1914180"/>
            <a:ext cx="10405424" cy="579979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 algn="just"/>
            <a:r>
              <a:rPr lang="en" sz="2667" b="0" dirty="0">
                <a:highlight>
                  <a:srgbClr val="FFFFFF"/>
                </a:highlight>
              </a:rPr>
              <a:t>“It is important to note that there were insufficient data to determine if the low fluoride level of 0.7 mg/L currently recommended for U.S. community water supplies has a negative effect on children’s IQ. The NTP found no evidence that fluoride exposure had adverse effects on adult cognition.” - </a:t>
            </a:r>
            <a:r>
              <a:rPr lang="en" sz="2667" b="0" dirty="0">
                <a:solidFill>
                  <a:schemeClr val="lt2"/>
                </a:solidFill>
                <a:highlight>
                  <a:srgbClr val="FFFFFF"/>
                </a:highlight>
              </a:rPr>
              <a:t>National Toxicology Program</a:t>
            </a:r>
            <a:endParaRPr sz="2667" b="0" dirty="0">
              <a:solidFill>
                <a:schemeClr val="lt2"/>
              </a:solidFill>
              <a:highlight>
                <a:srgbClr val="FFFFFF"/>
              </a:highlight>
            </a:endParaRPr>
          </a:p>
          <a:p>
            <a:pPr marL="0" indent="0" algn="just">
              <a:spcBef>
                <a:spcPts val="1067"/>
              </a:spcBef>
            </a:pPr>
            <a:endParaRPr sz="1050" b="0" dirty="0">
              <a:solidFill>
                <a:schemeClr val="lt2"/>
              </a:solidFill>
              <a:highlight>
                <a:srgbClr val="FFFFFF"/>
              </a:highlight>
            </a:endParaRPr>
          </a:p>
          <a:p>
            <a:pPr marL="0" indent="0" algn="just">
              <a:spcBef>
                <a:spcPts val="1067"/>
              </a:spcBef>
            </a:pPr>
            <a:r>
              <a:rPr lang="en" sz="2667" b="0" dirty="0">
                <a:solidFill>
                  <a:srgbClr val="404040"/>
                </a:solidFill>
                <a:highlight>
                  <a:srgbClr val="FFFFFF"/>
                </a:highlight>
              </a:rPr>
              <a:t>“This Monograph and Addendum do not address whether the sole exposure to fluoride added to drinking water in some countries (i.e., fluoridation, at 0.7 mg/L in the United States and Canada) is associated with a measurable effect on IQ.” - </a:t>
            </a:r>
            <a:r>
              <a:rPr lang="en" sz="2667" b="0" dirty="0">
                <a:solidFill>
                  <a:schemeClr val="lt2"/>
                </a:solidFill>
                <a:highlight>
                  <a:srgbClr val="FFFFFF"/>
                </a:highlight>
              </a:rPr>
              <a:t>National Toxicology Program</a:t>
            </a:r>
            <a:endParaRPr sz="2667" b="0" dirty="0">
              <a:solidFill>
                <a:schemeClr val="lt2"/>
              </a:solidFill>
              <a:highlight>
                <a:srgbClr val="FFFFFF"/>
              </a:highlight>
            </a:endParaRPr>
          </a:p>
          <a:p>
            <a:pPr indent="0">
              <a:spcBef>
                <a:spcPts val="1067"/>
              </a:spcBef>
            </a:pP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>
            <a:spLocks noGrp="1"/>
          </p:cNvSpPr>
          <p:nvPr>
            <p:ph type="title"/>
          </p:nvPr>
        </p:nvSpPr>
        <p:spPr>
          <a:xfrm>
            <a:off x="977504" y="1337990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Potential Federal Action - EPA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15" name="Google Shape;315;p48"/>
          <p:cNvSpPr txBox="1">
            <a:spLocks noGrp="1"/>
          </p:cNvSpPr>
          <p:nvPr>
            <p:ph type="body" idx="1"/>
          </p:nvPr>
        </p:nvSpPr>
        <p:spPr>
          <a:xfrm>
            <a:off x="1146440" y="2060449"/>
            <a:ext cx="10838296" cy="446827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135464" indent="0">
              <a:buClr>
                <a:srgbClr val="000000"/>
              </a:buClr>
              <a:buSzPts val="2000"/>
            </a:pPr>
            <a:r>
              <a:rPr lang="en" sz="2800" dirty="0">
                <a:solidFill>
                  <a:srgbClr val="000000"/>
                </a:solidFill>
                <a:highlight>
                  <a:srgbClr val="FFFFFF"/>
                </a:highlight>
              </a:rPr>
              <a:t>EPA could amend the primary standard, lowering the permissible level of fluoride in drinking water from 4.0 mg/L to 0 mg/L or some miniscule level </a:t>
            </a:r>
            <a:br>
              <a:rPr lang="en" sz="28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sz="28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667" b="0" dirty="0">
                <a:highlight>
                  <a:srgbClr val="FFFFFF"/>
                </a:highlight>
              </a:rPr>
              <a:t>Would be incredibly difficult for the agency to achieve due to Administrative Procedure Act</a:t>
            </a:r>
            <a:endParaRPr sz="2667" b="0" dirty="0"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667" b="0" dirty="0">
                <a:highlight>
                  <a:srgbClr val="FFFFFF"/>
                </a:highlight>
              </a:rPr>
              <a:t>April 7, 2025 - EPA Administrator Zeldin indicated intent to “expeditiously review” new science,  specifically the NTP Monograph</a:t>
            </a:r>
            <a:endParaRPr sz="2667" b="0" dirty="0">
              <a:highlight>
                <a:srgbClr val="FFFFFF"/>
              </a:highlight>
            </a:endParaRPr>
          </a:p>
          <a:p>
            <a:pPr indent="0">
              <a:spcBef>
                <a:spcPts val="1067"/>
              </a:spcBef>
              <a:spcAft>
                <a:spcPts val="1067"/>
              </a:spcAft>
            </a:pP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965312" y="1337990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Potential Federal Action - PHS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21" name="Google Shape;321;p49"/>
          <p:cNvSpPr txBox="1">
            <a:spLocks noGrp="1"/>
          </p:cNvSpPr>
          <p:nvPr>
            <p:ph type="body" idx="1"/>
          </p:nvPr>
        </p:nvSpPr>
        <p:spPr>
          <a:xfrm>
            <a:off x="965312" y="2109976"/>
            <a:ext cx="4748613" cy="344748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135464" indent="0">
              <a:buClr>
                <a:srgbClr val="000000"/>
              </a:buClr>
              <a:buSzPts val="2000"/>
            </a:pPr>
            <a:r>
              <a:rPr lang="en" sz="3200" dirty="0">
                <a:solidFill>
                  <a:srgbClr val="000000"/>
                </a:solidFill>
                <a:highlight>
                  <a:srgbClr val="FFFFFF"/>
                </a:highlight>
              </a:rPr>
              <a:t>PHS could issue new Fluoride guidance</a:t>
            </a:r>
            <a:endParaRPr lang="en-US" sz="3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135464" indent="0">
              <a:buClr>
                <a:srgbClr val="000000"/>
              </a:buClr>
              <a:buSzPts val="2000"/>
            </a:pPr>
            <a:r>
              <a:rPr lang="en-US" sz="2667" dirty="0">
                <a:solidFill>
                  <a:schemeClr val="bg2"/>
                </a:solidFill>
                <a:highlight>
                  <a:srgbClr val="FFFFFF"/>
                </a:highlight>
              </a:rPr>
              <a:t>April 7, 2025 - HHS Secretary Kennedy publicly announced plans to direct the CDC to stop recommending water fluoridation</a:t>
            </a:r>
          </a:p>
        </p:txBody>
      </p:sp>
      <p:pic>
        <p:nvPicPr>
          <p:cNvPr id="322" name="Google Shape;322;p49"/>
          <p:cNvPicPr preferRelativeResize="0"/>
          <p:nvPr/>
        </p:nvPicPr>
        <p:blipFill rotWithShape="1">
          <a:blip r:embed="rId3">
            <a:alphaModFix/>
          </a:blip>
          <a:srcRect t="10964" b="-2414"/>
          <a:stretch/>
        </p:blipFill>
        <p:spPr>
          <a:xfrm>
            <a:off x="5856725" y="2091308"/>
            <a:ext cx="6074677" cy="324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3A5C4A13-FF43-1BBD-0D35-214053618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E607F6A4-BD69-E061-1776-A166BCD620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74" y="1139033"/>
            <a:ext cx="11241025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Setting the Table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109" name="Google Shape;109;p18">
            <a:extLst>
              <a:ext uri="{FF2B5EF4-FFF2-40B4-BE49-F238E27FC236}">
                <a16:creationId xmlns:a16="http://schemas.microsoft.com/office/drawing/2014/main" id="{82349E3A-0617-67C6-CF1A-34191822BC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0975" y="1764909"/>
            <a:ext cx="11077739" cy="47198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-US" sz="3067" i="1" dirty="0"/>
              <a:t>Why Vaccination, Water Fluoridation, and Raw Milk?</a:t>
            </a:r>
            <a:endParaRPr sz="3067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0B5B77-30D3-AD82-EE78-EE8410EEA3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6" b="13416"/>
          <a:stretch/>
        </p:blipFill>
        <p:spPr>
          <a:xfrm>
            <a:off x="3159318" y="2506957"/>
            <a:ext cx="6858665" cy="4325519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2AE4442B-A2F2-D343-53B8-BC9C0A55CF9D}"/>
              </a:ext>
            </a:extLst>
          </p:cNvPr>
          <p:cNvSpPr/>
          <p:nvPr/>
        </p:nvSpPr>
        <p:spPr>
          <a:xfrm>
            <a:off x="2693504" y="3303977"/>
            <a:ext cx="1304544" cy="64617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45436E81-C12B-E4C4-24BA-760B7BE28A5B}"/>
              </a:ext>
            </a:extLst>
          </p:cNvPr>
          <p:cNvCxnSpPr/>
          <p:nvPr/>
        </p:nvCxnSpPr>
        <p:spPr>
          <a:xfrm>
            <a:off x="2778848" y="4060115"/>
            <a:ext cx="1219200" cy="1219200"/>
          </a:xfrm>
          <a:prstGeom prst="curvedConnector3">
            <a:avLst/>
          </a:prstGeom>
          <a:ln w="635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FE04BE8-3722-032E-8D24-EB7A82D7AF90}"/>
              </a:ext>
            </a:extLst>
          </p:cNvPr>
          <p:cNvGrpSpPr/>
          <p:nvPr/>
        </p:nvGrpSpPr>
        <p:grpSpPr>
          <a:xfrm>
            <a:off x="4155172" y="3667702"/>
            <a:ext cx="3637107" cy="2745415"/>
            <a:chOff x="3116379" y="2750776"/>
            <a:chExt cx="2727830" cy="2059061"/>
          </a:xfrm>
        </p:grpSpPr>
        <p:sp>
          <p:nvSpPr>
            <p:cNvPr id="98" name="Arrow: Curved Left 97">
              <a:extLst>
                <a:ext uri="{FF2B5EF4-FFF2-40B4-BE49-F238E27FC236}">
                  <a16:creationId xmlns:a16="http://schemas.microsoft.com/office/drawing/2014/main" id="{8363849D-DBB6-D85D-B097-F18E2A5EF5EC}"/>
                </a:ext>
              </a:extLst>
            </p:cNvPr>
            <p:cNvSpPr/>
            <p:nvPr/>
          </p:nvSpPr>
          <p:spPr>
            <a:xfrm>
              <a:off x="5192202" y="3768613"/>
              <a:ext cx="652007" cy="1041224"/>
            </a:xfrm>
            <a:prstGeom prst="curvedLeftArrow">
              <a:avLst/>
            </a:prstGeom>
            <a:solidFill>
              <a:schemeClr val="accent3">
                <a:lumMod val="75000"/>
              </a:schemeClr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BFC3BED-DB62-40EA-22FD-F4BF7D46894E}"/>
                    </a:ext>
                  </a:extLst>
                </p14:cNvPr>
                <p14:cNvContentPartPr/>
                <p14:nvPr/>
              </p14:nvContentPartPr>
              <p14:xfrm>
                <a:off x="3116379" y="4659136"/>
                <a:ext cx="2012400" cy="15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BFC3BED-DB62-40EA-22FD-F4BF7D4689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89374" y="4606336"/>
                  <a:ext cx="2066140" cy="121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4C75FD-CF3D-0111-367B-052D20982629}"/>
                    </a:ext>
                  </a:extLst>
                </p14:cNvPr>
                <p14:cNvContentPartPr/>
                <p14:nvPr/>
              </p14:nvContentPartPr>
              <p14:xfrm>
                <a:off x="3140499" y="2750776"/>
                <a:ext cx="771840" cy="16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4C75FD-CF3D-0111-367B-052D2098262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13493" y="2697661"/>
                  <a:ext cx="825583" cy="122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2027BFF-9936-9A92-F36C-0C502B860D36}"/>
                    </a:ext>
                  </a:extLst>
                </p14:cNvPr>
                <p14:cNvContentPartPr/>
                <p14:nvPr/>
              </p14:nvContentPartPr>
              <p14:xfrm>
                <a:off x="3132219" y="3959656"/>
                <a:ext cx="1757880" cy="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2027BFF-9936-9A92-F36C-0C502B860D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05216" y="3815656"/>
                  <a:ext cx="1811616" cy="28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93334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title"/>
          </p:nvPr>
        </p:nvSpPr>
        <p:spPr>
          <a:xfrm>
            <a:off x="989696" y="1333960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Opportunities for States to Respond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28" name="Google Shape;328;p50"/>
          <p:cNvSpPr txBox="1">
            <a:spLocks noGrp="1"/>
          </p:cNvSpPr>
          <p:nvPr>
            <p:ph type="body" idx="1"/>
          </p:nvPr>
        </p:nvSpPr>
        <p:spPr>
          <a:xfrm>
            <a:off x="1255096" y="2129571"/>
            <a:ext cx="10632104" cy="444782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135464" indent="0">
              <a:buClr>
                <a:srgbClr val="000000"/>
              </a:buClr>
              <a:buSzPts val="2000"/>
            </a:pPr>
            <a:r>
              <a:rPr lang="en" sz="3200" dirty="0">
                <a:solidFill>
                  <a:srgbClr val="000000"/>
                </a:solidFill>
                <a:highlight>
                  <a:srgbClr val="FFFFFF"/>
                </a:highlight>
              </a:rPr>
              <a:t>State and local governments can take preventive action to:</a:t>
            </a:r>
            <a:br>
              <a:rPr lang="en" sz="32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endParaRPr 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745049" lvl="1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en-US" sz="2667" dirty="0">
                <a:highlight>
                  <a:srgbClr val="FFFFFF"/>
                </a:highlight>
              </a:rPr>
              <a:t>(1) determine whether their statutes/codes explicitly reference PHS’s guidance or the EPA’s standards for drinking water quality and, if yes,</a:t>
            </a:r>
          </a:p>
          <a:p>
            <a:pPr marL="745049" lvl="1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en" sz="2667" dirty="0">
                <a:highlight>
                  <a:srgbClr val="FFFFFF"/>
                </a:highlight>
              </a:rPr>
              <a:t>(2) amend these laws/regulations to include the specified optimal concentration of 0.7 mg/L;</a:t>
            </a:r>
            <a:endParaRPr sz="2667" dirty="0">
              <a:highlight>
                <a:srgbClr val="FFFFFF"/>
              </a:highlight>
            </a:endParaRPr>
          </a:p>
          <a:p>
            <a:pPr marL="745049" lvl="1" indent="0">
              <a:spcBef>
                <a:spcPts val="0"/>
              </a:spcBef>
              <a:buClr>
                <a:srgbClr val="000000"/>
              </a:buClr>
              <a:buSzPts val="2000"/>
              <a:buNone/>
            </a:pPr>
            <a:r>
              <a:rPr lang="en" sz="2667" dirty="0">
                <a:highlight>
                  <a:srgbClr val="FFFFFF"/>
                </a:highlight>
              </a:rPr>
              <a:t>(3) build in systems for review of the standard</a:t>
            </a:r>
            <a:endParaRPr sz="2667" dirty="0"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2667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9BE25-551F-BCB9-28C9-B9A97DE48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C8CC-F6A1-9264-1155-A2235394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2528328"/>
            <a:ext cx="10615748" cy="693844"/>
          </a:xfrm>
        </p:spPr>
        <p:txBody>
          <a:bodyPr/>
          <a:lstStyle/>
          <a:p>
            <a:pPr marL="0" indent="0" algn="ctr">
              <a:spcAft>
                <a:spcPts val="1067"/>
              </a:spcAft>
            </a:pPr>
            <a:r>
              <a:rPr lang="en-US" sz="4000" dirty="0"/>
              <a:t>Raw Milk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AAB28-F8BD-B400-FE3A-81453793B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6506" y="3395908"/>
            <a:ext cx="5364916" cy="430887"/>
          </a:xfrm>
        </p:spPr>
        <p:txBody>
          <a:bodyPr/>
          <a:lstStyle/>
          <a:p>
            <a:pPr algn="ctr">
              <a:spcAft>
                <a:spcPts val="0"/>
              </a:spcAft>
              <a:buClrTx/>
              <a:defRPr/>
            </a:pPr>
            <a:r>
              <a:rPr lang="en-US" sz="2800" b="0" dirty="0">
                <a:latin typeface="+mn-lt"/>
              </a:rPr>
              <a:t>Anna Kate Cagle</a:t>
            </a:r>
          </a:p>
        </p:txBody>
      </p:sp>
    </p:spTree>
    <p:extLst>
      <p:ext uri="{BB962C8B-B14F-4D97-AF65-F5344CB8AC3E}">
        <p14:creationId xmlns:p14="http://schemas.microsoft.com/office/powerpoint/2010/main" val="1536613362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 txBox="1">
            <a:spLocks noGrp="1"/>
          </p:cNvSpPr>
          <p:nvPr>
            <p:ph type="title"/>
          </p:nvPr>
        </p:nvSpPr>
        <p:spPr>
          <a:xfrm>
            <a:off x="977504" y="1340246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Raw Milk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40" name="Google Shape;340;p52"/>
          <p:cNvSpPr txBox="1">
            <a:spLocks noGrp="1"/>
          </p:cNvSpPr>
          <p:nvPr>
            <p:ph type="body" idx="1"/>
          </p:nvPr>
        </p:nvSpPr>
        <p:spPr>
          <a:xfrm>
            <a:off x="1209152" y="2018976"/>
            <a:ext cx="11360800" cy="349877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" sz="3200" dirty="0"/>
              <a:t>Roadmap</a:t>
            </a:r>
            <a:endParaRPr sz="3200" dirty="0"/>
          </a:p>
          <a:p>
            <a:pPr indent="-474121">
              <a:spcBef>
                <a:spcPts val="1067"/>
              </a:spcBef>
              <a:buSzPts val="2000"/>
              <a:buChar char="●"/>
            </a:pPr>
            <a:r>
              <a:rPr lang="en" sz="2667" dirty="0">
                <a:solidFill>
                  <a:schemeClr val="bg2"/>
                </a:solidFill>
              </a:rPr>
              <a:t>What is Raw Milk?</a:t>
            </a:r>
            <a:endParaRPr sz="2667" dirty="0">
              <a:solidFill>
                <a:schemeClr val="bg2"/>
              </a:solidFill>
            </a:endParaRPr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dirty="0">
                <a:solidFill>
                  <a:schemeClr val="bg2"/>
                </a:solidFill>
              </a:rPr>
              <a:t>History and public health impact of dairy pasteurization</a:t>
            </a:r>
            <a:endParaRPr sz="2667" dirty="0">
              <a:solidFill>
                <a:schemeClr val="bg2"/>
              </a:solidFill>
            </a:endParaRPr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dirty="0">
                <a:solidFill>
                  <a:schemeClr val="bg2"/>
                </a:solidFill>
              </a:rPr>
              <a:t>Rise in popularity of Raw Milk</a:t>
            </a:r>
            <a:endParaRPr sz="2667" dirty="0">
              <a:solidFill>
                <a:schemeClr val="bg2"/>
              </a:solidFill>
            </a:endParaRPr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dirty="0">
                <a:solidFill>
                  <a:schemeClr val="bg2"/>
                </a:solidFill>
              </a:rPr>
              <a:t>State and Federal Regulation of Raw Milk</a:t>
            </a:r>
            <a:endParaRPr sz="2667" dirty="0">
              <a:solidFill>
                <a:schemeClr val="bg2"/>
              </a:solidFill>
            </a:endParaRPr>
          </a:p>
          <a:p>
            <a:pPr indent="-474121">
              <a:spcBef>
                <a:spcPts val="1333"/>
              </a:spcBef>
              <a:spcAft>
                <a:spcPts val="1333"/>
              </a:spcAft>
              <a:buSzPts val="2000"/>
              <a:buChar char="●"/>
            </a:pPr>
            <a:r>
              <a:rPr lang="en" sz="2667" dirty="0">
                <a:solidFill>
                  <a:schemeClr val="bg2"/>
                </a:solidFill>
              </a:rPr>
              <a:t>Potential Federal Action and Opportunities for States to Respond </a:t>
            </a:r>
            <a:endParaRPr sz="2667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3"/>
          <p:cNvSpPr txBox="1">
            <a:spLocks noGrp="1"/>
          </p:cNvSpPr>
          <p:nvPr>
            <p:ph type="title"/>
          </p:nvPr>
        </p:nvSpPr>
        <p:spPr>
          <a:xfrm>
            <a:off x="977504" y="1344633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What is Raw Milk?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46" name="Google Shape;346;p53"/>
          <p:cNvSpPr txBox="1"/>
          <p:nvPr/>
        </p:nvSpPr>
        <p:spPr>
          <a:xfrm>
            <a:off x="1184768" y="2128838"/>
            <a:ext cx="5386720" cy="382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067" b="1" dirty="0">
                <a:solidFill>
                  <a:schemeClr val="dk1"/>
                </a:solidFill>
                <a:ea typeface="Palatino Linotype"/>
                <a:cs typeface="Palatino Linotype"/>
                <a:sym typeface="Palatino Linotype"/>
              </a:rPr>
              <a:t>Raw Milk = Unpasteurized Milk</a:t>
            </a:r>
            <a:endParaRPr sz="3067" b="1" dirty="0">
              <a:solidFill>
                <a:schemeClr val="dk1"/>
              </a:solidFill>
              <a:ea typeface="Palatino Linotype"/>
              <a:cs typeface="Palatino Linotype"/>
              <a:sym typeface="Palatino Linotype"/>
            </a:endParaRPr>
          </a:p>
          <a:p>
            <a:pPr marL="135464">
              <a:spcBef>
                <a:spcPts val="1067"/>
              </a:spcBef>
              <a:buSzPts val="2000"/>
            </a:pPr>
            <a:r>
              <a:rPr lang="en" sz="2667" b="1" dirty="0">
                <a:solidFill>
                  <a:schemeClr val="bg2"/>
                </a:solidFill>
                <a:highlight>
                  <a:srgbClr val="FFFFFF"/>
                </a:highlight>
                <a:ea typeface="Palatino Linotype"/>
                <a:cs typeface="Palatino Linotype"/>
                <a:sym typeface="Palatino Linotype"/>
              </a:rPr>
              <a:t>The only difference between pasteurized and unpasteurized milk → </a:t>
            </a:r>
            <a:r>
              <a:rPr lang="en" sz="2667" b="1" i="1" dirty="0">
                <a:solidFill>
                  <a:schemeClr val="bg2"/>
                </a:solidFill>
                <a:highlight>
                  <a:srgbClr val="FFFFFF"/>
                </a:highlight>
                <a:ea typeface="Palatino Linotype"/>
                <a:cs typeface="Palatino Linotype"/>
                <a:sym typeface="Palatino Linotype"/>
              </a:rPr>
              <a:t>Salmonella</a:t>
            </a:r>
            <a:r>
              <a:rPr lang="en" sz="2667" b="1" dirty="0">
                <a:solidFill>
                  <a:schemeClr val="bg2"/>
                </a:solidFill>
                <a:highlight>
                  <a:srgbClr val="FFFFFF"/>
                </a:highlight>
                <a:ea typeface="Palatino Linotype"/>
                <a:cs typeface="Palatino Linotype"/>
                <a:sym typeface="Palatino Linotype"/>
              </a:rPr>
              <a:t>, </a:t>
            </a:r>
            <a:r>
              <a:rPr lang="en" sz="2667" b="1" i="1" dirty="0">
                <a:solidFill>
                  <a:schemeClr val="bg2"/>
                </a:solidFill>
                <a:highlight>
                  <a:srgbClr val="FFFFFF"/>
                </a:highlight>
                <a:ea typeface="Palatino Linotype"/>
                <a:cs typeface="Palatino Linotype"/>
                <a:sym typeface="Palatino Linotype"/>
              </a:rPr>
              <a:t>Listeria</a:t>
            </a:r>
            <a:r>
              <a:rPr lang="en" sz="2667" b="1" dirty="0">
                <a:solidFill>
                  <a:schemeClr val="bg2"/>
                </a:solidFill>
                <a:highlight>
                  <a:srgbClr val="FFFFFF"/>
                </a:highlight>
                <a:ea typeface="Palatino Linotype"/>
                <a:cs typeface="Palatino Linotype"/>
                <a:sym typeface="Palatino Linotype"/>
              </a:rPr>
              <a:t>, </a:t>
            </a:r>
            <a:r>
              <a:rPr lang="en" sz="2667" b="1" i="1" dirty="0">
                <a:solidFill>
                  <a:schemeClr val="bg2"/>
                </a:solidFill>
                <a:highlight>
                  <a:srgbClr val="FFFFFF"/>
                </a:highlight>
                <a:ea typeface="Palatino Linotype"/>
                <a:cs typeface="Palatino Linotype"/>
                <a:sym typeface="Palatino Linotype"/>
              </a:rPr>
              <a:t>E. coli</a:t>
            </a:r>
            <a:r>
              <a:rPr lang="en" sz="2667" b="1" dirty="0">
                <a:solidFill>
                  <a:schemeClr val="bg2"/>
                </a:solidFill>
                <a:highlight>
                  <a:srgbClr val="FFFFFF"/>
                </a:highlight>
                <a:ea typeface="Palatino Linotype"/>
                <a:cs typeface="Palatino Linotype"/>
                <a:sym typeface="Palatino Linotype"/>
              </a:rPr>
              <a:t>, and more</a:t>
            </a:r>
            <a:endParaRPr sz="1600" b="1" dirty="0">
              <a:solidFill>
                <a:schemeClr val="bg2"/>
              </a:solidFill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47" name="Google Shape;347;p53" title="pexels-justin-muhinda-195924540-1583584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5432" y="1020752"/>
            <a:ext cx="5096567" cy="323425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3"/>
          <p:cNvSpPr txBox="1"/>
          <p:nvPr/>
        </p:nvSpPr>
        <p:spPr>
          <a:xfrm>
            <a:off x="7095431" y="4255008"/>
            <a:ext cx="5096567" cy="125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Source: https://www.pexels.com/photo/woman-milking-cow-15835847/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1001888" y="1310897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Pasteurization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1172576" y="1971406"/>
            <a:ext cx="10830000" cy="488659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Clr>
                <a:srgbClr val="000000"/>
              </a:buClr>
              <a:buSzPts val="2000"/>
              <a:buChar char="●"/>
            </a:pPr>
            <a:r>
              <a:rPr lang="en" sz="2667" b="0" dirty="0">
                <a:solidFill>
                  <a:srgbClr val="000000"/>
                </a:solidFill>
                <a:highlight>
                  <a:srgbClr val="FFFFFF"/>
                </a:highlight>
              </a:rPr>
              <a:t>Pasteurization is the process of heating a liquid to a high temperature for a short amount of time to kill harmful organisms</a:t>
            </a: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74121">
              <a:spcBef>
                <a:spcPts val="1333"/>
              </a:spcBef>
              <a:buClr>
                <a:srgbClr val="000000"/>
              </a:buClr>
              <a:buSzPts val="2000"/>
              <a:buChar char="●"/>
            </a:pPr>
            <a:r>
              <a:rPr lang="en" sz="2667" b="0" dirty="0">
                <a:solidFill>
                  <a:srgbClr val="000000"/>
                </a:solidFill>
                <a:highlight>
                  <a:srgbClr val="FFFFFF"/>
                </a:highlight>
              </a:rPr>
              <a:t>Pasteurization was invented in 1864</a:t>
            </a: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74121">
              <a:spcBef>
                <a:spcPts val="1333"/>
              </a:spcBef>
              <a:buClr>
                <a:srgbClr val="000000"/>
              </a:buClr>
              <a:buSzPts val="2000"/>
              <a:buChar char="●"/>
            </a:pPr>
            <a:r>
              <a:rPr lang="en" sz="2667" b="0" dirty="0">
                <a:solidFill>
                  <a:srgbClr val="000000"/>
                </a:solidFill>
                <a:highlight>
                  <a:srgbClr val="FFFFFF"/>
                </a:highlight>
              </a:rPr>
              <a:t>U.S. cities, states, and the federal government adopted pasteurization standards throughout the 1900s</a:t>
            </a: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474121">
              <a:spcBef>
                <a:spcPts val="1333"/>
              </a:spcBef>
              <a:buClr>
                <a:srgbClr val="000000"/>
              </a:buClr>
              <a:buSzPts val="2000"/>
              <a:buChar char="●"/>
            </a:pPr>
            <a:r>
              <a:rPr lang="en" sz="2667" b="0" dirty="0">
                <a:solidFill>
                  <a:srgbClr val="000000"/>
                </a:solidFill>
                <a:highlight>
                  <a:srgbClr val="FFFFFF"/>
                </a:highlight>
              </a:rPr>
              <a:t>Public Health Benefits: Reductions in…</a:t>
            </a:r>
            <a:endParaRPr sz="2667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667" b="0" dirty="0">
                <a:highlight>
                  <a:srgbClr val="FFFFFF"/>
                </a:highlight>
              </a:rPr>
              <a:t>Foodborne illness attributed to dairy consumption</a:t>
            </a:r>
            <a:endParaRPr sz="2667" b="0" dirty="0"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667" b="0" dirty="0">
                <a:highlight>
                  <a:srgbClr val="FFFFFF"/>
                </a:highlight>
              </a:rPr>
              <a:t>Infectious diseases (Tuberculosis, Typhoid Fever, etc.)</a:t>
            </a:r>
            <a:endParaRPr sz="2667" b="0" dirty="0">
              <a:highlight>
                <a:srgbClr val="FFFFFF"/>
              </a:highlight>
            </a:endParaRPr>
          </a:p>
          <a:p>
            <a:pPr lvl="1" indent="-474121">
              <a:spcBef>
                <a:spcPts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§"/>
            </a:pPr>
            <a:r>
              <a:rPr lang="en" sz="2667" b="0" dirty="0">
                <a:highlight>
                  <a:srgbClr val="FFFFFF"/>
                </a:highlight>
              </a:rPr>
              <a:t>Infant mortality rate </a:t>
            </a:r>
            <a:endParaRPr sz="2667" b="0" dirty="0">
              <a:highlight>
                <a:srgbClr val="FFFFFF"/>
              </a:highlight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2667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title"/>
          </p:nvPr>
        </p:nvSpPr>
        <p:spPr>
          <a:xfrm>
            <a:off x="973643" y="1237745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Raw Milk on the Rise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60" name="Google Shape;360;p55"/>
          <p:cNvSpPr txBox="1">
            <a:spLocks noGrp="1"/>
          </p:cNvSpPr>
          <p:nvPr>
            <p:ph type="body" idx="1"/>
          </p:nvPr>
        </p:nvSpPr>
        <p:spPr>
          <a:xfrm>
            <a:off x="1172869" y="1983545"/>
            <a:ext cx="8192092" cy="452745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indent="-474121">
              <a:buSzPts val="2000"/>
              <a:buChar char="●"/>
            </a:pPr>
            <a:r>
              <a:rPr lang="en" sz="2667" dirty="0"/>
              <a:t>Weekly raw milk sales increased between</a:t>
            </a:r>
          </a:p>
          <a:p>
            <a:pPr marL="135464" indent="0">
              <a:buSzPts val="2000"/>
            </a:pPr>
            <a:r>
              <a:rPr lang="en" sz="2667" dirty="0"/>
              <a:t>     21 and 65 percent in 2023</a:t>
            </a:r>
            <a:endParaRPr sz="2667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dirty="0"/>
              <a:t>Why? </a:t>
            </a:r>
            <a:endParaRPr sz="2667" dirty="0"/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667" dirty="0"/>
              <a:t>Unfounded health claims by influencers,      celebrities, politicians, political commentators, and health professionals </a:t>
            </a:r>
            <a:endParaRPr sz="2667" dirty="0"/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667" dirty="0"/>
              <a:t>Food Freedom Movement </a:t>
            </a:r>
            <a:endParaRPr sz="2667" dirty="0"/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667" dirty="0"/>
              <a:t>Distrust in the government and food industry </a:t>
            </a:r>
            <a:endParaRPr sz="2667" dirty="0"/>
          </a:p>
        </p:txBody>
      </p:sp>
      <p:pic>
        <p:nvPicPr>
          <p:cNvPr id="361" name="Google Shape;361;p55" descr="a woman wearing a sweater that says hi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9132" y="495504"/>
            <a:ext cx="2148802" cy="235585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5"/>
          <p:cNvSpPr txBox="1"/>
          <p:nvPr/>
        </p:nvSpPr>
        <p:spPr>
          <a:xfrm>
            <a:off x="9364961" y="2743053"/>
            <a:ext cx="2528110" cy="115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Source: https://tenor.com/view/hi-gwyneth-paltrow-hello-hey-there-greetings-gif-16222314</a:t>
            </a:r>
            <a:endParaRPr sz="14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6"/>
          <p:cNvSpPr txBox="1">
            <a:spLocks noGrp="1"/>
          </p:cNvSpPr>
          <p:nvPr>
            <p:ph type="title"/>
          </p:nvPr>
        </p:nvSpPr>
        <p:spPr>
          <a:xfrm>
            <a:off x="1038464" y="1351996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Regulatory Landscape of Raw Milk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1"/>
          </p:nvPr>
        </p:nvSpPr>
        <p:spPr>
          <a:xfrm>
            <a:off x="1331072" y="2082549"/>
            <a:ext cx="11360800" cy="396268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" sz="3067" dirty="0"/>
              <a:t>Current Federal Regulation</a:t>
            </a:r>
            <a:endParaRPr sz="2667" dirty="0">
              <a:solidFill>
                <a:schemeClr val="lt2"/>
              </a:solidFill>
            </a:endParaRPr>
          </a:p>
          <a:p>
            <a:pPr indent="-474121">
              <a:spcBef>
                <a:spcPts val="1067"/>
              </a:spcBef>
              <a:buClr>
                <a:schemeClr val="lt2"/>
              </a:buClr>
              <a:buSzPts val="2000"/>
              <a:buChar char="●"/>
            </a:pPr>
            <a:r>
              <a:rPr lang="en" sz="2800" dirty="0">
                <a:solidFill>
                  <a:schemeClr val="lt2"/>
                </a:solidFill>
              </a:rPr>
              <a:t>Authority to regulate </a:t>
            </a:r>
            <a:r>
              <a:rPr lang="en" sz="2800" i="1" dirty="0">
                <a:solidFill>
                  <a:schemeClr val="lt2"/>
                </a:solidFill>
              </a:rPr>
              <a:t>inter</a:t>
            </a:r>
            <a:r>
              <a:rPr lang="en" sz="2800" dirty="0">
                <a:solidFill>
                  <a:schemeClr val="lt2"/>
                </a:solidFill>
              </a:rPr>
              <a:t>state commerce</a:t>
            </a:r>
            <a:endParaRPr sz="2800" dirty="0">
              <a:solidFill>
                <a:schemeClr val="lt2"/>
              </a:solidFill>
            </a:endParaRPr>
          </a:p>
          <a:p>
            <a:pPr lvl="1" indent="-457189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800" b="0" dirty="0">
                <a:solidFill>
                  <a:schemeClr val="dk1"/>
                </a:solidFill>
              </a:rPr>
              <a:t>Commerce Clause </a:t>
            </a:r>
            <a:endParaRPr sz="2800" b="0" dirty="0">
              <a:solidFill>
                <a:schemeClr val="dk1"/>
              </a:solidFill>
            </a:endParaRPr>
          </a:p>
          <a:p>
            <a:pPr indent="-474121">
              <a:spcBef>
                <a:spcPts val="1333"/>
              </a:spcBef>
              <a:buClr>
                <a:schemeClr val="lt2"/>
              </a:buClr>
              <a:buSzPts val="2000"/>
              <a:buChar char="●"/>
            </a:pPr>
            <a:r>
              <a:rPr lang="en" sz="2800" dirty="0">
                <a:solidFill>
                  <a:schemeClr val="lt2"/>
                </a:solidFill>
              </a:rPr>
              <a:t>Congress </a:t>
            </a:r>
            <a:endParaRPr sz="2800" dirty="0">
              <a:solidFill>
                <a:schemeClr val="lt2"/>
              </a:solidFill>
            </a:endParaRPr>
          </a:p>
          <a:p>
            <a:pPr lvl="1" indent="-457189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800" b="0" dirty="0">
                <a:solidFill>
                  <a:schemeClr val="dk1"/>
                </a:solidFill>
              </a:rPr>
              <a:t>The Public Health Service Act </a:t>
            </a:r>
            <a:endParaRPr sz="2800" b="0" dirty="0">
              <a:solidFill>
                <a:schemeClr val="dk1"/>
              </a:solidFill>
            </a:endParaRPr>
          </a:p>
          <a:p>
            <a:pPr lvl="1" indent="-457189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800" b="0" dirty="0">
                <a:solidFill>
                  <a:schemeClr val="dk1"/>
                </a:solidFill>
              </a:rPr>
              <a:t>The Food, Drug, and Cosmetic Act </a:t>
            </a:r>
            <a:endParaRPr sz="2800" b="0" dirty="0">
              <a:solidFill>
                <a:schemeClr val="dk1"/>
              </a:solidFill>
            </a:endParaRPr>
          </a:p>
          <a:p>
            <a:pPr indent="-474121">
              <a:spcBef>
                <a:spcPts val="1333"/>
              </a:spcBef>
              <a:buClr>
                <a:schemeClr val="lt2"/>
              </a:buClr>
              <a:buSzPts val="2000"/>
              <a:buChar char="●"/>
            </a:pPr>
            <a:r>
              <a:rPr lang="en" sz="2800" dirty="0">
                <a:solidFill>
                  <a:schemeClr val="lt2"/>
                </a:solidFill>
              </a:rPr>
              <a:t>FDA </a:t>
            </a:r>
            <a:endParaRPr sz="2800" dirty="0">
              <a:solidFill>
                <a:schemeClr val="lt2"/>
              </a:solidFill>
            </a:endParaRPr>
          </a:p>
          <a:p>
            <a:pPr lvl="1" indent="-457189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800" b="0" dirty="0">
                <a:solidFill>
                  <a:schemeClr val="dk1"/>
                </a:solidFill>
              </a:rPr>
              <a:t>Prohibits the interstate sale of raw milk </a:t>
            </a:r>
            <a:endParaRPr sz="2800" dirty="0">
              <a:solidFill>
                <a:schemeClr val="lt2"/>
              </a:solidFill>
            </a:endParaRPr>
          </a:p>
        </p:txBody>
      </p:sp>
      <p:sp>
        <p:nvSpPr>
          <p:cNvPr id="369" name="Google Shape;369;p56"/>
          <p:cNvSpPr txBox="1"/>
          <p:nvPr/>
        </p:nvSpPr>
        <p:spPr>
          <a:xfrm>
            <a:off x="-26913" y="2717183"/>
            <a:ext cx="12246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>
            <a:spLocks noGrp="1"/>
          </p:cNvSpPr>
          <p:nvPr>
            <p:ph type="title"/>
          </p:nvPr>
        </p:nvSpPr>
        <p:spPr>
          <a:xfrm>
            <a:off x="1014080" y="1257692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Regulatory Landscape of Raw Milk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75" name="Google Shape;375;p57"/>
          <p:cNvSpPr txBox="1">
            <a:spLocks noGrp="1"/>
          </p:cNvSpPr>
          <p:nvPr>
            <p:ph type="body" idx="1"/>
          </p:nvPr>
        </p:nvSpPr>
        <p:spPr>
          <a:xfrm>
            <a:off x="1392032" y="1901864"/>
            <a:ext cx="11360800" cy="245471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" sz="3067" dirty="0"/>
              <a:t>Current State Regulation </a:t>
            </a:r>
            <a:endParaRPr sz="3067" dirty="0"/>
          </a:p>
          <a:p>
            <a:pPr indent="-474121">
              <a:spcBef>
                <a:spcPts val="1067"/>
              </a:spcBef>
              <a:buClr>
                <a:schemeClr val="lt2"/>
              </a:buClr>
              <a:buSzPts val="2000"/>
              <a:buChar char="●"/>
            </a:pPr>
            <a:r>
              <a:rPr lang="en" sz="2667" dirty="0">
                <a:solidFill>
                  <a:schemeClr val="lt2"/>
                </a:solidFill>
              </a:rPr>
              <a:t>Authority to regulate </a:t>
            </a:r>
            <a:r>
              <a:rPr lang="en" sz="2667" i="1" dirty="0">
                <a:solidFill>
                  <a:schemeClr val="lt2"/>
                </a:solidFill>
              </a:rPr>
              <a:t>intra</a:t>
            </a:r>
            <a:r>
              <a:rPr lang="en" sz="2667" dirty="0">
                <a:solidFill>
                  <a:schemeClr val="lt2"/>
                </a:solidFill>
              </a:rPr>
              <a:t>state commerce</a:t>
            </a:r>
            <a:endParaRPr sz="2667" dirty="0">
              <a:solidFill>
                <a:schemeClr val="lt2"/>
              </a:solidFill>
            </a:endParaRPr>
          </a:p>
          <a:p>
            <a:pPr lvl="1" indent="-457189"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400" b="0" dirty="0">
                <a:solidFill>
                  <a:schemeClr val="dk1"/>
                </a:solidFill>
              </a:rPr>
              <a:t>10th amendment</a:t>
            </a:r>
            <a:endParaRPr sz="2400" b="0" dirty="0">
              <a:solidFill>
                <a:schemeClr val="dk1"/>
              </a:solidFill>
            </a:endParaRPr>
          </a:p>
          <a:p>
            <a:pPr indent="-474121">
              <a:buClr>
                <a:schemeClr val="lt2"/>
              </a:buClr>
              <a:buSzPts val="2000"/>
              <a:buChar char="●"/>
            </a:pPr>
            <a:r>
              <a:rPr lang="en" sz="2667" dirty="0">
                <a:solidFill>
                  <a:schemeClr val="lt2"/>
                </a:solidFill>
              </a:rPr>
              <a:t>5 categories of state laws</a:t>
            </a:r>
            <a:endParaRPr sz="2667" dirty="0">
              <a:solidFill>
                <a:schemeClr val="lt2"/>
              </a:solidFill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2400" b="0" dirty="0"/>
          </a:p>
        </p:txBody>
      </p:sp>
      <p:graphicFrame>
        <p:nvGraphicFramePr>
          <p:cNvPr id="376" name="Google Shape;376;p57"/>
          <p:cNvGraphicFramePr/>
          <p:nvPr>
            <p:extLst>
              <p:ext uri="{D42A27DB-BD31-4B8C-83A1-F6EECF244321}">
                <p14:modId xmlns:p14="http://schemas.microsoft.com/office/powerpoint/2010/main" val="3224816829"/>
              </p:ext>
            </p:extLst>
          </p:nvPr>
        </p:nvGraphicFramePr>
        <p:xfrm>
          <a:off x="772886" y="3810080"/>
          <a:ext cx="11005457" cy="3047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45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91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06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Retail </a:t>
                      </a:r>
                      <a:endParaRPr sz="24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Direct-</a:t>
                      </a:r>
                      <a:endParaRPr sz="24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to-consumer</a:t>
                      </a:r>
                      <a:endParaRPr sz="24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Pet consumption</a:t>
                      </a:r>
                      <a:endParaRPr sz="24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Herd share</a:t>
                      </a:r>
                      <a:endParaRPr sz="24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Sale prohibited for human consumption </a:t>
                      </a:r>
                      <a:endParaRPr sz="24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Number of states</a:t>
                      </a:r>
                      <a:endParaRPr sz="24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16</a:t>
                      </a:r>
                      <a:endParaRPr sz="2400" b="1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36</a:t>
                      </a:r>
                      <a:endParaRPr sz="24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11</a:t>
                      </a:r>
                      <a:endParaRPr sz="24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14</a:t>
                      </a:r>
                      <a:endParaRPr sz="24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>
                          <a:latin typeface="Palatino Linotype"/>
                          <a:ea typeface="Palatino Linotype"/>
                          <a:cs typeface="Palatino Linotype"/>
                          <a:sym typeface="Palatino Linotype"/>
                        </a:rPr>
                        <a:t>8</a:t>
                      </a:r>
                      <a:endParaRPr sz="2400" b="1" dirty="0"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121900" marR="121900" marT="121900" marB="121900">
                    <a:lnL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/>
          <p:cNvSpPr txBox="1">
            <a:spLocks noGrp="1"/>
          </p:cNvSpPr>
          <p:nvPr>
            <p:ph type="title"/>
          </p:nvPr>
        </p:nvSpPr>
        <p:spPr>
          <a:xfrm>
            <a:off x="1038464" y="1160234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Regulatory Landscape of Raw Milk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82" name="Google Shape;382;p58"/>
          <p:cNvSpPr txBox="1">
            <a:spLocks noGrp="1"/>
          </p:cNvSpPr>
          <p:nvPr>
            <p:ph type="body" idx="1"/>
          </p:nvPr>
        </p:nvSpPr>
        <p:spPr>
          <a:xfrm>
            <a:off x="1429096" y="2009449"/>
            <a:ext cx="8141624" cy="368831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" sz="3067" dirty="0"/>
              <a:t>Potential Federal Regulation </a:t>
            </a:r>
          </a:p>
          <a:p>
            <a:pPr marL="0" indent="0"/>
            <a:endParaRPr lang="en" sz="3067" dirty="0">
              <a:solidFill>
                <a:schemeClr val="bg2"/>
              </a:solidFill>
            </a:endParaRPr>
          </a:p>
          <a:p>
            <a:pPr marL="0" indent="0"/>
            <a:r>
              <a:rPr lang="en" sz="2800" dirty="0">
                <a:solidFill>
                  <a:schemeClr val="bg2"/>
                </a:solidFill>
              </a:rPr>
              <a:t>“The FDA’s war on public health is about to end…[including] its aggressive suppression of…raw milk.” </a:t>
            </a:r>
          </a:p>
          <a:p>
            <a:pPr marL="0" indent="0"/>
            <a:endParaRPr lang="en" sz="2800" dirty="0">
              <a:solidFill>
                <a:schemeClr val="bg2"/>
              </a:solidFill>
            </a:endParaRPr>
          </a:p>
          <a:p>
            <a:pPr marL="0" indent="0"/>
            <a:r>
              <a:rPr lang="en" sz="2400" dirty="0">
                <a:solidFill>
                  <a:schemeClr val="bg2"/>
                </a:solidFill>
              </a:rPr>
              <a:t>-Robert F. Kennedy Jr. </a:t>
            </a:r>
            <a:endParaRPr sz="2400" dirty="0">
              <a:solidFill>
                <a:schemeClr val="bg2"/>
              </a:solidFill>
            </a:endParaRPr>
          </a:p>
          <a:p>
            <a:pPr marL="0" indent="0">
              <a:spcBef>
                <a:spcPts val="1067"/>
              </a:spcBef>
              <a:spcAft>
                <a:spcPts val="1067"/>
              </a:spcAft>
            </a:pPr>
            <a:endParaRPr sz="2400" b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>
            <a:spLocks noGrp="1"/>
          </p:cNvSpPr>
          <p:nvPr>
            <p:ph type="title"/>
          </p:nvPr>
        </p:nvSpPr>
        <p:spPr>
          <a:xfrm>
            <a:off x="1056400" y="1091441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Regulatory Landscape of Raw Milk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88" name="Google Shape;388;p59"/>
          <p:cNvSpPr txBox="1">
            <a:spLocks noGrp="1"/>
          </p:cNvSpPr>
          <p:nvPr>
            <p:ph type="body" idx="1"/>
          </p:nvPr>
        </p:nvSpPr>
        <p:spPr>
          <a:xfrm>
            <a:off x="1281600" y="1789940"/>
            <a:ext cx="10910400" cy="481426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" sz="3067" dirty="0"/>
              <a:t>Potential Federal Regulation </a:t>
            </a:r>
            <a:endParaRPr sz="3067" dirty="0"/>
          </a:p>
          <a:p>
            <a:pPr indent="-474121">
              <a:buClr>
                <a:schemeClr val="lt2"/>
              </a:buClr>
              <a:buSzPts val="2000"/>
              <a:buChar char="●"/>
            </a:pPr>
            <a:r>
              <a:rPr lang="en" sz="2667" dirty="0">
                <a:solidFill>
                  <a:schemeClr val="lt2"/>
                </a:solidFill>
              </a:rPr>
              <a:t>Legalize the interstate sale of raw milk </a:t>
            </a:r>
            <a:endParaRPr sz="2667" dirty="0">
              <a:solidFill>
                <a:schemeClr val="lt2"/>
              </a:solidFill>
            </a:endParaRPr>
          </a:p>
          <a:p>
            <a:pPr lvl="1" indent="-474121">
              <a:spcBef>
                <a:spcPts val="0"/>
              </a:spcBef>
              <a:buSzPts val="2000"/>
              <a:buChar char="○"/>
            </a:pPr>
            <a:r>
              <a:rPr lang="en" sz="2400" b="0" dirty="0">
                <a:solidFill>
                  <a:schemeClr val="dk1"/>
                </a:solidFill>
              </a:rPr>
              <a:t>Congress could legalize interstate sale of raw milk, or </a:t>
            </a:r>
            <a:endParaRPr sz="2400" b="0" dirty="0">
              <a:solidFill>
                <a:schemeClr val="dk1"/>
              </a:solidFill>
            </a:endParaRPr>
          </a:p>
          <a:p>
            <a:pPr lvl="1" indent="-474121">
              <a:spcBef>
                <a:spcPts val="0"/>
              </a:spcBef>
              <a:buSzPts val="2000"/>
              <a:buChar char="○"/>
            </a:pPr>
            <a:r>
              <a:rPr lang="en" sz="2400" b="0" dirty="0">
                <a:solidFill>
                  <a:schemeClr val="dk1"/>
                </a:solidFill>
              </a:rPr>
              <a:t>FDA could repeal its ban</a:t>
            </a:r>
            <a:endParaRPr sz="2400" b="0" dirty="0">
              <a:solidFill>
                <a:schemeClr val="dk1"/>
              </a:solidFill>
            </a:endParaRPr>
          </a:p>
          <a:p>
            <a:pPr lvl="2" indent="-440256">
              <a:spcBef>
                <a:spcPts val="0"/>
              </a:spcBef>
              <a:buSzPts val="1600"/>
              <a:buChar char="■"/>
            </a:pPr>
            <a:r>
              <a:rPr lang="en" sz="1867" dirty="0"/>
              <a:t>Could be challenged under the Administrative Procedure Act</a:t>
            </a:r>
            <a:r>
              <a:rPr lang="en" sz="1867" dirty="0">
                <a:solidFill>
                  <a:schemeClr val="dk1"/>
                </a:solidFill>
              </a:rPr>
              <a:t> (APA</a:t>
            </a:r>
            <a:r>
              <a:rPr lang="en" sz="1867" dirty="0"/>
              <a:t>)</a:t>
            </a:r>
            <a:endParaRPr sz="1867" dirty="0">
              <a:solidFill>
                <a:schemeClr val="dk1"/>
              </a:solidFill>
            </a:endParaRPr>
          </a:p>
          <a:p>
            <a:pPr indent="-474121">
              <a:buClr>
                <a:schemeClr val="lt2"/>
              </a:buClr>
              <a:buSzPts val="2000"/>
              <a:buChar char="●"/>
            </a:pPr>
            <a:r>
              <a:rPr lang="en" sz="2667" dirty="0">
                <a:solidFill>
                  <a:schemeClr val="lt2"/>
                </a:solidFill>
              </a:rPr>
              <a:t>Draft national raw milk standards </a:t>
            </a:r>
            <a:endParaRPr sz="2667" dirty="0">
              <a:solidFill>
                <a:schemeClr val="lt2"/>
              </a:solidFill>
            </a:endParaRPr>
          </a:p>
          <a:p>
            <a:pPr lvl="1" indent="-457189">
              <a:spcBef>
                <a:spcPts val="0"/>
              </a:spcBef>
              <a:buSzPts val="1800"/>
              <a:buChar char="○"/>
            </a:pPr>
            <a:r>
              <a:rPr lang="en" sz="2400" b="0" dirty="0">
                <a:solidFill>
                  <a:schemeClr val="dk1"/>
                </a:solidFill>
              </a:rPr>
              <a:t>Potential “Raw Milk Advisor:” Mark McAfee</a:t>
            </a:r>
            <a:endParaRPr sz="2400" b="0" dirty="0">
              <a:solidFill>
                <a:schemeClr val="dk1"/>
              </a:solidFill>
            </a:endParaRPr>
          </a:p>
          <a:p>
            <a:pPr lvl="2" indent="-423323">
              <a:spcBef>
                <a:spcPts val="0"/>
              </a:spcBef>
              <a:buClr>
                <a:schemeClr val="dk1"/>
              </a:buClr>
              <a:buSzPts val="1400"/>
              <a:buFont typeface="Palatino Linotype"/>
              <a:buChar char="■"/>
            </a:pPr>
            <a:r>
              <a:rPr lang="en" sz="1867" dirty="0">
                <a:solidFill>
                  <a:srgbClr val="212529"/>
                </a:solidFill>
                <a:highlight>
                  <a:srgbClr val="FFFFFF"/>
                </a:highlight>
              </a:rPr>
              <a:t>(1) raw milk can be sold in retail stores, direct-to-consumer, herd shares, etc.,</a:t>
            </a:r>
            <a:endParaRPr sz="1867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lvl="2" indent="-423323">
              <a:spcBef>
                <a:spcPts val="0"/>
              </a:spcBef>
              <a:buClr>
                <a:schemeClr val="dk1"/>
              </a:buClr>
              <a:buSzPts val="1400"/>
              <a:buFont typeface="Palatino Linotype"/>
              <a:buChar char="■"/>
            </a:pPr>
            <a:r>
              <a:rPr lang="en" sz="1867" dirty="0">
                <a:solidFill>
                  <a:srgbClr val="212529"/>
                </a:solidFill>
                <a:highlight>
                  <a:srgbClr val="FFFFFF"/>
                </a:highlight>
              </a:rPr>
              <a:t>(2) risk mitigating training for farmers,</a:t>
            </a:r>
            <a:endParaRPr sz="1867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lvl="2" indent="-423323">
              <a:spcBef>
                <a:spcPts val="0"/>
              </a:spcBef>
              <a:buClr>
                <a:schemeClr val="dk1"/>
              </a:buClr>
              <a:buSzPts val="1400"/>
              <a:buFont typeface="Palatino Linotype"/>
              <a:buChar char="■"/>
            </a:pPr>
            <a:r>
              <a:rPr lang="en" sz="1867" dirty="0">
                <a:solidFill>
                  <a:srgbClr val="212529"/>
                </a:solidFill>
                <a:highlight>
                  <a:srgbClr val="FFFFFF"/>
                </a:highlight>
              </a:rPr>
              <a:t>(3) monthly pathogen testing,</a:t>
            </a:r>
            <a:endParaRPr sz="1867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lvl="2" indent="-423323">
              <a:spcBef>
                <a:spcPts val="0"/>
              </a:spcBef>
              <a:buClr>
                <a:schemeClr val="dk1"/>
              </a:buClr>
              <a:buSzPts val="1400"/>
              <a:buFont typeface="Palatino Linotype"/>
              <a:buChar char="■"/>
            </a:pPr>
            <a:r>
              <a:rPr lang="en" sz="1867" dirty="0">
                <a:solidFill>
                  <a:srgbClr val="212529"/>
                </a:solidFill>
                <a:highlight>
                  <a:srgbClr val="FFFFFF"/>
                </a:highlight>
              </a:rPr>
              <a:t>(4) raw milk should be </a:t>
            </a:r>
            <a:r>
              <a:rPr lang="en" sz="1867">
                <a:solidFill>
                  <a:srgbClr val="212529"/>
                </a:solidFill>
                <a:highlight>
                  <a:srgbClr val="FFFFFF"/>
                </a:highlight>
              </a:rPr>
              <a:t>chilled &lt; </a:t>
            </a:r>
            <a:r>
              <a:rPr lang="en" sz="1867" dirty="0">
                <a:solidFill>
                  <a:srgbClr val="212529"/>
                </a:solidFill>
                <a:highlight>
                  <a:srgbClr val="FFFFFF"/>
                </a:highlight>
              </a:rPr>
              <a:t>40 degrees Fahrenheit within one hour of milking, </a:t>
            </a:r>
            <a:endParaRPr sz="1867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lvl="2" indent="-423323">
              <a:spcBef>
                <a:spcPts val="0"/>
              </a:spcBef>
              <a:buClr>
                <a:schemeClr val="dk1"/>
              </a:buClr>
              <a:buSzPts val="1400"/>
              <a:buFont typeface="Palatino Linotype"/>
              <a:buChar char="■"/>
            </a:pPr>
            <a:r>
              <a:rPr lang="en" sz="1867" dirty="0">
                <a:solidFill>
                  <a:srgbClr val="212529"/>
                </a:solidFill>
                <a:highlight>
                  <a:srgbClr val="FFFFFF"/>
                </a:highlight>
              </a:rPr>
              <a:t>(5) herds free from Tuberculosis, Brucellosis, and Johnes, and </a:t>
            </a:r>
            <a:endParaRPr sz="1867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lvl="2" indent="-423323">
              <a:spcBef>
                <a:spcPts val="0"/>
              </a:spcBef>
              <a:buClr>
                <a:schemeClr val="dk1"/>
              </a:buClr>
              <a:buSzPts val="1400"/>
              <a:buFont typeface="Palatino Linotype"/>
              <a:buChar char="■"/>
            </a:pPr>
            <a:r>
              <a:rPr lang="en" sz="1867" dirty="0">
                <a:solidFill>
                  <a:srgbClr val="212529"/>
                </a:solidFill>
                <a:highlight>
                  <a:srgbClr val="FFFFFF"/>
                </a:highlight>
              </a:rPr>
              <a:t>(6) raw milk must not commingle with milk from other farms.</a:t>
            </a:r>
            <a:endParaRPr sz="1867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EA1147A6-E1CA-C411-415C-5B39D7CAB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67982C03-CEC8-C8F9-5C45-5D5F82D7F7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2715" y="1117262"/>
            <a:ext cx="11360800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Federal Regulation Basics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109" name="Google Shape;109;p18">
            <a:extLst>
              <a:ext uri="{FF2B5EF4-FFF2-40B4-BE49-F238E27FC236}">
                <a16:creationId xmlns:a16="http://schemas.microsoft.com/office/drawing/2014/main" id="{1BEFC75A-F0E7-C61B-ECF7-0BECEF1E2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2714" y="1671260"/>
            <a:ext cx="11219285" cy="464236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-US" sz="3067" dirty="0"/>
              <a:t>Administrative Procedure Act</a:t>
            </a:r>
            <a:endParaRPr sz="3067" dirty="0"/>
          </a:p>
          <a:p>
            <a:pPr indent="-474121">
              <a:spcBef>
                <a:spcPts val="1067"/>
              </a:spcBef>
              <a:buSzPts val="2000"/>
              <a:buChar char="●"/>
            </a:pPr>
            <a:r>
              <a:rPr lang="en-US" sz="2100" b="0" dirty="0"/>
              <a:t>Framework for agency action by </a:t>
            </a:r>
            <a:r>
              <a:rPr lang="en-US" sz="2100" dirty="0"/>
              <a:t>regulation</a:t>
            </a:r>
          </a:p>
          <a:p>
            <a:pPr marL="135464" indent="0">
              <a:spcBef>
                <a:spcPts val="1067"/>
              </a:spcBef>
              <a:buSzPts val="2000"/>
            </a:pPr>
            <a:r>
              <a:rPr lang="en-US" sz="2100" b="0" dirty="0"/>
              <a:t>       (or adjudication)</a:t>
            </a:r>
            <a:endParaRPr sz="2100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-US" sz="2100" b="0" dirty="0"/>
              <a:t>Requires </a:t>
            </a:r>
            <a:r>
              <a:rPr lang="en-US" sz="2100" dirty="0"/>
              <a:t>notice</a:t>
            </a:r>
            <a:r>
              <a:rPr lang="en-US" sz="2100" b="0" dirty="0"/>
              <a:t> (publish proposed rule/repeal) and </a:t>
            </a:r>
            <a:r>
              <a:rPr lang="en-US" sz="2100" dirty="0"/>
              <a:t>comment</a:t>
            </a:r>
            <a:r>
              <a:rPr lang="en-US" sz="2100" b="0" dirty="0"/>
              <a:t> period</a:t>
            </a:r>
            <a:endParaRPr sz="2100" b="0" dirty="0"/>
          </a:p>
          <a:p>
            <a:pPr lvl="1" indent="-474121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100" b="0" dirty="0"/>
              <a:t>Allows stakeholders to submit data, analysis, and arguments in support of or in opposition to proposed rule: </a:t>
            </a:r>
            <a:r>
              <a:rPr lang="en-US" sz="2100" dirty="0"/>
              <a:t>public docket serves as record for review of agency decisions</a:t>
            </a:r>
            <a:endParaRPr sz="2100" dirty="0"/>
          </a:p>
          <a:p>
            <a:pPr lvl="1" indent="-474121"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100" b="0" dirty="0"/>
              <a:t>Agency must consider public feedback, should be reflected in preamble to final rule</a:t>
            </a:r>
          </a:p>
          <a:p>
            <a:pPr lvl="1" indent="-474121">
              <a:spcBef>
                <a:spcPts val="0"/>
              </a:spcBef>
              <a:buSzPts val="2000"/>
              <a:buChar char="○"/>
            </a:pPr>
            <a:endParaRPr sz="2100" b="0" dirty="0"/>
          </a:p>
          <a:p>
            <a:pPr indent="-474121">
              <a:buSzPts val="2000"/>
              <a:buChar char="●"/>
            </a:pPr>
            <a:r>
              <a:rPr lang="en-US" sz="2100" b="0" dirty="0"/>
              <a:t>Establishes standard of review on challenge to agency action: </a:t>
            </a:r>
            <a:r>
              <a:rPr lang="en-US" sz="2100" dirty="0"/>
              <a:t>arbitrary and capricious</a:t>
            </a:r>
          </a:p>
          <a:p>
            <a:pPr marL="135464" indent="0">
              <a:buSzPts val="2000"/>
            </a:pPr>
            <a:endParaRPr lang="en-US" sz="2100" b="0" dirty="0"/>
          </a:p>
          <a:p>
            <a:pPr indent="-474121">
              <a:buSzPts val="2000"/>
              <a:buChar char="●"/>
            </a:pPr>
            <a:r>
              <a:rPr lang="en-US" sz="2100" b="0" dirty="0"/>
              <a:t>Exceptions where procedures would be impractical or undesirable</a:t>
            </a:r>
            <a:endParaRPr sz="2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6A847A-4A67-A7BB-F145-8D8145C881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84" t="16172"/>
          <a:stretch/>
        </p:blipFill>
        <p:spPr>
          <a:xfrm>
            <a:off x="7474800" y="734605"/>
            <a:ext cx="4144175" cy="21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80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0"/>
          <p:cNvSpPr txBox="1">
            <a:spLocks noGrp="1"/>
          </p:cNvSpPr>
          <p:nvPr>
            <p:ph type="title"/>
          </p:nvPr>
        </p:nvSpPr>
        <p:spPr>
          <a:xfrm>
            <a:off x="965312" y="1103633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Regulatory Landscape of Raw Milk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394" name="Google Shape;394;p60"/>
          <p:cNvSpPr txBox="1">
            <a:spLocks noGrp="1"/>
          </p:cNvSpPr>
          <p:nvPr>
            <p:ph type="body" idx="1"/>
          </p:nvPr>
        </p:nvSpPr>
        <p:spPr>
          <a:xfrm>
            <a:off x="1245912" y="1753364"/>
            <a:ext cx="10799600" cy="474123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" sz="3067" dirty="0"/>
              <a:t>Potential Federal Regulation </a:t>
            </a:r>
            <a:endParaRPr sz="2400" b="0" dirty="0"/>
          </a:p>
          <a:p>
            <a:pPr marL="135464" indent="0">
              <a:spcBef>
                <a:spcPts val="1067"/>
              </a:spcBef>
              <a:buClr>
                <a:schemeClr val="lt2"/>
              </a:buClr>
              <a:buSzPts val="2000"/>
            </a:pPr>
            <a:r>
              <a:rPr lang="en" sz="2667" dirty="0">
                <a:solidFill>
                  <a:schemeClr val="lt2"/>
                </a:solidFill>
              </a:rPr>
              <a:t>Encourage or incentivize states to legalize raw milk and adopt national standards</a:t>
            </a:r>
            <a:endParaRPr sz="2667" dirty="0">
              <a:solidFill>
                <a:schemeClr val="lt2"/>
              </a:solidFill>
            </a:endParaRPr>
          </a:p>
          <a:p>
            <a:pPr lvl="1" indent="-457189">
              <a:spcBef>
                <a:spcPts val="0"/>
              </a:spcBef>
              <a:buSzPts val="1800"/>
              <a:buChar char="○"/>
            </a:pPr>
            <a:r>
              <a:rPr lang="en" sz="2400" b="0" dirty="0">
                <a:solidFill>
                  <a:schemeClr val="dk1"/>
                </a:solidFill>
              </a:rPr>
              <a:t>Voluntary adoption of standards, or </a:t>
            </a:r>
            <a:endParaRPr sz="2400" b="0" dirty="0">
              <a:solidFill>
                <a:schemeClr val="dk1"/>
              </a:solidFill>
            </a:endParaRPr>
          </a:p>
          <a:p>
            <a:pPr lvl="1" indent="-457189">
              <a:spcBef>
                <a:spcPts val="0"/>
              </a:spcBef>
              <a:buSzPts val="1800"/>
              <a:buChar char="○"/>
            </a:pPr>
            <a:r>
              <a:rPr lang="en" sz="2400" b="0" dirty="0">
                <a:solidFill>
                  <a:schemeClr val="dk1"/>
                </a:solidFill>
              </a:rPr>
              <a:t>Offer conditional federal funds to incentivize state legalization and adoption of national standards </a:t>
            </a:r>
            <a:endParaRPr sz="2400" b="0" dirty="0">
              <a:solidFill>
                <a:schemeClr val="dk1"/>
              </a:solidFill>
            </a:endParaRPr>
          </a:p>
          <a:p>
            <a:pPr lvl="2" indent="-457189">
              <a:spcBef>
                <a:spcPts val="0"/>
              </a:spcBef>
              <a:buClr>
                <a:schemeClr val="dk1"/>
              </a:buClr>
              <a:buSzPts val="1800"/>
              <a:buChar char="■"/>
            </a:pPr>
            <a:r>
              <a:rPr lang="en" sz="2400" dirty="0"/>
              <a:t>Conditional fund limitations established in </a:t>
            </a:r>
            <a:r>
              <a:rPr lang="en" sz="2400" i="1" dirty="0"/>
              <a:t>South Dakota v. Dole</a:t>
            </a:r>
            <a:r>
              <a:rPr lang="en" sz="2400" dirty="0"/>
              <a:t>, 483 U.S. 203 (1987) and </a:t>
            </a:r>
            <a:r>
              <a:rPr lang="en" sz="2400" i="1" dirty="0">
                <a:solidFill>
                  <a:srgbClr val="333333"/>
                </a:solidFill>
                <a:highlight>
                  <a:srgbClr val="FFFFFF"/>
                </a:highlight>
              </a:rPr>
              <a:t>NFIB v. Sebelius</a:t>
            </a:r>
            <a:r>
              <a:rPr lang="en" sz="2400" dirty="0">
                <a:solidFill>
                  <a:srgbClr val="333333"/>
                </a:solidFill>
                <a:highlight>
                  <a:srgbClr val="FFFFFF"/>
                </a:highlight>
              </a:rPr>
              <a:t>, 567 U.S. 519 (2012):</a:t>
            </a:r>
            <a:endParaRPr sz="24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438339" indent="-440256">
              <a:buClr>
                <a:srgbClr val="333333"/>
              </a:buClr>
              <a:buSzPts val="1600"/>
              <a:buAutoNum type="arabicParenBoth"/>
            </a:pPr>
            <a:r>
              <a:rPr lang="en" sz="2133" b="0" dirty="0">
                <a:solidFill>
                  <a:srgbClr val="333333"/>
                </a:solidFill>
                <a:highlight>
                  <a:srgbClr val="FFFFFF"/>
                </a:highlight>
              </a:rPr>
              <a:t>Clear </a:t>
            </a:r>
            <a:r>
              <a:rPr lang="en" sz="2133" b="0" u="sng" dirty="0">
                <a:solidFill>
                  <a:srgbClr val="333333"/>
                </a:solidFill>
                <a:highlight>
                  <a:srgbClr val="FFFFFF"/>
                </a:highlight>
              </a:rPr>
              <a:t>notice </a:t>
            </a:r>
            <a:r>
              <a:rPr lang="en" sz="2133" b="0" dirty="0">
                <a:solidFill>
                  <a:srgbClr val="333333"/>
                </a:solidFill>
                <a:highlight>
                  <a:srgbClr val="FFFFFF"/>
                </a:highlight>
              </a:rPr>
              <a:t>of condition and consequences </a:t>
            </a:r>
            <a:endParaRPr sz="2133" b="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438339" indent="-440256">
              <a:buClr>
                <a:srgbClr val="333333"/>
              </a:buClr>
              <a:buSzPts val="1600"/>
              <a:buAutoNum type="arabicParenBoth"/>
            </a:pPr>
            <a:r>
              <a:rPr lang="en" sz="2133" b="0" dirty="0">
                <a:solidFill>
                  <a:srgbClr val="333333"/>
                </a:solidFill>
                <a:highlight>
                  <a:srgbClr val="FFFFFF"/>
                </a:highlight>
              </a:rPr>
              <a:t>Conditions are </a:t>
            </a:r>
            <a:r>
              <a:rPr lang="en" sz="2133" b="0" u="sng" dirty="0">
                <a:solidFill>
                  <a:srgbClr val="333333"/>
                </a:solidFill>
                <a:highlight>
                  <a:srgbClr val="FFFFFF"/>
                </a:highlight>
              </a:rPr>
              <a:t>related </a:t>
            </a:r>
            <a:r>
              <a:rPr lang="en" sz="2133" b="0" dirty="0">
                <a:solidFill>
                  <a:srgbClr val="333333"/>
                </a:solidFill>
                <a:highlight>
                  <a:srgbClr val="FFFFFF"/>
                </a:highlight>
              </a:rPr>
              <a:t>to the program or activity </a:t>
            </a:r>
            <a:endParaRPr sz="2133" b="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438339" indent="-440256">
              <a:buClr>
                <a:srgbClr val="333333"/>
              </a:buClr>
              <a:buSzPts val="1600"/>
              <a:buAutoNum type="arabicParenBoth"/>
            </a:pPr>
            <a:r>
              <a:rPr lang="en" sz="2133" b="0" dirty="0">
                <a:solidFill>
                  <a:srgbClr val="333333"/>
                </a:solidFill>
                <a:highlight>
                  <a:srgbClr val="FFFFFF"/>
                </a:highlight>
              </a:rPr>
              <a:t>Condition must </a:t>
            </a:r>
            <a:r>
              <a:rPr lang="en" sz="2133" b="0" u="sng" dirty="0">
                <a:solidFill>
                  <a:srgbClr val="333333"/>
                </a:solidFill>
                <a:highlight>
                  <a:srgbClr val="FFFFFF"/>
                </a:highlight>
              </a:rPr>
              <a:t>not be coercive </a:t>
            </a:r>
            <a:endParaRPr sz="2133" b="0" u="sng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2438339" indent="-440256">
              <a:buClr>
                <a:srgbClr val="333333"/>
              </a:buClr>
              <a:buSzPts val="1600"/>
              <a:buAutoNum type="arabicParenBoth"/>
            </a:pPr>
            <a:r>
              <a:rPr lang="en" sz="2133" b="0" dirty="0">
                <a:solidFill>
                  <a:srgbClr val="333333"/>
                </a:solidFill>
                <a:highlight>
                  <a:srgbClr val="FFFFFF"/>
                </a:highlight>
              </a:rPr>
              <a:t>Condition must </a:t>
            </a:r>
            <a:r>
              <a:rPr lang="en" sz="2133" b="0" u="sng" dirty="0">
                <a:solidFill>
                  <a:srgbClr val="333333"/>
                </a:solidFill>
                <a:highlight>
                  <a:srgbClr val="FFFFFF"/>
                </a:highlight>
              </a:rPr>
              <a:t>not violate an independent constitutional bar</a:t>
            </a:r>
            <a:endParaRPr sz="2133" b="0" u="sng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1"/>
          <p:cNvSpPr txBox="1">
            <a:spLocks noGrp="1"/>
          </p:cNvSpPr>
          <p:nvPr>
            <p:ph type="title"/>
          </p:nvPr>
        </p:nvSpPr>
        <p:spPr>
          <a:xfrm>
            <a:off x="953120" y="994329"/>
            <a:ext cx="11360800" cy="95410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Regulatory Landscape of Raw Milk</a:t>
            </a:r>
            <a:endParaRPr sz="3600" dirty="0">
              <a:solidFill>
                <a:schemeClr val="lt2"/>
              </a:solidFill>
            </a:endParaRPr>
          </a:p>
          <a:p>
            <a:endParaRPr dirty="0"/>
          </a:p>
        </p:txBody>
      </p:sp>
      <p:sp>
        <p:nvSpPr>
          <p:cNvPr id="400" name="Google Shape;400;p61"/>
          <p:cNvSpPr txBox="1">
            <a:spLocks noGrp="1"/>
          </p:cNvSpPr>
          <p:nvPr>
            <p:ph type="body" idx="1"/>
          </p:nvPr>
        </p:nvSpPr>
        <p:spPr>
          <a:xfrm>
            <a:off x="1257920" y="1753364"/>
            <a:ext cx="10422016" cy="46187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" sz="3067" dirty="0"/>
              <a:t>Opportunities for States to Respond</a:t>
            </a:r>
            <a:endParaRPr sz="3067" dirty="0"/>
          </a:p>
          <a:p>
            <a:pPr indent="-474121">
              <a:spcBef>
                <a:spcPts val="1067"/>
              </a:spcBef>
              <a:buClr>
                <a:schemeClr val="lt2"/>
              </a:buClr>
              <a:buSzPts val="2000"/>
              <a:buChar char="●"/>
            </a:pPr>
            <a:r>
              <a:rPr lang="en" sz="2667" dirty="0">
                <a:solidFill>
                  <a:schemeClr val="lt2"/>
                </a:solidFill>
              </a:rPr>
              <a:t>States may continue to regulate the intrastate sale of raw milk, so long as they are not preempted</a:t>
            </a:r>
            <a:endParaRPr sz="2667" dirty="0">
              <a:solidFill>
                <a:schemeClr val="lt2"/>
              </a:solidFill>
            </a:endParaRPr>
          </a:p>
          <a:p>
            <a:pPr indent="-474121">
              <a:buClr>
                <a:schemeClr val="lt2"/>
              </a:buClr>
              <a:buSzPts val="2000"/>
              <a:buChar char="●"/>
            </a:pPr>
            <a:r>
              <a:rPr lang="en" sz="2667" dirty="0">
                <a:solidFill>
                  <a:schemeClr val="lt2"/>
                </a:solidFill>
              </a:rPr>
              <a:t>States may legalize and regulate raw milk in a manner that minimizes consumer risk </a:t>
            </a:r>
            <a:endParaRPr sz="2667" dirty="0">
              <a:solidFill>
                <a:schemeClr val="lt2"/>
              </a:solidFill>
            </a:endParaRPr>
          </a:p>
          <a:p>
            <a:pPr lvl="1" indent="-457189">
              <a:spcBef>
                <a:spcPts val="0"/>
              </a:spcBef>
              <a:buSzPts val="1800"/>
              <a:buChar char="○"/>
            </a:pPr>
            <a:r>
              <a:rPr lang="en" sz="2400" b="0" dirty="0">
                <a:solidFill>
                  <a:schemeClr val="dk1"/>
                </a:solidFill>
              </a:rPr>
              <a:t>Proposed national standards + </a:t>
            </a:r>
            <a:endParaRPr sz="2400" b="0" dirty="0">
              <a:solidFill>
                <a:schemeClr val="dk1"/>
              </a:solidFill>
            </a:endParaRPr>
          </a:p>
          <a:p>
            <a:pPr lvl="2" indent="-448722">
              <a:spcBef>
                <a:spcPts val="0"/>
              </a:spcBef>
              <a:buClr>
                <a:srgbClr val="404040"/>
              </a:buClr>
              <a:buSzPts val="1700"/>
              <a:buChar char="■"/>
            </a:pPr>
            <a:r>
              <a:rPr lang="en" sz="2267" dirty="0">
                <a:solidFill>
                  <a:srgbClr val="404040"/>
                </a:solidFill>
              </a:rPr>
              <a:t>No retail sale </a:t>
            </a:r>
            <a:endParaRPr sz="2267" dirty="0">
              <a:solidFill>
                <a:srgbClr val="404040"/>
              </a:solidFill>
            </a:endParaRPr>
          </a:p>
          <a:p>
            <a:pPr lvl="2" indent="-448722">
              <a:spcBef>
                <a:spcPts val="0"/>
              </a:spcBef>
              <a:buClr>
                <a:srgbClr val="404040"/>
              </a:buClr>
              <a:buSzPts val="1700"/>
              <a:buChar char="■"/>
            </a:pPr>
            <a:r>
              <a:rPr lang="en" sz="2267" dirty="0">
                <a:solidFill>
                  <a:srgbClr val="404040"/>
                </a:solidFill>
              </a:rPr>
              <a:t>Warning label requirements </a:t>
            </a:r>
            <a:endParaRPr sz="2267" dirty="0">
              <a:solidFill>
                <a:srgbClr val="404040"/>
              </a:solidFill>
            </a:endParaRPr>
          </a:p>
          <a:p>
            <a:pPr lvl="2" indent="-448722">
              <a:spcBef>
                <a:spcPts val="0"/>
              </a:spcBef>
              <a:buSzPts val="1700"/>
              <a:buChar char="■"/>
            </a:pPr>
            <a:r>
              <a:rPr lang="en" sz="2267" dirty="0">
                <a:solidFill>
                  <a:srgbClr val="404040"/>
                </a:solidFill>
              </a:rPr>
              <a:t>Permit requirements</a:t>
            </a:r>
            <a:r>
              <a:rPr lang="en" sz="2267" dirty="0">
                <a:solidFill>
                  <a:schemeClr val="dk1"/>
                </a:solidFill>
              </a:rPr>
              <a:t> </a:t>
            </a:r>
            <a:endParaRPr sz="2267" dirty="0">
              <a:solidFill>
                <a:schemeClr val="dk1"/>
              </a:solidFill>
            </a:endParaRPr>
          </a:p>
          <a:p>
            <a:pPr indent="-457189">
              <a:buClr>
                <a:schemeClr val="lt2"/>
              </a:buClr>
              <a:buSzPts val="1800"/>
              <a:buChar char="●"/>
            </a:pPr>
            <a:r>
              <a:rPr lang="en" sz="2400" dirty="0">
                <a:solidFill>
                  <a:schemeClr val="lt2"/>
                </a:solidFill>
              </a:rPr>
              <a:t>States may adjust language in raw milk laws to proactively account for the legalization of the interstate sale of raw milk </a:t>
            </a:r>
            <a:endParaRPr sz="24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 txBox="1">
            <a:spLocks noGrp="1"/>
          </p:cNvSpPr>
          <p:nvPr>
            <p:ph type="body" idx="1"/>
          </p:nvPr>
        </p:nvSpPr>
        <p:spPr>
          <a:xfrm>
            <a:off x="415600" y="3121201"/>
            <a:ext cx="11360800" cy="75661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 algn="ctr">
              <a:spcAft>
                <a:spcPts val="1067"/>
              </a:spcAft>
            </a:pPr>
            <a:r>
              <a:rPr lang="en" sz="4000" dirty="0"/>
              <a:t>Q&amp;A</a:t>
            </a:r>
            <a:endParaRPr sz="4000" dirty="0"/>
          </a:p>
        </p:txBody>
      </p:sp>
      <p:pic>
        <p:nvPicPr>
          <p:cNvPr id="1026" name="Picture 2" descr="Person Thinking Icons - Free SVG &amp; PNG Person Thinking ...">
            <a:extLst>
              <a:ext uri="{FF2B5EF4-FFF2-40B4-BE49-F238E27FC236}">
                <a16:creationId xmlns:a16="http://schemas.microsoft.com/office/drawing/2014/main" id="{6B267A97-66CE-E787-35A3-711A559A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08" y="928116"/>
            <a:ext cx="4119372" cy="41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F34DB5-14DA-4D0D-9002-7F0F4942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171" y="2016553"/>
            <a:ext cx="8551238" cy="1846659"/>
          </a:xfrm>
        </p:spPr>
        <p:txBody>
          <a:bodyPr/>
          <a:lstStyle/>
          <a:p>
            <a:r>
              <a:rPr lang="en-US" sz="3600" dirty="0">
                <a:solidFill>
                  <a:schemeClr val="bg1">
                    <a:lumMod val="25000"/>
                  </a:schemeClr>
                </a:solidFill>
              </a:rPr>
              <a:t>Thank you for attending. 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>
                <a:solidFill>
                  <a:schemeClr val="bg2"/>
                </a:solidFill>
              </a:rPr>
              <a:t>You will receive an email notification when the slides and recording of today’s webinar have been posted on the Network website.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0A187BF-8386-482B-993A-00210649BA53}"/>
              </a:ext>
            </a:extLst>
          </p:cNvPr>
          <p:cNvSpPr txBox="1">
            <a:spLocks/>
          </p:cNvSpPr>
          <p:nvPr/>
        </p:nvSpPr>
        <p:spPr>
          <a:xfrm>
            <a:off x="2739615" y="5167202"/>
            <a:ext cx="342900" cy="257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E216E-30EE-794D-82EB-E7F5CCC91463}" type="slidenum">
              <a:rPr kumimoji="0" lang="en-US" sz="563" b="0" i="0" u="none" strike="noStrike" kern="1200" cap="none" spc="0" normalizeH="0" baseline="0" noProof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563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35C81D-670E-32DA-A08E-40F0616C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400800"/>
            <a:ext cx="609600" cy="4572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E216E-30EE-794D-82EB-E7F5CCC9146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709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08445" y="4999994"/>
            <a:ext cx="10594848" cy="98488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More than 40 sessions examining core issues for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healthier, stronger, and more equitable communities.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1" y="6400800"/>
            <a:ext cx="457200" cy="45720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AE216E-30EE-794D-82EB-E7F5CCC9146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9F9124-3EAC-C371-A103-96E76AD42A0D}"/>
              </a:ext>
            </a:extLst>
          </p:cNvPr>
          <p:cNvSpPr txBox="1"/>
          <p:nvPr/>
        </p:nvSpPr>
        <p:spPr>
          <a:xfrm>
            <a:off x="2357034" y="5800213"/>
            <a:ext cx="782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47CBB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networkforphl.org/2025PHLC | #PHLC2025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7CBB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cityscape with a body of water&#10;&#10;Description automatically generated">
            <a:extLst>
              <a:ext uri="{FF2B5EF4-FFF2-40B4-BE49-F238E27FC236}">
                <a16:creationId xmlns:a16="http://schemas.microsoft.com/office/drawing/2014/main" id="{85919105-4629-41DB-6BB9-FEAB1650E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99" y="1289806"/>
            <a:ext cx="10566673" cy="35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36225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04883-ED1B-F9C4-5DDB-EF5DFB0A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AFCB0-A80B-5BEB-53C5-FF1FB3DC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216E-30EE-794D-82EB-E7F5CCC9146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7AB2670-23A7-79D4-74B5-96D8BC79E884}"/>
              </a:ext>
            </a:extLst>
          </p:cNvPr>
          <p:cNvSpPr txBox="1">
            <a:spLocks/>
          </p:cNvSpPr>
          <p:nvPr/>
        </p:nvSpPr>
        <p:spPr>
          <a:xfrm>
            <a:off x="1230948" y="3337696"/>
            <a:ext cx="4865052" cy="2113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b="1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228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Lucida Grande"/>
              <a:buChar char="»"/>
              <a:defRPr sz="1600" b="1" kern="120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2pPr>
            <a:lvl3pPr marL="22860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4572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Lucida Grande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457200" marR="0" indent="-228600" algn="l" defTabSz="4572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404040"/>
              </a:buClr>
              <a:buSzTx/>
              <a:buFont typeface="Arial" pitchFamily="34" charset="0"/>
              <a:buChar char="–"/>
              <a:tabLst/>
              <a:defRPr lang="en-US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/>
                </a:solidFill>
              </a:rPr>
              <a:t>We work with: </a:t>
            </a: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Public health officials and practitioners</a:t>
            </a: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Policymakers</a:t>
            </a: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Attorneys</a:t>
            </a: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Community and Advocacy Organizations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AF5E4-BBE5-0932-81E3-EFF61D19F390}"/>
              </a:ext>
            </a:extLst>
          </p:cNvPr>
          <p:cNvSpPr txBox="1"/>
          <p:nvPr/>
        </p:nvSpPr>
        <p:spPr>
          <a:xfrm>
            <a:off x="6479490" y="3337696"/>
            <a:ext cx="4772072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spcAft>
                <a:spcPts val="1000"/>
              </a:spcAft>
              <a:buClr>
                <a:srgbClr val="404040">
                  <a:lumMod val="75000"/>
                  <a:lumOff val="25000"/>
                </a:srgbClr>
              </a:buClr>
              <a:defRPr/>
            </a:pPr>
            <a:r>
              <a:rPr lang="en-US" sz="2400" b="1" dirty="0">
                <a:solidFill>
                  <a:srgbClr val="008877"/>
                </a:solidFill>
                <a:latin typeface="Arial"/>
              </a:rPr>
              <a:t>We provide: </a:t>
            </a:r>
          </a:p>
          <a:p>
            <a:pPr marL="57150" indent="-285750">
              <a:spcAft>
                <a:spcPts val="1000"/>
              </a:spcAft>
              <a:buClr>
                <a:srgbClr val="40404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04040"/>
                </a:solidFill>
                <a:latin typeface="Arial"/>
              </a:rPr>
              <a:t>Research and analysis</a:t>
            </a:r>
          </a:p>
          <a:p>
            <a:pPr marL="57150" indent="-285750">
              <a:spcAft>
                <a:spcPts val="1000"/>
              </a:spcAft>
              <a:buClr>
                <a:srgbClr val="40404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04040"/>
                </a:solidFill>
                <a:latin typeface="Arial"/>
              </a:rPr>
              <a:t>Strategic consultation and guidance</a:t>
            </a:r>
          </a:p>
          <a:p>
            <a:pPr marL="57150" indent="-285750">
              <a:spcAft>
                <a:spcPts val="1000"/>
              </a:spcAft>
              <a:buClr>
                <a:srgbClr val="404040">
                  <a:lumMod val="75000"/>
                  <a:lumOff val="2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04040"/>
                </a:solidFill>
                <a:latin typeface="Arial"/>
              </a:rPr>
              <a:t>Knowledge-building and training</a:t>
            </a:r>
          </a:p>
          <a:p>
            <a:pPr>
              <a:spcAft>
                <a:spcPts val="1000"/>
              </a:spcAft>
              <a:buClr>
                <a:srgbClr val="404040">
                  <a:lumMod val="75000"/>
                  <a:lumOff val="25000"/>
                </a:srgbClr>
              </a:buClr>
              <a:defRPr/>
            </a:pPr>
            <a:endParaRPr lang="en-US" sz="1600" dirty="0">
              <a:solidFill>
                <a:srgbClr val="404040"/>
              </a:solidFill>
              <a:latin typeface="Arial"/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6F04B96-55A1-6ED5-419C-DA37152D6E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1249" y="1833771"/>
            <a:ext cx="10293031" cy="1107996"/>
          </a:xfrm>
        </p:spPr>
        <p:txBody>
          <a:bodyPr/>
          <a:lstStyle/>
          <a:p>
            <a:r>
              <a:rPr lang="en-US" sz="2400" dirty="0"/>
              <a:t>The Network for Public Health Law provides visionary leadership in the use of law to protect, promote and improve health and advance health equity.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B12376-6F7F-7B7A-3CBE-376AA47D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90" y="1236996"/>
            <a:ext cx="7928536" cy="492443"/>
          </a:xfrm>
        </p:spPr>
        <p:txBody>
          <a:bodyPr/>
          <a:lstStyle/>
          <a:p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3200" dirty="0">
                <a:solidFill>
                  <a:schemeClr val="bg2"/>
                </a:solidFill>
              </a:rPr>
              <a:t>About the Network</a:t>
            </a:r>
          </a:p>
        </p:txBody>
      </p:sp>
    </p:spTree>
    <p:extLst>
      <p:ext uri="{BB962C8B-B14F-4D97-AF65-F5344CB8AC3E}">
        <p14:creationId xmlns:p14="http://schemas.microsoft.com/office/powerpoint/2010/main" val="345636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1F5C303B-4FBC-9ECA-24B4-DF9B9F643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>
            <a:extLst>
              <a:ext uri="{FF2B5EF4-FFF2-40B4-BE49-F238E27FC236}">
                <a16:creationId xmlns:a16="http://schemas.microsoft.com/office/drawing/2014/main" id="{A30B8642-D9CF-66B1-B3FF-BBC6E8E4D4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7942" y="1139033"/>
            <a:ext cx="11234057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-US" sz="3600" dirty="0">
                <a:solidFill>
                  <a:schemeClr val="lt2"/>
                </a:solidFill>
              </a:rPr>
              <a:t>S</a:t>
            </a:r>
            <a:r>
              <a:rPr lang="en" sz="3600" dirty="0">
                <a:solidFill>
                  <a:schemeClr val="lt2"/>
                </a:solidFill>
              </a:rPr>
              <a:t>ome Acronyms!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109" name="Google Shape;109;p18">
            <a:extLst>
              <a:ext uri="{FF2B5EF4-FFF2-40B4-BE49-F238E27FC236}">
                <a16:creationId xmlns:a16="http://schemas.microsoft.com/office/drawing/2014/main" id="{7DAEB60F-B679-DF93-167A-A94AA3F1F8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17170" y="1864033"/>
            <a:ext cx="10874829" cy="34881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-US" sz="2800" dirty="0"/>
              <a:t>APA</a:t>
            </a:r>
            <a:r>
              <a:rPr lang="en-US" sz="2800" b="0" dirty="0"/>
              <a:t>: Administrative Procedure Act</a:t>
            </a:r>
          </a:p>
          <a:p>
            <a:pPr marL="0" indent="0"/>
            <a:r>
              <a:rPr lang="en-US" sz="2800" dirty="0"/>
              <a:t>HHS</a:t>
            </a:r>
            <a:r>
              <a:rPr lang="en-US" sz="2800" b="0" dirty="0"/>
              <a:t>: Department of Health and Human Services</a:t>
            </a:r>
          </a:p>
          <a:p>
            <a:pPr marL="0" indent="0"/>
            <a:r>
              <a:rPr lang="en-US" sz="2800" dirty="0"/>
              <a:t>FDA</a:t>
            </a:r>
            <a:r>
              <a:rPr lang="en-US" sz="2800" b="0" dirty="0"/>
              <a:t>: Food and Drug Administration </a:t>
            </a:r>
          </a:p>
          <a:p>
            <a:pPr marL="0" indent="0"/>
            <a:r>
              <a:rPr lang="en-US" sz="2800" dirty="0"/>
              <a:t>CDC</a:t>
            </a:r>
            <a:r>
              <a:rPr lang="en-US" sz="2800" b="0" dirty="0"/>
              <a:t>: Centers for Disease Control and Prevention</a:t>
            </a:r>
          </a:p>
          <a:p>
            <a:pPr marL="0" indent="0"/>
            <a:r>
              <a:rPr lang="en-US" sz="2800" dirty="0"/>
              <a:t>PHS</a:t>
            </a:r>
            <a:r>
              <a:rPr lang="en-US" sz="2800" b="0" dirty="0"/>
              <a:t>: U.S. Public Health Service</a:t>
            </a:r>
          </a:p>
          <a:p>
            <a:pPr marL="0" indent="0"/>
            <a:r>
              <a:rPr lang="en-US" sz="2800" dirty="0"/>
              <a:t>ACIP</a:t>
            </a:r>
            <a:r>
              <a:rPr lang="en-US" sz="2800" b="0" dirty="0"/>
              <a:t>: Advisory Committee on Immunization Practices*</a:t>
            </a:r>
          </a:p>
          <a:p>
            <a:pPr marL="0" indent="0"/>
            <a:r>
              <a:rPr lang="en-US" sz="2800" dirty="0"/>
              <a:t>EPA</a:t>
            </a:r>
            <a:r>
              <a:rPr lang="en-US" sz="2800" b="0" dirty="0"/>
              <a:t>: Environmental Protection Agency</a:t>
            </a:r>
          </a:p>
          <a:p>
            <a:pPr marL="0" indent="0"/>
            <a:endParaRPr lang="en-US" sz="3067" dirty="0"/>
          </a:p>
        </p:txBody>
      </p:sp>
    </p:spTree>
    <p:extLst>
      <p:ext uri="{BB962C8B-B14F-4D97-AF65-F5344CB8AC3E}">
        <p14:creationId xmlns:p14="http://schemas.microsoft.com/office/powerpoint/2010/main" val="354063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299D3-E9F4-7DEF-3D5E-EBDC802AF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FE5D-D7B5-079E-0242-B3F31608A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2606619"/>
            <a:ext cx="10615748" cy="61555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" sz="4000" dirty="0"/>
              <a:t>School Entry Vaccines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231D4-2BFB-E96E-6BCE-2DBC8FB8F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8970" y="3358220"/>
            <a:ext cx="5364916" cy="430887"/>
          </a:xfrm>
        </p:spPr>
        <p:txBody>
          <a:bodyPr/>
          <a:lstStyle/>
          <a:p>
            <a:pPr algn="ctr">
              <a:spcAft>
                <a:spcPts val="0"/>
              </a:spcAft>
              <a:buClrTx/>
              <a:defRPr/>
            </a:pPr>
            <a:r>
              <a:rPr lang="en-US" sz="2800" b="0" dirty="0">
                <a:latin typeface="+mn-lt"/>
              </a:rPr>
              <a:t>Madison Harden-Stein</a:t>
            </a:r>
          </a:p>
        </p:txBody>
      </p:sp>
    </p:spTree>
    <p:extLst>
      <p:ext uri="{BB962C8B-B14F-4D97-AF65-F5344CB8AC3E}">
        <p14:creationId xmlns:p14="http://schemas.microsoft.com/office/powerpoint/2010/main" val="2208111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1023257" y="1139033"/>
            <a:ext cx="10863944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School-Entry Vaccinations</a:t>
            </a:r>
            <a:endParaRPr sz="3600" dirty="0">
              <a:solidFill>
                <a:schemeClr val="lt2"/>
              </a:solidFill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1110342" y="1864034"/>
            <a:ext cx="11081657" cy="419345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r>
              <a:rPr lang="en" sz="2800" dirty="0"/>
              <a:t>Roadmap</a:t>
            </a:r>
            <a:endParaRPr sz="2800" dirty="0"/>
          </a:p>
          <a:p>
            <a:pPr marL="608965" indent="-473710">
              <a:spcBef>
                <a:spcPts val="1067"/>
              </a:spcBef>
              <a:buSzPts val="2000"/>
              <a:buChar char="●"/>
            </a:pPr>
            <a:r>
              <a:rPr lang="en" sz="2400" b="0" dirty="0"/>
              <a:t>Why are childhood vaccinations and school-entry requirements important to public health?</a:t>
            </a:r>
            <a:endParaRPr sz="2400" b="0" dirty="0">
              <a:cs typeface="Arial"/>
            </a:endParaRPr>
          </a:p>
          <a:p>
            <a:pPr marL="608965" indent="-473710">
              <a:spcBef>
                <a:spcPts val="1333"/>
              </a:spcBef>
              <a:buSzPts val="2000"/>
              <a:buChar char="●"/>
            </a:pPr>
            <a:r>
              <a:rPr lang="en" sz="2400" b="0" dirty="0"/>
              <a:t>Federal Role in School-Entry Vaccine Requirements </a:t>
            </a:r>
            <a:endParaRPr sz="2400" b="0" dirty="0">
              <a:cs typeface="Arial"/>
            </a:endParaRPr>
          </a:p>
          <a:p>
            <a:pPr marL="1087755" lvl="1" indent="-342900">
              <a:spcBef>
                <a:spcPts val="1333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400" b="0" dirty="0"/>
              <a:t>National Child Vaccine Injury Act (NCVIA)</a:t>
            </a:r>
            <a:endParaRPr sz="2400" b="0" dirty="0">
              <a:cs typeface="Arial"/>
            </a:endParaRPr>
          </a:p>
          <a:p>
            <a:pPr marL="1087755" lvl="1" indent="-342900"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" sz="2400" b="0" dirty="0"/>
              <a:t>Advisory Committee on Immunization Practices (ACIP)</a:t>
            </a:r>
            <a:endParaRPr lang="en" sz="2400" b="0" dirty="0">
              <a:cs typeface="Arial"/>
            </a:endParaRPr>
          </a:p>
          <a:p>
            <a:pPr marL="1087755" lvl="1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endParaRPr sz="2400" b="0" dirty="0">
              <a:cs typeface="Arial"/>
            </a:endParaRPr>
          </a:p>
          <a:p>
            <a:pPr marL="608965" indent="-473710">
              <a:buSzPts val="2000"/>
              <a:buChar char="●"/>
            </a:pPr>
            <a:r>
              <a:rPr lang="en" sz="2400" b="0" dirty="0"/>
              <a:t>State and Local Government’s Role in School-Entry Vaccine Requirements</a:t>
            </a:r>
            <a:endParaRPr sz="2400" b="0" dirty="0">
              <a:cs typeface="Arial"/>
            </a:endParaRPr>
          </a:p>
          <a:p>
            <a:pPr marL="608965" indent="-473710">
              <a:spcBef>
                <a:spcPts val="1333"/>
              </a:spcBef>
              <a:spcAft>
                <a:spcPts val="1333"/>
              </a:spcAft>
              <a:buSzPts val="2000"/>
              <a:buChar char="●"/>
            </a:pPr>
            <a:r>
              <a:rPr lang="en" sz="2400" b="0" dirty="0"/>
              <a:t>Potential Federal Action and Opportunities for States to Respond</a:t>
            </a:r>
            <a:endParaRPr sz="1400" dirty="0"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1077686" y="1139033"/>
            <a:ext cx="11114314" cy="55399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r>
              <a:rPr lang="en" sz="3600" dirty="0">
                <a:solidFill>
                  <a:schemeClr val="lt2"/>
                </a:solidFill>
              </a:rPr>
              <a:t>Childhood Immunization</a:t>
            </a:r>
            <a:endParaRPr sz="3600" dirty="0">
              <a:solidFill>
                <a:schemeClr val="lt2"/>
              </a:solidFill>
            </a:endParaRPr>
          </a:p>
        </p:txBody>
      </p:sp>
      <p:pic>
        <p:nvPicPr>
          <p:cNvPr id="115" name="Google Shape;115;p19" descr="a pink bottle with a syringe attached to it on a yellow background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3296" y="1139033"/>
            <a:ext cx="3560064" cy="4006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1077687" y="1554076"/>
            <a:ext cx="6908074" cy="400648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indent="0"/>
            <a:endParaRPr dirty="0"/>
          </a:p>
          <a:p>
            <a:pPr indent="-474121">
              <a:spcBef>
                <a:spcPts val="1067"/>
              </a:spcBef>
              <a:buSzPts val="2000"/>
              <a:buChar char="●"/>
            </a:pPr>
            <a:r>
              <a:rPr lang="en" sz="2667" b="0" dirty="0"/>
              <a:t>Decreases childhood illness and death</a:t>
            </a:r>
            <a:endParaRPr sz="2667" b="0" dirty="0"/>
          </a:p>
          <a:p>
            <a:pPr indent="-474121">
              <a:spcBef>
                <a:spcPts val="1333"/>
              </a:spcBef>
              <a:buSzPts val="2000"/>
              <a:buChar char="●"/>
            </a:pPr>
            <a:r>
              <a:rPr lang="en" sz="2667" b="0" dirty="0"/>
              <a:t>Most effective way to prevent the spread of infectious disease across the population</a:t>
            </a:r>
            <a:endParaRPr sz="2667" b="0" dirty="0"/>
          </a:p>
          <a:p>
            <a:pPr lvl="1" indent="-457189">
              <a:spcBef>
                <a:spcPts val="1333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400" b="0" dirty="0"/>
              <a:t>Diphtheria has been nearly eliminated</a:t>
            </a:r>
            <a:endParaRPr sz="2400" b="0" dirty="0"/>
          </a:p>
          <a:p>
            <a:pPr lvl="1" indent="-457189">
              <a:spcBef>
                <a:spcPts val="1333"/>
              </a:spcBef>
              <a:buSzPts val="1800"/>
              <a:buFont typeface="Wingdings" panose="05000000000000000000" pitchFamily="2" charset="2"/>
              <a:buChar char="§"/>
            </a:pPr>
            <a:r>
              <a:rPr lang="en" sz="2400" b="0" dirty="0"/>
              <a:t>Chickenpox infections dropped from 10,000 to 1,400 </a:t>
            </a:r>
            <a:r>
              <a:rPr lang="en" sz="2400" b="0" dirty="0">
                <a:solidFill>
                  <a:schemeClr val="lt2"/>
                </a:solidFill>
              </a:rPr>
              <a:t>hospitalizations annually, and causes 90% fewer deaths</a:t>
            </a:r>
            <a:endParaRPr sz="2400" b="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ldversionNetwork_PPT_template">
  <a:themeElements>
    <a:clrScheme name="Network with Hyperlinks">
      <a:dk1>
        <a:srgbClr val="404040"/>
      </a:dk1>
      <a:lt1>
        <a:srgbClr val="FEFEFE"/>
      </a:lt1>
      <a:dk2>
        <a:srgbClr val="B1BA1E"/>
      </a:dk2>
      <a:lt2>
        <a:srgbClr val="008877"/>
      </a:lt2>
      <a:accent1>
        <a:srgbClr val="247CBB"/>
      </a:accent1>
      <a:accent2>
        <a:srgbClr val="66B6E2"/>
      </a:accent2>
      <a:accent3>
        <a:srgbClr val="F1843D"/>
      </a:accent3>
      <a:accent4>
        <a:srgbClr val="67AE4B"/>
      </a:accent4>
      <a:accent5>
        <a:srgbClr val="8F6CAB"/>
      </a:accent5>
      <a:accent6>
        <a:srgbClr val="F05B5C"/>
      </a:accent6>
      <a:hlink>
        <a:srgbClr val="008877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ldversionNetwork_PPT_template">
  <a:themeElements>
    <a:clrScheme name="Network with Hyperlinks">
      <a:dk1>
        <a:srgbClr val="404040"/>
      </a:dk1>
      <a:lt1>
        <a:srgbClr val="FEFEFE"/>
      </a:lt1>
      <a:dk2>
        <a:srgbClr val="B1BA1E"/>
      </a:dk2>
      <a:lt2>
        <a:srgbClr val="008877"/>
      </a:lt2>
      <a:accent1>
        <a:srgbClr val="247CBB"/>
      </a:accent1>
      <a:accent2>
        <a:srgbClr val="66B6E2"/>
      </a:accent2>
      <a:accent3>
        <a:srgbClr val="F1843D"/>
      </a:accent3>
      <a:accent4>
        <a:srgbClr val="67AE4B"/>
      </a:accent4>
      <a:accent5>
        <a:srgbClr val="8F6CAB"/>
      </a:accent5>
      <a:accent6>
        <a:srgbClr val="F05B5C"/>
      </a:accent6>
      <a:hlink>
        <a:srgbClr val="008877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OldversionNetwork_PPT_template</Template>
  <TotalTime>189</TotalTime>
  <Words>3102</Words>
  <Application>Microsoft Macintosh PowerPoint</Application>
  <PresentationFormat>Widescreen</PresentationFormat>
  <Paragraphs>360</Paragraphs>
  <Slides>55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Helvetica</vt:lpstr>
      <vt:lpstr>Lucida Grande</vt:lpstr>
      <vt:lpstr>Palatino Linotype</vt:lpstr>
      <vt:lpstr>Times New Roman</vt:lpstr>
      <vt:lpstr>Wingdings</vt:lpstr>
      <vt:lpstr>OldversionNetwork_PPT_template</vt:lpstr>
      <vt:lpstr>1_OldversionNetwork_PPT_template</vt:lpstr>
      <vt:lpstr>Public Health Under the New Administration:  Examining State and Local Authority to Regulate Raw Milk, Water Fluoridation, and School Entry Vaccines </vt:lpstr>
      <vt:lpstr>PowerPoint Presentation</vt:lpstr>
      <vt:lpstr>PowerPoint Presentation</vt:lpstr>
      <vt:lpstr>Setting the Table</vt:lpstr>
      <vt:lpstr>Federal Regulation Basics</vt:lpstr>
      <vt:lpstr>Some Acronyms!</vt:lpstr>
      <vt:lpstr>School Entry Vaccines</vt:lpstr>
      <vt:lpstr>School-Entry Vaccinations</vt:lpstr>
      <vt:lpstr>Childhood Immunization</vt:lpstr>
      <vt:lpstr>School-Entry Vaccine Requirements</vt:lpstr>
      <vt:lpstr>Federal Government’s Role:  National Childhood Vaccine Injury Act (NCVIA)</vt:lpstr>
      <vt:lpstr>Federal Government’s Role:  Advisory Committee on Immunization Practices (ACIP)</vt:lpstr>
      <vt:lpstr>Federal Action Impacting School-Entry Vaccines </vt:lpstr>
      <vt:lpstr>Federal Action Impacting School-Entry Vaccines </vt:lpstr>
      <vt:lpstr>State Government’s Role</vt:lpstr>
      <vt:lpstr>State Government’s Role: Idaho</vt:lpstr>
      <vt:lpstr>State Government’s Role: Vaccine Requirement Exemptions</vt:lpstr>
      <vt:lpstr>State Government’s Role: Vaccine Requirement Exemptions - State Interest in Public Health</vt:lpstr>
      <vt:lpstr>Opportunities for State Governments to Respond</vt:lpstr>
      <vt:lpstr>Opportunities for State/Local Governments to Respond</vt:lpstr>
      <vt:lpstr>Water Fluoridation</vt:lpstr>
      <vt:lpstr>Water Fluoridation</vt:lpstr>
      <vt:lpstr>Water Fluoridation - General Overview </vt:lpstr>
      <vt:lpstr>Negative Outcomes of Past Cessation Attempts </vt:lpstr>
      <vt:lpstr>Health Equity Considerations </vt:lpstr>
      <vt:lpstr>Health Equity Considerations  </vt:lpstr>
      <vt:lpstr>Health Equity Considerations  </vt:lpstr>
      <vt:lpstr>Federal Government’s Role in Fluoride Regulation </vt:lpstr>
      <vt:lpstr>EPA - Fluoridation </vt:lpstr>
      <vt:lpstr>PHS - Fluoridation </vt:lpstr>
      <vt:lpstr>State and Local Government’s Role in Water Fluoridation </vt:lpstr>
      <vt:lpstr>State and Local Government’s Role in Water Fluoridation </vt:lpstr>
      <vt:lpstr>State and Local Government’s Role in Water Fluoridation </vt:lpstr>
      <vt:lpstr>Federal Litigation Challenging EPA Standards </vt:lpstr>
      <vt:lpstr>NTP Monograph </vt:lpstr>
      <vt:lpstr>PowerPoint Presentation</vt:lpstr>
      <vt:lpstr>NTP Monograph </vt:lpstr>
      <vt:lpstr>Potential Federal Action - EPA </vt:lpstr>
      <vt:lpstr>Potential Federal Action - PHS </vt:lpstr>
      <vt:lpstr>Opportunities for States to Respond </vt:lpstr>
      <vt:lpstr>Raw Milk</vt:lpstr>
      <vt:lpstr>Raw Milk </vt:lpstr>
      <vt:lpstr>What is Raw Milk? </vt:lpstr>
      <vt:lpstr>Pasteurization </vt:lpstr>
      <vt:lpstr>Raw Milk on the Rise </vt:lpstr>
      <vt:lpstr>Regulatory Landscape of Raw Milk </vt:lpstr>
      <vt:lpstr>Regulatory Landscape of Raw Milk </vt:lpstr>
      <vt:lpstr>Regulatory Landscape of Raw Milk </vt:lpstr>
      <vt:lpstr>Regulatory Landscape of Raw Milk </vt:lpstr>
      <vt:lpstr>Regulatory Landscape of Raw Milk </vt:lpstr>
      <vt:lpstr>Regulatory Landscape of Raw Milk </vt:lpstr>
      <vt:lpstr>PowerPoint Presentation</vt:lpstr>
      <vt:lpstr>Thank you for attending.  You will receive an email notification when the slides and recording of today’s webinar have been posted on the Network website.</vt:lpstr>
      <vt:lpstr>PowerPoint Presentation</vt:lpstr>
      <vt:lpstr> About the Network</vt:lpstr>
    </vt:vector>
  </TitlesOfParts>
  <Company>William Mitchell College of Law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the Network</dc:title>
  <dc:creator>Windows User</dc:creator>
  <cp:lastModifiedBy>Anna Kate Cagle</cp:lastModifiedBy>
  <cp:revision>17</cp:revision>
  <cp:lastPrinted>2011-06-22T19:44:08Z</cp:lastPrinted>
  <dcterms:created xsi:type="dcterms:W3CDTF">2013-02-06T16:11:28Z</dcterms:created>
  <dcterms:modified xsi:type="dcterms:W3CDTF">2025-04-20T21:11:45Z</dcterms:modified>
</cp:coreProperties>
</file>