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  <p:sldMasterId id="2147483745" r:id="rId5"/>
    <p:sldMasterId id="2147483757" r:id="rId6"/>
  </p:sldMasterIdLst>
  <p:notesMasterIdLst>
    <p:notesMasterId r:id="rId34"/>
  </p:notesMasterIdLst>
  <p:sldIdLst>
    <p:sldId id="595" r:id="rId7"/>
    <p:sldId id="297" r:id="rId8"/>
    <p:sldId id="256" r:id="rId9"/>
    <p:sldId id="431" r:id="rId10"/>
    <p:sldId id="259" r:id="rId11"/>
    <p:sldId id="260" r:id="rId12"/>
    <p:sldId id="261" r:id="rId13"/>
    <p:sldId id="262" r:id="rId14"/>
    <p:sldId id="269" r:id="rId15"/>
    <p:sldId id="263" r:id="rId16"/>
    <p:sldId id="264" r:id="rId17"/>
    <p:sldId id="265" r:id="rId18"/>
    <p:sldId id="266" r:id="rId19"/>
    <p:sldId id="267" r:id="rId20"/>
    <p:sldId id="268" r:id="rId21"/>
    <p:sldId id="3938" r:id="rId22"/>
    <p:sldId id="3941" r:id="rId23"/>
    <p:sldId id="3942" r:id="rId24"/>
    <p:sldId id="3943" r:id="rId25"/>
    <p:sldId id="3944" r:id="rId26"/>
    <p:sldId id="3945" r:id="rId27"/>
    <p:sldId id="3946" r:id="rId28"/>
    <p:sldId id="3947" r:id="rId29"/>
    <p:sldId id="3939" r:id="rId30"/>
    <p:sldId id="3948" r:id="rId31"/>
    <p:sldId id="3937" r:id="rId32"/>
    <p:sldId id="29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877"/>
    <a:srgbClr val="0067DF"/>
    <a:srgbClr val="0066FF"/>
    <a:srgbClr val="006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395" autoAdjust="0"/>
  </p:normalViewPr>
  <p:slideViewPr>
    <p:cSldViewPr snapToGrid="0">
      <p:cViewPr varScale="1">
        <p:scale>
          <a:sx n="62" d="100"/>
          <a:sy n="62" d="100"/>
        </p:scale>
        <p:origin x="69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56D66-B45C-410E-90AB-A75F01491383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AFBAF7-5FBF-41CA-81CC-0E7CC6BA72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8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6D2BBE-96AE-4029-B5C2-AAA2FBD42F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07088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929477-4165-A258-6F11-940F54300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2BA11-C72C-A23E-289C-DD808DD123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69096-E0EE-0FEC-C6C6-9D6E359332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F681A-C670-0D41-4EF1-3ED6E9691C0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8234-3C94-5441-9BE6-F55F3848C3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568234-3C94-5441-9BE6-F55F3848C3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500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0"/>
          <p:cNvSpPr txBox="1">
            <a:spLocks noGrp="1"/>
          </p:cNvSpPr>
          <p:nvPr>
            <p:ph type="ctrTitle"/>
          </p:nvPr>
        </p:nvSpPr>
        <p:spPr>
          <a:xfrm>
            <a:off x="2076451" y="2210462"/>
            <a:ext cx="10119360" cy="1538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5000"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ubTitle" idx="1"/>
          </p:nvPr>
        </p:nvSpPr>
        <p:spPr>
          <a:xfrm>
            <a:off x="2076451" y="3855674"/>
            <a:ext cx="1011936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909090"/>
                </a:solidFill>
              </a:defRPr>
            </a:lvl2pPr>
            <a:lvl3pPr lvl="2" algn="ctr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09090"/>
              </a:buClr>
              <a:buSzPts val="1400"/>
              <a:buFont typeface="Arial"/>
              <a:buNone/>
              <a:defRPr>
                <a:solidFill>
                  <a:srgbClr val="909090"/>
                </a:solidFill>
              </a:defRPr>
            </a:lvl3pPr>
            <a:lvl4pPr lvl="3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>
                <a:solidFill>
                  <a:srgbClr val="909090"/>
                </a:solidFill>
              </a:defRPr>
            </a:lvl4pPr>
            <a:lvl5pPr lvl="4" algn="ctr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09090"/>
              </a:buClr>
              <a:buSzPts val="1200"/>
              <a:buNone/>
              <a:defRPr>
                <a:solidFill>
                  <a:srgbClr val="909090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>
                <a:solidFill>
                  <a:srgbClr val="909090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>
                <a:solidFill>
                  <a:srgbClr val="909090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>
                <a:solidFill>
                  <a:srgbClr val="909090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909090"/>
              </a:buClr>
              <a:buSzPts val="2000"/>
              <a:buNone/>
              <a:defRPr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0"/>
          <p:cNvSpPr txBox="1">
            <a:spLocks noGrp="1"/>
          </p:cNvSpPr>
          <p:nvPr>
            <p:ph type="ftr" idx="11"/>
          </p:nvPr>
        </p:nvSpPr>
        <p:spPr>
          <a:xfrm>
            <a:off x="2072640" y="6552123"/>
            <a:ext cx="9679093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919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p_breakout_layout">
  <p:cSld name="Map_breakout_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4"/>
          <p:cNvSpPr txBox="1">
            <a:spLocks noGrp="1"/>
          </p:cNvSpPr>
          <p:nvPr>
            <p:ph type="body" idx="1"/>
          </p:nvPr>
        </p:nvSpPr>
        <p:spPr>
          <a:xfrm>
            <a:off x="3459273" y="2307304"/>
            <a:ext cx="7981359" cy="146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»"/>
              <a:defRPr sz="1800" b="1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0">
                <a:solidFill>
                  <a:srgbClr val="9F9F9F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6F6F6F"/>
              </a:buClr>
              <a:buSzPts val="1200"/>
              <a:buChar char="»"/>
              <a:defRPr sz="12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6F6F6F"/>
              </a:buClr>
              <a:buSzPts val="1200"/>
              <a:buNone/>
              <a:defRPr sz="12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61922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076451" y="3065962"/>
            <a:ext cx="10119360" cy="769441"/>
          </a:xfrm>
        </p:spPr>
        <p:txBody>
          <a:bodyPr lIns="0" tIns="0" rIns="0" bIns="0" anchor="b" anchorCtr="0">
            <a:spAutoFit/>
          </a:bodyPr>
          <a:lstStyle>
            <a:lvl1pPr algn="l">
              <a:defRPr sz="5000" b="1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Title page: single line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6451" y="3835402"/>
            <a:ext cx="10119360" cy="215444"/>
          </a:xfrm>
        </p:spPr>
        <p:txBody>
          <a:bodyPr wrap="square" bIns="0" anchor="t" anchorCtr="0">
            <a:spAutoFit/>
          </a:bodyPr>
          <a:lstStyle>
            <a:lvl1pPr marL="0" indent="0">
              <a:buNone/>
              <a:defRPr sz="1400" b="1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72640" y="6400800"/>
            <a:ext cx="9669400" cy="153888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[Enter the presentation name in Insert &gt; Header &amp; Footer]     7/24/2011 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2000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2076451" y="2210462"/>
            <a:ext cx="10119360" cy="1538883"/>
          </a:xfrm>
        </p:spPr>
        <p:txBody>
          <a:bodyPr wrap="square" lIns="0" tIns="0" rIns="0" bIns="0" anchor="b" anchorCtr="0">
            <a:spAutoFit/>
          </a:bodyPr>
          <a:lstStyle>
            <a:lvl1pPr algn="l">
              <a:lnSpc>
                <a:spcPts val="6000"/>
              </a:lnSpc>
              <a:defRPr sz="5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Title page: double lines</a:t>
            </a:r>
            <a:br>
              <a:rPr lang="en-US"/>
            </a:br>
            <a:r>
              <a:rPr lang="en-US" err="1"/>
              <a:t>Lorem</a:t>
            </a:r>
            <a:r>
              <a:rPr lang="en-US"/>
              <a:t> </a:t>
            </a:r>
            <a:r>
              <a:rPr lang="en-US" err="1"/>
              <a:t>ipsum</a:t>
            </a:r>
            <a:r>
              <a:rPr lang="en-US"/>
              <a:t> dolor sit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76451" y="3855674"/>
            <a:ext cx="10119360" cy="215444"/>
          </a:xfrm>
        </p:spPr>
        <p:txBody>
          <a:bodyPr wrap="square" lIns="0" tIns="0" rIns="0" bIns="0">
            <a:sp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72640" y="6552123"/>
            <a:ext cx="9679093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lnSpc>
                <a:spcPts val="1200"/>
              </a:lnSpc>
              <a:defRPr sz="800" b="0" i="0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 sz="1000" b="1">
                <a:latin typeface="Arial"/>
                <a:cs typeface="Arial"/>
              </a:rPr>
              <a:t>[Enter the presentation name in Insert &gt; Header &amp; Footer]     7/24/2011 </a:t>
            </a:r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1253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608667" y="2290763"/>
            <a:ext cx="9952567" cy="1566070"/>
          </a:xfrm>
        </p:spPr>
        <p:txBody>
          <a:bodyPr/>
          <a:lstStyle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237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4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8667" y="2226459"/>
            <a:ext cx="8541883" cy="246221"/>
          </a:xfrm>
        </p:spPr>
        <p:txBody>
          <a:bodyPr>
            <a:spAutoFit/>
          </a:bodyPr>
          <a:lstStyle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08667" y="3136900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6081184" y="3136900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608667" y="4710223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6081184" y="4710223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3464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pporters2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4512" y="2647509"/>
            <a:ext cx="6010939" cy="246221"/>
          </a:xfrm>
        </p:spPr>
        <p:txBody>
          <a:bodyPr wrap="square">
            <a:spAutoFit/>
          </a:bodyPr>
          <a:lstStyle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1608667" y="2403876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1608667" y="4306169"/>
            <a:ext cx="3285067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0"/>
          </p:nvPr>
        </p:nvSpPr>
        <p:spPr>
          <a:xfrm>
            <a:off x="5174512" y="4335488"/>
            <a:ext cx="6010939" cy="246221"/>
          </a:xfrm>
        </p:spPr>
        <p:txBody>
          <a:bodyPr wrap="square">
            <a:spAutoFit/>
          </a:bodyPr>
          <a:lstStyle>
            <a:lvl1pPr>
              <a:spcAft>
                <a:spcPts val="0"/>
              </a:spcAft>
              <a:defRPr/>
            </a:lvl1pPr>
            <a:lvl4pPr>
              <a:lnSpc>
                <a:spcPts val="1800"/>
              </a:lnSpc>
              <a:defRPr/>
            </a:lvl4pPr>
            <a:lvl5pPr>
              <a:lnSpc>
                <a:spcPts val="18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414342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ng_list_title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1608667" y="2290763"/>
            <a:ext cx="9952567" cy="1390124"/>
          </a:xfrm>
        </p:spPr>
        <p:txBody>
          <a:bodyPr/>
          <a:lstStyle>
            <a:lvl2pPr>
              <a:spcAft>
                <a:spcPts val="300"/>
              </a:spcAft>
              <a:defRPr sz="1400"/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18303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4957" y="2194560"/>
            <a:ext cx="4714243" cy="1547603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/>
            </a:lvl3pPr>
            <a:lvl4pPr algn="l">
              <a:defRPr sz="1200"/>
            </a:lvl4pPr>
            <a:lvl5pPr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94310" y="2194560"/>
            <a:ext cx="4888089" cy="1547603"/>
          </a:xfrm>
        </p:spPr>
        <p:txBody>
          <a:bodyPr/>
          <a:lstStyle>
            <a:lvl1pPr>
              <a:defRPr sz="1600"/>
            </a:lvl1pPr>
            <a:lvl2pPr>
              <a:defRPr sz="1600">
                <a:solidFill>
                  <a:schemeClr val="bg2"/>
                </a:solidFill>
              </a:defRPr>
            </a:lvl2pPr>
            <a:lvl3pPr>
              <a:defRPr sz="1400"/>
            </a:lvl3pPr>
            <a:lvl4pPr>
              <a:defRPr sz="1200"/>
            </a:lvl4pPr>
            <a:lvl5pPr>
              <a:defRPr lang="en-US" sz="11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17816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Slide Number Placeholder 4"/>
          <p:cNvSpPr txBox="1">
            <a:spLocks/>
          </p:cNvSpPr>
          <p:nvPr userDrawn="1"/>
        </p:nvSpPr>
        <p:spPr>
          <a:xfrm>
            <a:off x="1970569" y="6400800"/>
            <a:ext cx="6096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5662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930856" y="2296485"/>
            <a:ext cx="2694517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87500" y="2274888"/>
            <a:ext cx="7061200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1191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up_Photo_layout">
  <p:cSld name="1up_Photo_layou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body" idx="1"/>
          </p:nvPr>
        </p:nvSpPr>
        <p:spPr>
          <a:xfrm>
            <a:off x="8930856" y="2296485"/>
            <a:ext cx="2694517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>
            <a:spLocks noGrp="1"/>
          </p:cNvSpPr>
          <p:nvPr>
            <p:ph type="pic" idx="2"/>
          </p:nvPr>
        </p:nvSpPr>
        <p:spPr>
          <a:xfrm>
            <a:off x="1587500" y="2274888"/>
            <a:ext cx="7061200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30" name="Google Shape;30;p26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8076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up_Phot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587302" y="4656912"/>
            <a:ext cx="3034316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1587500" y="2274888"/>
            <a:ext cx="3048296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5287631" y="2274888"/>
            <a:ext cx="3048296" cy="246221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5301609" y="4656912"/>
            <a:ext cx="3034316" cy="359073"/>
          </a:xfrm>
        </p:spPr>
        <p:txBody>
          <a:bodyPr/>
          <a:lstStyle>
            <a:lvl1pPr>
              <a:lnSpc>
                <a:spcPts val="1400"/>
              </a:lnSpc>
              <a:spcAft>
                <a:spcPts val="0"/>
              </a:spcAft>
              <a:defRPr sz="1200">
                <a:solidFill>
                  <a:schemeClr val="bg2"/>
                </a:solidFill>
              </a:defRPr>
            </a:lvl1pPr>
            <a:lvl2pPr marL="0" indent="0">
              <a:lnSpc>
                <a:spcPts val="1400"/>
              </a:lnSpc>
              <a:spcAft>
                <a:spcPts val="0"/>
              </a:spcAft>
              <a:buNone/>
              <a:defRPr sz="1200" b="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283122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_breakout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459273" y="2307304"/>
            <a:ext cx="7981359" cy="1468607"/>
          </a:xfrm>
        </p:spPr>
        <p:txBody>
          <a:bodyPr/>
          <a:lstStyle>
            <a:lvl1pPr>
              <a:spcAft>
                <a:spcPts val="0"/>
              </a:spcAft>
              <a:buFont typeface="Arial" pitchFamily="34" charset="0"/>
              <a:buChar char="»"/>
              <a:defRPr lang="en-US" sz="1800" b="1" kern="1200" baseline="0" dirty="0" smtClean="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228600" indent="4763">
              <a:buNone/>
              <a:defRPr b="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4pPr>
              <a:defRPr lang="en-US" sz="12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4pPr>
            <a:lvl5pPr>
              <a:defRPr lang="en-US" sz="12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ea typeface="+mn-ea"/>
                <a:cs typeface="+mn-c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605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87592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30597"/>
            <a:ext cx="10972800" cy="40955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20394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63203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4960" y="1600201"/>
            <a:ext cx="10594848" cy="615553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>
                <a:solidFill>
                  <a:srgbClr val="FEFEFE"/>
                </a:solidFill>
              </a:rPr>
              <a:pPr/>
              <a:t>‹#›</a:t>
            </a:fld>
            <a:endParaRPr lang="en-US">
              <a:solidFill>
                <a:srgbClr val="FEFEFE"/>
              </a:solidFill>
            </a:endParaRPr>
          </a:p>
        </p:txBody>
      </p:sp>
      <p:sp>
        <p:nvSpPr>
          <p:cNvPr id="7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>
                <a:solidFill>
                  <a:srgbClr val="404040"/>
                </a:solidFill>
              </a:rPr>
              <a:t>[Enter the presentation name in Insert &gt; Header &amp; Footer]      </a:t>
            </a:r>
            <a:fld id="{94874A69-97B2-46D9-BF6B-0F794A1AAF30}" type="datetime4">
              <a:rPr lang="en-US" smtClean="0">
                <a:solidFill>
                  <a:srgbClr val="404040"/>
                </a:solidFill>
              </a:rPr>
              <a:pPr/>
              <a:t>January 7, 2025</a:t>
            </a:fld>
            <a:r>
              <a:rPr lang="en-US">
                <a:solidFill>
                  <a:srgbClr val="404040"/>
                </a:solidFill>
              </a:rPr>
              <a:t> 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608667" y="2290764"/>
            <a:ext cx="9952567" cy="22062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buClr>
                <a:srgbClr val="404040"/>
              </a:buClr>
              <a:buFont typeface="Arial" pitchFamily="34" charset="0"/>
              <a:buChar char="–"/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19400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7"/>
          <p:cNvSpPr txBox="1">
            <a:spLocks noGrp="1"/>
          </p:cNvSpPr>
          <p:nvPr>
            <p:ph type="title"/>
          </p:nvPr>
        </p:nvSpPr>
        <p:spPr>
          <a:xfrm>
            <a:off x="2076451" y="3065962"/>
            <a:ext cx="101193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"/>
              <a:buNone/>
              <a:defRPr sz="5000" b="1" cap="none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body" idx="1"/>
          </p:nvPr>
        </p:nvSpPr>
        <p:spPr>
          <a:xfrm>
            <a:off x="2076451" y="3835402"/>
            <a:ext cx="10119360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None/>
              <a:defRPr sz="1400" b="1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909090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909090"/>
              </a:buClr>
              <a:buSzPts val="1600"/>
              <a:buFont typeface="Arial"/>
              <a:buNone/>
              <a:defRPr sz="1600">
                <a:solidFill>
                  <a:srgbClr val="909090"/>
                </a:solidFill>
              </a:defRPr>
            </a:lvl3pPr>
            <a:lvl4pPr marL="1828800" lvl="3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5pPr>
            <a:lvl6pPr marL="2743200" lvl="5" indent="-228600" algn="l">
              <a:spcBef>
                <a:spcPts val="30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909090"/>
              </a:buClr>
              <a:buSzPts val="1400"/>
              <a:buNone/>
              <a:defRPr sz="1400">
                <a:solidFill>
                  <a:srgbClr val="909090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2072640" y="6400800"/>
            <a:ext cx="9669400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" b="0" i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6342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pporters4up">
  <p:cSld name="Supporters4up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8"/>
          <p:cNvSpPr txBox="1"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 txBox="1">
            <a:spLocks noGrp="1"/>
          </p:cNvSpPr>
          <p:nvPr>
            <p:ph type="body" idx="1"/>
          </p:nvPr>
        </p:nvSpPr>
        <p:spPr>
          <a:xfrm>
            <a:off x="1608667" y="2226459"/>
            <a:ext cx="854188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4pPr>
            <a:lvl5pPr marL="2286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0" name="Google Shape;40;p28"/>
          <p:cNvSpPr>
            <a:spLocks noGrp="1"/>
          </p:cNvSpPr>
          <p:nvPr>
            <p:ph type="pic" idx="2"/>
          </p:nvPr>
        </p:nvSpPr>
        <p:spPr>
          <a:xfrm>
            <a:off x="1608667" y="3136900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41" name="Google Shape;41;p28"/>
          <p:cNvSpPr>
            <a:spLocks noGrp="1"/>
          </p:cNvSpPr>
          <p:nvPr>
            <p:ph type="pic" idx="3"/>
          </p:nvPr>
        </p:nvSpPr>
        <p:spPr>
          <a:xfrm>
            <a:off x="6081184" y="3136900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8"/>
          <p:cNvSpPr>
            <a:spLocks noGrp="1"/>
          </p:cNvSpPr>
          <p:nvPr>
            <p:ph type="pic" idx="4"/>
          </p:nvPr>
        </p:nvSpPr>
        <p:spPr>
          <a:xfrm>
            <a:off x="1608667" y="4710223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28"/>
          <p:cNvSpPr>
            <a:spLocks noGrp="1"/>
          </p:cNvSpPr>
          <p:nvPr>
            <p:ph type="pic" idx="5"/>
          </p:nvPr>
        </p:nvSpPr>
        <p:spPr>
          <a:xfrm>
            <a:off x="6081184" y="4710223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28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244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pporters2up">
  <p:cSld name="Supporters2up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9"/>
          <p:cNvSpPr txBox="1">
            <a:spLocks noGrp="1"/>
          </p:cNvSpPr>
          <p:nvPr>
            <p:ph type="title"/>
          </p:nvPr>
        </p:nvSpPr>
        <p:spPr>
          <a:xfrm>
            <a:off x="1584961" y="1600200"/>
            <a:ext cx="997627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1"/>
          </p:nvPr>
        </p:nvSpPr>
        <p:spPr>
          <a:xfrm>
            <a:off x="5174512" y="2647509"/>
            <a:ext cx="601093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4pPr>
            <a:lvl5pPr marL="2286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9"/>
          <p:cNvSpPr>
            <a:spLocks noGrp="1"/>
          </p:cNvSpPr>
          <p:nvPr>
            <p:ph type="pic" idx="2"/>
          </p:nvPr>
        </p:nvSpPr>
        <p:spPr>
          <a:xfrm>
            <a:off x="1608667" y="2403876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29"/>
          <p:cNvSpPr>
            <a:spLocks noGrp="1"/>
          </p:cNvSpPr>
          <p:nvPr>
            <p:ph type="pic" idx="3"/>
          </p:nvPr>
        </p:nvSpPr>
        <p:spPr>
          <a:xfrm>
            <a:off x="1608667" y="4306169"/>
            <a:ext cx="3285067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51" name="Google Shape;51;p29"/>
          <p:cNvSpPr txBox="1">
            <a:spLocks noGrp="1"/>
          </p:cNvSpPr>
          <p:nvPr>
            <p:ph type="body" idx="4"/>
          </p:nvPr>
        </p:nvSpPr>
        <p:spPr>
          <a:xfrm>
            <a:off x="5174512" y="4335488"/>
            <a:ext cx="6010939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»"/>
              <a:defRPr/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048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/>
            </a:lvl4pPr>
            <a:lvl5pPr marL="2286000" lvl="4" indent="-22860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6651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ong_list_title_content">
  <p:cSld name="Long_list_title_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body" idx="1"/>
          </p:nvPr>
        </p:nvSpPr>
        <p:spPr>
          <a:xfrm>
            <a:off x="1608667" y="2290763"/>
            <a:ext cx="9952567" cy="1390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»"/>
              <a:defRPr sz="1400"/>
            </a:lvl2pPr>
            <a:lvl3pPr marL="1371600" lvl="2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>
                <a:solidFill>
                  <a:schemeClr val="dk1"/>
                </a:solidFill>
              </a:defRPr>
            </a:lvl3pPr>
            <a:lvl4pPr marL="1828800" lvl="3" indent="-3048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>
                <a:solidFill>
                  <a:schemeClr val="dk1"/>
                </a:solidFill>
              </a:defRPr>
            </a:lvl4pPr>
            <a:lvl5pPr marL="2286000" lvl="4" indent="-29845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404040"/>
              </a:buClr>
              <a:buSzPts val="1100"/>
              <a:buFont typeface="Arial"/>
              <a:buChar char="–"/>
              <a:defRPr sz="1100">
                <a:solidFill>
                  <a:schemeClr val="dk1"/>
                </a:solidFill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58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body" idx="1"/>
          </p:nvPr>
        </p:nvSpPr>
        <p:spPr>
          <a:xfrm>
            <a:off x="1584957" y="2194560"/>
            <a:ext cx="4714243" cy="1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marL="1828800" lvl="3" indent="-3048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6F6F6F"/>
              </a:buClr>
              <a:buSzPts val="1100"/>
              <a:buNone/>
              <a:defRPr sz="11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2"/>
          </p:nvPr>
        </p:nvSpPr>
        <p:spPr>
          <a:xfrm>
            <a:off x="6694310" y="2194560"/>
            <a:ext cx="4888089" cy="1547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1pPr>
            <a:lvl2pPr marL="914400" lvl="1" indent="-330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Char char="»"/>
              <a:defRPr sz="1600">
                <a:solidFill>
                  <a:schemeClr val="lt2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3pPr>
            <a:lvl4pPr marL="1828800" lvl="3" indent="-3048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Char char="»"/>
              <a:defRPr sz="1200"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rgbClr val="6F6F6F"/>
              </a:buClr>
              <a:buSzPts val="1100"/>
              <a:buNone/>
              <a:defRPr sz="1100">
                <a:solidFill>
                  <a:srgbClr val="6F6F6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2176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2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2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32"/>
          <p:cNvSpPr txBox="1"/>
          <p:nvPr/>
        </p:nvSpPr>
        <p:spPr>
          <a:xfrm>
            <a:off x="1970569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32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74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up_Photo_layout">
  <p:cSld name="2up_Photo_layou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3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3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2" name="Google Shape;72;p33"/>
          <p:cNvSpPr txBox="1">
            <a:spLocks noGrp="1"/>
          </p:cNvSpPr>
          <p:nvPr>
            <p:ph type="body" idx="1"/>
          </p:nvPr>
        </p:nvSpPr>
        <p:spPr>
          <a:xfrm>
            <a:off x="1587302" y="4656912"/>
            <a:ext cx="3034316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3"/>
          <p:cNvSpPr>
            <a:spLocks noGrp="1"/>
          </p:cNvSpPr>
          <p:nvPr>
            <p:ph type="pic" idx="2"/>
          </p:nvPr>
        </p:nvSpPr>
        <p:spPr>
          <a:xfrm>
            <a:off x="1587500" y="2274888"/>
            <a:ext cx="3048296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33"/>
          <p:cNvSpPr>
            <a:spLocks noGrp="1"/>
          </p:cNvSpPr>
          <p:nvPr>
            <p:ph type="pic" idx="3"/>
          </p:nvPr>
        </p:nvSpPr>
        <p:spPr>
          <a:xfrm>
            <a:off x="5287631" y="2274888"/>
            <a:ext cx="3048296" cy="246221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33"/>
          <p:cNvSpPr txBox="1">
            <a:spLocks noGrp="1"/>
          </p:cNvSpPr>
          <p:nvPr>
            <p:ph type="body" idx="4"/>
          </p:nvPr>
        </p:nvSpPr>
        <p:spPr>
          <a:xfrm>
            <a:off x="5301609" y="4656912"/>
            <a:ext cx="3034316" cy="359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None/>
              <a:defRPr sz="1200">
                <a:solidFill>
                  <a:schemeClr val="lt2"/>
                </a:solidFill>
              </a:defRPr>
            </a:lvl1pPr>
            <a:lvl2pPr marL="914400" lvl="1" indent="-228600" algn="l">
              <a:lnSpc>
                <a:spcPct val="116666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>
                <a:solidFill>
                  <a:schemeClr val="dk1"/>
                </a:solidFill>
              </a:defRPr>
            </a:lvl2pPr>
            <a:lvl3pPr marL="1371600" lvl="2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3pPr>
            <a:lvl4pPr marL="1828800" lvl="3" indent="-3429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4pPr>
            <a:lvl5pPr marL="2286000" lvl="4" indent="-228600" algn="l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chemeClr val="dk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5634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jpeg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9"/>
          <p:cNvSpPr txBox="1"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  <a:defRPr sz="2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body" idx="1"/>
          </p:nvPr>
        </p:nvSpPr>
        <p:spPr>
          <a:xfrm>
            <a:off x="1584961" y="2194561"/>
            <a:ext cx="9821332" cy="152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F6F6F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erriweather Sans"/>
              <a:buChar char="»"/>
              <a:defRPr sz="1600" b="1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erriweather Sans"/>
              <a:buChar char="»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sldNum" idx="12"/>
          </p:nvPr>
        </p:nvSpPr>
        <p:spPr>
          <a:xfrm>
            <a:off x="1" y="64008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ftr" idx="11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01973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84960" y="1600200"/>
            <a:ext cx="10594848" cy="40011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4961" y="2194561"/>
            <a:ext cx="9821332" cy="1529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placeholder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marL="457200" marR="0" lvl="3" indent="-228600" algn="l" defTabSz="4572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Fourth level</a:t>
            </a:r>
          </a:p>
          <a:p>
            <a:pPr marL="4572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" y="6400800"/>
            <a:ext cx="6096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fld id="{A4AE216E-30EE-794D-82EB-E7F5CCC9146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1466892" y="6417304"/>
            <a:ext cx="9952567" cy="438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/>
              <a:t>[Enter the presentation name in Insert &gt; Header &amp; Footer]      </a:t>
            </a:r>
            <a:fld id="{94874A69-97B2-46D9-BF6B-0F794A1AAF30}" type="datetime4">
              <a:rPr lang="en-US" smtClean="0"/>
              <a:pPr/>
              <a:t>January 7, 2025</a:t>
            </a:fld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8526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600" b="1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>
            <a:lumMod val="75000"/>
            <a:lumOff val="25000"/>
          </a:schemeClr>
        </a:buClr>
        <a:buFontTx/>
        <a:buNone/>
        <a:defRPr sz="1600" b="1" kern="1200" baseline="0">
          <a:solidFill>
            <a:schemeClr val="tx1"/>
          </a:solidFill>
          <a:latin typeface="Arial"/>
          <a:ea typeface="+mn-ea"/>
          <a:cs typeface="+mn-cs"/>
        </a:defRPr>
      </a:lvl1pPr>
      <a:lvl2pPr marL="228600" indent="-228600" algn="l" defTabSz="4572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Lucida Grande"/>
        <a:buChar char="»"/>
        <a:defRPr sz="1600" b="1" kern="1200">
          <a:solidFill>
            <a:schemeClr val="bg2"/>
          </a:solidFill>
          <a:latin typeface="Arial"/>
          <a:ea typeface="+mn-ea"/>
          <a:cs typeface="+mn-cs"/>
        </a:defRPr>
      </a:lvl2pPr>
      <a:lvl3pPr marL="228600" marR="0" indent="0" algn="l" defTabSz="4572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ClrTx/>
        <a:buSzTx/>
        <a:buFontTx/>
        <a:buNone/>
        <a:tabLst/>
        <a:defRPr sz="1400" kern="1200">
          <a:solidFill>
            <a:schemeClr val="tx1"/>
          </a:solidFill>
          <a:latin typeface="Arial"/>
          <a:ea typeface="+mn-ea"/>
          <a:cs typeface="+mn-cs"/>
        </a:defRPr>
      </a:lvl3pPr>
      <a:lvl4pPr marL="457200" indent="-228600" algn="l" defTabSz="4572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Font typeface="Lucida Grande"/>
        <a:buChar char="»"/>
        <a:defRPr sz="1200" kern="1200">
          <a:solidFill>
            <a:schemeClr val="tx1"/>
          </a:solidFill>
          <a:latin typeface="Arial"/>
          <a:ea typeface="+mn-ea"/>
          <a:cs typeface="+mn-cs"/>
        </a:defRPr>
      </a:lvl4pPr>
      <a:lvl5pPr marL="457200" marR="0" indent="-228600" algn="l" defTabSz="457200" rtl="0" eaLnBrk="1" fontAlgn="auto" latinLnBrk="0" hangingPunct="1">
        <a:lnSpc>
          <a:spcPct val="120000"/>
        </a:lnSpc>
        <a:spcBef>
          <a:spcPts val="300"/>
        </a:spcBef>
        <a:spcAft>
          <a:spcPts val="300"/>
        </a:spcAft>
        <a:buClrTx/>
        <a:buSzTx/>
        <a:buFont typeface="Arial"/>
        <a:buNone/>
        <a:tabLst/>
        <a:defRPr lang="en-US" sz="1200" kern="1200" dirty="0" smtClean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65404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9382D-C057-4147-A25D-F8E4C2F5F78E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5C88E-DD74-3749-A6CB-A855C5DAE8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27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da.gov/news-events/public-health-focus/warning-letters-cannabis-derived-products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www.regulations.gov/docket/DEA-2024-0059/comments" TargetMode="Externa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"/>
          <p:cNvSpPr txBox="1">
            <a:spLocks noGrp="1"/>
          </p:cNvSpPr>
          <p:nvPr>
            <p:ph type="ctrTitle"/>
          </p:nvPr>
        </p:nvSpPr>
        <p:spPr>
          <a:xfrm>
            <a:off x="1473200" y="2370330"/>
            <a:ext cx="989584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 sz="4200" dirty="0"/>
              <a:t>Potential Changes in Federal Cannabis Policy and the Anticipated Public Health Impacts </a:t>
            </a:r>
          </a:p>
        </p:txBody>
      </p:sp>
      <p:sp>
        <p:nvSpPr>
          <p:cNvPr id="167" name="Google Shape;167;p1"/>
          <p:cNvSpPr txBox="1">
            <a:spLocks noGrp="1"/>
          </p:cNvSpPr>
          <p:nvPr>
            <p:ph type="subTitle" idx="1"/>
          </p:nvPr>
        </p:nvSpPr>
        <p:spPr>
          <a:xfrm>
            <a:off x="1473200" y="4753293"/>
            <a:ext cx="7589520" cy="713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</a:pPr>
            <a:r>
              <a:rPr lang="en-US" sz="2400" dirty="0"/>
              <a:t>December 12, 2024 | 12:00 – 1:00pm CT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Font typeface="Arial"/>
              <a:buNone/>
            </a:pPr>
            <a:endParaRPr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3A42CF-EEB3-260A-5EB1-9514542AB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Would Change at Schedule III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4374B-14A6-4AF5-80D1-F88983C6F8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30597"/>
            <a:ext cx="10972800" cy="45992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Schedule III drugs may be prescribed by a registered health care provider.</a:t>
            </a:r>
          </a:p>
          <a:p>
            <a:pPr marL="556895" lvl="1" indent="-213995">
              <a:buFont typeface="Courier New"/>
              <a:buChar char="o"/>
            </a:pPr>
            <a:r>
              <a:rPr lang="en-US"/>
              <a:t>Prescribed medications must be approved pursuant to the Food, Drug, and Cosmetics Act.</a:t>
            </a:r>
            <a:endParaRPr lang="en-US">
              <a:cs typeface="Calibri"/>
            </a:endParaRPr>
          </a:p>
          <a:p>
            <a:r>
              <a:rPr lang="en-US"/>
              <a:t>Schedule III drugs are not subject to the CSA’s manufacturing quota limits.</a:t>
            </a:r>
            <a:endParaRPr lang="en-US">
              <a:cs typeface="Calibri"/>
            </a:endParaRP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Schedule III drugs are easier to obtain and use for clinical trials, leading to more research.</a:t>
            </a:r>
          </a:p>
          <a:p>
            <a:endParaRPr lang="en-US"/>
          </a:p>
          <a:p>
            <a:pPr marL="0" indent="0">
              <a:buNone/>
            </a:pPr>
            <a:r>
              <a:rPr lang="en-US"/>
              <a:t>BUT:</a:t>
            </a:r>
            <a:endParaRPr lang="en-US">
              <a:cs typeface="Calibri"/>
            </a:endParaRPr>
          </a:p>
          <a:p>
            <a:r>
              <a:rPr lang="en-US"/>
              <a:t>Recreational use of Schedule III drugs is still illegal.</a:t>
            </a:r>
            <a:endParaRPr lang="en-US">
              <a:cs typeface="Calibri"/>
            </a:endParaRPr>
          </a:p>
          <a:p>
            <a:r>
              <a:rPr lang="en-US"/>
              <a:t>Medical use of Schedule III drugs outside of the FDCA approval process is still illegal.</a:t>
            </a:r>
            <a:endParaRPr lang="en-US">
              <a:cs typeface="Calibri"/>
            </a:endParaRP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Cannabis plant products would not be approved under the FDCA process.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The products sold in state licensed dispensaries would also fall outside the legal FDCA market.</a:t>
            </a:r>
          </a:p>
        </p:txBody>
      </p:sp>
    </p:spTree>
    <p:extLst>
      <p:ext uri="{BB962C8B-B14F-4D97-AF65-F5344CB8AC3E}">
        <p14:creationId xmlns:p14="http://schemas.microsoft.com/office/powerpoint/2010/main" val="39126760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76A5-C671-9773-A6C8-43159ED3F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99519"/>
            <a:ext cx="10363200" cy="1470025"/>
          </a:xfrm>
        </p:spPr>
        <p:txBody>
          <a:bodyPr/>
          <a:lstStyle/>
          <a:p>
            <a:r>
              <a:rPr lang="en-US" b="1">
                <a:cs typeface="Calibri"/>
              </a:rPr>
              <a:t>Federal Cannabis </a:t>
            </a:r>
            <a:r>
              <a:rPr lang="en-US" b="1" err="1">
                <a:cs typeface="Calibri"/>
              </a:rPr>
              <a:t>Descheduling</a:t>
            </a:r>
            <a:endParaRPr lang="en-US" b="1" err="1"/>
          </a:p>
        </p:txBody>
      </p:sp>
    </p:spTree>
    <p:extLst>
      <p:ext uri="{BB962C8B-B14F-4D97-AF65-F5344CB8AC3E}">
        <p14:creationId xmlns:p14="http://schemas.microsoft.com/office/powerpoint/2010/main" val="16484963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92F2-206C-892C-6742-D4D47BC0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 Is </a:t>
            </a:r>
            <a:r>
              <a:rPr lang="en-US" i="1" err="1">
                <a:cs typeface="Calibri"/>
              </a:rPr>
              <a:t>De</a:t>
            </a:r>
            <a:r>
              <a:rPr lang="en-US" err="1">
                <a:cs typeface="Calibri"/>
              </a:rPr>
              <a:t>scheduling</a:t>
            </a:r>
            <a:r>
              <a:rPr lang="en-US">
                <a:cs typeface="Calibri"/>
              </a:rPr>
              <a:t>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B598-BF6C-AF2A-AD73-8D88FB68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800" err="1">
                <a:cs typeface="Calibri"/>
              </a:rPr>
              <a:t>Descheduling</a:t>
            </a:r>
            <a:r>
              <a:rPr lang="en-US" sz="2800">
                <a:cs typeface="Calibri"/>
              </a:rPr>
              <a:t> cannabis would be removing the substance from the Controlled Substances Act framework altogether and regulating it separately.</a:t>
            </a:r>
            <a:endParaRPr lang="en-US"/>
          </a:p>
          <a:p>
            <a:r>
              <a:rPr lang="en-US" sz="2800" err="1">
                <a:cs typeface="Calibri"/>
              </a:rPr>
              <a:t>Descheduling</a:t>
            </a:r>
            <a:r>
              <a:rPr lang="en-US" sz="2800">
                <a:cs typeface="Calibri"/>
              </a:rPr>
              <a:t> would allow for cannabis products to be sold without having to be formulated as a prescription medication.</a:t>
            </a:r>
          </a:p>
          <a:p>
            <a:r>
              <a:rPr lang="en-US" sz="2800" err="1">
                <a:cs typeface="Calibri"/>
              </a:rPr>
              <a:t>Descheduling</a:t>
            </a:r>
            <a:r>
              <a:rPr lang="en-US" sz="2800">
                <a:cs typeface="Calibri"/>
              </a:rPr>
              <a:t> would create the opportunity for regulation consistent with current state market models.</a:t>
            </a:r>
          </a:p>
          <a:p>
            <a:r>
              <a:rPr lang="en-US" sz="2800" err="1">
                <a:cs typeface="Calibri"/>
              </a:rPr>
              <a:t>Descheduling</a:t>
            </a:r>
            <a:r>
              <a:rPr lang="en-US" sz="2800">
                <a:cs typeface="Calibri"/>
              </a:rPr>
              <a:t> would put cannabis in a similar position to alcohol and tobacco; not scheduled by the CSA but still regulated through other legislation.</a:t>
            </a:r>
          </a:p>
          <a:p>
            <a:r>
              <a:rPr lang="en-US" sz="2800">
                <a:cs typeface="Calibri"/>
              </a:rPr>
              <a:t>Several bills to deschedule cannabis have been proposed in recent years; none have passed both chambers of Congress.</a:t>
            </a:r>
          </a:p>
          <a:p>
            <a:pPr lvl="4">
              <a:buFont typeface="Courier New"/>
              <a:buChar char="o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278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FB345-D9C0-6264-F731-A7E8562D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Federal Cannabis Regulation Models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1FE42-0F45-874A-2CDF-DE9F414349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If Congress chose to </a:t>
            </a:r>
            <a:r>
              <a:rPr lang="en-US" err="1">
                <a:cs typeface="Calibri"/>
              </a:rPr>
              <a:t>deschedule</a:t>
            </a:r>
            <a:r>
              <a:rPr lang="en-US">
                <a:cs typeface="Calibri"/>
              </a:rPr>
              <a:t> cannabis, it would need to decide whether cannabis would be regulated on the federal level, or if states would be free to maintain their own regulatory standards.</a:t>
            </a:r>
          </a:p>
          <a:p>
            <a:r>
              <a:rPr lang="en-US">
                <a:cs typeface="Calibri"/>
              </a:rPr>
              <a:t>Federal law can preempt local laws; if the federal government chooses to impose its own regulations, states cannot impose contradictory restrictions.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However, federal legislation can sanction state regulations that differ from national standards, so long as it is explicit in the statutory language.</a:t>
            </a:r>
          </a:p>
        </p:txBody>
      </p:sp>
    </p:spTree>
    <p:extLst>
      <p:ext uri="{BB962C8B-B14F-4D97-AF65-F5344CB8AC3E}">
        <p14:creationId xmlns:p14="http://schemas.microsoft.com/office/powerpoint/2010/main" val="7567216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ACA14-8C87-26F7-9EAF-5C8303EB6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Benefits of a National Cannabis Market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F3E0D-F64A-D63E-6F6E-B995109EC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cs typeface="Calibri"/>
              </a:rPr>
              <a:t>Descheduling</a:t>
            </a:r>
            <a:r>
              <a:rPr lang="en-US">
                <a:cs typeface="Calibri"/>
              </a:rPr>
              <a:t> would allow for the standardization of regulations across the country, and for greater collaboration between federal and state enforcement mechanisms.</a:t>
            </a:r>
          </a:p>
          <a:p>
            <a:r>
              <a:rPr lang="en-US">
                <a:cs typeface="Calibri"/>
              </a:rPr>
              <a:t>Creation of an interstate cannabis market would allow for cannabis production to occur in states that are environmentally better suited for cannabis agriculture.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This could help reduce the enormous environmental impact of indoor cannabis cultivation, which is often practiced in colder, darker parts of the country.</a:t>
            </a:r>
          </a:p>
        </p:txBody>
      </p:sp>
    </p:spTree>
    <p:extLst>
      <p:ext uri="{BB962C8B-B14F-4D97-AF65-F5344CB8AC3E}">
        <p14:creationId xmlns:p14="http://schemas.microsoft.com/office/powerpoint/2010/main" val="2123943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FA63-2B3A-8A6E-F52F-4104891D4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Downsides to a National Cannabis Market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9C89F5-829F-A90A-EAE5-D78700FD86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Standardization across states may disrupt some of the regulatory requirements preferred by state governments.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While some states would see their regulatory standards raised, others may see them lowered by national rulemaking.</a:t>
            </a:r>
          </a:p>
          <a:p>
            <a:r>
              <a:rPr lang="en-US">
                <a:cs typeface="Calibri"/>
              </a:rPr>
              <a:t>A larger, nationwide market will be more difficult for small businesses to enter and compete in, undermining state-level social equity goals. It would be harder for state governments to direct the profits of cannabis sales towards their states' affected communities.</a:t>
            </a:r>
          </a:p>
        </p:txBody>
      </p:sp>
    </p:spTree>
    <p:extLst>
      <p:ext uri="{BB962C8B-B14F-4D97-AF65-F5344CB8AC3E}">
        <p14:creationId xmlns:p14="http://schemas.microsoft.com/office/powerpoint/2010/main" val="3230855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5049" y="1507503"/>
            <a:ext cx="8570550" cy="3077766"/>
          </a:xfrm>
        </p:spPr>
        <p:txBody>
          <a:bodyPr/>
          <a:lstStyle/>
          <a:p>
            <a:r>
              <a:rPr lang="en-US" sz="5400" b="1" dirty="0">
                <a:ea typeface="Calibri"/>
                <a:cs typeface="Calibri"/>
              </a:rPr>
              <a:t>Addressing the Explosion of Intoxicating Hemp-Derived Products</a:t>
            </a:r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D3E46-7745-F85D-7850-6BEBA22C9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B7F0-A2E9-C715-8A6B-8AA27E05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3" y="1194940"/>
            <a:ext cx="10594848" cy="400110"/>
          </a:xfrm>
        </p:spPr>
        <p:txBody>
          <a:bodyPr/>
          <a:lstStyle/>
          <a:p>
            <a:r>
              <a:rPr lang="en-US" dirty="0"/>
              <a:t>The Hemp Plant Legalized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8A0F3-3ED0-4F70-02B4-B3DD9D7EBCC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76692" y="1854828"/>
            <a:ext cx="5868948" cy="4124206"/>
          </a:xfrm>
        </p:spPr>
        <p:txBody>
          <a:bodyPr/>
          <a:lstStyle/>
          <a:p>
            <a:r>
              <a:rPr lang="en-US" sz="2000" dirty="0"/>
              <a:t>2018 Agriculture Bill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Legalized hemp as an agricultural product (low potency cannabis).</a:t>
            </a:r>
            <a:endParaRPr lang="en-US" sz="1800" dirty="0">
              <a:solidFill>
                <a:schemeClr val="bg2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Removed hemp from the Controlled Substance Act (no longer Schedule I substance).</a:t>
            </a:r>
            <a:endParaRPr lang="en-US" sz="1800" dirty="0">
              <a:solidFill>
                <a:schemeClr val="bg2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No longer restricted to research.</a:t>
            </a:r>
            <a:endParaRPr lang="en-US" sz="1800" dirty="0">
              <a:solidFill>
                <a:schemeClr val="bg2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Permitted in interstate commerce.</a:t>
            </a:r>
            <a:endParaRPr lang="en-US" sz="1800" dirty="0">
              <a:solidFill>
                <a:schemeClr val="bg2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States could develop their own hemp cultivation programs or utilize the USDA system (most states have chosen to develop their own programs).</a:t>
            </a:r>
            <a:endParaRPr lang="en-US" sz="1800" dirty="0">
              <a:solidFill>
                <a:schemeClr val="bg2"/>
              </a:solidFill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C00000"/>
                </a:solidFill>
              </a:rPr>
              <a:t>Retained the FDA’s authority to regulate the products derived from hemp.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B844AF-467B-6690-8B4B-310211761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 descr="Rows of small plants growing in dome greenhouse">
            <a:extLst>
              <a:ext uri="{FF2B5EF4-FFF2-40B4-BE49-F238E27FC236}">
                <a16:creationId xmlns:a16="http://schemas.microsoft.com/office/drawing/2014/main" id="{0B7795FA-289E-FF1D-2E08-547ED25C6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868" y="1314007"/>
            <a:ext cx="3991315" cy="2992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81228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016765-DC08-6ED6-8012-0FB9892F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EAC5F-8BEE-E14E-2936-E1C49CBA2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0466" y="1152602"/>
            <a:ext cx="10594848" cy="400110"/>
          </a:xfrm>
        </p:spPr>
        <p:txBody>
          <a:bodyPr/>
          <a:lstStyle/>
          <a:p>
            <a:r>
              <a:rPr lang="en-US" dirty="0"/>
              <a:t>Hemp Defined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39CBD6-1955-806C-05BB-971A3752F1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66892" y="1971786"/>
            <a:ext cx="9624530" cy="1692771"/>
          </a:xfrm>
        </p:spPr>
        <p:txBody>
          <a:bodyPr/>
          <a:lstStyle/>
          <a:p>
            <a:pPr indent="0"/>
            <a:r>
              <a:rPr lang="en-US" sz="2200" i="1" dirty="0">
                <a:solidFill>
                  <a:schemeClr val="bg2"/>
                </a:solidFill>
              </a:rPr>
              <a:t>The plant Cannabis sativa L. and any part of that plant, including the seeds thereof and </a:t>
            </a:r>
            <a:r>
              <a:rPr lang="en-US" sz="2200" b="0" i="1" u="sng" dirty="0">
                <a:solidFill>
                  <a:srgbClr val="C00000"/>
                </a:solidFill>
              </a:rPr>
              <a:t>all derivatives, extracts, cannabinoids, isomers, acids, salts, and salts of isomers,</a:t>
            </a:r>
            <a:r>
              <a:rPr lang="en-US" sz="2200" b="0" i="1" dirty="0">
                <a:solidFill>
                  <a:schemeClr val="bg2"/>
                </a:solidFill>
              </a:rPr>
              <a:t> </a:t>
            </a:r>
            <a:r>
              <a:rPr lang="en-US" sz="2200" i="1" dirty="0">
                <a:solidFill>
                  <a:schemeClr val="bg2"/>
                </a:solidFill>
              </a:rPr>
              <a:t>whether growing or not, with </a:t>
            </a:r>
            <a:r>
              <a:rPr lang="en-US" sz="2200" b="0" i="1" u="sng" dirty="0">
                <a:solidFill>
                  <a:srgbClr val="C00000"/>
                </a:solidFill>
              </a:rPr>
              <a:t>a delta-9 tetrahydrocannabinol concentration</a:t>
            </a:r>
            <a:r>
              <a:rPr lang="en-US" sz="2200" i="1" dirty="0">
                <a:solidFill>
                  <a:schemeClr val="bg2"/>
                </a:solidFill>
              </a:rPr>
              <a:t> of not more than </a:t>
            </a:r>
            <a:r>
              <a:rPr lang="en-US" sz="2200" b="0" i="1" u="sng" dirty="0">
                <a:solidFill>
                  <a:srgbClr val="C00000"/>
                </a:solidFill>
              </a:rPr>
              <a:t>0.3 percent on a dry weight basis.</a:t>
            </a:r>
            <a:r>
              <a:rPr lang="en-US" sz="2200" b="0" i="1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DC256D-2F73-6989-6674-043ED4B80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20C6D-3355-FEAA-F40A-2A482FA52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66" y="4228568"/>
            <a:ext cx="3267075" cy="14001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DB0271-C0DA-1FC4-D949-5E4C0ADE9AC3}"/>
              </a:ext>
            </a:extLst>
          </p:cNvPr>
          <p:cNvSpPr txBox="1"/>
          <p:nvPr/>
        </p:nvSpPr>
        <p:spPr>
          <a:xfrm>
            <a:off x="4597541" y="4743989"/>
            <a:ext cx="4635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grams x 0.3%=150mg D9 THC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71165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8E43A1-15A5-7D29-D18D-E79AB8ABB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40DBE-E792-1056-5CCD-07421A13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92" y="1229257"/>
            <a:ext cx="10594848" cy="400110"/>
          </a:xfrm>
        </p:spPr>
        <p:txBody>
          <a:bodyPr/>
          <a:lstStyle/>
          <a:p>
            <a:r>
              <a:rPr lang="en-US" dirty="0"/>
              <a:t>Bad at Math and Bad at Science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D9A89F-CD6C-18A3-2757-7E52574E264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032743" y="1950520"/>
            <a:ext cx="6492949" cy="367822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There are several forms or isomers of THC (delta-8 THC &amp; delta-10 THC) that are not addressed by Farm Bill.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Federal government (FDA) has done little to regulate these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Hemp products present the same challenges as licensed cannabis products but are often not subject to the same safety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Sold at locations throughout the country which are often open to children (gas stations, corner stores, smoke shops . . .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Hemp market valued at approximately $30 billion.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B1FD5A-4324-6B61-BC37-A9CD9699A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3" name="Content Placeholder 3" descr="A blue bag with white text and cartoon characters&#10;&#10;Description automatically generated">
            <a:extLst>
              <a:ext uri="{FF2B5EF4-FFF2-40B4-BE49-F238E27FC236}">
                <a16:creationId xmlns:a16="http://schemas.microsoft.com/office/drawing/2014/main" id="{D606D5D5-A67F-E17F-7FAE-63A9B1DBCE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036" r="11404"/>
          <a:stretch/>
        </p:blipFill>
        <p:spPr>
          <a:xfrm>
            <a:off x="1466892" y="1950520"/>
            <a:ext cx="3157870" cy="3516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386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089F8-AF18-8C73-E9EA-291187470F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7EBF5-47D6-8CF4-ED0B-2211B8145187}"/>
              </a:ext>
            </a:extLst>
          </p:cNvPr>
          <p:cNvSpPr txBox="1">
            <a:spLocks/>
          </p:cNvSpPr>
          <p:nvPr/>
        </p:nvSpPr>
        <p:spPr>
          <a:xfrm>
            <a:off x="1510150" y="1130672"/>
            <a:ext cx="4469702" cy="36933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sz="2400"/>
              <a:t>Presenters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D2E07E-AA04-A6D4-2FAA-42BDBA8EB2D5}"/>
              </a:ext>
            </a:extLst>
          </p:cNvPr>
          <p:cNvSpPr/>
          <p:nvPr/>
        </p:nvSpPr>
        <p:spPr>
          <a:xfrm>
            <a:off x="3582758" y="4260412"/>
            <a:ext cx="78791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en-US" sz="2000" b="1" dirty="0">
                <a:solidFill>
                  <a:srgbClr val="008877"/>
                </a:solidFill>
                <a:latin typeface="+mj-lt"/>
              </a:rPr>
              <a:t>George Townsend</a:t>
            </a:r>
            <a:br>
              <a:rPr lang="en-US" sz="1875" b="1" dirty="0">
                <a:solidFill>
                  <a:srgbClr val="008877"/>
                </a:solidFill>
                <a:latin typeface="+mj-lt"/>
              </a:rPr>
            </a:br>
            <a:r>
              <a:rPr lang="en-US" sz="1875" dirty="0">
                <a:latin typeface="+mj-lt"/>
              </a:rPr>
              <a:t>Staff Attorney, </a:t>
            </a:r>
            <a:r>
              <a:rPr lang="en-US" sz="2000" b="0" i="0" dirty="0">
                <a:effectLst/>
                <a:latin typeface="-apple-system"/>
              </a:rPr>
              <a:t>Legal Resource Center for Public Health Law-Cannabis</a:t>
            </a:r>
            <a:endParaRPr lang="en-US" sz="1875" dirty="0"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C24F06-7594-F731-F7A4-4F248E010A0E}"/>
              </a:ext>
            </a:extLst>
          </p:cNvPr>
          <p:cNvSpPr/>
          <p:nvPr/>
        </p:nvSpPr>
        <p:spPr>
          <a:xfrm>
            <a:off x="3465800" y="2161141"/>
            <a:ext cx="5677566" cy="957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563"/>
              </a:spcAft>
            </a:pPr>
            <a:r>
              <a:rPr lang="en-US" sz="1875" b="1" dirty="0">
                <a:solidFill>
                  <a:srgbClr val="008877"/>
                </a:solidFill>
                <a:latin typeface="+mj-lt"/>
              </a:rPr>
              <a:t>Mathew Swinburne</a:t>
            </a:r>
            <a:br>
              <a:rPr lang="en-US" sz="1875" b="1" dirty="0">
                <a:solidFill>
                  <a:srgbClr val="008877"/>
                </a:solidFill>
                <a:latin typeface="+mj-lt"/>
              </a:rPr>
            </a:br>
            <a:r>
              <a:rPr lang="en-US" sz="1875" dirty="0">
                <a:latin typeface="+mj-lt"/>
              </a:rPr>
              <a:t>Senior Advisor, Eastern Region, Network for Public Health Law  and </a:t>
            </a:r>
          </a:p>
        </p:txBody>
      </p:sp>
      <p:pic>
        <p:nvPicPr>
          <p:cNvPr id="1032" name="Picture 8" descr="Profile photo of George Townsend">
            <a:extLst>
              <a:ext uri="{FF2B5EF4-FFF2-40B4-BE49-F238E27FC236}">
                <a16:creationId xmlns:a16="http://schemas.microsoft.com/office/drawing/2014/main" id="{EAEC3BED-6ED2-E997-32C6-73D46F892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150" y="3760538"/>
            <a:ext cx="1846270" cy="184627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77EF4FBB-D5C2-C017-4674-67A9D20C5E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0" t="6512" b="6357"/>
          <a:stretch/>
        </p:blipFill>
        <p:spPr bwMode="auto">
          <a:xfrm>
            <a:off x="1510150" y="1639536"/>
            <a:ext cx="1722148" cy="184410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698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DE8187-0D20-8932-6FDA-2C1546C14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A6CCA-E69D-0CC5-3116-B49DF3B4B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3" y="1194940"/>
            <a:ext cx="10594848" cy="400110"/>
          </a:xfrm>
        </p:spPr>
        <p:txBody>
          <a:bodyPr/>
          <a:lstStyle/>
          <a:p>
            <a:r>
              <a:rPr lang="en-US" dirty="0"/>
              <a:t>Federal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1DD800-D381-EEED-6086-970B00CF242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76691" y="1854828"/>
            <a:ext cx="9368517" cy="3877985"/>
          </a:xfrm>
        </p:spPr>
        <p:txBody>
          <a:bodyPr/>
          <a:lstStyle/>
          <a:p>
            <a:r>
              <a:rPr lang="en-US" sz="2000" dirty="0"/>
              <a:t>FDA Consumer Update</a:t>
            </a:r>
            <a:r>
              <a:rPr lang="en-US" sz="2000" i="1" dirty="0"/>
              <a:t>: 5 Things to Know about Delta-8 Tetrahydrocannabinol – Delta-8 THC (Dec. 2021)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Delta-8 THC products have not been evaluated or approved by the FDA for safe use and may be marketed in ways that put the public health at risk.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The FDA has received adverse event reports involving delta-8 THC-containing products.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Delta-8 THC has psychoactive and intoxicating effects.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Delta-8 THC products often involve use of potentially harmful chemicals to create the concentrations of delta-8 THC claimed in the marketplace.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chemeClr val="bg2"/>
                </a:solidFill>
              </a:rPr>
              <a:t>Delta-8 THC products should be kept out of the reach of children and pets.</a:t>
            </a:r>
          </a:p>
          <a:p>
            <a:pPr indent="0"/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0241D-4059-1629-62E6-5EFD3998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9428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6C3BC-D47F-170A-81E1-FBAE9EB6C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19459-50EA-6E4F-99BC-173A5C400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3" y="1194940"/>
            <a:ext cx="10594848" cy="400110"/>
          </a:xfrm>
        </p:spPr>
        <p:txBody>
          <a:bodyPr/>
          <a:lstStyle/>
          <a:p>
            <a:r>
              <a:rPr lang="en-US" dirty="0">
                <a:hlinkClick r:id="rId2"/>
              </a:rPr>
              <a:t>Warning Letters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3E65B8-2413-BF7C-DB13-578B469BA43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11741" y="1785075"/>
            <a:ext cx="9368517" cy="5647700"/>
          </a:xfrm>
        </p:spPr>
        <p:txBody>
          <a:bodyPr/>
          <a:lstStyle/>
          <a:p>
            <a:r>
              <a:rPr lang="en-US" sz="2000" dirty="0"/>
              <a:t>FDA in conjunction with the Federal Trade Commission have issued dozens of warning letters to hemp companies.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Unfair and deceptive marketing practices:</a:t>
            </a:r>
            <a:r>
              <a:rPr lang="en-US" sz="1800" dirty="0">
                <a:solidFill>
                  <a:schemeClr val="bg2"/>
                </a:solidFill>
              </a:rPr>
              <a:t>  marketing intoxicating products that look like snack foods often consumed by children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Unapproved new drug:</a:t>
            </a:r>
            <a:r>
              <a:rPr lang="en-US" sz="1800" dirty="0">
                <a:solidFill>
                  <a:schemeClr val="bg2"/>
                </a:solidFill>
              </a:rPr>
              <a:t> based on diagnosis, cure, mitigation, treatment, or prevention of disease claims.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rgbClr val="333333"/>
                </a:solidFill>
              </a:rPr>
              <a:t>“Delta-8 THC can be used to suppress the immune response in your body. If a patient is suffering from autoimmune diseases, Delta-8 THC will offer some relief and support. Some of these diseases include lupus, HIV/AIDS, and multiple sclerosis.”</a:t>
            </a:r>
            <a:endParaRPr lang="en-US" sz="1800" dirty="0">
              <a:solidFill>
                <a:srgbClr val="333333"/>
              </a:solidFill>
              <a:ea typeface="Calibri"/>
              <a:cs typeface="Calibri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Misbranded drugs: </a:t>
            </a:r>
            <a:r>
              <a:rPr lang="en-US" sz="1800" dirty="0">
                <a:solidFill>
                  <a:schemeClr val="bg2"/>
                </a:solidFill>
              </a:rPr>
              <a:t>inadequate directions for safe use.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>
                <a:solidFill>
                  <a:srgbClr val="C00000"/>
                </a:solidFill>
              </a:rPr>
              <a:t>Adulterated food: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/>
                </a:solidFill>
              </a:rPr>
              <a:t>No food additive regulation authorizes the use of Delta-8 THC.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2"/>
                </a:solidFill>
              </a:rPr>
              <a:t>Use of unauthorized food additive has adulterated the food products.</a:t>
            </a:r>
          </a:p>
          <a:p>
            <a:pPr marL="571500" lvl="1" indent="-342900"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bg2"/>
              </a:solidFill>
            </a:endParaRPr>
          </a:p>
          <a:p>
            <a:pPr indent="0"/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465D98A-CCB6-1D6A-08EB-C261E0040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5279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613C4-E7D7-3541-EA56-6FBE740D6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5E886-4A37-0DA5-EA61-2E08A929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3" y="954910"/>
            <a:ext cx="10594848" cy="400110"/>
          </a:xfrm>
        </p:spPr>
        <p:txBody>
          <a:bodyPr/>
          <a:lstStyle/>
          <a:p>
            <a:r>
              <a:rPr lang="en-US" dirty="0"/>
              <a:t>State Response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782EF5-776C-EEC9-238A-5086537C003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0179" y="1457890"/>
            <a:ext cx="10938503" cy="49346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In the void of federal policy, states have attempted to regulate the public health risks associated with intoxicating hemp-derived products.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Approaches vary greatly between jurisdictions.</a:t>
            </a:r>
          </a:p>
          <a:p>
            <a:pPr marL="628650" lvl="1" indent="-285750"/>
            <a:r>
              <a:rPr lang="en-US" dirty="0">
                <a:solidFill>
                  <a:srgbClr val="333333"/>
                </a:solidFill>
                <a:ea typeface="Calibri"/>
                <a:cs typeface="Calibri"/>
              </a:rPr>
              <a:t>New York: </a:t>
            </a:r>
            <a:r>
              <a:rPr lang="en-US" b="0" dirty="0">
                <a:solidFill>
                  <a:srgbClr val="333333"/>
                </a:solidFill>
                <a:ea typeface="Calibri"/>
                <a:cs typeface="Calibri"/>
              </a:rPr>
              <a:t>created a separate licensing system that places public health restrictions on licensed businesses (age restriction, packaging restrictions, labeling, testing, . . . ).</a:t>
            </a:r>
          </a:p>
          <a:p>
            <a:pPr marL="628650" lvl="1" indent="-285750"/>
            <a:r>
              <a:rPr lang="en-US" b="1" dirty="0">
                <a:solidFill>
                  <a:srgbClr val="333333"/>
                </a:solidFill>
                <a:ea typeface="Calibri"/>
                <a:cs typeface="Calibri"/>
              </a:rPr>
              <a:t>Oregon</a:t>
            </a:r>
            <a:r>
              <a:rPr lang="en-US" dirty="0">
                <a:solidFill>
                  <a:srgbClr val="333333"/>
                </a:solidFill>
                <a:ea typeface="Calibri"/>
                <a:cs typeface="Calibri"/>
              </a:rPr>
              <a:t>: </a:t>
            </a:r>
            <a:r>
              <a:rPr lang="en-US" b="0" dirty="0">
                <a:solidFill>
                  <a:srgbClr val="333333"/>
                </a:solidFill>
                <a:ea typeface="Calibri"/>
                <a:cs typeface="Calibri"/>
              </a:rPr>
              <a:t>no license, but product limitations (delta-9 THC limits, age restrictions, prohibitions on adding THC isomers).</a:t>
            </a:r>
          </a:p>
          <a:p>
            <a:pPr marL="628650" lvl="1" indent="-285750"/>
            <a:r>
              <a:rPr lang="en-US" b="1" dirty="0">
                <a:solidFill>
                  <a:srgbClr val="333333"/>
                </a:solidFill>
                <a:ea typeface="Calibri"/>
                <a:cs typeface="Calibri"/>
              </a:rPr>
              <a:t>Maryland</a:t>
            </a:r>
            <a:r>
              <a:rPr lang="en-US" dirty="0">
                <a:solidFill>
                  <a:srgbClr val="333333"/>
                </a:solidFill>
                <a:ea typeface="Calibri"/>
                <a:cs typeface="Calibri"/>
              </a:rPr>
              <a:t>: </a:t>
            </a:r>
            <a:r>
              <a:rPr lang="en-US" b="0" dirty="0">
                <a:solidFill>
                  <a:srgbClr val="333333"/>
                </a:solidFill>
                <a:ea typeface="Calibri"/>
                <a:cs typeface="Calibri"/>
              </a:rPr>
              <a:t>attempted to prohibit the sale of intoxicating hemp-derived products outside of a licensed cannabis dispensary.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State attempts to regulate or prohibit the sale of intoxicating hemp products are often </a:t>
            </a:r>
            <a:r>
              <a:rPr lang="en-US" dirty="0">
                <a:solidFill>
                  <a:schemeClr val="bg2"/>
                </a:solidFill>
              </a:rPr>
              <a:t>challenged in court by the hemp industry.</a:t>
            </a:r>
          </a:p>
          <a:p>
            <a:pPr marL="514350" lvl="1" indent="-285750"/>
            <a:r>
              <a:rPr lang="en-US" b="0" dirty="0">
                <a:solidFill>
                  <a:schemeClr val="tx1"/>
                </a:solidFill>
              </a:rPr>
              <a:t>Ex. Maryland is currently litigating a challenge to its hemp restrictions.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2"/>
                </a:solidFill>
              </a:rPr>
              <a:t>Resolution of the  public health challenge of intoxicating hemp-derived products will be resolved on a state-by-state basis or through some federal action.</a:t>
            </a:r>
          </a:p>
          <a:p>
            <a:pPr indent="0"/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0ECE0A-A080-7146-1D95-079E1948E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23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22F7E1-6854-1743-A6A1-294250BE9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369FE-1AF2-4A8B-A441-3E597DF18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2463" y="1194940"/>
            <a:ext cx="10594848" cy="400110"/>
          </a:xfrm>
        </p:spPr>
        <p:txBody>
          <a:bodyPr/>
          <a:lstStyle/>
          <a:p>
            <a:r>
              <a:rPr lang="en-US" dirty="0"/>
              <a:t>Federal Farm Bill – Prohibition of Intoxicating Products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8F0E90-502A-0000-D8B0-4AD52BB7F1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476692" y="1854828"/>
            <a:ext cx="6581458" cy="386926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Congress is currently trying to draft a new Farm Bill.</a:t>
            </a:r>
          </a:p>
          <a:p>
            <a:pPr marL="514350" lvl="1" indent="-285750"/>
            <a:r>
              <a:rPr lang="en-US" sz="1800" b="0" dirty="0">
                <a:solidFill>
                  <a:schemeClr val="tx1"/>
                </a:solidFill>
              </a:rPr>
              <a:t>The 2018 Farm Bill Expired in September of this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In the debates surrounding this massive bill, amendments have been introduced to address intoxicating hemp products.</a:t>
            </a:r>
          </a:p>
          <a:p>
            <a:pPr marL="514350" lvl="1" indent="-285750"/>
            <a:r>
              <a:rPr lang="en-US" sz="1800" b="0" dirty="0">
                <a:solidFill>
                  <a:schemeClr val="tx1"/>
                </a:solidFill>
              </a:rPr>
              <a:t>Defines hemp as only including naturally occurring, naturally derived, and nonintoxicating cannabinoids.</a:t>
            </a:r>
          </a:p>
          <a:p>
            <a:pPr marL="742950" lvl="3" indent="-285750"/>
            <a:r>
              <a:rPr lang="en-US" sz="1800" dirty="0">
                <a:solidFill>
                  <a:schemeClr val="bg2"/>
                </a:solidFill>
              </a:rPr>
              <a:t>This would ban delta-8 THC and delta-10 THC products.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2"/>
                </a:solidFill>
              </a:rPr>
              <a:t>Unlikely that the Farm Bill will be passed soon and may not keep this hemp amendment.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9DE12-3EC6-F0E5-2F98-F545ABB56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3" name="Picture 2" descr="Young man standing by tractor">
            <a:extLst>
              <a:ext uri="{FF2B5EF4-FFF2-40B4-BE49-F238E27FC236}">
                <a16:creationId xmlns:a16="http://schemas.microsoft.com/office/drawing/2014/main" id="{9521FC95-4ED0-177B-C340-C25798455C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090" y="1965960"/>
            <a:ext cx="3576320" cy="2428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28849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7F004B-C681-069B-6CE1-F1D04D577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7EA7D-A9A1-2C9C-F85B-2EBF4A21E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6892" y="1229257"/>
            <a:ext cx="10594848" cy="400110"/>
          </a:xfrm>
        </p:spPr>
        <p:txBody>
          <a:bodyPr/>
          <a:lstStyle/>
          <a:p>
            <a:r>
              <a:rPr lang="en-US" dirty="0"/>
              <a:t>Regulation Rather than Prohibition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91ECE5-8AAE-D4E6-CC28-1AE23EB8104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560920" y="1918623"/>
            <a:ext cx="7464425" cy="5319405"/>
          </a:xfrm>
        </p:spPr>
        <p:txBody>
          <a:bodyPr/>
          <a:lstStyle/>
          <a:p>
            <a:r>
              <a:rPr lang="en-US" sz="2000" dirty="0"/>
              <a:t>Cannabinoid Safety and Regulation Act</a:t>
            </a:r>
          </a:p>
          <a:p>
            <a:pPr lvl="1"/>
            <a:r>
              <a:rPr lang="sv-SE" sz="1800" dirty="0"/>
              <a:t>Allows intoxicating products (delta-8, delta-9, delta-10).</a:t>
            </a:r>
          </a:p>
          <a:p>
            <a:pPr lvl="1"/>
            <a:r>
              <a:rPr lang="en-US" sz="1800" dirty="0"/>
              <a:t>Federal age restriction of 21.</a:t>
            </a:r>
          </a:p>
          <a:p>
            <a:pPr lvl="1"/>
            <a:r>
              <a:rPr lang="en-US" sz="1800" dirty="0"/>
              <a:t>Labeling requirements and warnings on packaging.</a:t>
            </a:r>
          </a:p>
          <a:p>
            <a:pPr lvl="1"/>
            <a:r>
              <a:rPr lang="en-US" sz="1800" dirty="0"/>
              <a:t>Cannot be packaged or advertised in a manner attractive to children.</a:t>
            </a:r>
          </a:p>
          <a:p>
            <a:pPr lvl="1"/>
            <a:r>
              <a:rPr lang="en-US" sz="1800" dirty="0"/>
              <a:t>Prohibit products with alcohol, tobacco, or nicotine.</a:t>
            </a:r>
          </a:p>
          <a:p>
            <a:pPr lvl="1"/>
            <a:r>
              <a:rPr lang="en-US" sz="1800" dirty="0"/>
              <a:t>Requires hemp companies to register with FDA.</a:t>
            </a:r>
          </a:p>
          <a:p>
            <a:pPr lvl="1"/>
            <a:r>
              <a:rPr lang="en-US" sz="1800" dirty="0"/>
              <a:t>Requires FDA to create detailed safety regulations.</a:t>
            </a:r>
          </a:p>
          <a:p>
            <a:pPr lvl="1"/>
            <a:r>
              <a:rPr lang="en-US" sz="1800" dirty="0"/>
              <a:t>Allow state to tax and ban products. </a:t>
            </a:r>
          </a:p>
          <a:p>
            <a:pPr lvl="1"/>
            <a:r>
              <a:rPr lang="en-US" sz="1800" dirty="0"/>
              <a:t>Unlikely to pass this Congressional session. Will have to be introduced again in 2025.</a:t>
            </a:r>
          </a:p>
          <a:p>
            <a:pPr marL="0" lvl="1" indent="0">
              <a:buNone/>
            </a:pPr>
            <a:endParaRPr lang="en-US" sz="1800" dirty="0"/>
          </a:p>
          <a:p>
            <a:pPr marL="0" lvl="1" indent="0">
              <a:buNone/>
            </a:pPr>
            <a:endParaRPr lang="en-US" sz="1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13884C-97BF-EEDA-D715-4BA158807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AE216E-30EE-794D-82EB-E7F5CCC9146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660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E6EED-9BF3-46D9-B6F3-2A09FF271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B9862309-BC43-A88F-F306-254E5C145D8E}"/>
              </a:ext>
            </a:extLst>
          </p:cNvPr>
          <p:cNvSpPr txBox="1">
            <a:spLocks/>
          </p:cNvSpPr>
          <p:nvPr/>
        </p:nvSpPr>
        <p:spPr>
          <a:xfrm>
            <a:off x="2739615" y="5167202"/>
            <a:ext cx="342900" cy="2571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E216E-30EE-794D-82EB-E7F5CCC91463}" type="slidenum">
              <a:rPr lang="en-US" sz="563">
                <a:solidFill>
                  <a:schemeClr val="bg1"/>
                </a:solidFill>
              </a:rPr>
              <a:pPr/>
              <a:t>25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135D7194-9BB1-97F8-AA99-D91337F74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400800"/>
            <a:ext cx="609600" cy="4572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Picture 6" descr="A person with a thought bubble&#10;&#10;Description automatically generated">
            <a:extLst>
              <a:ext uri="{FF2B5EF4-FFF2-40B4-BE49-F238E27FC236}">
                <a16:creationId xmlns:a16="http://schemas.microsoft.com/office/drawing/2014/main" id="{51B38097-7793-93B3-B1C1-F53CA7357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0410" y="1236029"/>
            <a:ext cx="5490210" cy="549021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873340E-8FC1-12EE-E13D-206C1071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741" y="2161859"/>
            <a:ext cx="3080409" cy="72834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25000"/>
                  </a:schemeClr>
                </a:solidFill>
              </a:rPr>
              <a:t>Questions?  </a:t>
            </a:r>
            <a:endParaRPr lang="en-US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91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5F34DB5-14DA-4D0D-9002-7F0F49424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171" y="1433623"/>
            <a:ext cx="8551238" cy="291309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>
                    <a:lumMod val="25000"/>
                  </a:schemeClr>
                </a:solidFill>
              </a:rPr>
              <a:t>Thank you for attending. </a:t>
            </a:r>
            <a:br>
              <a:rPr lang="en-US" sz="2800" dirty="0">
                <a:solidFill>
                  <a:schemeClr val="bg2"/>
                </a:solidFill>
              </a:rPr>
            </a:br>
            <a:r>
              <a:rPr lang="en-US" sz="2800" dirty="0">
                <a:solidFill>
                  <a:schemeClr val="bg2"/>
                </a:solidFill>
              </a:rPr>
              <a:t>You will receive an email notification when the slides and recording of today’s webinar have been posted on the Network website.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40A187BF-8386-482B-993A-00210649BA53}"/>
              </a:ext>
            </a:extLst>
          </p:cNvPr>
          <p:cNvSpPr txBox="1">
            <a:spLocks/>
          </p:cNvSpPr>
          <p:nvPr/>
        </p:nvSpPr>
        <p:spPr>
          <a:xfrm>
            <a:off x="2739615" y="5167202"/>
            <a:ext cx="342900" cy="2571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4AE216E-30EE-794D-82EB-E7F5CCC91463}" type="slidenum">
              <a:rPr lang="en-US" sz="563">
                <a:solidFill>
                  <a:schemeClr val="bg1"/>
                </a:solidFill>
              </a:rPr>
              <a:pPr/>
              <a:t>26</a:t>
            </a:fld>
            <a:endParaRPr lang="en-US" sz="563">
              <a:solidFill>
                <a:schemeClr val="bg1"/>
              </a:solidFill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235C81D-670E-32DA-A08E-40F0616C5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" y="6400800"/>
            <a:ext cx="609600" cy="457200"/>
          </a:xfrm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AE216E-30EE-794D-82EB-E7F5CCC91463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6870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231305" y="5193925"/>
            <a:ext cx="10594848" cy="98488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More than 40 sessions examining core issues for</a:t>
            </a:r>
            <a:br>
              <a:rPr lang="en-US" sz="240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>
                <a:solidFill>
                  <a:schemeClr val="accent1">
                    <a:lumMod val="75000"/>
                  </a:schemeClr>
                </a:solidFill>
              </a:rPr>
              <a:t>healthier, stronger, and more equitable communities.</a:t>
            </a:r>
            <a:br>
              <a:rPr lang="en-US" sz="2400">
                <a:solidFill>
                  <a:schemeClr val="accent1">
                    <a:lumMod val="75000"/>
                  </a:schemeClr>
                </a:solidFill>
              </a:rPr>
            </a:br>
            <a:endParaRPr 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1524001" y="6400800"/>
            <a:ext cx="457200" cy="457200"/>
          </a:xfrm>
          <a:prstGeom prst="rect">
            <a:avLst/>
          </a:prstGeom>
        </p:spPr>
        <p:txBody>
          <a:bodyPr vert="horz" lIns="0" tIns="0" rIns="0" b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/>
              </a:defRPr>
            </a:lvl1pPr>
          </a:lstStyle>
          <a:p>
            <a:fld id="{A4AE216E-30EE-794D-82EB-E7F5CCC9146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09F9124-3EAC-C371-A103-96E76AD42A0D}"/>
              </a:ext>
            </a:extLst>
          </p:cNvPr>
          <p:cNvSpPr txBox="1"/>
          <p:nvPr/>
        </p:nvSpPr>
        <p:spPr>
          <a:xfrm>
            <a:off x="2345604" y="5984879"/>
            <a:ext cx="78255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800" b="1">
                <a:solidFill>
                  <a:schemeClr val="accent1">
                    <a:lumMod val="75000"/>
                  </a:schemeClr>
                </a:solidFill>
              </a:rPr>
              <a:t>networkforphl.org/2025PHLC | #PHLC2025</a:t>
            </a:r>
            <a:endParaRPr lang="en-US" sz="180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 descr="A poster of a city&#10;&#10;Description automatically generated">
            <a:extLst>
              <a:ext uri="{FF2B5EF4-FFF2-40B4-BE49-F238E27FC236}">
                <a16:creationId xmlns:a16="http://schemas.microsoft.com/office/drawing/2014/main" id="{080139F6-1840-F69E-9BA1-DAC5FD8B4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95" y="1329665"/>
            <a:ext cx="9960755" cy="36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33622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BD228-BBF4-4017-AF7C-EC968C0F8F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1399637"/>
            <a:ext cx="10363200" cy="1470025"/>
          </a:xfrm>
        </p:spPr>
        <p:txBody>
          <a:bodyPr>
            <a:noAutofit/>
          </a:bodyPr>
          <a:lstStyle/>
          <a:p>
            <a:r>
              <a:rPr lang="en-US" sz="3600">
                <a:latin typeface="Open Sans"/>
                <a:ea typeface="Open Sans"/>
                <a:cs typeface="Open Sans"/>
              </a:rPr>
              <a:t>Potential Changes in Federal Cannabis Policy and the Anticipated Public Health Impacts </a:t>
            </a:r>
            <a:endParaRPr lang="en-US" sz="3600">
              <a:solidFill>
                <a:srgbClr val="000000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290004-AC48-4AB7-B8DB-7522DC2C7F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165922"/>
            <a:ext cx="8534400" cy="175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i="1" dirty="0">
                <a:solidFill>
                  <a:schemeClr val="tx1"/>
                </a:solidFill>
                <a:ea typeface="Calibri"/>
                <a:cs typeface="Calibri"/>
              </a:rPr>
              <a:t>Mathew Swinburne, Network for Public Health Law and the Legal Resource Center for Public Health Policy</a:t>
            </a:r>
          </a:p>
          <a:p>
            <a:r>
              <a:rPr lang="en-US" sz="1800" i="1" dirty="0">
                <a:solidFill>
                  <a:schemeClr val="tx1"/>
                </a:solidFill>
              </a:rPr>
              <a:t>George Townsend, Legal Resource Center for Public Health Policy  </a:t>
            </a:r>
            <a:endParaRPr lang="en-US" sz="1800" i="1" dirty="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 i="1" dirty="0">
                <a:solidFill>
                  <a:schemeClr val="tx1"/>
                </a:solidFill>
              </a:rPr>
              <a:t>December 12, 2024</a:t>
            </a:r>
            <a:endParaRPr lang="en-US" sz="1800" i="1" dirty="0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20593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584C8-F5F0-B421-9A2F-C79C1FC843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7090" y="1210775"/>
            <a:ext cx="4442372" cy="45092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>
                <a:ea typeface="Calibri"/>
                <a:cs typeface="Calibri"/>
              </a:rPr>
              <a:t>The majority of  Americans live in a state that has legalized cannabis. </a:t>
            </a:r>
          </a:p>
        </p:txBody>
      </p:sp>
      <p:pic>
        <p:nvPicPr>
          <p:cNvPr id="4" name="Picture 3" descr="A map of the united states&#10;&#10;Description automatically generated">
            <a:extLst>
              <a:ext uri="{FF2B5EF4-FFF2-40B4-BE49-F238E27FC236}">
                <a16:creationId xmlns:a16="http://schemas.microsoft.com/office/drawing/2014/main" id="{F38AB546-9D57-E06D-04FB-3FDA7C393B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75" r="226" b="-94"/>
          <a:stretch/>
        </p:blipFill>
        <p:spPr>
          <a:xfrm>
            <a:off x="172839" y="945931"/>
            <a:ext cx="6978253" cy="496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07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876A5-C671-9773-A6C8-43159ED3F7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2699519"/>
            <a:ext cx="10363200" cy="1470025"/>
          </a:xfrm>
        </p:spPr>
        <p:txBody>
          <a:bodyPr/>
          <a:lstStyle/>
          <a:p>
            <a:r>
              <a:rPr lang="en-US" b="1">
                <a:cs typeface="Calibri"/>
              </a:rPr>
              <a:t>Federal Cannabis Rescheduling Process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1543365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892F2-206C-892C-6742-D4D47BC0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What Is Rescheduling?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1B598-BF6C-AF2A-AD73-8D88FB68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>
                <a:cs typeface="Calibri"/>
              </a:rPr>
              <a:t>Controlled Substances Act of 1970</a:t>
            </a:r>
          </a:p>
          <a:p>
            <a:pPr marL="556895" lvl="1" indent="-213995">
              <a:buFont typeface="Courier New"/>
              <a:buChar char="o"/>
            </a:pPr>
            <a:r>
              <a:rPr lang="en-US" sz="2700">
                <a:cs typeface="Calibri"/>
              </a:rPr>
              <a:t>"Schedules" drugs based on potential for abuse, "currently accepted medical use," and risk of dependence.</a:t>
            </a:r>
          </a:p>
          <a:p>
            <a:pPr lvl="2">
              <a:buFont typeface="Wingdings"/>
              <a:buChar char="§"/>
            </a:pPr>
            <a:r>
              <a:rPr lang="en-US" sz="2700">
                <a:cs typeface="Calibri"/>
              </a:rPr>
              <a:t>Cannabis is a Schedule I drug.</a:t>
            </a:r>
            <a:endParaRPr lang="en-US" sz="2700">
              <a:ea typeface="Calibri"/>
              <a:cs typeface="Calibri"/>
            </a:endParaRPr>
          </a:p>
          <a:p>
            <a:pPr lvl="3">
              <a:buFont typeface="Arial"/>
              <a:buChar char="•"/>
            </a:pPr>
            <a:r>
              <a:rPr lang="en-US" sz="2400">
                <a:cs typeface="Calibri"/>
              </a:rPr>
              <a:t>Other Schedule I drugs include heroin, LSD, mescaline, peyote, and psilocybin.</a:t>
            </a:r>
          </a:p>
          <a:p>
            <a:pPr lvl="2">
              <a:buFont typeface="Wingdings"/>
              <a:buChar char="§"/>
            </a:pPr>
            <a:r>
              <a:rPr lang="en-US" sz="2700">
                <a:cs typeface="Calibri"/>
              </a:rPr>
              <a:t>Several medications containing synthetic cannabinoids are scheduled differently:</a:t>
            </a:r>
          </a:p>
          <a:p>
            <a:pPr lvl="3">
              <a:buFont typeface="Arial"/>
              <a:buChar char="•"/>
            </a:pPr>
            <a:r>
              <a:rPr lang="en-US" sz="2400">
                <a:cs typeface="Calibri"/>
              </a:rPr>
              <a:t>Forms of dronabinol are in Schedules II (</a:t>
            </a:r>
            <a:r>
              <a:rPr lang="en-US" sz="2400" err="1">
                <a:cs typeface="Calibri"/>
              </a:rPr>
              <a:t>Syndros</a:t>
            </a:r>
            <a:r>
              <a:rPr lang="en-US" sz="2400">
                <a:cs typeface="Calibri"/>
              </a:rPr>
              <a:t>) and III (Marinol).</a:t>
            </a:r>
          </a:p>
          <a:p>
            <a:pPr lvl="4">
              <a:buFont typeface="Courier New"/>
              <a:buChar char="o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06174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CB2CB-F350-DFF0-C379-11F0EDB3D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Federal Rescheduling &amp; Public Health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EFA31-A784-1FCD-6A73-F92FF2100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cs typeface="Calibri"/>
              </a:rPr>
              <a:t>Controlled Substances Act includes a process for the DEA and the FDA to move substances from one schedule to another.</a:t>
            </a:r>
            <a:endParaRPr lang="en-US">
              <a:ea typeface="Calibri"/>
              <a:cs typeface="Calibri"/>
            </a:endParaRPr>
          </a:p>
          <a:p>
            <a:pPr marL="556895" lvl="1" indent="-213995">
              <a:buFont typeface="Courier New"/>
              <a:buChar char="o"/>
            </a:pPr>
            <a:r>
              <a:rPr lang="en-US">
                <a:cs typeface="Calibri"/>
              </a:rPr>
              <a:t>The Drug Enforcement Administration is currently in the process of considering a rescheduling of cannabis from Schedule I to Schedule III.</a:t>
            </a:r>
          </a:p>
          <a:p>
            <a:r>
              <a:rPr lang="en-US">
                <a:ea typeface="Calibri"/>
                <a:cs typeface="Calibri"/>
              </a:rPr>
              <a:t>How cannabis is scheduled has significant implications for the availability of cannabis to researchers, how medications derived from cannabis or synthesized to imitate cannabis can be prescribed.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As will be discussed, rescheduling does </a:t>
            </a:r>
            <a:r>
              <a:rPr lang="en-US" u="sng">
                <a:ea typeface="Calibri"/>
                <a:cs typeface="Calibri"/>
              </a:rPr>
              <a:t>not</a:t>
            </a:r>
            <a:r>
              <a:rPr lang="en-US">
                <a:ea typeface="Calibri"/>
                <a:cs typeface="Calibri"/>
              </a:rPr>
              <a:t> legalize recreational use and would </a:t>
            </a:r>
            <a:r>
              <a:rPr lang="en-US" u="sng">
                <a:ea typeface="Calibri"/>
                <a:cs typeface="Calibri"/>
              </a:rPr>
              <a:t>not</a:t>
            </a:r>
            <a:r>
              <a:rPr lang="en-US">
                <a:ea typeface="Calibri"/>
                <a:cs typeface="Calibri"/>
              </a:rPr>
              <a:t> mirror the medical availability of state medical cannabis programs.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The biggest public health impact would likely be the availability of researchers to access cannabis for studies and to develop THC-based medications.</a:t>
            </a:r>
          </a:p>
        </p:txBody>
      </p:sp>
    </p:spTree>
    <p:extLst>
      <p:ext uri="{BB962C8B-B14F-4D97-AF65-F5344CB8AC3E}">
        <p14:creationId xmlns:p14="http://schemas.microsoft.com/office/powerpoint/2010/main" val="697972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8D61C-B72B-25B4-2C26-87E6D65EF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2023-24 Rescheduling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EA52E-A269-E6D9-16E6-D50C70103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30597"/>
            <a:ext cx="6566053" cy="4095571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/>
              <a:t>Aug. 2023: FDA sent recommendation to DEA that cannabis be moved to Sch. III.</a:t>
            </a:r>
            <a:endParaRPr lang="en-US" dirty="0">
              <a:cs typeface="Calibri"/>
            </a:endParaRPr>
          </a:p>
          <a:p>
            <a:r>
              <a:rPr lang="en-US" dirty="0"/>
              <a:t>May 2024: DOJ published a Notice of Proposed Rulemaking to reschedule cannabis.</a:t>
            </a:r>
            <a:endParaRPr lang="en-US" dirty="0">
              <a:cs typeface="Calibri"/>
            </a:endParaRPr>
          </a:p>
          <a:p>
            <a:r>
              <a:rPr lang="en-US" dirty="0"/>
              <a:t>May-July 2024: Over 40,000 public comments submitted to the DEA.</a:t>
            </a:r>
            <a:endParaRPr lang="en-US" dirty="0">
              <a:cs typeface="Calibri"/>
            </a:endParaRPr>
          </a:p>
          <a:p>
            <a:r>
              <a:rPr lang="en-US" dirty="0"/>
              <a:t>December 2, 2024: Initial hearing.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Link to public comments: </a:t>
            </a:r>
            <a:r>
              <a:rPr lang="en-US" dirty="0">
                <a:cs typeface="Calibri"/>
                <a:hlinkClick r:id="rId2"/>
              </a:rPr>
              <a:t>https://www.regulations.gov/docket/DEA-2024-0059/comments</a:t>
            </a:r>
            <a:r>
              <a:rPr lang="en-US" dirty="0">
                <a:cs typeface="Calibri"/>
              </a:rPr>
              <a:t> </a:t>
            </a: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 descr="Judge holding a wooden gavel">
            <a:extLst>
              <a:ext uri="{FF2B5EF4-FFF2-40B4-BE49-F238E27FC236}">
                <a16:creationId xmlns:a16="http://schemas.microsoft.com/office/drawing/2014/main" id="{31B43992-63DF-FBA2-E711-5BAA9280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706" y="2032152"/>
            <a:ext cx="4410346" cy="327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536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5DDDE-1EA0-FD85-BECB-B5B25D952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About the DEA Hearings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EA368-1BAD-C848-7030-7CD14C403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The DEA has granted a hearing on the record in response to the proposed rescheduling. An initial procedural hearing was held December 2, with a substantive hearing to occur from January through March 2025.</a:t>
            </a:r>
          </a:p>
          <a:p>
            <a:r>
              <a:rPr lang="en-US">
                <a:ea typeface="Calibri"/>
                <a:cs typeface="Calibri"/>
              </a:rPr>
              <a:t>An administrative hearing is an opportunity for select parties to present evidence for or against the proposed change.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The agency responsible for the proposed rule change (here, the DEA) serves as the party in favor of the proposed rule.</a:t>
            </a:r>
          </a:p>
          <a:p>
            <a:pPr marL="556895" lvl="1" indent="-213995">
              <a:buFont typeface="Courier New"/>
              <a:buChar char="o"/>
            </a:pPr>
            <a:r>
              <a:rPr lang="en-US">
                <a:ea typeface="Calibri"/>
                <a:cs typeface="Calibri"/>
              </a:rPr>
              <a:t>The purpose of the hearing is to develop a record of evidence for a presiding officer to submit to the DEA Administrator, along with recommended findings of fact, recommended conclusions of law, and a recommended decision regarding whether the evidence presented meets the legal requirements for moving a substance from Schedule I to Schedule III.</a:t>
            </a:r>
          </a:p>
        </p:txBody>
      </p:sp>
    </p:spTree>
    <p:extLst>
      <p:ext uri="{BB962C8B-B14F-4D97-AF65-F5344CB8AC3E}">
        <p14:creationId xmlns:p14="http://schemas.microsoft.com/office/powerpoint/2010/main" val="134713840"/>
      </p:ext>
    </p:extLst>
  </p:cSld>
  <p:clrMapOvr>
    <a:masterClrMapping/>
  </p:clrMapOvr>
</p:sld>
</file>

<file path=ppt/theme/theme1.xml><?xml version="1.0" encoding="utf-8"?>
<a:theme xmlns:a="http://schemas.openxmlformats.org/drawingml/2006/main" name="OldversionNetwork_PPT_template">
  <a:themeElements>
    <a:clrScheme name="Network with Hyperlinks">
      <a:dk1>
        <a:srgbClr val="404040"/>
      </a:dk1>
      <a:lt1>
        <a:srgbClr val="FEFEFE"/>
      </a:lt1>
      <a:dk2>
        <a:srgbClr val="B1BA1E"/>
      </a:dk2>
      <a:lt2>
        <a:srgbClr val="008877"/>
      </a:lt2>
      <a:accent1>
        <a:srgbClr val="247CBB"/>
      </a:accent1>
      <a:accent2>
        <a:srgbClr val="66B6E2"/>
      </a:accent2>
      <a:accent3>
        <a:srgbClr val="F1843D"/>
      </a:accent3>
      <a:accent4>
        <a:srgbClr val="67AE4B"/>
      </a:accent4>
      <a:accent5>
        <a:srgbClr val="8F6CAB"/>
      </a:accent5>
      <a:accent6>
        <a:srgbClr val="F05B5C"/>
      </a:accent6>
      <a:hlink>
        <a:srgbClr val="008877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ldversionNetwork_PPT_template">
  <a:themeElements>
    <a:clrScheme name="Network with Hyperlinks">
      <a:dk1>
        <a:srgbClr val="404040"/>
      </a:dk1>
      <a:lt1>
        <a:srgbClr val="FEFEFE"/>
      </a:lt1>
      <a:dk2>
        <a:srgbClr val="B1BA1E"/>
      </a:dk2>
      <a:lt2>
        <a:srgbClr val="008877"/>
      </a:lt2>
      <a:accent1>
        <a:srgbClr val="247CBB"/>
      </a:accent1>
      <a:accent2>
        <a:srgbClr val="66B6E2"/>
      </a:accent2>
      <a:accent3>
        <a:srgbClr val="F1843D"/>
      </a:accent3>
      <a:accent4>
        <a:srgbClr val="67AE4B"/>
      </a:accent4>
      <a:accent5>
        <a:srgbClr val="8F6CAB"/>
      </a:accent5>
      <a:accent6>
        <a:srgbClr val="F05B5C"/>
      </a:accent6>
      <a:hlink>
        <a:srgbClr val="008877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38EC4549A33241831D19561B218525" ma:contentTypeVersion="13" ma:contentTypeDescription="Create a new document." ma:contentTypeScope="" ma:versionID="0302094c0f8745c60225594d17f61dab">
  <xsd:schema xmlns:xsd="http://www.w3.org/2001/XMLSchema" xmlns:xs="http://www.w3.org/2001/XMLSchema" xmlns:p="http://schemas.microsoft.com/office/2006/metadata/properties" xmlns:ns3="15d9c45b-2c46-4a38-a513-8cebff741d2b" xmlns:ns4="2451e423-7f79-40e3-ba25-6d73637cd6db" targetNamespace="http://schemas.microsoft.com/office/2006/metadata/properties" ma:root="true" ma:fieldsID="ed93fd845276db81617874827da7b77f" ns3:_="" ns4:_="">
    <xsd:import namespace="15d9c45b-2c46-4a38-a513-8cebff741d2b"/>
    <xsd:import namespace="2451e423-7f79-40e3-ba25-6d73637cd6d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d9c45b-2c46-4a38-a513-8cebff741d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51e423-7f79-40e3-ba25-6d73637cd6db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5BF9FB8-E1D9-412F-9775-CFF44CD4A167}">
  <ds:schemaRefs>
    <ds:schemaRef ds:uri="15d9c45b-2c46-4a38-a513-8cebff741d2b"/>
    <ds:schemaRef ds:uri="2451e423-7f79-40e3-ba25-6d73637cd6d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45CDB35-6220-432C-A1CE-13EFEBE354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E0772D8-ACD4-4426-8C25-8C9FE728CF58}">
  <ds:schemaRefs>
    <ds:schemaRef ds:uri="15d9c45b-2c46-4a38-a513-8cebff741d2b"/>
    <ds:schemaRef ds:uri="2451e423-7f79-40e3-ba25-6d73637cd6d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PHLW1</Template>
  <TotalTime>1453</TotalTime>
  <Words>1921</Words>
  <Application>Microsoft Office PowerPoint</Application>
  <PresentationFormat>Widescreen</PresentationFormat>
  <Paragraphs>147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-apple-system</vt:lpstr>
      <vt:lpstr>Arial</vt:lpstr>
      <vt:lpstr>Calibri</vt:lpstr>
      <vt:lpstr>Courier New</vt:lpstr>
      <vt:lpstr>Helvetica</vt:lpstr>
      <vt:lpstr>Helvetica Neue</vt:lpstr>
      <vt:lpstr>Lucida Grande</vt:lpstr>
      <vt:lpstr>Open Sans</vt:lpstr>
      <vt:lpstr>Wingdings</vt:lpstr>
      <vt:lpstr>OldversionNetwork_PPT_template</vt:lpstr>
      <vt:lpstr>1_OldversionNetwork_PPT_template</vt:lpstr>
      <vt:lpstr>1_Office Theme</vt:lpstr>
      <vt:lpstr>Potential Changes in Federal Cannabis Policy and the Anticipated Public Health Impacts </vt:lpstr>
      <vt:lpstr>PowerPoint Presentation</vt:lpstr>
      <vt:lpstr>Potential Changes in Federal Cannabis Policy and the Anticipated Public Health Impacts </vt:lpstr>
      <vt:lpstr>The majority of  Americans live in a state that has legalized cannabis. </vt:lpstr>
      <vt:lpstr>Federal Cannabis Rescheduling Process</vt:lpstr>
      <vt:lpstr>What Is Rescheduling?</vt:lpstr>
      <vt:lpstr>Federal Rescheduling &amp; Public Health</vt:lpstr>
      <vt:lpstr>2023-24 Rescheduling Process</vt:lpstr>
      <vt:lpstr>About the DEA Hearings</vt:lpstr>
      <vt:lpstr>What Would Change at Schedule III</vt:lpstr>
      <vt:lpstr>Federal Cannabis Descheduling</vt:lpstr>
      <vt:lpstr>What Is Descheduling?</vt:lpstr>
      <vt:lpstr>Federal Cannabis Regulation Models</vt:lpstr>
      <vt:lpstr>Benefits of a National Cannabis Market</vt:lpstr>
      <vt:lpstr>Downsides to a National Cannabis Market</vt:lpstr>
      <vt:lpstr>Addressing the Explosion of Intoxicating Hemp-Derived Products</vt:lpstr>
      <vt:lpstr>The Hemp Plant Legalized</vt:lpstr>
      <vt:lpstr>Hemp Defined</vt:lpstr>
      <vt:lpstr>Bad at Math and Bad at Science</vt:lpstr>
      <vt:lpstr>Federal Response</vt:lpstr>
      <vt:lpstr>Warning Letters</vt:lpstr>
      <vt:lpstr>State Response</vt:lpstr>
      <vt:lpstr>Federal Farm Bill – Prohibition of Intoxicating Products</vt:lpstr>
      <vt:lpstr>Regulation Rather than Prohibition</vt:lpstr>
      <vt:lpstr>Questions?  </vt:lpstr>
      <vt:lpstr>Thank you for attending.  You will receive an email notification when the slides and recording of today’s webinar have been posted on the Network website.</vt:lpstr>
      <vt:lpstr>PowerPoint Presentation</vt:lpstr>
    </vt:vector>
  </TitlesOfParts>
  <Company>Northeastern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Health Powers in the Court</dc:title>
  <dc:creator>Parmet, Wendy</dc:creator>
  <cp:lastModifiedBy>Townsend, George</cp:lastModifiedBy>
  <cp:revision>7</cp:revision>
  <dcterms:created xsi:type="dcterms:W3CDTF">2023-06-24T13:28:12Z</dcterms:created>
  <dcterms:modified xsi:type="dcterms:W3CDTF">2025-01-07T22:38:16Z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0x010100F838EC4549A33241831D19561B218525</vt:lpwstr>
  </property>
</Properties>
</file>