
<file path=[Content_Types].xml><?xml version="1.0" encoding="utf-8"?>
<Types xmlns="http://schemas.openxmlformats.org/package/2006/content-types">
  <Default Extension="jpeg" ContentType="image/jpeg"/>
  <Default Extension="jpg" ContentType="image/jpeg"/>
  <Default Extension="pdf" ContentType="application/pd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3" r:id="rId3"/>
    <p:sldMasterId id="2147483685" r:id="rId4"/>
  </p:sldMasterIdLst>
  <p:notesMasterIdLst>
    <p:notesMasterId r:id="rId54"/>
  </p:notesMasterIdLst>
  <p:handoutMasterIdLst>
    <p:handoutMasterId r:id="rId55"/>
  </p:handoutMasterIdLst>
  <p:sldIdLst>
    <p:sldId id="269" r:id="rId5"/>
    <p:sldId id="295" r:id="rId6"/>
    <p:sldId id="297" r:id="rId7"/>
    <p:sldId id="296" r:id="rId8"/>
    <p:sldId id="298" r:id="rId9"/>
    <p:sldId id="289" r:id="rId10"/>
    <p:sldId id="294" r:id="rId11"/>
    <p:sldId id="293" r:id="rId12"/>
    <p:sldId id="299" r:id="rId13"/>
    <p:sldId id="300" r:id="rId14"/>
    <p:sldId id="301" r:id="rId15"/>
    <p:sldId id="302" r:id="rId16"/>
    <p:sldId id="303" r:id="rId17"/>
    <p:sldId id="304" r:id="rId18"/>
    <p:sldId id="305" r:id="rId19"/>
    <p:sldId id="306" r:id="rId20"/>
    <p:sldId id="307" r:id="rId21"/>
    <p:sldId id="281"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256" r:id="rId36"/>
    <p:sldId id="272" r:id="rId37"/>
    <p:sldId id="267" r:id="rId38"/>
    <p:sldId id="361" r:id="rId39"/>
    <p:sldId id="262" r:id="rId40"/>
    <p:sldId id="263" r:id="rId41"/>
    <p:sldId id="369" r:id="rId42"/>
    <p:sldId id="370" r:id="rId43"/>
    <p:sldId id="371" r:id="rId44"/>
    <p:sldId id="265" r:id="rId45"/>
    <p:sldId id="372" r:id="rId46"/>
    <p:sldId id="260" r:id="rId47"/>
    <p:sldId id="261" r:id="rId48"/>
    <p:sldId id="365" r:id="rId49"/>
    <p:sldId id="266" r:id="rId50"/>
    <p:sldId id="271" r:id="rId51"/>
    <p:sldId id="366" r:id="rId52"/>
    <p:sldId id="367" r:id="rId53"/>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68">
          <p15:clr>
            <a:srgbClr val="A4A3A4"/>
          </p15:clr>
        </p15:guide>
        <p15:guide id="2" orient="horz" pos="1443">
          <p15:clr>
            <a:srgbClr val="A4A3A4"/>
          </p15:clr>
        </p15:guide>
        <p15:guide id="3" orient="horz" pos="4029">
          <p15:clr>
            <a:srgbClr val="A4A3A4"/>
          </p15:clr>
        </p15:guide>
        <p15:guide id="4" orient="horz" pos="4210">
          <p15:clr>
            <a:srgbClr val="A4A3A4"/>
          </p15:clr>
        </p15:guide>
        <p15:guide id="5" orient="horz" pos="2556">
          <p15:clr>
            <a:srgbClr val="A4A3A4"/>
          </p15:clr>
        </p15:guide>
        <p15:guide id="6" orient="horz">
          <p15:clr>
            <a:srgbClr val="A4A3A4"/>
          </p15:clr>
        </p15:guide>
        <p15:guide id="7" pos="760">
          <p15:clr>
            <a:srgbClr val="A4A3A4"/>
          </p15:clr>
        </p15:guide>
        <p15:guide id="8" pos="5462">
          <p15:clr>
            <a:srgbClr val="A4A3A4"/>
          </p15:clr>
        </p15:guide>
        <p15:guide id="9" pos="298">
          <p15:clr>
            <a:srgbClr val="A4A3A4"/>
          </p15:clr>
        </p15:guide>
        <p15:guide id="10" pos="2749">
          <p15:clr>
            <a:srgbClr val="A4A3A4"/>
          </p15:clr>
        </p15:guide>
        <p15:guide id="11" pos="994">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EFF"/>
    <a:srgbClr val="FEFEFF"/>
    <a:srgbClr val="FEFFFE"/>
    <a:srgbClr val="FEFFFF"/>
    <a:srgbClr val="FCFEFD"/>
    <a:srgbClr val="FDFEFD"/>
    <a:srgbClr val="FFFEFD"/>
    <a:srgbClr val="FFFFFE"/>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A75C70-704F-473B-AA40-198636D04CA0}" v="6" dt="2024-04-24T16:22:47.8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893" autoAdjust="0"/>
    <p:restoredTop sz="76529" autoAdjust="0"/>
  </p:normalViewPr>
  <p:slideViewPr>
    <p:cSldViewPr snapToGrid="0">
      <p:cViewPr varScale="1">
        <p:scale>
          <a:sx n="63" d="100"/>
          <a:sy n="63" d="100"/>
        </p:scale>
        <p:origin x="1445" y="53"/>
      </p:cViewPr>
      <p:guideLst>
        <p:guide orient="horz" pos="1068"/>
        <p:guide orient="horz" pos="1443"/>
        <p:guide orient="horz" pos="4029"/>
        <p:guide orient="horz" pos="4210"/>
        <p:guide orient="horz" pos="2556"/>
        <p:guide orient="horz"/>
        <p:guide pos="760"/>
        <p:guide pos="5462"/>
        <p:guide pos="298"/>
        <p:guide pos="2749"/>
        <p:guide pos="994"/>
      </p:guideLst>
    </p:cSldViewPr>
  </p:slideViewPr>
  <p:outlineViewPr>
    <p:cViewPr>
      <p:scale>
        <a:sx n="33" d="100"/>
        <a:sy n="33" d="100"/>
      </p:scale>
      <p:origin x="0" y="0"/>
    </p:cViewPr>
  </p:outlineViewPr>
  <p:notesTextViewPr>
    <p:cViewPr>
      <p:scale>
        <a:sx n="90" d="100"/>
        <a:sy n="90" d="100"/>
      </p:scale>
      <p:origin x="0" y="0"/>
    </p:cViewPr>
  </p:notesTextViewPr>
  <p:sorterViewPr>
    <p:cViewPr>
      <p:scale>
        <a:sx n="66" d="100"/>
        <a:sy n="66" d="100"/>
      </p:scale>
      <p:origin x="0" y="0"/>
    </p:cViewPr>
  </p:sorterViewPr>
  <p:notesViewPr>
    <p:cSldViewPr snapToGrid="0" showGuides="1">
      <p:cViewPr varScale="1">
        <p:scale>
          <a:sx n="86" d="100"/>
          <a:sy n="86" d="100"/>
        </p:scale>
        <p:origin x="1352" y="208"/>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Wacker" userId="2457142c-ec8e-454b-9c55-2049522a6c22" providerId="ADAL" clId="{6EA75C70-704F-473B-AA40-198636D04CA0}"/>
    <pc:docChg chg="custSel modSld">
      <pc:chgData name="Daniel Wacker" userId="2457142c-ec8e-454b-9c55-2049522a6c22" providerId="ADAL" clId="{6EA75C70-704F-473B-AA40-198636D04CA0}" dt="2024-04-24T16:24:51.810" v="34" actId="20577"/>
      <pc:docMkLst>
        <pc:docMk/>
      </pc:docMkLst>
      <pc:sldChg chg="modNotesTx">
        <pc:chgData name="Daniel Wacker" userId="2457142c-ec8e-454b-9c55-2049522a6c22" providerId="ADAL" clId="{6EA75C70-704F-473B-AA40-198636D04CA0}" dt="2024-04-24T16:22:55.586" v="26" actId="20577"/>
        <pc:sldMkLst>
          <pc:docMk/>
          <pc:sldMk cId="1208589036" sldId="256"/>
        </pc:sldMkLst>
      </pc:sldChg>
      <pc:sldChg chg="modNotes modNotesTx">
        <pc:chgData name="Daniel Wacker" userId="2457142c-ec8e-454b-9c55-2049522a6c22" providerId="ADAL" clId="{6EA75C70-704F-473B-AA40-198636D04CA0}" dt="2024-04-24T16:23:20.187" v="31" actId="20577"/>
        <pc:sldMkLst>
          <pc:docMk/>
          <pc:sldMk cId="2273575326" sldId="260"/>
        </pc:sldMkLst>
      </pc:sldChg>
      <pc:sldChg chg="modNotesTx">
        <pc:chgData name="Daniel Wacker" userId="2457142c-ec8e-454b-9c55-2049522a6c22" providerId="ADAL" clId="{6EA75C70-704F-473B-AA40-198636D04CA0}" dt="2024-04-24T16:23:22.760" v="32" actId="20577"/>
        <pc:sldMkLst>
          <pc:docMk/>
          <pc:sldMk cId="1399640060" sldId="261"/>
        </pc:sldMkLst>
      </pc:sldChg>
      <pc:sldChg chg="modNotesTx">
        <pc:chgData name="Daniel Wacker" userId="2457142c-ec8e-454b-9c55-2049522a6c22" providerId="ADAL" clId="{6EA75C70-704F-473B-AA40-198636D04CA0}" dt="2024-04-24T16:23:05.697" v="28" actId="20577"/>
        <pc:sldMkLst>
          <pc:docMk/>
          <pc:sldMk cId="3847437787" sldId="262"/>
        </pc:sldMkLst>
      </pc:sldChg>
      <pc:sldChg chg="modNotesTx">
        <pc:chgData name="Daniel Wacker" userId="2457142c-ec8e-454b-9c55-2049522a6c22" providerId="ADAL" clId="{6EA75C70-704F-473B-AA40-198636D04CA0}" dt="2024-04-24T16:23:08.031" v="29" actId="20577"/>
        <pc:sldMkLst>
          <pc:docMk/>
          <pc:sldMk cId="1014569642" sldId="263"/>
        </pc:sldMkLst>
      </pc:sldChg>
      <pc:sldChg chg="modNotesTx">
        <pc:chgData name="Daniel Wacker" userId="2457142c-ec8e-454b-9c55-2049522a6c22" providerId="ADAL" clId="{6EA75C70-704F-473B-AA40-198636D04CA0}" dt="2024-04-24T16:23:13.357" v="30" actId="20577"/>
        <pc:sldMkLst>
          <pc:docMk/>
          <pc:sldMk cId="2039614796" sldId="265"/>
        </pc:sldMkLst>
      </pc:sldChg>
      <pc:sldChg chg="modSp mod">
        <pc:chgData name="Daniel Wacker" userId="2457142c-ec8e-454b-9c55-2049522a6c22" providerId="ADAL" clId="{6EA75C70-704F-473B-AA40-198636D04CA0}" dt="2024-04-24T16:22:48.141" v="16" actId="27636"/>
        <pc:sldMkLst>
          <pc:docMk/>
          <pc:sldMk cId="1289501311" sldId="266"/>
        </pc:sldMkLst>
        <pc:spChg chg="mod">
          <ac:chgData name="Daniel Wacker" userId="2457142c-ec8e-454b-9c55-2049522a6c22" providerId="ADAL" clId="{6EA75C70-704F-473B-AA40-198636D04CA0}" dt="2024-04-24T16:22:48.141" v="16" actId="27636"/>
          <ac:spMkLst>
            <pc:docMk/>
            <pc:sldMk cId="1289501311" sldId="266"/>
            <ac:spMk id="3" creationId="{F93B1AB7-1D11-BA31-3EF1-8F23AD2F9BFD}"/>
          </ac:spMkLst>
        </pc:spChg>
      </pc:sldChg>
      <pc:sldChg chg="modNotes modNotesTx">
        <pc:chgData name="Daniel Wacker" userId="2457142c-ec8e-454b-9c55-2049522a6c22" providerId="ADAL" clId="{6EA75C70-704F-473B-AA40-198636D04CA0}" dt="2024-04-24T16:23:01.705" v="27" actId="20577"/>
        <pc:sldMkLst>
          <pc:docMk/>
          <pc:sldMk cId="1915943047" sldId="267"/>
        </pc:sldMkLst>
      </pc:sldChg>
      <pc:sldChg chg="modNotesTx">
        <pc:chgData name="Daniel Wacker" userId="2457142c-ec8e-454b-9c55-2049522a6c22" providerId="ADAL" clId="{6EA75C70-704F-473B-AA40-198636D04CA0}" dt="2024-04-24T16:24:51.810" v="34" actId="20577"/>
        <pc:sldMkLst>
          <pc:docMk/>
          <pc:sldMk cId="3977638495" sldId="296"/>
        </pc:sldMkLst>
      </pc:sldChg>
      <pc:sldChg chg="modNotesTx">
        <pc:chgData name="Daniel Wacker" userId="2457142c-ec8e-454b-9c55-2049522a6c22" providerId="ADAL" clId="{6EA75C70-704F-473B-AA40-198636D04CA0}" dt="2024-04-24T16:24:48.877" v="33" actId="20577"/>
        <pc:sldMkLst>
          <pc:docMk/>
          <pc:sldMk cId="2080028517" sldId="297"/>
        </pc:sldMkLst>
      </pc:sldChg>
      <pc:sldChg chg="modNotesTx">
        <pc:chgData name="Daniel Wacker" userId="2457142c-ec8e-454b-9c55-2049522a6c22" providerId="ADAL" clId="{6EA75C70-704F-473B-AA40-198636D04CA0}" dt="2024-04-24T16:21:37.991" v="2" actId="20577"/>
        <pc:sldMkLst>
          <pc:docMk/>
          <pc:sldMk cId="0" sldId="308"/>
        </pc:sldMkLst>
      </pc:sldChg>
      <pc:sldChg chg="modNotesTx">
        <pc:chgData name="Daniel Wacker" userId="2457142c-ec8e-454b-9c55-2049522a6c22" providerId="ADAL" clId="{6EA75C70-704F-473B-AA40-198636D04CA0}" dt="2024-04-24T16:21:41.664" v="3" actId="20577"/>
        <pc:sldMkLst>
          <pc:docMk/>
          <pc:sldMk cId="0" sldId="309"/>
        </pc:sldMkLst>
      </pc:sldChg>
      <pc:sldChg chg="modNotes modNotesTx">
        <pc:chgData name="Daniel Wacker" userId="2457142c-ec8e-454b-9c55-2049522a6c22" providerId="ADAL" clId="{6EA75C70-704F-473B-AA40-198636D04CA0}" dt="2024-04-24T16:22:48.157" v="18" actId="27636"/>
        <pc:sldMkLst>
          <pc:docMk/>
          <pc:sldMk cId="2445590445" sldId="310"/>
        </pc:sldMkLst>
      </pc:sldChg>
      <pc:sldChg chg="modNotes modNotesTx">
        <pc:chgData name="Daniel Wacker" userId="2457142c-ec8e-454b-9c55-2049522a6c22" providerId="ADAL" clId="{6EA75C70-704F-473B-AA40-198636D04CA0}" dt="2024-04-24T16:22:48.157" v="19" actId="27636"/>
        <pc:sldMkLst>
          <pc:docMk/>
          <pc:sldMk cId="973834900" sldId="311"/>
        </pc:sldMkLst>
      </pc:sldChg>
      <pc:sldChg chg="modNotes modNotesTx">
        <pc:chgData name="Daniel Wacker" userId="2457142c-ec8e-454b-9c55-2049522a6c22" providerId="ADAL" clId="{6EA75C70-704F-473B-AA40-198636D04CA0}" dt="2024-04-24T16:21:53.101" v="6" actId="20577"/>
        <pc:sldMkLst>
          <pc:docMk/>
          <pc:sldMk cId="2720159737" sldId="312"/>
        </pc:sldMkLst>
      </pc:sldChg>
      <pc:sldChg chg="modNotes modNotesTx">
        <pc:chgData name="Daniel Wacker" userId="2457142c-ec8e-454b-9c55-2049522a6c22" providerId="ADAL" clId="{6EA75C70-704F-473B-AA40-198636D04CA0}" dt="2024-04-24T16:22:48.157" v="20" actId="27636"/>
        <pc:sldMkLst>
          <pc:docMk/>
          <pc:sldMk cId="2869187323" sldId="313"/>
        </pc:sldMkLst>
      </pc:sldChg>
      <pc:sldChg chg="modNotes modNotesTx">
        <pc:chgData name="Daniel Wacker" userId="2457142c-ec8e-454b-9c55-2049522a6c22" providerId="ADAL" clId="{6EA75C70-704F-473B-AA40-198636D04CA0}" dt="2024-04-24T16:22:48.173" v="21" actId="27636"/>
        <pc:sldMkLst>
          <pc:docMk/>
          <pc:sldMk cId="3509051841" sldId="314"/>
        </pc:sldMkLst>
      </pc:sldChg>
      <pc:sldChg chg="modNotes modNotesTx">
        <pc:chgData name="Daniel Wacker" userId="2457142c-ec8e-454b-9c55-2049522a6c22" providerId="ADAL" clId="{6EA75C70-704F-473B-AA40-198636D04CA0}" dt="2024-04-24T16:22:48.189" v="22" actId="27636"/>
        <pc:sldMkLst>
          <pc:docMk/>
          <pc:sldMk cId="2174313161" sldId="315"/>
        </pc:sldMkLst>
      </pc:sldChg>
      <pc:sldChg chg="modNotesTx">
        <pc:chgData name="Daniel Wacker" userId="2457142c-ec8e-454b-9c55-2049522a6c22" providerId="ADAL" clId="{6EA75C70-704F-473B-AA40-198636D04CA0}" dt="2024-04-24T16:22:18.804" v="11" actId="20577"/>
        <pc:sldMkLst>
          <pc:docMk/>
          <pc:sldMk cId="184971543" sldId="316"/>
        </pc:sldMkLst>
      </pc:sldChg>
      <pc:sldChg chg="modNotes modNotesTx">
        <pc:chgData name="Daniel Wacker" userId="2457142c-ec8e-454b-9c55-2049522a6c22" providerId="ADAL" clId="{6EA75C70-704F-473B-AA40-198636D04CA0}" dt="2024-04-24T16:22:48.189" v="23" actId="27636"/>
        <pc:sldMkLst>
          <pc:docMk/>
          <pc:sldMk cId="3697798747" sldId="317"/>
        </pc:sldMkLst>
      </pc:sldChg>
      <pc:sldChg chg="modNotesTx">
        <pc:chgData name="Daniel Wacker" userId="2457142c-ec8e-454b-9c55-2049522a6c22" providerId="ADAL" clId="{6EA75C70-704F-473B-AA40-198636D04CA0}" dt="2024-04-24T16:22:23.930" v="13" actId="20577"/>
        <pc:sldMkLst>
          <pc:docMk/>
          <pc:sldMk cId="460616555" sldId="318"/>
        </pc:sldMkLst>
      </pc:sldChg>
      <pc:sldChg chg="modNotes modNotesTx">
        <pc:chgData name="Daniel Wacker" userId="2457142c-ec8e-454b-9c55-2049522a6c22" providerId="ADAL" clId="{6EA75C70-704F-473B-AA40-198636D04CA0}" dt="2024-04-24T16:22:27.262" v="14" actId="20577"/>
        <pc:sldMkLst>
          <pc:docMk/>
          <pc:sldMk cId="1165705561" sldId="319"/>
        </pc:sldMkLst>
      </pc:sldChg>
      <pc:sldChg chg="modSp mod">
        <pc:chgData name="Daniel Wacker" userId="2457142c-ec8e-454b-9c55-2049522a6c22" providerId="ADAL" clId="{6EA75C70-704F-473B-AA40-198636D04CA0}" dt="2024-04-24T16:22:48.150" v="17" actId="27636"/>
        <pc:sldMkLst>
          <pc:docMk/>
          <pc:sldMk cId="645902808" sldId="366"/>
        </pc:sldMkLst>
        <pc:spChg chg="mod">
          <ac:chgData name="Daniel Wacker" userId="2457142c-ec8e-454b-9c55-2049522a6c22" providerId="ADAL" clId="{6EA75C70-704F-473B-AA40-198636D04CA0}" dt="2024-04-24T16:22:48.150" v="17" actId="27636"/>
          <ac:spMkLst>
            <pc:docMk/>
            <pc:sldMk cId="645902808" sldId="366"/>
            <ac:spMk id="5" creationId="{DD11D54A-F34C-0AA1-D9BA-ED221CC373D9}"/>
          </ac:spMkLst>
        </pc:spChg>
      </pc:sldChg>
      <pc:sldChg chg="modSp mod">
        <pc:chgData name="Daniel Wacker" userId="2457142c-ec8e-454b-9c55-2049522a6c22" providerId="ADAL" clId="{6EA75C70-704F-473B-AA40-198636D04CA0}" dt="2024-04-24T16:22:48.110" v="15" actId="27636"/>
        <pc:sldMkLst>
          <pc:docMk/>
          <pc:sldMk cId="4024833742" sldId="369"/>
        </pc:sldMkLst>
        <pc:spChg chg="mod">
          <ac:chgData name="Daniel Wacker" userId="2457142c-ec8e-454b-9c55-2049522a6c22" providerId="ADAL" clId="{6EA75C70-704F-473B-AA40-198636D04CA0}" dt="2024-04-24T16:22:48.110" v="15" actId="27636"/>
          <ac:spMkLst>
            <pc:docMk/>
            <pc:sldMk cId="4024833742" sldId="369"/>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dirty="0"/>
              <a:t>Maryland</a:t>
            </a:r>
            <a:r>
              <a:rPr lang="en-US" baseline="0" dirty="0"/>
              <a:t> Abortions 2022-2023</a:t>
            </a:r>
            <a:endParaRPr lang="en-US"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39054360130252874"/>
          <c:y val="0.19961691939345572"/>
          <c:w val="0.51065969192103045"/>
          <c:h val="0.72672502529362604"/>
        </c:manualLayout>
      </c:layout>
      <c:barChart>
        <c:barDir val="col"/>
        <c:grouping val="clustered"/>
        <c:varyColors val="0"/>
        <c:ser>
          <c:idx val="0"/>
          <c:order val="0"/>
          <c:tx>
            <c:strRef>
              <c:f>Sheet1!$B$1</c:f>
              <c:strCache>
                <c:ptCount val="1"/>
                <c:pt idx="0">
                  <c:v>22-Apr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val>
            <c:numRef>
              <c:f>Sheet1!$B$2:$B$3</c:f>
              <c:numCache>
                <c:formatCode>#,##0</c:formatCode>
                <c:ptCount val="2"/>
                <c:pt idx="1">
                  <c:v>2630</c:v>
                </c:pt>
              </c:numCache>
            </c:numRef>
          </c:val>
          <c:extLst>
            <c:ext xmlns:c16="http://schemas.microsoft.com/office/drawing/2014/chart" uri="{C3380CC4-5D6E-409C-BE32-E72D297353CC}">
              <c16:uniqueId val="{00000000-8240-47E1-A5F8-2D4E1617976E}"/>
            </c:ext>
          </c:extLst>
        </c:ser>
        <c:ser>
          <c:idx val="1"/>
          <c:order val="1"/>
          <c:tx>
            <c:strRef>
              <c:f>Sheet1!$C$1</c:f>
              <c:strCache>
                <c:ptCount val="1"/>
                <c:pt idx="0">
                  <c:v>22-May</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val>
            <c:numRef>
              <c:f>Sheet1!$C$2:$C$3</c:f>
              <c:numCache>
                <c:formatCode>General</c:formatCode>
                <c:ptCount val="2"/>
                <c:pt idx="1">
                  <c:v>2610</c:v>
                </c:pt>
              </c:numCache>
            </c:numRef>
          </c:val>
          <c:extLst>
            <c:ext xmlns:c16="http://schemas.microsoft.com/office/drawing/2014/chart" uri="{C3380CC4-5D6E-409C-BE32-E72D297353CC}">
              <c16:uniqueId val="{00000001-8240-47E1-A5F8-2D4E1617976E}"/>
            </c:ext>
          </c:extLst>
        </c:ser>
        <c:ser>
          <c:idx val="2"/>
          <c:order val="2"/>
          <c:tx>
            <c:strRef>
              <c:f>Sheet1!$D$1</c:f>
              <c:strCache>
                <c:ptCount val="1"/>
                <c:pt idx="0">
                  <c:v>22-Jun</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val>
            <c:numRef>
              <c:f>Sheet1!$D$2:$D$3</c:f>
              <c:numCache>
                <c:formatCode>General</c:formatCode>
                <c:ptCount val="2"/>
                <c:pt idx="1">
                  <c:v>2650</c:v>
                </c:pt>
              </c:numCache>
            </c:numRef>
          </c:val>
          <c:extLst>
            <c:ext xmlns:c16="http://schemas.microsoft.com/office/drawing/2014/chart" uri="{C3380CC4-5D6E-409C-BE32-E72D297353CC}">
              <c16:uniqueId val="{00000002-8240-47E1-A5F8-2D4E1617976E}"/>
            </c:ext>
          </c:extLst>
        </c:ser>
        <c:ser>
          <c:idx val="3"/>
          <c:order val="3"/>
          <c:tx>
            <c:strRef>
              <c:f>Sheet1!$E$1</c:f>
              <c:strCache>
                <c:ptCount val="1"/>
                <c:pt idx="0">
                  <c:v>22-Jul</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val>
            <c:numRef>
              <c:f>Sheet1!$E$2:$E$3</c:f>
              <c:numCache>
                <c:formatCode>General</c:formatCode>
                <c:ptCount val="2"/>
                <c:pt idx="1">
                  <c:v>2550</c:v>
                </c:pt>
              </c:numCache>
            </c:numRef>
          </c:val>
          <c:extLst>
            <c:ext xmlns:c16="http://schemas.microsoft.com/office/drawing/2014/chart" uri="{C3380CC4-5D6E-409C-BE32-E72D297353CC}">
              <c16:uniqueId val="{00000003-8240-47E1-A5F8-2D4E1617976E}"/>
            </c:ext>
          </c:extLst>
        </c:ser>
        <c:ser>
          <c:idx val="4"/>
          <c:order val="4"/>
          <c:tx>
            <c:strRef>
              <c:f>Sheet1!$F$1</c:f>
              <c:strCache>
                <c:ptCount val="1"/>
                <c:pt idx="0">
                  <c:v>22-Aug</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val>
            <c:numRef>
              <c:f>Sheet1!$F$2:$F$3</c:f>
              <c:numCache>
                <c:formatCode>General</c:formatCode>
                <c:ptCount val="2"/>
                <c:pt idx="1">
                  <c:v>2720</c:v>
                </c:pt>
              </c:numCache>
            </c:numRef>
          </c:val>
          <c:extLst>
            <c:ext xmlns:c16="http://schemas.microsoft.com/office/drawing/2014/chart" uri="{C3380CC4-5D6E-409C-BE32-E72D297353CC}">
              <c16:uniqueId val="{00000004-8240-47E1-A5F8-2D4E1617976E}"/>
            </c:ext>
          </c:extLst>
        </c:ser>
        <c:ser>
          <c:idx val="5"/>
          <c:order val="5"/>
          <c:tx>
            <c:strRef>
              <c:f>Sheet1!$G$1</c:f>
              <c:strCache>
                <c:ptCount val="1"/>
                <c:pt idx="0">
                  <c:v>22-Sep</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val>
            <c:numRef>
              <c:f>Sheet1!$G$2:$G$3</c:f>
              <c:numCache>
                <c:formatCode>General</c:formatCode>
                <c:ptCount val="2"/>
                <c:pt idx="1">
                  <c:v>2780</c:v>
                </c:pt>
              </c:numCache>
            </c:numRef>
          </c:val>
          <c:extLst>
            <c:ext xmlns:c16="http://schemas.microsoft.com/office/drawing/2014/chart" uri="{C3380CC4-5D6E-409C-BE32-E72D297353CC}">
              <c16:uniqueId val="{00000005-8240-47E1-A5F8-2D4E1617976E}"/>
            </c:ext>
          </c:extLst>
        </c:ser>
        <c:ser>
          <c:idx val="6"/>
          <c:order val="6"/>
          <c:tx>
            <c:strRef>
              <c:f>Sheet1!$H$1</c:f>
              <c:strCache>
                <c:ptCount val="1"/>
                <c:pt idx="0">
                  <c:v>22-Oct</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invertIfNegative val="0"/>
          <c:val>
            <c:numRef>
              <c:f>Sheet1!$H$2:$H$3</c:f>
              <c:numCache>
                <c:formatCode>General</c:formatCode>
                <c:ptCount val="2"/>
                <c:pt idx="1">
                  <c:v>2840</c:v>
                </c:pt>
              </c:numCache>
            </c:numRef>
          </c:val>
          <c:extLst>
            <c:ext xmlns:c16="http://schemas.microsoft.com/office/drawing/2014/chart" uri="{C3380CC4-5D6E-409C-BE32-E72D297353CC}">
              <c16:uniqueId val="{00000006-8240-47E1-A5F8-2D4E1617976E}"/>
            </c:ext>
          </c:extLst>
        </c:ser>
        <c:ser>
          <c:idx val="7"/>
          <c:order val="7"/>
          <c:tx>
            <c:strRef>
              <c:f>Sheet1!$I$1</c:f>
              <c:strCache>
                <c:ptCount val="1"/>
                <c:pt idx="0">
                  <c:v>22-Nov</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invertIfNegative val="0"/>
          <c:val>
            <c:numRef>
              <c:f>Sheet1!$I$2:$I$3</c:f>
              <c:numCache>
                <c:formatCode>General</c:formatCode>
                <c:ptCount val="2"/>
                <c:pt idx="1">
                  <c:v>2870</c:v>
                </c:pt>
              </c:numCache>
            </c:numRef>
          </c:val>
          <c:extLst>
            <c:ext xmlns:c16="http://schemas.microsoft.com/office/drawing/2014/chart" uri="{C3380CC4-5D6E-409C-BE32-E72D297353CC}">
              <c16:uniqueId val="{00000007-8240-47E1-A5F8-2D4E1617976E}"/>
            </c:ext>
          </c:extLst>
        </c:ser>
        <c:ser>
          <c:idx val="8"/>
          <c:order val="8"/>
          <c:tx>
            <c:strRef>
              <c:f>Sheet1!$J$1</c:f>
              <c:strCache>
                <c:ptCount val="1"/>
                <c:pt idx="0">
                  <c:v>22-Dec</c:v>
                </c:pt>
              </c:strCache>
            </c:strRef>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c:spPr>
          <c:invertIfNegative val="0"/>
          <c:val>
            <c:numRef>
              <c:f>Sheet1!$J$2:$J$3</c:f>
              <c:numCache>
                <c:formatCode>General</c:formatCode>
                <c:ptCount val="2"/>
                <c:pt idx="1">
                  <c:v>3330</c:v>
                </c:pt>
              </c:numCache>
            </c:numRef>
          </c:val>
          <c:extLst>
            <c:ext xmlns:c16="http://schemas.microsoft.com/office/drawing/2014/chart" uri="{C3380CC4-5D6E-409C-BE32-E72D297353CC}">
              <c16:uniqueId val="{00000008-8240-47E1-A5F8-2D4E1617976E}"/>
            </c:ext>
          </c:extLst>
        </c:ser>
        <c:ser>
          <c:idx val="9"/>
          <c:order val="9"/>
          <c:tx>
            <c:strRef>
              <c:f>Sheet1!$K$1</c:f>
              <c:strCache>
                <c:ptCount val="1"/>
                <c:pt idx="0">
                  <c:v>23-Jan</c:v>
                </c:pt>
              </c:strCache>
            </c:strRef>
          </c:tx>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c:spPr>
          <c:invertIfNegative val="0"/>
          <c:val>
            <c:numRef>
              <c:f>Sheet1!$K$2:$K$3</c:f>
              <c:numCache>
                <c:formatCode>General</c:formatCode>
                <c:ptCount val="2"/>
                <c:pt idx="1">
                  <c:v>3360</c:v>
                </c:pt>
              </c:numCache>
            </c:numRef>
          </c:val>
          <c:extLst>
            <c:ext xmlns:c16="http://schemas.microsoft.com/office/drawing/2014/chart" uri="{C3380CC4-5D6E-409C-BE32-E72D297353CC}">
              <c16:uniqueId val="{00000009-8240-47E1-A5F8-2D4E1617976E}"/>
            </c:ext>
          </c:extLst>
        </c:ser>
        <c:ser>
          <c:idx val="10"/>
          <c:order val="10"/>
          <c:tx>
            <c:strRef>
              <c:f>Sheet1!$L$1</c:f>
              <c:strCache>
                <c:ptCount val="1"/>
                <c:pt idx="0">
                  <c:v>23-Feb</c:v>
                </c:pt>
              </c:strCache>
            </c:strRef>
          </c:tx>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c:spPr>
          <c:invertIfNegative val="0"/>
          <c:val>
            <c:numRef>
              <c:f>Sheet1!$L$2:$L$3</c:f>
              <c:numCache>
                <c:formatCode>General</c:formatCode>
                <c:ptCount val="2"/>
                <c:pt idx="1">
                  <c:v>3370</c:v>
                </c:pt>
              </c:numCache>
            </c:numRef>
          </c:val>
          <c:extLst>
            <c:ext xmlns:c16="http://schemas.microsoft.com/office/drawing/2014/chart" uri="{C3380CC4-5D6E-409C-BE32-E72D297353CC}">
              <c16:uniqueId val="{0000000A-8240-47E1-A5F8-2D4E1617976E}"/>
            </c:ext>
          </c:extLst>
        </c:ser>
        <c:ser>
          <c:idx val="11"/>
          <c:order val="11"/>
          <c:tx>
            <c:strRef>
              <c:f>Sheet1!$M$1</c:f>
              <c:strCache>
                <c:ptCount val="1"/>
                <c:pt idx="0">
                  <c:v>23-Mar</c:v>
                </c:pt>
              </c:strCache>
            </c:strRef>
          </c:tx>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c:spPr>
          <c:invertIfNegative val="0"/>
          <c:val>
            <c:numRef>
              <c:f>Sheet1!$M$2:$M$3</c:f>
              <c:numCache>
                <c:formatCode>General</c:formatCode>
                <c:ptCount val="2"/>
                <c:pt idx="1">
                  <c:v>3350</c:v>
                </c:pt>
              </c:numCache>
            </c:numRef>
          </c:val>
          <c:extLst>
            <c:ext xmlns:c16="http://schemas.microsoft.com/office/drawing/2014/chart" uri="{C3380CC4-5D6E-409C-BE32-E72D297353CC}">
              <c16:uniqueId val="{0000000B-8240-47E1-A5F8-2D4E1617976E}"/>
            </c:ext>
          </c:extLst>
        </c:ser>
        <c:ser>
          <c:idx val="12"/>
          <c:order val="12"/>
          <c:tx>
            <c:strRef>
              <c:f>Sheet1!$N$1</c:f>
              <c:strCache>
                <c:ptCount val="1"/>
                <c:pt idx="0">
                  <c:v>23-Apr</c:v>
                </c:pt>
              </c:strCache>
            </c:strRef>
          </c:tx>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c:spPr>
          <c:invertIfNegative val="0"/>
          <c:val>
            <c:numRef>
              <c:f>Sheet1!$N$2:$N$3</c:f>
              <c:numCache>
                <c:formatCode>General</c:formatCode>
                <c:ptCount val="2"/>
                <c:pt idx="1">
                  <c:v>3320</c:v>
                </c:pt>
              </c:numCache>
            </c:numRef>
          </c:val>
          <c:extLst>
            <c:ext xmlns:c16="http://schemas.microsoft.com/office/drawing/2014/chart" uri="{C3380CC4-5D6E-409C-BE32-E72D297353CC}">
              <c16:uniqueId val="{0000000C-8240-47E1-A5F8-2D4E1617976E}"/>
            </c:ext>
          </c:extLst>
        </c:ser>
        <c:dLbls>
          <c:showLegendKey val="0"/>
          <c:showVal val="0"/>
          <c:showCatName val="0"/>
          <c:showSerName val="0"/>
          <c:showPercent val="0"/>
          <c:showBubbleSize val="0"/>
        </c:dLbls>
        <c:gapWidth val="100"/>
        <c:overlap val="-24"/>
        <c:axId val="716731312"/>
        <c:axId val="716731672"/>
      </c:barChart>
      <c:catAx>
        <c:axId val="71673131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716731672"/>
        <c:crosses val="autoZero"/>
        <c:auto val="1"/>
        <c:lblAlgn val="ctr"/>
        <c:lblOffset val="100"/>
        <c:noMultiLvlLbl val="0"/>
      </c:catAx>
      <c:valAx>
        <c:axId val="71673167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716731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AC160-05C1-4197-B8AD-CD7DDFDF051F}" type="doc">
      <dgm:prSet loTypeId="urn:microsoft.com/office/officeart/2016/7/layout/BasicTimeline" loCatId="process" qsTypeId="urn:microsoft.com/office/officeart/2005/8/quickstyle/simple1" qsCatId="simple" csTypeId="urn:microsoft.com/office/officeart/2005/8/colors/accent1_2" csCatId="accent1" phldr="1"/>
      <dgm:spPr/>
      <dgm:t>
        <a:bodyPr/>
        <a:lstStyle/>
        <a:p>
          <a:endParaRPr lang="en-US"/>
        </a:p>
      </dgm:t>
    </dgm:pt>
    <dgm:pt modelId="{C6E32EF4-075C-4581-88DF-2DA3D9F2B100}">
      <dgm:prSet/>
      <dgm:spPr/>
      <dgm:t>
        <a:bodyPr/>
        <a:lstStyle/>
        <a:p>
          <a:pPr>
            <a:defRPr b="1"/>
          </a:pPr>
          <a:r>
            <a:rPr lang="en-US"/>
            <a:t>2022</a:t>
          </a:r>
        </a:p>
      </dgm:t>
    </dgm:pt>
    <dgm:pt modelId="{AE5DA449-0C0E-43C7-BC83-9F059C14ADC3}" type="parTrans" cxnId="{53E6E3B7-EFBD-4B36-A6C3-D8193EEA4EEA}">
      <dgm:prSet/>
      <dgm:spPr/>
      <dgm:t>
        <a:bodyPr/>
        <a:lstStyle/>
        <a:p>
          <a:endParaRPr lang="en-US"/>
        </a:p>
      </dgm:t>
    </dgm:pt>
    <dgm:pt modelId="{0CA8C708-7130-4A1A-A28D-6748E6ED5436}" type="sibTrans" cxnId="{53E6E3B7-EFBD-4B36-A6C3-D8193EEA4EEA}">
      <dgm:prSet/>
      <dgm:spPr/>
      <dgm:t>
        <a:bodyPr/>
        <a:lstStyle/>
        <a:p>
          <a:endParaRPr lang="en-US"/>
        </a:p>
      </dgm:t>
    </dgm:pt>
    <dgm:pt modelId="{4F92A594-7C7C-4265-8515-0FA2575FC064}">
      <dgm:prSet/>
      <dgm:spPr/>
      <dgm:t>
        <a:bodyPr/>
        <a:lstStyle/>
        <a:p>
          <a:r>
            <a:rPr lang="en-US"/>
            <a:t>The Maryland Abortion Care Access Act (2022) passes</a:t>
          </a:r>
        </a:p>
      </dgm:t>
    </dgm:pt>
    <dgm:pt modelId="{368337E1-C79D-4014-BAFA-433C0B8DA956}" type="parTrans" cxnId="{5A469C80-CB21-453E-970C-DBAE09EB2A56}">
      <dgm:prSet/>
      <dgm:spPr/>
      <dgm:t>
        <a:bodyPr/>
        <a:lstStyle/>
        <a:p>
          <a:endParaRPr lang="en-US"/>
        </a:p>
      </dgm:t>
    </dgm:pt>
    <dgm:pt modelId="{0B694D0E-DE68-4FBB-9910-5BE59CF417FC}" type="sibTrans" cxnId="{5A469C80-CB21-453E-970C-DBAE09EB2A56}">
      <dgm:prSet/>
      <dgm:spPr/>
      <dgm:t>
        <a:bodyPr/>
        <a:lstStyle/>
        <a:p>
          <a:endParaRPr lang="en-US"/>
        </a:p>
      </dgm:t>
    </dgm:pt>
    <dgm:pt modelId="{D611CE02-55DB-4C31-9DEE-3FFCFB64BC2D}">
      <dgm:prSet/>
      <dgm:spPr/>
      <dgm:t>
        <a:bodyPr/>
        <a:lstStyle/>
        <a:p>
          <a:pPr>
            <a:defRPr b="1"/>
          </a:pPr>
          <a:r>
            <a:rPr lang="en-US"/>
            <a:t>June 2022</a:t>
          </a:r>
        </a:p>
      </dgm:t>
    </dgm:pt>
    <dgm:pt modelId="{A6E5386D-222C-4AF6-8862-63F95383C532}" type="parTrans" cxnId="{EDBC42B4-F462-4308-98CC-2286058F4A75}">
      <dgm:prSet/>
      <dgm:spPr/>
      <dgm:t>
        <a:bodyPr/>
        <a:lstStyle/>
        <a:p>
          <a:endParaRPr lang="en-US"/>
        </a:p>
      </dgm:t>
    </dgm:pt>
    <dgm:pt modelId="{A84F56F0-1F34-43A9-818B-0DB0D1D12D9A}" type="sibTrans" cxnId="{EDBC42B4-F462-4308-98CC-2286058F4A75}">
      <dgm:prSet/>
      <dgm:spPr/>
      <dgm:t>
        <a:bodyPr/>
        <a:lstStyle/>
        <a:p>
          <a:endParaRPr lang="en-US"/>
        </a:p>
      </dgm:t>
    </dgm:pt>
    <dgm:pt modelId="{BD50B6EF-0B06-4394-A801-C0C0A6856A2E}">
      <dgm:prSet/>
      <dgm:spPr/>
      <dgm:t>
        <a:bodyPr/>
        <a:lstStyle/>
        <a:p>
          <a:r>
            <a:rPr lang="en-US"/>
            <a:t>Dobbs v. Jackson Women’s Health Organization the  Supreme Court changes precedent</a:t>
          </a:r>
        </a:p>
      </dgm:t>
    </dgm:pt>
    <dgm:pt modelId="{1DD10980-F841-4BE6-84DC-7E58B83CA67B}" type="parTrans" cxnId="{CEE75180-CA54-4867-A8F1-2C99F8BED325}">
      <dgm:prSet/>
      <dgm:spPr/>
      <dgm:t>
        <a:bodyPr/>
        <a:lstStyle/>
        <a:p>
          <a:endParaRPr lang="en-US"/>
        </a:p>
      </dgm:t>
    </dgm:pt>
    <dgm:pt modelId="{4AD9943A-32D5-4A23-8B52-6D0F3B44CFDC}" type="sibTrans" cxnId="{CEE75180-CA54-4867-A8F1-2C99F8BED325}">
      <dgm:prSet/>
      <dgm:spPr/>
      <dgm:t>
        <a:bodyPr/>
        <a:lstStyle/>
        <a:p>
          <a:endParaRPr lang="en-US"/>
        </a:p>
      </dgm:t>
    </dgm:pt>
    <dgm:pt modelId="{47785480-6ED8-481B-A924-07DB21116F4D}">
      <dgm:prSet/>
      <dgm:spPr/>
      <dgm:t>
        <a:bodyPr/>
        <a:lstStyle/>
        <a:p>
          <a:pPr>
            <a:defRPr b="1"/>
          </a:pPr>
          <a:r>
            <a:rPr lang="en-US"/>
            <a:t>19 Jan. 2023</a:t>
          </a:r>
        </a:p>
      </dgm:t>
    </dgm:pt>
    <dgm:pt modelId="{81B21C0D-A99A-4709-A108-481A6150691F}" type="parTrans" cxnId="{FC4EF9AE-011A-4BC7-BB28-20415B40032A}">
      <dgm:prSet/>
      <dgm:spPr/>
      <dgm:t>
        <a:bodyPr/>
        <a:lstStyle/>
        <a:p>
          <a:endParaRPr lang="en-US"/>
        </a:p>
      </dgm:t>
    </dgm:pt>
    <dgm:pt modelId="{88252F76-ECAC-413F-9766-9076B5ADAECE}" type="sibTrans" cxnId="{FC4EF9AE-011A-4BC7-BB28-20415B40032A}">
      <dgm:prSet/>
      <dgm:spPr/>
      <dgm:t>
        <a:bodyPr/>
        <a:lstStyle/>
        <a:p>
          <a:endParaRPr lang="en-US"/>
        </a:p>
      </dgm:t>
    </dgm:pt>
    <dgm:pt modelId="{33400BA9-A909-4A0E-846E-B5739C69504F}">
      <dgm:prSet/>
      <dgm:spPr/>
      <dgm:t>
        <a:bodyPr/>
        <a:lstStyle/>
        <a:p>
          <a:r>
            <a:rPr lang="en-US"/>
            <a:t>Governor Moore released funding Jan 19th, 2023,  one day after being sworn into office.</a:t>
          </a:r>
        </a:p>
      </dgm:t>
    </dgm:pt>
    <dgm:pt modelId="{345D5B2F-A10C-400A-85ED-C5B41BD7C392}" type="parTrans" cxnId="{49B78759-C8A7-4510-BAAC-A7F199533ABB}">
      <dgm:prSet/>
      <dgm:spPr/>
      <dgm:t>
        <a:bodyPr/>
        <a:lstStyle/>
        <a:p>
          <a:endParaRPr lang="en-US"/>
        </a:p>
      </dgm:t>
    </dgm:pt>
    <dgm:pt modelId="{F9A9C222-57FB-4CC9-AE12-1984B9804429}" type="sibTrans" cxnId="{49B78759-C8A7-4510-BAAC-A7F199533ABB}">
      <dgm:prSet/>
      <dgm:spPr/>
      <dgm:t>
        <a:bodyPr/>
        <a:lstStyle/>
        <a:p>
          <a:endParaRPr lang="en-US"/>
        </a:p>
      </dgm:t>
    </dgm:pt>
    <dgm:pt modelId="{19B44B38-A95C-4317-B7C1-478784CAA1E0}" type="pres">
      <dgm:prSet presAssocID="{E1AAC160-05C1-4197-B8AD-CD7DDFDF051F}" presName="root" presStyleCnt="0">
        <dgm:presLayoutVars>
          <dgm:chMax/>
          <dgm:chPref/>
          <dgm:animLvl val="lvl"/>
        </dgm:presLayoutVars>
      </dgm:prSet>
      <dgm:spPr/>
    </dgm:pt>
    <dgm:pt modelId="{9D96AA0B-0D35-4A94-8174-0011ACDE95BC}" type="pres">
      <dgm:prSet presAssocID="{E1AAC160-05C1-4197-B8AD-CD7DDFDF051F}" presName="divider" presStyleLbl="fgAccFollowNode1" presStyleIdx="0" presStyleCnt="1"/>
      <dgm:spPr>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tailEnd type="triangle" w="lg" len="lg"/>
        </a:ln>
        <a:effectLst/>
      </dgm:spPr>
    </dgm:pt>
    <dgm:pt modelId="{9C4AF888-6DCC-4916-BBE6-487A6992ADF0}" type="pres">
      <dgm:prSet presAssocID="{E1AAC160-05C1-4197-B8AD-CD7DDFDF051F}" presName="nodes" presStyleCnt="0">
        <dgm:presLayoutVars>
          <dgm:chMax/>
          <dgm:chPref/>
          <dgm:animLvl val="lvl"/>
        </dgm:presLayoutVars>
      </dgm:prSet>
      <dgm:spPr/>
    </dgm:pt>
    <dgm:pt modelId="{81B2D17E-DA8F-4910-B66B-07093093205B}" type="pres">
      <dgm:prSet presAssocID="{C6E32EF4-075C-4581-88DF-2DA3D9F2B100}" presName="composite" presStyleCnt="0"/>
      <dgm:spPr/>
    </dgm:pt>
    <dgm:pt modelId="{3CE80F55-9FA5-4660-B7EC-691E18C5D113}" type="pres">
      <dgm:prSet presAssocID="{C6E32EF4-075C-4581-88DF-2DA3D9F2B100}" presName="L1TextContainer" presStyleLbl="revTx" presStyleIdx="0" presStyleCnt="3">
        <dgm:presLayoutVars>
          <dgm:chMax val="1"/>
          <dgm:chPref val="1"/>
          <dgm:bulletEnabled val="1"/>
        </dgm:presLayoutVars>
      </dgm:prSet>
      <dgm:spPr/>
    </dgm:pt>
    <dgm:pt modelId="{72705F32-C4AD-465C-95BB-DCE8054C9C9F}" type="pres">
      <dgm:prSet presAssocID="{C6E32EF4-075C-4581-88DF-2DA3D9F2B100}" presName="L2TextContainerWrapper" presStyleCnt="0">
        <dgm:presLayoutVars>
          <dgm:chMax val="0"/>
          <dgm:chPref val="0"/>
          <dgm:bulletEnabled val="1"/>
        </dgm:presLayoutVars>
      </dgm:prSet>
      <dgm:spPr/>
    </dgm:pt>
    <dgm:pt modelId="{F3819E27-CC7A-485D-8A8B-E542DB5B4A08}" type="pres">
      <dgm:prSet presAssocID="{C6E32EF4-075C-4581-88DF-2DA3D9F2B100}" presName="L2TextContainer" presStyleLbl="bgAcc1" presStyleIdx="0" presStyleCnt="3"/>
      <dgm:spPr/>
    </dgm:pt>
    <dgm:pt modelId="{DE318B5B-4240-45EC-B18C-76F6CF109B5D}" type="pres">
      <dgm:prSet presAssocID="{C6E32EF4-075C-4581-88DF-2DA3D9F2B100}" presName="FlexibleEmptyPlaceHolder" presStyleCnt="0"/>
      <dgm:spPr/>
    </dgm:pt>
    <dgm:pt modelId="{19999783-EBFE-4ABF-863A-8C15F091A0F7}" type="pres">
      <dgm:prSet presAssocID="{C6E32EF4-075C-4581-88DF-2DA3D9F2B100}" presName="ConnectLine" presStyleLbl="sibTrans1D1" presStyleIdx="0" presStyleCnt="3"/>
      <dgm:spPr>
        <a:noFill/>
        <a:ln w="9525" cap="flat" cmpd="sng" algn="ctr">
          <a:solidFill>
            <a:schemeClr val="accent1">
              <a:hueOff val="0"/>
              <a:satOff val="0"/>
              <a:lumOff val="0"/>
              <a:alphaOff val="0"/>
            </a:schemeClr>
          </a:solidFill>
          <a:prstDash val="dash"/>
        </a:ln>
        <a:effectLst/>
      </dgm:spPr>
    </dgm:pt>
    <dgm:pt modelId="{0A6E4E1E-7511-4B3A-A923-DF649B26D34D}" type="pres">
      <dgm:prSet presAssocID="{C6E32EF4-075C-4581-88DF-2DA3D9F2B100}" presName="ConnectorPoint" presStyleLbl="alignNode1" presStyleIdx="0" presStyleCnt="3"/>
      <dgm:spPr/>
    </dgm:pt>
    <dgm:pt modelId="{F597BB48-5767-4CAC-9602-370DEE12FBA9}" type="pres">
      <dgm:prSet presAssocID="{C6E32EF4-075C-4581-88DF-2DA3D9F2B100}" presName="EmptyPlaceHolder" presStyleCnt="0"/>
      <dgm:spPr/>
    </dgm:pt>
    <dgm:pt modelId="{F4DAAC36-5313-40DA-B126-74A17CDDFFF0}" type="pres">
      <dgm:prSet presAssocID="{0CA8C708-7130-4A1A-A28D-6748E6ED5436}" presName="spaceBetweenRectangles" presStyleCnt="0"/>
      <dgm:spPr/>
    </dgm:pt>
    <dgm:pt modelId="{6FD597F7-EB31-47AF-BBE2-87D9599DA9D8}" type="pres">
      <dgm:prSet presAssocID="{D611CE02-55DB-4C31-9DEE-3FFCFB64BC2D}" presName="composite" presStyleCnt="0"/>
      <dgm:spPr/>
    </dgm:pt>
    <dgm:pt modelId="{19558128-F304-4886-A743-784966775119}" type="pres">
      <dgm:prSet presAssocID="{D611CE02-55DB-4C31-9DEE-3FFCFB64BC2D}" presName="L1TextContainer" presStyleLbl="revTx" presStyleIdx="1" presStyleCnt="3">
        <dgm:presLayoutVars>
          <dgm:chMax val="1"/>
          <dgm:chPref val="1"/>
          <dgm:bulletEnabled val="1"/>
        </dgm:presLayoutVars>
      </dgm:prSet>
      <dgm:spPr/>
    </dgm:pt>
    <dgm:pt modelId="{08D33BFE-0CF7-45F9-9019-2203CA9DAC9A}" type="pres">
      <dgm:prSet presAssocID="{D611CE02-55DB-4C31-9DEE-3FFCFB64BC2D}" presName="L2TextContainerWrapper" presStyleCnt="0">
        <dgm:presLayoutVars>
          <dgm:chMax val="0"/>
          <dgm:chPref val="0"/>
          <dgm:bulletEnabled val="1"/>
        </dgm:presLayoutVars>
      </dgm:prSet>
      <dgm:spPr/>
    </dgm:pt>
    <dgm:pt modelId="{4F11F5ED-5C38-4973-81CA-9AAC35A853E5}" type="pres">
      <dgm:prSet presAssocID="{D611CE02-55DB-4C31-9DEE-3FFCFB64BC2D}" presName="L2TextContainer" presStyleLbl="bgAcc1" presStyleIdx="1" presStyleCnt="3"/>
      <dgm:spPr/>
    </dgm:pt>
    <dgm:pt modelId="{717C637F-8CB5-4EAE-87CF-C8BD475964CD}" type="pres">
      <dgm:prSet presAssocID="{D611CE02-55DB-4C31-9DEE-3FFCFB64BC2D}" presName="FlexibleEmptyPlaceHolder" presStyleCnt="0"/>
      <dgm:spPr/>
    </dgm:pt>
    <dgm:pt modelId="{8A516B52-FDD9-468C-AD40-2DAB239FE6C9}" type="pres">
      <dgm:prSet presAssocID="{D611CE02-55DB-4C31-9DEE-3FFCFB64BC2D}" presName="ConnectLine" presStyleLbl="sibTrans1D1" presStyleIdx="1" presStyleCnt="3"/>
      <dgm:spPr>
        <a:noFill/>
        <a:ln w="9525" cap="flat" cmpd="sng" algn="ctr">
          <a:solidFill>
            <a:schemeClr val="accent1">
              <a:hueOff val="0"/>
              <a:satOff val="0"/>
              <a:lumOff val="0"/>
              <a:alphaOff val="0"/>
            </a:schemeClr>
          </a:solidFill>
          <a:prstDash val="dash"/>
        </a:ln>
        <a:effectLst/>
      </dgm:spPr>
    </dgm:pt>
    <dgm:pt modelId="{1A24564F-1034-4105-B3CB-DC9ECC91476B}" type="pres">
      <dgm:prSet presAssocID="{D611CE02-55DB-4C31-9DEE-3FFCFB64BC2D}" presName="ConnectorPoint" presStyleLbl="alignNode1" presStyleIdx="1" presStyleCnt="3"/>
      <dgm:spPr/>
    </dgm:pt>
    <dgm:pt modelId="{9D867467-A22E-47A0-B0CF-DAAF79B951A7}" type="pres">
      <dgm:prSet presAssocID="{D611CE02-55DB-4C31-9DEE-3FFCFB64BC2D}" presName="EmptyPlaceHolder" presStyleCnt="0"/>
      <dgm:spPr/>
    </dgm:pt>
    <dgm:pt modelId="{DBFF2CEC-F98E-45F5-B880-641D11C4EC64}" type="pres">
      <dgm:prSet presAssocID="{A84F56F0-1F34-43A9-818B-0DB0D1D12D9A}" presName="spaceBetweenRectangles" presStyleCnt="0"/>
      <dgm:spPr/>
    </dgm:pt>
    <dgm:pt modelId="{1708FC52-A6C1-43F3-8FF8-A6B1981F27E7}" type="pres">
      <dgm:prSet presAssocID="{47785480-6ED8-481B-A924-07DB21116F4D}" presName="composite" presStyleCnt="0"/>
      <dgm:spPr/>
    </dgm:pt>
    <dgm:pt modelId="{6ECBDC10-2C2E-4786-B513-A01502A987F1}" type="pres">
      <dgm:prSet presAssocID="{47785480-6ED8-481B-A924-07DB21116F4D}" presName="L1TextContainer" presStyleLbl="revTx" presStyleIdx="2" presStyleCnt="3">
        <dgm:presLayoutVars>
          <dgm:chMax val="1"/>
          <dgm:chPref val="1"/>
          <dgm:bulletEnabled val="1"/>
        </dgm:presLayoutVars>
      </dgm:prSet>
      <dgm:spPr/>
    </dgm:pt>
    <dgm:pt modelId="{C58CD82A-AD7C-4EE0-9010-99C5916E6577}" type="pres">
      <dgm:prSet presAssocID="{47785480-6ED8-481B-A924-07DB21116F4D}" presName="L2TextContainerWrapper" presStyleCnt="0">
        <dgm:presLayoutVars>
          <dgm:chMax val="0"/>
          <dgm:chPref val="0"/>
          <dgm:bulletEnabled val="1"/>
        </dgm:presLayoutVars>
      </dgm:prSet>
      <dgm:spPr/>
    </dgm:pt>
    <dgm:pt modelId="{2322E167-7044-4473-9141-8BCF188C730F}" type="pres">
      <dgm:prSet presAssocID="{47785480-6ED8-481B-A924-07DB21116F4D}" presName="L2TextContainer" presStyleLbl="bgAcc1" presStyleIdx="2" presStyleCnt="3"/>
      <dgm:spPr/>
    </dgm:pt>
    <dgm:pt modelId="{98B59386-BF90-41DB-B243-E4A79B430E83}" type="pres">
      <dgm:prSet presAssocID="{47785480-6ED8-481B-A924-07DB21116F4D}" presName="FlexibleEmptyPlaceHolder" presStyleCnt="0"/>
      <dgm:spPr/>
    </dgm:pt>
    <dgm:pt modelId="{DB05C000-7B4D-4112-919D-1D3C186F9F2E}" type="pres">
      <dgm:prSet presAssocID="{47785480-6ED8-481B-A924-07DB21116F4D}" presName="ConnectLine" presStyleLbl="sibTrans1D1" presStyleIdx="2" presStyleCnt="3"/>
      <dgm:spPr>
        <a:noFill/>
        <a:ln w="9525" cap="flat" cmpd="sng" algn="ctr">
          <a:solidFill>
            <a:schemeClr val="accent1">
              <a:hueOff val="0"/>
              <a:satOff val="0"/>
              <a:lumOff val="0"/>
              <a:alphaOff val="0"/>
            </a:schemeClr>
          </a:solidFill>
          <a:prstDash val="dash"/>
        </a:ln>
        <a:effectLst/>
      </dgm:spPr>
    </dgm:pt>
    <dgm:pt modelId="{1A192C0B-2DAF-4FA8-AC59-9D76D1C13CB0}" type="pres">
      <dgm:prSet presAssocID="{47785480-6ED8-481B-A924-07DB21116F4D}" presName="ConnectorPoint" presStyleLbl="alignNode1" presStyleIdx="2" presStyleCnt="3"/>
      <dgm:spPr/>
    </dgm:pt>
    <dgm:pt modelId="{3BC6E792-2967-47A4-85E2-07ECEB888E3C}" type="pres">
      <dgm:prSet presAssocID="{47785480-6ED8-481B-A924-07DB21116F4D}" presName="EmptyPlaceHolder" presStyleCnt="0"/>
      <dgm:spPr/>
    </dgm:pt>
  </dgm:ptLst>
  <dgm:cxnLst>
    <dgm:cxn modelId="{1C432913-C5E2-45CB-9B51-BB2F815A6C0D}" type="presOf" srcId="{BD50B6EF-0B06-4394-A801-C0C0A6856A2E}" destId="{4F11F5ED-5C38-4973-81CA-9AAC35A853E5}" srcOrd="0" destOrd="0" presId="urn:microsoft.com/office/officeart/2016/7/layout/BasicTimeline"/>
    <dgm:cxn modelId="{1953CF2F-E291-4258-BA94-7C0D7F41733E}" type="presOf" srcId="{D611CE02-55DB-4C31-9DEE-3FFCFB64BC2D}" destId="{19558128-F304-4886-A743-784966775119}" srcOrd="0" destOrd="0" presId="urn:microsoft.com/office/officeart/2016/7/layout/BasicTimeline"/>
    <dgm:cxn modelId="{49B78759-C8A7-4510-BAAC-A7F199533ABB}" srcId="{47785480-6ED8-481B-A924-07DB21116F4D}" destId="{33400BA9-A909-4A0E-846E-B5739C69504F}" srcOrd="0" destOrd="0" parTransId="{345D5B2F-A10C-400A-85ED-C5B41BD7C392}" sibTransId="{F9A9C222-57FB-4CC9-AE12-1984B9804429}"/>
    <dgm:cxn modelId="{CEE75180-CA54-4867-A8F1-2C99F8BED325}" srcId="{D611CE02-55DB-4C31-9DEE-3FFCFB64BC2D}" destId="{BD50B6EF-0B06-4394-A801-C0C0A6856A2E}" srcOrd="0" destOrd="0" parTransId="{1DD10980-F841-4BE6-84DC-7E58B83CA67B}" sibTransId="{4AD9943A-32D5-4A23-8B52-6D0F3B44CFDC}"/>
    <dgm:cxn modelId="{5A469C80-CB21-453E-970C-DBAE09EB2A56}" srcId="{C6E32EF4-075C-4581-88DF-2DA3D9F2B100}" destId="{4F92A594-7C7C-4265-8515-0FA2575FC064}" srcOrd="0" destOrd="0" parTransId="{368337E1-C79D-4014-BAFA-433C0B8DA956}" sibTransId="{0B694D0E-DE68-4FBB-9910-5BE59CF417FC}"/>
    <dgm:cxn modelId="{0568A292-B9C4-4FB4-9EEA-90CEE52CBD26}" type="presOf" srcId="{33400BA9-A909-4A0E-846E-B5739C69504F}" destId="{2322E167-7044-4473-9141-8BCF188C730F}" srcOrd="0" destOrd="0" presId="urn:microsoft.com/office/officeart/2016/7/layout/BasicTimeline"/>
    <dgm:cxn modelId="{3EC1CB97-A797-4F2C-9B1D-EA0D6E058132}" type="presOf" srcId="{C6E32EF4-075C-4581-88DF-2DA3D9F2B100}" destId="{3CE80F55-9FA5-4660-B7EC-691E18C5D113}" srcOrd="0" destOrd="0" presId="urn:microsoft.com/office/officeart/2016/7/layout/BasicTimeline"/>
    <dgm:cxn modelId="{559CC9A4-B512-4414-B323-99D2A49F242C}" type="presOf" srcId="{E1AAC160-05C1-4197-B8AD-CD7DDFDF051F}" destId="{19B44B38-A95C-4317-B7C1-478784CAA1E0}" srcOrd="0" destOrd="0" presId="urn:microsoft.com/office/officeart/2016/7/layout/BasicTimeline"/>
    <dgm:cxn modelId="{FC4EF9AE-011A-4BC7-BB28-20415B40032A}" srcId="{E1AAC160-05C1-4197-B8AD-CD7DDFDF051F}" destId="{47785480-6ED8-481B-A924-07DB21116F4D}" srcOrd="2" destOrd="0" parTransId="{81B21C0D-A99A-4709-A108-481A6150691F}" sibTransId="{88252F76-ECAC-413F-9766-9076B5ADAECE}"/>
    <dgm:cxn modelId="{EDBC42B4-F462-4308-98CC-2286058F4A75}" srcId="{E1AAC160-05C1-4197-B8AD-CD7DDFDF051F}" destId="{D611CE02-55DB-4C31-9DEE-3FFCFB64BC2D}" srcOrd="1" destOrd="0" parTransId="{A6E5386D-222C-4AF6-8862-63F95383C532}" sibTransId="{A84F56F0-1F34-43A9-818B-0DB0D1D12D9A}"/>
    <dgm:cxn modelId="{53E6E3B7-EFBD-4B36-A6C3-D8193EEA4EEA}" srcId="{E1AAC160-05C1-4197-B8AD-CD7DDFDF051F}" destId="{C6E32EF4-075C-4581-88DF-2DA3D9F2B100}" srcOrd="0" destOrd="0" parTransId="{AE5DA449-0C0E-43C7-BC83-9F059C14ADC3}" sibTransId="{0CA8C708-7130-4A1A-A28D-6748E6ED5436}"/>
    <dgm:cxn modelId="{105B88E9-30BE-41FF-9C98-577B59C89131}" type="presOf" srcId="{4F92A594-7C7C-4265-8515-0FA2575FC064}" destId="{F3819E27-CC7A-485D-8A8B-E542DB5B4A08}" srcOrd="0" destOrd="0" presId="urn:microsoft.com/office/officeart/2016/7/layout/BasicTimeline"/>
    <dgm:cxn modelId="{5453E9ED-C0AD-47F5-A0DA-A1D15FED2BD8}" type="presOf" srcId="{47785480-6ED8-481B-A924-07DB21116F4D}" destId="{6ECBDC10-2C2E-4786-B513-A01502A987F1}" srcOrd="0" destOrd="0" presId="urn:microsoft.com/office/officeart/2016/7/layout/BasicTimeline"/>
    <dgm:cxn modelId="{2D95143B-F9DE-4FF3-944F-53437A3A2769}" type="presParOf" srcId="{19B44B38-A95C-4317-B7C1-478784CAA1E0}" destId="{9D96AA0B-0D35-4A94-8174-0011ACDE95BC}" srcOrd="0" destOrd="0" presId="urn:microsoft.com/office/officeart/2016/7/layout/BasicTimeline"/>
    <dgm:cxn modelId="{81802FE9-014D-4BE7-A6C9-5FAC21EB5CE3}" type="presParOf" srcId="{19B44B38-A95C-4317-B7C1-478784CAA1E0}" destId="{9C4AF888-6DCC-4916-BBE6-487A6992ADF0}" srcOrd="1" destOrd="0" presId="urn:microsoft.com/office/officeart/2016/7/layout/BasicTimeline"/>
    <dgm:cxn modelId="{14F6EFCD-818C-457A-8548-731B94736D5A}" type="presParOf" srcId="{9C4AF888-6DCC-4916-BBE6-487A6992ADF0}" destId="{81B2D17E-DA8F-4910-B66B-07093093205B}" srcOrd="0" destOrd="0" presId="urn:microsoft.com/office/officeart/2016/7/layout/BasicTimeline"/>
    <dgm:cxn modelId="{2D5FF3B2-D090-4CC2-98C5-955E3F26C47E}" type="presParOf" srcId="{81B2D17E-DA8F-4910-B66B-07093093205B}" destId="{3CE80F55-9FA5-4660-B7EC-691E18C5D113}" srcOrd="0" destOrd="0" presId="urn:microsoft.com/office/officeart/2016/7/layout/BasicTimeline"/>
    <dgm:cxn modelId="{42A8F607-4E86-410C-B245-0E6ECB41EBE6}" type="presParOf" srcId="{81B2D17E-DA8F-4910-B66B-07093093205B}" destId="{72705F32-C4AD-465C-95BB-DCE8054C9C9F}" srcOrd="1" destOrd="0" presId="urn:microsoft.com/office/officeart/2016/7/layout/BasicTimeline"/>
    <dgm:cxn modelId="{782BF928-A61F-4AA7-82B5-D2903F0FEE95}" type="presParOf" srcId="{72705F32-C4AD-465C-95BB-DCE8054C9C9F}" destId="{F3819E27-CC7A-485D-8A8B-E542DB5B4A08}" srcOrd="0" destOrd="0" presId="urn:microsoft.com/office/officeart/2016/7/layout/BasicTimeline"/>
    <dgm:cxn modelId="{B2F5078F-DD99-4974-B7A1-D525BBA6F002}" type="presParOf" srcId="{72705F32-C4AD-465C-95BB-DCE8054C9C9F}" destId="{DE318B5B-4240-45EC-B18C-76F6CF109B5D}" srcOrd="1" destOrd="0" presId="urn:microsoft.com/office/officeart/2016/7/layout/BasicTimeline"/>
    <dgm:cxn modelId="{C54185EC-6596-48AA-A5C4-4A9BE77FC937}" type="presParOf" srcId="{81B2D17E-DA8F-4910-B66B-07093093205B}" destId="{19999783-EBFE-4ABF-863A-8C15F091A0F7}" srcOrd="2" destOrd="0" presId="urn:microsoft.com/office/officeart/2016/7/layout/BasicTimeline"/>
    <dgm:cxn modelId="{CA924D73-E418-4E15-AB9E-CBEA1E3B3B9E}" type="presParOf" srcId="{81B2D17E-DA8F-4910-B66B-07093093205B}" destId="{0A6E4E1E-7511-4B3A-A923-DF649B26D34D}" srcOrd="3" destOrd="0" presId="urn:microsoft.com/office/officeart/2016/7/layout/BasicTimeline"/>
    <dgm:cxn modelId="{B4EAD95E-555F-4CE1-9ED4-8A0B50E51BDC}" type="presParOf" srcId="{81B2D17E-DA8F-4910-B66B-07093093205B}" destId="{F597BB48-5767-4CAC-9602-370DEE12FBA9}" srcOrd="4" destOrd="0" presId="urn:microsoft.com/office/officeart/2016/7/layout/BasicTimeline"/>
    <dgm:cxn modelId="{D054155A-87B6-42F7-B289-061B8A2AFF6B}" type="presParOf" srcId="{9C4AF888-6DCC-4916-BBE6-487A6992ADF0}" destId="{F4DAAC36-5313-40DA-B126-74A17CDDFFF0}" srcOrd="1" destOrd="0" presId="urn:microsoft.com/office/officeart/2016/7/layout/BasicTimeline"/>
    <dgm:cxn modelId="{ACF24FFD-5D02-4DDB-8739-E14DC5E7975A}" type="presParOf" srcId="{9C4AF888-6DCC-4916-BBE6-487A6992ADF0}" destId="{6FD597F7-EB31-47AF-BBE2-87D9599DA9D8}" srcOrd="2" destOrd="0" presId="urn:microsoft.com/office/officeart/2016/7/layout/BasicTimeline"/>
    <dgm:cxn modelId="{D893FBE1-0461-4453-9B00-CEFE3553A06F}" type="presParOf" srcId="{6FD597F7-EB31-47AF-BBE2-87D9599DA9D8}" destId="{19558128-F304-4886-A743-784966775119}" srcOrd="0" destOrd="0" presId="urn:microsoft.com/office/officeart/2016/7/layout/BasicTimeline"/>
    <dgm:cxn modelId="{8175B6D3-8E2C-4806-AF58-C687B26361FE}" type="presParOf" srcId="{6FD597F7-EB31-47AF-BBE2-87D9599DA9D8}" destId="{08D33BFE-0CF7-45F9-9019-2203CA9DAC9A}" srcOrd="1" destOrd="0" presId="urn:microsoft.com/office/officeart/2016/7/layout/BasicTimeline"/>
    <dgm:cxn modelId="{682710BE-C345-427E-A2C7-18F290009563}" type="presParOf" srcId="{08D33BFE-0CF7-45F9-9019-2203CA9DAC9A}" destId="{4F11F5ED-5C38-4973-81CA-9AAC35A853E5}" srcOrd="0" destOrd="0" presId="urn:microsoft.com/office/officeart/2016/7/layout/BasicTimeline"/>
    <dgm:cxn modelId="{E06ED729-4386-4164-BFBA-E85A18CBD0D9}" type="presParOf" srcId="{08D33BFE-0CF7-45F9-9019-2203CA9DAC9A}" destId="{717C637F-8CB5-4EAE-87CF-C8BD475964CD}" srcOrd="1" destOrd="0" presId="urn:microsoft.com/office/officeart/2016/7/layout/BasicTimeline"/>
    <dgm:cxn modelId="{1B01FB90-FDC0-48F5-8157-0E90E9041CD2}" type="presParOf" srcId="{6FD597F7-EB31-47AF-BBE2-87D9599DA9D8}" destId="{8A516B52-FDD9-468C-AD40-2DAB239FE6C9}" srcOrd="2" destOrd="0" presId="urn:microsoft.com/office/officeart/2016/7/layout/BasicTimeline"/>
    <dgm:cxn modelId="{234E18AC-100F-48E8-8123-832DB8A30F61}" type="presParOf" srcId="{6FD597F7-EB31-47AF-BBE2-87D9599DA9D8}" destId="{1A24564F-1034-4105-B3CB-DC9ECC91476B}" srcOrd="3" destOrd="0" presId="urn:microsoft.com/office/officeart/2016/7/layout/BasicTimeline"/>
    <dgm:cxn modelId="{13ECE81E-BE8D-4BC1-A74D-082D137C8232}" type="presParOf" srcId="{6FD597F7-EB31-47AF-BBE2-87D9599DA9D8}" destId="{9D867467-A22E-47A0-B0CF-DAAF79B951A7}" srcOrd="4" destOrd="0" presId="urn:microsoft.com/office/officeart/2016/7/layout/BasicTimeline"/>
    <dgm:cxn modelId="{814F3CF1-A931-42A8-9D23-B316D29280C2}" type="presParOf" srcId="{9C4AF888-6DCC-4916-BBE6-487A6992ADF0}" destId="{DBFF2CEC-F98E-45F5-B880-641D11C4EC64}" srcOrd="3" destOrd="0" presId="urn:microsoft.com/office/officeart/2016/7/layout/BasicTimeline"/>
    <dgm:cxn modelId="{0D0F0D41-1D4F-425D-AE29-FBCC349B64E5}" type="presParOf" srcId="{9C4AF888-6DCC-4916-BBE6-487A6992ADF0}" destId="{1708FC52-A6C1-43F3-8FF8-A6B1981F27E7}" srcOrd="4" destOrd="0" presId="urn:microsoft.com/office/officeart/2016/7/layout/BasicTimeline"/>
    <dgm:cxn modelId="{50DD80B7-F061-4C47-A445-0E6AC36C7DD1}" type="presParOf" srcId="{1708FC52-A6C1-43F3-8FF8-A6B1981F27E7}" destId="{6ECBDC10-2C2E-4786-B513-A01502A987F1}" srcOrd="0" destOrd="0" presId="urn:microsoft.com/office/officeart/2016/7/layout/BasicTimeline"/>
    <dgm:cxn modelId="{A9E58948-64BB-41B9-9927-39D698073F02}" type="presParOf" srcId="{1708FC52-A6C1-43F3-8FF8-A6B1981F27E7}" destId="{C58CD82A-AD7C-4EE0-9010-99C5916E6577}" srcOrd="1" destOrd="0" presId="urn:microsoft.com/office/officeart/2016/7/layout/BasicTimeline"/>
    <dgm:cxn modelId="{B2F01D41-EFBD-4D1D-9366-D0CF07A00CB6}" type="presParOf" srcId="{C58CD82A-AD7C-4EE0-9010-99C5916E6577}" destId="{2322E167-7044-4473-9141-8BCF188C730F}" srcOrd="0" destOrd="0" presId="urn:microsoft.com/office/officeart/2016/7/layout/BasicTimeline"/>
    <dgm:cxn modelId="{9293354D-863C-451B-B348-A03E50560DB4}" type="presParOf" srcId="{C58CD82A-AD7C-4EE0-9010-99C5916E6577}" destId="{98B59386-BF90-41DB-B243-E4A79B430E83}" srcOrd="1" destOrd="0" presId="urn:microsoft.com/office/officeart/2016/7/layout/BasicTimeline"/>
    <dgm:cxn modelId="{717B86CE-972D-46AB-9F88-5CA751BAC271}" type="presParOf" srcId="{1708FC52-A6C1-43F3-8FF8-A6B1981F27E7}" destId="{DB05C000-7B4D-4112-919D-1D3C186F9F2E}" srcOrd="2" destOrd="0" presId="urn:microsoft.com/office/officeart/2016/7/layout/BasicTimeline"/>
    <dgm:cxn modelId="{F7818683-1260-4602-B1BD-D0CBC871A9A0}" type="presParOf" srcId="{1708FC52-A6C1-43F3-8FF8-A6B1981F27E7}" destId="{1A192C0B-2DAF-4FA8-AC59-9D76D1C13CB0}" srcOrd="3" destOrd="0" presId="urn:microsoft.com/office/officeart/2016/7/layout/BasicTimeline"/>
    <dgm:cxn modelId="{E222589C-9F54-4FE6-BED9-774E2F3FDE9C}" type="presParOf" srcId="{1708FC52-A6C1-43F3-8FF8-A6B1981F27E7}" destId="{3BC6E792-2967-47A4-85E2-07ECEB888E3C}"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967CDA-68B8-43C5-9E2F-CD15A6AF856E}"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5225F9AE-9BBD-4C94-B919-616E5B355776}">
      <dgm:prSet/>
      <dgm:spPr/>
      <dgm:t>
        <a:bodyPr/>
        <a:lstStyle/>
        <a:p>
          <a:r>
            <a:rPr lang="en-US" b="0" i="0" baseline="0" dirty="0"/>
            <a:t>93% of Abortions are conducted within the first 6 weeks of pregnancy</a:t>
          </a:r>
          <a:endParaRPr lang="en-US" dirty="0"/>
        </a:p>
      </dgm:t>
    </dgm:pt>
    <dgm:pt modelId="{A01D7DAC-FB8D-4F2E-887E-830E387181E7}" type="parTrans" cxnId="{E507724B-1BCD-45FE-A98C-93A0D6DDC616}">
      <dgm:prSet/>
      <dgm:spPr/>
      <dgm:t>
        <a:bodyPr/>
        <a:lstStyle/>
        <a:p>
          <a:endParaRPr lang="en-US"/>
        </a:p>
      </dgm:t>
    </dgm:pt>
    <dgm:pt modelId="{4ECD8E1E-7CDF-4A05-B2F5-105F42F59651}" type="sibTrans" cxnId="{E507724B-1BCD-45FE-A98C-93A0D6DDC616}">
      <dgm:prSet/>
      <dgm:spPr/>
      <dgm:t>
        <a:bodyPr/>
        <a:lstStyle/>
        <a:p>
          <a:endParaRPr lang="en-US" dirty="0"/>
        </a:p>
      </dgm:t>
    </dgm:pt>
    <dgm:pt modelId="{AB1AE2A9-FB53-478E-AD9B-F3D0ACD065B6}">
      <dgm:prSet/>
      <dgm:spPr/>
      <dgm:t>
        <a:bodyPr/>
        <a:lstStyle/>
        <a:p>
          <a:r>
            <a:rPr lang="en-US" b="0" i="0" baseline="0" dirty="0"/>
            <a:t>&gt;50% of Abortions are medical interventions, and this is increasingly the preferred method by patients </a:t>
          </a:r>
          <a:endParaRPr lang="en-US" dirty="0"/>
        </a:p>
      </dgm:t>
    </dgm:pt>
    <dgm:pt modelId="{7FFC4F0F-A87D-482C-84C9-E3E7D7C9043E}" type="parTrans" cxnId="{0928E8CD-EA2E-4884-973A-918560FC883C}">
      <dgm:prSet/>
      <dgm:spPr/>
      <dgm:t>
        <a:bodyPr/>
        <a:lstStyle/>
        <a:p>
          <a:endParaRPr lang="en-US"/>
        </a:p>
      </dgm:t>
    </dgm:pt>
    <dgm:pt modelId="{C28EA3C4-972E-4534-A4D8-F4D0486E8703}" type="sibTrans" cxnId="{0928E8CD-EA2E-4884-973A-918560FC883C}">
      <dgm:prSet/>
      <dgm:spPr/>
      <dgm:t>
        <a:bodyPr/>
        <a:lstStyle/>
        <a:p>
          <a:endParaRPr lang="en-US" dirty="0"/>
        </a:p>
      </dgm:t>
    </dgm:pt>
    <dgm:pt modelId="{B4710620-18CE-494A-9D24-1673036321DB}">
      <dgm:prSet/>
      <dgm:spPr/>
      <dgm:t>
        <a:bodyPr/>
        <a:lstStyle/>
        <a:p>
          <a:r>
            <a:rPr lang="en-US" b="0" i="0" baseline="0" dirty="0"/>
            <a:t>Training to competence using vacuum extraction techniques takes time, clinical experience and access to patients.</a:t>
          </a:r>
          <a:endParaRPr lang="en-US" dirty="0"/>
        </a:p>
      </dgm:t>
    </dgm:pt>
    <dgm:pt modelId="{D9737623-262E-4CDF-9772-F68D680DCA7C}" type="parTrans" cxnId="{EF214631-403A-47A5-945A-F84643861D3D}">
      <dgm:prSet/>
      <dgm:spPr/>
      <dgm:t>
        <a:bodyPr/>
        <a:lstStyle/>
        <a:p>
          <a:endParaRPr lang="en-US"/>
        </a:p>
      </dgm:t>
    </dgm:pt>
    <dgm:pt modelId="{FA91AECA-4F89-46D4-8016-7604E54959C9}" type="sibTrans" cxnId="{EF214631-403A-47A5-945A-F84643861D3D}">
      <dgm:prSet/>
      <dgm:spPr/>
      <dgm:t>
        <a:bodyPr/>
        <a:lstStyle/>
        <a:p>
          <a:endParaRPr lang="en-US"/>
        </a:p>
      </dgm:t>
    </dgm:pt>
    <dgm:pt modelId="{2CFFF5CA-03BE-4280-B83F-7993A9148EFE}" type="pres">
      <dgm:prSet presAssocID="{35967CDA-68B8-43C5-9E2F-CD15A6AF856E}" presName="outerComposite" presStyleCnt="0">
        <dgm:presLayoutVars>
          <dgm:chMax val="5"/>
          <dgm:dir/>
          <dgm:resizeHandles val="exact"/>
        </dgm:presLayoutVars>
      </dgm:prSet>
      <dgm:spPr/>
    </dgm:pt>
    <dgm:pt modelId="{73955D81-D493-4E1F-9AC6-1D50678AB4CA}" type="pres">
      <dgm:prSet presAssocID="{35967CDA-68B8-43C5-9E2F-CD15A6AF856E}" presName="dummyMaxCanvas" presStyleCnt="0">
        <dgm:presLayoutVars/>
      </dgm:prSet>
      <dgm:spPr/>
    </dgm:pt>
    <dgm:pt modelId="{49C15F9A-8DA1-46CE-B527-C1876481C568}" type="pres">
      <dgm:prSet presAssocID="{35967CDA-68B8-43C5-9E2F-CD15A6AF856E}" presName="ThreeNodes_1" presStyleLbl="node1" presStyleIdx="0" presStyleCnt="3">
        <dgm:presLayoutVars>
          <dgm:bulletEnabled val="1"/>
        </dgm:presLayoutVars>
      </dgm:prSet>
      <dgm:spPr/>
    </dgm:pt>
    <dgm:pt modelId="{B74E3FFB-EFD8-4271-9DB3-328A52EE973E}" type="pres">
      <dgm:prSet presAssocID="{35967CDA-68B8-43C5-9E2F-CD15A6AF856E}" presName="ThreeNodes_2" presStyleLbl="node1" presStyleIdx="1" presStyleCnt="3">
        <dgm:presLayoutVars>
          <dgm:bulletEnabled val="1"/>
        </dgm:presLayoutVars>
      </dgm:prSet>
      <dgm:spPr/>
    </dgm:pt>
    <dgm:pt modelId="{5D018914-A7F4-46E8-A130-C775A5DB44F5}" type="pres">
      <dgm:prSet presAssocID="{35967CDA-68B8-43C5-9E2F-CD15A6AF856E}" presName="ThreeNodes_3" presStyleLbl="node1" presStyleIdx="2" presStyleCnt="3">
        <dgm:presLayoutVars>
          <dgm:bulletEnabled val="1"/>
        </dgm:presLayoutVars>
      </dgm:prSet>
      <dgm:spPr/>
    </dgm:pt>
    <dgm:pt modelId="{E0B113F0-F479-4F69-A9D1-DB79920CE2DD}" type="pres">
      <dgm:prSet presAssocID="{35967CDA-68B8-43C5-9E2F-CD15A6AF856E}" presName="ThreeConn_1-2" presStyleLbl="fgAccFollowNode1" presStyleIdx="0" presStyleCnt="2">
        <dgm:presLayoutVars>
          <dgm:bulletEnabled val="1"/>
        </dgm:presLayoutVars>
      </dgm:prSet>
      <dgm:spPr/>
    </dgm:pt>
    <dgm:pt modelId="{0373D4E9-2AEF-4B4D-AB0B-4E1E38318CBE}" type="pres">
      <dgm:prSet presAssocID="{35967CDA-68B8-43C5-9E2F-CD15A6AF856E}" presName="ThreeConn_2-3" presStyleLbl="fgAccFollowNode1" presStyleIdx="1" presStyleCnt="2">
        <dgm:presLayoutVars>
          <dgm:bulletEnabled val="1"/>
        </dgm:presLayoutVars>
      </dgm:prSet>
      <dgm:spPr/>
    </dgm:pt>
    <dgm:pt modelId="{F000EF3D-5C27-4215-B755-FFA143A4899E}" type="pres">
      <dgm:prSet presAssocID="{35967CDA-68B8-43C5-9E2F-CD15A6AF856E}" presName="ThreeNodes_1_text" presStyleLbl="node1" presStyleIdx="2" presStyleCnt="3">
        <dgm:presLayoutVars>
          <dgm:bulletEnabled val="1"/>
        </dgm:presLayoutVars>
      </dgm:prSet>
      <dgm:spPr/>
    </dgm:pt>
    <dgm:pt modelId="{8B6D7979-61D0-4359-857D-2C75803222DA}" type="pres">
      <dgm:prSet presAssocID="{35967CDA-68B8-43C5-9E2F-CD15A6AF856E}" presName="ThreeNodes_2_text" presStyleLbl="node1" presStyleIdx="2" presStyleCnt="3">
        <dgm:presLayoutVars>
          <dgm:bulletEnabled val="1"/>
        </dgm:presLayoutVars>
      </dgm:prSet>
      <dgm:spPr/>
    </dgm:pt>
    <dgm:pt modelId="{8BD029FC-7BB6-4B95-970E-B164D25A7C57}" type="pres">
      <dgm:prSet presAssocID="{35967CDA-68B8-43C5-9E2F-CD15A6AF856E}" presName="ThreeNodes_3_text" presStyleLbl="node1" presStyleIdx="2" presStyleCnt="3">
        <dgm:presLayoutVars>
          <dgm:bulletEnabled val="1"/>
        </dgm:presLayoutVars>
      </dgm:prSet>
      <dgm:spPr/>
    </dgm:pt>
  </dgm:ptLst>
  <dgm:cxnLst>
    <dgm:cxn modelId="{8695EC23-D3D7-4C23-88E3-6840FB8370BF}" type="presOf" srcId="{AB1AE2A9-FB53-478E-AD9B-F3D0ACD065B6}" destId="{8B6D7979-61D0-4359-857D-2C75803222DA}" srcOrd="1" destOrd="0" presId="urn:microsoft.com/office/officeart/2005/8/layout/vProcess5"/>
    <dgm:cxn modelId="{EF214631-403A-47A5-945A-F84643861D3D}" srcId="{35967CDA-68B8-43C5-9E2F-CD15A6AF856E}" destId="{B4710620-18CE-494A-9D24-1673036321DB}" srcOrd="2" destOrd="0" parTransId="{D9737623-262E-4CDF-9772-F68D680DCA7C}" sibTransId="{FA91AECA-4F89-46D4-8016-7604E54959C9}"/>
    <dgm:cxn modelId="{2FFB1936-1D36-4BFB-9F8F-012E99DED04C}" type="presOf" srcId="{5225F9AE-9BBD-4C94-B919-616E5B355776}" destId="{49C15F9A-8DA1-46CE-B527-C1876481C568}" srcOrd="0" destOrd="0" presId="urn:microsoft.com/office/officeart/2005/8/layout/vProcess5"/>
    <dgm:cxn modelId="{FF84416A-4076-473D-A417-08C01A32EB73}" type="presOf" srcId="{C28EA3C4-972E-4534-A4D8-F4D0486E8703}" destId="{0373D4E9-2AEF-4B4D-AB0B-4E1E38318CBE}" srcOrd="0" destOrd="0" presId="urn:microsoft.com/office/officeart/2005/8/layout/vProcess5"/>
    <dgm:cxn modelId="{E507724B-1BCD-45FE-A98C-93A0D6DDC616}" srcId="{35967CDA-68B8-43C5-9E2F-CD15A6AF856E}" destId="{5225F9AE-9BBD-4C94-B919-616E5B355776}" srcOrd="0" destOrd="0" parTransId="{A01D7DAC-FB8D-4F2E-887E-830E387181E7}" sibTransId="{4ECD8E1E-7CDF-4A05-B2F5-105F42F59651}"/>
    <dgm:cxn modelId="{6673B14E-69B3-42E0-B4E8-AD26EEC8280A}" type="presOf" srcId="{35967CDA-68B8-43C5-9E2F-CD15A6AF856E}" destId="{2CFFF5CA-03BE-4280-B83F-7993A9148EFE}" srcOrd="0" destOrd="0" presId="urn:microsoft.com/office/officeart/2005/8/layout/vProcess5"/>
    <dgm:cxn modelId="{A346D86E-71FC-4522-BED5-7154B8939CE6}" type="presOf" srcId="{4ECD8E1E-7CDF-4A05-B2F5-105F42F59651}" destId="{E0B113F0-F479-4F69-A9D1-DB79920CE2DD}" srcOrd="0" destOrd="0" presId="urn:microsoft.com/office/officeart/2005/8/layout/vProcess5"/>
    <dgm:cxn modelId="{145D2572-82FB-442B-9D75-3445D594C061}" type="presOf" srcId="{AB1AE2A9-FB53-478E-AD9B-F3D0ACD065B6}" destId="{B74E3FFB-EFD8-4271-9DB3-328A52EE973E}" srcOrd="0" destOrd="0" presId="urn:microsoft.com/office/officeart/2005/8/layout/vProcess5"/>
    <dgm:cxn modelId="{8A45C788-430A-482C-8335-134B23B01B47}" type="presOf" srcId="{B4710620-18CE-494A-9D24-1673036321DB}" destId="{8BD029FC-7BB6-4B95-970E-B164D25A7C57}" srcOrd="1" destOrd="0" presId="urn:microsoft.com/office/officeart/2005/8/layout/vProcess5"/>
    <dgm:cxn modelId="{5975548B-93AD-4557-98BC-9B8F7177B8A6}" type="presOf" srcId="{B4710620-18CE-494A-9D24-1673036321DB}" destId="{5D018914-A7F4-46E8-A130-C775A5DB44F5}" srcOrd="0" destOrd="0" presId="urn:microsoft.com/office/officeart/2005/8/layout/vProcess5"/>
    <dgm:cxn modelId="{F20FCEC2-BBAA-4AA5-8674-C638B553F368}" type="presOf" srcId="{5225F9AE-9BBD-4C94-B919-616E5B355776}" destId="{F000EF3D-5C27-4215-B755-FFA143A4899E}" srcOrd="1" destOrd="0" presId="urn:microsoft.com/office/officeart/2005/8/layout/vProcess5"/>
    <dgm:cxn modelId="{0928E8CD-EA2E-4884-973A-918560FC883C}" srcId="{35967CDA-68B8-43C5-9E2F-CD15A6AF856E}" destId="{AB1AE2A9-FB53-478E-AD9B-F3D0ACD065B6}" srcOrd="1" destOrd="0" parTransId="{7FFC4F0F-A87D-482C-84C9-E3E7D7C9043E}" sibTransId="{C28EA3C4-972E-4534-A4D8-F4D0486E8703}"/>
    <dgm:cxn modelId="{4AD10169-7DC4-425E-869C-68E434458962}" type="presParOf" srcId="{2CFFF5CA-03BE-4280-B83F-7993A9148EFE}" destId="{73955D81-D493-4E1F-9AC6-1D50678AB4CA}" srcOrd="0" destOrd="0" presId="urn:microsoft.com/office/officeart/2005/8/layout/vProcess5"/>
    <dgm:cxn modelId="{C5F33153-C9C4-42E1-AF1A-5A0F9493F2F5}" type="presParOf" srcId="{2CFFF5CA-03BE-4280-B83F-7993A9148EFE}" destId="{49C15F9A-8DA1-46CE-B527-C1876481C568}" srcOrd="1" destOrd="0" presId="urn:microsoft.com/office/officeart/2005/8/layout/vProcess5"/>
    <dgm:cxn modelId="{0846EFB1-6C17-401D-8E18-88C1E619471A}" type="presParOf" srcId="{2CFFF5CA-03BE-4280-B83F-7993A9148EFE}" destId="{B74E3FFB-EFD8-4271-9DB3-328A52EE973E}" srcOrd="2" destOrd="0" presId="urn:microsoft.com/office/officeart/2005/8/layout/vProcess5"/>
    <dgm:cxn modelId="{FF0625C5-3190-485C-B61A-AC278D90E17A}" type="presParOf" srcId="{2CFFF5CA-03BE-4280-B83F-7993A9148EFE}" destId="{5D018914-A7F4-46E8-A130-C775A5DB44F5}" srcOrd="3" destOrd="0" presId="urn:microsoft.com/office/officeart/2005/8/layout/vProcess5"/>
    <dgm:cxn modelId="{14FCD349-5FD5-4479-AF32-32DDC671C35B}" type="presParOf" srcId="{2CFFF5CA-03BE-4280-B83F-7993A9148EFE}" destId="{E0B113F0-F479-4F69-A9D1-DB79920CE2DD}" srcOrd="4" destOrd="0" presId="urn:microsoft.com/office/officeart/2005/8/layout/vProcess5"/>
    <dgm:cxn modelId="{381C37D0-FA46-4AD9-B412-AE115BEBCA88}" type="presParOf" srcId="{2CFFF5CA-03BE-4280-B83F-7993A9148EFE}" destId="{0373D4E9-2AEF-4B4D-AB0B-4E1E38318CBE}" srcOrd="5" destOrd="0" presId="urn:microsoft.com/office/officeart/2005/8/layout/vProcess5"/>
    <dgm:cxn modelId="{0F0CB1F7-04F3-4AB8-869B-AF051BF71E6B}" type="presParOf" srcId="{2CFFF5CA-03BE-4280-B83F-7993A9148EFE}" destId="{F000EF3D-5C27-4215-B755-FFA143A4899E}" srcOrd="6" destOrd="0" presId="urn:microsoft.com/office/officeart/2005/8/layout/vProcess5"/>
    <dgm:cxn modelId="{B7848F8B-D71B-4528-87B6-F724CB8DE92E}" type="presParOf" srcId="{2CFFF5CA-03BE-4280-B83F-7993A9148EFE}" destId="{8B6D7979-61D0-4359-857D-2C75803222DA}" srcOrd="7" destOrd="0" presId="urn:microsoft.com/office/officeart/2005/8/layout/vProcess5"/>
    <dgm:cxn modelId="{68555AE9-D06F-4A04-AFC4-4B185EFF9F12}" type="presParOf" srcId="{2CFFF5CA-03BE-4280-B83F-7993A9148EFE}" destId="{8BD029FC-7BB6-4B95-970E-B164D25A7C5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6AA0B-0D35-4A94-8174-0011ACDE95BC}">
      <dsp:nvSpPr>
        <dsp:cNvPr id="0" name=""/>
        <dsp:cNvSpPr/>
      </dsp:nvSpPr>
      <dsp:spPr>
        <a:xfrm>
          <a:off x="0" y="1128712"/>
          <a:ext cx="4591050" cy="0"/>
        </a:xfrm>
        <a:prstGeom prst="line">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3CE80F55-9FA5-4660-B7EC-691E18C5D113}">
      <dsp:nvSpPr>
        <dsp:cNvPr id="0" name=""/>
        <dsp:cNvSpPr/>
      </dsp:nvSpPr>
      <dsp:spPr>
        <a:xfrm>
          <a:off x="127867" y="1212236"/>
          <a:ext cx="1870135" cy="255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2022</a:t>
          </a:r>
        </a:p>
      </dsp:txBody>
      <dsp:txXfrm>
        <a:off x="127867" y="1212236"/>
        <a:ext cx="1870135" cy="255088"/>
      </dsp:txXfrm>
    </dsp:sp>
    <dsp:sp modelId="{F3819E27-CC7A-485D-8A8B-E542DB5B4A08}">
      <dsp:nvSpPr>
        <dsp:cNvPr id="0" name=""/>
        <dsp:cNvSpPr/>
      </dsp:nvSpPr>
      <dsp:spPr>
        <a:xfrm>
          <a:off x="358" y="0"/>
          <a:ext cx="2125154" cy="699801"/>
        </a:xfrm>
        <a:prstGeom prst="round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The Maryland Abortion Care Access Act (2022) passes</a:t>
          </a:r>
        </a:p>
      </dsp:txBody>
      <dsp:txXfrm>
        <a:off x="34519" y="34161"/>
        <a:ext cx="2056832" cy="631479"/>
      </dsp:txXfrm>
    </dsp:sp>
    <dsp:sp modelId="{19999783-EBFE-4ABF-863A-8C15F091A0F7}">
      <dsp:nvSpPr>
        <dsp:cNvPr id="0" name=""/>
        <dsp:cNvSpPr/>
      </dsp:nvSpPr>
      <dsp:spPr>
        <a:xfrm>
          <a:off x="1062935" y="699801"/>
          <a:ext cx="0" cy="428910"/>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9558128-F304-4886-A743-784966775119}">
      <dsp:nvSpPr>
        <dsp:cNvPr id="0" name=""/>
        <dsp:cNvSpPr/>
      </dsp:nvSpPr>
      <dsp:spPr>
        <a:xfrm>
          <a:off x="1360457" y="790098"/>
          <a:ext cx="1870135" cy="255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June 2022</a:t>
          </a:r>
        </a:p>
      </dsp:txBody>
      <dsp:txXfrm>
        <a:off x="1360457" y="790098"/>
        <a:ext cx="1870135" cy="255088"/>
      </dsp:txXfrm>
    </dsp:sp>
    <dsp:sp modelId="{0A6E4E1E-7511-4B3A-A923-DF649B26D34D}">
      <dsp:nvSpPr>
        <dsp:cNvPr id="0" name=""/>
        <dsp:cNvSpPr/>
      </dsp:nvSpPr>
      <dsp:spPr>
        <a:xfrm>
          <a:off x="1046004" y="1111781"/>
          <a:ext cx="33861" cy="33861"/>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11F5ED-5C38-4973-81CA-9AAC35A853E5}">
      <dsp:nvSpPr>
        <dsp:cNvPr id="0" name=""/>
        <dsp:cNvSpPr/>
      </dsp:nvSpPr>
      <dsp:spPr>
        <a:xfrm>
          <a:off x="1232947" y="1557622"/>
          <a:ext cx="2125154" cy="699801"/>
        </a:xfrm>
        <a:prstGeom prst="round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Dobbs v. Jackson Women’s Health Organization the  Supreme Court changes precedent</a:t>
          </a:r>
        </a:p>
      </dsp:txBody>
      <dsp:txXfrm>
        <a:off x="1267108" y="1591783"/>
        <a:ext cx="2056832" cy="631479"/>
      </dsp:txXfrm>
    </dsp:sp>
    <dsp:sp modelId="{8A516B52-FDD9-468C-AD40-2DAB239FE6C9}">
      <dsp:nvSpPr>
        <dsp:cNvPr id="0" name=""/>
        <dsp:cNvSpPr/>
      </dsp:nvSpPr>
      <dsp:spPr>
        <a:xfrm>
          <a:off x="2295525" y="1128711"/>
          <a:ext cx="0" cy="428910"/>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ECBDC10-2C2E-4786-B513-A01502A987F1}">
      <dsp:nvSpPr>
        <dsp:cNvPr id="0" name=""/>
        <dsp:cNvSpPr/>
      </dsp:nvSpPr>
      <dsp:spPr>
        <a:xfrm>
          <a:off x="2593046" y="1212236"/>
          <a:ext cx="1870135" cy="255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19 Jan. 2023</a:t>
          </a:r>
        </a:p>
      </dsp:txBody>
      <dsp:txXfrm>
        <a:off x="2593046" y="1212236"/>
        <a:ext cx="1870135" cy="255088"/>
      </dsp:txXfrm>
    </dsp:sp>
    <dsp:sp modelId="{1A24564F-1034-4105-B3CB-DC9ECC91476B}">
      <dsp:nvSpPr>
        <dsp:cNvPr id="0" name=""/>
        <dsp:cNvSpPr/>
      </dsp:nvSpPr>
      <dsp:spPr>
        <a:xfrm>
          <a:off x="2278594" y="1111781"/>
          <a:ext cx="33861" cy="33861"/>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22E167-7044-4473-9141-8BCF188C730F}">
      <dsp:nvSpPr>
        <dsp:cNvPr id="0" name=""/>
        <dsp:cNvSpPr/>
      </dsp:nvSpPr>
      <dsp:spPr>
        <a:xfrm>
          <a:off x="2465537" y="0"/>
          <a:ext cx="2125154" cy="699801"/>
        </a:xfrm>
        <a:prstGeom prst="round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Governor Moore released funding Jan 19th, 2023,  one day after being sworn into office.</a:t>
          </a:r>
        </a:p>
      </dsp:txBody>
      <dsp:txXfrm>
        <a:off x="2499698" y="34161"/>
        <a:ext cx="2056832" cy="631479"/>
      </dsp:txXfrm>
    </dsp:sp>
    <dsp:sp modelId="{DB05C000-7B4D-4112-919D-1D3C186F9F2E}">
      <dsp:nvSpPr>
        <dsp:cNvPr id="0" name=""/>
        <dsp:cNvSpPr/>
      </dsp:nvSpPr>
      <dsp:spPr>
        <a:xfrm>
          <a:off x="3528114" y="699801"/>
          <a:ext cx="0" cy="428910"/>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A192C0B-2DAF-4FA8-AC59-9D76D1C13CB0}">
      <dsp:nvSpPr>
        <dsp:cNvPr id="0" name=""/>
        <dsp:cNvSpPr/>
      </dsp:nvSpPr>
      <dsp:spPr>
        <a:xfrm>
          <a:off x="3511183" y="1111781"/>
          <a:ext cx="33861" cy="33861"/>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15F9A-8DA1-46CE-B527-C1876481C568}">
      <dsp:nvSpPr>
        <dsp:cNvPr id="0" name=""/>
        <dsp:cNvSpPr/>
      </dsp:nvSpPr>
      <dsp:spPr>
        <a:xfrm>
          <a:off x="0" y="0"/>
          <a:ext cx="6391989" cy="895111"/>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dirty="0"/>
            <a:t>93% of Abortions are conducted within the first 6 weeks of pregnancy</a:t>
          </a:r>
          <a:endParaRPr lang="en-US" sz="1700" kern="1200" dirty="0"/>
        </a:p>
      </dsp:txBody>
      <dsp:txXfrm>
        <a:off x="26217" y="26217"/>
        <a:ext cx="5426094" cy="842677"/>
      </dsp:txXfrm>
    </dsp:sp>
    <dsp:sp modelId="{B74E3FFB-EFD8-4271-9DB3-328A52EE973E}">
      <dsp:nvSpPr>
        <dsp:cNvPr id="0" name=""/>
        <dsp:cNvSpPr/>
      </dsp:nvSpPr>
      <dsp:spPr>
        <a:xfrm>
          <a:off x="563999" y="1044297"/>
          <a:ext cx="6391989" cy="895111"/>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dirty="0"/>
            <a:t>&gt;50% of Abortions are medical interventions, and this is increasingly the preferred method by patients </a:t>
          </a:r>
          <a:endParaRPr lang="en-US" sz="1700" kern="1200" dirty="0"/>
        </a:p>
      </dsp:txBody>
      <dsp:txXfrm>
        <a:off x="590216" y="1070514"/>
        <a:ext cx="5193734" cy="842677"/>
      </dsp:txXfrm>
    </dsp:sp>
    <dsp:sp modelId="{5D018914-A7F4-46E8-A130-C775A5DB44F5}">
      <dsp:nvSpPr>
        <dsp:cNvPr id="0" name=""/>
        <dsp:cNvSpPr/>
      </dsp:nvSpPr>
      <dsp:spPr>
        <a:xfrm>
          <a:off x="1127998" y="2088594"/>
          <a:ext cx="6391989" cy="895111"/>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dirty="0"/>
            <a:t>Training to competence using vacuum extraction techniques takes time, clinical experience and access to patients.</a:t>
          </a:r>
          <a:endParaRPr lang="en-US" sz="1700" kern="1200" dirty="0"/>
        </a:p>
      </dsp:txBody>
      <dsp:txXfrm>
        <a:off x="1154215" y="2114811"/>
        <a:ext cx="5193734" cy="842677"/>
      </dsp:txXfrm>
    </dsp:sp>
    <dsp:sp modelId="{E0B113F0-F479-4F69-A9D1-DB79920CE2DD}">
      <dsp:nvSpPr>
        <dsp:cNvPr id="0" name=""/>
        <dsp:cNvSpPr/>
      </dsp:nvSpPr>
      <dsp:spPr>
        <a:xfrm>
          <a:off x="5810167" y="678793"/>
          <a:ext cx="581822" cy="581822"/>
        </a:xfrm>
        <a:prstGeom prst="downArrow">
          <a:avLst>
            <a:gd name="adj1" fmla="val 55000"/>
            <a:gd name="adj2" fmla="val 45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5941077" y="678793"/>
        <a:ext cx="320002" cy="437821"/>
      </dsp:txXfrm>
    </dsp:sp>
    <dsp:sp modelId="{0373D4E9-2AEF-4B4D-AB0B-4E1E38318CBE}">
      <dsp:nvSpPr>
        <dsp:cNvPr id="0" name=""/>
        <dsp:cNvSpPr/>
      </dsp:nvSpPr>
      <dsp:spPr>
        <a:xfrm>
          <a:off x="6374166" y="1717122"/>
          <a:ext cx="581822" cy="581822"/>
        </a:xfrm>
        <a:prstGeom prst="downArrow">
          <a:avLst>
            <a:gd name="adj1" fmla="val 55000"/>
            <a:gd name="adj2" fmla="val 45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6505076" y="1717122"/>
        <a:ext cx="320002" cy="437821"/>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9975FE34-0254-CB4E-A5E4-5F0B8F700389}" type="datetimeFigureOut">
              <a:rPr lang="en-US" smtClean="0"/>
              <a:pPr/>
              <a:t>4/24/2024</a:t>
            </a:fld>
            <a:endParaRPr lang="en-US" dirty="0"/>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1B5725CC-1AA9-CA45-AB75-91D94092D047}" type="slidenum">
              <a:rPr lang="en-US" smtClean="0"/>
              <a:pPr/>
              <a:t>‹#›</a:t>
            </a:fld>
            <a:endParaRPr lang="en-US" dirty="0"/>
          </a:p>
        </p:txBody>
      </p:sp>
    </p:spTree>
    <p:extLst>
      <p:ext uri="{BB962C8B-B14F-4D97-AF65-F5344CB8AC3E}">
        <p14:creationId xmlns:p14="http://schemas.microsoft.com/office/powerpoint/2010/main" val="2305347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1671D3BD-027A-A147-A84A-68BC2B27E5A1}" type="datetimeFigureOut">
              <a:rPr lang="en-US" smtClean="0"/>
              <a:pPr/>
              <a:t>4/24/2024</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0A568234-3C94-5441-9BE6-F55F3848C366}" type="slidenum">
              <a:rPr lang="en-US" smtClean="0"/>
              <a:pPr/>
              <a:t>‹#›</a:t>
            </a:fld>
            <a:endParaRPr lang="en-US" dirty="0"/>
          </a:p>
        </p:txBody>
      </p:sp>
    </p:spTree>
    <p:extLst>
      <p:ext uri="{BB962C8B-B14F-4D97-AF65-F5344CB8AC3E}">
        <p14:creationId xmlns:p14="http://schemas.microsoft.com/office/powerpoint/2010/main" val="10104845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1</a:t>
            </a:fld>
            <a:endParaRPr lang="en-US" dirty="0"/>
          </a:p>
        </p:txBody>
      </p:sp>
    </p:spTree>
    <p:extLst>
      <p:ext uri="{BB962C8B-B14F-4D97-AF65-F5344CB8AC3E}">
        <p14:creationId xmlns:p14="http://schemas.microsoft.com/office/powerpoint/2010/main" val="2038861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b="0" dirty="0">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1599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2498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effectLs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6840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1120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8059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4818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b="0" i="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81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6383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6E3070-4E48-4262-A762-5B85DC9DBC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116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6E3070-4E48-4262-A762-5B85DC9DBC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741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effectLst/>
              <a:latin typeface="Times New Roman" panose="02020603050405020304" pitchFamily="18" charset="0"/>
            </a:endParaRPr>
          </a:p>
          <a:p>
            <a:endParaRPr lang="en-US" sz="1800" dirty="0">
              <a:effectLst/>
              <a:latin typeface="Times New Roman" panose="02020603050405020304" pitchFamily="18" charset="0"/>
            </a:endParaRPr>
          </a:p>
          <a:p>
            <a:endParaRPr lang="en-US" dirty="0">
              <a:effectLst/>
            </a:endParaRPr>
          </a:p>
        </p:txBody>
      </p:sp>
      <p:sp>
        <p:nvSpPr>
          <p:cNvPr id="4" name="Slide Number Placeholder 3"/>
          <p:cNvSpPr>
            <a:spLocks noGrp="1"/>
          </p:cNvSpPr>
          <p:nvPr>
            <p:ph type="sldNum" sz="quarter" idx="5"/>
          </p:nvPr>
        </p:nvSpPr>
        <p:spPr/>
        <p:txBody>
          <a:bodyPr/>
          <a:lstStyle/>
          <a:p>
            <a:fld id="{0A568234-3C94-5441-9BE6-F55F3848C366}" type="slidenum">
              <a:rPr lang="en-US" smtClean="0"/>
              <a:pPr/>
              <a:t>2</a:t>
            </a:fld>
            <a:endParaRPr lang="en-US" dirty="0"/>
          </a:p>
        </p:txBody>
      </p:sp>
    </p:spTree>
    <p:extLst>
      <p:ext uri="{BB962C8B-B14F-4D97-AF65-F5344CB8AC3E}">
        <p14:creationId xmlns:p14="http://schemas.microsoft.com/office/powerpoint/2010/main" val="3861256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6E3070-4E48-4262-A762-5B85DC9DBC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896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6E3070-4E48-4262-A762-5B85DC9DBC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4550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BCFF5E-1591-467C-8795-35582DD40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93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BCFF5E-1591-467C-8795-35582DD40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434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6E3070-4E48-4262-A762-5B85DC9DBC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178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6E3070-4E48-4262-A762-5B85DC9DBC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059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6E3070-4E48-4262-A762-5B85DC9DBC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65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6E3070-4E48-4262-A762-5B85DC9DBC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506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6E3070-4E48-4262-A762-5B85DC9DBC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7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effectLst/>
            </a:endParaRPr>
          </a:p>
        </p:txBody>
      </p:sp>
      <p:sp>
        <p:nvSpPr>
          <p:cNvPr id="4" name="Slide Number Placeholder 3"/>
          <p:cNvSpPr>
            <a:spLocks noGrp="1"/>
          </p:cNvSpPr>
          <p:nvPr>
            <p:ph type="sldNum" sz="quarter" idx="5"/>
          </p:nvPr>
        </p:nvSpPr>
        <p:spPr/>
        <p:txBody>
          <a:bodyPr/>
          <a:lstStyle/>
          <a:p>
            <a:fld id="{0A568234-3C94-5441-9BE6-F55F3848C366}" type="slidenum">
              <a:rPr lang="en-US" smtClean="0"/>
              <a:pPr/>
              <a:t>3</a:t>
            </a:fld>
            <a:endParaRPr lang="en-US" dirty="0"/>
          </a:p>
        </p:txBody>
      </p:sp>
    </p:spTree>
    <p:extLst>
      <p:ext uri="{BB962C8B-B14F-4D97-AF65-F5344CB8AC3E}">
        <p14:creationId xmlns:p14="http://schemas.microsoft.com/office/powerpoint/2010/main" val="2749240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effectLst/>
            </a:endParaRPr>
          </a:p>
        </p:txBody>
      </p:sp>
      <p:sp>
        <p:nvSpPr>
          <p:cNvPr id="4" name="Slide Number Placeholder 3"/>
          <p:cNvSpPr>
            <a:spLocks noGrp="1"/>
          </p:cNvSpPr>
          <p:nvPr>
            <p:ph type="sldNum" sz="quarter" idx="5"/>
          </p:nvPr>
        </p:nvSpPr>
        <p:spPr/>
        <p:txBody>
          <a:bodyPr/>
          <a:lstStyle/>
          <a:p>
            <a:fld id="{0A568234-3C94-5441-9BE6-F55F3848C366}" type="slidenum">
              <a:rPr lang="en-US" smtClean="0"/>
              <a:pPr/>
              <a:t>4</a:t>
            </a:fld>
            <a:endParaRPr lang="en-US" dirty="0"/>
          </a:p>
        </p:txBody>
      </p:sp>
    </p:spTree>
    <p:extLst>
      <p:ext uri="{BB962C8B-B14F-4D97-AF65-F5344CB8AC3E}">
        <p14:creationId xmlns:p14="http://schemas.microsoft.com/office/powerpoint/2010/main" val="4135659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8861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726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1437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28650" lvl="1"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2849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461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titlepag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a:xfrm>
            <a:off x="1557338" y="3065961"/>
            <a:ext cx="7589520" cy="769441"/>
          </a:xfrm>
        </p:spPr>
        <p:txBody>
          <a:bodyPr lIns="0" tIns="0" rIns="0" bIns="0" anchor="b" anchorCtr="0">
            <a:spAutoFit/>
          </a:bodyPr>
          <a:lstStyle>
            <a:lvl1pPr algn="l">
              <a:defRPr sz="5000" b="1" cap="none" baseline="0">
                <a:solidFill>
                  <a:schemeClr val="tx1"/>
                </a:solidFill>
              </a:defRPr>
            </a:lvl1pPr>
          </a:lstStyle>
          <a:p>
            <a:r>
              <a:rPr lang="en-US" dirty="0"/>
              <a:t>Title page: single line</a:t>
            </a:r>
          </a:p>
        </p:txBody>
      </p:sp>
      <p:sp>
        <p:nvSpPr>
          <p:cNvPr id="3" name="Text Placeholder 2"/>
          <p:cNvSpPr>
            <a:spLocks noGrp="1"/>
          </p:cNvSpPr>
          <p:nvPr>
            <p:ph type="body" idx="1"/>
          </p:nvPr>
        </p:nvSpPr>
        <p:spPr>
          <a:xfrm>
            <a:off x="1557338" y="3835402"/>
            <a:ext cx="7589520" cy="215444"/>
          </a:xfrm>
        </p:spPr>
        <p:txBody>
          <a:bodyPr wrap="square" bIns="0" anchor="t" anchorCtr="0">
            <a:spAutoFit/>
          </a:bodyPr>
          <a:lstStyle>
            <a:lvl1pPr marL="0" indent="0">
              <a:buNone/>
              <a:defRPr sz="1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554480" y="6400800"/>
            <a:ext cx="7252050" cy="456535"/>
          </a:xfrm>
          <a:prstGeom prst="rect">
            <a:avLst/>
          </a:prstGeom>
        </p:spPr>
        <p:txBody>
          <a:bodyPr wrap="square" lIns="0" tIns="0" rIns="0" bIns="0" anchor="t" anchorCtr="0">
            <a:spAutoFit/>
          </a:bodyPr>
          <a:lstStyle>
            <a:lvl1pPr algn="l">
              <a:lnSpc>
                <a:spcPts val="1200"/>
              </a:lnSpc>
              <a:defRPr sz="800" b="0" i="0">
                <a:solidFill>
                  <a:schemeClr val="bg1"/>
                </a:solidFill>
                <a:latin typeface="Helvetica"/>
                <a:cs typeface="Helvetica"/>
              </a:defRPr>
            </a:lvl1pPr>
          </a:lstStyle>
          <a:p>
            <a:endParaRPr lang="en-US" dirty="0">
              <a:latin typeface="Arial"/>
              <a:cs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up_Phot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dirty="0"/>
          </a:p>
        </p:txBody>
      </p:sp>
      <p:sp>
        <p:nvSpPr>
          <p:cNvPr id="7" name="Text Placeholder 6"/>
          <p:cNvSpPr>
            <a:spLocks noGrp="1"/>
          </p:cNvSpPr>
          <p:nvPr>
            <p:ph type="body" sz="quarter" idx="13" hasCustomPrompt="1"/>
          </p:nvPr>
        </p:nvSpPr>
        <p:spPr>
          <a:xfrm>
            <a:off x="1190476" y="4656912"/>
            <a:ext cx="2275737" cy="744428"/>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dirty="0"/>
              <a:t>Click to edit text styles</a:t>
            </a:r>
          </a:p>
          <a:p>
            <a:pPr lvl="1"/>
            <a:r>
              <a:rPr lang="en-US" dirty="0"/>
              <a:t>Second level</a:t>
            </a:r>
          </a:p>
        </p:txBody>
      </p:sp>
      <p:sp>
        <p:nvSpPr>
          <p:cNvPr id="9" name="Picture Placeholder 8"/>
          <p:cNvSpPr>
            <a:spLocks noGrp="1"/>
          </p:cNvSpPr>
          <p:nvPr>
            <p:ph type="pic" sz="quarter" idx="14"/>
          </p:nvPr>
        </p:nvSpPr>
        <p:spPr>
          <a:xfrm>
            <a:off x="1190625" y="2274888"/>
            <a:ext cx="2286222" cy="2286000"/>
          </a:xfrm>
        </p:spPr>
        <p:txBody>
          <a:bodyPr/>
          <a:lstStyle/>
          <a:p>
            <a:r>
              <a:rPr lang="en-US" dirty="0"/>
              <a:t>Click icon to add picture</a:t>
            </a:r>
          </a:p>
        </p:txBody>
      </p:sp>
      <p:sp>
        <p:nvSpPr>
          <p:cNvPr id="8" name="Picture Placeholder 8"/>
          <p:cNvSpPr>
            <a:spLocks noGrp="1"/>
          </p:cNvSpPr>
          <p:nvPr>
            <p:ph type="pic" sz="quarter" idx="15"/>
          </p:nvPr>
        </p:nvSpPr>
        <p:spPr>
          <a:xfrm>
            <a:off x="3965723" y="2274888"/>
            <a:ext cx="2286222" cy="2286000"/>
          </a:xfrm>
        </p:spPr>
        <p:txBody>
          <a:bodyPr/>
          <a:lstStyle/>
          <a:p>
            <a:r>
              <a:rPr lang="en-US" dirty="0"/>
              <a:t>Click icon to add picture</a:t>
            </a:r>
          </a:p>
        </p:txBody>
      </p:sp>
      <p:sp>
        <p:nvSpPr>
          <p:cNvPr id="10" name="Text Placeholder 6"/>
          <p:cNvSpPr>
            <a:spLocks noGrp="1"/>
          </p:cNvSpPr>
          <p:nvPr>
            <p:ph type="body" sz="quarter" idx="16" hasCustomPrompt="1"/>
          </p:nvPr>
        </p:nvSpPr>
        <p:spPr>
          <a:xfrm>
            <a:off x="3976206" y="4656912"/>
            <a:ext cx="2275737" cy="744428"/>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dirty="0"/>
              <a:t>Click to edit text styles</a:t>
            </a:r>
          </a:p>
          <a:p>
            <a:pPr lvl="1"/>
            <a:r>
              <a:rPr lang="en-US" dirty="0"/>
              <a:t>Second level</a:t>
            </a:r>
          </a:p>
        </p:txBody>
      </p:sp>
      <p:sp>
        <p:nvSpPr>
          <p:cNvPr id="12"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p_breakout_layou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2594454" y="2307303"/>
            <a:ext cx="5986019" cy="1430135"/>
          </a:xfrm>
        </p:spPr>
        <p:txBody>
          <a:bodyPr/>
          <a:lstStyle>
            <a:lvl1pPr>
              <a:spcAft>
                <a:spcPts val="0"/>
              </a:spcAft>
              <a:buFont typeface="Arial" pitchFamily="34" charset="0"/>
              <a:buChar char="»"/>
              <a:defRPr lang="en-US" sz="1800" b="1" kern="1200" baseline="0" dirty="0" smtClean="0">
                <a:solidFill>
                  <a:schemeClr val="bg2"/>
                </a:solidFill>
                <a:latin typeface="Arial"/>
                <a:ea typeface="+mn-ea"/>
                <a:cs typeface="+mn-cs"/>
              </a:defRPr>
            </a:lvl1pPr>
            <a:lvl2pPr marL="228600" indent="4763">
              <a:buNone/>
              <a:defRPr b="0">
                <a:solidFill>
                  <a:schemeClr val="tx1">
                    <a:lumMod val="50000"/>
                    <a:lumOff val="50000"/>
                  </a:schemeClr>
                </a:solidFill>
              </a:defRPr>
            </a:lvl2pPr>
            <a:lvl4pPr>
              <a:defRPr lang="en-US" sz="1200" kern="1200" dirty="0" smtClean="0">
                <a:solidFill>
                  <a:schemeClr val="tx1">
                    <a:lumMod val="75000"/>
                    <a:lumOff val="25000"/>
                  </a:schemeClr>
                </a:solidFill>
                <a:latin typeface="Arial"/>
                <a:ea typeface="+mn-ea"/>
                <a:cs typeface="+mn-cs"/>
              </a:defRPr>
            </a:lvl4pPr>
            <a:lvl5pPr>
              <a:defRPr lang="en-US" sz="1200" kern="1200" dirty="0">
                <a:solidFill>
                  <a:schemeClr val="tx1">
                    <a:lumMod val="75000"/>
                    <a:lumOff val="25000"/>
                  </a:schemeClr>
                </a:solidFill>
                <a:latin typeface="Arial"/>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dirty="0"/>
          </a:p>
        </p:txBody>
      </p:sp>
      <p:sp>
        <p:nvSpPr>
          <p:cNvPr id="10"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titlepag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a:xfrm>
            <a:off x="1557338" y="3065961"/>
            <a:ext cx="7589520" cy="769441"/>
          </a:xfrm>
        </p:spPr>
        <p:txBody>
          <a:bodyPr lIns="0" tIns="0" rIns="0" bIns="0" anchor="b" anchorCtr="0">
            <a:spAutoFit/>
          </a:bodyPr>
          <a:lstStyle>
            <a:lvl1pPr algn="l">
              <a:defRPr sz="5000" b="1" cap="none" baseline="0">
                <a:solidFill>
                  <a:schemeClr val="tx1"/>
                </a:solidFill>
              </a:defRPr>
            </a:lvl1pPr>
          </a:lstStyle>
          <a:p>
            <a:r>
              <a:rPr lang="en-US" dirty="0"/>
              <a:t>Title page: single line</a:t>
            </a:r>
          </a:p>
        </p:txBody>
      </p:sp>
      <p:sp>
        <p:nvSpPr>
          <p:cNvPr id="3" name="Text Placeholder 2"/>
          <p:cNvSpPr>
            <a:spLocks noGrp="1"/>
          </p:cNvSpPr>
          <p:nvPr>
            <p:ph type="body" idx="1"/>
          </p:nvPr>
        </p:nvSpPr>
        <p:spPr>
          <a:xfrm>
            <a:off x="1557338" y="3835402"/>
            <a:ext cx="7589520" cy="215444"/>
          </a:xfrm>
        </p:spPr>
        <p:txBody>
          <a:bodyPr wrap="square" bIns="0" anchor="t" anchorCtr="0">
            <a:spAutoFit/>
          </a:bodyPr>
          <a:lstStyle>
            <a:lvl1pPr marL="0" indent="0">
              <a:buNone/>
              <a:defRPr sz="1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554480" y="6400800"/>
            <a:ext cx="7252050" cy="456535"/>
          </a:xfrm>
          <a:prstGeom prst="rect">
            <a:avLst/>
          </a:prstGeom>
        </p:spPr>
        <p:txBody>
          <a:bodyPr wrap="square" lIns="0" tIns="0" rIns="0" bIns="0" anchor="t" anchorCtr="0">
            <a:spAutoFit/>
          </a:bodyPr>
          <a:lstStyle>
            <a:lvl1pPr algn="l">
              <a:lnSpc>
                <a:spcPts val="1200"/>
              </a:lnSpc>
              <a:defRPr sz="800" b="0" i="0">
                <a:solidFill>
                  <a:schemeClr val="bg1"/>
                </a:solidFill>
                <a:latin typeface="Helvetica"/>
                <a:cs typeface="Helvetica"/>
              </a:defRPr>
            </a:lvl1pPr>
          </a:lstStyle>
          <a:p>
            <a:r>
              <a:rPr lang="en-US" sz="1000" b="1">
                <a:latin typeface="Arial"/>
                <a:cs typeface="Arial"/>
              </a:rPr>
              <a:t>Direct Entry Midwives Across the Nation     4/18/2024 </a:t>
            </a:r>
            <a:endParaRPr lang="en-US" dirty="0">
              <a:latin typeface="Arial"/>
              <a:cs typeface="Arial"/>
            </a:endParaRPr>
          </a:p>
        </p:txBody>
      </p:sp>
    </p:spTree>
    <p:extLst>
      <p:ext uri="{BB962C8B-B14F-4D97-AF65-F5344CB8AC3E}">
        <p14:creationId xmlns:p14="http://schemas.microsoft.com/office/powerpoint/2010/main" val="1860540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titlepag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557338" y="2210461"/>
            <a:ext cx="7589520" cy="1538883"/>
          </a:xfrm>
        </p:spPr>
        <p:txBody>
          <a:bodyPr wrap="square" lIns="0" tIns="0" rIns="0" bIns="0" anchor="b" anchorCtr="0">
            <a:spAutoFit/>
          </a:bodyPr>
          <a:lstStyle>
            <a:lvl1pPr algn="l">
              <a:lnSpc>
                <a:spcPts val="6000"/>
              </a:lnSpc>
              <a:defRPr sz="5000" b="1">
                <a:solidFill>
                  <a:schemeClr val="tx1"/>
                </a:solidFill>
              </a:defRPr>
            </a:lvl1pPr>
          </a:lstStyle>
          <a:p>
            <a:r>
              <a:rPr lang="en-US" dirty="0"/>
              <a:t>Title page: double lines</a:t>
            </a:r>
            <a:br>
              <a:rPr lang="en-US" dirty="0"/>
            </a:br>
            <a:r>
              <a:rPr lang="en-US" dirty="0" err="1"/>
              <a:t>Lorem</a:t>
            </a:r>
            <a:r>
              <a:rPr lang="en-US" dirty="0"/>
              <a:t> </a:t>
            </a:r>
            <a:r>
              <a:rPr lang="en-US" dirty="0" err="1"/>
              <a:t>ipsum</a:t>
            </a:r>
            <a:r>
              <a:rPr lang="en-US" dirty="0"/>
              <a:t> dolor sit</a:t>
            </a:r>
          </a:p>
        </p:txBody>
      </p:sp>
      <p:sp>
        <p:nvSpPr>
          <p:cNvPr id="3" name="Subtitle 2"/>
          <p:cNvSpPr>
            <a:spLocks noGrp="1"/>
          </p:cNvSpPr>
          <p:nvPr>
            <p:ph type="subTitle" idx="1"/>
          </p:nvPr>
        </p:nvSpPr>
        <p:spPr>
          <a:xfrm>
            <a:off x="1557338" y="3855674"/>
            <a:ext cx="7589520" cy="215444"/>
          </a:xfrm>
        </p:spPr>
        <p:txBody>
          <a:bodyPr wrap="square" lIns="0" tIns="0" rIns="0" bIns="0">
            <a:spAutoFit/>
          </a:bodyPr>
          <a:lstStyle>
            <a:lvl1pPr marL="0" indent="0" algn="l">
              <a:buNone/>
              <a:defRPr sz="1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1554480" y="6400800"/>
            <a:ext cx="7259320" cy="456535"/>
          </a:xfrm>
          <a:prstGeom prst="rect">
            <a:avLst/>
          </a:prstGeom>
        </p:spPr>
        <p:txBody>
          <a:bodyPr wrap="square" lIns="0" tIns="0" rIns="0" bIns="0">
            <a:spAutoFit/>
          </a:bodyPr>
          <a:lstStyle>
            <a:lvl1pPr algn="l">
              <a:lnSpc>
                <a:spcPts val="1200"/>
              </a:lnSpc>
              <a:defRPr sz="800" b="0" i="0">
                <a:solidFill>
                  <a:schemeClr val="bg1"/>
                </a:solidFill>
                <a:latin typeface="Helvetica"/>
                <a:cs typeface="Helvetica"/>
              </a:defRPr>
            </a:lvl1pPr>
          </a:lstStyle>
          <a:p>
            <a:r>
              <a:rPr lang="en-US" sz="1000" b="1">
                <a:latin typeface="Arial"/>
                <a:cs typeface="Arial"/>
              </a:rPr>
              <a:t>Direct Entry Midwives Across the Nation     4/18/2024 </a:t>
            </a:r>
            <a:endParaRPr lang="en-US" dirty="0">
              <a:latin typeface="Arial"/>
              <a:cs typeface="Arial"/>
            </a:endParaRPr>
          </a:p>
        </p:txBody>
      </p:sp>
    </p:spTree>
    <p:extLst>
      <p:ext uri="{BB962C8B-B14F-4D97-AF65-F5344CB8AC3E}">
        <p14:creationId xmlns:p14="http://schemas.microsoft.com/office/powerpoint/2010/main" val="405280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7"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a:t>Direct Entry Midwives Across the Nation     4/18/2024 </a:t>
            </a:r>
            <a:endParaRPr lang="en-US" dirty="0"/>
          </a:p>
        </p:txBody>
      </p:sp>
      <p:sp>
        <p:nvSpPr>
          <p:cNvPr id="10" name="Content Placeholder 9"/>
          <p:cNvSpPr>
            <a:spLocks noGrp="1"/>
          </p:cNvSpPr>
          <p:nvPr>
            <p:ph sz="quarter" idx="13"/>
          </p:nvPr>
        </p:nvSpPr>
        <p:spPr>
          <a:xfrm>
            <a:off x="1206500" y="2290763"/>
            <a:ext cx="7464425" cy="1566070"/>
          </a:xfrm>
        </p:spPr>
        <p:txBody>
          <a:bodyPr/>
          <a:lstStyle>
            <a:lvl3pPr>
              <a:defRPr>
                <a:solidFill>
                  <a:schemeClr val="tx1"/>
                </a:solidFill>
              </a:defRPr>
            </a:lvl3pPr>
            <a:lvl4pPr>
              <a:defRPr>
                <a:solidFill>
                  <a:schemeClr val="tx1"/>
                </a:solidFill>
              </a:defRPr>
            </a:lvl4pPr>
            <a:lvl5pPr>
              <a:buClr>
                <a:srgbClr val="404040"/>
              </a:buClr>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8644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pporters4up">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482205" cy="400110"/>
          </a:xfrm>
        </p:spPr>
        <p:txBody>
          <a:bodyPr/>
          <a:lstStyle/>
          <a:p>
            <a:r>
              <a:rPr lang="en-US"/>
              <a:t>Click to edit Master title style</a:t>
            </a:r>
            <a:endParaRPr lang="en-US" dirty="0"/>
          </a:p>
        </p:txBody>
      </p:sp>
      <p:sp>
        <p:nvSpPr>
          <p:cNvPr id="3" name="Content Placeholder 2"/>
          <p:cNvSpPr>
            <a:spLocks noGrp="1"/>
          </p:cNvSpPr>
          <p:nvPr>
            <p:ph idx="1"/>
          </p:nvPr>
        </p:nvSpPr>
        <p:spPr>
          <a:xfrm>
            <a:off x="1206500" y="2226459"/>
            <a:ext cx="6406412" cy="256480"/>
          </a:xfrm>
        </p:spPr>
        <p:txBody>
          <a:bodyPr>
            <a:spAutoFit/>
          </a:bodyPr>
          <a:lstStyle>
            <a:lvl4pPr>
              <a:lnSpc>
                <a:spcPts val="1800"/>
              </a:lnSpc>
              <a:defRPr/>
            </a:lvl4pPr>
            <a:lvl5pPr>
              <a:lnSpc>
                <a:spcPts val="1800"/>
              </a:lnSpc>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15" name="Picture Placeholder 14"/>
          <p:cNvSpPr>
            <a:spLocks noGrp="1"/>
          </p:cNvSpPr>
          <p:nvPr>
            <p:ph type="pic" sz="quarter" idx="17"/>
          </p:nvPr>
        </p:nvSpPr>
        <p:spPr>
          <a:xfrm>
            <a:off x="1206500" y="3136900"/>
            <a:ext cx="2463800" cy="1308100"/>
          </a:xfrm>
        </p:spPr>
        <p:txBody>
          <a:bodyPr/>
          <a:lstStyle/>
          <a:p>
            <a:r>
              <a:rPr lang="en-US"/>
              <a:t>Click icon to add picture</a:t>
            </a:r>
          </a:p>
        </p:txBody>
      </p:sp>
      <p:sp>
        <p:nvSpPr>
          <p:cNvPr id="16" name="Picture Placeholder 14"/>
          <p:cNvSpPr>
            <a:spLocks noGrp="1"/>
          </p:cNvSpPr>
          <p:nvPr>
            <p:ph type="pic" sz="quarter" idx="18"/>
          </p:nvPr>
        </p:nvSpPr>
        <p:spPr>
          <a:xfrm>
            <a:off x="4560888" y="3136900"/>
            <a:ext cx="2463800" cy="1308100"/>
          </a:xfrm>
        </p:spPr>
        <p:txBody>
          <a:bodyPr/>
          <a:lstStyle/>
          <a:p>
            <a:r>
              <a:rPr lang="en-US"/>
              <a:t>Click icon to add picture</a:t>
            </a:r>
          </a:p>
        </p:txBody>
      </p:sp>
      <p:sp>
        <p:nvSpPr>
          <p:cNvPr id="17" name="Picture Placeholder 14"/>
          <p:cNvSpPr>
            <a:spLocks noGrp="1"/>
          </p:cNvSpPr>
          <p:nvPr>
            <p:ph type="pic" sz="quarter" idx="19"/>
          </p:nvPr>
        </p:nvSpPr>
        <p:spPr>
          <a:xfrm>
            <a:off x="1206500" y="4710223"/>
            <a:ext cx="2463800" cy="1308100"/>
          </a:xfrm>
        </p:spPr>
        <p:txBody>
          <a:bodyPr/>
          <a:lstStyle/>
          <a:p>
            <a:r>
              <a:rPr lang="en-US"/>
              <a:t>Click icon to add picture</a:t>
            </a:r>
          </a:p>
        </p:txBody>
      </p:sp>
      <p:sp>
        <p:nvSpPr>
          <p:cNvPr id="18" name="Picture Placeholder 14"/>
          <p:cNvSpPr>
            <a:spLocks noGrp="1"/>
          </p:cNvSpPr>
          <p:nvPr>
            <p:ph type="pic" sz="quarter" idx="20"/>
          </p:nvPr>
        </p:nvSpPr>
        <p:spPr>
          <a:xfrm>
            <a:off x="4560888" y="4710223"/>
            <a:ext cx="2463800" cy="1308100"/>
          </a:xfrm>
        </p:spPr>
        <p:txBody>
          <a:bodyPr/>
          <a:lstStyle/>
          <a:p>
            <a:r>
              <a:rPr lang="en-US"/>
              <a:t>Click icon to add picture</a:t>
            </a:r>
          </a:p>
        </p:txBody>
      </p:sp>
      <p:sp>
        <p:nvSpPr>
          <p:cNvPr id="10"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a:t>Direct Entry Midwives Across the Nation     4/18/2024 </a:t>
            </a:r>
            <a:endParaRPr lang="en-US" dirty="0"/>
          </a:p>
        </p:txBody>
      </p:sp>
    </p:spTree>
    <p:extLst>
      <p:ext uri="{BB962C8B-B14F-4D97-AF65-F5344CB8AC3E}">
        <p14:creationId xmlns:p14="http://schemas.microsoft.com/office/powerpoint/2010/main" val="723792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pporters2up">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482205" cy="400110"/>
          </a:xfrm>
        </p:spPr>
        <p:txBody>
          <a:bodyPr/>
          <a:lstStyle/>
          <a:p>
            <a:r>
              <a:rPr lang="en-US"/>
              <a:t>Click to edit Master title style</a:t>
            </a:r>
            <a:endParaRPr lang="en-US" dirty="0"/>
          </a:p>
        </p:txBody>
      </p:sp>
      <p:sp>
        <p:nvSpPr>
          <p:cNvPr id="3" name="Content Placeholder 2"/>
          <p:cNvSpPr>
            <a:spLocks noGrp="1"/>
          </p:cNvSpPr>
          <p:nvPr>
            <p:ph idx="1"/>
          </p:nvPr>
        </p:nvSpPr>
        <p:spPr>
          <a:xfrm>
            <a:off x="3880884" y="2647509"/>
            <a:ext cx="4508204" cy="256480"/>
          </a:xfrm>
        </p:spPr>
        <p:txBody>
          <a:bodyPr wrap="square">
            <a:spAutoFit/>
          </a:bodyPr>
          <a:lstStyle>
            <a:lvl4pPr>
              <a:lnSpc>
                <a:spcPts val="1800"/>
              </a:lnSpc>
              <a:defRPr/>
            </a:lvl4pPr>
            <a:lvl5pPr>
              <a:lnSpc>
                <a:spcPts val="1800"/>
              </a:lnSpc>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15" name="Picture Placeholder 14"/>
          <p:cNvSpPr>
            <a:spLocks noGrp="1"/>
          </p:cNvSpPr>
          <p:nvPr>
            <p:ph type="pic" sz="quarter" idx="17"/>
          </p:nvPr>
        </p:nvSpPr>
        <p:spPr>
          <a:xfrm>
            <a:off x="1206500" y="2403876"/>
            <a:ext cx="2463800" cy="1308100"/>
          </a:xfrm>
        </p:spPr>
        <p:txBody>
          <a:bodyPr/>
          <a:lstStyle/>
          <a:p>
            <a:r>
              <a:rPr lang="en-US"/>
              <a:t>Click icon to add picture</a:t>
            </a:r>
          </a:p>
        </p:txBody>
      </p:sp>
      <p:sp>
        <p:nvSpPr>
          <p:cNvPr id="17" name="Picture Placeholder 14"/>
          <p:cNvSpPr>
            <a:spLocks noGrp="1"/>
          </p:cNvSpPr>
          <p:nvPr>
            <p:ph type="pic" sz="quarter" idx="19"/>
          </p:nvPr>
        </p:nvSpPr>
        <p:spPr>
          <a:xfrm>
            <a:off x="1206500" y="4306169"/>
            <a:ext cx="2463800" cy="1308100"/>
          </a:xfrm>
        </p:spPr>
        <p:txBody>
          <a:bodyPr/>
          <a:lstStyle/>
          <a:p>
            <a:r>
              <a:rPr lang="en-US"/>
              <a:t>Click icon to add picture</a:t>
            </a:r>
          </a:p>
        </p:txBody>
      </p:sp>
      <p:sp>
        <p:nvSpPr>
          <p:cNvPr id="10" name="Content Placeholder 2"/>
          <p:cNvSpPr>
            <a:spLocks noGrp="1"/>
          </p:cNvSpPr>
          <p:nvPr>
            <p:ph idx="20"/>
          </p:nvPr>
        </p:nvSpPr>
        <p:spPr>
          <a:xfrm>
            <a:off x="3880884" y="4335488"/>
            <a:ext cx="4508204" cy="256480"/>
          </a:xfrm>
        </p:spPr>
        <p:txBody>
          <a:bodyPr wrap="square">
            <a:spAutoFit/>
          </a:bodyPr>
          <a:lstStyle>
            <a:lvl1pPr>
              <a:spcAft>
                <a:spcPts val="0"/>
              </a:spcAft>
              <a:defRPr/>
            </a:lvl1pPr>
            <a:lvl4pPr>
              <a:lnSpc>
                <a:spcPts val="1800"/>
              </a:lnSpc>
              <a:defRPr/>
            </a:lvl4pPr>
            <a:lvl5pPr>
              <a:lnSpc>
                <a:spcPts val="1800"/>
              </a:lnSpc>
              <a:defRPr/>
            </a:lvl5pPr>
          </a:lstStyle>
          <a:p>
            <a:pPr lvl="0"/>
            <a:r>
              <a:rPr lang="en-US"/>
              <a:t>Click to edit Master text styles</a:t>
            </a:r>
          </a:p>
        </p:txBody>
      </p:sp>
      <p:sp>
        <p:nvSpPr>
          <p:cNvPr id="9"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a:t>Direct Entry Midwives Across the Nation     4/18/2024 </a:t>
            </a:r>
            <a:endParaRPr lang="en-US" dirty="0"/>
          </a:p>
        </p:txBody>
      </p:sp>
    </p:spTree>
    <p:extLst>
      <p:ext uri="{BB962C8B-B14F-4D97-AF65-F5344CB8AC3E}">
        <p14:creationId xmlns:p14="http://schemas.microsoft.com/office/powerpoint/2010/main" val="3958025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ng_list_title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7"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a:t>Direct Entry Midwives Across the Nation     4/18/2024 </a:t>
            </a:r>
            <a:endParaRPr lang="en-US" dirty="0"/>
          </a:p>
        </p:txBody>
      </p:sp>
      <p:sp>
        <p:nvSpPr>
          <p:cNvPr id="9" name="Content Placeholder 9"/>
          <p:cNvSpPr>
            <a:spLocks noGrp="1"/>
          </p:cNvSpPr>
          <p:nvPr>
            <p:ph sz="quarter" idx="13"/>
          </p:nvPr>
        </p:nvSpPr>
        <p:spPr>
          <a:xfrm>
            <a:off x="1206500" y="2290763"/>
            <a:ext cx="7464425" cy="1390124"/>
          </a:xfrm>
        </p:spPr>
        <p:txBody>
          <a:bodyPr/>
          <a:lstStyle>
            <a:lvl2pPr>
              <a:spcAft>
                <a:spcPts val="300"/>
              </a:spcAft>
              <a:defRPr sz="1400"/>
            </a:lvl2pPr>
            <a:lvl3pPr>
              <a:defRPr sz="1200">
                <a:solidFill>
                  <a:schemeClr val="tx1"/>
                </a:solidFill>
              </a:defRPr>
            </a:lvl3pPr>
            <a:lvl4pPr>
              <a:defRPr sz="1200">
                <a:solidFill>
                  <a:schemeClr val="tx1"/>
                </a:solidFill>
              </a:defRPr>
            </a:lvl4pPr>
            <a:lvl5pPr>
              <a:buClr>
                <a:srgbClr val="404040"/>
              </a:buClr>
              <a:buFont typeface="Arial" pitchFamily="34" charset="0"/>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8931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8718" y="2194560"/>
            <a:ext cx="3535682" cy="1527598"/>
          </a:xfrm>
        </p:spPr>
        <p:txBody>
          <a:bodyPr/>
          <a:lstStyle>
            <a:lvl1pPr>
              <a:defRPr sz="1600"/>
            </a:lvl1pPr>
            <a:lvl2pPr>
              <a:defRPr sz="1600">
                <a:solidFill>
                  <a:schemeClr val="bg2"/>
                </a:solidFill>
              </a:defRPr>
            </a:lvl2pPr>
            <a:lvl3pPr>
              <a:defRPr sz="1400"/>
            </a:lvl3pPr>
            <a:lvl4pPr algn="l">
              <a:defRPr sz="1200"/>
            </a:lvl4pPr>
            <a:lvl5pPr>
              <a:defRPr lang="en-US" sz="1100" kern="1200" dirty="0">
                <a:solidFill>
                  <a:schemeClr val="tx1">
                    <a:lumMod val="75000"/>
                    <a:lumOff val="25000"/>
                  </a:schemeClr>
                </a:solidFill>
                <a:latin typeface="Arial"/>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0732" y="2194560"/>
            <a:ext cx="3666067" cy="1527598"/>
          </a:xfrm>
        </p:spPr>
        <p:txBody>
          <a:bodyPr/>
          <a:lstStyle>
            <a:lvl1pPr>
              <a:defRPr sz="1600"/>
            </a:lvl1pPr>
            <a:lvl2pPr>
              <a:defRPr sz="1600">
                <a:solidFill>
                  <a:schemeClr val="bg2"/>
                </a:solidFill>
              </a:defRPr>
            </a:lvl2pPr>
            <a:lvl3pPr>
              <a:defRPr sz="1400"/>
            </a:lvl3pPr>
            <a:lvl4pPr>
              <a:defRPr sz="1200"/>
            </a:lvl4pPr>
            <a:lvl5pPr>
              <a:defRPr lang="en-US" sz="1100" kern="1200" dirty="0">
                <a:solidFill>
                  <a:schemeClr val="tx1">
                    <a:lumMod val="75000"/>
                    <a:lumOff val="25000"/>
                  </a:schemeClr>
                </a:solidFill>
                <a:latin typeface="Arial"/>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4AE216E-30EE-794D-82EB-E7F5CCC91463}" type="slidenum">
              <a:rPr lang="en-US" smtClean="0"/>
              <a:pPr/>
              <a:t>‹#›</a:t>
            </a:fld>
            <a:endParaRPr lang="en-US"/>
          </a:p>
        </p:txBody>
      </p:sp>
      <p:sp>
        <p:nvSpPr>
          <p:cNvPr id="8" name="Title 1"/>
          <p:cNvSpPr>
            <a:spLocks noGrp="1"/>
          </p:cNvSpPr>
          <p:nvPr>
            <p:ph type="title"/>
          </p:nvPr>
        </p:nvSpPr>
        <p:spPr>
          <a:xfrm>
            <a:off x="1188720" y="1600200"/>
            <a:ext cx="7946136" cy="369332"/>
          </a:xfrm>
        </p:spPr>
        <p:txBody>
          <a:bodyPr/>
          <a:lstStyle/>
          <a:p>
            <a:r>
              <a:rPr lang="en-US"/>
              <a:t>Click to edit Master title style</a:t>
            </a:r>
            <a:endParaRPr lang="en-US" dirty="0"/>
          </a:p>
        </p:txBody>
      </p:sp>
      <p:sp>
        <p:nvSpPr>
          <p:cNvPr id="9"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a:t>Direct Entry Midwives Across the Nation     4/18/2024 </a:t>
            </a:r>
            <a:endParaRPr lang="en-US" dirty="0"/>
          </a:p>
        </p:txBody>
      </p:sp>
    </p:spTree>
    <p:extLst>
      <p:ext uri="{BB962C8B-B14F-4D97-AF65-F5344CB8AC3E}">
        <p14:creationId xmlns:p14="http://schemas.microsoft.com/office/powerpoint/2010/main" val="1687570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a:p>
        </p:txBody>
      </p:sp>
      <p:sp>
        <p:nvSpPr>
          <p:cNvPr id="4" name="Slide Number Placeholder 4"/>
          <p:cNvSpPr txBox="1">
            <a:spLocks/>
          </p:cNvSpPr>
          <p:nvPr userDrawn="1"/>
        </p:nvSpPr>
        <p:spPr>
          <a:xfrm>
            <a:off x="1477927" y="6400800"/>
            <a:ext cx="457200" cy="457200"/>
          </a:xfrm>
          <a:prstGeom prst="rect">
            <a:avLst/>
          </a:prstGeom>
        </p:spPr>
        <p:txBody>
          <a:bodyPr vert="horz" lIns="0" tIns="0" rIns="0" bIns="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chemeClr val="bg1"/>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a:ea typeface="+mn-ea"/>
              <a:cs typeface="+mn-cs"/>
            </a:endParaRPr>
          </a:p>
        </p:txBody>
      </p:sp>
      <p:sp>
        <p:nvSpPr>
          <p:cNvPr id="7"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a:t>Direct Entry Midwives Across the Nation     4/18/2024 </a:t>
            </a:r>
            <a:endParaRPr lang="en-US" dirty="0"/>
          </a:p>
        </p:txBody>
      </p:sp>
    </p:spTree>
    <p:extLst>
      <p:ext uri="{BB962C8B-B14F-4D97-AF65-F5344CB8AC3E}">
        <p14:creationId xmlns:p14="http://schemas.microsoft.com/office/powerpoint/2010/main" val="2929731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titlepag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557338" y="2210461"/>
            <a:ext cx="7589520" cy="1538883"/>
          </a:xfrm>
        </p:spPr>
        <p:txBody>
          <a:bodyPr wrap="square" lIns="0" tIns="0" rIns="0" bIns="0" anchor="b" anchorCtr="0">
            <a:spAutoFit/>
          </a:bodyPr>
          <a:lstStyle>
            <a:lvl1pPr algn="l">
              <a:lnSpc>
                <a:spcPts val="6000"/>
              </a:lnSpc>
              <a:defRPr sz="5000" b="1">
                <a:solidFill>
                  <a:schemeClr val="tx1"/>
                </a:solidFill>
              </a:defRPr>
            </a:lvl1pPr>
          </a:lstStyle>
          <a:p>
            <a:r>
              <a:rPr lang="en-US" dirty="0"/>
              <a:t>Title page: double lines</a:t>
            </a:r>
            <a:br>
              <a:rPr lang="en-US" dirty="0"/>
            </a:br>
            <a:r>
              <a:rPr lang="en-US" dirty="0" err="1"/>
              <a:t>Lorem</a:t>
            </a:r>
            <a:r>
              <a:rPr lang="en-US" dirty="0"/>
              <a:t> </a:t>
            </a:r>
            <a:r>
              <a:rPr lang="en-US" dirty="0" err="1"/>
              <a:t>ipsum</a:t>
            </a:r>
            <a:r>
              <a:rPr lang="en-US" dirty="0"/>
              <a:t> dolor sit</a:t>
            </a:r>
          </a:p>
        </p:txBody>
      </p:sp>
      <p:sp>
        <p:nvSpPr>
          <p:cNvPr id="3" name="Subtitle 2"/>
          <p:cNvSpPr>
            <a:spLocks noGrp="1"/>
          </p:cNvSpPr>
          <p:nvPr>
            <p:ph type="subTitle" idx="1"/>
          </p:nvPr>
        </p:nvSpPr>
        <p:spPr>
          <a:xfrm>
            <a:off x="1557338" y="3855674"/>
            <a:ext cx="7589520" cy="215444"/>
          </a:xfrm>
        </p:spPr>
        <p:txBody>
          <a:bodyPr wrap="square" lIns="0" tIns="0" rIns="0" bIns="0">
            <a:spAutoFit/>
          </a:bodyPr>
          <a:lstStyle>
            <a:lvl1pPr marL="0" indent="0" algn="l">
              <a:buNone/>
              <a:defRPr sz="1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1554480" y="6400800"/>
            <a:ext cx="7259320" cy="456535"/>
          </a:xfrm>
          <a:prstGeom prst="rect">
            <a:avLst/>
          </a:prstGeom>
        </p:spPr>
        <p:txBody>
          <a:bodyPr wrap="square" lIns="0" tIns="0" rIns="0" bIns="0">
            <a:spAutoFit/>
          </a:bodyPr>
          <a:lstStyle>
            <a:lvl1pPr algn="l">
              <a:lnSpc>
                <a:spcPts val="1200"/>
              </a:lnSpc>
              <a:defRPr sz="800" b="0" i="0">
                <a:solidFill>
                  <a:schemeClr val="bg1"/>
                </a:solidFill>
                <a:latin typeface="Helvetica"/>
                <a:cs typeface="Helvetica"/>
              </a:defRPr>
            </a:lvl1pPr>
          </a:lstStyle>
          <a:p>
            <a:endParaRPr lang="en-US" dirty="0">
              <a:latin typeface="Arial"/>
              <a:cs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up_Phot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a:p>
        </p:txBody>
      </p:sp>
      <p:sp>
        <p:nvSpPr>
          <p:cNvPr id="7" name="Text Placeholder 6"/>
          <p:cNvSpPr>
            <a:spLocks noGrp="1"/>
          </p:cNvSpPr>
          <p:nvPr>
            <p:ph type="body" sz="quarter" idx="13" hasCustomPrompt="1"/>
          </p:nvPr>
        </p:nvSpPr>
        <p:spPr>
          <a:xfrm>
            <a:off x="6698142" y="2296484"/>
            <a:ext cx="2020888" cy="359073"/>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dirty="0"/>
              <a:t>Click to edit text styles</a:t>
            </a:r>
          </a:p>
          <a:p>
            <a:pPr lvl="1"/>
            <a:r>
              <a:rPr lang="en-US" dirty="0"/>
              <a:t>Second level</a:t>
            </a:r>
          </a:p>
        </p:txBody>
      </p:sp>
      <p:sp>
        <p:nvSpPr>
          <p:cNvPr id="9" name="Picture Placeholder 8"/>
          <p:cNvSpPr>
            <a:spLocks noGrp="1"/>
          </p:cNvSpPr>
          <p:nvPr>
            <p:ph type="pic" sz="quarter" idx="14"/>
          </p:nvPr>
        </p:nvSpPr>
        <p:spPr>
          <a:xfrm>
            <a:off x="1190625" y="2274888"/>
            <a:ext cx="5295900" cy="4125912"/>
          </a:xfrm>
        </p:spPr>
        <p:txBody>
          <a:bodyPr/>
          <a:lstStyle/>
          <a:p>
            <a:r>
              <a:rPr lang="en-US"/>
              <a:t>Click icon to add picture</a:t>
            </a:r>
          </a:p>
        </p:txBody>
      </p:sp>
      <p:sp>
        <p:nvSpPr>
          <p:cNvPr id="11"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a:t>Direct Entry Midwives Across the Nation     4/18/2024 </a:t>
            </a:r>
            <a:endParaRPr lang="en-US" dirty="0"/>
          </a:p>
        </p:txBody>
      </p:sp>
    </p:spTree>
    <p:extLst>
      <p:ext uri="{BB962C8B-B14F-4D97-AF65-F5344CB8AC3E}">
        <p14:creationId xmlns:p14="http://schemas.microsoft.com/office/powerpoint/2010/main" val="315152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up_Phot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a:p>
        </p:txBody>
      </p:sp>
      <p:sp>
        <p:nvSpPr>
          <p:cNvPr id="7" name="Text Placeholder 6"/>
          <p:cNvSpPr>
            <a:spLocks noGrp="1"/>
          </p:cNvSpPr>
          <p:nvPr>
            <p:ph type="body" sz="quarter" idx="13" hasCustomPrompt="1"/>
          </p:nvPr>
        </p:nvSpPr>
        <p:spPr>
          <a:xfrm>
            <a:off x="1190476" y="4656912"/>
            <a:ext cx="2275737" cy="744428"/>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dirty="0"/>
              <a:t>Click to edit text styles</a:t>
            </a:r>
          </a:p>
          <a:p>
            <a:pPr lvl="1"/>
            <a:r>
              <a:rPr lang="en-US" dirty="0"/>
              <a:t>Second level</a:t>
            </a:r>
          </a:p>
        </p:txBody>
      </p:sp>
      <p:sp>
        <p:nvSpPr>
          <p:cNvPr id="9" name="Picture Placeholder 8"/>
          <p:cNvSpPr>
            <a:spLocks noGrp="1"/>
          </p:cNvSpPr>
          <p:nvPr>
            <p:ph type="pic" sz="quarter" idx="14"/>
          </p:nvPr>
        </p:nvSpPr>
        <p:spPr>
          <a:xfrm>
            <a:off x="1190625" y="2274888"/>
            <a:ext cx="2286222" cy="2286000"/>
          </a:xfrm>
        </p:spPr>
        <p:txBody>
          <a:bodyPr/>
          <a:lstStyle/>
          <a:p>
            <a:r>
              <a:rPr lang="en-US"/>
              <a:t>Click icon to add picture</a:t>
            </a:r>
          </a:p>
        </p:txBody>
      </p:sp>
      <p:sp>
        <p:nvSpPr>
          <p:cNvPr id="8" name="Picture Placeholder 8"/>
          <p:cNvSpPr>
            <a:spLocks noGrp="1"/>
          </p:cNvSpPr>
          <p:nvPr>
            <p:ph type="pic" sz="quarter" idx="15"/>
          </p:nvPr>
        </p:nvSpPr>
        <p:spPr>
          <a:xfrm>
            <a:off x="3965723" y="2274888"/>
            <a:ext cx="2286222" cy="2286000"/>
          </a:xfrm>
        </p:spPr>
        <p:txBody>
          <a:bodyPr/>
          <a:lstStyle/>
          <a:p>
            <a:r>
              <a:rPr lang="en-US"/>
              <a:t>Click icon to add picture</a:t>
            </a:r>
          </a:p>
        </p:txBody>
      </p:sp>
      <p:sp>
        <p:nvSpPr>
          <p:cNvPr id="10" name="Text Placeholder 6"/>
          <p:cNvSpPr>
            <a:spLocks noGrp="1"/>
          </p:cNvSpPr>
          <p:nvPr>
            <p:ph type="body" sz="quarter" idx="16" hasCustomPrompt="1"/>
          </p:nvPr>
        </p:nvSpPr>
        <p:spPr>
          <a:xfrm>
            <a:off x="3976206" y="4656912"/>
            <a:ext cx="2275737" cy="744428"/>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dirty="0"/>
              <a:t>Click to edit text styles</a:t>
            </a:r>
          </a:p>
          <a:p>
            <a:pPr lvl="1"/>
            <a:r>
              <a:rPr lang="en-US" dirty="0"/>
              <a:t>Second level</a:t>
            </a:r>
          </a:p>
        </p:txBody>
      </p:sp>
      <p:sp>
        <p:nvSpPr>
          <p:cNvPr id="12"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a:t>Direct Entry Midwives Across the Nation     4/18/2024 </a:t>
            </a:r>
            <a:endParaRPr lang="en-US" dirty="0"/>
          </a:p>
        </p:txBody>
      </p:sp>
    </p:spTree>
    <p:extLst>
      <p:ext uri="{BB962C8B-B14F-4D97-AF65-F5344CB8AC3E}">
        <p14:creationId xmlns:p14="http://schemas.microsoft.com/office/powerpoint/2010/main" val="3542956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p_breakout_layou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2594454" y="2307303"/>
            <a:ext cx="5986019" cy="1430135"/>
          </a:xfrm>
        </p:spPr>
        <p:txBody>
          <a:bodyPr/>
          <a:lstStyle>
            <a:lvl1pPr>
              <a:spcAft>
                <a:spcPts val="0"/>
              </a:spcAft>
              <a:buFont typeface="Arial" pitchFamily="34" charset="0"/>
              <a:buChar char="»"/>
              <a:defRPr lang="en-US" sz="1800" b="1" kern="1200" baseline="0" dirty="0" smtClean="0">
                <a:solidFill>
                  <a:schemeClr val="bg2"/>
                </a:solidFill>
                <a:latin typeface="Arial"/>
                <a:ea typeface="+mn-ea"/>
                <a:cs typeface="+mn-cs"/>
              </a:defRPr>
            </a:lvl1pPr>
            <a:lvl2pPr marL="228600" indent="4763">
              <a:buNone/>
              <a:defRPr b="0">
                <a:solidFill>
                  <a:schemeClr val="tx1">
                    <a:lumMod val="50000"/>
                    <a:lumOff val="50000"/>
                  </a:schemeClr>
                </a:solidFill>
              </a:defRPr>
            </a:lvl2pPr>
            <a:lvl4pPr>
              <a:defRPr lang="en-US" sz="1200" kern="1200" dirty="0" smtClean="0">
                <a:solidFill>
                  <a:schemeClr val="tx1">
                    <a:lumMod val="75000"/>
                    <a:lumOff val="25000"/>
                  </a:schemeClr>
                </a:solidFill>
                <a:latin typeface="Arial"/>
                <a:ea typeface="+mn-ea"/>
                <a:cs typeface="+mn-cs"/>
              </a:defRPr>
            </a:lvl4pPr>
            <a:lvl5pPr>
              <a:defRPr lang="en-US" sz="1200" kern="1200" dirty="0">
                <a:solidFill>
                  <a:schemeClr val="tx1">
                    <a:lumMod val="75000"/>
                    <a:lumOff val="25000"/>
                  </a:schemeClr>
                </a:solidFill>
                <a:latin typeface="Arial"/>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10"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a:t>Direct Entry Midwives Across the Nation     4/18/2024 </a:t>
            </a:r>
            <a:endParaRPr lang="en-US" dirty="0"/>
          </a:p>
        </p:txBody>
      </p:sp>
    </p:spTree>
    <p:extLst>
      <p:ext uri="{BB962C8B-B14F-4D97-AF65-F5344CB8AC3E}">
        <p14:creationId xmlns:p14="http://schemas.microsoft.com/office/powerpoint/2010/main" val="756719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titlepag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a:xfrm>
            <a:off x="1557338" y="3065961"/>
            <a:ext cx="7589520" cy="769441"/>
          </a:xfrm>
        </p:spPr>
        <p:txBody>
          <a:bodyPr lIns="0" tIns="0" rIns="0" bIns="0" anchor="b" anchorCtr="0">
            <a:spAutoFit/>
          </a:bodyPr>
          <a:lstStyle>
            <a:lvl1pPr algn="l">
              <a:defRPr sz="5000" b="1" cap="none" baseline="0">
                <a:solidFill>
                  <a:schemeClr val="tx1"/>
                </a:solidFill>
              </a:defRPr>
            </a:lvl1pPr>
          </a:lstStyle>
          <a:p>
            <a:r>
              <a:rPr lang="en-US" dirty="0"/>
              <a:t>Title page: single line</a:t>
            </a:r>
          </a:p>
        </p:txBody>
      </p:sp>
      <p:sp>
        <p:nvSpPr>
          <p:cNvPr id="3" name="Text Placeholder 2"/>
          <p:cNvSpPr>
            <a:spLocks noGrp="1"/>
          </p:cNvSpPr>
          <p:nvPr>
            <p:ph type="body" idx="1"/>
          </p:nvPr>
        </p:nvSpPr>
        <p:spPr>
          <a:xfrm>
            <a:off x="1557338" y="3835402"/>
            <a:ext cx="7589520" cy="215444"/>
          </a:xfrm>
        </p:spPr>
        <p:txBody>
          <a:bodyPr wrap="square" bIns="0" anchor="t" anchorCtr="0">
            <a:spAutoFit/>
          </a:bodyPr>
          <a:lstStyle>
            <a:lvl1pPr marL="0" indent="0">
              <a:buNone/>
              <a:defRPr sz="1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554480" y="6400800"/>
            <a:ext cx="7252050" cy="456535"/>
          </a:xfrm>
          <a:prstGeom prst="rect">
            <a:avLst/>
          </a:prstGeom>
        </p:spPr>
        <p:txBody>
          <a:bodyPr wrap="square" lIns="0" tIns="0" rIns="0" bIns="0" anchor="t" anchorCtr="0">
            <a:spAutoFit/>
          </a:bodyPr>
          <a:lstStyle>
            <a:lvl1pPr algn="l">
              <a:lnSpc>
                <a:spcPts val="1200"/>
              </a:lnSpc>
              <a:defRPr sz="800" b="0" i="0">
                <a:solidFill>
                  <a:schemeClr val="bg1"/>
                </a:solidFill>
                <a:latin typeface="Helvetica"/>
                <a:cs typeface="Helvetica"/>
              </a:defRPr>
            </a:lvl1pPr>
          </a:lstStyle>
          <a:p>
            <a:r>
              <a:rPr lang="en-US" sz="1000" b="1" dirty="0">
                <a:latin typeface="Arial"/>
                <a:cs typeface="Arial"/>
              </a:rPr>
              <a:t>[Enter the presentation name in Insert &gt; Header &amp; Footer]     7/24/2011 </a:t>
            </a:r>
            <a:endParaRPr lang="en-US" dirty="0">
              <a:latin typeface="Arial"/>
              <a:cs typeface="Arial"/>
            </a:endParaRPr>
          </a:p>
        </p:txBody>
      </p:sp>
    </p:spTree>
    <p:extLst>
      <p:ext uri="{BB962C8B-B14F-4D97-AF65-F5344CB8AC3E}">
        <p14:creationId xmlns:p14="http://schemas.microsoft.com/office/powerpoint/2010/main" val="595591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titlepag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557338" y="2210461"/>
            <a:ext cx="7589520" cy="1538883"/>
          </a:xfrm>
        </p:spPr>
        <p:txBody>
          <a:bodyPr wrap="square" lIns="0" tIns="0" rIns="0" bIns="0" anchor="b" anchorCtr="0">
            <a:spAutoFit/>
          </a:bodyPr>
          <a:lstStyle>
            <a:lvl1pPr algn="l">
              <a:lnSpc>
                <a:spcPts val="6000"/>
              </a:lnSpc>
              <a:defRPr sz="5000" b="1">
                <a:solidFill>
                  <a:schemeClr val="tx1"/>
                </a:solidFill>
              </a:defRPr>
            </a:lvl1pPr>
          </a:lstStyle>
          <a:p>
            <a:r>
              <a:rPr lang="en-US" dirty="0"/>
              <a:t>Title page: double lines</a:t>
            </a:r>
            <a:br>
              <a:rPr lang="en-US" dirty="0"/>
            </a:br>
            <a:r>
              <a:rPr lang="en-US" dirty="0" err="1"/>
              <a:t>Lorem</a:t>
            </a:r>
            <a:r>
              <a:rPr lang="en-US" dirty="0"/>
              <a:t> </a:t>
            </a:r>
            <a:r>
              <a:rPr lang="en-US" dirty="0" err="1"/>
              <a:t>ipsum</a:t>
            </a:r>
            <a:r>
              <a:rPr lang="en-US" dirty="0"/>
              <a:t> dolor sit</a:t>
            </a:r>
          </a:p>
        </p:txBody>
      </p:sp>
      <p:sp>
        <p:nvSpPr>
          <p:cNvPr id="3" name="Subtitle 2"/>
          <p:cNvSpPr>
            <a:spLocks noGrp="1"/>
          </p:cNvSpPr>
          <p:nvPr>
            <p:ph type="subTitle" idx="1"/>
          </p:nvPr>
        </p:nvSpPr>
        <p:spPr>
          <a:xfrm>
            <a:off x="1557338" y="3855674"/>
            <a:ext cx="7589520" cy="215444"/>
          </a:xfrm>
        </p:spPr>
        <p:txBody>
          <a:bodyPr wrap="square" lIns="0" tIns="0" rIns="0" bIns="0">
            <a:spAutoFit/>
          </a:bodyPr>
          <a:lstStyle>
            <a:lvl1pPr marL="0" indent="0" algn="l">
              <a:buNone/>
              <a:defRPr sz="1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1554480" y="6400800"/>
            <a:ext cx="7259320" cy="456535"/>
          </a:xfrm>
          <a:prstGeom prst="rect">
            <a:avLst/>
          </a:prstGeom>
        </p:spPr>
        <p:txBody>
          <a:bodyPr wrap="square" lIns="0" tIns="0" rIns="0" bIns="0">
            <a:spAutoFit/>
          </a:bodyPr>
          <a:lstStyle>
            <a:lvl1pPr algn="l">
              <a:lnSpc>
                <a:spcPts val="1200"/>
              </a:lnSpc>
              <a:defRPr sz="800" b="0" i="0">
                <a:solidFill>
                  <a:schemeClr val="bg1"/>
                </a:solidFill>
                <a:latin typeface="Helvetica"/>
                <a:cs typeface="Helvetica"/>
              </a:defRPr>
            </a:lvl1pPr>
          </a:lstStyle>
          <a:p>
            <a:r>
              <a:rPr lang="en-US" sz="1000" b="1" dirty="0">
                <a:latin typeface="Arial"/>
                <a:cs typeface="Arial"/>
              </a:rPr>
              <a:t>[Enter the presentation name in Insert &gt; Header &amp; Footer]     7/24/2011 </a:t>
            </a:r>
            <a:endParaRPr lang="en-US" dirty="0">
              <a:latin typeface="Arial"/>
              <a:cs typeface="Arial"/>
            </a:endParaRPr>
          </a:p>
        </p:txBody>
      </p:sp>
    </p:spTree>
    <p:extLst>
      <p:ext uri="{BB962C8B-B14F-4D97-AF65-F5344CB8AC3E}">
        <p14:creationId xmlns:p14="http://schemas.microsoft.com/office/powerpoint/2010/main" val="2252834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dirty="0"/>
          </a:p>
        </p:txBody>
      </p:sp>
      <p:sp>
        <p:nvSpPr>
          <p:cNvPr id="7"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a:t>[Enter the presentation name in Insert &gt; Header &amp; Footer]      </a:t>
            </a:r>
            <a:fld id="{94874A69-97B2-46D9-BF6B-0F794A1AAF30}" type="datetime4">
              <a:rPr lang="en-US" smtClean="0"/>
              <a:pPr/>
              <a:t>April 24, 2024</a:t>
            </a:fld>
            <a:r>
              <a:rPr lang="en-US" dirty="0"/>
              <a:t> </a:t>
            </a:r>
          </a:p>
        </p:txBody>
      </p:sp>
      <p:sp>
        <p:nvSpPr>
          <p:cNvPr id="10" name="Content Placeholder 9"/>
          <p:cNvSpPr>
            <a:spLocks noGrp="1"/>
          </p:cNvSpPr>
          <p:nvPr>
            <p:ph sz="quarter" idx="13"/>
          </p:nvPr>
        </p:nvSpPr>
        <p:spPr>
          <a:xfrm>
            <a:off x="1206500" y="2290763"/>
            <a:ext cx="7464425" cy="1566070"/>
          </a:xfrm>
        </p:spPr>
        <p:txBody>
          <a:bodyPr/>
          <a:lstStyle>
            <a:lvl3pPr>
              <a:defRPr>
                <a:solidFill>
                  <a:schemeClr val="tx1"/>
                </a:solidFill>
              </a:defRPr>
            </a:lvl3pPr>
            <a:lvl4pPr>
              <a:defRPr>
                <a:solidFill>
                  <a:schemeClr val="tx1"/>
                </a:solidFill>
              </a:defRPr>
            </a:lvl4pPr>
            <a:lvl5pPr>
              <a:buClr>
                <a:srgbClr val="404040"/>
              </a:buClr>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18664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pporters4up">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482205" cy="400110"/>
          </a:xfrm>
        </p:spPr>
        <p:txBody>
          <a:bodyPr/>
          <a:lstStyle/>
          <a:p>
            <a:r>
              <a:rPr lang="en-US"/>
              <a:t>Click to edit Master title style</a:t>
            </a:r>
            <a:endParaRPr lang="en-US" dirty="0"/>
          </a:p>
        </p:txBody>
      </p:sp>
      <p:sp>
        <p:nvSpPr>
          <p:cNvPr id="3" name="Content Placeholder 2"/>
          <p:cNvSpPr>
            <a:spLocks noGrp="1"/>
          </p:cNvSpPr>
          <p:nvPr>
            <p:ph idx="1"/>
          </p:nvPr>
        </p:nvSpPr>
        <p:spPr>
          <a:xfrm>
            <a:off x="1206500" y="2226459"/>
            <a:ext cx="6406412" cy="256480"/>
          </a:xfrm>
        </p:spPr>
        <p:txBody>
          <a:bodyPr>
            <a:spAutoFit/>
          </a:bodyPr>
          <a:lstStyle>
            <a:lvl4pPr>
              <a:lnSpc>
                <a:spcPts val="1800"/>
              </a:lnSpc>
              <a:defRPr/>
            </a:lvl4pPr>
            <a:lvl5pPr>
              <a:lnSpc>
                <a:spcPts val="1800"/>
              </a:lnSpc>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dirty="0"/>
          </a:p>
        </p:txBody>
      </p:sp>
      <p:sp>
        <p:nvSpPr>
          <p:cNvPr id="15" name="Picture Placeholder 14"/>
          <p:cNvSpPr>
            <a:spLocks noGrp="1"/>
          </p:cNvSpPr>
          <p:nvPr>
            <p:ph type="pic" sz="quarter" idx="17"/>
          </p:nvPr>
        </p:nvSpPr>
        <p:spPr>
          <a:xfrm>
            <a:off x="1206500" y="3136900"/>
            <a:ext cx="2463800" cy="1308100"/>
          </a:xfrm>
        </p:spPr>
        <p:txBody>
          <a:bodyPr/>
          <a:lstStyle/>
          <a:p>
            <a:r>
              <a:rPr lang="en-US" dirty="0"/>
              <a:t>Click icon to add picture</a:t>
            </a:r>
          </a:p>
        </p:txBody>
      </p:sp>
      <p:sp>
        <p:nvSpPr>
          <p:cNvPr id="16" name="Picture Placeholder 14"/>
          <p:cNvSpPr>
            <a:spLocks noGrp="1"/>
          </p:cNvSpPr>
          <p:nvPr>
            <p:ph type="pic" sz="quarter" idx="18"/>
          </p:nvPr>
        </p:nvSpPr>
        <p:spPr>
          <a:xfrm>
            <a:off x="4560888" y="3136900"/>
            <a:ext cx="2463800" cy="1308100"/>
          </a:xfrm>
        </p:spPr>
        <p:txBody>
          <a:bodyPr/>
          <a:lstStyle/>
          <a:p>
            <a:r>
              <a:rPr lang="en-US" dirty="0"/>
              <a:t>Click icon to add picture</a:t>
            </a:r>
          </a:p>
        </p:txBody>
      </p:sp>
      <p:sp>
        <p:nvSpPr>
          <p:cNvPr id="17" name="Picture Placeholder 14"/>
          <p:cNvSpPr>
            <a:spLocks noGrp="1"/>
          </p:cNvSpPr>
          <p:nvPr>
            <p:ph type="pic" sz="quarter" idx="19"/>
          </p:nvPr>
        </p:nvSpPr>
        <p:spPr>
          <a:xfrm>
            <a:off x="1206500" y="4710223"/>
            <a:ext cx="2463800" cy="1308100"/>
          </a:xfrm>
        </p:spPr>
        <p:txBody>
          <a:bodyPr/>
          <a:lstStyle/>
          <a:p>
            <a:r>
              <a:rPr lang="en-US" dirty="0"/>
              <a:t>Click icon to add picture</a:t>
            </a:r>
          </a:p>
        </p:txBody>
      </p:sp>
      <p:sp>
        <p:nvSpPr>
          <p:cNvPr id="18" name="Picture Placeholder 14"/>
          <p:cNvSpPr>
            <a:spLocks noGrp="1"/>
          </p:cNvSpPr>
          <p:nvPr>
            <p:ph type="pic" sz="quarter" idx="20"/>
          </p:nvPr>
        </p:nvSpPr>
        <p:spPr>
          <a:xfrm>
            <a:off x="4560888" y="4710223"/>
            <a:ext cx="2463800" cy="1308100"/>
          </a:xfrm>
        </p:spPr>
        <p:txBody>
          <a:bodyPr/>
          <a:lstStyle/>
          <a:p>
            <a:r>
              <a:rPr lang="en-US" dirty="0"/>
              <a:t>Click icon to add picture</a:t>
            </a:r>
          </a:p>
        </p:txBody>
      </p:sp>
      <p:sp>
        <p:nvSpPr>
          <p:cNvPr id="10"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a:t>[Enter the presentation name in Insert &gt; Header &amp; Footer]      </a:t>
            </a:r>
            <a:fld id="{94874A69-97B2-46D9-BF6B-0F794A1AAF30}" type="datetime4">
              <a:rPr lang="en-US" smtClean="0"/>
              <a:pPr/>
              <a:t>April 24, 2024</a:t>
            </a:fld>
            <a:r>
              <a:rPr lang="en-US" dirty="0"/>
              <a:t> </a:t>
            </a:r>
          </a:p>
        </p:txBody>
      </p:sp>
    </p:spTree>
    <p:extLst>
      <p:ext uri="{BB962C8B-B14F-4D97-AF65-F5344CB8AC3E}">
        <p14:creationId xmlns:p14="http://schemas.microsoft.com/office/powerpoint/2010/main" val="1261012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pporters2up">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482205" cy="400110"/>
          </a:xfrm>
        </p:spPr>
        <p:txBody>
          <a:bodyPr/>
          <a:lstStyle/>
          <a:p>
            <a:r>
              <a:rPr lang="en-US"/>
              <a:t>Click to edit Master title style</a:t>
            </a:r>
            <a:endParaRPr lang="en-US" dirty="0"/>
          </a:p>
        </p:txBody>
      </p:sp>
      <p:sp>
        <p:nvSpPr>
          <p:cNvPr id="3" name="Content Placeholder 2"/>
          <p:cNvSpPr>
            <a:spLocks noGrp="1"/>
          </p:cNvSpPr>
          <p:nvPr>
            <p:ph idx="1"/>
          </p:nvPr>
        </p:nvSpPr>
        <p:spPr>
          <a:xfrm>
            <a:off x="3880884" y="2647509"/>
            <a:ext cx="4508204" cy="256480"/>
          </a:xfrm>
        </p:spPr>
        <p:txBody>
          <a:bodyPr wrap="square">
            <a:spAutoFit/>
          </a:bodyPr>
          <a:lstStyle>
            <a:lvl4pPr>
              <a:lnSpc>
                <a:spcPts val="1800"/>
              </a:lnSpc>
              <a:defRPr/>
            </a:lvl4pPr>
            <a:lvl5pPr>
              <a:lnSpc>
                <a:spcPts val="1800"/>
              </a:lnSpc>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dirty="0"/>
          </a:p>
        </p:txBody>
      </p:sp>
      <p:sp>
        <p:nvSpPr>
          <p:cNvPr id="15" name="Picture Placeholder 14"/>
          <p:cNvSpPr>
            <a:spLocks noGrp="1"/>
          </p:cNvSpPr>
          <p:nvPr>
            <p:ph type="pic" sz="quarter" idx="17"/>
          </p:nvPr>
        </p:nvSpPr>
        <p:spPr>
          <a:xfrm>
            <a:off x="1206500" y="2403876"/>
            <a:ext cx="2463800" cy="1308100"/>
          </a:xfrm>
        </p:spPr>
        <p:txBody>
          <a:bodyPr/>
          <a:lstStyle/>
          <a:p>
            <a:r>
              <a:rPr lang="en-US" dirty="0"/>
              <a:t>Click icon to add picture</a:t>
            </a:r>
          </a:p>
        </p:txBody>
      </p:sp>
      <p:sp>
        <p:nvSpPr>
          <p:cNvPr id="17" name="Picture Placeholder 14"/>
          <p:cNvSpPr>
            <a:spLocks noGrp="1"/>
          </p:cNvSpPr>
          <p:nvPr>
            <p:ph type="pic" sz="quarter" idx="19"/>
          </p:nvPr>
        </p:nvSpPr>
        <p:spPr>
          <a:xfrm>
            <a:off x="1206500" y="4306169"/>
            <a:ext cx="2463800" cy="1308100"/>
          </a:xfrm>
        </p:spPr>
        <p:txBody>
          <a:bodyPr/>
          <a:lstStyle/>
          <a:p>
            <a:r>
              <a:rPr lang="en-US" dirty="0"/>
              <a:t>Click icon to add picture</a:t>
            </a:r>
          </a:p>
        </p:txBody>
      </p:sp>
      <p:sp>
        <p:nvSpPr>
          <p:cNvPr id="10" name="Content Placeholder 2"/>
          <p:cNvSpPr>
            <a:spLocks noGrp="1"/>
          </p:cNvSpPr>
          <p:nvPr>
            <p:ph idx="20"/>
          </p:nvPr>
        </p:nvSpPr>
        <p:spPr>
          <a:xfrm>
            <a:off x="3880884" y="4335488"/>
            <a:ext cx="4508204" cy="256480"/>
          </a:xfrm>
        </p:spPr>
        <p:txBody>
          <a:bodyPr wrap="square">
            <a:spAutoFit/>
          </a:bodyPr>
          <a:lstStyle>
            <a:lvl1pPr>
              <a:spcAft>
                <a:spcPts val="0"/>
              </a:spcAft>
              <a:defRPr/>
            </a:lvl1pPr>
            <a:lvl4pPr>
              <a:lnSpc>
                <a:spcPts val="1800"/>
              </a:lnSpc>
              <a:defRPr/>
            </a:lvl4pPr>
            <a:lvl5pPr>
              <a:lnSpc>
                <a:spcPts val="1800"/>
              </a:lnSpc>
              <a:defRPr/>
            </a:lvl5pPr>
          </a:lstStyle>
          <a:p>
            <a:pPr lvl="0"/>
            <a:r>
              <a:rPr lang="en-US"/>
              <a:t>Click to edit Master text styles</a:t>
            </a:r>
          </a:p>
        </p:txBody>
      </p:sp>
      <p:sp>
        <p:nvSpPr>
          <p:cNvPr id="9"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a:t>[Enter the presentation name in Insert &gt; Header &amp; Footer]      </a:t>
            </a:r>
            <a:fld id="{94874A69-97B2-46D9-BF6B-0F794A1AAF30}" type="datetime4">
              <a:rPr lang="en-US" smtClean="0"/>
              <a:pPr/>
              <a:t>April 24, 2024</a:t>
            </a:fld>
            <a:r>
              <a:rPr lang="en-US" dirty="0"/>
              <a:t> </a:t>
            </a:r>
          </a:p>
        </p:txBody>
      </p:sp>
    </p:spTree>
    <p:extLst>
      <p:ext uri="{BB962C8B-B14F-4D97-AF65-F5344CB8AC3E}">
        <p14:creationId xmlns:p14="http://schemas.microsoft.com/office/powerpoint/2010/main" val="839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ng_list_title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dirty="0"/>
          </a:p>
        </p:txBody>
      </p:sp>
      <p:sp>
        <p:nvSpPr>
          <p:cNvPr id="7"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a:t>[Enter the presentation name in Insert &gt; Header &amp; Footer]      </a:t>
            </a:r>
            <a:fld id="{94874A69-97B2-46D9-BF6B-0F794A1AAF30}" type="datetime4">
              <a:rPr lang="en-US" smtClean="0"/>
              <a:pPr/>
              <a:t>April 24, 2024</a:t>
            </a:fld>
            <a:r>
              <a:rPr lang="en-US" dirty="0"/>
              <a:t> </a:t>
            </a:r>
          </a:p>
        </p:txBody>
      </p:sp>
      <p:sp>
        <p:nvSpPr>
          <p:cNvPr id="9" name="Content Placeholder 9"/>
          <p:cNvSpPr>
            <a:spLocks noGrp="1"/>
          </p:cNvSpPr>
          <p:nvPr>
            <p:ph sz="quarter" idx="13"/>
          </p:nvPr>
        </p:nvSpPr>
        <p:spPr>
          <a:xfrm>
            <a:off x="1206500" y="2290763"/>
            <a:ext cx="7464425" cy="1390124"/>
          </a:xfrm>
        </p:spPr>
        <p:txBody>
          <a:bodyPr/>
          <a:lstStyle>
            <a:lvl2pPr>
              <a:spcAft>
                <a:spcPts val="300"/>
              </a:spcAft>
              <a:defRPr sz="1400"/>
            </a:lvl2pPr>
            <a:lvl3pPr>
              <a:defRPr sz="1200">
                <a:solidFill>
                  <a:schemeClr val="tx1"/>
                </a:solidFill>
              </a:defRPr>
            </a:lvl3pPr>
            <a:lvl4pPr>
              <a:defRPr sz="1200">
                <a:solidFill>
                  <a:schemeClr val="tx1"/>
                </a:solidFill>
              </a:defRPr>
            </a:lvl4pPr>
            <a:lvl5pPr>
              <a:buClr>
                <a:srgbClr val="404040"/>
              </a:buClr>
              <a:buFont typeface="Arial" pitchFamily="34" charset="0"/>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1562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8718" y="2194560"/>
            <a:ext cx="3535682" cy="1527598"/>
          </a:xfrm>
        </p:spPr>
        <p:txBody>
          <a:bodyPr/>
          <a:lstStyle>
            <a:lvl1pPr>
              <a:defRPr sz="1600"/>
            </a:lvl1pPr>
            <a:lvl2pPr>
              <a:defRPr sz="1600">
                <a:solidFill>
                  <a:schemeClr val="bg2"/>
                </a:solidFill>
              </a:defRPr>
            </a:lvl2pPr>
            <a:lvl3pPr>
              <a:defRPr sz="1400"/>
            </a:lvl3pPr>
            <a:lvl4pPr algn="l">
              <a:defRPr sz="1200"/>
            </a:lvl4pPr>
            <a:lvl5pPr>
              <a:defRPr lang="en-US" sz="1100" kern="1200" dirty="0">
                <a:solidFill>
                  <a:schemeClr val="tx1">
                    <a:lumMod val="75000"/>
                    <a:lumOff val="25000"/>
                  </a:schemeClr>
                </a:solidFill>
                <a:latin typeface="Arial"/>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0732" y="2194560"/>
            <a:ext cx="3666067" cy="1527598"/>
          </a:xfrm>
        </p:spPr>
        <p:txBody>
          <a:bodyPr/>
          <a:lstStyle>
            <a:lvl1pPr>
              <a:defRPr sz="1600"/>
            </a:lvl1pPr>
            <a:lvl2pPr>
              <a:defRPr sz="1600">
                <a:solidFill>
                  <a:schemeClr val="bg2"/>
                </a:solidFill>
              </a:defRPr>
            </a:lvl2pPr>
            <a:lvl3pPr>
              <a:defRPr sz="1400"/>
            </a:lvl3pPr>
            <a:lvl4pPr>
              <a:defRPr sz="1200"/>
            </a:lvl4pPr>
            <a:lvl5pPr>
              <a:defRPr lang="en-US" sz="1100" kern="1200" dirty="0">
                <a:solidFill>
                  <a:schemeClr val="tx1">
                    <a:lumMod val="75000"/>
                    <a:lumOff val="25000"/>
                  </a:schemeClr>
                </a:solidFill>
                <a:latin typeface="Arial"/>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4AE216E-30EE-794D-82EB-E7F5CCC91463}" type="slidenum">
              <a:rPr lang="en-US" smtClean="0"/>
              <a:pPr/>
              <a:t>‹#›</a:t>
            </a:fld>
            <a:endParaRPr lang="en-US" dirty="0"/>
          </a:p>
        </p:txBody>
      </p:sp>
      <p:sp>
        <p:nvSpPr>
          <p:cNvPr id="8" name="Title 1"/>
          <p:cNvSpPr>
            <a:spLocks noGrp="1"/>
          </p:cNvSpPr>
          <p:nvPr>
            <p:ph type="title"/>
          </p:nvPr>
        </p:nvSpPr>
        <p:spPr>
          <a:xfrm>
            <a:off x="1188720" y="1600200"/>
            <a:ext cx="7946136" cy="369332"/>
          </a:xfrm>
        </p:spPr>
        <p:txBody>
          <a:bodyPr/>
          <a:lstStyle/>
          <a:p>
            <a:r>
              <a:rPr lang="en-US"/>
              <a:t>Click to edit Master title style</a:t>
            </a:r>
            <a:endParaRPr lang="en-US" dirty="0"/>
          </a:p>
        </p:txBody>
      </p:sp>
      <p:sp>
        <p:nvSpPr>
          <p:cNvPr id="9"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a:t>[Enter the presentation name in Insert &gt; Header &amp; Footer]      </a:t>
            </a:r>
            <a:fld id="{94874A69-97B2-46D9-BF6B-0F794A1AAF30}" type="datetime4">
              <a:rPr lang="en-US" smtClean="0"/>
              <a:pPr/>
              <a:t>April 24, 2024</a:t>
            </a:fld>
            <a:r>
              <a:rPr lang="en-US" dirty="0"/>
              <a:t> </a:t>
            </a:r>
          </a:p>
        </p:txBody>
      </p:sp>
    </p:spTree>
    <p:extLst>
      <p:ext uri="{BB962C8B-B14F-4D97-AF65-F5344CB8AC3E}">
        <p14:creationId xmlns:p14="http://schemas.microsoft.com/office/powerpoint/2010/main" val="398665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dirty="0"/>
          </a:p>
        </p:txBody>
      </p:sp>
      <p:sp>
        <p:nvSpPr>
          <p:cNvPr id="7"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10" name="Content Placeholder 9"/>
          <p:cNvSpPr>
            <a:spLocks noGrp="1"/>
          </p:cNvSpPr>
          <p:nvPr>
            <p:ph sz="quarter" idx="13"/>
          </p:nvPr>
        </p:nvSpPr>
        <p:spPr>
          <a:xfrm>
            <a:off x="1206500" y="2290763"/>
            <a:ext cx="7464425" cy="1566070"/>
          </a:xfrm>
        </p:spPr>
        <p:txBody>
          <a:bodyPr/>
          <a:lstStyle>
            <a:lvl3pPr>
              <a:defRPr>
                <a:solidFill>
                  <a:schemeClr val="tx1"/>
                </a:solidFill>
              </a:defRPr>
            </a:lvl3pPr>
            <a:lvl4pPr>
              <a:defRPr>
                <a:solidFill>
                  <a:schemeClr val="tx1"/>
                </a:solidFill>
              </a:defRPr>
            </a:lvl4pPr>
            <a:lvl5pPr>
              <a:buClr>
                <a:srgbClr val="404040"/>
              </a:buClr>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dirty="0"/>
          </a:p>
        </p:txBody>
      </p:sp>
      <p:sp>
        <p:nvSpPr>
          <p:cNvPr id="4" name="Slide Number Placeholder 4"/>
          <p:cNvSpPr txBox="1">
            <a:spLocks/>
          </p:cNvSpPr>
          <p:nvPr userDrawn="1"/>
        </p:nvSpPr>
        <p:spPr>
          <a:xfrm>
            <a:off x="1477927" y="6400800"/>
            <a:ext cx="457200" cy="457200"/>
          </a:xfrm>
          <a:prstGeom prst="rect">
            <a:avLst/>
          </a:prstGeom>
        </p:spPr>
        <p:txBody>
          <a:bodyPr vert="horz" lIns="0" tIns="0" rIns="0" bIns="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chemeClr val="bg1"/>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a:ea typeface="+mn-ea"/>
              <a:cs typeface="+mn-cs"/>
            </a:endParaRPr>
          </a:p>
        </p:txBody>
      </p:sp>
      <p:sp>
        <p:nvSpPr>
          <p:cNvPr id="7"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a:t>[Enter the presentation name in Insert &gt; Header &amp; Footer]      </a:t>
            </a:r>
            <a:fld id="{94874A69-97B2-46D9-BF6B-0F794A1AAF30}" type="datetime4">
              <a:rPr lang="en-US" smtClean="0"/>
              <a:pPr/>
              <a:t>April 24, 2024</a:t>
            </a:fld>
            <a:r>
              <a:rPr lang="en-US" dirty="0"/>
              <a:t> </a:t>
            </a:r>
          </a:p>
        </p:txBody>
      </p:sp>
    </p:spTree>
    <p:extLst>
      <p:ext uri="{BB962C8B-B14F-4D97-AF65-F5344CB8AC3E}">
        <p14:creationId xmlns:p14="http://schemas.microsoft.com/office/powerpoint/2010/main" val="12909111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up_Phot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dirty="0"/>
          </a:p>
        </p:txBody>
      </p:sp>
      <p:sp>
        <p:nvSpPr>
          <p:cNvPr id="7" name="Text Placeholder 6"/>
          <p:cNvSpPr>
            <a:spLocks noGrp="1"/>
          </p:cNvSpPr>
          <p:nvPr>
            <p:ph type="body" sz="quarter" idx="13" hasCustomPrompt="1"/>
          </p:nvPr>
        </p:nvSpPr>
        <p:spPr>
          <a:xfrm>
            <a:off x="6698142" y="2296484"/>
            <a:ext cx="2020888" cy="359073"/>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dirty="0"/>
              <a:t>Click to edit text styles</a:t>
            </a:r>
          </a:p>
          <a:p>
            <a:pPr lvl="1"/>
            <a:r>
              <a:rPr lang="en-US" dirty="0"/>
              <a:t>Second level</a:t>
            </a:r>
          </a:p>
        </p:txBody>
      </p:sp>
      <p:sp>
        <p:nvSpPr>
          <p:cNvPr id="9" name="Picture Placeholder 8"/>
          <p:cNvSpPr>
            <a:spLocks noGrp="1"/>
          </p:cNvSpPr>
          <p:nvPr>
            <p:ph type="pic" sz="quarter" idx="14"/>
          </p:nvPr>
        </p:nvSpPr>
        <p:spPr>
          <a:xfrm>
            <a:off x="1190625" y="2274888"/>
            <a:ext cx="5295900" cy="4125912"/>
          </a:xfrm>
        </p:spPr>
        <p:txBody>
          <a:bodyPr/>
          <a:lstStyle/>
          <a:p>
            <a:r>
              <a:rPr lang="en-US" dirty="0"/>
              <a:t>Click icon to add picture</a:t>
            </a:r>
          </a:p>
        </p:txBody>
      </p:sp>
      <p:sp>
        <p:nvSpPr>
          <p:cNvPr id="11"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a:t>[Enter the presentation name in Insert &gt; Header &amp; Footer]      </a:t>
            </a:r>
            <a:fld id="{94874A69-97B2-46D9-BF6B-0F794A1AAF30}" type="datetime4">
              <a:rPr lang="en-US" smtClean="0"/>
              <a:pPr/>
              <a:t>April 24, 2024</a:t>
            </a:fld>
            <a:r>
              <a:rPr lang="en-US" dirty="0"/>
              <a:t> </a:t>
            </a:r>
          </a:p>
        </p:txBody>
      </p:sp>
    </p:spTree>
    <p:extLst>
      <p:ext uri="{BB962C8B-B14F-4D97-AF65-F5344CB8AC3E}">
        <p14:creationId xmlns:p14="http://schemas.microsoft.com/office/powerpoint/2010/main" val="691390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up_Phot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dirty="0"/>
          </a:p>
        </p:txBody>
      </p:sp>
      <p:sp>
        <p:nvSpPr>
          <p:cNvPr id="7" name="Text Placeholder 6"/>
          <p:cNvSpPr>
            <a:spLocks noGrp="1"/>
          </p:cNvSpPr>
          <p:nvPr>
            <p:ph type="body" sz="quarter" idx="13" hasCustomPrompt="1"/>
          </p:nvPr>
        </p:nvSpPr>
        <p:spPr>
          <a:xfrm>
            <a:off x="1190476" y="4656912"/>
            <a:ext cx="2275737" cy="744428"/>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dirty="0"/>
              <a:t>Click to edit text styles</a:t>
            </a:r>
          </a:p>
          <a:p>
            <a:pPr lvl="1"/>
            <a:r>
              <a:rPr lang="en-US" dirty="0"/>
              <a:t>Second level</a:t>
            </a:r>
          </a:p>
        </p:txBody>
      </p:sp>
      <p:sp>
        <p:nvSpPr>
          <p:cNvPr id="9" name="Picture Placeholder 8"/>
          <p:cNvSpPr>
            <a:spLocks noGrp="1"/>
          </p:cNvSpPr>
          <p:nvPr>
            <p:ph type="pic" sz="quarter" idx="14"/>
          </p:nvPr>
        </p:nvSpPr>
        <p:spPr>
          <a:xfrm>
            <a:off x="1190625" y="2274888"/>
            <a:ext cx="2286222" cy="2286000"/>
          </a:xfrm>
        </p:spPr>
        <p:txBody>
          <a:bodyPr/>
          <a:lstStyle/>
          <a:p>
            <a:r>
              <a:rPr lang="en-US" dirty="0"/>
              <a:t>Click icon to add picture</a:t>
            </a:r>
          </a:p>
        </p:txBody>
      </p:sp>
      <p:sp>
        <p:nvSpPr>
          <p:cNvPr id="8" name="Picture Placeholder 8"/>
          <p:cNvSpPr>
            <a:spLocks noGrp="1"/>
          </p:cNvSpPr>
          <p:nvPr>
            <p:ph type="pic" sz="quarter" idx="15"/>
          </p:nvPr>
        </p:nvSpPr>
        <p:spPr>
          <a:xfrm>
            <a:off x="3965723" y="2274888"/>
            <a:ext cx="2286222" cy="2286000"/>
          </a:xfrm>
        </p:spPr>
        <p:txBody>
          <a:bodyPr/>
          <a:lstStyle/>
          <a:p>
            <a:r>
              <a:rPr lang="en-US" dirty="0"/>
              <a:t>Click icon to add picture</a:t>
            </a:r>
          </a:p>
        </p:txBody>
      </p:sp>
      <p:sp>
        <p:nvSpPr>
          <p:cNvPr id="10" name="Text Placeholder 6"/>
          <p:cNvSpPr>
            <a:spLocks noGrp="1"/>
          </p:cNvSpPr>
          <p:nvPr>
            <p:ph type="body" sz="quarter" idx="16" hasCustomPrompt="1"/>
          </p:nvPr>
        </p:nvSpPr>
        <p:spPr>
          <a:xfrm>
            <a:off x="3976206" y="4656912"/>
            <a:ext cx="2275737" cy="744428"/>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dirty="0"/>
              <a:t>Click to edit text styles</a:t>
            </a:r>
          </a:p>
          <a:p>
            <a:pPr lvl="1"/>
            <a:r>
              <a:rPr lang="en-US" dirty="0"/>
              <a:t>Second level</a:t>
            </a:r>
          </a:p>
        </p:txBody>
      </p:sp>
      <p:sp>
        <p:nvSpPr>
          <p:cNvPr id="12"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a:t>[Enter the presentation name in Insert &gt; Header &amp; Footer]      </a:t>
            </a:r>
            <a:fld id="{94874A69-97B2-46D9-BF6B-0F794A1AAF30}" type="datetime4">
              <a:rPr lang="en-US" smtClean="0"/>
              <a:pPr/>
              <a:t>April 24, 2024</a:t>
            </a:fld>
            <a:r>
              <a:rPr lang="en-US" dirty="0"/>
              <a:t> </a:t>
            </a:r>
          </a:p>
        </p:txBody>
      </p:sp>
    </p:spTree>
    <p:extLst>
      <p:ext uri="{BB962C8B-B14F-4D97-AF65-F5344CB8AC3E}">
        <p14:creationId xmlns:p14="http://schemas.microsoft.com/office/powerpoint/2010/main" val="36786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ap_breakout_layou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2594454" y="2307303"/>
            <a:ext cx="5986019" cy="1430135"/>
          </a:xfrm>
        </p:spPr>
        <p:txBody>
          <a:bodyPr/>
          <a:lstStyle>
            <a:lvl1pPr>
              <a:spcAft>
                <a:spcPts val="0"/>
              </a:spcAft>
              <a:buFont typeface="Arial" pitchFamily="34" charset="0"/>
              <a:buChar char="»"/>
              <a:defRPr lang="en-US" sz="1800" b="1" kern="1200" baseline="0" dirty="0" smtClean="0">
                <a:solidFill>
                  <a:schemeClr val="bg2"/>
                </a:solidFill>
                <a:latin typeface="Arial"/>
                <a:ea typeface="+mn-ea"/>
                <a:cs typeface="+mn-cs"/>
              </a:defRPr>
            </a:lvl1pPr>
            <a:lvl2pPr marL="228600" indent="4763">
              <a:buNone/>
              <a:defRPr b="0">
                <a:solidFill>
                  <a:schemeClr val="tx1">
                    <a:lumMod val="50000"/>
                    <a:lumOff val="50000"/>
                  </a:schemeClr>
                </a:solidFill>
              </a:defRPr>
            </a:lvl2pPr>
            <a:lvl4pPr>
              <a:defRPr lang="en-US" sz="1200" kern="1200" dirty="0" smtClean="0">
                <a:solidFill>
                  <a:schemeClr val="tx1">
                    <a:lumMod val="75000"/>
                    <a:lumOff val="25000"/>
                  </a:schemeClr>
                </a:solidFill>
                <a:latin typeface="Arial"/>
                <a:ea typeface="+mn-ea"/>
                <a:cs typeface="+mn-cs"/>
              </a:defRPr>
            </a:lvl4pPr>
            <a:lvl5pPr>
              <a:defRPr lang="en-US" sz="1200" kern="1200" dirty="0">
                <a:solidFill>
                  <a:schemeClr val="tx1">
                    <a:lumMod val="75000"/>
                    <a:lumOff val="25000"/>
                  </a:schemeClr>
                </a:solidFill>
                <a:latin typeface="Arial"/>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dirty="0"/>
          </a:p>
        </p:txBody>
      </p:sp>
      <p:sp>
        <p:nvSpPr>
          <p:cNvPr id="10"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a:t>[Enter the presentation name in Insert &gt; Header &amp; Footer]      </a:t>
            </a:r>
            <a:fld id="{94874A69-97B2-46D9-BF6B-0F794A1AAF30}" type="datetime4">
              <a:rPr lang="en-US" smtClean="0"/>
              <a:pPr/>
              <a:t>April 24, 2024</a:t>
            </a:fld>
            <a:r>
              <a:rPr lang="en-US" dirty="0"/>
              <a:t> </a:t>
            </a:r>
          </a:p>
        </p:txBody>
      </p:sp>
    </p:spTree>
    <p:extLst>
      <p:ext uri="{BB962C8B-B14F-4D97-AF65-F5344CB8AC3E}">
        <p14:creationId xmlns:p14="http://schemas.microsoft.com/office/powerpoint/2010/main" val="2065924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1647826" y="1079500"/>
            <a:ext cx="5848349" cy="2138400"/>
          </a:xfrm>
        </p:spPr>
        <p:txBody>
          <a:bodyPr anchor="b">
            <a:normAutofit/>
          </a:bodyPr>
          <a:lstStyle>
            <a:lvl1pPr algn="ctr">
              <a:defRPr sz="21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2481263" y="4113213"/>
            <a:ext cx="4181475" cy="1655762"/>
          </a:xfrm>
        </p:spPr>
        <p:txBody>
          <a:bodyPr/>
          <a:lstStyle>
            <a:lvl1pPr marL="0" indent="0" algn="ctr">
              <a:buNone/>
              <a:defRPr sz="1800" i="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406004" y="6401999"/>
            <a:ext cx="1654969" cy="369332"/>
          </a:xfrm>
          <a:prstGeom prst="rect">
            <a:avLst/>
          </a:prstGeom>
        </p:spPr>
        <p:txBody>
          <a:bodyPr/>
          <a:lstStyle/>
          <a:p>
            <a:fld id="{64F0E216-BA48-4F04-AC4F-645AA0DD6AC6}" type="datetimeFigureOut">
              <a:rPr lang="en-US" smtClean="0"/>
              <a:t>4/24/2024</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2481263" y="6401999"/>
            <a:ext cx="4181475"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7082100" y="6401999"/>
            <a:ext cx="1656159"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4369500" y="3690871"/>
            <a:ext cx="40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7296035" y="4869342"/>
            <a:ext cx="1217783"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2366015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406004" y="6401999"/>
            <a:ext cx="1654969" cy="369332"/>
          </a:xfrm>
          <a:prstGeom prst="rect">
            <a:avLst/>
          </a:prstGeom>
        </p:spPr>
        <p:txBody>
          <a:bodyPr/>
          <a:lstStyle/>
          <a:p>
            <a:fld id="{64F0E216-BA48-4F04-AC4F-645AA0DD6AC6}" type="datetimeFigureOut">
              <a:rPr lang="en-US" smtClean="0"/>
              <a:t>4/24/2024</a:t>
            </a:fld>
            <a:endParaRPr lang="en-US" dirty="0"/>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2481263" y="6401999"/>
            <a:ext cx="4181475"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7082100" y="6401999"/>
            <a:ext cx="1656159" cy="369332"/>
          </a:xfrm>
          <a:prstGeom prst="rect">
            <a:avLst/>
          </a:prstGeom>
        </p:spPr>
        <p:txBody>
          <a:bodyPr/>
          <a:lstStyle/>
          <a:p>
            <a:fld id="{D39607A7-8386-47DB-8578-DDEDD194E5D4}" type="slidenum">
              <a:rPr lang="en-US" smtClean="0"/>
              <a:t>‹#›</a:t>
            </a:fld>
            <a:endParaRPr lang="en-US" dirty="0"/>
          </a:p>
        </p:txBody>
      </p:sp>
    </p:spTree>
    <p:extLst>
      <p:ext uri="{BB962C8B-B14F-4D97-AF65-F5344CB8AC3E}">
        <p14:creationId xmlns:p14="http://schemas.microsoft.com/office/powerpoint/2010/main" val="28963548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809625" y="2252663"/>
            <a:ext cx="3343275" cy="2349500"/>
          </a:xfrm>
        </p:spPr>
        <p:txBody>
          <a:bodyPr anchor="ctr" anchorCtr="0">
            <a:normAutofit/>
          </a:bodyPr>
          <a:lstStyle>
            <a:lvl1pPr algn="ctr">
              <a:defRPr sz="21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4991100" y="2252664"/>
            <a:ext cx="3338511" cy="2349500"/>
          </a:xfrm>
        </p:spPr>
        <p:txBody>
          <a:bodyPr anchor="ctr" anchorCtr="0"/>
          <a:lstStyle>
            <a:lvl1pPr marL="0" indent="0">
              <a:buNone/>
              <a:defRPr sz="1800" i="1">
                <a:solidFill>
                  <a:schemeClr val="tx1">
                    <a:alpha val="7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406004" y="6401999"/>
            <a:ext cx="1654969" cy="369332"/>
          </a:xfrm>
          <a:prstGeom prst="rect">
            <a:avLst/>
          </a:prstGeom>
        </p:spPr>
        <p:txBody>
          <a:bodyPr/>
          <a:lstStyle/>
          <a:p>
            <a:fld id="{64F0E216-BA48-4F04-AC4F-645AA0DD6AC6}" type="datetimeFigureOut">
              <a:rPr lang="en-US" smtClean="0"/>
              <a:t>4/24/2024</a:t>
            </a:fld>
            <a:endParaRPr lang="en-US" dirty="0"/>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2481263" y="6401999"/>
            <a:ext cx="4181475"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7082100" y="6401999"/>
            <a:ext cx="1656159" cy="369332"/>
          </a:xfrm>
          <a:prstGeom prst="rect">
            <a:avLst/>
          </a:prstGeom>
        </p:spPr>
        <p:txBody>
          <a:bodyPr/>
          <a:lstStyle/>
          <a:p>
            <a:fld id="{D39607A7-8386-47DB-8578-DDEDD194E5D4}" type="slidenum">
              <a:rPr lang="en-US" smtClean="0"/>
              <a:t>‹#›</a:t>
            </a:fld>
            <a:endParaRPr lang="en-US" dirty="0"/>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749828" y="932104"/>
            <a:ext cx="685071"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077852" y="649305"/>
            <a:ext cx="291406"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4302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4874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814387" y="1790700"/>
            <a:ext cx="3555113"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4774500" y="1790700"/>
            <a:ext cx="3555113"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406004" y="6401999"/>
            <a:ext cx="1654969" cy="369332"/>
          </a:xfrm>
          <a:prstGeom prst="rect">
            <a:avLst/>
          </a:prstGeom>
        </p:spPr>
        <p:txBody>
          <a:bodyPr/>
          <a:lstStyle/>
          <a:p>
            <a:fld id="{64F0E216-BA48-4F04-AC4F-645AA0DD6AC6}" type="datetimeFigureOut">
              <a:rPr lang="en-US" smtClean="0"/>
              <a:t>4/24/2024</a:t>
            </a:fld>
            <a:endParaRPr lang="en-US" dirty="0"/>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2481263" y="6401999"/>
            <a:ext cx="4181475" cy="369332"/>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7082100" y="6401999"/>
            <a:ext cx="1656159" cy="369332"/>
          </a:xfrm>
          <a:prstGeom prst="rect">
            <a:avLst/>
          </a:prstGeom>
        </p:spPr>
        <p:txBody>
          <a:bodyPr/>
          <a:lstStyle/>
          <a:p>
            <a:fld id="{D39607A7-8386-47DB-8578-DDEDD194E5D4}" type="slidenum">
              <a:rPr lang="en-US" smtClean="0"/>
              <a:t>‹#›</a:t>
            </a:fld>
            <a:endParaRPr lang="en-US" dirty="0"/>
          </a:p>
        </p:txBody>
      </p:sp>
    </p:spTree>
    <p:extLst>
      <p:ext uri="{BB962C8B-B14F-4D97-AF65-F5344CB8AC3E}">
        <p14:creationId xmlns:p14="http://schemas.microsoft.com/office/powerpoint/2010/main" val="42869308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809625" y="1011239"/>
            <a:ext cx="7519988"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809625" y="1854200"/>
            <a:ext cx="3555900" cy="553998"/>
          </a:xfrm>
        </p:spPr>
        <p:txBody>
          <a:bodyPr anchor="t" anchorCtr="0">
            <a:normAutofit/>
          </a:bodyPr>
          <a:lstStyle>
            <a:lvl1pPr marL="0" indent="0">
              <a:lnSpc>
                <a:spcPct val="100000"/>
              </a:lnSpc>
              <a:buNone/>
              <a:defRPr sz="1350" b="0" cap="all" spc="225" baseline="0">
                <a:solidFill>
                  <a:schemeClr val="tx1">
                    <a:alpha val="8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809625" y="2525561"/>
            <a:ext cx="35559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4773713" y="1854200"/>
            <a:ext cx="3555900" cy="553998"/>
          </a:xfrm>
        </p:spPr>
        <p:txBody>
          <a:bodyPr anchor="t" anchorCtr="0">
            <a:normAutofit/>
          </a:bodyPr>
          <a:lstStyle>
            <a:lvl1pPr marL="0" indent="0">
              <a:lnSpc>
                <a:spcPct val="100000"/>
              </a:lnSpc>
              <a:buNone/>
              <a:defRPr sz="1350" b="0" cap="all" spc="225" baseline="0">
                <a:solidFill>
                  <a:schemeClr val="tx1">
                    <a:alpha val="8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4773713" y="2525560"/>
            <a:ext cx="35559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406004" y="6401999"/>
            <a:ext cx="1654969" cy="369332"/>
          </a:xfrm>
          <a:prstGeom prst="rect">
            <a:avLst/>
          </a:prstGeom>
        </p:spPr>
        <p:txBody>
          <a:bodyPr/>
          <a:lstStyle/>
          <a:p>
            <a:fld id="{64F0E216-BA48-4F04-AC4F-645AA0DD6AC6}" type="datetimeFigureOut">
              <a:rPr lang="en-US" smtClean="0"/>
              <a:t>4/24/2024</a:t>
            </a:fld>
            <a:endParaRPr lang="en-US" dirty="0"/>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2481263" y="6401999"/>
            <a:ext cx="4181475" cy="369332"/>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7082100" y="6401999"/>
            <a:ext cx="1656159" cy="369332"/>
          </a:xfrm>
          <a:prstGeom prst="rect">
            <a:avLst/>
          </a:prstGeom>
        </p:spPr>
        <p:txBody>
          <a:bodyPr/>
          <a:lstStyle/>
          <a:p>
            <a:fld id="{D39607A7-8386-47DB-8578-DDEDD194E5D4}" type="slidenum">
              <a:rPr lang="en-US" smtClean="0"/>
              <a:t>‹#›</a:t>
            </a:fld>
            <a:endParaRPr lang="en-US" dirty="0"/>
          </a:p>
        </p:txBody>
      </p:sp>
    </p:spTree>
    <p:extLst>
      <p:ext uri="{BB962C8B-B14F-4D97-AF65-F5344CB8AC3E}">
        <p14:creationId xmlns:p14="http://schemas.microsoft.com/office/powerpoint/2010/main" val="20266683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809625" y="1079501"/>
            <a:ext cx="7519988"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406004" y="6401999"/>
            <a:ext cx="1654969" cy="369332"/>
          </a:xfrm>
          <a:prstGeom prst="rect">
            <a:avLst/>
          </a:prstGeom>
        </p:spPr>
        <p:txBody>
          <a:bodyPr/>
          <a:lstStyle/>
          <a:p>
            <a:fld id="{64F0E216-BA48-4F04-AC4F-645AA0DD6AC6}" type="datetimeFigureOut">
              <a:rPr lang="en-US" smtClean="0"/>
              <a:t>4/24/2024</a:t>
            </a:fld>
            <a:endParaRPr lang="en-US" dirty="0"/>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2481263" y="6401999"/>
            <a:ext cx="4181475" cy="369332"/>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7082100" y="6401999"/>
            <a:ext cx="1656159" cy="369332"/>
          </a:xfrm>
          <a:prstGeom prst="rect">
            <a:avLst/>
          </a:prstGeom>
        </p:spPr>
        <p:txBody>
          <a:bodyPr/>
          <a:lstStyle/>
          <a:p>
            <a:fld id="{D39607A7-8386-47DB-8578-DDEDD194E5D4}" type="slidenum">
              <a:rPr lang="en-US" smtClean="0"/>
              <a:t>‹#›</a:t>
            </a:fld>
            <a:endParaRPr lang="en-US" dirty="0"/>
          </a:p>
        </p:txBody>
      </p:sp>
    </p:spTree>
    <p:extLst>
      <p:ext uri="{BB962C8B-B14F-4D97-AF65-F5344CB8AC3E}">
        <p14:creationId xmlns:p14="http://schemas.microsoft.com/office/powerpoint/2010/main" val="3030647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pporters4up">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482205" cy="400110"/>
          </a:xfrm>
        </p:spPr>
        <p:txBody>
          <a:bodyPr/>
          <a:lstStyle/>
          <a:p>
            <a:r>
              <a:rPr lang="en-US"/>
              <a:t>Click to edit Master title style</a:t>
            </a:r>
            <a:endParaRPr lang="en-US" dirty="0"/>
          </a:p>
        </p:txBody>
      </p:sp>
      <p:sp>
        <p:nvSpPr>
          <p:cNvPr id="3" name="Content Placeholder 2"/>
          <p:cNvSpPr>
            <a:spLocks noGrp="1"/>
          </p:cNvSpPr>
          <p:nvPr>
            <p:ph idx="1"/>
          </p:nvPr>
        </p:nvSpPr>
        <p:spPr>
          <a:xfrm>
            <a:off x="1206500" y="2226459"/>
            <a:ext cx="6406412" cy="256480"/>
          </a:xfrm>
        </p:spPr>
        <p:txBody>
          <a:bodyPr>
            <a:spAutoFit/>
          </a:bodyPr>
          <a:lstStyle>
            <a:lvl4pPr>
              <a:lnSpc>
                <a:spcPts val="1800"/>
              </a:lnSpc>
              <a:defRPr/>
            </a:lvl4pPr>
            <a:lvl5pPr>
              <a:lnSpc>
                <a:spcPts val="1800"/>
              </a:lnSpc>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dirty="0"/>
          </a:p>
        </p:txBody>
      </p:sp>
      <p:sp>
        <p:nvSpPr>
          <p:cNvPr id="15" name="Picture Placeholder 14"/>
          <p:cNvSpPr>
            <a:spLocks noGrp="1"/>
          </p:cNvSpPr>
          <p:nvPr>
            <p:ph type="pic" sz="quarter" idx="17"/>
          </p:nvPr>
        </p:nvSpPr>
        <p:spPr>
          <a:xfrm>
            <a:off x="1206500" y="3136900"/>
            <a:ext cx="2463800" cy="1308100"/>
          </a:xfrm>
        </p:spPr>
        <p:txBody>
          <a:bodyPr/>
          <a:lstStyle/>
          <a:p>
            <a:r>
              <a:rPr lang="en-US" dirty="0"/>
              <a:t>Click icon to add picture</a:t>
            </a:r>
          </a:p>
        </p:txBody>
      </p:sp>
      <p:sp>
        <p:nvSpPr>
          <p:cNvPr id="16" name="Picture Placeholder 14"/>
          <p:cNvSpPr>
            <a:spLocks noGrp="1"/>
          </p:cNvSpPr>
          <p:nvPr>
            <p:ph type="pic" sz="quarter" idx="18"/>
          </p:nvPr>
        </p:nvSpPr>
        <p:spPr>
          <a:xfrm>
            <a:off x="4560888" y="3136900"/>
            <a:ext cx="2463800" cy="1308100"/>
          </a:xfrm>
        </p:spPr>
        <p:txBody>
          <a:bodyPr/>
          <a:lstStyle/>
          <a:p>
            <a:r>
              <a:rPr lang="en-US" dirty="0"/>
              <a:t>Click icon to add picture</a:t>
            </a:r>
          </a:p>
        </p:txBody>
      </p:sp>
      <p:sp>
        <p:nvSpPr>
          <p:cNvPr id="17" name="Picture Placeholder 14"/>
          <p:cNvSpPr>
            <a:spLocks noGrp="1"/>
          </p:cNvSpPr>
          <p:nvPr>
            <p:ph type="pic" sz="quarter" idx="19"/>
          </p:nvPr>
        </p:nvSpPr>
        <p:spPr>
          <a:xfrm>
            <a:off x="1206500" y="4710223"/>
            <a:ext cx="2463800" cy="1308100"/>
          </a:xfrm>
        </p:spPr>
        <p:txBody>
          <a:bodyPr/>
          <a:lstStyle/>
          <a:p>
            <a:r>
              <a:rPr lang="en-US" dirty="0"/>
              <a:t>Click icon to add picture</a:t>
            </a:r>
          </a:p>
        </p:txBody>
      </p:sp>
      <p:sp>
        <p:nvSpPr>
          <p:cNvPr id="18" name="Picture Placeholder 14"/>
          <p:cNvSpPr>
            <a:spLocks noGrp="1"/>
          </p:cNvSpPr>
          <p:nvPr>
            <p:ph type="pic" sz="quarter" idx="20"/>
          </p:nvPr>
        </p:nvSpPr>
        <p:spPr>
          <a:xfrm>
            <a:off x="4560888" y="4710223"/>
            <a:ext cx="2463800" cy="1308100"/>
          </a:xfrm>
        </p:spPr>
        <p:txBody>
          <a:bodyPr/>
          <a:lstStyle/>
          <a:p>
            <a:r>
              <a:rPr lang="en-US" dirty="0"/>
              <a:t>Click icon to add picture</a:t>
            </a:r>
          </a:p>
        </p:txBody>
      </p:sp>
      <p:sp>
        <p:nvSpPr>
          <p:cNvPr id="10"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406004" y="6401999"/>
            <a:ext cx="1654969" cy="369332"/>
          </a:xfrm>
          <a:prstGeom prst="rect">
            <a:avLst/>
          </a:prstGeom>
        </p:spPr>
        <p:txBody>
          <a:bodyPr/>
          <a:lstStyle/>
          <a:p>
            <a:fld id="{64F0E216-BA48-4F04-AC4F-645AA0DD6AC6}" type="datetimeFigureOut">
              <a:rPr lang="en-US" smtClean="0"/>
              <a:t>4/24/2024</a:t>
            </a:fld>
            <a:endParaRPr lang="en-US" dirty="0"/>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2481263" y="6401999"/>
            <a:ext cx="4181475" cy="369332"/>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7082100" y="6401999"/>
            <a:ext cx="1656159" cy="369332"/>
          </a:xfrm>
          <a:prstGeom prst="rect">
            <a:avLst/>
          </a:prstGeom>
        </p:spPr>
        <p:txBody>
          <a:bodyPr/>
          <a:lstStyle/>
          <a:p>
            <a:fld id="{D39607A7-8386-47DB-8578-DDEDD194E5D4}" type="slidenum">
              <a:rPr lang="en-US" smtClean="0"/>
              <a:t>‹#›</a:t>
            </a:fld>
            <a:endParaRPr lang="en-US" dirty="0"/>
          </a:p>
        </p:txBody>
      </p:sp>
    </p:spTree>
    <p:extLst>
      <p:ext uri="{BB962C8B-B14F-4D97-AF65-F5344CB8AC3E}">
        <p14:creationId xmlns:p14="http://schemas.microsoft.com/office/powerpoint/2010/main" val="28745331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803705" y="1011238"/>
            <a:ext cx="2929500" cy="1292400"/>
          </a:xfrm>
        </p:spPr>
        <p:txBody>
          <a:bodyPr anchor="t" anchorCtr="0">
            <a:normAutofit/>
          </a:bodyPr>
          <a:lstStyle>
            <a:lvl1pPr>
              <a:defRPr sz="21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4152900" y="955231"/>
            <a:ext cx="4187395" cy="4813745"/>
          </a:xfrm>
        </p:spPr>
        <p:txBody>
          <a:bodyPr/>
          <a:lstStyle>
            <a:lvl1pPr marL="0" indent="0">
              <a:lnSpc>
                <a:spcPct val="100000"/>
              </a:lnSpc>
              <a:buFontTx/>
              <a:buNone/>
              <a:defRPr sz="3600"/>
            </a:lvl1pPr>
            <a:lvl2pPr marL="0">
              <a:lnSpc>
                <a:spcPct val="100000"/>
              </a:lnSpc>
              <a:defRPr sz="3600"/>
            </a:lvl2pPr>
            <a:lvl3pPr marL="0" indent="0">
              <a:buNone/>
              <a:defRPr sz="1500"/>
            </a:lvl3pPr>
            <a:lvl4pPr marL="0">
              <a:defRPr sz="1500"/>
            </a:lvl4pPr>
            <a:lvl5pPr marL="270000">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809625" y="2664000"/>
            <a:ext cx="2929499" cy="3106800"/>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406004" y="6401999"/>
            <a:ext cx="1654969" cy="369332"/>
          </a:xfrm>
          <a:prstGeom prst="rect">
            <a:avLst/>
          </a:prstGeom>
        </p:spPr>
        <p:txBody>
          <a:bodyPr/>
          <a:lstStyle/>
          <a:p>
            <a:fld id="{64F0E216-BA48-4F04-AC4F-645AA0DD6AC6}" type="datetimeFigureOut">
              <a:rPr lang="en-US" smtClean="0"/>
              <a:t>4/24/2024</a:t>
            </a:fld>
            <a:endParaRPr lang="en-US" dirty="0"/>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2481263" y="6401999"/>
            <a:ext cx="4181475" cy="369332"/>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7082100" y="6401999"/>
            <a:ext cx="1656159" cy="369332"/>
          </a:xfrm>
          <a:prstGeom prst="rect">
            <a:avLst/>
          </a:prstGeom>
        </p:spPr>
        <p:txBody>
          <a:bodyPr/>
          <a:lstStyle/>
          <a:p>
            <a:fld id="{D39607A7-8386-47DB-8578-DDEDD194E5D4}" type="slidenum">
              <a:rPr lang="en-US" smtClean="0"/>
              <a:t>‹#›</a:t>
            </a:fld>
            <a:endParaRPr lang="en-US" dirty="0"/>
          </a:p>
        </p:txBody>
      </p:sp>
    </p:spTree>
    <p:extLst>
      <p:ext uri="{BB962C8B-B14F-4D97-AF65-F5344CB8AC3E}">
        <p14:creationId xmlns:p14="http://schemas.microsoft.com/office/powerpoint/2010/main" val="3913563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809626" y="1011238"/>
            <a:ext cx="2928938" cy="1292662"/>
          </a:xfrm>
        </p:spPr>
        <p:txBody>
          <a:bodyPr anchor="t" anchorCtr="0">
            <a:normAutofit/>
          </a:bodyPr>
          <a:lstStyle>
            <a:lvl1pPr>
              <a:defRPr sz="21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4152900" y="531814"/>
            <a:ext cx="4585359" cy="578484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809625" y="2663825"/>
            <a:ext cx="2928938" cy="3105150"/>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406004" y="6401999"/>
            <a:ext cx="1654969" cy="369332"/>
          </a:xfrm>
          <a:prstGeom prst="rect">
            <a:avLst/>
          </a:prstGeom>
        </p:spPr>
        <p:txBody>
          <a:bodyPr/>
          <a:lstStyle/>
          <a:p>
            <a:fld id="{64F0E216-BA48-4F04-AC4F-645AA0DD6AC6}" type="datetimeFigureOut">
              <a:rPr lang="en-US" smtClean="0"/>
              <a:t>4/24/2024</a:t>
            </a:fld>
            <a:endParaRPr lang="en-US" dirty="0"/>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2481263" y="6401999"/>
            <a:ext cx="4181475" cy="369332"/>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7082100" y="6401999"/>
            <a:ext cx="1656159" cy="369332"/>
          </a:xfrm>
          <a:prstGeom prst="rect">
            <a:avLst/>
          </a:prstGeom>
        </p:spPr>
        <p:txBody>
          <a:bodyPr/>
          <a:lstStyle/>
          <a:p>
            <a:fld id="{D39607A7-8386-47DB-8578-DDEDD194E5D4}" type="slidenum">
              <a:rPr lang="en-US" smtClean="0"/>
              <a:t>‹#›</a:t>
            </a:fld>
            <a:endParaRPr lang="en-US" dirty="0"/>
          </a:p>
        </p:txBody>
      </p:sp>
    </p:spTree>
    <p:extLst>
      <p:ext uri="{BB962C8B-B14F-4D97-AF65-F5344CB8AC3E}">
        <p14:creationId xmlns:p14="http://schemas.microsoft.com/office/powerpoint/2010/main" val="25701532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809625" y="1790700"/>
            <a:ext cx="7519988"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406004" y="6401999"/>
            <a:ext cx="1654969" cy="369332"/>
          </a:xfrm>
          <a:prstGeom prst="rect">
            <a:avLst/>
          </a:prstGeom>
        </p:spPr>
        <p:txBody>
          <a:bodyPr/>
          <a:lstStyle/>
          <a:p>
            <a:fld id="{64F0E216-BA48-4F04-AC4F-645AA0DD6AC6}" type="datetimeFigureOut">
              <a:rPr lang="en-US" smtClean="0"/>
              <a:t>4/24/2024</a:t>
            </a:fld>
            <a:endParaRPr lang="en-US" dirty="0"/>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2481263" y="6401999"/>
            <a:ext cx="4181475"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7082100" y="6401999"/>
            <a:ext cx="1656159" cy="369332"/>
          </a:xfrm>
          <a:prstGeom prst="rect">
            <a:avLst/>
          </a:prstGeom>
        </p:spPr>
        <p:txBody>
          <a:bodyPr/>
          <a:lstStyle/>
          <a:p>
            <a:fld id="{D39607A7-8386-47DB-8578-DDEDD194E5D4}" type="slidenum">
              <a:rPr lang="en-US" smtClean="0"/>
              <a:t>‹#›</a:t>
            </a:fld>
            <a:endParaRPr lang="en-US" dirty="0"/>
          </a:p>
        </p:txBody>
      </p:sp>
    </p:spTree>
    <p:extLst>
      <p:ext uri="{BB962C8B-B14F-4D97-AF65-F5344CB8AC3E}">
        <p14:creationId xmlns:p14="http://schemas.microsoft.com/office/powerpoint/2010/main" val="17252112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7424309" y="1079500"/>
            <a:ext cx="969497"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809625" y="1079500"/>
            <a:ext cx="6371957"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406004" y="6401999"/>
            <a:ext cx="1654969" cy="369332"/>
          </a:xfrm>
          <a:prstGeom prst="rect">
            <a:avLst/>
          </a:prstGeom>
        </p:spPr>
        <p:txBody>
          <a:bodyPr/>
          <a:lstStyle/>
          <a:p>
            <a:fld id="{64F0E216-BA48-4F04-AC4F-645AA0DD6AC6}" type="datetimeFigureOut">
              <a:rPr lang="en-US" smtClean="0"/>
              <a:t>4/24/2024</a:t>
            </a:fld>
            <a:endParaRPr lang="en-US" dirty="0"/>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2481263" y="6401999"/>
            <a:ext cx="4181475"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7082100" y="6401999"/>
            <a:ext cx="1656159" cy="369332"/>
          </a:xfrm>
          <a:prstGeom prst="rect">
            <a:avLst/>
          </a:prstGeom>
        </p:spPr>
        <p:txBody>
          <a:bodyPr/>
          <a:lstStyle/>
          <a:p>
            <a:fld id="{D39607A7-8386-47DB-8578-DDEDD194E5D4}" type="slidenum">
              <a:rPr lang="en-US" smtClean="0"/>
              <a:t>‹#›</a:t>
            </a:fld>
            <a:endParaRPr lang="en-US" dirty="0"/>
          </a:p>
        </p:txBody>
      </p:sp>
    </p:spTree>
    <p:extLst>
      <p:ext uri="{BB962C8B-B14F-4D97-AF65-F5344CB8AC3E}">
        <p14:creationId xmlns:p14="http://schemas.microsoft.com/office/powerpoint/2010/main" val="9249515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Content ">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101612" y="503853"/>
            <a:ext cx="6863006" cy="1427585"/>
          </a:xfrm>
        </p:spPr>
        <p:txBody>
          <a:bodyPr lIns="0">
            <a:normAutofit/>
          </a:bodyPr>
          <a:lstStyle>
            <a:lvl1pPr>
              <a:defRPr sz="27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087615" y="2108723"/>
            <a:ext cx="6414198" cy="4119463"/>
          </a:xfrm>
        </p:spPr>
        <p:txBody>
          <a:bodyPr lIns="0" tIns="0" rIns="0" bIns="0">
            <a:normAutofit/>
          </a:bodyPr>
          <a:lstStyle>
            <a:lvl1pPr marL="171450" indent="-171450">
              <a:lnSpc>
                <a:spcPct val="100000"/>
              </a:lnSpc>
              <a:spcBef>
                <a:spcPts val="0"/>
              </a:spcBef>
              <a:spcAft>
                <a:spcPts val="900"/>
              </a:spcAft>
              <a:buFont typeface="Arial" panose="020B0604020202020204" pitchFamily="34" charset="0"/>
              <a:buChar char="•"/>
              <a:defRPr sz="1500"/>
            </a:lvl1pPr>
            <a:lvl2pPr marL="514350" indent="-171450">
              <a:lnSpc>
                <a:spcPct val="100000"/>
              </a:lnSpc>
              <a:spcBef>
                <a:spcPts val="0"/>
              </a:spcBef>
              <a:spcAft>
                <a:spcPts val="900"/>
              </a:spcAft>
              <a:buFont typeface="Arial" panose="020B0604020202020204" pitchFamily="34" charset="0"/>
              <a:buChar char="•"/>
              <a:defRPr sz="1500"/>
            </a:lvl2pPr>
            <a:lvl3pPr marL="857250" indent="-171450">
              <a:spcBef>
                <a:spcPts val="0"/>
              </a:spcBef>
              <a:spcAft>
                <a:spcPts val="900"/>
              </a:spcAft>
              <a:buFont typeface="Arial" panose="020B0604020202020204" pitchFamily="34" charset="0"/>
              <a:buChar char="•"/>
              <a:defRPr sz="1500"/>
            </a:lvl3pPr>
            <a:lvl4pPr marL="1200150" indent="-171450">
              <a:spcBef>
                <a:spcPts val="0"/>
              </a:spcBef>
              <a:spcAft>
                <a:spcPts val="900"/>
              </a:spcAft>
              <a:buFont typeface="Arial" panose="020B0604020202020204" pitchFamily="34" charset="0"/>
              <a:buChar char="•"/>
              <a:defRPr sz="1500"/>
            </a:lvl4pPr>
            <a:lvl5pPr marL="1543050" indent="-171450">
              <a:spcBef>
                <a:spcPts val="0"/>
              </a:spcBef>
              <a:spcAft>
                <a:spcPts val="900"/>
              </a:spcAft>
              <a:buFont typeface="Arial" panose="020B0604020202020204" pitchFamily="34" charset="0"/>
              <a:buChar char="•"/>
              <a:defRPr sz="15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672471"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8458200" y="0"/>
            <a:ext cx="6858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Slide Number Placeholder 5">
            <a:extLst>
              <a:ext uri="{FF2B5EF4-FFF2-40B4-BE49-F238E27FC236}">
                <a16:creationId xmlns:a16="http://schemas.microsoft.com/office/drawing/2014/main" id="{5DABAFC1-3E76-DCE6-3A6D-E0020C5BE864}"/>
              </a:ext>
            </a:extLst>
          </p:cNvPr>
          <p:cNvSpPr>
            <a:spLocks noGrp="1"/>
          </p:cNvSpPr>
          <p:nvPr>
            <p:ph type="sldNum" sz="quarter" idx="15"/>
          </p:nvPr>
        </p:nvSpPr>
        <p:spPr>
          <a:xfrm>
            <a:off x="309103" y="5943601"/>
            <a:ext cx="726737"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602296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2 Content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101611" y="503853"/>
            <a:ext cx="7356580" cy="1427585"/>
          </a:xfrm>
        </p:spPr>
        <p:txBody>
          <a:bodyPr lIns="0">
            <a:normAutofit/>
          </a:bodyPr>
          <a:lstStyle>
            <a:lvl1pPr>
              <a:defRPr sz="2700"/>
            </a:lvl1pPr>
          </a:lstStyle>
          <a:p>
            <a:r>
              <a:rPr lang="en-US" dirty="0"/>
              <a:t>Click to add title</a:t>
            </a:r>
          </a:p>
        </p:txBody>
      </p:sp>
      <p:sp>
        <p:nvSpPr>
          <p:cNvPr id="4" name="Content Placeholder 7">
            <a:extLst>
              <a:ext uri="{FF2B5EF4-FFF2-40B4-BE49-F238E27FC236}">
                <a16:creationId xmlns:a16="http://schemas.microsoft.com/office/drawing/2014/main" id="{C355854D-70C0-E6E1-2A0C-284D00A21AEC}"/>
              </a:ext>
            </a:extLst>
          </p:cNvPr>
          <p:cNvSpPr>
            <a:spLocks noGrp="1"/>
          </p:cNvSpPr>
          <p:nvPr>
            <p:ph sz="quarter" idx="12" hasCustomPrompt="1"/>
          </p:nvPr>
        </p:nvSpPr>
        <p:spPr>
          <a:xfrm>
            <a:off x="1101611" y="2057401"/>
            <a:ext cx="2301509" cy="4119463"/>
          </a:xfrm>
        </p:spPr>
        <p:txBody>
          <a:bodyPr lIns="0">
            <a:normAutofit/>
          </a:bodyPr>
          <a:lstStyle>
            <a:lvl1pPr marL="240030" indent="-240030">
              <a:lnSpc>
                <a:spcPct val="100000"/>
              </a:lnSpc>
              <a:spcBef>
                <a:spcPts val="0"/>
              </a:spcBef>
              <a:spcAft>
                <a:spcPts val="900"/>
              </a:spcAft>
              <a:buFont typeface="+mj-lt"/>
              <a:buAutoNum type="arabicPeriod"/>
              <a:defRPr sz="1500"/>
            </a:lvl1pPr>
            <a:lvl2pPr marL="342900" indent="-240030">
              <a:lnSpc>
                <a:spcPct val="100000"/>
              </a:lnSpc>
              <a:spcBef>
                <a:spcPts val="750"/>
              </a:spcBef>
              <a:spcAft>
                <a:spcPts val="900"/>
              </a:spcAft>
              <a:buFont typeface="+mj-lt"/>
              <a:buAutoNum type="alphaLcPeriod"/>
              <a:defRPr sz="1500"/>
            </a:lvl2pPr>
            <a:lvl3pPr marL="685800" indent="-240030">
              <a:spcBef>
                <a:spcPts val="750"/>
              </a:spcBef>
              <a:spcAft>
                <a:spcPts val="900"/>
              </a:spcAft>
              <a:buFont typeface="+mj-lt"/>
              <a:buAutoNum type="arabicParenR"/>
              <a:defRPr sz="1500"/>
            </a:lvl3pPr>
            <a:lvl4pPr marL="1028700" indent="-240030">
              <a:spcBef>
                <a:spcPts val="750"/>
              </a:spcBef>
              <a:spcAft>
                <a:spcPts val="900"/>
              </a:spcAft>
              <a:buFont typeface="+mj-lt"/>
              <a:buAutoNum type="alphaLcParenR"/>
              <a:defRPr sz="1500"/>
            </a:lvl4pPr>
            <a:lvl5pPr marL="1371600" indent="-240030">
              <a:spcBef>
                <a:spcPts val="750"/>
              </a:spcBef>
              <a:spcAft>
                <a:spcPts val="900"/>
              </a:spcAft>
              <a:buFont typeface="+mj-lt"/>
              <a:buAutoNum type="romanLcPeriod"/>
              <a:defRPr sz="15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3893796" y="2057401"/>
            <a:ext cx="4564393" cy="4119463"/>
          </a:xfrm>
        </p:spPr>
        <p:txBody>
          <a:bodyPr lIns="0">
            <a:normAutofit/>
          </a:bodyPr>
          <a:lstStyle>
            <a:lvl1pPr marL="0" indent="0">
              <a:lnSpc>
                <a:spcPct val="100000"/>
              </a:lnSpc>
              <a:spcBef>
                <a:spcPts val="750"/>
              </a:spcBef>
              <a:spcAft>
                <a:spcPts val="900"/>
              </a:spcAft>
              <a:buNone/>
              <a:defRPr sz="1500"/>
            </a:lvl1pPr>
            <a:lvl2pPr marL="171450" indent="-171450">
              <a:lnSpc>
                <a:spcPct val="100000"/>
              </a:lnSpc>
              <a:spcBef>
                <a:spcPts val="750"/>
              </a:spcBef>
              <a:spcAft>
                <a:spcPts val="900"/>
              </a:spcAft>
              <a:buFont typeface="Arial" panose="020B0604020202020204" pitchFamily="34" charset="0"/>
              <a:buChar char="•"/>
              <a:defRPr sz="1500"/>
            </a:lvl2pPr>
            <a:lvl3pPr marL="514350" indent="-171450">
              <a:spcBef>
                <a:spcPts val="750"/>
              </a:spcBef>
              <a:spcAft>
                <a:spcPts val="900"/>
              </a:spcAft>
              <a:buFont typeface="Arial" panose="020B0604020202020204" pitchFamily="34" charset="0"/>
              <a:buChar char="•"/>
              <a:defRPr sz="1500"/>
            </a:lvl3pPr>
            <a:lvl4pPr marL="857250" indent="-171450">
              <a:spcBef>
                <a:spcPts val="750"/>
              </a:spcBef>
              <a:spcAft>
                <a:spcPts val="900"/>
              </a:spcAft>
              <a:buFont typeface="Arial" panose="020B0604020202020204" pitchFamily="34" charset="0"/>
              <a:buChar char="•"/>
              <a:defRPr sz="1500"/>
            </a:lvl4pPr>
            <a:lvl5pPr marL="1200150" indent="-171450">
              <a:spcBef>
                <a:spcPts val="750"/>
              </a:spcBef>
              <a:spcAft>
                <a:spcPts val="900"/>
              </a:spcAft>
              <a:buFont typeface="Arial" panose="020B0604020202020204" pitchFamily="34" charset="0"/>
              <a:buChar char="•"/>
              <a:defRPr sz="15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8458200" y="0"/>
            <a:ext cx="6858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672471"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7B331F9-6D4A-5020-969F-E961AF374E19}"/>
              </a:ext>
            </a:extLst>
          </p:cNvPr>
          <p:cNvSpPr>
            <a:spLocks noGrp="1"/>
          </p:cNvSpPr>
          <p:nvPr>
            <p:ph type="sldNum" sz="quarter" idx="15"/>
          </p:nvPr>
        </p:nvSpPr>
        <p:spPr>
          <a:xfrm>
            <a:off x="309103" y="5943601"/>
            <a:ext cx="726737"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78779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pporters2up">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482205" cy="400110"/>
          </a:xfrm>
        </p:spPr>
        <p:txBody>
          <a:bodyPr/>
          <a:lstStyle/>
          <a:p>
            <a:r>
              <a:rPr lang="en-US"/>
              <a:t>Click to edit Master title style</a:t>
            </a:r>
            <a:endParaRPr lang="en-US" dirty="0"/>
          </a:p>
        </p:txBody>
      </p:sp>
      <p:sp>
        <p:nvSpPr>
          <p:cNvPr id="3" name="Content Placeholder 2"/>
          <p:cNvSpPr>
            <a:spLocks noGrp="1"/>
          </p:cNvSpPr>
          <p:nvPr>
            <p:ph idx="1"/>
          </p:nvPr>
        </p:nvSpPr>
        <p:spPr>
          <a:xfrm>
            <a:off x="3880884" y="2647509"/>
            <a:ext cx="4508204" cy="256480"/>
          </a:xfrm>
        </p:spPr>
        <p:txBody>
          <a:bodyPr wrap="square">
            <a:spAutoFit/>
          </a:bodyPr>
          <a:lstStyle>
            <a:lvl4pPr>
              <a:lnSpc>
                <a:spcPts val="1800"/>
              </a:lnSpc>
              <a:defRPr/>
            </a:lvl4pPr>
            <a:lvl5pPr>
              <a:lnSpc>
                <a:spcPts val="1800"/>
              </a:lnSpc>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dirty="0"/>
          </a:p>
        </p:txBody>
      </p:sp>
      <p:sp>
        <p:nvSpPr>
          <p:cNvPr id="15" name="Picture Placeholder 14"/>
          <p:cNvSpPr>
            <a:spLocks noGrp="1"/>
          </p:cNvSpPr>
          <p:nvPr>
            <p:ph type="pic" sz="quarter" idx="17"/>
          </p:nvPr>
        </p:nvSpPr>
        <p:spPr>
          <a:xfrm>
            <a:off x="1206500" y="2403876"/>
            <a:ext cx="2463800" cy="1308100"/>
          </a:xfrm>
        </p:spPr>
        <p:txBody>
          <a:bodyPr/>
          <a:lstStyle/>
          <a:p>
            <a:r>
              <a:rPr lang="en-US" dirty="0"/>
              <a:t>Click icon to add picture</a:t>
            </a:r>
          </a:p>
        </p:txBody>
      </p:sp>
      <p:sp>
        <p:nvSpPr>
          <p:cNvPr id="17" name="Picture Placeholder 14"/>
          <p:cNvSpPr>
            <a:spLocks noGrp="1"/>
          </p:cNvSpPr>
          <p:nvPr>
            <p:ph type="pic" sz="quarter" idx="19"/>
          </p:nvPr>
        </p:nvSpPr>
        <p:spPr>
          <a:xfrm>
            <a:off x="1206500" y="4306169"/>
            <a:ext cx="2463800" cy="1308100"/>
          </a:xfrm>
        </p:spPr>
        <p:txBody>
          <a:bodyPr/>
          <a:lstStyle/>
          <a:p>
            <a:r>
              <a:rPr lang="en-US" dirty="0"/>
              <a:t>Click icon to add picture</a:t>
            </a:r>
          </a:p>
        </p:txBody>
      </p:sp>
      <p:sp>
        <p:nvSpPr>
          <p:cNvPr id="10" name="Content Placeholder 2"/>
          <p:cNvSpPr>
            <a:spLocks noGrp="1"/>
          </p:cNvSpPr>
          <p:nvPr>
            <p:ph idx="20"/>
          </p:nvPr>
        </p:nvSpPr>
        <p:spPr>
          <a:xfrm>
            <a:off x="3880884" y="4335488"/>
            <a:ext cx="4508204" cy="256480"/>
          </a:xfrm>
        </p:spPr>
        <p:txBody>
          <a:bodyPr wrap="square">
            <a:spAutoFit/>
          </a:bodyPr>
          <a:lstStyle>
            <a:lvl1pPr>
              <a:spcAft>
                <a:spcPts val="0"/>
              </a:spcAft>
              <a:defRPr/>
            </a:lvl1pPr>
            <a:lvl4pPr>
              <a:lnSpc>
                <a:spcPts val="1800"/>
              </a:lnSpc>
              <a:defRPr/>
            </a:lvl4pPr>
            <a:lvl5pPr>
              <a:lnSpc>
                <a:spcPts val="1800"/>
              </a:lnSpc>
              <a:defRPr/>
            </a:lvl5pPr>
          </a:lstStyle>
          <a:p>
            <a:pPr lvl="0"/>
            <a:r>
              <a:rPr lang="en-US"/>
              <a:t>Click to edit Master text styles</a:t>
            </a:r>
          </a:p>
        </p:txBody>
      </p:sp>
      <p:sp>
        <p:nvSpPr>
          <p:cNvPr id="9"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_list_title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dirty="0"/>
          </a:p>
        </p:txBody>
      </p:sp>
      <p:sp>
        <p:nvSpPr>
          <p:cNvPr id="7"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9" name="Content Placeholder 9"/>
          <p:cNvSpPr>
            <a:spLocks noGrp="1"/>
          </p:cNvSpPr>
          <p:nvPr>
            <p:ph sz="quarter" idx="13"/>
          </p:nvPr>
        </p:nvSpPr>
        <p:spPr>
          <a:xfrm>
            <a:off x="1206500" y="2290763"/>
            <a:ext cx="7464425" cy="1390124"/>
          </a:xfrm>
        </p:spPr>
        <p:txBody>
          <a:bodyPr/>
          <a:lstStyle>
            <a:lvl2pPr>
              <a:spcAft>
                <a:spcPts val="300"/>
              </a:spcAft>
              <a:defRPr sz="1400"/>
            </a:lvl2pPr>
            <a:lvl3pPr>
              <a:defRPr sz="1200">
                <a:solidFill>
                  <a:schemeClr val="tx1"/>
                </a:solidFill>
              </a:defRPr>
            </a:lvl3pPr>
            <a:lvl4pPr>
              <a:defRPr sz="1200">
                <a:solidFill>
                  <a:schemeClr val="tx1"/>
                </a:solidFill>
              </a:defRPr>
            </a:lvl4pPr>
            <a:lvl5pPr>
              <a:buClr>
                <a:srgbClr val="404040"/>
              </a:buClr>
              <a:buFont typeface="Arial" pitchFamily="34" charset="0"/>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8718" y="2194560"/>
            <a:ext cx="3535682" cy="1527598"/>
          </a:xfrm>
        </p:spPr>
        <p:txBody>
          <a:bodyPr/>
          <a:lstStyle>
            <a:lvl1pPr>
              <a:defRPr sz="1600"/>
            </a:lvl1pPr>
            <a:lvl2pPr>
              <a:defRPr sz="1600">
                <a:solidFill>
                  <a:schemeClr val="bg2"/>
                </a:solidFill>
              </a:defRPr>
            </a:lvl2pPr>
            <a:lvl3pPr>
              <a:defRPr sz="1400"/>
            </a:lvl3pPr>
            <a:lvl4pPr algn="l">
              <a:defRPr sz="1200"/>
            </a:lvl4pPr>
            <a:lvl5pPr>
              <a:defRPr lang="en-US" sz="1100" kern="1200" dirty="0">
                <a:solidFill>
                  <a:schemeClr val="tx1">
                    <a:lumMod val="75000"/>
                    <a:lumOff val="25000"/>
                  </a:schemeClr>
                </a:solidFill>
                <a:latin typeface="Arial"/>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0732" y="2194560"/>
            <a:ext cx="3666067" cy="1527598"/>
          </a:xfrm>
        </p:spPr>
        <p:txBody>
          <a:bodyPr/>
          <a:lstStyle>
            <a:lvl1pPr>
              <a:defRPr sz="1600"/>
            </a:lvl1pPr>
            <a:lvl2pPr>
              <a:defRPr sz="1600">
                <a:solidFill>
                  <a:schemeClr val="bg2"/>
                </a:solidFill>
              </a:defRPr>
            </a:lvl2pPr>
            <a:lvl3pPr>
              <a:defRPr sz="1400"/>
            </a:lvl3pPr>
            <a:lvl4pPr>
              <a:defRPr sz="1200"/>
            </a:lvl4pPr>
            <a:lvl5pPr>
              <a:defRPr lang="en-US" sz="1100" kern="1200" dirty="0">
                <a:solidFill>
                  <a:schemeClr val="tx1">
                    <a:lumMod val="75000"/>
                    <a:lumOff val="25000"/>
                  </a:schemeClr>
                </a:solidFill>
                <a:latin typeface="Arial"/>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4AE216E-30EE-794D-82EB-E7F5CCC91463}" type="slidenum">
              <a:rPr lang="en-US" smtClean="0"/>
              <a:pPr/>
              <a:t>‹#›</a:t>
            </a:fld>
            <a:endParaRPr lang="en-US" dirty="0"/>
          </a:p>
        </p:txBody>
      </p:sp>
      <p:sp>
        <p:nvSpPr>
          <p:cNvPr id="8" name="Title 1"/>
          <p:cNvSpPr>
            <a:spLocks noGrp="1"/>
          </p:cNvSpPr>
          <p:nvPr>
            <p:ph type="title"/>
          </p:nvPr>
        </p:nvSpPr>
        <p:spPr>
          <a:xfrm>
            <a:off x="1188720" y="1600200"/>
            <a:ext cx="7946136" cy="369332"/>
          </a:xfrm>
        </p:spPr>
        <p:txBody>
          <a:bodyPr/>
          <a:lstStyle/>
          <a:p>
            <a:r>
              <a:rPr lang="en-US"/>
              <a:t>Click to edit Master title style</a:t>
            </a:r>
            <a:endParaRPr lang="en-US" dirty="0"/>
          </a:p>
        </p:txBody>
      </p:sp>
      <p:sp>
        <p:nvSpPr>
          <p:cNvPr id="9"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dirty="0"/>
          </a:p>
        </p:txBody>
      </p:sp>
      <p:sp>
        <p:nvSpPr>
          <p:cNvPr id="4" name="Slide Number Placeholder 4"/>
          <p:cNvSpPr txBox="1">
            <a:spLocks/>
          </p:cNvSpPr>
          <p:nvPr userDrawn="1"/>
        </p:nvSpPr>
        <p:spPr>
          <a:xfrm>
            <a:off x="1477927" y="6400800"/>
            <a:ext cx="457200" cy="457200"/>
          </a:xfrm>
          <a:prstGeom prst="rect">
            <a:avLst/>
          </a:prstGeom>
        </p:spPr>
        <p:txBody>
          <a:bodyPr vert="horz" lIns="0" tIns="0" rIns="0" bIns="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chemeClr val="bg1"/>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a:ea typeface="+mn-ea"/>
              <a:cs typeface="+mn-cs"/>
            </a:endParaRPr>
          </a:p>
        </p:txBody>
      </p:sp>
      <p:sp>
        <p:nvSpPr>
          <p:cNvPr id="7"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up_Phot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dirty="0"/>
          </a:p>
        </p:txBody>
      </p:sp>
      <p:sp>
        <p:nvSpPr>
          <p:cNvPr id="7" name="Text Placeholder 6"/>
          <p:cNvSpPr>
            <a:spLocks noGrp="1"/>
          </p:cNvSpPr>
          <p:nvPr>
            <p:ph type="body" sz="quarter" idx="13" hasCustomPrompt="1"/>
          </p:nvPr>
        </p:nvSpPr>
        <p:spPr>
          <a:xfrm>
            <a:off x="6698142" y="2296484"/>
            <a:ext cx="2020888" cy="359073"/>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dirty="0"/>
              <a:t>Click to edit text styles</a:t>
            </a:r>
          </a:p>
          <a:p>
            <a:pPr lvl="1"/>
            <a:r>
              <a:rPr lang="en-US" dirty="0"/>
              <a:t>Second level</a:t>
            </a:r>
          </a:p>
        </p:txBody>
      </p:sp>
      <p:sp>
        <p:nvSpPr>
          <p:cNvPr id="9" name="Picture Placeholder 8"/>
          <p:cNvSpPr>
            <a:spLocks noGrp="1"/>
          </p:cNvSpPr>
          <p:nvPr>
            <p:ph type="pic" sz="quarter" idx="14"/>
          </p:nvPr>
        </p:nvSpPr>
        <p:spPr>
          <a:xfrm>
            <a:off x="1190625" y="2274888"/>
            <a:ext cx="5295900" cy="4125912"/>
          </a:xfrm>
        </p:spPr>
        <p:txBody>
          <a:bodyPr/>
          <a:lstStyle/>
          <a:p>
            <a:r>
              <a:rPr lang="en-US" dirty="0"/>
              <a:t>Click icon to add picture</a:t>
            </a:r>
          </a:p>
        </p:txBody>
      </p:sp>
      <p:sp>
        <p:nvSpPr>
          <p:cNvPr id="11"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lide.jp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188720" y="1600200"/>
            <a:ext cx="7946136" cy="400110"/>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1188720" y="2194560"/>
            <a:ext cx="7365999" cy="1529137"/>
          </a:xfrm>
          <a:prstGeom prst="rect">
            <a:avLst/>
          </a:prstGeom>
        </p:spPr>
        <p:txBody>
          <a:bodyPr vert="horz" wrap="square" lIns="0" tIns="0" rIns="0" bIns="0" rtlCol="0">
            <a:spAutoFit/>
          </a:bodyPr>
          <a:lstStyle/>
          <a:p>
            <a:pPr lvl="0"/>
            <a:r>
              <a:rPr lang="en-US" dirty="0"/>
              <a:t>Click to edit master placeholder</a:t>
            </a:r>
          </a:p>
          <a:p>
            <a:pPr lvl="1"/>
            <a:r>
              <a:rPr lang="en-US" dirty="0"/>
              <a:t>Second level</a:t>
            </a:r>
          </a:p>
          <a:p>
            <a:pPr lvl="2"/>
            <a:r>
              <a:rPr lang="en-US" dirty="0"/>
              <a:t>Third level</a:t>
            </a:r>
          </a:p>
          <a:p>
            <a:pPr marL="457200" marR="0" lvl="3" indent="-228600" algn="l" defTabSz="457200" rtl="0" eaLnBrk="1" fontAlgn="auto" latinLnBrk="0" hangingPunct="1">
              <a:lnSpc>
                <a:spcPct val="100000"/>
              </a:lnSpc>
              <a:spcBef>
                <a:spcPts val="300"/>
              </a:spcBef>
              <a:spcAft>
                <a:spcPts val="300"/>
              </a:spcAft>
              <a:buClrTx/>
              <a:buSzTx/>
              <a:tabLst/>
              <a:defRPr/>
            </a:pPr>
            <a:r>
              <a:rPr lang="en-US" dirty="0"/>
              <a:t>Fourth level</a:t>
            </a:r>
          </a:p>
          <a:p>
            <a:pPr marL="457200" marR="0" lvl="4" indent="-228600" algn="l" defTabSz="457200" rtl="0" eaLnBrk="1" fontAlgn="auto" latinLnBrk="0" hangingPunct="1">
              <a:lnSpc>
                <a:spcPct val="100000"/>
              </a:lnSpc>
              <a:spcBef>
                <a:spcPct val="20000"/>
              </a:spcBef>
              <a:spcAft>
                <a:spcPts val="0"/>
              </a:spcAft>
              <a:buClrTx/>
              <a:buSzTx/>
              <a:buFont typeface="Arial"/>
              <a:buChar char="–"/>
              <a:tabLst/>
              <a:defRPr/>
            </a:pPr>
            <a:r>
              <a:rPr lang="en-US" dirty="0"/>
              <a:t>Fifth level</a:t>
            </a:r>
          </a:p>
        </p:txBody>
      </p:sp>
      <p:sp>
        <p:nvSpPr>
          <p:cNvPr id="6" name="Slide Number Placeholder 5"/>
          <p:cNvSpPr>
            <a:spLocks noGrp="1"/>
          </p:cNvSpPr>
          <p:nvPr>
            <p:ph type="sldNum" sz="quarter" idx="4"/>
          </p:nvPr>
        </p:nvSpPr>
        <p:spPr>
          <a:xfrm>
            <a:off x="1" y="6400800"/>
            <a:ext cx="457200" cy="457200"/>
          </a:xfrm>
          <a:prstGeom prst="rect">
            <a:avLst/>
          </a:prstGeom>
        </p:spPr>
        <p:txBody>
          <a:bodyPr vert="horz" lIns="0" tIns="0" rIns="0" bIns="0" rtlCol="0" anchor="ctr" anchorCtr="1"/>
          <a:lstStyle>
            <a:lvl1pPr algn="ctr">
              <a:defRPr sz="1000">
                <a:solidFill>
                  <a:schemeClr val="bg1"/>
                </a:solidFill>
                <a:latin typeface="Arial"/>
              </a:defRPr>
            </a:lvl1pPr>
          </a:lstStyle>
          <a:p>
            <a:fld id="{A4AE216E-30EE-794D-82EB-E7F5CCC91463}" type="slidenum">
              <a:rPr lang="en-US" smtClean="0"/>
              <a:pPr/>
              <a:t>‹#›</a:t>
            </a:fld>
            <a:endParaRPr lang="en-US" dirty="0"/>
          </a:p>
        </p:txBody>
      </p:sp>
      <p:sp>
        <p:nvSpPr>
          <p:cNvPr id="10"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5" r:id="rId3"/>
    <p:sldLayoutId id="2147483650" r:id="rId4"/>
    <p:sldLayoutId id="2147483656" r:id="rId5"/>
    <p:sldLayoutId id="2147483657" r:id="rId6"/>
    <p:sldLayoutId id="2147483652" r:id="rId7"/>
    <p:sldLayoutId id="2147483654" r:id="rId8"/>
    <p:sldLayoutId id="2147483658" r:id="rId9"/>
    <p:sldLayoutId id="2147483659" r:id="rId10"/>
    <p:sldLayoutId id="2147483660" r:id="rId11"/>
  </p:sldLayoutIdLst>
  <p:hf hdr="0" dt="0"/>
  <p:txStyles>
    <p:titleStyle>
      <a:lvl1pPr algn="l" defTabSz="457200" rtl="0" eaLnBrk="1" latinLnBrk="0" hangingPunct="1">
        <a:spcBef>
          <a:spcPct val="0"/>
        </a:spcBef>
        <a:buNone/>
        <a:defRPr sz="2600" b="1" kern="1200">
          <a:solidFill>
            <a:schemeClr val="tx1"/>
          </a:solidFill>
          <a:latin typeface="Arial"/>
          <a:ea typeface="+mj-ea"/>
          <a:cs typeface="+mj-cs"/>
        </a:defRPr>
      </a:lvl1pPr>
    </p:titleStyle>
    <p:bodyStyle>
      <a:lvl1pPr marL="0" indent="-228600" algn="l" defTabSz="457200" rtl="0" eaLnBrk="1" latinLnBrk="0" hangingPunct="1">
        <a:lnSpc>
          <a:spcPct val="100000"/>
        </a:lnSpc>
        <a:spcBef>
          <a:spcPts val="0"/>
        </a:spcBef>
        <a:spcAft>
          <a:spcPts val="1000"/>
        </a:spcAft>
        <a:buClr>
          <a:schemeClr val="tx1">
            <a:lumMod val="75000"/>
            <a:lumOff val="25000"/>
          </a:schemeClr>
        </a:buClr>
        <a:buFontTx/>
        <a:buNone/>
        <a:defRPr sz="1600" b="1" kern="1200" baseline="0">
          <a:solidFill>
            <a:schemeClr val="tx1"/>
          </a:solidFill>
          <a:latin typeface="Arial"/>
          <a:ea typeface="+mn-ea"/>
          <a:cs typeface="+mn-cs"/>
        </a:defRPr>
      </a:lvl1pPr>
      <a:lvl2pPr marL="228600" indent="-228600" algn="l" defTabSz="457200" rtl="0" eaLnBrk="1" latinLnBrk="0" hangingPunct="1">
        <a:lnSpc>
          <a:spcPct val="100000"/>
        </a:lnSpc>
        <a:spcBef>
          <a:spcPts val="0"/>
        </a:spcBef>
        <a:spcAft>
          <a:spcPts val="1000"/>
        </a:spcAft>
        <a:buClr>
          <a:schemeClr val="tx1"/>
        </a:buClr>
        <a:buFont typeface="Lucida Grande"/>
        <a:buChar char="»"/>
        <a:defRPr sz="1600" b="1" kern="1200">
          <a:solidFill>
            <a:schemeClr val="bg2"/>
          </a:solidFill>
          <a:latin typeface="Arial"/>
          <a:ea typeface="+mn-ea"/>
          <a:cs typeface="+mn-cs"/>
        </a:defRPr>
      </a:lvl2pPr>
      <a:lvl3pPr marL="228600" marR="0" indent="0" algn="l" defTabSz="457200" rtl="0" eaLnBrk="1" fontAlgn="auto" latinLnBrk="0" hangingPunct="1">
        <a:lnSpc>
          <a:spcPct val="120000"/>
        </a:lnSpc>
        <a:spcBef>
          <a:spcPts val="0"/>
        </a:spcBef>
        <a:spcAft>
          <a:spcPts val="300"/>
        </a:spcAft>
        <a:buClrTx/>
        <a:buSzTx/>
        <a:buFontTx/>
        <a:buNone/>
        <a:tabLst/>
        <a:defRPr sz="1400" kern="1200">
          <a:solidFill>
            <a:schemeClr val="tx1"/>
          </a:solidFill>
          <a:latin typeface="Arial"/>
          <a:ea typeface="+mn-ea"/>
          <a:cs typeface="+mn-cs"/>
        </a:defRPr>
      </a:lvl3pPr>
      <a:lvl4pPr marL="457200" indent="-228600" algn="l" defTabSz="457200" rtl="0" eaLnBrk="1" latinLnBrk="0" hangingPunct="1">
        <a:lnSpc>
          <a:spcPct val="120000"/>
        </a:lnSpc>
        <a:spcBef>
          <a:spcPts val="0"/>
        </a:spcBef>
        <a:spcAft>
          <a:spcPts val="300"/>
        </a:spcAft>
        <a:buFont typeface="Lucida Grande"/>
        <a:buChar char="»"/>
        <a:defRPr sz="1200" kern="1200">
          <a:solidFill>
            <a:schemeClr val="tx1"/>
          </a:solidFill>
          <a:latin typeface="Arial"/>
          <a:ea typeface="+mn-ea"/>
          <a:cs typeface="+mn-cs"/>
        </a:defRPr>
      </a:lvl4pPr>
      <a:lvl5pPr marL="457200" marR="0" indent="-228600" algn="l" defTabSz="457200" rtl="0" eaLnBrk="1" fontAlgn="auto" latinLnBrk="0" hangingPunct="1">
        <a:lnSpc>
          <a:spcPct val="120000"/>
        </a:lnSpc>
        <a:spcBef>
          <a:spcPts val="300"/>
        </a:spcBef>
        <a:spcAft>
          <a:spcPts val="300"/>
        </a:spcAft>
        <a:buClrTx/>
        <a:buSzTx/>
        <a:buFont typeface="Arial"/>
        <a:buNone/>
        <a:tabLst/>
        <a:defRPr lang="en-US" sz="1200" kern="1200" dirty="0" smtClean="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lide.jp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188720" y="1600200"/>
            <a:ext cx="7946136" cy="400110"/>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1188720" y="2194560"/>
            <a:ext cx="7365999" cy="1529137"/>
          </a:xfrm>
          <a:prstGeom prst="rect">
            <a:avLst/>
          </a:prstGeom>
        </p:spPr>
        <p:txBody>
          <a:bodyPr vert="horz" wrap="square" lIns="0" tIns="0" rIns="0" bIns="0" rtlCol="0">
            <a:spAutoFit/>
          </a:bodyPr>
          <a:lstStyle/>
          <a:p>
            <a:pPr lvl="0"/>
            <a:r>
              <a:rPr lang="en-US" dirty="0"/>
              <a:t>Click to edit master placeholder</a:t>
            </a:r>
          </a:p>
          <a:p>
            <a:pPr lvl="1"/>
            <a:r>
              <a:rPr lang="en-US" dirty="0"/>
              <a:t>Second level</a:t>
            </a:r>
          </a:p>
          <a:p>
            <a:pPr lvl="2"/>
            <a:r>
              <a:rPr lang="en-US" dirty="0"/>
              <a:t>Third level</a:t>
            </a:r>
          </a:p>
          <a:p>
            <a:pPr marL="457200" marR="0" lvl="3" indent="-228600" algn="l" defTabSz="457200" rtl="0" eaLnBrk="1" fontAlgn="auto" latinLnBrk="0" hangingPunct="1">
              <a:lnSpc>
                <a:spcPct val="100000"/>
              </a:lnSpc>
              <a:spcBef>
                <a:spcPts val="300"/>
              </a:spcBef>
              <a:spcAft>
                <a:spcPts val="300"/>
              </a:spcAft>
              <a:buClrTx/>
              <a:buSzTx/>
              <a:tabLst/>
              <a:defRPr/>
            </a:pPr>
            <a:r>
              <a:rPr lang="en-US" dirty="0"/>
              <a:t>Fourth level</a:t>
            </a:r>
          </a:p>
          <a:p>
            <a:pPr marL="457200" marR="0" lvl="4" indent="-228600" algn="l" defTabSz="457200" rtl="0" eaLnBrk="1" fontAlgn="auto" latinLnBrk="0" hangingPunct="1">
              <a:lnSpc>
                <a:spcPct val="100000"/>
              </a:lnSpc>
              <a:spcBef>
                <a:spcPct val="20000"/>
              </a:spcBef>
              <a:spcAft>
                <a:spcPts val="0"/>
              </a:spcAft>
              <a:buClrTx/>
              <a:buSzTx/>
              <a:buFont typeface="Arial"/>
              <a:buChar char="–"/>
              <a:tabLst/>
              <a:defRPr/>
            </a:pPr>
            <a:r>
              <a:rPr lang="en-US" dirty="0"/>
              <a:t>Fifth level</a:t>
            </a:r>
          </a:p>
        </p:txBody>
      </p:sp>
      <p:sp>
        <p:nvSpPr>
          <p:cNvPr id="6" name="Slide Number Placeholder 5"/>
          <p:cNvSpPr>
            <a:spLocks noGrp="1"/>
          </p:cNvSpPr>
          <p:nvPr>
            <p:ph type="sldNum" sz="quarter" idx="4"/>
          </p:nvPr>
        </p:nvSpPr>
        <p:spPr>
          <a:xfrm>
            <a:off x="1" y="6400800"/>
            <a:ext cx="457200" cy="457200"/>
          </a:xfrm>
          <a:prstGeom prst="rect">
            <a:avLst/>
          </a:prstGeom>
        </p:spPr>
        <p:txBody>
          <a:bodyPr vert="horz" lIns="0" tIns="0" rIns="0" bIns="0" rtlCol="0" anchor="ctr" anchorCtr="1"/>
          <a:lstStyle>
            <a:lvl1pPr algn="ctr">
              <a:defRPr sz="1000">
                <a:solidFill>
                  <a:schemeClr val="bg1"/>
                </a:solidFill>
                <a:latin typeface="Arial"/>
              </a:defRPr>
            </a:lvl1pPr>
          </a:lstStyle>
          <a:p>
            <a:fld id="{A4AE216E-30EE-794D-82EB-E7F5CCC91463}" type="slidenum">
              <a:rPr lang="en-US" smtClean="0"/>
              <a:pPr/>
              <a:t>‹#›</a:t>
            </a:fld>
            <a:endParaRPr lang="en-US" dirty="0"/>
          </a:p>
        </p:txBody>
      </p:sp>
      <p:sp>
        <p:nvSpPr>
          <p:cNvPr id="10"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a:t>Direct Entry Midwives Across the Nation     4/18/2024 </a:t>
            </a:r>
            <a:endParaRPr lang="en-US" dirty="0"/>
          </a:p>
        </p:txBody>
      </p:sp>
    </p:spTree>
    <p:extLst>
      <p:ext uri="{BB962C8B-B14F-4D97-AF65-F5344CB8AC3E}">
        <p14:creationId xmlns:p14="http://schemas.microsoft.com/office/powerpoint/2010/main" val="300365641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457200" rtl="0" eaLnBrk="1" latinLnBrk="0" hangingPunct="1">
        <a:spcBef>
          <a:spcPct val="0"/>
        </a:spcBef>
        <a:buNone/>
        <a:defRPr sz="2600" b="1" kern="1200">
          <a:solidFill>
            <a:schemeClr val="tx1"/>
          </a:solidFill>
          <a:latin typeface="Arial"/>
          <a:ea typeface="+mj-ea"/>
          <a:cs typeface="+mj-cs"/>
        </a:defRPr>
      </a:lvl1pPr>
    </p:titleStyle>
    <p:bodyStyle>
      <a:lvl1pPr marL="0" indent="-228600" algn="l" defTabSz="457200" rtl="0" eaLnBrk="1" latinLnBrk="0" hangingPunct="1">
        <a:lnSpc>
          <a:spcPct val="100000"/>
        </a:lnSpc>
        <a:spcBef>
          <a:spcPts val="0"/>
        </a:spcBef>
        <a:spcAft>
          <a:spcPts val="1000"/>
        </a:spcAft>
        <a:buClr>
          <a:schemeClr val="tx1">
            <a:lumMod val="75000"/>
            <a:lumOff val="25000"/>
          </a:schemeClr>
        </a:buClr>
        <a:buFontTx/>
        <a:buNone/>
        <a:defRPr sz="1600" b="1" kern="1200" baseline="0">
          <a:solidFill>
            <a:schemeClr val="tx1"/>
          </a:solidFill>
          <a:latin typeface="Arial"/>
          <a:ea typeface="+mn-ea"/>
          <a:cs typeface="+mn-cs"/>
        </a:defRPr>
      </a:lvl1pPr>
      <a:lvl2pPr marL="228600" indent="-228600" algn="l" defTabSz="457200" rtl="0" eaLnBrk="1" latinLnBrk="0" hangingPunct="1">
        <a:lnSpc>
          <a:spcPct val="100000"/>
        </a:lnSpc>
        <a:spcBef>
          <a:spcPts val="0"/>
        </a:spcBef>
        <a:spcAft>
          <a:spcPts val="1000"/>
        </a:spcAft>
        <a:buClr>
          <a:schemeClr val="tx1"/>
        </a:buClr>
        <a:buFont typeface="Lucida Grande"/>
        <a:buChar char="»"/>
        <a:defRPr sz="1600" b="1" kern="1200">
          <a:solidFill>
            <a:schemeClr val="bg2"/>
          </a:solidFill>
          <a:latin typeface="Arial"/>
          <a:ea typeface="+mn-ea"/>
          <a:cs typeface="+mn-cs"/>
        </a:defRPr>
      </a:lvl2pPr>
      <a:lvl3pPr marL="228600" marR="0" indent="0" algn="l" defTabSz="457200" rtl="0" eaLnBrk="1" fontAlgn="auto" latinLnBrk="0" hangingPunct="1">
        <a:lnSpc>
          <a:spcPct val="120000"/>
        </a:lnSpc>
        <a:spcBef>
          <a:spcPts val="0"/>
        </a:spcBef>
        <a:spcAft>
          <a:spcPts val="300"/>
        </a:spcAft>
        <a:buClrTx/>
        <a:buSzTx/>
        <a:buFontTx/>
        <a:buNone/>
        <a:tabLst/>
        <a:defRPr sz="1400" kern="1200">
          <a:solidFill>
            <a:schemeClr val="tx1"/>
          </a:solidFill>
          <a:latin typeface="Arial"/>
          <a:ea typeface="+mn-ea"/>
          <a:cs typeface="+mn-cs"/>
        </a:defRPr>
      </a:lvl3pPr>
      <a:lvl4pPr marL="457200" indent="-228600" algn="l" defTabSz="457200" rtl="0" eaLnBrk="1" latinLnBrk="0" hangingPunct="1">
        <a:lnSpc>
          <a:spcPct val="120000"/>
        </a:lnSpc>
        <a:spcBef>
          <a:spcPts val="0"/>
        </a:spcBef>
        <a:spcAft>
          <a:spcPts val="300"/>
        </a:spcAft>
        <a:buFont typeface="Lucida Grande"/>
        <a:buChar char="»"/>
        <a:defRPr sz="1200" kern="1200">
          <a:solidFill>
            <a:schemeClr val="tx1"/>
          </a:solidFill>
          <a:latin typeface="Arial"/>
          <a:ea typeface="+mn-ea"/>
          <a:cs typeface="+mn-cs"/>
        </a:defRPr>
      </a:lvl4pPr>
      <a:lvl5pPr marL="457200" marR="0" indent="-228600" algn="l" defTabSz="457200" rtl="0" eaLnBrk="1" fontAlgn="auto" latinLnBrk="0" hangingPunct="1">
        <a:lnSpc>
          <a:spcPct val="120000"/>
        </a:lnSpc>
        <a:spcBef>
          <a:spcPts val="300"/>
        </a:spcBef>
        <a:spcAft>
          <a:spcPts val="300"/>
        </a:spcAft>
        <a:buClrTx/>
        <a:buSzTx/>
        <a:buFont typeface="Arial"/>
        <a:buNone/>
        <a:tabLst/>
        <a:defRPr lang="en-US" sz="1200" kern="1200" dirty="0" smtClean="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lide.jp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188720" y="1600200"/>
            <a:ext cx="7946136" cy="400110"/>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1188720" y="2194560"/>
            <a:ext cx="7365999" cy="1529137"/>
          </a:xfrm>
          <a:prstGeom prst="rect">
            <a:avLst/>
          </a:prstGeom>
        </p:spPr>
        <p:txBody>
          <a:bodyPr vert="horz" wrap="square" lIns="0" tIns="0" rIns="0" bIns="0" rtlCol="0">
            <a:spAutoFit/>
          </a:bodyPr>
          <a:lstStyle/>
          <a:p>
            <a:pPr lvl="0"/>
            <a:r>
              <a:rPr lang="en-US" dirty="0"/>
              <a:t>Click to edit master placeholder</a:t>
            </a:r>
          </a:p>
          <a:p>
            <a:pPr lvl="1"/>
            <a:r>
              <a:rPr lang="en-US" dirty="0"/>
              <a:t>Second level</a:t>
            </a:r>
          </a:p>
          <a:p>
            <a:pPr lvl="2"/>
            <a:r>
              <a:rPr lang="en-US" dirty="0"/>
              <a:t>Third level</a:t>
            </a:r>
          </a:p>
          <a:p>
            <a:pPr marL="457200" marR="0" lvl="3" indent="-228600" algn="l" defTabSz="457200" rtl="0" eaLnBrk="1" fontAlgn="auto" latinLnBrk="0" hangingPunct="1">
              <a:lnSpc>
                <a:spcPct val="100000"/>
              </a:lnSpc>
              <a:spcBef>
                <a:spcPts val="300"/>
              </a:spcBef>
              <a:spcAft>
                <a:spcPts val="300"/>
              </a:spcAft>
              <a:buClrTx/>
              <a:buSzTx/>
              <a:tabLst/>
              <a:defRPr/>
            </a:pPr>
            <a:r>
              <a:rPr lang="en-US" dirty="0"/>
              <a:t>Fourth level</a:t>
            </a:r>
          </a:p>
          <a:p>
            <a:pPr marL="457200" marR="0" lvl="4" indent="-228600" algn="l" defTabSz="457200" rtl="0" eaLnBrk="1" fontAlgn="auto" latinLnBrk="0" hangingPunct="1">
              <a:lnSpc>
                <a:spcPct val="100000"/>
              </a:lnSpc>
              <a:spcBef>
                <a:spcPct val="20000"/>
              </a:spcBef>
              <a:spcAft>
                <a:spcPts val="0"/>
              </a:spcAft>
              <a:buClrTx/>
              <a:buSzTx/>
              <a:buFont typeface="Arial"/>
              <a:buChar char="–"/>
              <a:tabLst/>
              <a:defRPr/>
            </a:pPr>
            <a:r>
              <a:rPr lang="en-US" dirty="0"/>
              <a:t>Fifth level</a:t>
            </a:r>
          </a:p>
        </p:txBody>
      </p:sp>
      <p:sp>
        <p:nvSpPr>
          <p:cNvPr id="6" name="Slide Number Placeholder 5"/>
          <p:cNvSpPr>
            <a:spLocks noGrp="1"/>
          </p:cNvSpPr>
          <p:nvPr>
            <p:ph type="sldNum" sz="quarter" idx="4"/>
          </p:nvPr>
        </p:nvSpPr>
        <p:spPr>
          <a:xfrm>
            <a:off x="1" y="6400800"/>
            <a:ext cx="457200" cy="457200"/>
          </a:xfrm>
          <a:prstGeom prst="rect">
            <a:avLst/>
          </a:prstGeom>
        </p:spPr>
        <p:txBody>
          <a:bodyPr vert="horz" lIns="0" tIns="0" rIns="0" bIns="0" rtlCol="0" anchor="ctr" anchorCtr="1"/>
          <a:lstStyle>
            <a:lvl1pPr algn="ctr">
              <a:defRPr sz="1000">
                <a:solidFill>
                  <a:schemeClr val="bg1"/>
                </a:solidFill>
                <a:latin typeface="Arial"/>
              </a:defRPr>
            </a:lvl1pPr>
          </a:lstStyle>
          <a:p>
            <a:fld id="{A4AE216E-30EE-794D-82EB-E7F5CCC91463}" type="slidenum">
              <a:rPr lang="en-US" smtClean="0"/>
              <a:pPr/>
              <a:t>‹#›</a:t>
            </a:fld>
            <a:endParaRPr lang="en-US" dirty="0"/>
          </a:p>
        </p:txBody>
      </p:sp>
      <p:sp>
        <p:nvSpPr>
          <p:cNvPr id="10"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a:t>[Enter the presentation name in Insert &gt; Header &amp; Footer]      </a:t>
            </a:r>
            <a:fld id="{94874A69-97B2-46D9-BF6B-0F794A1AAF30}" type="datetime4">
              <a:rPr lang="en-US" smtClean="0"/>
              <a:pPr/>
              <a:t>April 24, 2024</a:t>
            </a:fld>
            <a:r>
              <a:rPr lang="en-US" dirty="0"/>
              <a:t> </a:t>
            </a:r>
          </a:p>
        </p:txBody>
      </p:sp>
    </p:spTree>
    <p:extLst>
      <p:ext uri="{BB962C8B-B14F-4D97-AF65-F5344CB8AC3E}">
        <p14:creationId xmlns:p14="http://schemas.microsoft.com/office/powerpoint/2010/main" val="35732081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p:txStyles>
    <p:titleStyle>
      <a:lvl1pPr algn="l" defTabSz="457200" rtl="0" eaLnBrk="1" latinLnBrk="0" hangingPunct="1">
        <a:spcBef>
          <a:spcPct val="0"/>
        </a:spcBef>
        <a:buNone/>
        <a:defRPr sz="2600" b="1" kern="1200">
          <a:solidFill>
            <a:schemeClr val="tx1"/>
          </a:solidFill>
          <a:latin typeface="Arial"/>
          <a:ea typeface="+mj-ea"/>
          <a:cs typeface="+mj-cs"/>
        </a:defRPr>
      </a:lvl1pPr>
    </p:titleStyle>
    <p:bodyStyle>
      <a:lvl1pPr marL="0" indent="-228600" algn="l" defTabSz="457200" rtl="0" eaLnBrk="1" latinLnBrk="0" hangingPunct="1">
        <a:lnSpc>
          <a:spcPct val="100000"/>
        </a:lnSpc>
        <a:spcBef>
          <a:spcPts val="0"/>
        </a:spcBef>
        <a:spcAft>
          <a:spcPts val="1000"/>
        </a:spcAft>
        <a:buClr>
          <a:schemeClr val="tx1">
            <a:lumMod val="75000"/>
            <a:lumOff val="25000"/>
          </a:schemeClr>
        </a:buClr>
        <a:buFontTx/>
        <a:buNone/>
        <a:defRPr sz="1600" b="1" kern="1200" baseline="0">
          <a:solidFill>
            <a:schemeClr val="tx1"/>
          </a:solidFill>
          <a:latin typeface="Arial"/>
          <a:ea typeface="+mn-ea"/>
          <a:cs typeface="+mn-cs"/>
        </a:defRPr>
      </a:lvl1pPr>
      <a:lvl2pPr marL="228600" indent="-228600" algn="l" defTabSz="457200" rtl="0" eaLnBrk="1" latinLnBrk="0" hangingPunct="1">
        <a:lnSpc>
          <a:spcPct val="100000"/>
        </a:lnSpc>
        <a:spcBef>
          <a:spcPts val="0"/>
        </a:spcBef>
        <a:spcAft>
          <a:spcPts val="1000"/>
        </a:spcAft>
        <a:buClr>
          <a:schemeClr val="tx1"/>
        </a:buClr>
        <a:buFont typeface="Lucida Grande"/>
        <a:buChar char="»"/>
        <a:defRPr sz="1600" b="1" kern="1200">
          <a:solidFill>
            <a:schemeClr val="bg2"/>
          </a:solidFill>
          <a:latin typeface="Arial"/>
          <a:ea typeface="+mn-ea"/>
          <a:cs typeface="+mn-cs"/>
        </a:defRPr>
      </a:lvl2pPr>
      <a:lvl3pPr marL="228600" marR="0" indent="0" algn="l" defTabSz="457200" rtl="0" eaLnBrk="1" fontAlgn="auto" latinLnBrk="0" hangingPunct="1">
        <a:lnSpc>
          <a:spcPct val="120000"/>
        </a:lnSpc>
        <a:spcBef>
          <a:spcPts val="0"/>
        </a:spcBef>
        <a:spcAft>
          <a:spcPts val="300"/>
        </a:spcAft>
        <a:buClrTx/>
        <a:buSzTx/>
        <a:buFontTx/>
        <a:buNone/>
        <a:tabLst/>
        <a:defRPr sz="1400" kern="1200">
          <a:solidFill>
            <a:schemeClr val="tx1"/>
          </a:solidFill>
          <a:latin typeface="Arial"/>
          <a:ea typeface="+mn-ea"/>
          <a:cs typeface="+mn-cs"/>
        </a:defRPr>
      </a:lvl3pPr>
      <a:lvl4pPr marL="457200" indent="-228600" algn="l" defTabSz="457200" rtl="0" eaLnBrk="1" latinLnBrk="0" hangingPunct="1">
        <a:lnSpc>
          <a:spcPct val="120000"/>
        </a:lnSpc>
        <a:spcBef>
          <a:spcPts val="0"/>
        </a:spcBef>
        <a:spcAft>
          <a:spcPts val="300"/>
        </a:spcAft>
        <a:buFont typeface="Lucida Grande"/>
        <a:buChar char="»"/>
        <a:defRPr sz="1200" kern="1200">
          <a:solidFill>
            <a:schemeClr val="tx1"/>
          </a:solidFill>
          <a:latin typeface="Arial"/>
          <a:ea typeface="+mn-ea"/>
          <a:cs typeface="+mn-cs"/>
        </a:defRPr>
      </a:lvl4pPr>
      <a:lvl5pPr marL="457200" marR="0" indent="-228600" algn="l" defTabSz="457200" rtl="0" eaLnBrk="1" fontAlgn="auto" latinLnBrk="0" hangingPunct="1">
        <a:lnSpc>
          <a:spcPct val="120000"/>
        </a:lnSpc>
        <a:spcBef>
          <a:spcPts val="300"/>
        </a:spcBef>
        <a:spcAft>
          <a:spcPts val="300"/>
        </a:spcAft>
        <a:buClrTx/>
        <a:buSzTx/>
        <a:buFont typeface="Arial"/>
        <a:buNone/>
        <a:tabLst/>
        <a:defRPr lang="en-US" sz="1200" kern="1200" dirty="0" smtClean="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809625" y="1011239"/>
            <a:ext cx="7519988"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809625" y="1790700"/>
            <a:ext cx="7519988"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406004" y="6401999"/>
            <a:ext cx="1654969" cy="369332"/>
          </a:xfrm>
          <a:prstGeom prst="rect">
            <a:avLst/>
          </a:prstGeom>
        </p:spPr>
        <p:txBody>
          <a:bodyPr vert="horz" lIns="0" tIns="0" rIns="0" bIns="0" rtlCol="0" anchor="ctr">
            <a:normAutofit/>
          </a:bodyPr>
          <a:lstStyle>
            <a:lvl1pPr algn="l">
              <a:defRPr sz="750" cap="all" spc="225" baseline="0">
                <a:solidFill>
                  <a:schemeClr val="tx1">
                    <a:alpha val="70000"/>
                  </a:schemeClr>
                </a:solidFill>
              </a:defRPr>
            </a:lvl1pPr>
          </a:lstStyle>
          <a:p>
            <a:fld id="{64F0E216-BA48-4F04-AC4F-645AA0DD6AC6}" type="datetimeFigureOut">
              <a:rPr lang="en-US" smtClean="0"/>
              <a:pPr/>
              <a:t>4/24/2024</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2481263" y="6401999"/>
            <a:ext cx="4181475" cy="369332"/>
          </a:xfrm>
          <a:prstGeom prst="rect">
            <a:avLst/>
          </a:prstGeom>
        </p:spPr>
        <p:txBody>
          <a:bodyPr vert="horz" lIns="0" tIns="0" rIns="0" bIns="0" rtlCol="0" anchor="ctr">
            <a:normAutofit/>
          </a:bodyPr>
          <a:lstStyle>
            <a:lvl1pPr algn="ctr">
              <a:defRPr sz="750" cap="all" spc="225"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7082100" y="6401999"/>
            <a:ext cx="1656159" cy="369332"/>
          </a:xfrm>
          <a:prstGeom prst="rect">
            <a:avLst/>
          </a:prstGeom>
        </p:spPr>
        <p:txBody>
          <a:bodyPr vert="horz" lIns="0" tIns="0" rIns="0" bIns="0" rtlCol="0" anchor="ctr">
            <a:normAutofit/>
          </a:bodyPr>
          <a:lstStyle>
            <a:lvl1pPr algn="r">
              <a:defRPr sz="750" cap="all" spc="225"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820196836"/>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l" defTabSz="685800" rtl="0" eaLnBrk="1" latinLnBrk="0" hangingPunct="1">
        <a:lnSpc>
          <a:spcPct val="100000"/>
        </a:lnSpc>
        <a:spcBef>
          <a:spcPct val="0"/>
        </a:spcBef>
        <a:buNone/>
        <a:defRPr sz="2100" kern="1200" cap="all" spc="300" baseline="0">
          <a:solidFill>
            <a:schemeClr val="tx1"/>
          </a:solidFill>
          <a:latin typeface="+mj-lt"/>
          <a:ea typeface="+mj-ea"/>
          <a:cs typeface="+mj-cs"/>
        </a:defRPr>
      </a:lvl1pPr>
    </p:titleStyle>
    <p:bodyStyle>
      <a:lvl1pPr marL="270000" indent="-270000" algn="l" defTabSz="685800" rtl="0" eaLnBrk="1" latinLnBrk="0" hangingPunct="1">
        <a:lnSpc>
          <a:spcPct val="125000"/>
        </a:lnSpc>
        <a:spcBef>
          <a:spcPts val="750"/>
        </a:spcBef>
        <a:buClr>
          <a:schemeClr val="accent1">
            <a:lumMod val="60000"/>
            <a:lumOff val="40000"/>
          </a:schemeClr>
        </a:buClr>
        <a:buFont typeface="Wingdings" panose="05000000000000000000" pitchFamily="2" charset="2"/>
        <a:buChar char=""/>
        <a:defRPr sz="1500" kern="1200">
          <a:solidFill>
            <a:schemeClr val="tx1">
              <a:alpha val="70000"/>
            </a:schemeClr>
          </a:solidFill>
          <a:latin typeface="+mn-lt"/>
          <a:ea typeface="+mn-ea"/>
          <a:cs typeface="+mn-cs"/>
        </a:defRPr>
      </a:lvl1pPr>
      <a:lvl2pPr marL="270000" indent="0" algn="l" defTabSz="685800" rtl="0" eaLnBrk="1" latinLnBrk="0" hangingPunct="1">
        <a:lnSpc>
          <a:spcPct val="125000"/>
        </a:lnSpc>
        <a:spcBef>
          <a:spcPts val="375"/>
        </a:spcBef>
        <a:buClr>
          <a:schemeClr val="accent1">
            <a:lumMod val="60000"/>
            <a:lumOff val="40000"/>
          </a:schemeClr>
        </a:buClr>
        <a:buFontTx/>
        <a:buNone/>
        <a:defRPr sz="1500" i="1" kern="1200">
          <a:solidFill>
            <a:schemeClr val="tx1">
              <a:alpha val="70000"/>
            </a:schemeClr>
          </a:solidFill>
          <a:latin typeface="+mn-lt"/>
          <a:ea typeface="+mn-ea"/>
          <a:cs typeface="+mn-cs"/>
        </a:defRPr>
      </a:lvl2pPr>
      <a:lvl3pPr marL="810000" indent="-270000" algn="l" defTabSz="685800" rtl="0" eaLnBrk="1" latinLnBrk="0" hangingPunct="1">
        <a:lnSpc>
          <a:spcPct val="125000"/>
        </a:lnSpc>
        <a:spcBef>
          <a:spcPts val="375"/>
        </a:spcBef>
        <a:buClr>
          <a:schemeClr val="accent1">
            <a:lumMod val="60000"/>
            <a:lumOff val="40000"/>
          </a:schemeClr>
        </a:buClr>
        <a:buFont typeface="Wingdings" panose="05000000000000000000" pitchFamily="2" charset="2"/>
        <a:buChar char=""/>
        <a:defRPr sz="1500" kern="1200">
          <a:solidFill>
            <a:schemeClr val="tx1">
              <a:alpha val="70000"/>
            </a:schemeClr>
          </a:solidFill>
          <a:latin typeface="+mn-lt"/>
          <a:ea typeface="+mn-ea"/>
          <a:cs typeface="+mn-cs"/>
        </a:defRPr>
      </a:lvl3pPr>
      <a:lvl4pPr marL="810000" indent="0" algn="l" defTabSz="685800" rtl="0" eaLnBrk="1" latinLnBrk="0" hangingPunct="1">
        <a:lnSpc>
          <a:spcPct val="125000"/>
        </a:lnSpc>
        <a:spcBef>
          <a:spcPts val="375"/>
        </a:spcBef>
        <a:buClr>
          <a:schemeClr val="accent1">
            <a:lumMod val="60000"/>
            <a:lumOff val="40000"/>
          </a:schemeClr>
        </a:buClr>
        <a:buFontTx/>
        <a:buNone/>
        <a:defRPr sz="1500" i="1" kern="1200">
          <a:solidFill>
            <a:schemeClr val="tx1">
              <a:alpha val="70000"/>
            </a:schemeClr>
          </a:solidFill>
          <a:latin typeface="+mn-lt"/>
          <a:ea typeface="+mn-ea"/>
          <a:cs typeface="+mn-cs"/>
        </a:defRPr>
      </a:lvl4pPr>
      <a:lvl5pPr marL="1350000" indent="-270000" algn="l" defTabSz="685800" rtl="0" eaLnBrk="1" latinLnBrk="0" hangingPunct="1">
        <a:lnSpc>
          <a:spcPct val="125000"/>
        </a:lnSpc>
        <a:spcBef>
          <a:spcPts val="375"/>
        </a:spcBef>
        <a:buClr>
          <a:schemeClr val="accent1">
            <a:lumMod val="60000"/>
            <a:lumOff val="40000"/>
          </a:schemeClr>
        </a:buClr>
        <a:buFont typeface="Wingdings" panose="05000000000000000000" pitchFamily="2" charset="2"/>
        <a:buChar char=""/>
        <a:defRPr sz="1500" kern="1200">
          <a:solidFill>
            <a:schemeClr val="tx1">
              <a:alpha val="7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df"/><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30.pdf"/><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3" Type="http://schemas.openxmlformats.org/officeDocument/2006/relationships/hyperlink" Target="https://www.apha.org/policies-and-advocacy/public-health-policy-" TargetMode="External"/><Relationship Id="rId2" Type="http://schemas.openxmlformats.org/officeDocument/2006/relationships/hyperlink" Target="https://www.guttmacher.org/fact-" TargetMode="Externa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hyperlink" Target="https://casetext.com/statute/code-of-maryland/article-health-general/title-20-miscellaneous-health-" TargetMode="External"/><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nchs/nvss/vsrr/provisional-maternal-deaths-rates.htm" TargetMode="External"/><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nchs/nvss/vsrr/provisional-maternal-deaths-rates.htm" TargetMode="External"/><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3297" y="-712478"/>
            <a:ext cx="8570975" cy="6549884"/>
          </a:xfrm>
        </p:spPr>
        <p:txBody>
          <a:bodyPr/>
          <a:lstStyle/>
          <a:p>
            <a:pPr algn="ctr"/>
            <a:r>
              <a:rPr lang="en-US" sz="3600" b="1"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It Takes a Village of Care Professionals to Increase Access to Reproductive Health Care and Improve Maternal Health Outcomes</a:t>
            </a:r>
            <a:br>
              <a:rPr lang="en-US" sz="3600" b="1"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br>
            <a:r>
              <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Settin</a:t>
            </a:r>
            <a:r>
              <a:rPr lang="en-US" sz="36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g the stage with data . . . </a:t>
            </a:r>
            <a:br>
              <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sz="3600" b="1"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br>
            <a:r>
              <a:rPr lang="en-US" sz="2000" b="1"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Moderator Kathi Hoke</a:t>
            </a:r>
            <a:endParaRPr lang="en-US" sz="36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p:cNvSpPr>
            <a:spLocks noGrp="1"/>
          </p:cNvSpPr>
          <p:nvPr>
            <p:ph type="subTitle" idx="1"/>
          </p:nvPr>
        </p:nvSpPr>
        <p:spPr>
          <a:xfrm>
            <a:off x="639809" y="5837406"/>
            <a:ext cx="7646941" cy="449093"/>
          </a:xfrm>
        </p:spPr>
        <p:txBody>
          <a:bodyPr/>
          <a:lstStyle/>
          <a:p>
            <a:pPr algn="r"/>
            <a:r>
              <a:rPr lang="en-US" dirty="0">
                <a:solidFill>
                  <a:schemeClr val="tx1">
                    <a:lumMod val="75000"/>
                  </a:schemeClr>
                </a:solidFill>
              </a:rPr>
              <a:t>April 18, 2024</a:t>
            </a:r>
          </a:p>
        </p:txBody>
      </p:sp>
      <p:sp>
        <p:nvSpPr>
          <p:cNvPr id="4" name="Footer Placeholder 3">
            <a:extLst>
              <a:ext uri="{FF2B5EF4-FFF2-40B4-BE49-F238E27FC236}">
                <a16:creationId xmlns:a16="http://schemas.microsoft.com/office/drawing/2014/main" id="{76F1B698-AEA3-1FBF-77A3-C098ADDB3AED}"/>
              </a:ext>
            </a:extLst>
          </p:cNvPr>
          <p:cNvSpPr>
            <a:spLocks noGrp="1"/>
          </p:cNvSpPr>
          <p:nvPr>
            <p:ph type="ftr" sz="quarter" idx="11"/>
          </p:nvPr>
        </p:nvSpPr>
        <p:spPr/>
        <p:txBody>
          <a:bodyPr/>
          <a:lstStyle/>
          <a:p>
            <a:endParaRPr lang="en-US" dirty="0">
              <a:latin typeface="Arial"/>
              <a:cs typeface="Aria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Entry Midwives as a Solution</a:t>
            </a:r>
          </a:p>
        </p:txBody>
      </p:sp>
      <p:sp>
        <p:nvSpPr>
          <p:cNvPr id="3" name="Footer Placeholder 2"/>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040"/>
                </a:solidFill>
                <a:effectLst/>
                <a:uLnTx/>
                <a:uFillTx/>
                <a:latin typeface="Arial"/>
                <a:ea typeface="+mn-ea"/>
                <a:cs typeface="+mn-cs"/>
              </a:rPr>
              <a:t>Direct Entry Midwives Across the Nation     4/18/2024 </a:t>
            </a:r>
            <a:endParaRPr kumimoji="0" lang="en-US" sz="900" b="0" i="0" u="none" strike="noStrike" kern="1200" cap="none" spc="0" normalizeH="0" baseline="0" noProof="0" dirty="0">
              <a:ln>
                <a:noFill/>
              </a:ln>
              <a:solidFill>
                <a:srgbClr val="404040"/>
              </a:solidFill>
              <a:effectLst/>
              <a:uLnTx/>
              <a:uFillTx/>
              <a:latin typeface="Arial"/>
              <a:ea typeface="+mn-ea"/>
              <a:cs typeface="+mn-cs"/>
            </a:endParaRPr>
          </a:p>
        </p:txBody>
      </p:sp>
      <p:sp>
        <p:nvSpPr>
          <p:cNvPr id="4" name="Content Placeholder 3"/>
          <p:cNvSpPr>
            <a:spLocks noGrp="1"/>
          </p:cNvSpPr>
          <p:nvPr>
            <p:ph sz="quarter" idx="13"/>
          </p:nvPr>
        </p:nvSpPr>
        <p:spPr>
          <a:xfrm>
            <a:off x="1206500" y="2290763"/>
            <a:ext cx="7464425" cy="2354491"/>
          </a:xfrm>
        </p:spPr>
        <p:txBody>
          <a:bodyPr/>
          <a:lstStyle/>
          <a:p>
            <a:r>
              <a:rPr lang="en-US" dirty="0"/>
              <a:t>Direct entry midwives are midwives who may be credentialed to provide childbirth support and services despite not having a formal nursing education.</a:t>
            </a:r>
          </a:p>
          <a:p>
            <a:pPr lvl="1"/>
            <a:r>
              <a:rPr lang="en-US" dirty="0"/>
              <a:t>License required in a majority of states </a:t>
            </a:r>
          </a:p>
          <a:p>
            <a:pPr lvl="1"/>
            <a:r>
              <a:rPr lang="en-US" dirty="0"/>
              <a:t>State licensing boards create professional standards and set training and education requirements for licensure</a:t>
            </a:r>
          </a:p>
          <a:p>
            <a:pPr lvl="1"/>
            <a:r>
              <a:rPr lang="en-US" dirty="0"/>
              <a:t>State boards also proscribe guidelines for the administration of medication by direct entry midwives</a:t>
            </a: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FEFEFE"/>
              </a:solidFill>
              <a:effectLst/>
              <a:uLnTx/>
              <a:uFillTx/>
              <a:latin typeface="Arial"/>
              <a:ea typeface="+mn-ea"/>
              <a:cs typeface="+mn-cs"/>
            </a:endParaRPr>
          </a:p>
        </p:txBody>
      </p:sp>
    </p:spTree>
    <p:extLst>
      <p:ext uri="{BB962C8B-B14F-4D97-AF65-F5344CB8AC3E}">
        <p14:creationId xmlns:p14="http://schemas.microsoft.com/office/powerpoint/2010/main" val="1263055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Commonly Used Terms</a:t>
            </a:r>
          </a:p>
        </p:txBody>
      </p:sp>
      <p:sp>
        <p:nvSpPr>
          <p:cNvPr id="3" name="Footer Placeholder 2"/>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040"/>
                </a:solidFill>
                <a:effectLst/>
                <a:uLnTx/>
                <a:uFillTx/>
                <a:latin typeface="Arial"/>
                <a:ea typeface="+mn-ea"/>
                <a:cs typeface="+mn-cs"/>
              </a:rPr>
              <a:t>Direct Entry Midwives Across the Nation     4/18/2024 </a:t>
            </a:r>
            <a:endParaRPr kumimoji="0" lang="en-US" sz="900" b="0" i="0" u="none" strike="noStrike" kern="1200" cap="none" spc="0" normalizeH="0" baseline="0" noProof="0" dirty="0">
              <a:ln>
                <a:noFill/>
              </a:ln>
              <a:solidFill>
                <a:srgbClr val="404040"/>
              </a:solidFill>
              <a:effectLst/>
              <a:uLnTx/>
              <a:uFillTx/>
              <a:latin typeface="Arial"/>
              <a:ea typeface="+mn-ea"/>
              <a:cs typeface="+mn-cs"/>
            </a:endParaRPr>
          </a:p>
        </p:txBody>
      </p:sp>
      <p:sp>
        <p:nvSpPr>
          <p:cNvPr id="4" name="Content Placeholder 3"/>
          <p:cNvSpPr>
            <a:spLocks noGrp="1"/>
          </p:cNvSpPr>
          <p:nvPr>
            <p:ph sz="quarter" idx="13"/>
          </p:nvPr>
        </p:nvSpPr>
        <p:spPr>
          <a:xfrm>
            <a:off x="1206500" y="2290763"/>
            <a:ext cx="7464425" cy="2226250"/>
          </a:xfrm>
        </p:spPr>
        <p:txBody>
          <a:bodyPr/>
          <a:lstStyle/>
          <a:p>
            <a:pPr lvl="1"/>
            <a:r>
              <a:rPr lang="en-US" dirty="0"/>
              <a:t>Midwifery Education Accreditation Council: An organization whose purpose it is to establish standards for the education of competent midwives, including providing accreditation to schools of midwifery</a:t>
            </a:r>
          </a:p>
          <a:p>
            <a:pPr lvl="1"/>
            <a:r>
              <a:rPr lang="en-US" dirty="0"/>
              <a:t>North American Registry of Midwives: An organization which sets the standard for the Certified Professional Midwife credential</a:t>
            </a:r>
          </a:p>
          <a:p>
            <a:pPr lvl="1"/>
            <a:r>
              <a:rPr lang="en-US" dirty="0"/>
              <a:t>Bridge Certificate: A certificate offered by NARM upon successful completion of 50 accredited approved continuing education contact hours within the five-year period prior to application</a:t>
            </a: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FEFEFE"/>
              </a:solidFill>
              <a:effectLst/>
              <a:uLnTx/>
              <a:uFillTx/>
              <a:latin typeface="Arial"/>
              <a:ea typeface="+mn-ea"/>
              <a:cs typeface="+mn-cs"/>
            </a:endParaRPr>
          </a:p>
        </p:txBody>
      </p:sp>
    </p:spTree>
    <p:extLst>
      <p:ext uri="{BB962C8B-B14F-4D97-AF65-F5344CB8AC3E}">
        <p14:creationId xmlns:p14="http://schemas.microsoft.com/office/powerpoint/2010/main" val="760524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Alabama</a:t>
            </a:r>
          </a:p>
        </p:txBody>
      </p:sp>
      <p:sp>
        <p:nvSpPr>
          <p:cNvPr id="3" name="Footer Placeholder 2"/>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040"/>
                </a:solidFill>
                <a:effectLst/>
                <a:uLnTx/>
                <a:uFillTx/>
                <a:latin typeface="Arial"/>
                <a:ea typeface="+mn-ea"/>
                <a:cs typeface="+mn-cs"/>
              </a:rPr>
              <a:t>Direct Entry Midwives Across the Nation     4/18/2024 </a:t>
            </a:r>
            <a:endParaRPr kumimoji="0" lang="en-US" sz="900" b="0" i="0" u="none" strike="noStrike" kern="1200" cap="none" spc="0" normalizeH="0" baseline="0" noProof="0" dirty="0">
              <a:ln>
                <a:noFill/>
              </a:ln>
              <a:solidFill>
                <a:srgbClr val="404040"/>
              </a:solidFill>
              <a:effectLst/>
              <a:uLnTx/>
              <a:uFillTx/>
              <a:latin typeface="Arial"/>
              <a:ea typeface="+mn-ea"/>
              <a:cs typeface="+mn-cs"/>
            </a:endParaRPr>
          </a:p>
        </p:txBody>
      </p:sp>
      <p:sp>
        <p:nvSpPr>
          <p:cNvPr id="4" name="Content Placeholder 3"/>
          <p:cNvSpPr>
            <a:spLocks noGrp="1"/>
          </p:cNvSpPr>
          <p:nvPr>
            <p:ph sz="quarter" idx="13"/>
          </p:nvPr>
        </p:nvSpPr>
        <p:spPr>
          <a:xfrm>
            <a:off x="1188720" y="1910753"/>
            <a:ext cx="7464425" cy="1862048"/>
          </a:xfrm>
        </p:spPr>
        <p:txBody>
          <a:bodyPr/>
          <a:lstStyle/>
          <a:p>
            <a:endParaRPr lang="en-US" dirty="0"/>
          </a:p>
          <a:p>
            <a:pPr lvl="1"/>
            <a:r>
              <a:rPr lang="en-US" dirty="0"/>
              <a:t>Education Requirements: A certified professional midwife credential through a program or pathway accredited by the MEAC </a:t>
            </a:r>
          </a:p>
          <a:p>
            <a:pPr lvl="1"/>
            <a:r>
              <a:rPr lang="en-US" dirty="0"/>
              <a:t>Regulating Body: Alabama State Board of Midwifery</a:t>
            </a:r>
          </a:p>
          <a:p>
            <a:pPr lvl="1"/>
            <a:r>
              <a:rPr lang="en-US" dirty="0"/>
              <a:t>Medication Administration: Anti-hemorrhagic medication and oxygen in emergency circumstances</a:t>
            </a: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FEFEFE"/>
              </a:solidFill>
              <a:effectLst/>
              <a:uLnTx/>
              <a:uFillTx/>
              <a:latin typeface="Arial"/>
              <a:ea typeface="+mn-ea"/>
              <a:cs typeface="+mn-cs"/>
            </a:endParaRPr>
          </a:p>
        </p:txBody>
      </p:sp>
    </p:spTree>
    <p:extLst>
      <p:ext uri="{BB962C8B-B14F-4D97-AF65-F5344CB8AC3E}">
        <p14:creationId xmlns:p14="http://schemas.microsoft.com/office/powerpoint/2010/main" val="1052854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Arkansas</a:t>
            </a:r>
          </a:p>
        </p:txBody>
      </p:sp>
      <p:sp>
        <p:nvSpPr>
          <p:cNvPr id="3" name="Footer Placeholder 2"/>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040"/>
                </a:solidFill>
                <a:effectLst/>
                <a:uLnTx/>
                <a:uFillTx/>
                <a:latin typeface="Arial"/>
                <a:ea typeface="+mn-ea"/>
                <a:cs typeface="+mn-cs"/>
              </a:rPr>
              <a:t>Direct Entry Midwives Across the Nation     4/18/2024 </a:t>
            </a:r>
            <a:endParaRPr kumimoji="0" lang="en-US" sz="900" b="0" i="0" u="none" strike="noStrike" kern="1200" cap="none" spc="0" normalizeH="0" baseline="0" noProof="0" dirty="0">
              <a:ln>
                <a:noFill/>
              </a:ln>
              <a:solidFill>
                <a:srgbClr val="404040"/>
              </a:solidFill>
              <a:effectLst/>
              <a:uLnTx/>
              <a:uFillTx/>
              <a:latin typeface="Arial"/>
              <a:ea typeface="+mn-ea"/>
              <a:cs typeface="+mn-cs"/>
            </a:endParaRPr>
          </a:p>
        </p:txBody>
      </p:sp>
      <p:sp>
        <p:nvSpPr>
          <p:cNvPr id="4" name="Content Placeholder 3"/>
          <p:cNvSpPr>
            <a:spLocks noGrp="1"/>
          </p:cNvSpPr>
          <p:nvPr>
            <p:ph sz="quarter" idx="13"/>
          </p:nvPr>
        </p:nvSpPr>
        <p:spPr>
          <a:xfrm>
            <a:off x="1188720" y="1910753"/>
            <a:ext cx="7464425" cy="1862048"/>
          </a:xfrm>
        </p:spPr>
        <p:txBody>
          <a:bodyPr/>
          <a:lstStyle/>
          <a:p>
            <a:endParaRPr lang="en-US" dirty="0"/>
          </a:p>
          <a:p>
            <a:pPr lvl="1"/>
            <a:r>
              <a:rPr lang="en-US" dirty="0"/>
              <a:t>Education Requirements: Must obtain the Certified Professional Midwife certification from NARM or hold an equivalent certification</a:t>
            </a:r>
          </a:p>
          <a:p>
            <a:pPr lvl="1"/>
            <a:r>
              <a:rPr lang="en-US" dirty="0"/>
              <a:t>Regulating Body: Arkansas Department of Health</a:t>
            </a:r>
          </a:p>
          <a:p>
            <a:pPr lvl="1"/>
            <a:r>
              <a:rPr lang="en-US" dirty="0"/>
              <a:t>Medication Administration: Eye prophylaxis and oral vitamin K to infants acting as the agent of the client</a:t>
            </a: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FEFEFE"/>
              </a:solidFill>
              <a:effectLst/>
              <a:uLnTx/>
              <a:uFillTx/>
              <a:latin typeface="Arial"/>
              <a:ea typeface="+mn-ea"/>
              <a:cs typeface="+mn-cs"/>
            </a:endParaRPr>
          </a:p>
        </p:txBody>
      </p:sp>
    </p:spTree>
    <p:extLst>
      <p:ext uri="{BB962C8B-B14F-4D97-AF65-F5344CB8AC3E}">
        <p14:creationId xmlns:p14="http://schemas.microsoft.com/office/powerpoint/2010/main" val="2919546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Hawaii</a:t>
            </a:r>
          </a:p>
        </p:txBody>
      </p:sp>
      <p:sp>
        <p:nvSpPr>
          <p:cNvPr id="3" name="Footer Placeholder 2"/>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040"/>
                </a:solidFill>
                <a:effectLst/>
                <a:uLnTx/>
                <a:uFillTx/>
                <a:latin typeface="Arial"/>
                <a:ea typeface="+mn-ea"/>
                <a:cs typeface="+mn-cs"/>
              </a:rPr>
              <a:t>Direct Entry Midwives Across the Nation     4/18/2024 </a:t>
            </a:r>
            <a:endParaRPr kumimoji="0" lang="en-US" sz="900" b="0" i="0" u="none" strike="noStrike" kern="1200" cap="none" spc="0" normalizeH="0" baseline="0" noProof="0" dirty="0">
              <a:ln>
                <a:noFill/>
              </a:ln>
              <a:solidFill>
                <a:srgbClr val="404040"/>
              </a:solidFill>
              <a:effectLst/>
              <a:uLnTx/>
              <a:uFillTx/>
              <a:latin typeface="Arial"/>
              <a:ea typeface="+mn-ea"/>
              <a:cs typeface="+mn-cs"/>
            </a:endParaRPr>
          </a:p>
        </p:txBody>
      </p:sp>
      <p:sp>
        <p:nvSpPr>
          <p:cNvPr id="4" name="Content Placeholder 3"/>
          <p:cNvSpPr>
            <a:spLocks noGrp="1"/>
          </p:cNvSpPr>
          <p:nvPr>
            <p:ph sz="quarter" idx="13"/>
          </p:nvPr>
        </p:nvSpPr>
        <p:spPr>
          <a:xfrm>
            <a:off x="1188720" y="1910753"/>
            <a:ext cx="7464425" cy="2354491"/>
          </a:xfrm>
        </p:spPr>
        <p:txBody>
          <a:bodyPr/>
          <a:lstStyle/>
          <a:p>
            <a:endParaRPr lang="en-US" dirty="0"/>
          </a:p>
          <a:p>
            <a:pPr lvl="1"/>
            <a:r>
              <a:rPr lang="en-US" dirty="0"/>
              <a:t>Education Requirements: Must hold a certification as a certified professional midwife and complete a formal midwifery education program accredited by the MEAC or obtain a bridge certificate from NARM</a:t>
            </a:r>
          </a:p>
          <a:p>
            <a:pPr lvl="1"/>
            <a:r>
              <a:rPr lang="en-US" dirty="0"/>
              <a:t>Regulating Body: Department of Commerce and Affairs: Professional and Vocational Licensing: Board of Nursing</a:t>
            </a:r>
          </a:p>
          <a:p>
            <a:pPr lvl="1"/>
            <a:r>
              <a:rPr lang="en-US" dirty="0"/>
              <a:t>Medication Administration: Can purchase and administer non-controlled legend drugs and devices</a:t>
            </a: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FEFEFE"/>
              </a:solidFill>
              <a:effectLst/>
              <a:uLnTx/>
              <a:uFillTx/>
              <a:latin typeface="Arial"/>
              <a:ea typeface="+mn-ea"/>
              <a:cs typeface="+mn-cs"/>
            </a:endParaRPr>
          </a:p>
        </p:txBody>
      </p:sp>
    </p:spTree>
    <p:extLst>
      <p:ext uri="{BB962C8B-B14F-4D97-AF65-F5344CB8AC3E}">
        <p14:creationId xmlns:p14="http://schemas.microsoft.com/office/powerpoint/2010/main" val="1188065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Hampshire</a:t>
            </a:r>
          </a:p>
        </p:txBody>
      </p:sp>
      <p:sp>
        <p:nvSpPr>
          <p:cNvPr id="3" name="Footer Placeholder 2"/>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040"/>
                </a:solidFill>
                <a:effectLst/>
                <a:uLnTx/>
                <a:uFillTx/>
                <a:latin typeface="Arial"/>
                <a:ea typeface="+mn-ea"/>
                <a:cs typeface="+mn-cs"/>
              </a:rPr>
              <a:t>Direct Entry Midwives Across the Nation     4/18/2024 </a:t>
            </a:r>
            <a:endParaRPr kumimoji="0" lang="en-US" sz="900" b="0" i="0" u="none" strike="noStrike" kern="1200" cap="none" spc="0" normalizeH="0" baseline="0" noProof="0" dirty="0">
              <a:ln>
                <a:noFill/>
              </a:ln>
              <a:solidFill>
                <a:srgbClr val="404040"/>
              </a:solidFill>
              <a:effectLst/>
              <a:uLnTx/>
              <a:uFillTx/>
              <a:latin typeface="Arial"/>
              <a:ea typeface="+mn-ea"/>
              <a:cs typeface="+mn-cs"/>
            </a:endParaRPr>
          </a:p>
        </p:txBody>
      </p:sp>
      <p:sp>
        <p:nvSpPr>
          <p:cNvPr id="4" name="Content Placeholder 3"/>
          <p:cNvSpPr>
            <a:spLocks noGrp="1"/>
          </p:cNvSpPr>
          <p:nvPr>
            <p:ph sz="quarter" idx="13"/>
          </p:nvPr>
        </p:nvSpPr>
        <p:spPr>
          <a:xfrm>
            <a:off x="1188720" y="1910753"/>
            <a:ext cx="7464425" cy="2846933"/>
          </a:xfrm>
        </p:spPr>
        <p:txBody>
          <a:bodyPr/>
          <a:lstStyle/>
          <a:p>
            <a:endParaRPr lang="en-US" dirty="0"/>
          </a:p>
          <a:p>
            <a:pPr lvl="1"/>
            <a:r>
              <a:rPr lang="en-US" dirty="0"/>
              <a:t>Education Requirements: Must have completed high school or its equivalent, completed a college level course in anatomy and physiology, meet practical experience requirements, completed a credential course in birth-related laceration repairs, have a current certification from NARM, and pass a written and oral exam</a:t>
            </a:r>
          </a:p>
          <a:p>
            <a:pPr lvl="1"/>
            <a:r>
              <a:rPr lang="en-US" dirty="0"/>
              <a:t>Regulating Body: New Hampshire Midwifery Council</a:t>
            </a:r>
          </a:p>
          <a:p>
            <a:pPr lvl="1"/>
            <a:r>
              <a:rPr lang="en-US" dirty="0"/>
              <a:t>Medication Administration: May obtain, possess, and administer a specific list of drugs, and any other drugs prescribed by a physician that are consistent with the scope of midwifery practice </a:t>
            </a: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FEFEFE"/>
              </a:solidFill>
              <a:effectLst/>
              <a:uLnTx/>
              <a:uFillTx/>
              <a:latin typeface="Arial"/>
              <a:ea typeface="+mn-ea"/>
              <a:cs typeface="+mn-cs"/>
            </a:endParaRPr>
          </a:p>
        </p:txBody>
      </p:sp>
    </p:spTree>
    <p:extLst>
      <p:ext uri="{BB962C8B-B14F-4D97-AF65-F5344CB8AC3E}">
        <p14:creationId xmlns:p14="http://schemas.microsoft.com/office/powerpoint/2010/main" val="3895525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Virginia</a:t>
            </a:r>
          </a:p>
        </p:txBody>
      </p:sp>
      <p:sp>
        <p:nvSpPr>
          <p:cNvPr id="3" name="Footer Placeholder 2"/>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040"/>
                </a:solidFill>
                <a:effectLst/>
                <a:uLnTx/>
                <a:uFillTx/>
                <a:latin typeface="Arial"/>
                <a:ea typeface="+mn-ea"/>
                <a:cs typeface="+mn-cs"/>
              </a:rPr>
              <a:t>Direct Entry Midwives Across the Nation     4/18/2024 </a:t>
            </a:r>
            <a:endParaRPr kumimoji="0" lang="en-US" sz="900" b="0" i="0" u="none" strike="noStrike" kern="1200" cap="none" spc="0" normalizeH="0" baseline="0" noProof="0" dirty="0">
              <a:ln>
                <a:noFill/>
              </a:ln>
              <a:solidFill>
                <a:srgbClr val="404040"/>
              </a:solidFill>
              <a:effectLst/>
              <a:uLnTx/>
              <a:uFillTx/>
              <a:latin typeface="Arial"/>
              <a:ea typeface="+mn-ea"/>
              <a:cs typeface="+mn-cs"/>
            </a:endParaRPr>
          </a:p>
        </p:txBody>
      </p:sp>
      <p:sp>
        <p:nvSpPr>
          <p:cNvPr id="4" name="Content Placeholder 3"/>
          <p:cNvSpPr>
            <a:spLocks noGrp="1"/>
          </p:cNvSpPr>
          <p:nvPr>
            <p:ph sz="quarter" idx="13"/>
          </p:nvPr>
        </p:nvSpPr>
        <p:spPr>
          <a:xfrm>
            <a:off x="1188720" y="1910753"/>
            <a:ext cx="7464425" cy="2108269"/>
          </a:xfrm>
        </p:spPr>
        <p:txBody>
          <a:bodyPr/>
          <a:lstStyle/>
          <a:p>
            <a:endParaRPr lang="en-US" dirty="0"/>
          </a:p>
          <a:p>
            <a:pPr lvl="1"/>
            <a:r>
              <a:rPr lang="en-US" dirty="0"/>
              <a:t>Education Requirements: Must have a current certification as a certified professional midwife and provide a report from NARM indicating whether there has ever been adverse action taken against the application.</a:t>
            </a:r>
          </a:p>
          <a:p>
            <a:pPr lvl="1"/>
            <a:r>
              <a:rPr lang="en-US" dirty="0"/>
              <a:t>Regulating Body: Virginia Board of Medicine (in consultation with the Advisory Board on Midwifery)</a:t>
            </a:r>
          </a:p>
          <a:p>
            <a:pPr lvl="1"/>
            <a:r>
              <a:rPr lang="en-US" dirty="0"/>
              <a:t>Medication Administration: Cannot administer medication</a:t>
            </a: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FEFEFE"/>
              </a:solidFill>
              <a:effectLst/>
              <a:uLnTx/>
              <a:uFillTx/>
              <a:latin typeface="Arial"/>
              <a:ea typeface="+mn-ea"/>
              <a:cs typeface="+mn-cs"/>
            </a:endParaRPr>
          </a:p>
        </p:txBody>
      </p:sp>
    </p:spTree>
    <p:extLst>
      <p:ext uri="{BB962C8B-B14F-4D97-AF65-F5344CB8AC3E}">
        <p14:creationId xmlns:p14="http://schemas.microsoft.com/office/powerpoint/2010/main" val="4133229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Entry</a:t>
            </a:r>
          </a:p>
        </p:txBody>
      </p:sp>
      <p:sp>
        <p:nvSpPr>
          <p:cNvPr id="3" name="Footer Placeholder 2"/>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040"/>
                </a:solidFill>
                <a:effectLst/>
                <a:uLnTx/>
                <a:uFillTx/>
                <a:latin typeface="Arial"/>
                <a:ea typeface="+mn-ea"/>
                <a:cs typeface="+mn-cs"/>
              </a:rPr>
              <a:t>Direct Entry Midwives Across the Nation     4/18/2024 </a:t>
            </a:r>
            <a:endParaRPr kumimoji="0" lang="en-US" sz="900" b="0" i="0" u="none" strike="noStrike" kern="1200" cap="none" spc="0" normalizeH="0" baseline="0" noProof="0" dirty="0">
              <a:ln>
                <a:noFill/>
              </a:ln>
              <a:solidFill>
                <a:srgbClr val="404040"/>
              </a:solidFill>
              <a:effectLst/>
              <a:uLnTx/>
              <a:uFillTx/>
              <a:latin typeface="Arial"/>
              <a:ea typeface="+mn-ea"/>
              <a:cs typeface="+mn-cs"/>
            </a:endParaRPr>
          </a:p>
        </p:txBody>
      </p:sp>
      <p:sp>
        <p:nvSpPr>
          <p:cNvPr id="4" name="Content Placeholder 3"/>
          <p:cNvSpPr>
            <a:spLocks noGrp="1"/>
          </p:cNvSpPr>
          <p:nvPr>
            <p:ph sz="quarter" idx="13"/>
          </p:nvPr>
        </p:nvSpPr>
        <p:spPr>
          <a:xfrm>
            <a:off x="1188720" y="1910753"/>
            <a:ext cx="7464425" cy="1744067"/>
          </a:xfrm>
        </p:spPr>
        <p:txBody>
          <a:bodyPr/>
          <a:lstStyle/>
          <a:p>
            <a:endParaRPr lang="en-US" dirty="0"/>
          </a:p>
          <a:p>
            <a:pPr lvl="1"/>
            <a:r>
              <a:rPr lang="en-US" dirty="0"/>
              <a:t>Cost</a:t>
            </a:r>
          </a:p>
          <a:p>
            <a:pPr lvl="1"/>
            <a:r>
              <a:rPr lang="en-US" dirty="0"/>
              <a:t>Time</a:t>
            </a:r>
          </a:p>
          <a:p>
            <a:pPr lvl="1"/>
            <a:r>
              <a:rPr lang="en-US" dirty="0"/>
              <a:t>Compensation</a:t>
            </a:r>
          </a:p>
          <a:p>
            <a:pPr lvl="1"/>
            <a:r>
              <a:rPr lang="en-US" dirty="0"/>
              <a:t>Differences in Insurance Coverage</a:t>
            </a: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FEFEFE"/>
              </a:solidFill>
              <a:effectLst/>
              <a:uLnTx/>
              <a:uFillTx/>
              <a:latin typeface="Arial"/>
              <a:ea typeface="+mn-ea"/>
              <a:cs typeface="+mn-cs"/>
            </a:endParaRPr>
          </a:p>
        </p:txBody>
      </p:sp>
    </p:spTree>
    <p:extLst>
      <p:ext uri="{BB962C8B-B14F-4D97-AF65-F5344CB8AC3E}">
        <p14:creationId xmlns:p14="http://schemas.microsoft.com/office/powerpoint/2010/main" val="2583322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Supporters</a:t>
            </a:r>
          </a:p>
        </p:txBody>
      </p:sp>
      <p:sp>
        <p:nvSpPr>
          <p:cNvPr id="59" name="Content Placeholder 58"/>
          <p:cNvSpPr>
            <a:spLocks noGrp="1"/>
          </p:cNvSpPr>
          <p:nvPr>
            <p:ph idx="1"/>
          </p:nvPr>
        </p:nvSpPr>
        <p:spPr>
          <a:xfrm>
            <a:off x="3880884" y="2647509"/>
            <a:ext cx="4508204" cy="1113125"/>
          </a:xfrm>
        </p:spPr>
        <p:txBody>
          <a:bodyPr/>
          <a:lstStyle/>
          <a:p>
            <a:r>
              <a:rPr lang="en-US" dirty="0"/>
              <a:t>The Network for Public Health Law is a national initiative of the Robert Wood Johnson Foundation.</a:t>
            </a:r>
          </a:p>
          <a:p>
            <a:endParaRPr lang="en-US" dirty="0"/>
          </a:p>
        </p:txBody>
      </p:sp>
      <p:pic>
        <p:nvPicPr>
          <p:cNvPr id="28" name="Picture 27" descr="RWJFLogo_v_cmyk_1c_2955_pos.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188721" y="2437725"/>
            <a:ext cx="2151764" cy="1295605"/>
          </a:xfrm>
          <a:prstGeom prst="rect">
            <a:avLst/>
          </a:prstGeom>
        </p:spPr>
      </p:pic>
      <p:sp>
        <p:nvSpPr>
          <p:cNvPr id="8" name="Slide Number Placeholder 5"/>
          <p:cNvSpPr>
            <a:spLocks noGrp="1"/>
          </p:cNvSpPr>
          <p:nvPr>
            <p:ph type="sldNum" sz="quarter" idx="4294967295"/>
          </p:nvPr>
        </p:nvSpPr>
        <p:spPr>
          <a:xfrm>
            <a:off x="1" y="6400800"/>
            <a:ext cx="457200" cy="457200"/>
          </a:xfrm>
          <a:prstGeom prst="rect">
            <a:avLst/>
          </a:prstGeom>
        </p:spPr>
        <p:txBody>
          <a:bodyPr vert="horz" lIns="0" tIns="0" rIns="0" bIns="0" rtlCol="0" anchor="ctr" anchorCtr="1"/>
          <a:lstStyle>
            <a:lvl1pPr algn="ctr">
              <a:defRPr sz="1000">
                <a:solidFill>
                  <a:schemeClr val="bg1"/>
                </a:solidFill>
                <a:latin typeface="Aria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FEFEFE"/>
              </a:solidFill>
              <a:effectLst/>
              <a:uLnTx/>
              <a:uFillTx/>
              <a:latin typeface="Arial"/>
              <a:ea typeface="+mn-ea"/>
              <a:cs typeface="+mn-cs"/>
            </a:endParaRPr>
          </a:p>
        </p:txBody>
      </p:sp>
      <p:sp>
        <p:nvSpPr>
          <p:cNvPr id="9"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040"/>
                </a:solidFill>
                <a:effectLst/>
                <a:uLnTx/>
                <a:uFillTx/>
                <a:latin typeface="Arial"/>
                <a:ea typeface="+mn-ea"/>
                <a:cs typeface="+mn-cs"/>
              </a:rPr>
              <a:t>Direct Entry Midwives Across the Nation     4/18/2024 </a:t>
            </a:r>
            <a:endParaRPr kumimoji="0" lang="en-US" sz="900" b="0" i="0" u="none" strike="noStrike" kern="1200" cap="none" spc="0" normalizeH="0" baseline="0" noProof="0" dirty="0">
              <a:ln>
                <a:noFill/>
              </a:ln>
              <a:solidFill>
                <a:srgbClr val="404040"/>
              </a:solidFill>
              <a:effectLst/>
              <a:uLnTx/>
              <a:uFillTx/>
              <a:latin typeface="Arial"/>
              <a:ea typeface="+mn-ea"/>
              <a:cs typeface="+mn-cs"/>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7338" y="2799285"/>
            <a:ext cx="7589520" cy="1538883"/>
          </a:xfrm>
        </p:spPr>
        <p:txBody>
          <a:bodyPr/>
          <a:lstStyle/>
          <a:p>
            <a:r>
              <a:rPr lang="en-US" dirty="0">
                <a:solidFill>
                  <a:schemeClr val="bg2">
                    <a:lumMod val="75000"/>
                  </a:schemeClr>
                </a:solidFill>
              </a:rPr>
              <a:t>50 State Survey:</a:t>
            </a:r>
            <a:br>
              <a:rPr lang="en-US" dirty="0">
                <a:solidFill>
                  <a:schemeClr val="bg2">
                    <a:lumMod val="75000"/>
                  </a:schemeClr>
                </a:solidFill>
              </a:rPr>
            </a:br>
            <a:r>
              <a:rPr lang="en-US" dirty="0">
                <a:solidFill>
                  <a:schemeClr val="bg2">
                    <a:lumMod val="75000"/>
                  </a:schemeClr>
                </a:solidFill>
              </a:rPr>
              <a:t>Doula Care</a:t>
            </a:r>
          </a:p>
        </p:txBody>
      </p:sp>
      <p:sp>
        <p:nvSpPr>
          <p:cNvPr id="3" name="Text Placeholder 2"/>
          <p:cNvSpPr>
            <a:spLocks noGrp="1"/>
          </p:cNvSpPr>
          <p:nvPr>
            <p:ph type="subTitle" idx="1"/>
          </p:nvPr>
        </p:nvSpPr>
        <p:spPr>
          <a:xfrm>
            <a:off x="1557338" y="4534090"/>
            <a:ext cx="6347797" cy="559127"/>
          </a:xfrm>
        </p:spPr>
        <p:txBody>
          <a:bodyPr/>
          <a:lstStyle/>
          <a:p>
            <a:pPr algn="r"/>
            <a:r>
              <a:rPr lang="en-US" dirty="0">
                <a:solidFill>
                  <a:schemeClr val="tx1">
                    <a:lumMod val="75000"/>
                  </a:schemeClr>
                </a:solidFill>
              </a:rPr>
              <a:t>Jordan Jekel, Student Attorney, </a:t>
            </a:r>
            <a:r>
              <a:rPr lang="en-US" i="1" dirty="0">
                <a:solidFill>
                  <a:schemeClr val="tx1">
                    <a:lumMod val="75000"/>
                  </a:schemeClr>
                </a:solidFill>
              </a:rPr>
              <a:t>Public Health Law Clinic</a:t>
            </a:r>
          </a:p>
          <a:p>
            <a:pPr algn="r"/>
            <a:r>
              <a:rPr lang="en-US" dirty="0">
                <a:solidFill>
                  <a:schemeClr val="tx1">
                    <a:lumMod val="75000"/>
                  </a:schemeClr>
                </a:solidFill>
              </a:rPr>
              <a:t>April 18, 2024</a:t>
            </a:r>
          </a:p>
        </p:txBody>
      </p:sp>
      <p:sp>
        <p:nvSpPr>
          <p:cNvPr id="5" name="TextBox 4">
            <a:extLst>
              <a:ext uri="{FF2B5EF4-FFF2-40B4-BE49-F238E27FC236}">
                <a16:creationId xmlns:a16="http://schemas.microsoft.com/office/drawing/2014/main" id="{CA98B150-A3B4-4068-3779-3481F2FF42C8}"/>
              </a:ext>
            </a:extLst>
          </p:cNvPr>
          <p:cNvSpPr txBox="1"/>
          <p:nvPr/>
        </p:nvSpPr>
        <p:spPr>
          <a:xfrm>
            <a:off x="1557338" y="1875955"/>
            <a:ext cx="6347797"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t>It Takes a Village of Care Professionals to Increase Access to Reproductive Health Care and Improve Maternal Health Outcomes Webinar</a:t>
            </a:r>
            <a:endParaRPr kumimoji="0" lang="en-US" sz="1800" b="0" i="0" u="none" strike="noStrike" kern="1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1097280"/>
            <a:ext cx="7946136" cy="400110"/>
          </a:xfrm>
        </p:spPr>
        <p:txBody>
          <a:bodyPr/>
          <a:lstStyle/>
          <a:p>
            <a:pPr algn="ctr"/>
            <a:r>
              <a:rPr lang="en-US" dirty="0"/>
              <a:t>Maternal Mortality Definitions</a:t>
            </a:r>
          </a:p>
        </p:txBody>
      </p:sp>
      <p:sp>
        <p:nvSpPr>
          <p:cNvPr id="3" name="Footer Placeholder 2"/>
          <p:cNvSpPr>
            <a:spLocks noGrp="1"/>
          </p:cNvSpPr>
          <p:nvPr>
            <p:ph type="ftr" sz="quarter" idx="3"/>
          </p:nvPr>
        </p:nvSpPr>
        <p:spPr/>
        <p:txBody>
          <a:bodyPr/>
          <a:lstStyle/>
          <a:p>
            <a:endParaRPr lang="en-US" i="1" dirty="0"/>
          </a:p>
        </p:txBody>
      </p:sp>
      <p:sp>
        <p:nvSpPr>
          <p:cNvPr id="4" name="Content Placeholder 3"/>
          <p:cNvSpPr>
            <a:spLocks noGrp="1"/>
          </p:cNvSpPr>
          <p:nvPr>
            <p:ph sz="quarter" idx="13"/>
          </p:nvPr>
        </p:nvSpPr>
        <p:spPr>
          <a:xfrm>
            <a:off x="724790" y="1767840"/>
            <a:ext cx="7946136" cy="3344505"/>
          </a:xfrm>
        </p:spPr>
        <p:txBody>
          <a:bodyPr/>
          <a:lstStyle/>
          <a:p>
            <a:pPr indent="0"/>
            <a:r>
              <a:rPr lang="en-US" sz="2400" dirty="0">
                <a:solidFill>
                  <a:schemeClr val="accent6">
                    <a:lumMod val="75000"/>
                  </a:schemeClr>
                </a:solidFill>
              </a:rPr>
              <a:t>Maternal mortality</a:t>
            </a:r>
            <a:r>
              <a:rPr lang="en-US" sz="2400" dirty="0">
                <a:solidFill>
                  <a:schemeClr val="bg2">
                    <a:lumMod val="75000"/>
                  </a:schemeClr>
                </a:solidFill>
              </a:rPr>
              <a:t>: When a person dies due to pregnancy-related complications or a pre-existing condition that is exacerbated by pregnancy </a:t>
            </a:r>
          </a:p>
          <a:p>
            <a:pPr lvl="1" indent="0"/>
            <a:r>
              <a:rPr lang="en-US" sz="2400" i="1" dirty="0">
                <a:solidFill>
                  <a:schemeClr val="tx2"/>
                </a:solidFill>
              </a:rPr>
              <a:t>Different measures—from 42 days to 1 year post-partum</a:t>
            </a:r>
          </a:p>
          <a:p>
            <a:pPr indent="0"/>
            <a:endParaRPr lang="en-US" sz="2400" dirty="0">
              <a:solidFill>
                <a:schemeClr val="bg2">
                  <a:lumMod val="75000"/>
                </a:schemeClr>
              </a:solidFill>
            </a:endParaRPr>
          </a:p>
          <a:p>
            <a:pPr indent="0"/>
            <a:r>
              <a:rPr lang="en-US" sz="2400" dirty="0">
                <a:solidFill>
                  <a:schemeClr val="accent6">
                    <a:lumMod val="75000"/>
                  </a:schemeClr>
                </a:solidFill>
              </a:rPr>
              <a:t>Maternal mortality rate</a:t>
            </a:r>
            <a:r>
              <a:rPr lang="en-US" sz="2400" dirty="0">
                <a:solidFill>
                  <a:schemeClr val="bg2">
                    <a:lumMod val="75000"/>
                  </a:schemeClr>
                </a:solidFill>
              </a:rPr>
              <a:t>: Rate of deaths per live births</a:t>
            </a:r>
          </a:p>
          <a:p>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2</a:t>
            </a:fld>
            <a:endParaRPr lang="en-US" dirty="0"/>
          </a:p>
        </p:txBody>
      </p:sp>
    </p:spTree>
    <p:extLst>
      <p:ext uri="{BB962C8B-B14F-4D97-AF65-F5344CB8AC3E}">
        <p14:creationId xmlns:p14="http://schemas.microsoft.com/office/powerpoint/2010/main" val="868250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Overview </a:t>
            </a:r>
          </a:p>
        </p:txBody>
      </p:sp>
      <p:sp>
        <p:nvSpPr>
          <p:cNvPr id="3" name="Footer Placeholder 2"/>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04040"/>
                </a:solidFill>
                <a:effectLst/>
                <a:uLnTx/>
                <a:uFillTx/>
                <a:latin typeface="Arial"/>
                <a:ea typeface="+mn-ea"/>
                <a:cs typeface="+mn-cs"/>
              </a:rPr>
              <a:t>50 State Survey: Doula Care</a:t>
            </a:r>
            <a:r>
              <a:rPr kumimoji="0" lang="en-US" sz="900" b="0" i="1" u="none" strike="noStrike" kern="1200" cap="none" spc="0" normalizeH="0" baseline="0" noProof="0" dirty="0">
                <a:ln>
                  <a:noFill/>
                </a:ln>
                <a:solidFill>
                  <a:srgbClr val="404040"/>
                </a:solidFill>
                <a:effectLst/>
                <a:uLnTx/>
                <a:uFillTx/>
                <a:latin typeface="Arial"/>
                <a:ea typeface="+mn-ea"/>
                <a:cs typeface="+mn-cs"/>
              </a:rPr>
              <a:t>, April 18, 2024 </a:t>
            </a:r>
          </a:p>
        </p:txBody>
      </p:sp>
      <p:sp>
        <p:nvSpPr>
          <p:cNvPr id="4" name="Content Placeholder 3"/>
          <p:cNvSpPr>
            <a:spLocks noGrp="1"/>
          </p:cNvSpPr>
          <p:nvPr>
            <p:ph sz="quarter" idx="13"/>
          </p:nvPr>
        </p:nvSpPr>
        <p:spPr>
          <a:xfrm>
            <a:off x="1206500" y="2290763"/>
            <a:ext cx="7464425" cy="1369606"/>
          </a:xfrm>
        </p:spPr>
        <p:txBody>
          <a:bodyPr/>
          <a:lstStyle/>
          <a:p>
            <a:pPr marL="57150" indent="-285750">
              <a:buFont typeface="Arial" panose="020B0604020202020204" pitchFamily="34" charset="0"/>
              <a:buChar char="•"/>
            </a:pPr>
            <a:r>
              <a:rPr lang="en-US" dirty="0">
                <a:solidFill>
                  <a:schemeClr val="accent4">
                    <a:lumMod val="75000"/>
                  </a:schemeClr>
                </a:solidFill>
              </a:rPr>
              <a:t>What is a doula? Why is doula care important?</a:t>
            </a:r>
          </a:p>
          <a:p>
            <a:pPr marL="57150" indent="-285750">
              <a:buFont typeface="Arial" panose="020B0604020202020204" pitchFamily="34" charset="0"/>
              <a:buChar char="•"/>
            </a:pPr>
            <a:r>
              <a:rPr lang="en-US" dirty="0">
                <a:solidFill>
                  <a:schemeClr val="bg2">
                    <a:lumMod val="75000"/>
                  </a:schemeClr>
                </a:solidFill>
              </a:rPr>
              <a:t>Overview of current doula laws &amp; regulations</a:t>
            </a:r>
          </a:p>
          <a:p>
            <a:pPr marL="57150" indent="-285750">
              <a:buFont typeface="Arial" panose="020B0604020202020204" pitchFamily="34" charset="0"/>
              <a:buChar char="•"/>
            </a:pPr>
            <a:r>
              <a:rPr lang="en-US" dirty="0">
                <a:solidFill>
                  <a:schemeClr val="accent4">
                    <a:lumMod val="75000"/>
                  </a:schemeClr>
                </a:solidFill>
              </a:rPr>
              <a:t>Policy recommendations to increase doula care access</a:t>
            </a:r>
          </a:p>
          <a:p>
            <a:pPr marL="57150" indent="-285750">
              <a:buFont typeface="Arial" panose="020B0604020202020204" pitchFamily="34" charset="0"/>
              <a:buChar char="•"/>
            </a:pPr>
            <a:endParaRPr lang="en-US" dirty="0">
              <a:solidFill>
                <a:schemeClr val="bg2">
                  <a:lumMod val="75000"/>
                </a:schemeClr>
              </a:solidFill>
            </a:endParaRP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srgbClr val="FEFEFE"/>
              </a:solidFill>
              <a:effectLst/>
              <a:uLnTx/>
              <a:uFillTx/>
              <a:latin typeface="Arial"/>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Doula?</a:t>
            </a:r>
          </a:p>
        </p:txBody>
      </p:sp>
      <p:sp>
        <p:nvSpPr>
          <p:cNvPr id="3" name="Footer Placeholder 2"/>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04040"/>
                </a:solidFill>
                <a:effectLst/>
                <a:uLnTx/>
                <a:uFillTx/>
                <a:latin typeface="Arial"/>
                <a:ea typeface="+mn-ea"/>
                <a:cs typeface="+mn-cs"/>
              </a:rPr>
              <a:t>50 State Survey: Doula Care</a:t>
            </a:r>
            <a:r>
              <a:rPr kumimoji="0" lang="en-US" sz="900" b="0" i="1" u="none" strike="noStrike" kern="1200" cap="none" spc="0" normalizeH="0" baseline="0" noProof="0" dirty="0">
                <a:ln>
                  <a:noFill/>
                </a:ln>
                <a:solidFill>
                  <a:srgbClr val="404040"/>
                </a:solidFill>
                <a:effectLst/>
                <a:uLnTx/>
                <a:uFillTx/>
                <a:latin typeface="Arial"/>
                <a:ea typeface="+mn-ea"/>
                <a:cs typeface="+mn-cs"/>
              </a:rPr>
              <a:t>, April 18, 2024 </a:t>
            </a:r>
          </a:p>
        </p:txBody>
      </p:sp>
      <p:sp>
        <p:nvSpPr>
          <p:cNvPr id="4" name="Content Placeholder 3"/>
          <p:cNvSpPr>
            <a:spLocks noGrp="1"/>
          </p:cNvSpPr>
          <p:nvPr>
            <p:ph sz="quarter" idx="13"/>
          </p:nvPr>
        </p:nvSpPr>
        <p:spPr>
          <a:xfrm>
            <a:off x="1206500" y="2290763"/>
            <a:ext cx="7464425" cy="3656899"/>
          </a:xfrm>
        </p:spPr>
        <p:txBody>
          <a:bodyPr/>
          <a:lstStyle/>
          <a:p>
            <a:pPr marL="57150" indent="-285750">
              <a:buFont typeface="Arial" panose="020B0604020202020204" pitchFamily="34" charset="0"/>
              <a:buChar char="•"/>
            </a:pPr>
            <a:r>
              <a:rPr lang="en-US" dirty="0">
                <a:solidFill>
                  <a:schemeClr val="accent6">
                    <a:lumMod val="75000"/>
                  </a:schemeClr>
                </a:solidFill>
              </a:rPr>
              <a:t>Doula</a:t>
            </a:r>
            <a:r>
              <a:rPr lang="en-US" dirty="0">
                <a:solidFill>
                  <a:schemeClr val="bg2">
                    <a:lumMod val="75000"/>
                  </a:schemeClr>
                </a:solidFill>
              </a:rPr>
              <a:t>: a trained professional who provides continuous physical, emotional and informational support to their client before, during and shortly after childbirth – that is </a:t>
            </a:r>
            <a:r>
              <a:rPr lang="en-US" i="1" dirty="0">
                <a:solidFill>
                  <a:schemeClr val="bg2">
                    <a:lumMod val="75000"/>
                  </a:schemeClr>
                </a:solidFill>
              </a:rPr>
              <a:t>non-medical</a:t>
            </a:r>
            <a:r>
              <a:rPr lang="en-US" dirty="0">
                <a:solidFill>
                  <a:schemeClr val="bg2">
                    <a:lumMod val="75000"/>
                  </a:schemeClr>
                </a:solidFill>
              </a:rPr>
              <a:t> </a:t>
            </a:r>
          </a:p>
          <a:p>
            <a:pPr marL="285750" indent="-285750">
              <a:buFont typeface="Arial" panose="020B0604020202020204" pitchFamily="34" charset="0"/>
              <a:buChar char="•"/>
            </a:pPr>
            <a:r>
              <a:rPr lang="en-US" dirty="0">
                <a:solidFill>
                  <a:schemeClr val="bg2">
                    <a:lumMod val="75000"/>
                  </a:schemeClr>
                </a:solidFill>
              </a:rPr>
              <a:t>Examples of </a:t>
            </a:r>
            <a:r>
              <a:rPr lang="en-US" dirty="0">
                <a:solidFill>
                  <a:schemeClr val="accent6">
                    <a:lumMod val="75000"/>
                  </a:schemeClr>
                </a:solidFill>
              </a:rPr>
              <a:t>doula services</a:t>
            </a:r>
            <a:r>
              <a:rPr lang="en-US" dirty="0">
                <a:solidFill>
                  <a:schemeClr val="bg2">
                    <a:lumMod val="75000"/>
                  </a:schemeClr>
                </a:solidFill>
              </a:rPr>
              <a:t>:</a:t>
            </a:r>
          </a:p>
          <a:p>
            <a:pPr marL="514350" lvl="1" indent="-285750">
              <a:buFont typeface="Arial" panose="020B0604020202020204" pitchFamily="34" charset="0"/>
              <a:buChar char="•"/>
            </a:pPr>
            <a:r>
              <a:rPr lang="en-US" dirty="0">
                <a:solidFill>
                  <a:schemeClr val="bg2">
                    <a:lumMod val="75000"/>
                  </a:schemeClr>
                </a:solidFill>
              </a:rPr>
              <a:t>Advocacy </a:t>
            </a:r>
          </a:p>
          <a:p>
            <a:pPr marL="514350" lvl="1" indent="-285750">
              <a:buFont typeface="Arial" panose="020B0604020202020204" pitchFamily="34" charset="0"/>
              <a:buChar char="•"/>
            </a:pPr>
            <a:r>
              <a:rPr lang="en-US" dirty="0">
                <a:solidFill>
                  <a:schemeClr val="bg2">
                    <a:lumMod val="75000"/>
                  </a:schemeClr>
                </a:solidFill>
              </a:rPr>
              <a:t>Preparation </a:t>
            </a:r>
          </a:p>
          <a:p>
            <a:pPr marL="514350" lvl="1" indent="-285750">
              <a:buFont typeface="Arial" panose="020B0604020202020204" pitchFamily="34" charset="0"/>
              <a:buChar char="•"/>
            </a:pPr>
            <a:r>
              <a:rPr lang="en-US" dirty="0">
                <a:solidFill>
                  <a:schemeClr val="bg2">
                    <a:lumMod val="75000"/>
                  </a:schemeClr>
                </a:solidFill>
              </a:rPr>
              <a:t>Support</a:t>
            </a:r>
          </a:p>
          <a:p>
            <a:pPr marL="514350" lvl="1" indent="-285750">
              <a:buFont typeface="Arial" panose="020B0604020202020204" pitchFamily="34" charset="0"/>
              <a:buChar char="•"/>
            </a:pPr>
            <a:r>
              <a:rPr lang="en-US" dirty="0">
                <a:solidFill>
                  <a:schemeClr val="bg2">
                    <a:lumMod val="75000"/>
                  </a:schemeClr>
                </a:solidFill>
              </a:rPr>
              <a:t>Culturally competent care</a:t>
            </a:r>
          </a:p>
          <a:p>
            <a:pPr indent="0"/>
            <a:endParaRPr lang="en-US" dirty="0">
              <a:solidFill>
                <a:schemeClr val="bg2">
                  <a:lumMod val="75000"/>
                </a:schemeClr>
              </a:solidFill>
            </a:endParaRPr>
          </a:p>
          <a:p>
            <a:pPr marL="285750" lvl="2" indent="-285750">
              <a:buFont typeface="Arial" panose="020B0604020202020204" pitchFamily="34" charset="0"/>
              <a:buChar char="•"/>
            </a:pPr>
            <a:endParaRPr lang="en-US" dirty="0">
              <a:solidFill>
                <a:schemeClr val="bg2">
                  <a:lumMod val="75000"/>
                </a:schemeClr>
              </a:solidFill>
            </a:endParaRPr>
          </a:p>
          <a:p>
            <a:endParaRPr lang="en-US" dirty="0"/>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srgbClr val="FEFEFE"/>
              </a:solidFill>
              <a:effectLst/>
              <a:uLnTx/>
              <a:uFillTx/>
              <a:latin typeface="Arial"/>
              <a:ea typeface="+mn-ea"/>
              <a:cs typeface="+mn-cs"/>
            </a:endParaRPr>
          </a:p>
        </p:txBody>
      </p:sp>
      <p:pic>
        <p:nvPicPr>
          <p:cNvPr id="6" name="Picture 5">
            <a:extLst>
              <a:ext uri="{FF2B5EF4-FFF2-40B4-BE49-F238E27FC236}">
                <a16:creationId xmlns:a16="http://schemas.microsoft.com/office/drawing/2014/main" id="{32498FD1-930D-FEDE-9BBC-145C09A24372}"/>
              </a:ext>
            </a:extLst>
          </p:cNvPr>
          <p:cNvPicPr>
            <a:picLocks noChangeAspect="1"/>
          </p:cNvPicPr>
          <p:nvPr/>
        </p:nvPicPr>
        <p:blipFill>
          <a:blip r:embed="rId3"/>
          <a:stretch>
            <a:fillRect/>
          </a:stretch>
        </p:blipFill>
        <p:spPr>
          <a:xfrm>
            <a:off x="6622843" y="4913116"/>
            <a:ext cx="2095500" cy="1943100"/>
          </a:xfrm>
          <a:prstGeom prst="rect">
            <a:avLst/>
          </a:prstGeom>
        </p:spPr>
      </p:pic>
      <p:pic>
        <p:nvPicPr>
          <p:cNvPr id="7" name="Picture 6">
            <a:extLst>
              <a:ext uri="{FF2B5EF4-FFF2-40B4-BE49-F238E27FC236}">
                <a16:creationId xmlns:a16="http://schemas.microsoft.com/office/drawing/2014/main" id="{5E305452-A265-75D2-BAAB-F0C83D3CAA1F}"/>
              </a:ext>
            </a:extLst>
          </p:cNvPr>
          <p:cNvPicPr>
            <a:picLocks noChangeAspect="1"/>
          </p:cNvPicPr>
          <p:nvPr/>
        </p:nvPicPr>
        <p:blipFill>
          <a:blip r:embed="rId4"/>
          <a:stretch>
            <a:fillRect/>
          </a:stretch>
        </p:blipFill>
        <p:spPr>
          <a:xfrm>
            <a:off x="4568825" y="3751890"/>
            <a:ext cx="2006600" cy="2032000"/>
          </a:xfrm>
          <a:prstGeom prst="rect">
            <a:avLst/>
          </a:prstGeom>
        </p:spPr>
      </p:pic>
      <p:pic>
        <p:nvPicPr>
          <p:cNvPr id="8" name="Picture 7">
            <a:extLst>
              <a:ext uri="{FF2B5EF4-FFF2-40B4-BE49-F238E27FC236}">
                <a16:creationId xmlns:a16="http://schemas.microsoft.com/office/drawing/2014/main" id="{9C1FEA9B-7E0E-C30B-BB00-C08EEF5102F8}"/>
              </a:ext>
            </a:extLst>
          </p:cNvPr>
          <p:cNvPicPr>
            <a:picLocks noChangeAspect="1"/>
          </p:cNvPicPr>
          <p:nvPr/>
        </p:nvPicPr>
        <p:blipFill>
          <a:blip r:embed="rId5"/>
          <a:stretch>
            <a:fillRect/>
          </a:stretch>
        </p:blipFill>
        <p:spPr>
          <a:xfrm>
            <a:off x="6622843" y="2913136"/>
            <a:ext cx="2247900" cy="1993900"/>
          </a:xfrm>
          <a:prstGeom prst="rect">
            <a:avLst/>
          </a:prstGeom>
        </p:spPr>
      </p:pic>
    </p:spTree>
    <p:extLst>
      <p:ext uri="{BB962C8B-B14F-4D97-AF65-F5344CB8AC3E}">
        <p14:creationId xmlns:p14="http://schemas.microsoft.com/office/powerpoint/2010/main" val="2445590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Doula Care Important?</a:t>
            </a:r>
          </a:p>
        </p:txBody>
      </p:sp>
      <p:sp>
        <p:nvSpPr>
          <p:cNvPr id="3" name="Footer Placeholder 2"/>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04040"/>
                </a:solidFill>
                <a:effectLst/>
                <a:uLnTx/>
                <a:uFillTx/>
                <a:latin typeface="Arial"/>
                <a:ea typeface="+mn-ea"/>
                <a:cs typeface="+mn-cs"/>
              </a:rPr>
              <a:t>50 State Survey: Doula Care</a:t>
            </a:r>
            <a:r>
              <a:rPr kumimoji="0" lang="en-US" sz="900" b="0" i="1" u="none" strike="noStrike" kern="1200" cap="none" spc="0" normalizeH="0" baseline="0" noProof="0" dirty="0">
                <a:ln>
                  <a:noFill/>
                </a:ln>
                <a:solidFill>
                  <a:srgbClr val="404040"/>
                </a:solidFill>
                <a:effectLst/>
                <a:uLnTx/>
                <a:uFillTx/>
                <a:latin typeface="Arial"/>
                <a:ea typeface="+mn-ea"/>
                <a:cs typeface="+mn-cs"/>
              </a:rPr>
              <a:t>, April 18, 2024 </a:t>
            </a:r>
          </a:p>
        </p:txBody>
      </p:sp>
      <p:sp>
        <p:nvSpPr>
          <p:cNvPr id="4" name="Content Placeholder 3"/>
          <p:cNvSpPr>
            <a:spLocks noGrp="1"/>
          </p:cNvSpPr>
          <p:nvPr>
            <p:ph sz="quarter" idx="13"/>
          </p:nvPr>
        </p:nvSpPr>
        <p:spPr>
          <a:xfrm>
            <a:off x="1206500" y="2290763"/>
            <a:ext cx="7464425" cy="3244991"/>
          </a:xfrm>
        </p:spPr>
        <p:txBody>
          <a:bodyPr/>
          <a:lstStyle/>
          <a:p>
            <a:pPr marL="57150" indent="-285750">
              <a:buFont typeface="Arial" panose="020B0604020202020204" pitchFamily="34" charset="0"/>
              <a:buChar char="•"/>
            </a:pPr>
            <a:r>
              <a:rPr lang="en-US" dirty="0">
                <a:solidFill>
                  <a:schemeClr val="bg2">
                    <a:lumMod val="75000"/>
                  </a:schemeClr>
                </a:solidFill>
              </a:rPr>
              <a:t>Doula care </a:t>
            </a:r>
            <a:r>
              <a:rPr lang="en-US" dirty="0">
                <a:solidFill>
                  <a:schemeClr val="accent4">
                    <a:lumMod val="75000"/>
                  </a:schemeClr>
                </a:solidFill>
              </a:rPr>
              <a:t>increases health equity </a:t>
            </a:r>
            <a:r>
              <a:rPr lang="en-US" dirty="0">
                <a:solidFill>
                  <a:schemeClr val="bg2">
                    <a:lumMod val="75000"/>
                  </a:schemeClr>
                </a:solidFill>
              </a:rPr>
              <a:t>&amp; </a:t>
            </a:r>
            <a:r>
              <a:rPr lang="en-US" dirty="0">
                <a:solidFill>
                  <a:schemeClr val="accent1">
                    <a:lumMod val="75000"/>
                  </a:schemeClr>
                </a:solidFill>
              </a:rPr>
              <a:t>improves maternal mortality outcomes </a:t>
            </a:r>
          </a:p>
          <a:p>
            <a:pPr marL="57150" indent="-285750">
              <a:buFont typeface="Arial" panose="020B0604020202020204" pitchFamily="34" charset="0"/>
              <a:buChar char="•"/>
            </a:pPr>
            <a:r>
              <a:rPr lang="en-US" dirty="0">
                <a:solidFill>
                  <a:schemeClr val="bg2">
                    <a:lumMod val="75000"/>
                  </a:schemeClr>
                </a:solidFill>
              </a:rPr>
              <a:t>Benefits include:</a:t>
            </a:r>
          </a:p>
          <a:p>
            <a:pPr marL="514350" lvl="3" indent="-285750">
              <a:buFont typeface="Arial" panose="020B0604020202020204" pitchFamily="34" charset="0"/>
              <a:buChar char="•"/>
            </a:pPr>
            <a:r>
              <a:rPr lang="en-US" sz="1600" b="1" dirty="0">
                <a:solidFill>
                  <a:schemeClr val="accent5">
                    <a:lumMod val="75000"/>
                  </a:schemeClr>
                </a:solidFill>
              </a:rPr>
              <a:t>Postpartum care</a:t>
            </a:r>
          </a:p>
          <a:p>
            <a:pPr marL="514350" lvl="3" indent="-285750">
              <a:buFont typeface="Arial" panose="020B0604020202020204" pitchFamily="34" charset="0"/>
              <a:buChar char="•"/>
            </a:pPr>
            <a:r>
              <a:rPr lang="en-US" sz="1600" b="1" dirty="0">
                <a:solidFill>
                  <a:schemeClr val="bg2">
                    <a:lumMod val="75000"/>
                  </a:schemeClr>
                </a:solidFill>
              </a:rPr>
              <a:t>Improved physical &amp; mental health outcomes </a:t>
            </a:r>
          </a:p>
          <a:p>
            <a:pPr marL="514350" lvl="3" indent="-285750">
              <a:buFont typeface="Arial" panose="020B0604020202020204" pitchFamily="34" charset="0"/>
              <a:buChar char="•"/>
            </a:pPr>
            <a:r>
              <a:rPr lang="en-US" sz="1600" b="1" dirty="0">
                <a:solidFill>
                  <a:schemeClr val="accent5">
                    <a:lumMod val="75000"/>
                  </a:schemeClr>
                </a:solidFill>
              </a:rPr>
              <a:t>Lower likelihood of c-section</a:t>
            </a:r>
          </a:p>
          <a:p>
            <a:pPr marL="514350" lvl="3" indent="-285750">
              <a:buFont typeface="Arial" panose="020B0604020202020204" pitchFamily="34" charset="0"/>
              <a:buChar char="•"/>
            </a:pPr>
            <a:r>
              <a:rPr lang="en-US" sz="1600" b="1" dirty="0">
                <a:solidFill>
                  <a:schemeClr val="bg2">
                    <a:lumMod val="75000"/>
                  </a:schemeClr>
                </a:solidFill>
              </a:rPr>
              <a:t>Higher likelihood of culturally competent care</a:t>
            </a:r>
          </a:p>
          <a:p>
            <a:pPr marL="514350" lvl="3" indent="-285750">
              <a:buFont typeface="Arial" panose="020B0604020202020204" pitchFamily="34" charset="0"/>
              <a:buChar char="•"/>
            </a:pPr>
            <a:r>
              <a:rPr lang="en-US" sz="1600" b="1" dirty="0">
                <a:solidFill>
                  <a:schemeClr val="accent5">
                    <a:lumMod val="75000"/>
                  </a:schemeClr>
                </a:solidFill>
              </a:rPr>
              <a:t>Greater support during L&amp;D</a:t>
            </a:r>
          </a:p>
          <a:p>
            <a:pPr marL="514350" lvl="3" indent="-285750">
              <a:buFont typeface="Arial" panose="020B0604020202020204" pitchFamily="34" charset="0"/>
              <a:buChar char="•"/>
            </a:pPr>
            <a:r>
              <a:rPr lang="en-US" sz="1600" b="1" dirty="0">
                <a:solidFill>
                  <a:schemeClr val="bg2">
                    <a:lumMod val="75000"/>
                  </a:schemeClr>
                </a:solidFill>
              </a:rPr>
              <a:t>More autonomy </a:t>
            </a:r>
          </a:p>
          <a:p>
            <a:endParaRPr lang="en-US" dirty="0"/>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srgbClr val="FEFEFE"/>
              </a:solidFill>
              <a:effectLst/>
              <a:uLnTx/>
              <a:uFillTx/>
              <a:latin typeface="Arial"/>
              <a:ea typeface="+mn-ea"/>
              <a:cs typeface="+mn-cs"/>
            </a:endParaRPr>
          </a:p>
        </p:txBody>
      </p:sp>
      <p:pic>
        <p:nvPicPr>
          <p:cNvPr id="8" name="Picture 7">
            <a:extLst>
              <a:ext uri="{FF2B5EF4-FFF2-40B4-BE49-F238E27FC236}">
                <a16:creationId xmlns:a16="http://schemas.microsoft.com/office/drawing/2014/main" id="{CEDEEBE9-820B-F2AF-5ABD-AB2A5A6C166A}"/>
              </a:ext>
            </a:extLst>
          </p:cNvPr>
          <p:cNvPicPr>
            <a:picLocks noChangeAspect="1"/>
          </p:cNvPicPr>
          <p:nvPr/>
        </p:nvPicPr>
        <p:blipFill>
          <a:blip r:embed="rId3"/>
          <a:stretch>
            <a:fillRect/>
          </a:stretch>
        </p:blipFill>
        <p:spPr>
          <a:xfrm>
            <a:off x="6613525" y="3023779"/>
            <a:ext cx="2057400" cy="1968500"/>
          </a:xfrm>
          <a:prstGeom prst="rect">
            <a:avLst/>
          </a:prstGeom>
        </p:spPr>
      </p:pic>
    </p:spTree>
    <p:extLst>
      <p:ext uri="{BB962C8B-B14F-4D97-AF65-F5344CB8AC3E}">
        <p14:creationId xmlns:p14="http://schemas.microsoft.com/office/powerpoint/2010/main" val="973834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946136" cy="400110"/>
          </a:xfrm>
        </p:spPr>
        <p:txBody>
          <a:bodyPr/>
          <a:lstStyle/>
          <a:p>
            <a:r>
              <a:rPr lang="en-US" dirty="0"/>
              <a:t>Current State of Doula Regulation</a:t>
            </a:r>
          </a:p>
        </p:txBody>
      </p:sp>
      <p:sp>
        <p:nvSpPr>
          <p:cNvPr id="3" name="Footer Placeholder 2"/>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04040"/>
                </a:solidFill>
                <a:effectLst/>
                <a:uLnTx/>
                <a:uFillTx/>
                <a:latin typeface="Arial"/>
                <a:ea typeface="+mn-ea"/>
                <a:cs typeface="+mn-cs"/>
              </a:rPr>
              <a:t>50 State Survey: Doula Care</a:t>
            </a:r>
            <a:r>
              <a:rPr kumimoji="0" lang="en-US" sz="900" b="0" i="1" u="none" strike="noStrike" kern="1200" cap="none" spc="0" normalizeH="0" baseline="0" noProof="0" dirty="0">
                <a:ln>
                  <a:noFill/>
                </a:ln>
                <a:solidFill>
                  <a:srgbClr val="404040"/>
                </a:solidFill>
                <a:effectLst/>
                <a:uLnTx/>
                <a:uFillTx/>
                <a:latin typeface="Arial"/>
                <a:ea typeface="+mn-ea"/>
                <a:cs typeface="+mn-cs"/>
              </a:rPr>
              <a:t>, April 18, 2024 </a:t>
            </a: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srgbClr val="FEFEFE"/>
              </a:solidFill>
              <a:effectLst/>
              <a:uLnTx/>
              <a:uFillTx/>
              <a:latin typeface="Arial"/>
              <a:ea typeface="+mn-ea"/>
              <a:cs typeface="+mn-cs"/>
            </a:endParaRPr>
          </a:p>
        </p:txBody>
      </p:sp>
      <p:pic>
        <p:nvPicPr>
          <p:cNvPr id="7" name="Picture 6">
            <a:extLst>
              <a:ext uri="{FF2B5EF4-FFF2-40B4-BE49-F238E27FC236}">
                <a16:creationId xmlns:a16="http://schemas.microsoft.com/office/drawing/2014/main" id="{A35C428B-529F-84FC-FA5D-78B5CA05F767}"/>
              </a:ext>
            </a:extLst>
          </p:cNvPr>
          <p:cNvPicPr>
            <a:picLocks noChangeAspect="1"/>
          </p:cNvPicPr>
          <p:nvPr/>
        </p:nvPicPr>
        <p:blipFill>
          <a:blip r:embed="rId3"/>
          <a:stretch>
            <a:fillRect/>
          </a:stretch>
        </p:blipFill>
        <p:spPr>
          <a:xfrm>
            <a:off x="1681870" y="2429809"/>
            <a:ext cx="6301021" cy="1998382"/>
          </a:xfrm>
          <a:prstGeom prst="rect">
            <a:avLst/>
          </a:prstGeom>
        </p:spPr>
      </p:pic>
    </p:spTree>
    <p:extLst>
      <p:ext uri="{BB962C8B-B14F-4D97-AF65-F5344CB8AC3E}">
        <p14:creationId xmlns:p14="http://schemas.microsoft.com/office/powerpoint/2010/main" val="2720159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a:t>
            </a:r>
          </a:p>
        </p:txBody>
      </p:sp>
      <p:sp>
        <p:nvSpPr>
          <p:cNvPr id="3" name="Footer Placeholder 2"/>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04040"/>
                </a:solidFill>
                <a:effectLst/>
                <a:uLnTx/>
                <a:uFillTx/>
                <a:latin typeface="Arial"/>
                <a:ea typeface="+mn-ea"/>
                <a:cs typeface="+mn-cs"/>
              </a:rPr>
              <a:t>50 State Survey: Doula Care</a:t>
            </a:r>
            <a:r>
              <a:rPr kumimoji="0" lang="en-US" sz="900" b="0" i="1" u="none" strike="noStrike" kern="1200" cap="none" spc="0" normalizeH="0" baseline="0" noProof="0" dirty="0">
                <a:ln>
                  <a:noFill/>
                </a:ln>
                <a:solidFill>
                  <a:srgbClr val="404040"/>
                </a:solidFill>
                <a:effectLst/>
                <a:uLnTx/>
                <a:uFillTx/>
                <a:latin typeface="Arial"/>
                <a:ea typeface="+mn-ea"/>
                <a:cs typeface="+mn-cs"/>
              </a:rPr>
              <a:t>, April 18, 2024 </a:t>
            </a:r>
          </a:p>
        </p:txBody>
      </p:sp>
      <p:sp>
        <p:nvSpPr>
          <p:cNvPr id="4" name="Content Placeholder 3"/>
          <p:cNvSpPr>
            <a:spLocks noGrp="1"/>
          </p:cNvSpPr>
          <p:nvPr>
            <p:ph sz="quarter" idx="13"/>
          </p:nvPr>
        </p:nvSpPr>
        <p:spPr>
          <a:xfrm>
            <a:off x="1206500" y="2290763"/>
            <a:ext cx="7464425" cy="2786404"/>
          </a:xfrm>
        </p:spPr>
        <p:txBody>
          <a:bodyPr/>
          <a:lstStyle/>
          <a:p>
            <a:pPr marL="57150" indent="-285750">
              <a:buFont typeface="Arial" panose="020B0604020202020204" pitchFamily="34" charset="0"/>
              <a:buChar char="•"/>
            </a:pPr>
            <a:r>
              <a:rPr lang="en-US" dirty="0">
                <a:solidFill>
                  <a:schemeClr val="bg2">
                    <a:lumMod val="75000"/>
                  </a:schemeClr>
                </a:solidFill>
              </a:rPr>
              <a:t>To practice as a doula, certification not required</a:t>
            </a:r>
          </a:p>
          <a:p>
            <a:pPr marL="57150" indent="-285750">
              <a:buFont typeface="Arial" panose="020B0604020202020204" pitchFamily="34" charset="0"/>
              <a:buChar char="•"/>
            </a:pPr>
            <a:r>
              <a:rPr lang="en-US" dirty="0">
                <a:solidFill>
                  <a:schemeClr val="bg2">
                    <a:lumMod val="75000"/>
                  </a:schemeClr>
                </a:solidFill>
              </a:rPr>
              <a:t>Outside of statutes &amp; regulations, </a:t>
            </a:r>
            <a:r>
              <a:rPr lang="en-US" dirty="0">
                <a:solidFill>
                  <a:schemeClr val="accent3">
                    <a:lumMod val="75000"/>
                  </a:schemeClr>
                </a:solidFill>
              </a:rPr>
              <a:t>certifying organizations</a:t>
            </a:r>
          </a:p>
          <a:p>
            <a:pPr marL="57150" indent="-285750">
              <a:buFont typeface="Arial" panose="020B0604020202020204" pitchFamily="34" charset="0"/>
              <a:buChar char="•"/>
            </a:pPr>
            <a:r>
              <a:rPr lang="en-US" dirty="0">
                <a:solidFill>
                  <a:schemeClr val="bg2">
                    <a:lumMod val="75000"/>
                  </a:schemeClr>
                </a:solidFill>
              </a:rPr>
              <a:t>Two state certification pathways:</a:t>
            </a:r>
          </a:p>
          <a:p>
            <a:pPr lvl="3">
              <a:buFont typeface="Arial" panose="020B0604020202020204" pitchFamily="34" charset="0"/>
              <a:buChar char="•"/>
            </a:pPr>
            <a:r>
              <a:rPr lang="en-US" sz="1600" b="1" dirty="0">
                <a:solidFill>
                  <a:schemeClr val="accent5">
                    <a:lumMod val="75000"/>
                  </a:schemeClr>
                </a:solidFill>
              </a:rPr>
              <a:t>(1)  State-certified doula title</a:t>
            </a:r>
          </a:p>
          <a:p>
            <a:pPr lvl="3">
              <a:buFont typeface="Arial" panose="020B0604020202020204" pitchFamily="34" charset="0"/>
              <a:buChar char="•"/>
            </a:pPr>
            <a:r>
              <a:rPr lang="en-US" sz="1600" b="1" dirty="0">
                <a:solidFill>
                  <a:schemeClr val="accent4">
                    <a:lumMod val="75000"/>
                  </a:schemeClr>
                </a:solidFill>
              </a:rPr>
              <a:t>(2)  Medicaid-enrolled doula </a:t>
            </a:r>
          </a:p>
          <a:p>
            <a:pPr marL="57150" indent="-285750">
              <a:buFont typeface="Arial" panose="020B0604020202020204" pitchFamily="34" charset="0"/>
              <a:buChar char="•"/>
            </a:pPr>
            <a:endParaRPr lang="en-US" dirty="0">
              <a:solidFill>
                <a:schemeClr val="bg2">
                  <a:lumMod val="75000"/>
                </a:schemeClr>
              </a:solidFill>
            </a:endParaRPr>
          </a:p>
          <a:p>
            <a:pPr marL="57150" indent="-285750">
              <a:buFont typeface="Arial" panose="020B0604020202020204" pitchFamily="34" charset="0"/>
              <a:buChar char="•"/>
            </a:pPr>
            <a:endParaRPr lang="en-US" dirty="0">
              <a:solidFill>
                <a:schemeClr val="bg2">
                  <a:lumMod val="75000"/>
                </a:schemeClr>
              </a:solidFill>
            </a:endParaRPr>
          </a:p>
          <a:p>
            <a:endParaRPr lang="en-US" dirty="0"/>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srgbClr val="FEFEFE"/>
              </a:solidFill>
              <a:effectLst/>
              <a:uLnTx/>
              <a:uFillTx/>
              <a:latin typeface="Arial"/>
              <a:ea typeface="+mn-ea"/>
              <a:cs typeface="+mn-cs"/>
            </a:endParaRPr>
          </a:p>
        </p:txBody>
      </p:sp>
      <p:pic>
        <p:nvPicPr>
          <p:cNvPr id="9" name="Picture 8">
            <a:extLst>
              <a:ext uri="{FF2B5EF4-FFF2-40B4-BE49-F238E27FC236}">
                <a16:creationId xmlns:a16="http://schemas.microsoft.com/office/drawing/2014/main" id="{52E5E1BC-5790-524E-D314-F4C78C256758}"/>
              </a:ext>
            </a:extLst>
          </p:cNvPr>
          <p:cNvPicPr>
            <a:picLocks noChangeAspect="1"/>
          </p:cNvPicPr>
          <p:nvPr/>
        </p:nvPicPr>
        <p:blipFill>
          <a:blip r:embed="rId3"/>
          <a:stretch>
            <a:fillRect/>
          </a:stretch>
        </p:blipFill>
        <p:spPr>
          <a:xfrm>
            <a:off x="6428753" y="4394200"/>
            <a:ext cx="1854200" cy="1727200"/>
          </a:xfrm>
          <a:prstGeom prst="rect">
            <a:avLst/>
          </a:prstGeom>
        </p:spPr>
      </p:pic>
      <p:pic>
        <p:nvPicPr>
          <p:cNvPr id="10" name="Picture 9">
            <a:extLst>
              <a:ext uri="{FF2B5EF4-FFF2-40B4-BE49-F238E27FC236}">
                <a16:creationId xmlns:a16="http://schemas.microsoft.com/office/drawing/2014/main" id="{AD5B2E7B-A8DA-21EC-0060-876FF061C908}"/>
              </a:ext>
            </a:extLst>
          </p:cNvPr>
          <p:cNvPicPr>
            <a:picLocks noChangeAspect="1"/>
          </p:cNvPicPr>
          <p:nvPr/>
        </p:nvPicPr>
        <p:blipFill>
          <a:blip r:embed="rId4"/>
          <a:stretch>
            <a:fillRect/>
          </a:stretch>
        </p:blipFill>
        <p:spPr>
          <a:xfrm>
            <a:off x="4832381" y="3213586"/>
            <a:ext cx="1790700" cy="1689100"/>
          </a:xfrm>
          <a:prstGeom prst="rect">
            <a:avLst/>
          </a:prstGeom>
        </p:spPr>
      </p:pic>
    </p:spTree>
    <p:extLst>
      <p:ext uri="{BB962C8B-B14F-4D97-AF65-F5344CB8AC3E}">
        <p14:creationId xmlns:p14="http://schemas.microsoft.com/office/powerpoint/2010/main" val="2869187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&amp; Eligibility </a:t>
            </a:r>
          </a:p>
        </p:txBody>
      </p:sp>
      <p:sp>
        <p:nvSpPr>
          <p:cNvPr id="3" name="Footer Placeholder 2"/>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04040"/>
                </a:solidFill>
                <a:effectLst/>
                <a:uLnTx/>
                <a:uFillTx/>
                <a:latin typeface="Arial"/>
                <a:ea typeface="+mn-ea"/>
                <a:cs typeface="+mn-cs"/>
              </a:rPr>
              <a:t>50 State Survey: Doula Care</a:t>
            </a:r>
            <a:r>
              <a:rPr kumimoji="0" lang="en-US" sz="900" b="0" i="1" u="none" strike="noStrike" kern="1200" cap="none" spc="0" normalizeH="0" baseline="0" noProof="0" dirty="0">
                <a:ln>
                  <a:noFill/>
                </a:ln>
                <a:solidFill>
                  <a:srgbClr val="404040"/>
                </a:solidFill>
                <a:effectLst/>
                <a:uLnTx/>
                <a:uFillTx/>
                <a:latin typeface="Arial"/>
                <a:ea typeface="+mn-ea"/>
                <a:cs typeface="+mn-cs"/>
              </a:rPr>
              <a:t>, April 18, 2024 </a:t>
            </a:r>
          </a:p>
        </p:txBody>
      </p:sp>
      <p:sp>
        <p:nvSpPr>
          <p:cNvPr id="4" name="Content Placeholder 3"/>
          <p:cNvSpPr>
            <a:spLocks noGrp="1"/>
          </p:cNvSpPr>
          <p:nvPr>
            <p:ph sz="quarter" idx="13"/>
          </p:nvPr>
        </p:nvSpPr>
        <p:spPr>
          <a:xfrm>
            <a:off x="1206500" y="2290763"/>
            <a:ext cx="7464425" cy="3990836"/>
          </a:xfrm>
        </p:spPr>
        <p:txBody>
          <a:bodyPr/>
          <a:lstStyle/>
          <a:p>
            <a:pPr marL="57150" indent="-285750">
              <a:buFont typeface="Arial" panose="020B0604020202020204" pitchFamily="34" charset="0"/>
              <a:buChar char="•"/>
            </a:pPr>
            <a:r>
              <a:rPr lang="en-US" dirty="0">
                <a:solidFill>
                  <a:schemeClr val="bg2">
                    <a:lumMod val="75000"/>
                  </a:schemeClr>
                </a:solidFill>
              </a:rPr>
              <a:t>Examples of training &amp; eligibility requirements:</a:t>
            </a:r>
          </a:p>
          <a:p>
            <a:pPr marL="514350" lvl="1" indent="-285750">
              <a:buFont typeface="Arial" panose="020B0604020202020204" pitchFamily="34" charset="0"/>
              <a:buChar char="•"/>
            </a:pPr>
            <a:r>
              <a:rPr lang="en-US" dirty="0">
                <a:solidFill>
                  <a:schemeClr val="accent4">
                    <a:lumMod val="75000"/>
                  </a:schemeClr>
                </a:solidFill>
              </a:rPr>
              <a:t>Training from doula certification organization</a:t>
            </a:r>
          </a:p>
          <a:p>
            <a:pPr marL="514350" lvl="1" indent="-285750">
              <a:buFont typeface="Arial" panose="020B0604020202020204" pitchFamily="34" charset="0"/>
              <a:buChar char="•"/>
            </a:pPr>
            <a:r>
              <a:rPr lang="en-US" dirty="0">
                <a:solidFill>
                  <a:schemeClr val="bg2">
                    <a:lumMod val="75000"/>
                  </a:schemeClr>
                </a:solidFill>
              </a:rPr>
              <a:t>Core competency training </a:t>
            </a:r>
          </a:p>
          <a:p>
            <a:pPr marL="514350" lvl="1" indent="-285750">
              <a:buFont typeface="Arial" panose="020B0604020202020204" pitchFamily="34" charset="0"/>
              <a:buChar char="•"/>
            </a:pPr>
            <a:r>
              <a:rPr lang="en-US" dirty="0">
                <a:solidFill>
                  <a:schemeClr val="accent4">
                    <a:lumMod val="75000"/>
                  </a:schemeClr>
                </a:solidFill>
              </a:rPr>
              <a:t>Live birth observation &amp; practice</a:t>
            </a:r>
          </a:p>
          <a:p>
            <a:pPr marL="514350" lvl="1" indent="-285750">
              <a:buFont typeface="Arial" panose="020B0604020202020204" pitchFamily="34" charset="0"/>
              <a:buChar char="•"/>
            </a:pPr>
            <a:r>
              <a:rPr lang="en-US" dirty="0">
                <a:solidFill>
                  <a:schemeClr val="bg2">
                    <a:lumMod val="75000"/>
                  </a:schemeClr>
                </a:solidFill>
              </a:rPr>
              <a:t>First aid &amp; CPR training</a:t>
            </a:r>
          </a:p>
          <a:p>
            <a:pPr marL="514350" lvl="1" indent="-285750">
              <a:buFont typeface="Arial" panose="020B0604020202020204" pitchFamily="34" charset="0"/>
              <a:buChar char="•"/>
            </a:pPr>
            <a:r>
              <a:rPr lang="en-US" dirty="0">
                <a:solidFill>
                  <a:schemeClr val="accent4">
                    <a:lumMod val="75000"/>
                  </a:schemeClr>
                </a:solidFill>
              </a:rPr>
              <a:t>High school diploma or equivalent</a:t>
            </a:r>
          </a:p>
          <a:p>
            <a:pPr marL="514350" lvl="1" indent="-285750">
              <a:buFont typeface="Arial" panose="020B0604020202020204" pitchFamily="34" charset="0"/>
              <a:buChar char="•"/>
            </a:pPr>
            <a:r>
              <a:rPr lang="en-US" dirty="0">
                <a:solidFill>
                  <a:schemeClr val="bg2">
                    <a:lumMod val="75000"/>
                  </a:schemeClr>
                </a:solidFill>
              </a:rPr>
              <a:t>Code of ethics</a:t>
            </a:r>
          </a:p>
          <a:p>
            <a:pPr marL="514350" lvl="1" indent="-285750">
              <a:buFont typeface="Arial" panose="020B0604020202020204" pitchFamily="34" charset="0"/>
              <a:buChar char="•"/>
            </a:pPr>
            <a:r>
              <a:rPr lang="en-US" dirty="0">
                <a:solidFill>
                  <a:schemeClr val="accent4">
                    <a:lumMod val="75000"/>
                  </a:schemeClr>
                </a:solidFill>
              </a:rPr>
              <a:t>Reference or recommendation letters</a:t>
            </a:r>
          </a:p>
          <a:p>
            <a:pPr marL="514350" lvl="1" indent="-285750">
              <a:buFont typeface="Arial" panose="020B0604020202020204" pitchFamily="34" charset="0"/>
              <a:buChar char="•"/>
            </a:pPr>
            <a:r>
              <a:rPr lang="en-US" dirty="0">
                <a:solidFill>
                  <a:schemeClr val="bg2">
                    <a:lumMod val="75000"/>
                  </a:schemeClr>
                </a:solidFill>
              </a:rPr>
              <a:t>Background check or fingerprint clearance</a:t>
            </a:r>
          </a:p>
          <a:p>
            <a:pPr marL="514350" lvl="1" indent="-285750">
              <a:buFont typeface="Arial" panose="020B0604020202020204" pitchFamily="34" charset="0"/>
              <a:buChar char="•"/>
            </a:pPr>
            <a:endParaRPr lang="en-US" dirty="0">
              <a:solidFill>
                <a:schemeClr val="bg2">
                  <a:lumMod val="75000"/>
                </a:schemeClr>
              </a:solidFill>
            </a:endParaRPr>
          </a:p>
          <a:p>
            <a:endParaRPr lang="en-US" dirty="0"/>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srgbClr val="FEFEFE"/>
              </a:solidFill>
              <a:effectLst/>
              <a:uLnTx/>
              <a:uFillTx/>
              <a:latin typeface="Arial"/>
              <a:ea typeface="+mn-ea"/>
              <a:cs typeface="+mn-cs"/>
            </a:endParaRPr>
          </a:p>
        </p:txBody>
      </p:sp>
      <p:pic>
        <p:nvPicPr>
          <p:cNvPr id="6" name="Picture 5">
            <a:extLst>
              <a:ext uri="{FF2B5EF4-FFF2-40B4-BE49-F238E27FC236}">
                <a16:creationId xmlns:a16="http://schemas.microsoft.com/office/drawing/2014/main" id="{C88CF188-E0E4-2498-5104-A1A6D97F66B3}"/>
              </a:ext>
            </a:extLst>
          </p:cNvPr>
          <p:cNvPicPr>
            <a:picLocks noChangeAspect="1"/>
          </p:cNvPicPr>
          <p:nvPr/>
        </p:nvPicPr>
        <p:blipFill>
          <a:blip r:embed="rId3"/>
          <a:stretch>
            <a:fillRect/>
          </a:stretch>
        </p:blipFill>
        <p:spPr>
          <a:xfrm>
            <a:off x="6511186" y="3748127"/>
            <a:ext cx="1752600" cy="1866900"/>
          </a:xfrm>
          <a:prstGeom prst="rect">
            <a:avLst/>
          </a:prstGeom>
        </p:spPr>
      </p:pic>
      <p:pic>
        <p:nvPicPr>
          <p:cNvPr id="7" name="Picture 6">
            <a:extLst>
              <a:ext uri="{FF2B5EF4-FFF2-40B4-BE49-F238E27FC236}">
                <a16:creationId xmlns:a16="http://schemas.microsoft.com/office/drawing/2014/main" id="{D74778A0-8D0F-1A2F-1756-3F5DE5219AD2}"/>
              </a:ext>
            </a:extLst>
          </p:cNvPr>
          <p:cNvPicPr>
            <a:picLocks noChangeAspect="1"/>
          </p:cNvPicPr>
          <p:nvPr/>
        </p:nvPicPr>
        <p:blipFill>
          <a:blip r:embed="rId4"/>
          <a:stretch>
            <a:fillRect/>
          </a:stretch>
        </p:blipFill>
        <p:spPr>
          <a:xfrm>
            <a:off x="6485786" y="1944164"/>
            <a:ext cx="1778000" cy="1625600"/>
          </a:xfrm>
          <a:prstGeom prst="rect">
            <a:avLst/>
          </a:prstGeom>
        </p:spPr>
      </p:pic>
    </p:spTree>
    <p:extLst>
      <p:ext uri="{BB962C8B-B14F-4D97-AF65-F5344CB8AC3E}">
        <p14:creationId xmlns:p14="http://schemas.microsoft.com/office/powerpoint/2010/main" val="3509051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 Coverage &amp; Reimbursement Rates </a:t>
            </a:r>
          </a:p>
        </p:txBody>
      </p:sp>
      <p:sp>
        <p:nvSpPr>
          <p:cNvPr id="3" name="Footer Placeholder 2"/>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04040"/>
                </a:solidFill>
                <a:effectLst/>
                <a:uLnTx/>
                <a:uFillTx/>
                <a:latin typeface="Arial"/>
                <a:ea typeface="+mn-ea"/>
                <a:cs typeface="+mn-cs"/>
              </a:rPr>
              <a:t>50 State Survey: Doula Care</a:t>
            </a:r>
            <a:r>
              <a:rPr kumimoji="0" lang="en-US" sz="900" b="0" i="1" u="none" strike="noStrike" kern="1200" cap="none" spc="0" normalizeH="0" baseline="0" noProof="0" dirty="0">
                <a:ln>
                  <a:noFill/>
                </a:ln>
                <a:solidFill>
                  <a:srgbClr val="404040"/>
                </a:solidFill>
                <a:effectLst/>
                <a:uLnTx/>
                <a:uFillTx/>
                <a:latin typeface="Arial"/>
                <a:ea typeface="+mn-ea"/>
                <a:cs typeface="+mn-cs"/>
              </a:rPr>
              <a:t>, April 18, 2024 </a:t>
            </a:r>
          </a:p>
        </p:txBody>
      </p:sp>
      <p:sp>
        <p:nvSpPr>
          <p:cNvPr id="4" name="Content Placeholder 3"/>
          <p:cNvSpPr>
            <a:spLocks noGrp="1"/>
          </p:cNvSpPr>
          <p:nvPr>
            <p:ph sz="quarter" idx="13"/>
          </p:nvPr>
        </p:nvSpPr>
        <p:spPr>
          <a:xfrm>
            <a:off x="1206500" y="2290763"/>
            <a:ext cx="7464425" cy="1744067"/>
          </a:xfrm>
        </p:spPr>
        <p:txBody>
          <a:bodyPr/>
          <a:lstStyle/>
          <a:p>
            <a:pPr marL="57150" indent="-285750">
              <a:buFont typeface="Arial" panose="020B0604020202020204" pitchFamily="34" charset="0"/>
              <a:buChar char="•"/>
            </a:pPr>
            <a:r>
              <a:rPr lang="en-US" dirty="0">
                <a:solidFill>
                  <a:schemeClr val="bg2">
                    <a:lumMod val="75000"/>
                  </a:schemeClr>
                </a:solidFill>
              </a:rPr>
              <a:t>Average cost: $500 to $3,500</a:t>
            </a:r>
          </a:p>
          <a:p>
            <a:pPr marL="57150" indent="-285750">
              <a:buFont typeface="Arial" panose="020B0604020202020204" pitchFamily="34" charset="0"/>
              <a:buChar char="•"/>
            </a:pPr>
            <a:r>
              <a:rPr lang="en-US" dirty="0">
                <a:solidFill>
                  <a:schemeClr val="bg2">
                    <a:lumMod val="75000"/>
                  </a:schemeClr>
                </a:solidFill>
              </a:rPr>
              <a:t>Medicaid covered births: 45% </a:t>
            </a:r>
          </a:p>
          <a:p>
            <a:pPr marL="57150" indent="-285750">
              <a:buFont typeface="Arial" panose="020B0604020202020204" pitchFamily="34" charset="0"/>
              <a:buChar char="•"/>
            </a:pPr>
            <a:r>
              <a:rPr lang="en-US" dirty="0">
                <a:solidFill>
                  <a:schemeClr val="bg2">
                    <a:lumMod val="75000"/>
                  </a:schemeClr>
                </a:solidFill>
              </a:rPr>
              <a:t>Current states providing some form of Medicaid coverage: 20+</a:t>
            </a:r>
          </a:p>
          <a:p>
            <a:pPr marL="57150" indent="-285750">
              <a:buFont typeface="Arial" panose="020B0604020202020204" pitchFamily="34" charset="0"/>
              <a:buChar char="•"/>
            </a:pPr>
            <a:endParaRPr lang="en-US" dirty="0">
              <a:solidFill>
                <a:schemeClr val="bg2">
                  <a:lumMod val="75000"/>
                </a:schemeClr>
              </a:solidFill>
            </a:endParaRPr>
          </a:p>
          <a:p>
            <a:endParaRPr lang="en-US" dirty="0"/>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srgbClr val="FEFEFE"/>
              </a:solidFill>
              <a:effectLst/>
              <a:uLnTx/>
              <a:uFillTx/>
              <a:latin typeface="Arial"/>
              <a:ea typeface="+mn-ea"/>
              <a:cs typeface="+mn-cs"/>
            </a:endParaRPr>
          </a:p>
        </p:txBody>
      </p:sp>
      <p:pic>
        <p:nvPicPr>
          <p:cNvPr id="6" name="Picture 5">
            <a:extLst>
              <a:ext uri="{FF2B5EF4-FFF2-40B4-BE49-F238E27FC236}">
                <a16:creationId xmlns:a16="http://schemas.microsoft.com/office/drawing/2014/main" id="{315208CB-9FBC-B5FF-C067-032CAA5797ED}"/>
              </a:ext>
            </a:extLst>
          </p:cNvPr>
          <p:cNvPicPr>
            <a:picLocks noChangeAspect="1"/>
          </p:cNvPicPr>
          <p:nvPr/>
        </p:nvPicPr>
        <p:blipFill>
          <a:blip r:embed="rId3"/>
          <a:stretch>
            <a:fillRect/>
          </a:stretch>
        </p:blipFill>
        <p:spPr>
          <a:xfrm>
            <a:off x="1396755" y="3706531"/>
            <a:ext cx="2609519" cy="2390538"/>
          </a:xfrm>
          <a:prstGeom prst="rect">
            <a:avLst/>
          </a:prstGeom>
        </p:spPr>
      </p:pic>
      <p:pic>
        <p:nvPicPr>
          <p:cNvPr id="7" name="Picture 6">
            <a:extLst>
              <a:ext uri="{FF2B5EF4-FFF2-40B4-BE49-F238E27FC236}">
                <a16:creationId xmlns:a16="http://schemas.microsoft.com/office/drawing/2014/main" id="{04CA57C8-F7C8-ED32-C331-4E05C70068F3}"/>
              </a:ext>
            </a:extLst>
          </p:cNvPr>
          <p:cNvPicPr>
            <a:picLocks noChangeAspect="1"/>
          </p:cNvPicPr>
          <p:nvPr/>
        </p:nvPicPr>
        <p:blipFill>
          <a:blip r:embed="rId4"/>
          <a:stretch>
            <a:fillRect/>
          </a:stretch>
        </p:blipFill>
        <p:spPr>
          <a:xfrm>
            <a:off x="5436751" y="3742389"/>
            <a:ext cx="2500749" cy="2500749"/>
          </a:xfrm>
          <a:prstGeom prst="rect">
            <a:avLst/>
          </a:prstGeom>
        </p:spPr>
      </p:pic>
    </p:spTree>
    <p:extLst>
      <p:ext uri="{BB962C8B-B14F-4D97-AF65-F5344CB8AC3E}">
        <p14:creationId xmlns:p14="http://schemas.microsoft.com/office/powerpoint/2010/main" val="2174313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946136" cy="1200329"/>
          </a:xfrm>
        </p:spPr>
        <p:txBody>
          <a:bodyPr/>
          <a:lstStyle/>
          <a:p>
            <a:r>
              <a:rPr lang="en-US" dirty="0"/>
              <a:t>Doula Advisory Boards &amp; Maternal Mortality Review Committees</a:t>
            </a:r>
            <a:br>
              <a:rPr lang="en-US" dirty="0"/>
            </a:br>
            <a:endParaRPr lang="en-US" dirty="0"/>
          </a:p>
        </p:txBody>
      </p:sp>
      <p:sp>
        <p:nvSpPr>
          <p:cNvPr id="3" name="Footer Placeholder 2"/>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04040"/>
                </a:solidFill>
                <a:effectLst/>
                <a:uLnTx/>
                <a:uFillTx/>
                <a:latin typeface="Arial"/>
                <a:ea typeface="+mn-ea"/>
                <a:cs typeface="+mn-cs"/>
              </a:rPr>
              <a:t>50 State Survey: Doula Care</a:t>
            </a:r>
            <a:r>
              <a:rPr kumimoji="0" lang="en-US" sz="900" b="0" i="1" u="none" strike="noStrike" kern="1200" cap="none" spc="0" normalizeH="0" baseline="0" noProof="0" dirty="0">
                <a:ln>
                  <a:noFill/>
                </a:ln>
                <a:solidFill>
                  <a:srgbClr val="404040"/>
                </a:solidFill>
                <a:effectLst/>
                <a:uLnTx/>
                <a:uFillTx/>
                <a:latin typeface="Arial"/>
                <a:ea typeface="+mn-ea"/>
                <a:cs typeface="+mn-cs"/>
              </a:rPr>
              <a:t>, April 18, 2024 </a:t>
            </a: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srgbClr val="FEFEFE"/>
              </a:solidFill>
              <a:effectLst/>
              <a:uLnTx/>
              <a:uFillTx/>
              <a:latin typeface="Arial"/>
              <a:ea typeface="+mn-ea"/>
              <a:cs typeface="+mn-cs"/>
            </a:endParaRPr>
          </a:p>
        </p:txBody>
      </p:sp>
      <p:pic>
        <p:nvPicPr>
          <p:cNvPr id="8" name="Picture 7">
            <a:extLst>
              <a:ext uri="{FF2B5EF4-FFF2-40B4-BE49-F238E27FC236}">
                <a16:creationId xmlns:a16="http://schemas.microsoft.com/office/drawing/2014/main" id="{CA362607-EA9E-D41A-0581-9AA023EA5EF6}"/>
              </a:ext>
            </a:extLst>
          </p:cNvPr>
          <p:cNvPicPr>
            <a:picLocks noChangeAspect="1"/>
          </p:cNvPicPr>
          <p:nvPr/>
        </p:nvPicPr>
        <p:blipFill>
          <a:blip r:embed="rId3"/>
          <a:stretch>
            <a:fillRect/>
          </a:stretch>
        </p:blipFill>
        <p:spPr>
          <a:xfrm>
            <a:off x="2674788" y="2581073"/>
            <a:ext cx="3794424" cy="3504572"/>
          </a:xfrm>
          <a:prstGeom prst="rect">
            <a:avLst/>
          </a:prstGeom>
        </p:spPr>
      </p:pic>
    </p:spTree>
    <p:extLst>
      <p:ext uri="{BB962C8B-B14F-4D97-AF65-F5344CB8AC3E}">
        <p14:creationId xmlns:p14="http://schemas.microsoft.com/office/powerpoint/2010/main" val="184971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946136" cy="1200329"/>
          </a:xfrm>
        </p:spPr>
        <p:txBody>
          <a:bodyPr/>
          <a:lstStyle/>
          <a:p>
            <a:r>
              <a:rPr lang="en-US" dirty="0"/>
              <a:t>Solution 1: Improve Coverage of Doula Services Through Greater Affordability &amp; Accessibility </a:t>
            </a:r>
            <a:br>
              <a:rPr lang="en-US" dirty="0"/>
            </a:br>
            <a:endParaRPr lang="en-US" dirty="0"/>
          </a:p>
        </p:txBody>
      </p:sp>
      <p:sp>
        <p:nvSpPr>
          <p:cNvPr id="3" name="Footer Placeholder 2"/>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04040"/>
                </a:solidFill>
                <a:effectLst/>
                <a:uLnTx/>
                <a:uFillTx/>
                <a:latin typeface="Arial"/>
                <a:ea typeface="+mn-ea"/>
                <a:cs typeface="+mn-cs"/>
              </a:rPr>
              <a:t>50 State Survey: Doula Care</a:t>
            </a:r>
            <a:r>
              <a:rPr kumimoji="0" lang="en-US" sz="900" b="0" i="1" u="none" strike="noStrike" kern="1200" cap="none" spc="0" normalizeH="0" baseline="0" noProof="0" dirty="0">
                <a:ln>
                  <a:noFill/>
                </a:ln>
                <a:solidFill>
                  <a:srgbClr val="404040"/>
                </a:solidFill>
                <a:effectLst/>
                <a:uLnTx/>
                <a:uFillTx/>
                <a:latin typeface="Arial"/>
                <a:ea typeface="+mn-ea"/>
                <a:cs typeface="+mn-cs"/>
              </a:rPr>
              <a:t>, April 18, 2024 </a:t>
            </a:r>
          </a:p>
        </p:txBody>
      </p:sp>
      <p:sp>
        <p:nvSpPr>
          <p:cNvPr id="4" name="Content Placeholder 3"/>
          <p:cNvSpPr>
            <a:spLocks noGrp="1"/>
          </p:cNvSpPr>
          <p:nvPr>
            <p:ph sz="quarter" idx="13"/>
          </p:nvPr>
        </p:nvSpPr>
        <p:spPr>
          <a:xfrm>
            <a:off x="1188720" y="2685206"/>
            <a:ext cx="7464425" cy="2492990"/>
          </a:xfrm>
        </p:spPr>
        <p:txBody>
          <a:bodyPr/>
          <a:lstStyle/>
          <a:p>
            <a:pPr marL="57150" indent="-285750">
              <a:buFont typeface="Arial" panose="020B0604020202020204" pitchFamily="34" charset="0"/>
              <a:buChar char="•"/>
            </a:pPr>
            <a:r>
              <a:rPr lang="en-US" dirty="0">
                <a:solidFill>
                  <a:schemeClr val="bg2">
                    <a:lumMod val="75000"/>
                  </a:schemeClr>
                </a:solidFill>
              </a:rPr>
              <a:t>Increase reimbursement rates</a:t>
            </a:r>
          </a:p>
          <a:p>
            <a:pPr marL="57150" indent="-285750">
              <a:buFont typeface="Arial" panose="020B0604020202020204" pitchFamily="34" charset="0"/>
              <a:buChar char="•"/>
            </a:pPr>
            <a:r>
              <a:rPr lang="en-US" dirty="0">
                <a:solidFill>
                  <a:schemeClr val="accent3">
                    <a:lumMod val="75000"/>
                  </a:schemeClr>
                </a:solidFill>
              </a:rPr>
              <a:t>Remove hurdles to Medicaid provider enrollment</a:t>
            </a:r>
          </a:p>
          <a:p>
            <a:pPr marL="57150" indent="-285750">
              <a:buFont typeface="Arial" panose="020B0604020202020204" pitchFamily="34" charset="0"/>
              <a:buChar char="•"/>
            </a:pPr>
            <a:r>
              <a:rPr lang="en-US" dirty="0">
                <a:solidFill>
                  <a:schemeClr val="bg2">
                    <a:lumMod val="75000"/>
                  </a:schemeClr>
                </a:solidFill>
              </a:rPr>
              <a:t>Require all insurers to provide coverage</a:t>
            </a:r>
          </a:p>
          <a:p>
            <a:pPr marL="57150" indent="-285750">
              <a:buFont typeface="Arial" panose="020B0604020202020204" pitchFamily="34" charset="0"/>
              <a:buChar char="•"/>
            </a:pPr>
            <a:r>
              <a:rPr lang="en-US" dirty="0">
                <a:solidFill>
                  <a:schemeClr val="accent3">
                    <a:lumMod val="75000"/>
                  </a:schemeClr>
                </a:solidFill>
              </a:rPr>
              <a:t>Lengthen the statutory postpartum period</a:t>
            </a:r>
          </a:p>
          <a:p>
            <a:pPr marL="57150" indent="-285750">
              <a:buFont typeface="Arial" panose="020B0604020202020204" pitchFamily="34" charset="0"/>
              <a:buChar char="•"/>
            </a:pPr>
            <a:r>
              <a:rPr lang="en-US" dirty="0">
                <a:solidFill>
                  <a:schemeClr val="bg2">
                    <a:lumMod val="75000"/>
                  </a:schemeClr>
                </a:solidFill>
              </a:rPr>
              <a:t>Create more alternative certification pathway </a:t>
            </a:r>
          </a:p>
          <a:p>
            <a:pPr marL="57150" indent="-285750">
              <a:buFont typeface="Arial" panose="020B0604020202020204" pitchFamily="34" charset="0"/>
              <a:buChar char="•"/>
            </a:pPr>
            <a:r>
              <a:rPr lang="en-US" dirty="0">
                <a:solidFill>
                  <a:schemeClr val="accent3">
                    <a:lumMod val="75000"/>
                  </a:schemeClr>
                </a:solidFill>
              </a:rPr>
              <a:t>Provide access in correctional facilities </a:t>
            </a:r>
          </a:p>
          <a:p>
            <a:pPr marL="57150" indent="-285750">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srgbClr val="FEFEFE"/>
              </a:solidFill>
              <a:effectLst/>
              <a:uLnTx/>
              <a:uFillTx/>
              <a:latin typeface="Arial"/>
              <a:ea typeface="+mn-ea"/>
              <a:cs typeface="+mn-cs"/>
            </a:endParaRPr>
          </a:p>
        </p:txBody>
      </p:sp>
    </p:spTree>
    <p:extLst>
      <p:ext uri="{BB962C8B-B14F-4D97-AF65-F5344CB8AC3E}">
        <p14:creationId xmlns:p14="http://schemas.microsoft.com/office/powerpoint/2010/main" val="3697798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946136" cy="1600438"/>
          </a:xfrm>
        </p:spPr>
        <p:txBody>
          <a:bodyPr/>
          <a:lstStyle/>
          <a:p>
            <a:r>
              <a:rPr lang="en-US" dirty="0"/>
              <a:t>Solution 2: Greater Inclusion of Cultural Competency Training &amp; Services</a:t>
            </a:r>
            <a:br>
              <a:rPr lang="en-US" dirty="0"/>
            </a:br>
            <a:br>
              <a:rPr lang="en-US" dirty="0"/>
            </a:br>
            <a:endParaRPr lang="en-US" dirty="0"/>
          </a:p>
        </p:txBody>
      </p:sp>
      <p:sp>
        <p:nvSpPr>
          <p:cNvPr id="3" name="Footer Placeholder 2"/>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04040"/>
                </a:solidFill>
                <a:effectLst/>
                <a:uLnTx/>
                <a:uFillTx/>
                <a:latin typeface="Arial"/>
                <a:ea typeface="+mn-ea"/>
                <a:cs typeface="+mn-cs"/>
              </a:rPr>
              <a:t>50 State Survey: Doula Care</a:t>
            </a:r>
            <a:r>
              <a:rPr kumimoji="0" lang="en-US" sz="900" b="0" i="1" u="none" strike="noStrike" kern="1200" cap="none" spc="0" normalizeH="0" baseline="0" noProof="0" dirty="0">
                <a:ln>
                  <a:noFill/>
                </a:ln>
                <a:solidFill>
                  <a:srgbClr val="404040"/>
                </a:solidFill>
                <a:effectLst/>
                <a:uLnTx/>
                <a:uFillTx/>
                <a:latin typeface="Arial"/>
                <a:ea typeface="+mn-ea"/>
                <a:cs typeface="+mn-cs"/>
              </a:rPr>
              <a:t>, April 18, 2024 </a:t>
            </a:r>
          </a:p>
        </p:txBody>
      </p:sp>
      <p:sp>
        <p:nvSpPr>
          <p:cNvPr id="4" name="Content Placeholder 3"/>
          <p:cNvSpPr>
            <a:spLocks noGrp="1"/>
          </p:cNvSpPr>
          <p:nvPr>
            <p:ph sz="quarter" idx="13"/>
          </p:nvPr>
        </p:nvSpPr>
        <p:spPr>
          <a:xfrm>
            <a:off x="1206500" y="2452124"/>
            <a:ext cx="7464425" cy="246221"/>
          </a:xfrm>
        </p:spPr>
        <p:txBody>
          <a:bodyPr/>
          <a:lstStyle/>
          <a:p>
            <a:r>
              <a:rPr lang="en-US" dirty="0"/>
              <a:t> </a:t>
            </a: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srgbClr val="FEFEFE"/>
              </a:solidFill>
              <a:effectLst/>
              <a:uLnTx/>
              <a:uFillTx/>
              <a:latin typeface="Arial"/>
              <a:ea typeface="+mn-ea"/>
              <a:cs typeface="+mn-cs"/>
            </a:endParaRPr>
          </a:p>
        </p:txBody>
      </p:sp>
      <p:pic>
        <p:nvPicPr>
          <p:cNvPr id="6" name="Picture 5">
            <a:extLst>
              <a:ext uri="{FF2B5EF4-FFF2-40B4-BE49-F238E27FC236}">
                <a16:creationId xmlns:a16="http://schemas.microsoft.com/office/drawing/2014/main" id="{63D49272-577A-A419-7CE2-76059D706D41}"/>
              </a:ext>
            </a:extLst>
          </p:cNvPr>
          <p:cNvPicPr>
            <a:picLocks noChangeAspect="1"/>
          </p:cNvPicPr>
          <p:nvPr/>
        </p:nvPicPr>
        <p:blipFill>
          <a:blip r:embed="rId3"/>
          <a:stretch>
            <a:fillRect/>
          </a:stretch>
        </p:blipFill>
        <p:spPr>
          <a:xfrm>
            <a:off x="2012576" y="2452124"/>
            <a:ext cx="5118847" cy="4036014"/>
          </a:xfrm>
          <a:prstGeom prst="rect">
            <a:avLst/>
          </a:prstGeom>
        </p:spPr>
      </p:pic>
    </p:spTree>
    <p:extLst>
      <p:ext uri="{BB962C8B-B14F-4D97-AF65-F5344CB8AC3E}">
        <p14:creationId xmlns:p14="http://schemas.microsoft.com/office/powerpoint/2010/main" val="460616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1097280"/>
            <a:ext cx="7946136" cy="400110"/>
          </a:xfrm>
        </p:spPr>
        <p:txBody>
          <a:bodyPr/>
          <a:lstStyle/>
          <a:p>
            <a:pPr algn="ctr"/>
            <a:r>
              <a:rPr lang="en-US" dirty="0"/>
              <a:t>Maternal Mortality in the U.S.</a:t>
            </a:r>
          </a:p>
        </p:txBody>
      </p:sp>
      <p:sp>
        <p:nvSpPr>
          <p:cNvPr id="3" name="Footer Placeholder 2"/>
          <p:cNvSpPr>
            <a:spLocks noGrp="1"/>
          </p:cNvSpPr>
          <p:nvPr>
            <p:ph type="ftr" sz="quarter" idx="3"/>
          </p:nvPr>
        </p:nvSpPr>
        <p:spPr/>
        <p:txBody>
          <a:bodyPr/>
          <a:lstStyle/>
          <a:p>
            <a:endParaRPr lang="en-US" i="1" dirty="0"/>
          </a:p>
        </p:txBody>
      </p:sp>
      <p:sp>
        <p:nvSpPr>
          <p:cNvPr id="4" name="Content Placeholder 3"/>
          <p:cNvSpPr>
            <a:spLocks noGrp="1"/>
          </p:cNvSpPr>
          <p:nvPr>
            <p:ph sz="quarter" idx="13"/>
          </p:nvPr>
        </p:nvSpPr>
        <p:spPr>
          <a:xfrm>
            <a:off x="724790" y="1767840"/>
            <a:ext cx="7946136" cy="4115486"/>
          </a:xfrm>
        </p:spPr>
        <p:txBody>
          <a:bodyPr/>
          <a:lstStyle/>
          <a:p>
            <a:pPr indent="0" algn="ctr"/>
            <a:r>
              <a:rPr lang="en-US" sz="2400" i="1" dirty="0">
                <a:solidFill>
                  <a:schemeClr val="bg2"/>
                </a:solidFill>
              </a:rPr>
              <a:t>When do pregnancy-related deaths occur?</a:t>
            </a:r>
          </a:p>
          <a:p>
            <a:pPr marL="514350" lvl="3" indent="-285750">
              <a:buFont typeface="Arial" panose="020B0604020202020204" pitchFamily="34" charset="0"/>
              <a:buChar char="•"/>
            </a:pPr>
            <a:r>
              <a:rPr lang="en-US" sz="2400" b="1" dirty="0"/>
              <a:t>31% during pregnancy </a:t>
            </a:r>
          </a:p>
          <a:p>
            <a:pPr marL="514350" lvl="3" indent="-285750">
              <a:buFont typeface="Arial" panose="020B0604020202020204" pitchFamily="34" charset="0"/>
              <a:buChar char="•"/>
            </a:pPr>
            <a:r>
              <a:rPr lang="en-US" sz="2400" b="1" dirty="0"/>
              <a:t>33% during labor or within first week postpartum </a:t>
            </a:r>
          </a:p>
          <a:p>
            <a:pPr marL="514350" lvl="3" indent="-285750">
              <a:buFont typeface="Arial" panose="020B0604020202020204" pitchFamily="34" charset="0"/>
              <a:buChar char="•"/>
            </a:pPr>
            <a:r>
              <a:rPr lang="en-US" sz="2400" b="1" dirty="0"/>
              <a:t>33% one week to one year postpartum </a:t>
            </a:r>
          </a:p>
          <a:p>
            <a:pPr marL="228600" lvl="3" indent="0">
              <a:buNone/>
            </a:pPr>
            <a:endParaRPr lang="en-US" sz="2400" b="1" dirty="0">
              <a:solidFill>
                <a:schemeClr val="accent3">
                  <a:lumMod val="75000"/>
                </a:schemeClr>
              </a:solidFill>
            </a:endParaRPr>
          </a:p>
          <a:p>
            <a:pPr marL="228600" lvl="3" indent="0" algn="ctr">
              <a:buNone/>
            </a:pPr>
            <a:r>
              <a:rPr lang="en-US" sz="2400" b="1" i="1" dirty="0">
                <a:solidFill>
                  <a:schemeClr val="bg2"/>
                </a:solidFill>
              </a:rPr>
              <a:t>What is the MMR for the US?</a:t>
            </a:r>
          </a:p>
          <a:p>
            <a:pPr marL="285750" lvl="2" indent="-285750">
              <a:buFont typeface="Arial" panose="020B0604020202020204" pitchFamily="34" charset="0"/>
              <a:buChar char="•"/>
            </a:pPr>
            <a:r>
              <a:rPr lang="en-US" sz="2400" b="1" dirty="0"/>
              <a:t>32.9 deaths per 100,000 live births</a:t>
            </a:r>
          </a:p>
          <a:p>
            <a:pPr marL="285750" lvl="2" indent="-285750">
              <a:buFont typeface="Arial" panose="020B0604020202020204" pitchFamily="34" charset="0"/>
              <a:buChar char="•"/>
            </a:pPr>
            <a:r>
              <a:rPr lang="en-US" sz="2400" b="1" i="1" dirty="0">
                <a:solidFill>
                  <a:srgbClr val="FF0000"/>
                </a:solidFill>
              </a:rPr>
              <a:t>For Black women: 69.9 per 100,000</a:t>
            </a:r>
          </a:p>
          <a:p>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3</a:t>
            </a:fld>
            <a:endParaRPr lang="en-US" dirty="0"/>
          </a:p>
        </p:txBody>
      </p:sp>
    </p:spTree>
    <p:extLst>
      <p:ext uri="{BB962C8B-B14F-4D97-AF65-F5344CB8AC3E}">
        <p14:creationId xmlns:p14="http://schemas.microsoft.com/office/powerpoint/2010/main" val="2080028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946136" cy="1600438"/>
          </a:xfrm>
        </p:spPr>
        <p:txBody>
          <a:bodyPr/>
          <a:lstStyle/>
          <a:p>
            <a:r>
              <a:rPr lang="en-US" dirty="0"/>
              <a:t>Solution 3: Increasing Awareness about Doula Care</a:t>
            </a:r>
            <a:br>
              <a:rPr lang="en-US" dirty="0"/>
            </a:br>
            <a:br>
              <a:rPr lang="en-US" dirty="0"/>
            </a:br>
            <a:endParaRPr lang="en-US" dirty="0"/>
          </a:p>
        </p:txBody>
      </p:sp>
      <p:sp>
        <p:nvSpPr>
          <p:cNvPr id="3" name="Footer Placeholder 2"/>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04040"/>
                </a:solidFill>
                <a:effectLst/>
                <a:uLnTx/>
                <a:uFillTx/>
                <a:latin typeface="Arial"/>
                <a:ea typeface="+mn-ea"/>
                <a:cs typeface="+mn-cs"/>
              </a:rPr>
              <a:t>50 State Survey: Doula Care</a:t>
            </a:r>
            <a:r>
              <a:rPr kumimoji="0" lang="en-US" sz="900" b="0" i="1" u="none" strike="noStrike" kern="1200" cap="none" spc="0" normalizeH="0" baseline="0" noProof="0" dirty="0">
                <a:ln>
                  <a:noFill/>
                </a:ln>
                <a:solidFill>
                  <a:srgbClr val="404040"/>
                </a:solidFill>
                <a:effectLst/>
                <a:uLnTx/>
                <a:uFillTx/>
                <a:latin typeface="Arial"/>
                <a:ea typeface="+mn-ea"/>
                <a:cs typeface="+mn-cs"/>
              </a:rPr>
              <a:t>, April 18, 2024 </a:t>
            </a:r>
          </a:p>
        </p:txBody>
      </p:sp>
      <p:sp>
        <p:nvSpPr>
          <p:cNvPr id="4" name="Content Placeholder 3"/>
          <p:cNvSpPr>
            <a:spLocks noGrp="1"/>
          </p:cNvSpPr>
          <p:nvPr>
            <p:ph sz="quarter" idx="13"/>
          </p:nvPr>
        </p:nvSpPr>
        <p:spPr>
          <a:xfrm>
            <a:off x="1188720" y="2535488"/>
            <a:ext cx="7464425" cy="1615827"/>
          </a:xfrm>
        </p:spPr>
        <p:txBody>
          <a:bodyPr/>
          <a:lstStyle/>
          <a:p>
            <a:pPr marL="57150" indent="-285750">
              <a:buFont typeface="Arial" panose="020B0604020202020204" pitchFamily="34" charset="0"/>
              <a:buChar char="•"/>
            </a:pPr>
            <a:r>
              <a:rPr lang="en-US" dirty="0">
                <a:solidFill>
                  <a:schemeClr val="bg2">
                    <a:lumMod val="75000"/>
                  </a:schemeClr>
                </a:solidFill>
              </a:rPr>
              <a:t>Increase doula participation in state Maternal Mortality Review Committees (“MMRCs”)</a:t>
            </a:r>
          </a:p>
          <a:p>
            <a:pPr marL="57150" indent="-285750">
              <a:buFont typeface="Arial" panose="020B0604020202020204" pitchFamily="34" charset="0"/>
              <a:buChar char="•"/>
            </a:pPr>
            <a:r>
              <a:rPr lang="en-US" dirty="0">
                <a:solidFill>
                  <a:schemeClr val="accent2">
                    <a:lumMod val="75000"/>
                  </a:schemeClr>
                </a:solidFill>
              </a:rPr>
              <a:t>Educate public &amp; professionals about doulas</a:t>
            </a:r>
          </a:p>
          <a:p>
            <a:pPr marL="57150" indent="-285750">
              <a:buFont typeface="Arial" panose="020B0604020202020204" pitchFamily="34" charset="0"/>
              <a:buChar char="•"/>
            </a:pPr>
            <a:r>
              <a:rPr lang="en-US" dirty="0">
                <a:solidFill>
                  <a:schemeClr val="bg2">
                    <a:lumMod val="75000"/>
                  </a:schemeClr>
                </a:solidFill>
              </a:rPr>
              <a:t>Improve understanding of racial disparities </a:t>
            </a:r>
          </a:p>
          <a:p>
            <a:endParaRPr lang="en-US" dirty="0"/>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srgbClr val="FEFEFE"/>
              </a:solidFill>
              <a:effectLst/>
              <a:uLnTx/>
              <a:uFillTx/>
              <a:latin typeface="Arial"/>
              <a:ea typeface="+mn-ea"/>
              <a:cs typeface="+mn-cs"/>
            </a:endParaRPr>
          </a:p>
        </p:txBody>
      </p:sp>
      <p:pic>
        <p:nvPicPr>
          <p:cNvPr id="6" name="Picture 5">
            <a:extLst>
              <a:ext uri="{FF2B5EF4-FFF2-40B4-BE49-F238E27FC236}">
                <a16:creationId xmlns:a16="http://schemas.microsoft.com/office/drawing/2014/main" id="{1E2312DA-ECAD-2B3B-A562-C31DACDB6290}"/>
              </a:ext>
            </a:extLst>
          </p:cNvPr>
          <p:cNvPicPr>
            <a:picLocks noChangeAspect="1"/>
          </p:cNvPicPr>
          <p:nvPr/>
        </p:nvPicPr>
        <p:blipFill>
          <a:blip r:embed="rId3"/>
          <a:stretch>
            <a:fillRect/>
          </a:stretch>
        </p:blipFill>
        <p:spPr>
          <a:xfrm>
            <a:off x="4782841" y="3970685"/>
            <a:ext cx="2505443" cy="2303855"/>
          </a:xfrm>
          <a:prstGeom prst="rect">
            <a:avLst/>
          </a:prstGeom>
        </p:spPr>
      </p:pic>
      <p:pic>
        <p:nvPicPr>
          <p:cNvPr id="7" name="Picture 6">
            <a:extLst>
              <a:ext uri="{FF2B5EF4-FFF2-40B4-BE49-F238E27FC236}">
                <a16:creationId xmlns:a16="http://schemas.microsoft.com/office/drawing/2014/main" id="{F8FF5A28-C29B-E2B2-EF97-FDB03DA6D352}"/>
              </a:ext>
            </a:extLst>
          </p:cNvPr>
          <p:cNvPicPr>
            <a:picLocks noChangeAspect="1"/>
          </p:cNvPicPr>
          <p:nvPr/>
        </p:nvPicPr>
        <p:blipFill>
          <a:blip r:embed="rId4"/>
          <a:stretch>
            <a:fillRect/>
          </a:stretch>
        </p:blipFill>
        <p:spPr>
          <a:xfrm>
            <a:off x="1775758" y="3899573"/>
            <a:ext cx="2704525" cy="2303855"/>
          </a:xfrm>
          <a:prstGeom prst="rect">
            <a:avLst/>
          </a:prstGeom>
        </p:spPr>
      </p:pic>
    </p:spTree>
    <p:extLst>
      <p:ext uri="{BB962C8B-B14F-4D97-AF65-F5344CB8AC3E}">
        <p14:creationId xmlns:p14="http://schemas.microsoft.com/office/powerpoint/2010/main" val="1165705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Supporters</a:t>
            </a:r>
          </a:p>
        </p:txBody>
      </p:sp>
      <p:sp>
        <p:nvSpPr>
          <p:cNvPr id="59" name="Content Placeholder 58"/>
          <p:cNvSpPr>
            <a:spLocks noGrp="1"/>
          </p:cNvSpPr>
          <p:nvPr>
            <p:ph idx="1"/>
          </p:nvPr>
        </p:nvSpPr>
        <p:spPr>
          <a:xfrm>
            <a:off x="3880884" y="2647509"/>
            <a:ext cx="4508204" cy="1113125"/>
          </a:xfrm>
        </p:spPr>
        <p:txBody>
          <a:bodyPr/>
          <a:lstStyle/>
          <a:p>
            <a:r>
              <a:rPr lang="en-US" dirty="0"/>
              <a:t>The Network for Public Health Law is a national initiative of the Robert Wood Johnson Foundation.</a:t>
            </a:r>
          </a:p>
          <a:p>
            <a:endParaRPr lang="en-US" dirty="0"/>
          </a:p>
        </p:txBody>
      </p:sp>
      <p:pic>
        <p:nvPicPr>
          <p:cNvPr id="28" name="Picture 27" descr="RWJFLogo_v_cmyk_1c_2955_pos.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188721" y="2437725"/>
            <a:ext cx="2151764" cy="1295605"/>
          </a:xfrm>
          <a:prstGeom prst="rect">
            <a:avLst/>
          </a:prstGeom>
        </p:spPr>
      </p:pic>
      <p:sp>
        <p:nvSpPr>
          <p:cNvPr id="8" name="Slide Number Placeholder 5"/>
          <p:cNvSpPr>
            <a:spLocks noGrp="1"/>
          </p:cNvSpPr>
          <p:nvPr>
            <p:ph type="sldNum" sz="quarter" idx="4294967295"/>
          </p:nvPr>
        </p:nvSpPr>
        <p:spPr>
          <a:xfrm>
            <a:off x="1" y="6400800"/>
            <a:ext cx="457200" cy="457200"/>
          </a:xfrm>
          <a:prstGeom prst="rect">
            <a:avLst/>
          </a:prstGeom>
        </p:spPr>
        <p:txBody>
          <a:bodyPr vert="horz" lIns="0" tIns="0" rIns="0" bIns="0" rtlCol="0" anchor="ctr" anchorCtr="1"/>
          <a:lstStyle>
            <a:lvl1pPr algn="ctr">
              <a:defRPr sz="1000">
                <a:solidFill>
                  <a:schemeClr val="bg1"/>
                </a:solidFill>
                <a:latin typeface="Aria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srgbClr val="FEFEFE"/>
              </a:solidFill>
              <a:effectLst/>
              <a:uLnTx/>
              <a:uFillTx/>
              <a:latin typeface="Arial"/>
              <a:ea typeface="+mn-ea"/>
              <a:cs typeface="+mn-cs"/>
            </a:endParaRPr>
          </a:p>
        </p:txBody>
      </p:sp>
      <p:sp>
        <p:nvSpPr>
          <p:cNvPr id="9"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04040"/>
                </a:solidFill>
                <a:effectLst/>
                <a:uLnTx/>
                <a:uFillTx/>
                <a:latin typeface="Arial"/>
                <a:ea typeface="+mn-ea"/>
                <a:cs typeface="+mn-cs"/>
              </a:rPr>
              <a:t>50 State Survey: Doula Care</a:t>
            </a:r>
            <a:r>
              <a:rPr kumimoji="0" lang="en-US" sz="900" b="0" i="1" u="none" strike="noStrike" kern="1200" cap="none" spc="0" normalizeH="0" baseline="0" noProof="0" dirty="0">
                <a:ln>
                  <a:noFill/>
                </a:ln>
                <a:solidFill>
                  <a:srgbClr val="404040"/>
                </a:solidFill>
                <a:effectLst/>
                <a:uLnTx/>
                <a:uFillTx/>
                <a:latin typeface="Arial"/>
                <a:ea typeface="+mn-ea"/>
                <a:cs typeface="+mn-cs"/>
              </a:rPr>
              <a:t>, April 18, 2024 </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venir Next LT Pro Light"/>
            </a:endParaRPr>
          </a:p>
        </p:txBody>
      </p:sp>
      <p:sp>
        <p:nvSpPr>
          <p:cNvPr id="2" name="Title 1">
            <a:extLst>
              <a:ext uri="{FF2B5EF4-FFF2-40B4-BE49-F238E27FC236}">
                <a16:creationId xmlns:a16="http://schemas.microsoft.com/office/drawing/2014/main" id="{34C6E29D-95FC-C809-E365-7DE913E8E5F3}"/>
              </a:ext>
            </a:extLst>
          </p:cNvPr>
          <p:cNvSpPr>
            <a:spLocks noGrp="1"/>
          </p:cNvSpPr>
          <p:nvPr>
            <p:ph type="ctrTitle"/>
          </p:nvPr>
        </p:nvSpPr>
        <p:spPr>
          <a:xfrm>
            <a:off x="5824537" y="1666875"/>
            <a:ext cx="2913722" cy="1603800"/>
          </a:xfrm>
        </p:spPr>
        <p:txBody>
          <a:bodyPr>
            <a:normAutofit/>
          </a:bodyPr>
          <a:lstStyle/>
          <a:p>
            <a:r>
              <a:rPr lang="en-US"/>
              <a:t>Creating a safe Harbor in Maryland for Reproductive Health   </a:t>
            </a:r>
          </a:p>
        </p:txBody>
      </p:sp>
      <p:sp>
        <p:nvSpPr>
          <p:cNvPr id="3" name="Subtitle 2">
            <a:extLst>
              <a:ext uri="{FF2B5EF4-FFF2-40B4-BE49-F238E27FC236}">
                <a16:creationId xmlns:a16="http://schemas.microsoft.com/office/drawing/2014/main" id="{1947735A-C88A-5CA6-D0AF-7FBFDD50B0D2}"/>
              </a:ext>
            </a:extLst>
          </p:cNvPr>
          <p:cNvSpPr>
            <a:spLocks noGrp="1"/>
          </p:cNvSpPr>
          <p:nvPr>
            <p:ph type="subTitle" idx="1"/>
          </p:nvPr>
        </p:nvSpPr>
        <p:spPr>
          <a:xfrm>
            <a:off x="5824539" y="3942160"/>
            <a:ext cx="2913721" cy="1241822"/>
          </a:xfrm>
        </p:spPr>
        <p:txBody>
          <a:bodyPr>
            <a:normAutofit/>
          </a:bodyPr>
          <a:lstStyle/>
          <a:p>
            <a:r>
              <a:rPr lang="en-US" dirty="0"/>
              <a:t>Dr. Jessica Lee MD</a:t>
            </a:r>
          </a:p>
          <a:p>
            <a:r>
              <a:rPr lang="en-US" dirty="0"/>
              <a:t>Mary Jo Bondy </a:t>
            </a:r>
            <a:r>
              <a:rPr lang="en-US" dirty="0" err="1"/>
              <a:t>DHEd</a:t>
            </a:r>
            <a:r>
              <a:rPr lang="en-US" dirty="0"/>
              <a:t>, PA-C</a:t>
            </a:r>
          </a:p>
          <a:p>
            <a:endParaRPr lang="en-US" dirty="0"/>
          </a:p>
        </p:txBody>
      </p:sp>
      <p:pic>
        <p:nvPicPr>
          <p:cNvPr id="6" name="Picture 5" descr="A lighthouse on a cliff">
            <a:extLst>
              <a:ext uri="{FF2B5EF4-FFF2-40B4-BE49-F238E27FC236}">
                <a16:creationId xmlns:a16="http://schemas.microsoft.com/office/drawing/2014/main" id="{6556C7E0-53D6-B5FB-87A5-93D4E13DE513}"/>
              </a:ext>
            </a:extLst>
          </p:cNvPr>
          <p:cNvPicPr>
            <a:picLocks noChangeAspect="1"/>
          </p:cNvPicPr>
          <p:nvPr/>
        </p:nvPicPr>
        <p:blipFill rotWithShape="1">
          <a:blip r:embed="rId3">
            <a:extLst>
              <a:ext uri="{28A0092B-C50C-407E-A947-70E740481C1C}">
                <a14:useLocalDpi xmlns:a14="http://schemas.microsoft.com/office/drawing/2010/main" val="0"/>
              </a:ext>
            </a:extLst>
          </a:blip>
          <a:srcRect l="6061" r="16871" b="-2"/>
          <a:stretch/>
        </p:blipFill>
        <p:spPr>
          <a:xfrm>
            <a:off x="405741" y="1262250"/>
            <a:ext cx="5003269" cy="4333500"/>
          </a:xfrm>
          <a:prstGeom prst="rect">
            <a:avLst/>
          </a:prstGeom>
        </p:spPr>
      </p:pic>
      <p:cxnSp>
        <p:nvCxnSpPr>
          <p:cNvPr id="28" name="Straight Connector 27">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78898" y="3625403"/>
            <a:ext cx="40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589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01C0CAB-6A03-4C6A-9FAA-219847753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69500" y="3625403"/>
            <a:ext cx="40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982E0B2-AA9C-441C-A08E-A9DF9CF12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96035" y="4509257"/>
            <a:ext cx="1217783" cy="473190"/>
            <a:chOff x="9588346" y="4824892"/>
            <a:chExt cx="1623711" cy="630920"/>
          </a:xfrm>
        </p:grpSpPr>
        <p:sp>
          <p:nvSpPr>
            <p:cNvPr id="19" name="Freeform: Shape 18">
              <a:extLst>
                <a:ext uri="{FF2B5EF4-FFF2-40B4-BE49-F238E27FC236}">
                  <a16:creationId xmlns:a16="http://schemas.microsoft.com/office/drawing/2014/main" id="{A4A2E074-C10D-4C57-AB72-B631E4D7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venir Next LT Pro Light"/>
              </a:endParaRPr>
            </a:p>
          </p:txBody>
        </p:sp>
        <p:grpSp>
          <p:nvGrpSpPr>
            <p:cNvPr id="20" name="Group 19">
              <a:extLst>
                <a:ext uri="{FF2B5EF4-FFF2-40B4-BE49-F238E27FC236}">
                  <a16:creationId xmlns:a16="http://schemas.microsoft.com/office/drawing/2014/main" id="{0B037EB3-1772-4BA8-A95A-E5DBDFEA32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10112436" y="4359902"/>
              <a:ext cx="571820" cy="1620000"/>
              <a:chOff x="8482785" y="4330454"/>
              <a:chExt cx="571820" cy="1620000"/>
            </a:xfrm>
          </p:grpSpPr>
          <p:sp>
            <p:nvSpPr>
              <p:cNvPr id="21" name="Freeform: Shape 20">
                <a:extLst>
                  <a:ext uri="{FF2B5EF4-FFF2-40B4-BE49-F238E27FC236}">
                    <a16:creationId xmlns:a16="http://schemas.microsoft.com/office/drawing/2014/main" id="{A1F47AC1-63D0-47F3-9728-1A0A05434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venir Next LT Pro Light"/>
                </a:endParaRPr>
              </a:p>
            </p:txBody>
          </p:sp>
          <p:cxnSp>
            <p:nvCxnSpPr>
              <p:cNvPr id="22" name="Straight Connector 21">
                <a:extLst>
                  <a:ext uri="{FF2B5EF4-FFF2-40B4-BE49-F238E27FC236}">
                    <a16:creationId xmlns:a16="http://schemas.microsoft.com/office/drawing/2014/main" id="{803A57D6-0C36-4560-A08A-16768551E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24" name="Rectangle 23">
            <a:extLst>
              <a:ext uri="{FF2B5EF4-FFF2-40B4-BE49-F238E27FC236}">
                <a16:creationId xmlns:a16="http://schemas.microsoft.com/office/drawing/2014/main" id="{922314F7-656D-4F4F-8050-CCD6FC0FC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venir Next LT Pro Light"/>
            </a:endParaRPr>
          </a:p>
        </p:txBody>
      </p:sp>
      <p:sp>
        <p:nvSpPr>
          <p:cNvPr id="2" name="Title 1">
            <a:extLst>
              <a:ext uri="{FF2B5EF4-FFF2-40B4-BE49-F238E27FC236}">
                <a16:creationId xmlns:a16="http://schemas.microsoft.com/office/drawing/2014/main" id="{FFB1A27C-CFB8-4B5B-C2E5-A4A2844EC37D}"/>
              </a:ext>
            </a:extLst>
          </p:cNvPr>
          <p:cNvSpPr>
            <a:spLocks noGrp="1"/>
          </p:cNvSpPr>
          <p:nvPr>
            <p:ph type="title"/>
          </p:nvPr>
        </p:nvSpPr>
        <p:spPr>
          <a:xfrm>
            <a:off x="809632" y="1256110"/>
            <a:ext cx="3343268" cy="1290638"/>
          </a:xfrm>
        </p:spPr>
        <p:txBody>
          <a:bodyPr vert="horz" lIns="0" tIns="0" rIns="0" bIns="0" rtlCol="0" anchor="ctr" anchorCtr="0">
            <a:normAutofit/>
          </a:bodyPr>
          <a:lstStyle/>
          <a:p>
            <a:pPr algn="ctr"/>
            <a:r>
              <a:rPr lang="en-US" sz="1950"/>
              <a:t>Current map of US abortion policies from Guttmacher Institute </a:t>
            </a:r>
          </a:p>
        </p:txBody>
      </p:sp>
      <p:sp>
        <p:nvSpPr>
          <p:cNvPr id="4" name="TextBox 3">
            <a:extLst>
              <a:ext uri="{FF2B5EF4-FFF2-40B4-BE49-F238E27FC236}">
                <a16:creationId xmlns:a16="http://schemas.microsoft.com/office/drawing/2014/main" id="{E61C3824-08D1-9510-A68F-E3A10EA8E5FD}"/>
              </a:ext>
            </a:extLst>
          </p:cNvPr>
          <p:cNvSpPr txBox="1"/>
          <p:nvPr/>
        </p:nvSpPr>
        <p:spPr>
          <a:xfrm>
            <a:off x="4991101" y="1256111"/>
            <a:ext cx="3338510" cy="1290638"/>
          </a:xfrm>
          <a:prstGeom prst="rect">
            <a:avLst/>
          </a:prstGeom>
        </p:spPr>
        <p:txBody>
          <a:bodyPr vert="horz" lIns="0" tIns="0" rIns="0" bIns="0" rtlCol="0" anchor="ctr" anchorCtr="0">
            <a:normAutofit/>
          </a:bodyPr>
          <a:lstStyle/>
          <a:p>
            <a:pPr algn="ctr" defTabSz="685800">
              <a:lnSpc>
                <a:spcPct val="125000"/>
              </a:lnSpc>
              <a:spcBef>
                <a:spcPts val="750"/>
              </a:spcBef>
              <a:spcAft>
                <a:spcPts val="450"/>
              </a:spcAft>
              <a:buClr>
                <a:srgbClr val="4472C4">
                  <a:lumMod val="60000"/>
                  <a:lumOff val="40000"/>
                </a:srgbClr>
              </a:buClr>
            </a:pPr>
            <a:r>
              <a:rPr lang="en-US" i="1" dirty="0">
                <a:solidFill>
                  <a:srgbClr val="FFFFFF">
                    <a:alpha val="70000"/>
                  </a:srgbClr>
                </a:solidFill>
                <a:latin typeface="Avenir Next LT Pro Light"/>
              </a:rPr>
              <a:t>April  8,2024 (policies are current as of this date)</a:t>
            </a:r>
          </a:p>
        </p:txBody>
      </p:sp>
      <p:cxnSp>
        <p:nvCxnSpPr>
          <p:cNvPr id="26" name="Straight Connector 25">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4369500" y="1901429"/>
            <a:ext cx="40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lide Number Placeholder 3">
            <a:extLst>
              <a:ext uri="{FF2B5EF4-FFF2-40B4-BE49-F238E27FC236}">
                <a16:creationId xmlns:a16="http://schemas.microsoft.com/office/drawing/2014/main" id="{8E6844C6-F24F-BC21-1FA4-99370A9EBEC8}"/>
              </a:ext>
            </a:extLst>
          </p:cNvPr>
          <p:cNvSpPr>
            <a:spLocks noGrp="1"/>
          </p:cNvSpPr>
          <p:nvPr>
            <p:ph type="sldNum" sz="quarter" idx="15"/>
          </p:nvPr>
        </p:nvSpPr>
        <p:spPr>
          <a:xfrm>
            <a:off x="7082100" y="5658749"/>
            <a:ext cx="1656159" cy="276999"/>
          </a:xfrm>
        </p:spPr>
        <p:txBody>
          <a:bodyPr vert="horz" lIns="0" tIns="0" rIns="0" bIns="0" rtlCol="0" anchor="ctr">
            <a:normAutofit/>
          </a:bodyPr>
          <a:lstStyle/>
          <a:p>
            <a:pPr defTabSz="685800">
              <a:spcAft>
                <a:spcPts val="450"/>
              </a:spcAft>
            </a:pPr>
            <a:fld id="{18D65601-5AE2-46FC-B138-694DDD2B510D}" type="slidenum">
              <a:rPr lang="en-US">
                <a:solidFill>
                  <a:srgbClr val="FFFFFF">
                    <a:alpha val="70000"/>
                  </a:srgbClr>
                </a:solidFill>
                <a:latin typeface="Avenir Next LT Pro Light"/>
              </a:rPr>
              <a:pPr defTabSz="685800">
                <a:spcAft>
                  <a:spcPts val="450"/>
                </a:spcAft>
              </a:pPr>
              <a:t>33</a:t>
            </a:fld>
            <a:endParaRPr lang="en-US" dirty="0">
              <a:solidFill>
                <a:srgbClr val="FFFFFF">
                  <a:alpha val="70000"/>
                </a:srgbClr>
              </a:solidFill>
              <a:latin typeface="Avenir Next LT Pro Light"/>
            </a:endParaRPr>
          </a:p>
        </p:txBody>
      </p:sp>
      <p:sp>
        <p:nvSpPr>
          <p:cNvPr id="5" name="TextBox 4">
            <a:extLst>
              <a:ext uri="{FF2B5EF4-FFF2-40B4-BE49-F238E27FC236}">
                <a16:creationId xmlns:a16="http://schemas.microsoft.com/office/drawing/2014/main" id="{E3FBC5F7-47A7-30BB-571B-CCC012C6CF60}"/>
              </a:ext>
            </a:extLst>
          </p:cNvPr>
          <p:cNvSpPr txBox="1"/>
          <p:nvPr/>
        </p:nvSpPr>
        <p:spPr>
          <a:xfrm>
            <a:off x="7084431" y="5212152"/>
            <a:ext cx="457176" cy="250197"/>
          </a:xfrm>
          <a:prstGeom prst="rect">
            <a:avLst/>
          </a:prstGeom>
          <a:noFill/>
        </p:spPr>
        <p:txBody>
          <a:bodyPr wrap="none" rtlCol="0">
            <a:spAutoFit/>
          </a:bodyPr>
          <a:lstStyle/>
          <a:p>
            <a:pPr defTabSz="521208">
              <a:spcAft>
                <a:spcPts val="450"/>
              </a:spcAft>
            </a:pPr>
            <a:r>
              <a:rPr lang="en-US" sz="1026" dirty="0">
                <a:solidFill>
                  <a:srgbClr val="FFFFFF"/>
                </a:solidFill>
                <a:latin typeface="Avenir Next LT Pro Light"/>
              </a:rPr>
              <a:t>[1-2]</a:t>
            </a:r>
            <a:endParaRPr lang="en-US" sz="1350" dirty="0">
              <a:solidFill>
                <a:srgbClr val="FFFFFF"/>
              </a:solidFill>
              <a:latin typeface="Avenir Next LT Pro Light"/>
            </a:endParaRPr>
          </a:p>
        </p:txBody>
      </p:sp>
      <p:pic>
        <p:nvPicPr>
          <p:cNvPr id="7" name="Picture 6" descr="A map of the united states&#10;&#10;Description automatically generated">
            <a:extLst>
              <a:ext uri="{FF2B5EF4-FFF2-40B4-BE49-F238E27FC236}">
                <a16:creationId xmlns:a16="http://schemas.microsoft.com/office/drawing/2014/main" id="{9110E2E0-89E6-A206-DAC2-B205FD887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430" y="2652000"/>
            <a:ext cx="5711251" cy="3243497"/>
          </a:xfrm>
          <a:prstGeom prst="rect">
            <a:avLst/>
          </a:prstGeom>
        </p:spPr>
      </p:pic>
    </p:spTree>
    <p:extLst>
      <p:ext uri="{BB962C8B-B14F-4D97-AF65-F5344CB8AC3E}">
        <p14:creationId xmlns:p14="http://schemas.microsoft.com/office/powerpoint/2010/main" val="1502507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DCFBD7-5612-480F-BED3-7820176A5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venir Next LT Pro Light"/>
            </a:endParaRPr>
          </a:p>
        </p:txBody>
      </p:sp>
      <p:sp>
        <p:nvSpPr>
          <p:cNvPr id="2" name="Title 1">
            <a:extLst>
              <a:ext uri="{FF2B5EF4-FFF2-40B4-BE49-F238E27FC236}">
                <a16:creationId xmlns:a16="http://schemas.microsoft.com/office/drawing/2014/main" id="{A2CB67D2-A259-5D33-CFF6-DAF94223130E}"/>
              </a:ext>
            </a:extLst>
          </p:cNvPr>
          <p:cNvSpPr>
            <a:spLocks noGrp="1"/>
          </p:cNvSpPr>
          <p:nvPr>
            <p:ph type="title"/>
          </p:nvPr>
        </p:nvSpPr>
        <p:spPr>
          <a:xfrm>
            <a:off x="810000" y="2107406"/>
            <a:ext cx="3342900" cy="2640806"/>
          </a:xfrm>
        </p:spPr>
        <p:txBody>
          <a:bodyPr anchor="ctr">
            <a:normAutofit/>
          </a:bodyPr>
          <a:lstStyle/>
          <a:p>
            <a:pPr algn="ctr"/>
            <a:r>
              <a:rPr lang="en-US" dirty="0"/>
              <a:t>Research Informing Policy </a:t>
            </a:r>
            <a:br>
              <a:rPr lang="en-US" dirty="0"/>
            </a:br>
            <a:endParaRPr lang="en-US" dirty="0"/>
          </a:p>
        </p:txBody>
      </p:sp>
      <p:grpSp>
        <p:nvGrpSpPr>
          <p:cNvPr id="10" name="Group 9">
            <a:extLst>
              <a:ext uri="{FF2B5EF4-FFF2-40B4-BE49-F238E27FC236}">
                <a16:creationId xmlns:a16="http://schemas.microsoft.com/office/drawing/2014/main" id="{263531A3-FAAF-4F5C-AF87-9164600530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3003" y="1163597"/>
            <a:ext cx="685071" cy="774348"/>
            <a:chOff x="999771" y="932104"/>
            <a:chExt cx="913428" cy="1032464"/>
          </a:xfrm>
        </p:grpSpPr>
        <p:grpSp>
          <p:nvGrpSpPr>
            <p:cNvPr id="11" name="Group 10">
              <a:extLst>
                <a:ext uri="{FF2B5EF4-FFF2-40B4-BE49-F238E27FC236}">
                  <a16:creationId xmlns:a16="http://schemas.microsoft.com/office/drawing/2014/main" id="{F09EC0F0-36F6-475A-B313-91019F46E4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8100000" flipV="1">
              <a:off x="1047457" y="1290386"/>
              <a:ext cx="865742" cy="628383"/>
              <a:chOff x="558167" y="958515"/>
              <a:chExt cx="865742" cy="628383"/>
            </a:xfrm>
            <a:solidFill>
              <a:schemeClr val="accent3"/>
            </a:solidFill>
          </p:grpSpPr>
          <p:sp>
            <p:nvSpPr>
              <p:cNvPr id="18" name="Freeform: Shape 17">
                <a:extLst>
                  <a:ext uri="{FF2B5EF4-FFF2-40B4-BE49-F238E27FC236}">
                    <a16:creationId xmlns:a16="http://schemas.microsoft.com/office/drawing/2014/main" id="{3E720176-168D-4875-B380-1FFAD166CC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venir Next LT Pro Light"/>
                </a:endParaRPr>
              </a:p>
            </p:txBody>
          </p:sp>
          <p:sp>
            <p:nvSpPr>
              <p:cNvPr id="19" name="Freeform: Shape 18">
                <a:extLst>
                  <a:ext uri="{FF2B5EF4-FFF2-40B4-BE49-F238E27FC236}">
                    <a16:creationId xmlns:a16="http://schemas.microsoft.com/office/drawing/2014/main" id="{6C3DF9F2-65C8-4063-9164-2DBD90E2A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Avenir Next LT Pro Light"/>
                </a:endParaRPr>
              </a:p>
            </p:txBody>
          </p:sp>
        </p:grpSp>
        <p:grpSp>
          <p:nvGrpSpPr>
            <p:cNvPr id="12" name="Group 11">
              <a:extLst>
                <a:ext uri="{FF2B5EF4-FFF2-40B4-BE49-F238E27FC236}">
                  <a16:creationId xmlns:a16="http://schemas.microsoft.com/office/drawing/2014/main" id="{1DB23F83-9229-4C60-938A-F2CF20C27F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flipV="1">
              <a:off x="999771" y="932104"/>
              <a:ext cx="864005" cy="1032464"/>
              <a:chOff x="2207971" y="2384401"/>
              <a:chExt cx="864005" cy="1032464"/>
            </a:xfrm>
          </p:grpSpPr>
          <p:sp>
            <p:nvSpPr>
              <p:cNvPr id="13" name="Freeform: Shape 12">
                <a:extLst>
                  <a:ext uri="{FF2B5EF4-FFF2-40B4-BE49-F238E27FC236}">
                    <a16:creationId xmlns:a16="http://schemas.microsoft.com/office/drawing/2014/main" id="{1ED4C557-D730-47E9-AC8A-884190A4E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Avenir Next LT Pro Light"/>
                </a:endParaRPr>
              </a:p>
            </p:txBody>
          </p:sp>
          <p:sp>
            <p:nvSpPr>
              <p:cNvPr id="14" name="Freeform: Shape 13">
                <a:extLst>
                  <a:ext uri="{FF2B5EF4-FFF2-40B4-BE49-F238E27FC236}">
                    <a16:creationId xmlns:a16="http://schemas.microsoft.com/office/drawing/2014/main" id="{8AA1D3F0-72CD-4C7B-8C03-2A50531F98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venir Next LT Pro Light"/>
                </a:endParaRPr>
              </a:p>
            </p:txBody>
          </p:sp>
          <p:grpSp>
            <p:nvGrpSpPr>
              <p:cNvPr id="15" name="Group 14">
                <a:extLst>
                  <a:ext uri="{FF2B5EF4-FFF2-40B4-BE49-F238E27FC236}">
                    <a16:creationId xmlns:a16="http://schemas.microsoft.com/office/drawing/2014/main" id="{129409EB-5515-4925-83E4-F7C979ED0B2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40769" y="2384401"/>
                <a:ext cx="313009" cy="1032464"/>
                <a:chOff x="2440769" y="2384401"/>
                <a:chExt cx="313009" cy="1032464"/>
              </a:xfrm>
            </p:grpSpPr>
            <p:cxnSp>
              <p:nvCxnSpPr>
                <p:cNvPr id="16" name="Straight Connector 15">
                  <a:extLst>
                    <a:ext uri="{FF2B5EF4-FFF2-40B4-BE49-F238E27FC236}">
                      <a16:creationId xmlns:a16="http://schemas.microsoft.com/office/drawing/2014/main" id="{2E18C444-B7B2-4918-AD29-D6CD204E58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974E9A-69BC-4453-9A9D-6036790B37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7" name="Content Placeholder 2">
            <a:extLst>
              <a:ext uri="{FF2B5EF4-FFF2-40B4-BE49-F238E27FC236}">
                <a16:creationId xmlns:a16="http://schemas.microsoft.com/office/drawing/2014/main" id="{3AD7DCC7-2639-C4BE-646D-1C820390018E}"/>
              </a:ext>
            </a:extLst>
          </p:cNvPr>
          <p:cNvSpPr>
            <a:spLocks noGrp="1"/>
          </p:cNvSpPr>
          <p:nvPr>
            <p:ph idx="1"/>
          </p:nvPr>
        </p:nvSpPr>
        <p:spPr>
          <a:xfrm>
            <a:off x="4991101" y="1262447"/>
            <a:ext cx="3338513" cy="3921534"/>
          </a:xfrm>
        </p:spPr>
        <p:txBody>
          <a:bodyPr anchor="ctr">
            <a:normAutofit lnSpcReduction="10000"/>
          </a:bodyPr>
          <a:lstStyle/>
          <a:p>
            <a:pPr>
              <a:lnSpc>
                <a:spcPct val="115000"/>
              </a:lnSpc>
            </a:pPr>
            <a:endParaRPr lang="en-US" sz="1275" b="1" dirty="0"/>
          </a:p>
          <a:p>
            <a:pPr>
              <a:lnSpc>
                <a:spcPct val="115000"/>
              </a:lnSpc>
            </a:pPr>
            <a:r>
              <a:rPr lang="en-US" sz="1275" b="1" dirty="0"/>
              <a:t>SAFETY:  </a:t>
            </a:r>
            <a:r>
              <a:rPr lang="en-US" sz="1275" dirty="0"/>
              <a:t>PAs, NPs and CNM provided abortion care is safe</a:t>
            </a:r>
          </a:p>
          <a:p>
            <a:pPr>
              <a:lnSpc>
                <a:spcPct val="115000"/>
              </a:lnSpc>
            </a:pPr>
            <a:endParaRPr lang="en-US" sz="1275" dirty="0"/>
          </a:p>
          <a:p>
            <a:pPr>
              <a:lnSpc>
                <a:spcPct val="115000"/>
              </a:lnSpc>
            </a:pPr>
            <a:r>
              <a:rPr lang="en-US" sz="1275" b="1" dirty="0"/>
              <a:t>ACCESS: </a:t>
            </a:r>
            <a:r>
              <a:rPr lang="en-US" sz="1275" dirty="0"/>
              <a:t>Inclusion of advanced practice clinicians can expand access</a:t>
            </a:r>
          </a:p>
          <a:p>
            <a:pPr>
              <a:lnSpc>
                <a:spcPct val="115000"/>
              </a:lnSpc>
            </a:pPr>
            <a:endParaRPr lang="en-US" sz="1275" dirty="0"/>
          </a:p>
          <a:p>
            <a:pPr>
              <a:lnSpc>
                <a:spcPct val="115000"/>
              </a:lnSpc>
            </a:pPr>
            <a:r>
              <a:rPr lang="en-US" sz="1275" b="1" dirty="0"/>
              <a:t>NEED</a:t>
            </a:r>
            <a:r>
              <a:rPr lang="en-US" sz="1275" dirty="0"/>
              <a:t>:   In Maryland there has been a reduction of abortion clinics providing care</a:t>
            </a:r>
          </a:p>
          <a:p>
            <a:pPr>
              <a:lnSpc>
                <a:spcPct val="115000"/>
              </a:lnSpc>
            </a:pPr>
            <a:endParaRPr lang="en-US" sz="1275" dirty="0"/>
          </a:p>
          <a:p>
            <a:pPr>
              <a:lnSpc>
                <a:spcPct val="115000"/>
              </a:lnSpc>
            </a:pPr>
            <a:r>
              <a:rPr lang="en-US" sz="1275" b="1" dirty="0"/>
              <a:t>DISPARITY</a:t>
            </a:r>
            <a:r>
              <a:rPr lang="en-US" sz="1275" dirty="0"/>
              <a:t>:   Decreased abortion care access disproportionately impacts underrepresented  populations, increasing health inequity.</a:t>
            </a:r>
          </a:p>
          <a:p>
            <a:pPr>
              <a:lnSpc>
                <a:spcPct val="115000"/>
              </a:lnSpc>
            </a:pPr>
            <a:endParaRPr lang="en-US" sz="1275" dirty="0"/>
          </a:p>
          <a:p>
            <a:pPr marL="0" indent="0">
              <a:lnSpc>
                <a:spcPct val="115000"/>
              </a:lnSpc>
              <a:buNone/>
            </a:pPr>
            <a:endParaRPr lang="en-US" sz="1275" dirty="0"/>
          </a:p>
        </p:txBody>
      </p:sp>
      <p:grpSp>
        <p:nvGrpSpPr>
          <p:cNvPr id="21" name="Group 20">
            <a:extLst>
              <a:ext uri="{FF2B5EF4-FFF2-40B4-BE49-F238E27FC236}">
                <a16:creationId xmlns:a16="http://schemas.microsoft.com/office/drawing/2014/main" id="{F73511A5-69DC-406F-AFE1-A7248A4CEA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95966" y="4908765"/>
            <a:ext cx="684428" cy="774348"/>
            <a:chOff x="5329995" y="4868671"/>
            <a:chExt cx="912571" cy="1032464"/>
          </a:xfrm>
        </p:grpSpPr>
        <p:grpSp>
          <p:nvGrpSpPr>
            <p:cNvPr id="22" name="Group 21">
              <a:extLst>
                <a:ext uri="{FF2B5EF4-FFF2-40B4-BE49-F238E27FC236}">
                  <a16:creationId xmlns:a16="http://schemas.microsoft.com/office/drawing/2014/main" id="{8D1B5CB3-BCAF-4109-B9F9-5FC34D383C0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V="1">
              <a:off x="5376824" y="5010722"/>
              <a:ext cx="865742" cy="628383"/>
              <a:chOff x="558167" y="958515"/>
              <a:chExt cx="865742" cy="628383"/>
            </a:xfrm>
            <a:solidFill>
              <a:schemeClr val="accent3"/>
            </a:solidFill>
          </p:grpSpPr>
          <p:sp>
            <p:nvSpPr>
              <p:cNvPr id="29" name="Freeform: Shape 28">
                <a:extLst>
                  <a:ext uri="{FF2B5EF4-FFF2-40B4-BE49-F238E27FC236}">
                    <a16:creationId xmlns:a16="http://schemas.microsoft.com/office/drawing/2014/main" id="{1A1D338F-12B9-476D-9D9C-E55E4123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venir Next LT Pro Light"/>
                </a:endParaRPr>
              </a:p>
            </p:txBody>
          </p:sp>
          <p:sp>
            <p:nvSpPr>
              <p:cNvPr id="30" name="Freeform: Shape 29">
                <a:extLst>
                  <a:ext uri="{FF2B5EF4-FFF2-40B4-BE49-F238E27FC236}">
                    <a16:creationId xmlns:a16="http://schemas.microsoft.com/office/drawing/2014/main" id="{65EF7F9B-7A42-4B15-8511-C2968A4FE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Avenir Next LT Pro Light"/>
                </a:endParaRPr>
              </a:p>
            </p:txBody>
          </p:sp>
        </p:grpSp>
        <p:grpSp>
          <p:nvGrpSpPr>
            <p:cNvPr id="23" name="Group 22">
              <a:extLst>
                <a:ext uri="{FF2B5EF4-FFF2-40B4-BE49-F238E27FC236}">
                  <a16:creationId xmlns:a16="http://schemas.microsoft.com/office/drawing/2014/main" id="{B1952DB7-91C4-4C9C-AEC9-7DBA47F2F54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flipH="1" flipV="1">
              <a:off x="5329995" y="4868671"/>
              <a:ext cx="864005" cy="1032464"/>
              <a:chOff x="2207971" y="2384401"/>
              <a:chExt cx="864005" cy="1032464"/>
            </a:xfrm>
          </p:grpSpPr>
          <p:sp>
            <p:nvSpPr>
              <p:cNvPr id="24" name="Freeform: Shape 23">
                <a:extLst>
                  <a:ext uri="{FF2B5EF4-FFF2-40B4-BE49-F238E27FC236}">
                    <a16:creationId xmlns:a16="http://schemas.microsoft.com/office/drawing/2014/main" id="{1C2A575A-5190-4DE4-9DFE-F5974353EF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Avenir Next LT Pro Light"/>
                </a:endParaRPr>
              </a:p>
            </p:txBody>
          </p:sp>
          <p:sp>
            <p:nvSpPr>
              <p:cNvPr id="25" name="Freeform: Shape 24">
                <a:extLst>
                  <a:ext uri="{FF2B5EF4-FFF2-40B4-BE49-F238E27FC236}">
                    <a16:creationId xmlns:a16="http://schemas.microsoft.com/office/drawing/2014/main" id="{3C7150A2-FFA7-4F7C-81C9-2FA3803FA8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venir Next LT Pro Light"/>
                </a:endParaRPr>
              </a:p>
            </p:txBody>
          </p:sp>
          <p:grpSp>
            <p:nvGrpSpPr>
              <p:cNvPr id="26" name="Group 25">
                <a:extLst>
                  <a:ext uri="{FF2B5EF4-FFF2-40B4-BE49-F238E27FC236}">
                    <a16:creationId xmlns:a16="http://schemas.microsoft.com/office/drawing/2014/main" id="{A7E7BC8E-8EF0-45B0-AE3F-6A6B7316C0D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40769" y="2384401"/>
                <a:ext cx="313009" cy="1032464"/>
                <a:chOff x="2440769" y="2384401"/>
                <a:chExt cx="313009" cy="1032464"/>
              </a:xfrm>
            </p:grpSpPr>
            <p:cxnSp>
              <p:nvCxnSpPr>
                <p:cNvPr id="27" name="Straight Connector 26">
                  <a:extLst>
                    <a:ext uri="{FF2B5EF4-FFF2-40B4-BE49-F238E27FC236}">
                      <a16:creationId xmlns:a16="http://schemas.microsoft.com/office/drawing/2014/main" id="{B8E09A32-931A-4C38-A558-274FA30070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0988A58-B96D-4381-A625-6822161B21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915943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venir Next LT Pro Light"/>
            </a:endParaRPr>
          </a:p>
        </p:txBody>
      </p:sp>
      <p:sp>
        <p:nvSpPr>
          <p:cNvPr id="2" name="Title 1">
            <a:extLst>
              <a:ext uri="{FF2B5EF4-FFF2-40B4-BE49-F238E27FC236}">
                <a16:creationId xmlns:a16="http://schemas.microsoft.com/office/drawing/2014/main" id="{EA0A2ED1-81F7-740A-019F-522BF30AB232}"/>
              </a:ext>
            </a:extLst>
          </p:cNvPr>
          <p:cNvSpPr>
            <a:spLocks noGrp="1"/>
          </p:cNvSpPr>
          <p:nvPr>
            <p:ph type="title"/>
          </p:nvPr>
        </p:nvSpPr>
        <p:spPr>
          <a:xfrm>
            <a:off x="405741" y="1262275"/>
            <a:ext cx="2913722" cy="998703"/>
          </a:xfrm>
        </p:spPr>
        <p:txBody>
          <a:bodyPr vert="horz" lIns="0" tIns="0" rIns="0" bIns="0" rtlCol="0" anchor="b" anchorCtr="0">
            <a:normAutofit/>
          </a:bodyPr>
          <a:lstStyle/>
          <a:p>
            <a:pPr algn="ctr">
              <a:lnSpc>
                <a:spcPct val="90000"/>
              </a:lnSpc>
            </a:pPr>
            <a:r>
              <a:rPr lang="en-US" sz="1500"/>
              <a:t>States where advanced practice clinicians can provide abortion</a:t>
            </a:r>
          </a:p>
        </p:txBody>
      </p:sp>
      <p:cxnSp>
        <p:nvCxnSpPr>
          <p:cNvPr id="33" name="Straight Connector 32">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60102" y="2589905"/>
            <a:ext cx="40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4D7FC04-34A4-0969-BF58-9CA94313204D}"/>
              </a:ext>
            </a:extLst>
          </p:cNvPr>
          <p:cNvSpPr txBox="1"/>
          <p:nvPr/>
        </p:nvSpPr>
        <p:spPr>
          <a:xfrm>
            <a:off x="405741" y="2926558"/>
            <a:ext cx="2913722" cy="2257424"/>
          </a:xfrm>
          <a:prstGeom prst="rect">
            <a:avLst/>
          </a:prstGeom>
        </p:spPr>
        <p:txBody>
          <a:bodyPr vert="horz" lIns="0" tIns="0" rIns="0" bIns="0" rtlCol="0" anchor="t" anchorCtr="0">
            <a:normAutofit/>
          </a:bodyPr>
          <a:lstStyle/>
          <a:p>
            <a:pPr defTabSz="685800">
              <a:lnSpc>
                <a:spcPct val="125000"/>
              </a:lnSpc>
              <a:spcAft>
                <a:spcPts val="450"/>
              </a:spcAft>
              <a:buClr>
                <a:srgbClr val="4472C4">
                  <a:lumMod val="60000"/>
                  <a:lumOff val="40000"/>
                </a:srgbClr>
              </a:buClr>
            </a:pPr>
            <a:endParaRPr lang="en-US" sz="1500" dirty="0">
              <a:solidFill>
                <a:srgbClr val="FFFFFF">
                  <a:alpha val="70000"/>
                </a:srgbClr>
              </a:solidFill>
              <a:latin typeface="Avenir Next LT Pro Light"/>
            </a:endParaRPr>
          </a:p>
        </p:txBody>
      </p:sp>
      <p:sp>
        <p:nvSpPr>
          <p:cNvPr id="14" name="Rectangle 13">
            <a:extLst>
              <a:ext uri="{FF2B5EF4-FFF2-40B4-BE49-F238E27FC236}">
                <a16:creationId xmlns:a16="http://schemas.microsoft.com/office/drawing/2014/main" id="{DAD9000E-708C-464D-A86F-4ABE391B6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9753" y="857250"/>
            <a:ext cx="5404247" cy="51435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000000">
                  <a:alpha val="20000"/>
                </a:srgbClr>
              </a:solidFill>
              <a:latin typeface="Avenir Next LT Pro Light"/>
            </a:endParaRPr>
          </a:p>
        </p:txBody>
      </p:sp>
      <p:pic>
        <p:nvPicPr>
          <p:cNvPr id="4" name="Picture 3">
            <a:extLst>
              <a:ext uri="{FF2B5EF4-FFF2-40B4-BE49-F238E27FC236}">
                <a16:creationId xmlns:a16="http://schemas.microsoft.com/office/drawing/2014/main" id="{31E24715-BE91-511B-74AD-FF44FB0C450B}"/>
              </a:ext>
            </a:extLst>
          </p:cNvPr>
          <p:cNvPicPr>
            <a:picLocks noChangeAspect="1"/>
          </p:cNvPicPr>
          <p:nvPr/>
        </p:nvPicPr>
        <p:blipFill rotWithShape="1">
          <a:blip r:embed="rId2"/>
          <a:srcRect t="16977"/>
          <a:stretch/>
        </p:blipFill>
        <p:spPr>
          <a:xfrm>
            <a:off x="3739753" y="2343037"/>
            <a:ext cx="5404247" cy="2840945"/>
          </a:xfrm>
          <a:prstGeom prst="rect">
            <a:avLst/>
          </a:prstGeom>
        </p:spPr>
      </p:pic>
    </p:spTree>
    <p:extLst>
      <p:ext uri="{BB962C8B-B14F-4D97-AF65-F5344CB8AC3E}">
        <p14:creationId xmlns:p14="http://schemas.microsoft.com/office/powerpoint/2010/main" val="4278606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venir Next LT Pro Light"/>
            </a:endParaRPr>
          </a:p>
        </p:txBody>
      </p:sp>
      <p:sp>
        <p:nvSpPr>
          <p:cNvPr id="2" name="Title 1">
            <a:extLst>
              <a:ext uri="{FF2B5EF4-FFF2-40B4-BE49-F238E27FC236}">
                <a16:creationId xmlns:a16="http://schemas.microsoft.com/office/drawing/2014/main" id="{5408B32D-9400-6AD8-6B80-7A1FEFBDF75B}"/>
              </a:ext>
            </a:extLst>
          </p:cNvPr>
          <p:cNvSpPr>
            <a:spLocks noGrp="1"/>
          </p:cNvSpPr>
          <p:nvPr>
            <p:ph type="title"/>
          </p:nvPr>
        </p:nvSpPr>
        <p:spPr>
          <a:xfrm>
            <a:off x="810000" y="1301840"/>
            <a:ext cx="4590000" cy="959138"/>
          </a:xfrm>
        </p:spPr>
        <p:txBody>
          <a:bodyPr anchor="b">
            <a:normAutofit/>
          </a:bodyPr>
          <a:lstStyle/>
          <a:p>
            <a:pPr algn="ctr"/>
            <a:r>
              <a:rPr lang="en-US" dirty="0"/>
              <a:t> Legislation</a:t>
            </a:r>
          </a:p>
        </p:txBody>
      </p:sp>
      <p:cxnSp>
        <p:nvCxnSpPr>
          <p:cNvPr id="21" name="Straight Connector 20">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02500" y="2589905"/>
            <a:ext cx="40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5" name="Content Placeholder 2">
            <a:extLst>
              <a:ext uri="{FF2B5EF4-FFF2-40B4-BE49-F238E27FC236}">
                <a16:creationId xmlns:a16="http://schemas.microsoft.com/office/drawing/2014/main" id="{3AEB2DF2-7B4E-A5D7-87DF-AF02E29D4A0C}"/>
              </a:ext>
            </a:extLst>
          </p:cNvPr>
          <p:cNvGraphicFramePr>
            <a:graphicFrameLocks noGrp="1"/>
          </p:cNvGraphicFramePr>
          <p:nvPr>
            <p:ph idx="1"/>
          </p:nvPr>
        </p:nvGraphicFramePr>
        <p:xfrm>
          <a:off x="810000" y="2926558"/>
          <a:ext cx="4591050" cy="2257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Rectangle 22">
            <a:extLst>
              <a:ext uri="{FF2B5EF4-FFF2-40B4-BE49-F238E27FC236}">
                <a16:creationId xmlns:a16="http://schemas.microsoft.com/office/drawing/2014/main" id="{CE7512AD-9E2D-4DC1-B4A2-A93A51CDE9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3637" y="857250"/>
            <a:ext cx="2900363" cy="51435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000000">
                  <a:alpha val="20000"/>
                </a:srgbClr>
              </a:solidFill>
              <a:latin typeface="Avenir Next LT Pro Light"/>
            </a:endParaRPr>
          </a:p>
        </p:txBody>
      </p:sp>
      <p:pic>
        <p:nvPicPr>
          <p:cNvPr id="5" name="Picture 4" descr="A lighthouse crashing into the ocean&#10;&#10;Description automatically generated">
            <a:extLst>
              <a:ext uri="{FF2B5EF4-FFF2-40B4-BE49-F238E27FC236}">
                <a16:creationId xmlns:a16="http://schemas.microsoft.com/office/drawing/2014/main" id="{84853F7B-ECCC-0E39-D008-EF5205D35B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62737" y="2143848"/>
            <a:ext cx="2075522" cy="2570305"/>
          </a:xfrm>
          <a:prstGeom prst="rect">
            <a:avLst/>
          </a:prstGeom>
        </p:spPr>
      </p:pic>
    </p:spTree>
    <p:extLst>
      <p:ext uri="{BB962C8B-B14F-4D97-AF65-F5344CB8AC3E}">
        <p14:creationId xmlns:p14="http://schemas.microsoft.com/office/powerpoint/2010/main" val="3847437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5FC56-C135-7133-2FD2-451F4C4C0A72}"/>
              </a:ext>
            </a:extLst>
          </p:cNvPr>
          <p:cNvSpPr>
            <a:spLocks noGrp="1"/>
          </p:cNvSpPr>
          <p:nvPr>
            <p:ph type="title"/>
          </p:nvPr>
        </p:nvSpPr>
        <p:spPr/>
        <p:txBody>
          <a:bodyPr/>
          <a:lstStyle/>
          <a:p>
            <a:pPr algn="ctr"/>
            <a:r>
              <a:rPr lang="en-US" dirty="0"/>
              <a:t>MD Abortions Pre and POST DOBBS</a:t>
            </a:r>
          </a:p>
        </p:txBody>
      </p:sp>
      <p:graphicFrame>
        <p:nvGraphicFramePr>
          <p:cNvPr id="6" name="Content Placeholder 5">
            <a:extLst>
              <a:ext uri="{FF2B5EF4-FFF2-40B4-BE49-F238E27FC236}">
                <a16:creationId xmlns:a16="http://schemas.microsoft.com/office/drawing/2014/main" id="{3D7AB279-4DB4-BAF6-578A-41B57A46E101}"/>
              </a:ext>
            </a:extLst>
          </p:cNvPr>
          <p:cNvGraphicFramePr>
            <a:graphicFrameLocks noGrp="1"/>
          </p:cNvGraphicFramePr>
          <p:nvPr>
            <p:ph idx="1"/>
          </p:nvPr>
        </p:nvGraphicFramePr>
        <p:xfrm>
          <a:off x="146311" y="2258616"/>
          <a:ext cx="7519988" cy="29837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4569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Dobbs Impact on </a:t>
            </a:r>
            <a:r>
              <a:rPr lang="en-US" dirty="0" err="1"/>
              <a:t>Ob/Gyn</a:t>
            </a:r>
            <a:r>
              <a:rPr lang="en-US" dirty="0"/>
              <a:t> Abortion Training</a:t>
            </a:r>
          </a:p>
        </p:txBody>
      </p:sp>
      <p:sp>
        <p:nvSpPr>
          <p:cNvPr id="10" name="Content Placeholder 9"/>
          <p:cNvSpPr>
            <a:spLocks noGrp="1"/>
          </p:cNvSpPr>
          <p:nvPr>
            <p:ph sz="half" idx="1"/>
          </p:nvPr>
        </p:nvSpPr>
        <p:spPr>
          <a:xfrm>
            <a:off x="278306" y="2226469"/>
            <a:ext cx="3886200" cy="3263504"/>
          </a:xfrm>
        </p:spPr>
        <p:txBody>
          <a:bodyPr/>
          <a:lstStyle/>
          <a:p>
            <a:r>
              <a:rPr lang="en-US" dirty="0"/>
              <a:t>286 OB/GYN programs in US</a:t>
            </a:r>
          </a:p>
          <a:p>
            <a:r>
              <a:rPr lang="en-US" dirty="0"/>
              <a:t>45% OB/GYN programs in abortion prohibitive states</a:t>
            </a:r>
          </a:p>
          <a:p>
            <a:r>
              <a:rPr lang="en-US" dirty="0"/>
              <a:t>Post Dobbs- 14% lost in-state abortion training</a:t>
            </a:r>
          </a:p>
          <a:p>
            <a:r>
              <a:rPr lang="en-US" dirty="0"/>
              <a:t>10% decrease in applicants to abortion prohibitive states</a:t>
            </a:r>
          </a:p>
          <a:p>
            <a:pPr marL="0" indent="0">
              <a:buNone/>
            </a:pPr>
            <a:endParaRPr lang="en-US" dirty="0"/>
          </a:p>
          <a:p>
            <a:pPr marL="0" indent="0">
              <a:buNone/>
            </a:pPr>
            <a:endParaRPr lang="en-US" dirty="0"/>
          </a:p>
        </p:txBody>
      </p:sp>
      <p:sp>
        <p:nvSpPr>
          <p:cNvPr id="11" name="Content Placeholder 10"/>
          <p:cNvSpPr>
            <a:spLocks noGrp="1"/>
          </p:cNvSpPr>
          <p:nvPr>
            <p:ph sz="half" idx="2"/>
          </p:nvPr>
        </p:nvSpPr>
        <p:spPr/>
        <p:txBody>
          <a:bodyPr/>
          <a:lstStyle/>
          <a:p>
            <a:endParaRPr lang="en-US"/>
          </a:p>
        </p:txBody>
      </p:sp>
      <p:sp>
        <p:nvSpPr>
          <p:cNvPr id="5" name="AutoShape 4" descr="https://images.journals.lww.com/greenjournal/Original.00006250-202208000-00003.F1.jpeg"/>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FFFFFF"/>
              </a:solidFill>
              <a:latin typeface="Avenir Next LT Pro Light"/>
            </a:endParaRPr>
          </a:p>
        </p:txBody>
      </p:sp>
      <p:pic>
        <p:nvPicPr>
          <p:cNvPr id="9" name="Picture 8"/>
          <p:cNvPicPr>
            <a:picLocks noChangeAspect="1"/>
          </p:cNvPicPr>
          <p:nvPr/>
        </p:nvPicPr>
        <p:blipFill>
          <a:blip r:embed="rId3"/>
          <a:stretch>
            <a:fillRect/>
          </a:stretch>
        </p:blipFill>
        <p:spPr>
          <a:xfrm>
            <a:off x="3814163" y="2125266"/>
            <a:ext cx="4377882" cy="3357516"/>
          </a:xfrm>
          <a:prstGeom prst="rect">
            <a:avLst/>
          </a:prstGeom>
        </p:spPr>
      </p:pic>
      <p:sp>
        <p:nvSpPr>
          <p:cNvPr id="12" name="Footer Placeholder 11"/>
          <p:cNvSpPr>
            <a:spLocks noGrp="1"/>
          </p:cNvSpPr>
          <p:nvPr>
            <p:ph type="ftr" sz="quarter" idx="11"/>
          </p:nvPr>
        </p:nvSpPr>
        <p:spPr/>
        <p:txBody>
          <a:bodyPr/>
          <a:lstStyle/>
          <a:p>
            <a:pPr defTabSz="685800"/>
            <a:r>
              <a:rPr lang="en-US" dirty="0" err="1">
                <a:solidFill>
                  <a:srgbClr val="FFFFFF">
                    <a:alpha val="70000"/>
                  </a:srgbClr>
                </a:solidFill>
                <a:latin typeface="Avenir Next LT Pro Light"/>
              </a:rPr>
              <a:t>Vinekar</a:t>
            </a:r>
            <a:r>
              <a:rPr lang="en-US" dirty="0">
                <a:solidFill>
                  <a:srgbClr val="FFFFFF">
                    <a:alpha val="70000"/>
                  </a:srgbClr>
                </a:solidFill>
                <a:latin typeface="Avenir Next LT Pro Light"/>
              </a:rPr>
              <a:t> et al. </a:t>
            </a:r>
            <a:r>
              <a:rPr lang="en-US" dirty="0" err="1">
                <a:solidFill>
                  <a:srgbClr val="FFFFFF">
                    <a:alpha val="70000"/>
                  </a:srgbClr>
                </a:solidFill>
                <a:latin typeface="Avenir Next LT Pro Light"/>
              </a:rPr>
              <a:t>Obstet</a:t>
            </a:r>
            <a:r>
              <a:rPr lang="en-US" dirty="0">
                <a:solidFill>
                  <a:srgbClr val="FFFFFF">
                    <a:alpha val="70000"/>
                  </a:srgbClr>
                </a:solidFill>
                <a:latin typeface="Avenir Next LT Pro Light"/>
              </a:rPr>
              <a:t> and </a:t>
            </a:r>
            <a:r>
              <a:rPr lang="en-US" dirty="0" err="1">
                <a:solidFill>
                  <a:srgbClr val="FFFFFF">
                    <a:alpha val="70000"/>
                  </a:srgbClr>
                </a:solidFill>
                <a:latin typeface="Avenir Next LT Pro Light"/>
              </a:rPr>
              <a:t>Gynecol</a:t>
            </a:r>
            <a:r>
              <a:rPr lang="en-US" dirty="0">
                <a:solidFill>
                  <a:srgbClr val="FFFFFF">
                    <a:alpha val="70000"/>
                  </a:srgbClr>
                </a:solidFill>
                <a:latin typeface="Avenir Next LT Pro Light"/>
              </a:rPr>
              <a:t> 2022.</a:t>
            </a:r>
          </a:p>
          <a:p>
            <a:pPr defTabSz="685800"/>
            <a:r>
              <a:rPr lang="en-US" dirty="0" err="1">
                <a:solidFill>
                  <a:srgbClr val="FFFFFF">
                    <a:alpha val="70000"/>
                  </a:srgbClr>
                </a:solidFill>
                <a:latin typeface="Avenir Next LT Pro Light"/>
              </a:rPr>
              <a:t>Vinekar</a:t>
            </a:r>
            <a:r>
              <a:rPr lang="en-US" dirty="0">
                <a:solidFill>
                  <a:srgbClr val="FFFFFF">
                    <a:alpha val="70000"/>
                  </a:srgbClr>
                </a:solidFill>
                <a:latin typeface="Avenir Next LT Pro Light"/>
              </a:rPr>
              <a:t> et al, Contraception 2024.</a:t>
            </a:r>
          </a:p>
        </p:txBody>
      </p:sp>
    </p:spTree>
    <p:extLst>
      <p:ext uri="{BB962C8B-B14F-4D97-AF65-F5344CB8AC3E}">
        <p14:creationId xmlns:p14="http://schemas.microsoft.com/office/powerpoint/2010/main" val="4024833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Dobbs Impact on Non-Ob/</a:t>
            </a:r>
            <a:r>
              <a:rPr lang="en-US" dirty="0" err="1"/>
              <a:t>Gyn</a:t>
            </a:r>
            <a:r>
              <a:rPr lang="en-US" dirty="0"/>
              <a:t> Residents</a:t>
            </a:r>
          </a:p>
        </p:txBody>
      </p:sp>
      <p:sp>
        <p:nvSpPr>
          <p:cNvPr id="3" name="Content Placeholder 2"/>
          <p:cNvSpPr>
            <a:spLocks noGrp="1"/>
          </p:cNvSpPr>
          <p:nvPr>
            <p:ph idx="1"/>
          </p:nvPr>
        </p:nvSpPr>
        <p:spPr/>
        <p:txBody>
          <a:bodyPr/>
          <a:lstStyle/>
          <a:p>
            <a:r>
              <a:rPr lang="en-US" dirty="0"/>
              <a:t>Impacts on EM, IM, FM, </a:t>
            </a:r>
            <a:r>
              <a:rPr lang="en-US" dirty="0" err="1"/>
              <a:t>Peds</a:t>
            </a:r>
            <a:endParaRPr lang="en-US" dirty="0"/>
          </a:p>
          <a:p>
            <a:r>
              <a:rPr lang="en-US" dirty="0"/>
              <a:t>Many physicians desire to provide care for patients seeking abortion</a:t>
            </a:r>
          </a:p>
          <a:p>
            <a:r>
              <a:rPr lang="en-US" dirty="0"/>
              <a:t>Changes seen in residency applications 2022-2023</a:t>
            </a:r>
          </a:p>
          <a:p>
            <a:r>
              <a:rPr lang="en-US" dirty="0"/>
              <a:t>Training may be impacted by traveling </a:t>
            </a:r>
            <a:r>
              <a:rPr lang="en-US" dirty="0" err="1"/>
              <a:t>Ob/Gyn</a:t>
            </a:r>
            <a:r>
              <a:rPr lang="en-US" dirty="0"/>
              <a:t> residents</a:t>
            </a:r>
          </a:p>
        </p:txBody>
      </p:sp>
      <p:pic>
        <p:nvPicPr>
          <p:cNvPr id="3076" name="Picture 4" descr="America's medical residents, by the numbers | AAM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3154681" y="3993799"/>
            <a:ext cx="3202781" cy="1777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147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864" y="1060704"/>
            <a:ext cx="7946136" cy="492443"/>
          </a:xfrm>
        </p:spPr>
        <p:txBody>
          <a:bodyPr/>
          <a:lstStyle/>
          <a:p>
            <a:pPr algn="ctr"/>
            <a:r>
              <a:rPr lang="en-US" sz="3200" dirty="0"/>
              <a:t>Maternal Morbidity </a:t>
            </a:r>
          </a:p>
        </p:txBody>
      </p:sp>
      <p:sp>
        <p:nvSpPr>
          <p:cNvPr id="3" name="Footer Placeholder 2"/>
          <p:cNvSpPr>
            <a:spLocks noGrp="1"/>
          </p:cNvSpPr>
          <p:nvPr>
            <p:ph type="ftr" sz="quarter" idx="3"/>
          </p:nvPr>
        </p:nvSpPr>
        <p:spPr/>
        <p:txBody>
          <a:bodyPr/>
          <a:lstStyle/>
          <a:p>
            <a:endParaRPr lang="en-US" i="1" dirty="0"/>
          </a:p>
        </p:txBody>
      </p:sp>
      <p:sp>
        <p:nvSpPr>
          <p:cNvPr id="4" name="Content Placeholder 3"/>
          <p:cNvSpPr>
            <a:spLocks noGrp="1"/>
          </p:cNvSpPr>
          <p:nvPr>
            <p:ph sz="quarter" idx="13"/>
          </p:nvPr>
        </p:nvSpPr>
        <p:spPr>
          <a:xfrm>
            <a:off x="724790" y="1877569"/>
            <a:ext cx="8211946" cy="4837222"/>
          </a:xfrm>
        </p:spPr>
        <p:txBody>
          <a:bodyPr/>
          <a:lstStyle/>
          <a:p>
            <a:pPr indent="0"/>
            <a:r>
              <a:rPr lang="en-US" sz="2400" dirty="0">
                <a:solidFill>
                  <a:schemeClr val="accent6">
                    <a:lumMod val="75000"/>
                  </a:schemeClr>
                </a:solidFill>
              </a:rPr>
              <a:t>Maternal morbidity</a:t>
            </a:r>
            <a:r>
              <a:rPr lang="en-US" sz="2400" dirty="0">
                <a:solidFill>
                  <a:schemeClr val="bg2">
                    <a:lumMod val="75000"/>
                  </a:schemeClr>
                </a:solidFill>
              </a:rPr>
              <a:t>: any health condition attributed to or aggravated by pregnancy and childbirth that leads to negative health outcomes</a:t>
            </a:r>
          </a:p>
          <a:p>
            <a:pPr indent="0" algn="ctr"/>
            <a:r>
              <a:rPr lang="en-US" sz="2400" i="1" dirty="0"/>
              <a:t>What factors increase maternal morbidity?</a:t>
            </a:r>
          </a:p>
          <a:p>
            <a:pPr marL="514350" lvl="1" indent="-285750">
              <a:buFont typeface="Arial" panose="020B0604020202020204" pitchFamily="34" charset="0"/>
              <a:buChar char="•"/>
            </a:pPr>
            <a:r>
              <a:rPr lang="en-US" sz="2400" dirty="0"/>
              <a:t>Preexisting mental health conditions, inc. substance use</a:t>
            </a:r>
          </a:p>
          <a:p>
            <a:pPr marL="514350" lvl="1" indent="-285750">
              <a:buFont typeface="Arial" panose="020B0604020202020204" pitchFamily="34" charset="0"/>
              <a:buChar char="•"/>
            </a:pPr>
            <a:r>
              <a:rPr lang="en-US" sz="2400" dirty="0"/>
              <a:t>Lack of access to reproductive health care</a:t>
            </a:r>
          </a:p>
          <a:p>
            <a:pPr marL="514350" lvl="1" indent="-285750">
              <a:buFont typeface="Arial" panose="020B0604020202020204" pitchFamily="34" charset="0"/>
              <a:buChar char="•"/>
            </a:pPr>
            <a:r>
              <a:rPr lang="en-US" sz="2400" dirty="0"/>
              <a:t>Previous trauma</a:t>
            </a:r>
          </a:p>
          <a:p>
            <a:pPr marL="514350" lvl="1" indent="-285750">
              <a:buFont typeface="Arial" panose="020B0604020202020204" pitchFamily="34" charset="0"/>
              <a:buChar char="•"/>
            </a:pPr>
            <a:r>
              <a:rPr lang="en-US" sz="2400" dirty="0"/>
              <a:t>Stress during prenatal period</a:t>
            </a:r>
          </a:p>
          <a:p>
            <a:pPr marL="514350" lvl="1" indent="-285750">
              <a:buFont typeface="Arial" panose="020B0604020202020204" pitchFamily="34" charset="0"/>
              <a:buChar char="•"/>
            </a:pPr>
            <a:r>
              <a:rPr lang="en-US" sz="2400" dirty="0"/>
              <a:t>Provider bias or discrimination </a:t>
            </a:r>
          </a:p>
          <a:p>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4</a:t>
            </a:fld>
            <a:endParaRPr lang="en-US" dirty="0"/>
          </a:p>
        </p:txBody>
      </p:sp>
    </p:spTree>
    <p:extLst>
      <p:ext uri="{BB962C8B-B14F-4D97-AF65-F5344CB8AC3E}">
        <p14:creationId xmlns:p14="http://schemas.microsoft.com/office/powerpoint/2010/main" val="3977638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Student Education</a:t>
            </a:r>
          </a:p>
        </p:txBody>
      </p:sp>
      <p:sp>
        <p:nvSpPr>
          <p:cNvPr id="3" name="Content Placeholder 2"/>
          <p:cNvSpPr>
            <a:spLocks noGrp="1"/>
          </p:cNvSpPr>
          <p:nvPr>
            <p:ph idx="1"/>
          </p:nvPr>
        </p:nvSpPr>
        <p:spPr/>
        <p:txBody>
          <a:bodyPr/>
          <a:lstStyle/>
          <a:p>
            <a:r>
              <a:rPr lang="en-US" dirty="0"/>
              <a:t>Abortion care is an essential component of medical school education</a:t>
            </a:r>
          </a:p>
          <a:p>
            <a:r>
              <a:rPr lang="en-US" dirty="0"/>
              <a:t>2021: &gt;10,000 students matriculated into schools where abortion is banned or likely to be.</a:t>
            </a:r>
          </a:p>
          <a:p>
            <a:r>
              <a:rPr lang="en-US" dirty="0"/>
              <a:t>Clinically experiences are challenging to provide</a:t>
            </a:r>
          </a:p>
          <a:p>
            <a:pPr marL="0" indent="0">
              <a:buNone/>
            </a:pPr>
            <a:endParaRPr lang="en-US" dirty="0"/>
          </a:p>
        </p:txBody>
      </p:sp>
      <p:sp>
        <p:nvSpPr>
          <p:cNvPr id="4" name="Footer Placeholder 3"/>
          <p:cNvSpPr>
            <a:spLocks noGrp="1"/>
          </p:cNvSpPr>
          <p:nvPr>
            <p:ph type="ftr" sz="quarter" idx="11"/>
          </p:nvPr>
        </p:nvSpPr>
        <p:spPr/>
        <p:txBody>
          <a:bodyPr/>
          <a:lstStyle/>
          <a:p>
            <a:pPr defTabSz="685800"/>
            <a:r>
              <a:rPr lang="en-US" dirty="0">
                <a:solidFill>
                  <a:srgbClr val="FFFFFF">
                    <a:alpha val="70000"/>
                  </a:srgbClr>
                </a:solidFill>
                <a:latin typeface="Avenir Next LT Pro Light"/>
              </a:rPr>
              <a:t>Lambert et al. Women's health issues 2023.</a:t>
            </a:r>
          </a:p>
        </p:txBody>
      </p:sp>
    </p:spTree>
    <p:extLst>
      <p:ext uri="{BB962C8B-B14F-4D97-AF65-F5344CB8AC3E}">
        <p14:creationId xmlns:p14="http://schemas.microsoft.com/office/powerpoint/2010/main" val="3095139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E838-5769-D9AF-7473-50013E707F2D}"/>
              </a:ext>
            </a:extLst>
          </p:cNvPr>
          <p:cNvSpPr>
            <a:spLocks noGrp="1"/>
          </p:cNvSpPr>
          <p:nvPr>
            <p:ph type="title"/>
          </p:nvPr>
        </p:nvSpPr>
        <p:spPr/>
        <p:txBody>
          <a:bodyPr/>
          <a:lstStyle/>
          <a:p>
            <a:pPr algn="ctr"/>
            <a:r>
              <a:rPr lang="en-US" dirty="0"/>
              <a:t> CURRENT ABORTION TRENDS</a:t>
            </a:r>
          </a:p>
        </p:txBody>
      </p:sp>
      <p:graphicFrame>
        <p:nvGraphicFramePr>
          <p:cNvPr id="13" name="Content Placeholder 2">
            <a:extLst>
              <a:ext uri="{FF2B5EF4-FFF2-40B4-BE49-F238E27FC236}">
                <a16:creationId xmlns:a16="http://schemas.microsoft.com/office/drawing/2014/main" id="{5BC40CAD-C4EA-DB21-1E64-65C155F38BB8}"/>
              </a:ext>
            </a:extLst>
          </p:cNvPr>
          <p:cNvGraphicFramePr>
            <a:graphicFrameLocks noGrp="1"/>
          </p:cNvGraphicFramePr>
          <p:nvPr>
            <p:ph idx="1"/>
          </p:nvPr>
        </p:nvGraphicFramePr>
        <p:xfrm>
          <a:off x="809625" y="2200276"/>
          <a:ext cx="7519988" cy="2983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9614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69F5FE0-EBCF-4A14-AF3D-1ADCD644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venir Next LT Pro Light"/>
            </a:endParaRPr>
          </a:p>
        </p:txBody>
      </p:sp>
      <p:sp>
        <p:nvSpPr>
          <p:cNvPr id="2" name="Title 1">
            <a:extLst>
              <a:ext uri="{FF2B5EF4-FFF2-40B4-BE49-F238E27FC236}">
                <a16:creationId xmlns:a16="http://schemas.microsoft.com/office/drawing/2014/main" id="{CFDEBC60-AA38-5DEF-3160-0CAA68F3D28C}"/>
              </a:ext>
            </a:extLst>
          </p:cNvPr>
          <p:cNvSpPr>
            <a:spLocks noGrp="1"/>
          </p:cNvSpPr>
          <p:nvPr>
            <p:ph type="title"/>
          </p:nvPr>
        </p:nvSpPr>
        <p:spPr>
          <a:xfrm>
            <a:off x="810000" y="1615677"/>
            <a:ext cx="3320087" cy="969497"/>
          </a:xfrm>
        </p:spPr>
        <p:txBody>
          <a:bodyPr vert="horz" lIns="0" tIns="0" rIns="0" bIns="0" rtlCol="0" anchor="t" anchorCtr="0">
            <a:normAutofit/>
          </a:bodyPr>
          <a:lstStyle/>
          <a:p>
            <a:pPr>
              <a:lnSpc>
                <a:spcPct val="90000"/>
              </a:lnSpc>
            </a:pPr>
            <a:r>
              <a:rPr lang="en-US" sz="1650"/>
              <a:t> Legislation Changes Nationally and in Maryland and Implications  </a:t>
            </a:r>
          </a:p>
        </p:txBody>
      </p:sp>
      <p:pic>
        <p:nvPicPr>
          <p:cNvPr id="8" name="Picture 7" descr="A lighthouse on a pier in the water&#10;&#10;Description automatically generated">
            <a:extLst>
              <a:ext uri="{FF2B5EF4-FFF2-40B4-BE49-F238E27FC236}">
                <a16:creationId xmlns:a16="http://schemas.microsoft.com/office/drawing/2014/main" id="{5AD39295-BE68-AAC5-916F-DC68D215B51F}"/>
              </a:ext>
            </a:extLst>
          </p:cNvPr>
          <p:cNvPicPr>
            <a:picLocks noChangeAspect="1"/>
          </p:cNvPicPr>
          <p:nvPr/>
        </p:nvPicPr>
        <p:blipFill rotWithShape="1">
          <a:blip r:embed="rId3"/>
          <a:srcRect l="14298" r="-3" b="-3"/>
          <a:stretch/>
        </p:blipFill>
        <p:spPr>
          <a:xfrm>
            <a:off x="809625" y="2989660"/>
            <a:ext cx="3343276" cy="2194322"/>
          </a:xfrm>
          <a:prstGeom prst="rect">
            <a:avLst/>
          </a:prstGeom>
          <a:noFill/>
        </p:spPr>
      </p:pic>
      <p:sp>
        <p:nvSpPr>
          <p:cNvPr id="3" name="Content Placeholder 2">
            <a:extLst>
              <a:ext uri="{FF2B5EF4-FFF2-40B4-BE49-F238E27FC236}">
                <a16:creationId xmlns:a16="http://schemas.microsoft.com/office/drawing/2014/main" id="{1EBEE570-1B5E-FFD1-485D-D77E4E6FE7C0}"/>
              </a:ext>
            </a:extLst>
          </p:cNvPr>
          <p:cNvSpPr>
            <a:spLocks noGrp="1"/>
          </p:cNvSpPr>
          <p:nvPr>
            <p:ph sz="quarter" idx="12"/>
          </p:nvPr>
        </p:nvSpPr>
        <p:spPr>
          <a:xfrm>
            <a:off x="4572000" y="1597817"/>
            <a:ext cx="4166259" cy="3586164"/>
          </a:xfrm>
        </p:spPr>
        <p:txBody>
          <a:bodyPr vert="horz" lIns="0" tIns="0" rIns="0" bIns="0" rtlCol="0" anchor="t" anchorCtr="0">
            <a:normAutofit/>
          </a:bodyPr>
          <a:lstStyle/>
          <a:p>
            <a:pPr>
              <a:lnSpc>
                <a:spcPct val="125000"/>
              </a:lnSpc>
            </a:pPr>
            <a:r>
              <a:rPr lang="en-US" dirty="0"/>
              <a:t>Patients</a:t>
            </a:r>
            <a:endParaRPr lang="en-US"/>
          </a:p>
          <a:p>
            <a:pPr>
              <a:lnSpc>
                <a:spcPct val="125000"/>
              </a:lnSpc>
            </a:pPr>
            <a:endParaRPr lang="en-US"/>
          </a:p>
          <a:p>
            <a:pPr>
              <a:lnSpc>
                <a:spcPct val="125000"/>
              </a:lnSpc>
            </a:pPr>
            <a:endParaRPr lang="en-US"/>
          </a:p>
          <a:p>
            <a:pPr>
              <a:lnSpc>
                <a:spcPct val="125000"/>
              </a:lnSpc>
            </a:pPr>
            <a:r>
              <a:rPr lang="en-US" dirty="0"/>
              <a:t>Physicians</a:t>
            </a:r>
            <a:endParaRPr lang="en-US"/>
          </a:p>
          <a:p>
            <a:pPr>
              <a:lnSpc>
                <a:spcPct val="125000"/>
              </a:lnSpc>
            </a:pPr>
            <a:endParaRPr lang="en-US"/>
          </a:p>
          <a:p>
            <a:pPr>
              <a:lnSpc>
                <a:spcPct val="125000"/>
              </a:lnSpc>
            </a:pPr>
            <a:endParaRPr lang="en-US"/>
          </a:p>
          <a:p>
            <a:pPr>
              <a:lnSpc>
                <a:spcPct val="125000"/>
              </a:lnSpc>
            </a:pPr>
            <a:r>
              <a:rPr lang="en-US" dirty="0"/>
              <a:t>Advanced Practice Providers</a:t>
            </a:r>
            <a:endParaRPr lang="en-US"/>
          </a:p>
        </p:txBody>
      </p:sp>
      <p:sp>
        <p:nvSpPr>
          <p:cNvPr id="4" name="Slide Number Placeholder 3">
            <a:extLst>
              <a:ext uri="{FF2B5EF4-FFF2-40B4-BE49-F238E27FC236}">
                <a16:creationId xmlns:a16="http://schemas.microsoft.com/office/drawing/2014/main" id="{527C964F-E2D5-D8E7-C513-C47A7E409DF3}"/>
              </a:ext>
            </a:extLst>
          </p:cNvPr>
          <p:cNvSpPr>
            <a:spLocks noGrp="1"/>
          </p:cNvSpPr>
          <p:nvPr>
            <p:ph type="sldNum" sz="quarter" idx="15"/>
          </p:nvPr>
        </p:nvSpPr>
        <p:spPr>
          <a:xfrm>
            <a:off x="7082100" y="5658749"/>
            <a:ext cx="1656159" cy="276999"/>
          </a:xfrm>
        </p:spPr>
        <p:txBody>
          <a:bodyPr vert="horz" lIns="0" tIns="0" rIns="0" bIns="0" rtlCol="0" anchor="ctr">
            <a:normAutofit/>
          </a:bodyPr>
          <a:lstStyle/>
          <a:p>
            <a:pPr defTabSz="685800">
              <a:spcAft>
                <a:spcPts val="450"/>
              </a:spcAft>
            </a:pPr>
            <a:fld id="{18D65601-5AE2-46FC-B138-694DDD2B510D}" type="slidenum">
              <a:rPr lang="en-US">
                <a:solidFill>
                  <a:srgbClr val="FFFFFF">
                    <a:alpha val="70000"/>
                  </a:srgbClr>
                </a:solidFill>
                <a:latin typeface="Avenir Next LT Pro Light"/>
              </a:rPr>
              <a:pPr defTabSz="685800">
                <a:spcAft>
                  <a:spcPts val="450"/>
                </a:spcAft>
              </a:pPr>
              <a:t>42</a:t>
            </a:fld>
            <a:endParaRPr lang="en-US" dirty="0">
              <a:solidFill>
                <a:srgbClr val="FFFFFF">
                  <a:alpha val="70000"/>
                </a:srgbClr>
              </a:solidFill>
              <a:latin typeface="Avenir Next LT Pro Light"/>
            </a:endParaRPr>
          </a:p>
        </p:txBody>
      </p:sp>
    </p:spTree>
    <p:extLst>
      <p:ext uri="{BB962C8B-B14F-4D97-AF65-F5344CB8AC3E}">
        <p14:creationId xmlns:p14="http://schemas.microsoft.com/office/powerpoint/2010/main" val="29061523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701C0CAB-6A03-4C6A-9FAA-219847753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69500" y="3625403"/>
            <a:ext cx="40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F982E0B2-AA9C-441C-A08E-A9DF9CF12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96035" y="4509257"/>
            <a:ext cx="1217783" cy="473190"/>
            <a:chOff x="9588346" y="4824892"/>
            <a:chExt cx="1623711" cy="630920"/>
          </a:xfrm>
        </p:grpSpPr>
        <p:sp>
          <p:nvSpPr>
            <p:cNvPr id="28" name="Freeform: Shape 27">
              <a:extLst>
                <a:ext uri="{FF2B5EF4-FFF2-40B4-BE49-F238E27FC236}">
                  <a16:creationId xmlns:a16="http://schemas.microsoft.com/office/drawing/2014/main" id="{A4A2E074-C10D-4C57-AB72-B631E4D7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Avenir Next LT Pro Light"/>
              </a:endParaRPr>
            </a:p>
          </p:txBody>
        </p:sp>
        <p:grpSp>
          <p:nvGrpSpPr>
            <p:cNvPr id="29" name="Group 28">
              <a:extLst>
                <a:ext uri="{FF2B5EF4-FFF2-40B4-BE49-F238E27FC236}">
                  <a16:creationId xmlns:a16="http://schemas.microsoft.com/office/drawing/2014/main" id="{0B037EB3-1772-4BA8-A95A-E5DBDFEA32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10112436" y="4359902"/>
              <a:ext cx="571820" cy="1620000"/>
              <a:chOff x="8482785" y="4330454"/>
              <a:chExt cx="571820" cy="1620000"/>
            </a:xfrm>
          </p:grpSpPr>
          <p:sp>
            <p:nvSpPr>
              <p:cNvPr id="30" name="Freeform: Shape 29">
                <a:extLst>
                  <a:ext uri="{FF2B5EF4-FFF2-40B4-BE49-F238E27FC236}">
                    <a16:creationId xmlns:a16="http://schemas.microsoft.com/office/drawing/2014/main" id="{A1F47AC1-63D0-47F3-9728-1A0A05434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Avenir Next LT Pro Light"/>
                </a:endParaRPr>
              </a:p>
            </p:txBody>
          </p:sp>
          <p:cxnSp>
            <p:nvCxnSpPr>
              <p:cNvPr id="31" name="Straight Connector 30">
                <a:extLst>
                  <a:ext uri="{FF2B5EF4-FFF2-40B4-BE49-F238E27FC236}">
                    <a16:creationId xmlns:a16="http://schemas.microsoft.com/office/drawing/2014/main" id="{803A57D6-0C36-4560-A08A-16768551E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33" name="Rectangle 32">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Avenir Next LT Pro Light"/>
            </a:endParaRPr>
          </a:p>
        </p:txBody>
      </p:sp>
      <p:sp>
        <p:nvSpPr>
          <p:cNvPr id="2" name="Title 1">
            <a:extLst>
              <a:ext uri="{FF2B5EF4-FFF2-40B4-BE49-F238E27FC236}">
                <a16:creationId xmlns:a16="http://schemas.microsoft.com/office/drawing/2014/main" id="{9BAC66B3-635E-F3E9-BFCD-4FD1E4EE6842}"/>
              </a:ext>
            </a:extLst>
          </p:cNvPr>
          <p:cNvSpPr>
            <a:spLocks noGrp="1"/>
          </p:cNvSpPr>
          <p:nvPr>
            <p:ph type="title"/>
          </p:nvPr>
        </p:nvSpPr>
        <p:spPr>
          <a:xfrm>
            <a:off x="5824537" y="1666875"/>
            <a:ext cx="2913722" cy="1603800"/>
          </a:xfrm>
        </p:spPr>
        <p:txBody>
          <a:bodyPr vert="horz" lIns="0" tIns="0" rIns="0" bIns="0" rtlCol="0" anchor="b" anchorCtr="0">
            <a:normAutofit/>
          </a:bodyPr>
          <a:lstStyle/>
          <a:p>
            <a:pPr algn="ctr"/>
            <a:r>
              <a:rPr lang="en-US" dirty="0"/>
              <a:t>FUTURE Workforce</a:t>
            </a:r>
            <a:br>
              <a:rPr lang="en-US" dirty="0"/>
            </a:br>
            <a:br>
              <a:rPr lang="en-US" dirty="0"/>
            </a:br>
            <a:endParaRPr lang="en-US" dirty="0"/>
          </a:p>
        </p:txBody>
      </p:sp>
      <p:sp>
        <p:nvSpPr>
          <p:cNvPr id="35" name="Rectangle 5">
            <a:extLst>
              <a:ext uri="{FF2B5EF4-FFF2-40B4-BE49-F238E27FC236}">
                <a16:creationId xmlns:a16="http://schemas.microsoft.com/office/drawing/2014/main" id="{6828D311-B582-473B-A71A-00BAEFDDF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32811" y="1189649"/>
            <a:ext cx="4995000" cy="432000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Lst>
            <a:ahLst/>
            <a:cxnLst>
              <a:cxn ang="0">
                <a:pos x="connsiteX0" y="connsiteY0"/>
              </a:cxn>
              <a:cxn ang="0">
                <a:pos x="connsiteX1" y="connsiteY1"/>
              </a:cxn>
              <a:cxn ang="0">
                <a:pos x="connsiteX2" y="connsiteY2"/>
              </a:cxn>
            </a:cxnLst>
            <a:rect l="l" t="t" r="r" b="b"/>
            <a:pathLst>
              <a:path w="6660000" h="5760000">
                <a:moveTo>
                  <a:pt x="6660000" y="5760000"/>
                </a:moveTo>
                <a:lnTo>
                  <a:pt x="0" y="5760000"/>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Avenir Next LT Pro Light"/>
            </a:endParaRPr>
          </a:p>
        </p:txBody>
      </p:sp>
      <p:pic>
        <p:nvPicPr>
          <p:cNvPr id="5" name="Content Placeholder 4" descr="Person wearing a white coat and stethoscope">
            <a:extLst>
              <a:ext uri="{FF2B5EF4-FFF2-40B4-BE49-F238E27FC236}">
                <a16:creationId xmlns:a16="http://schemas.microsoft.com/office/drawing/2014/main" id="{862B415F-D93E-5963-DCF2-89B728A3744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1467" r="11465" b="-2"/>
          <a:stretch/>
        </p:blipFill>
        <p:spPr>
          <a:xfrm>
            <a:off x="405741" y="1262250"/>
            <a:ext cx="5003269" cy="4333500"/>
          </a:xfrm>
          <a:prstGeom prst="rect">
            <a:avLst/>
          </a:prstGeom>
        </p:spPr>
      </p:pic>
      <p:cxnSp>
        <p:nvCxnSpPr>
          <p:cNvPr id="37" name="Straight Connector 36">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78898" y="3625403"/>
            <a:ext cx="40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5">
            <a:extLst>
              <a:ext uri="{FF2B5EF4-FFF2-40B4-BE49-F238E27FC236}">
                <a16:creationId xmlns:a16="http://schemas.microsoft.com/office/drawing/2014/main" id="{950B4532-90B0-4F38-8B86-C84A0416E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332811" y="5509649"/>
            <a:ext cx="4995000" cy="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 name="connsiteX0" fmla="*/ 6660000 w 6660000"/>
              <a:gd name="connsiteY0" fmla="*/ 0 h 0"/>
              <a:gd name="connsiteX1" fmla="*/ 0 w 6660000"/>
              <a:gd name="connsiteY1" fmla="*/ 0 h 0"/>
            </a:gdLst>
            <a:ahLst/>
            <a:cxnLst>
              <a:cxn ang="0">
                <a:pos x="connsiteX0" y="connsiteY0"/>
              </a:cxn>
              <a:cxn ang="0">
                <a:pos x="connsiteX1" y="connsiteY1"/>
              </a:cxn>
            </a:cxnLst>
            <a:rect l="l" t="t" r="r" b="b"/>
            <a:pathLst>
              <a:path w="6660000">
                <a:moveTo>
                  <a:pt x="6660000" y="0"/>
                </a:moveTo>
                <a:lnTo>
                  <a:pt x="0" y="0"/>
                </a:lnTo>
              </a:path>
            </a:pathLst>
          </a:custGeom>
          <a:solidFill>
            <a:schemeClr val="tx2">
              <a:alpha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Avenir Next LT Pro Light"/>
            </a:endParaRPr>
          </a:p>
        </p:txBody>
      </p:sp>
      <p:sp>
        <p:nvSpPr>
          <p:cNvPr id="41" name="Rectangle 5">
            <a:extLst>
              <a:ext uri="{FF2B5EF4-FFF2-40B4-BE49-F238E27FC236}">
                <a16:creationId xmlns:a16="http://schemas.microsoft.com/office/drawing/2014/main" id="{5B28FD85-59C0-44FE-822A-75F0E9D2E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327811" y="1189649"/>
            <a:ext cx="0" cy="432000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 name="connsiteX0" fmla="*/ 0 w 0"/>
              <a:gd name="connsiteY0" fmla="*/ 5760000 h 5760000"/>
              <a:gd name="connsiteX1" fmla="*/ 0 w 0"/>
              <a:gd name="connsiteY1" fmla="*/ 0 h 5760000"/>
            </a:gdLst>
            <a:ahLst/>
            <a:cxnLst>
              <a:cxn ang="0">
                <a:pos x="connsiteX0" y="connsiteY0"/>
              </a:cxn>
              <a:cxn ang="0">
                <a:pos x="connsiteX1" y="connsiteY1"/>
              </a:cxn>
            </a:cxnLst>
            <a:rect l="l" t="t" r="r" b="b"/>
            <a:pathLst>
              <a:path h="5760000">
                <a:moveTo>
                  <a:pt x="0" y="5760000"/>
                </a:moveTo>
                <a:lnTo>
                  <a:pt x="0" y="0"/>
                </a:lnTo>
              </a:path>
            </a:pathLst>
          </a:custGeom>
          <a:solidFill>
            <a:schemeClr val="tx2">
              <a:alpha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Avenir Next LT Pro Light"/>
            </a:endParaRPr>
          </a:p>
        </p:txBody>
      </p:sp>
    </p:spTree>
    <p:extLst>
      <p:ext uri="{BB962C8B-B14F-4D97-AF65-F5344CB8AC3E}">
        <p14:creationId xmlns:p14="http://schemas.microsoft.com/office/powerpoint/2010/main" val="2273575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Avenir Next LT Pro Light"/>
            </a:endParaRPr>
          </a:p>
        </p:txBody>
      </p:sp>
      <p:sp>
        <p:nvSpPr>
          <p:cNvPr id="2" name="Title 1">
            <a:extLst>
              <a:ext uri="{FF2B5EF4-FFF2-40B4-BE49-F238E27FC236}">
                <a16:creationId xmlns:a16="http://schemas.microsoft.com/office/drawing/2014/main" id="{A491C846-5111-1273-5A21-7EE50566FF84}"/>
              </a:ext>
            </a:extLst>
          </p:cNvPr>
          <p:cNvSpPr>
            <a:spLocks noGrp="1"/>
          </p:cNvSpPr>
          <p:nvPr>
            <p:ph type="title"/>
          </p:nvPr>
        </p:nvSpPr>
        <p:spPr>
          <a:xfrm>
            <a:off x="3738563" y="1615678"/>
            <a:ext cx="4590000" cy="645300"/>
          </a:xfrm>
        </p:spPr>
        <p:txBody>
          <a:bodyPr anchor="b">
            <a:normAutofit/>
          </a:bodyPr>
          <a:lstStyle/>
          <a:p>
            <a:pPr algn="ctr"/>
            <a:r>
              <a:rPr lang="en-US" dirty="0"/>
              <a:t>STRATEGY</a:t>
            </a:r>
          </a:p>
        </p:txBody>
      </p:sp>
      <p:pic>
        <p:nvPicPr>
          <p:cNvPr id="5" name="Picture 4" descr="Desk with stethoscope and computer keyboard">
            <a:extLst>
              <a:ext uri="{FF2B5EF4-FFF2-40B4-BE49-F238E27FC236}">
                <a16:creationId xmlns:a16="http://schemas.microsoft.com/office/drawing/2014/main" id="{CE97E4AE-590F-516E-DF74-62732B34D8AC}"/>
              </a:ext>
            </a:extLst>
          </p:cNvPr>
          <p:cNvPicPr>
            <a:picLocks noChangeAspect="1"/>
          </p:cNvPicPr>
          <p:nvPr/>
        </p:nvPicPr>
        <p:blipFill rotWithShape="1">
          <a:blip r:embed="rId3"/>
          <a:srcRect l="58637" r="3685" b="-1"/>
          <a:stretch/>
        </p:blipFill>
        <p:spPr>
          <a:xfrm>
            <a:off x="15" y="857257"/>
            <a:ext cx="2903227" cy="5143493"/>
          </a:xfrm>
          <a:prstGeom prst="rect">
            <a:avLst/>
          </a:prstGeom>
        </p:spPr>
      </p:pic>
      <p:cxnSp>
        <p:nvCxnSpPr>
          <p:cNvPr id="11" name="Straight Connector 10">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31063" y="2589905"/>
            <a:ext cx="405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C148D62-9532-FDED-017A-E471132234C9}"/>
              </a:ext>
            </a:extLst>
          </p:cNvPr>
          <p:cNvSpPr>
            <a:spLocks noGrp="1"/>
          </p:cNvSpPr>
          <p:nvPr>
            <p:ph idx="1"/>
          </p:nvPr>
        </p:nvSpPr>
        <p:spPr>
          <a:xfrm>
            <a:off x="3738563" y="2926558"/>
            <a:ext cx="4591050" cy="2691536"/>
          </a:xfrm>
        </p:spPr>
        <p:txBody>
          <a:bodyPr>
            <a:noAutofit/>
          </a:bodyPr>
          <a:lstStyle/>
          <a:p>
            <a:pPr marL="0" indent="0">
              <a:lnSpc>
                <a:spcPct val="115000"/>
              </a:lnSpc>
              <a:buNone/>
            </a:pPr>
            <a:endParaRPr lang="en-US" sz="1050" b="1" dirty="0"/>
          </a:p>
          <a:p>
            <a:pPr marL="0" indent="0">
              <a:lnSpc>
                <a:spcPct val="115000"/>
              </a:lnSpc>
              <a:buNone/>
            </a:pPr>
            <a:endParaRPr lang="en-US" sz="1050" b="1" dirty="0"/>
          </a:p>
          <a:p>
            <a:pPr>
              <a:lnSpc>
                <a:spcPct val="115000"/>
              </a:lnSpc>
            </a:pPr>
            <a:r>
              <a:rPr lang="en-US" dirty="0"/>
              <a:t>Raise awareness about the legislative change.</a:t>
            </a:r>
          </a:p>
          <a:p>
            <a:pPr>
              <a:lnSpc>
                <a:spcPct val="115000"/>
              </a:lnSpc>
            </a:pPr>
            <a:r>
              <a:rPr lang="en-US" dirty="0"/>
              <a:t>Train up the current workforce to make medical abortion more available, identify those who wish to advance skills.</a:t>
            </a:r>
          </a:p>
          <a:p>
            <a:pPr>
              <a:lnSpc>
                <a:spcPct val="115000"/>
              </a:lnSpc>
            </a:pPr>
            <a:r>
              <a:rPr lang="en-US" dirty="0"/>
              <a:t>Expand training to Residents, MD,PA,NP and Midwives who opt-in  to training. Didactic, Simulation and Clinical.</a:t>
            </a:r>
          </a:p>
        </p:txBody>
      </p:sp>
    </p:spTree>
    <p:extLst>
      <p:ext uri="{BB962C8B-B14F-4D97-AF65-F5344CB8AC3E}">
        <p14:creationId xmlns:p14="http://schemas.microsoft.com/office/powerpoint/2010/main" val="13996400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venir Next LT Pro Light"/>
            </a:endParaRPr>
          </a:p>
        </p:txBody>
      </p:sp>
      <p:sp>
        <p:nvSpPr>
          <p:cNvPr id="2" name="Title 1">
            <a:extLst>
              <a:ext uri="{FF2B5EF4-FFF2-40B4-BE49-F238E27FC236}">
                <a16:creationId xmlns:a16="http://schemas.microsoft.com/office/drawing/2014/main" id="{9F0888E1-B909-BF14-0FA9-50A51C8185AF}"/>
              </a:ext>
            </a:extLst>
          </p:cNvPr>
          <p:cNvSpPr>
            <a:spLocks noGrp="1"/>
          </p:cNvSpPr>
          <p:nvPr>
            <p:ph type="title"/>
          </p:nvPr>
        </p:nvSpPr>
        <p:spPr>
          <a:xfrm>
            <a:off x="405741" y="1262275"/>
            <a:ext cx="2913722" cy="998703"/>
          </a:xfrm>
        </p:spPr>
        <p:txBody>
          <a:bodyPr vert="horz" lIns="0" tIns="0" rIns="0" bIns="0" rtlCol="0" anchor="b" anchorCtr="0">
            <a:normAutofit/>
          </a:bodyPr>
          <a:lstStyle/>
          <a:p>
            <a:pPr algn="ctr"/>
            <a:r>
              <a:rPr lang="en-US" sz="1950"/>
              <a:t>MARCH program curriculum and technology</a:t>
            </a:r>
          </a:p>
        </p:txBody>
      </p:sp>
      <p:cxnSp>
        <p:nvCxnSpPr>
          <p:cNvPr id="1035" name="Straight Connector 1034">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60102" y="2589905"/>
            <a:ext cx="405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43F0CFE-1DBE-711B-4C8A-D60A1A5A9DA9}"/>
              </a:ext>
            </a:extLst>
          </p:cNvPr>
          <p:cNvSpPr>
            <a:spLocks noGrp="1"/>
          </p:cNvSpPr>
          <p:nvPr>
            <p:ph sz="half" idx="1"/>
          </p:nvPr>
        </p:nvSpPr>
        <p:spPr>
          <a:xfrm>
            <a:off x="405741" y="2926558"/>
            <a:ext cx="2913722" cy="2257424"/>
          </a:xfrm>
        </p:spPr>
        <p:txBody>
          <a:bodyPr vert="horz" lIns="0" tIns="0" rIns="0" bIns="0" rtlCol="0" anchor="t" anchorCtr="0">
            <a:normAutofit/>
          </a:bodyPr>
          <a:lstStyle/>
          <a:p>
            <a:pPr lvl="1">
              <a:lnSpc>
                <a:spcPct val="115000"/>
              </a:lnSpc>
            </a:pPr>
            <a:r>
              <a:rPr lang="en-US" sz="1050"/>
              <a:t>Adaptation of an open educational resource</a:t>
            </a:r>
          </a:p>
          <a:p>
            <a:pPr lvl="2">
              <a:lnSpc>
                <a:spcPct val="115000"/>
              </a:lnSpc>
            </a:pPr>
            <a:r>
              <a:rPr lang="en-US" sz="1050"/>
              <a:t>TEACH Abortion Training curriculum with Maryland-specific content</a:t>
            </a:r>
          </a:p>
          <a:p>
            <a:pPr lvl="2">
              <a:lnSpc>
                <a:spcPct val="115000"/>
              </a:lnSpc>
            </a:pPr>
            <a:r>
              <a:rPr lang="en-US" sz="1050"/>
              <a:t>Pressbooks</a:t>
            </a:r>
          </a:p>
          <a:p>
            <a:pPr lvl="2">
              <a:lnSpc>
                <a:spcPct val="115000"/>
              </a:lnSpc>
            </a:pPr>
            <a:endParaRPr lang="en-US" sz="1050"/>
          </a:p>
          <a:p>
            <a:pPr lvl="1">
              <a:lnSpc>
                <a:spcPct val="115000"/>
              </a:lnSpc>
            </a:pPr>
            <a:r>
              <a:rPr lang="en-US" sz="1050"/>
              <a:t>Asynchronous online modules </a:t>
            </a:r>
          </a:p>
          <a:p>
            <a:pPr lvl="2">
              <a:lnSpc>
                <a:spcPct val="115000"/>
              </a:lnSpc>
            </a:pPr>
            <a:endParaRPr lang="en-US" sz="1050"/>
          </a:p>
          <a:p>
            <a:pPr lvl="1">
              <a:lnSpc>
                <a:spcPct val="115000"/>
              </a:lnSpc>
            </a:pPr>
            <a:r>
              <a:rPr lang="en-US" sz="1050"/>
              <a:t>In-person training simulation</a:t>
            </a:r>
          </a:p>
        </p:txBody>
      </p:sp>
      <p:pic>
        <p:nvPicPr>
          <p:cNvPr id="1028" name="Picture 4" descr="Teach Training Banner">
            <a:extLst>
              <a:ext uri="{FF2B5EF4-FFF2-40B4-BE49-F238E27FC236}">
                <a16:creationId xmlns:a16="http://schemas.microsoft.com/office/drawing/2014/main" id="{F231318B-3004-06E3-98F1-D3AC100062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97" r="31224"/>
          <a:stretch/>
        </p:blipFill>
        <p:spPr bwMode="auto">
          <a:xfrm>
            <a:off x="3734991" y="1262275"/>
            <a:ext cx="5003269" cy="4331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435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69F5FE0-EBCF-4A14-AF3D-1ADCD644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venir Next LT Pro Light"/>
            </a:endParaRPr>
          </a:p>
        </p:txBody>
      </p:sp>
      <p:sp>
        <p:nvSpPr>
          <p:cNvPr id="2" name="Title 1">
            <a:extLst>
              <a:ext uri="{FF2B5EF4-FFF2-40B4-BE49-F238E27FC236}">
                <a16:creationId xmlns:a16="http://schemas.microsoft.com/office/drawing/2014/main" id="{44AA8F51-8BD4-BF68-EBC6-F03DF39B9975}"/>
              </a:ext>
            </a:extLst>
          </p:cNvPr>
          <p:cNvSpPr>
            <a:spLocks noGrp="1"/>
          </p:cNvSpPr>
          <p:nvPr>
            <p:ph type="title"/>
          </p:nvPr>
        </p:nvSpPr>
        <p:spPr>
          <a:xfrm>
            <a:off x="810000" y="1615677"/>
            <a:ext cx="3320087" cy="969497"/>
          </a:xfrm>
        </p:spPr>
        <p:txBody>
          <a:bodyPr anchor="t">
            <a:normAutofit/>
          </a:bodyPr>
          <a:lstStyle/>
          <a:p>
            <a:r>
              <a:rPr lang="en-US" dirty="0"/>
              <a:t>Progress To Date</a:t>
            </a:r>
            <a:endParaRPr lang="en-US"/>
          </a:p>
        </p:txBody>
      </p:sp>
      <p:pic>
        <p:nvPicPr>
          <p:cNvPr id="6" name="Picture 5" descr="A lighthouse on a pier in the water&#10;&#10;Description automatically generated">
            <a:extLst>
              <a:ext uri="{FF2B5EF4-FFF2-40B4-BE49-F238E27FC236}">
                <a16:creationId xmlns:a16="http://schemas.microsoft.com/office/drawing/2014/main" id="{2A9D75FC-F163-87CE-F97B-CF64D3800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625" y="2183880"/>
            <a:ext cx="3343276" cy="2843237"/>
          </a:xfrm>
          <a:prstGeom prst="rect">
            <a:avLst/>
          </a:prstGeom>
        </p:spPr>
      </p:pic>
      <p:sp>
        <p:nvSpPr>
          <p:cNvPr id="3" name="Content Placeholder 2">
            <a:extLst>
              <a:ext uri="{FF2B5EF4-FFF2-40B4-BE49-F238E27FC236}">
                <a16:creationId xmlns:a16="http://schemas.microsoft.com/office/drawing/2014/main" id="{F93B1AB7-1D11-BA31-3EF1-8F23AD2F9BFD}"/>
              </a:ext>
            </a:extLst>
          </p:cNvPr>
          <p:cNvSpPr>
            <a:spLocks noGrp="1"/>
          </p:cNvSpPr>
          <p:nvPr>
            <p:ph idx="1"/>
          </p:nvPr>
        </p:nvSpPr>
        <p:spPr>
          <a:xfrm>
            <a:off x="4572000" y="1597817"/>
            <a:ext cx="4166259" cy="3586164"/>
          </a:xfrm>
        </p:spPr>
        <p:txBody>
          <a:bodyPr>
            <a:normAutofit lnSpcReduction="10000"/>
          </a:bodyPr>
          <a:lstStyle/>
          <a:p>
            <a:r>
              <a:rPr lang="en-US" sz="1425" dirty="0"/>
              <a:t>UMB Notice of Award- </a:t>
            </a:r>
          </a:p>
          <a:p>
            <a:r>
              <a:rPr lang="en-US" sz="1425" dirty="0"/>
              <a:t>UMB  has partnered with MDH, NAF,PP and the AHECS</a:t>
            </a:r>
          </a:p>
          <a:p>
            <a:r>
              <a:rPr lang="en-US" sz="1425" dirty="0"/>
              <a:t>Needs Assessment survey has been created </a:t>
            </a:r>
            <a:r>
              <a:rPr lang="en-US" sz="1425"/>
              <a:t>and has been </a:t>
            </a:r>
            <a:r>
              <a:rPr lang="en-US" sz="1425" dirty="0"/>
              <a:t>deployed in April   </a:t>
            </a:r>
          </a:p>
          <a:p>
            <a:r>
              <a:rPr lang="en-US" sz="1425" dirty="0"/>
              <a:t>Review of the TEACH Curriculum by our expert interprofessional faculty team is complete</a:t>
            </a:r>
          </a:p>
          <a:p>
            <a:r>
              <a:rPr lang="en-US" sz="1425" dirty="0"/>
              <a:t>Media awareness campaign about the legislation and upcoming training</a:t>
            </a:r>
          </a:p>
          <a:p>
            <a:r>
              <a:rPr lang="en-US" sz="1425" dirty="0"/>
              <a:t>Call for interest has begun</a:t>
            </a:r>
          </a:p>
          <a:p>
            <a:r>
              <a:rPr lang="en-US" sz="1425" dirty="0"/>
              <a:t>Fellow’s application and selection is underway</a:t>
            </a:r>
          </a:p>
          <a:p>
            <a:endParaRPr lang="en-US" sz="1425" dirty="0"/>
          </a:p>
          <a:p>
            <a:pPr marL="0" indent="0">
              <a:buNone/>
            </a:pPr>
            <a:endParaRPr lang="en-US" sz="1425" dirty="0"/>
          </a:p>
          <a:p>
            <a:pPr marL="0" indent="0">
              <a:buNone/>
            </a:pPr>
            <a:endParaRPr lang="en-US" sz="1425" dirty="0"/>
          </a:p>
        </p:txBody>
      </p:sp>
    </p:spTree>
    <p:extLst>
      <p:ext uri="{BB962C8B-B14F-4D97-AF65-F5344CB8AC3E}">
        <p14:creationId xmlns:p14="http://schemas.microsoft.com/office/powerpoint/2010/main" val="1289501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EA68-414D-A5C3-AC4E-CA0617FCB841}"/>
              </a:ext>
            </a:extLst>
          </p:cNvPr>
          <p:cNvSpPr>
            <a:spLocks noGrp="1"/>
          </p:cNvSpPr>
          <p:nvPr>
            <p:ph type="title"/>
          </p:nvPr>
        </p:nvSpPr>
        <p:spPr/>
        <p:txBody>
          <a:bodyPr/>
          <a:lstStyle/>
          <a:p>
            <a:r>
              <a:rPr lang="en-US" dirty="0"/>
              <a:t>Thank You</a:t>
            </a:r>
            <a:br>
              <a:rPr lang="en-US" dirty="0"/>
            </a:br>
            <a:br>
              <a:rPr lang="en-US" dirty="0"/>
            </a:br>
            <a:r>
              <a:rPr lang="en-US" dirty="0"/>
              <a:t>Questions?</a:t>
            </a:r>
          </a:p>
        </p:txBody>
      </p:sp>
    </p:spTree>
    <p:extLst>
      <p:ext uri="{BB962C8B-B14F-4D97-AF65-F5344CB8AC3E}">
        <p14:creationId xmlns:p14="http://schemas.microsoft.com/office/powerpoint/2010/main" val="732632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55EC6-BC03-F3E6-F28C-4FB3AC1C0CD0}"/>
              </a:ext>
            </a:extLst>
          </p:cNvPr>
          <p:cNvSpPr>
            <a:spLocks noGrp="1"/>
          </p:cNvSpPr>
          <p:nvPr>
            <p:ph type="title"/>
          </p:nvPr>
        </p:nvSpPr>
        <p:spPr/>
        <p:txBody>
          <a:bodyPr>
            <a:normAutofit fontScale="90000"/>
          </a:bodyPr>
          <a:lstStyle/>
          <a:p>
            <a:br>
              <a:rPr lang="en-US" sz="3000" dirty="0"/>
            </a:br>
            <a:endParaRPr lang="en-US" sz="3000" dirty="0"/>
          </a:p>
        </p:txBody>
      </p:sp>
      <p:sp>
        <p:nvSpPr>
          <p:cNvPr id="5" name="Content Placeholder 4">
            <a:extLst>
              <a:ext uri="{FF2B5EF4-FFF2-40B4-BE49-F238E27FC236}">
                <a16:creationId xmlns:a16="http://schemas.microsoft.com/office/drawing/2014/main" id="{DD11D54A-F34C-0AA1-D9BA-ED221CC373D9}"/>
              </a:ext>
            </a:extLst>
          </p:cNvPr>
          <p:cNvSpPr>
            <a:spLocks noGrp="1"/>
          </p:cNvSpPr>
          <p:nvPr>
            <p:ph idx="1"/>
          </p:nvPr>
        </p:nvSpPr>
        <p:spPr>
          <a:xfrm>
            <a:off x="628650" y="1842308"/>
            <a:ext cx="7886700" cy="4052455"/>
          </a:xfrm>
        </p:spPr>
        <p:txBody>
          <a:bodyPr>
            <a:normAutofit fontScale="55000" lnSpcReduction="20000"/>
          </a:bodyPr>
          <a:lstStyle/>
          <a:p>
            <a:pPr marL="0" indent="0" eaLnBrk="0" fontAlgn="base" hangingPunct="0">
              <a:lnSpc>
                <a:spcPct val="100000"/>
              </a:lnSpc>
              <a:spcBef>
                <a:spcPct val="0"/>
              </a:spcBef>
              <a:spcAft>
                <a:spcPct val="0"/>
              </a:spcAft>
              <a:buClrTx/>
              <a:buNone/>
            </a:pPr>
            <a:r>
              <a:rPr lang="en-US" altLang="en-US" sz="2475"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[1]	Roe v. Wade Overturned: Our Latest Resources | Guttmacher Institute n.d. 	https://www.guttmacher.org/abortion-rights-supreme-court (accessed August 12, 2022).</a:t>
            </a:r>
            <a:endParaRPr lang="en-US" altLang="en-US" sz="2475" dirty="0">
              <a:solidFill>
                <a:schemeClr val="tx1"/>
              </a:solidFill>
            </a:endParaRPr>
          </a:p>
          <a:p>
            <a:pPr marL="0" indent="0" eaLnBrk="0" fontAlgn="base" hangingPunct="0">
              <a:lnSpc>
                <a:spcPct val="100000"/>
              </a:lnSpc>
              <a:spcBef>
                <a:spcPct val="0"/>
              </a:spcBef>
              <a:spcAft>
                <a:spcPct val="0"/>
              </a:spcAft>
              <a:buClrTx/>
              <a:buNone/>
            </a:pPr>
            <a:r>
              <a:rPr lang="en-US" altLang="en-US" sz="2175"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[2]	Interactive Map: US Abortion Policies and Access After Roe | Guttmacher Institute n.d. 	https://states.guttmacher.org/policies/maryland/abortion-policies (accessed March 27, 2024).</a:t>
            </a:r>
            <a:endParaRPr lang="en-US" altLang="en-US" sz="2175" dirty="0">
              <a:solidFill>
                <a:schemeClr val="tx1"/>
              </a:solidFill>
            </a:endParaRPr>
          </a:p>
          <a:p>
            <a:pPr marL="0" indent="0" eaLnBrk="0" fontAlgn="base" hangingPunct="0">
              <a:lnSpc>
                <a:spcPct val="100000"/>
              </a:lnSpc>
              <a:spcBef>
                <a:spcPct val="0"/>
              </a:spcBef>
              <a:spcAft>
                <a:spcPct val="0"/>
              </a:spcAft>
              <a:buClrTx/>
              <a:buNone/>
            </a:pPr>
            <a:r>
              <a:rPr lang="en-US" altLang="en-US" sz="2175"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[3]	Increasing Access to Abortion: ACOG Committee Opinion, Number 815. Obstetrics and Gynecology 	2020;136:e107–15. https://doi.org/10.1097/AOG.0000000000004176.</a:t>
            </a:r>
            <a:endParaRPr lang="en-US" altLang="en-US" sz="2175" dirty="0">
              <a:solidFill>
                <a:schemeClr val="tx1"/>
              </a:solidFill>
            </a:endParaRPr>
          </a:p>
          <a:p>
            <a:pPr marL="0" indent="0" eaLnBrk="0" fontAlgn="base" hangingPunct="0">
              <a:lnSpc>
                <a:spcPct val="100000"/>
              </a:lnSpc>
              <a:spcBef>
                <a:spcPct val="0"/>
              </a:spcBef>
              <a:spcAft>
                <a:spcPct val="0"/>
              </a:spcAft>
              <a:buClrTx/>
              <a:buNone/>
            </a:pPr>
            <a:r>
              <a:rPr lang="en-US" altLang="en-US" sz="2175"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[4]	State Facts About Abortion: Maryland | Guttmacher Institute n.d. </a:t>
            </a:r>
            <a:r>
              <a:rPr lang="en-US" altLang="en-US" sz="2175" dirty="0">
                <a:solidFill>
                  <a:schemeClr val="tx1"/>
                </a:solidFill>
                <a:latin typeface="Calibri" panose="020F0502020204030204" pitchFamily="34" charset="0"/>
                <a:ea typeface="Times New Roman" panose="02020603050405020304" pitchFamily="18" charset="0"/>
                <a:cs typeface="Times New Roman" panose="02020603050405020304" pitchFamily="18" charset="0"/>
                <a:hlinkClick r:id="rId2"/>
              </a:rPr>
              <a:t>https://www.guttmacher.org/fact-</a:t>
            </a:r>
            <a:r>
              <a:rPr lang="en-US" altLang="en-US" sz="2175"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sheet/state-facts-about-abortion-Maryland (accessed August 8, 2022).</a:t>
            </a:r>
            <a:endParaRPr lang="en-US" altLang="en-US" sz="2175" dirty="0">
              <a:solidFill>
                <a:schemeClr val="tx1"/>
              </a:solidFill>
            </a:endParaRPr>
          </a:p>
          <a:p>
            <a:pPr marL="0" indent="0" eaLnBrk="0" fontAlgn="base" hangingPunct="0">
              <a:lnSpc>
                <a:spcPct val="100000"/>
              </a:lnSpc>
              <a:spcBef>
                <a:spcPct val="0"/>
              </a:spcBef>
              <a:spcAft>
                <a:spcPct val="0"/>
              </a:spcAft>
              <a:buClrTx/>
              <a:buNone/>
            </a:pPr>
            <a:r>
              <a:rPr lang="en-US" altLang="en-US" sz="2175"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[5]	Goldman MB, Occhiuto JS, Peterson LE, Zapka JG, Palmer RH. Physician assistants as providers of 	surgically induced abortion services. Am J Public Health 2004;94:1352–7. 	https://doi.org/10.2105/AJPH.94.8.1352.</a:t>
            </a:r>
            <a:endParaRPr lang="en-US" altLang="en-US" sz="2175" dirty="0">
              <a:solidFill>
                <a:schemeClr val="tx1"/>
              </a:solidFill>
            </a:endParaRPr>
          </a:p>
          <a:p>
            <a:pPr marL="0" indent="0" eaLnBrk="0" fontAlgn="base" hangingPunct="0">
              <a:lnSpc>
                <a:spcPct val="100000"/>
              </a:lnSpc>
              <a:spcBef>
                <a:spcPct val="0"/>
              </a:spcBef>
              <a:spcAft>
                <a:spcPct val="0"/>
              </a:spcAft>
              <a:buClrTx/>
              <a:buNone/>
            </a:pPr>
            <a:r>
              <a:rPr lang="en-US" altLang="en-US" sz="2175"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[6]	Freedman MA, Jillson DA, Coffin RR, Novick LF. Comparison of complication rates in first trimester 	abortions performed by physician assistants and physicians. Am J Public Health 1986;76:550–4. 	https://doi.org/10.2105/AJPH.76.5.550.</a:t>
            </a:r>
            <a:endParaRPr lang="en-US" altLang="en-US" sz="2175" dirty="0">
              <a:solidFill>
                <a:schemeClr val="tx1"/>
              </a:solidFill>
            </a:endParaRPr>
          </a:p>
          <a:p>
            <a:pPr marL="0" indent="0" eaLnBrk="0" fontAlgn="base" hangingPunct="0">
              <a:lnSpc>
                <a:spcPct val="100000"/>
              </a:lnSpc>
              <a:spcBef>
                <a:spcPct val="0"/>
              </a:spcBef>
              <a:spcAft>
                <a:spcPct val="0"/>
              </a:spcAft>
              <a:buClrTx/>
              <a:buNone/>
            </a:pPr>
            <a:r>
              <a:rPr lang="en-US" altLang="en-US" sz="2175"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[7]	National Academies of Sciences E and M. The Safety and Quality of Abortion Care in the United 	States. The Safety and Quality of Abortion Care in the United States 2018. 	https://doi.org/10.17226/24950.</a:t>
            </a:r>
            <a:endParaRPr lang="en-US" altLang="en-US" sz="2175" dirty="0">
              <a:solidFill>
                <a:schemeClr val="tx1"/>
              </a:solidFill>
            </a:endParaRPr>
          </a:p>
          <a:p>
            <a:pPr marL="0" indent="0" eaLnBrk="0" fontAlgn="base" hangingPunct="0">
              <a:lnSpc>
                <a:spcPct val="100000"/>
              </a:lnSpc>
              <a:spcBef>
                <a:spcPct val="0"/>
              </a:spcBef>
              <a:spcAft>
                <a:spcPct val="0"/>
              </a:spcAft>
              <a:buClrTx/>
              <a:buNone/>
            </a:pPr>
            <a:r>
              <a:rPr lang="en-US" altLang="en-US" sz="2175"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[8]	Home - AP Toolkit n.d. https://aptoolkit.org/ (accessed March 27, 2024).</a:t>
            </a:r>
            <a:endParaRPr lang="en-US" altLang="en-US" sz="2175" dirty="0">
              <a:solidFill>
                <a:schemeClr val="tx1"/>
              </a:solidFill>
            </a:endParaRPr>
          </a:p>
          <a:p>
            <a:pPr marL="0" indent="0">
              <a:buNone/>
            </a:pPr>
            <a:r>
              <a:rPr lang="en-US" sz="2175" dirty="0"/>
              <a:t>[9]	American Public Health Association. Provision of Abortion Care by Advanced Practice Nurses and 	Physician Assistants 2011. </a:t>
            </a:r>
            <a:r>
              <a:rPr lang="en-US" sz="2175" dirty="0">
                <a:hlinkClick r:id="rId3"/>
              </a:rPr>
              <a:t>https://www.apha.org/policies-and-advocacy/public-health-policy-</a:t>
            </a:r>
            <a:r>
              <a:rPr lang="en-US" sz="2175" dirty="0"/>
              <a:t>	statements/policy-database/2014/07/28/16/00/provision-of-abortion-care-by-advanced-practice-	nurses-and-physician-assistants (accessed August 13, 2022).</a:t>
            </a:r>
          </a:p>
          <a:p>
            <a:pPr marL="0" indent="0">
              <a:buNone/>
            </a:pPr>
            <a:endParaRPr lang="en-US" sz="2475" dirty="0"/>
          </a:p>
          <a:p>
            <a:endParaRPr lang="en-US" dirty="0"/>
          </a:p>
        </p:txBody>
      </p:sp>
    </p:spTree>
    <p:extLst>
      <p:ext uri="{BB962C8B-B14F-4D97-AF65-F5344CB8AC3E}">
        <p14:creationId xmlns:p14="http://schemas.microsoft.com/office/powerpoint/2010/main" val="6459028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17FD7-3C58-CDD3-EF9B-54BB3100B977}"/>
              </a:ext>
            </a:extLst>
          </p:cNvPr>
          <p:cNvSpPr>
            <a:spLocks noGrp="1"/>
          </p:cNvSpPr>
          <p:nvPr>
            <p:ph idx="1"/>
          </p:nvPr>
        </p:nvSpPr>
        <p:spPr>
          <a:xfrm>
            <a:off x="628650" y="1380952"/>
            <a:ext cx="7886700" cy="4109021"/>
          </a:xfrm>
        </p:spPr>
        <p:txBody>
          <a:bodyPr>
            <a:noAutofit/>
          </a:bodyPr>
          <a:lstStyle/>
          <a:p>
            <a:pPr marL="0" indent="0" eaLnBrk="0" fontAlgn="base" hangingPunct="0">
              <a:lnSpc>
                <a:spcPct val="100000"/>
              </a:lnSpc>
              <a:spcBef>
                <a:spcPct val="0"/>
              </a:spcBef>
              <a:spcAft>
                <a:spcPct val="0"/>
              </a:spcAft>
              <a:buClrTx/>
              <a:buNone/>
            </a:pPr>
            <a:r>
              <a:rPr lang="en-US" altLang="en-US" sz="135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[10]	Abortion Care Access Package | Planned Parenthood of Maryland, Inc. n.d. 	https://www.plannedparenthood.org/planned-parenthood-maryland/abortion-care-access-package 	(accessed August 14, 2022).</a:t>
            </a:r>
            <a:endParaRPr lang="en-US" altLang="en-US" sz="1350" dirty="0">
              <a:solidFill>
                <a:schemeClr val="tx1"/>
              </a:solidFill>
            </a:endParaRPr>
          </a:p>
          <a:p>
            <a:pPr marL="0" indent="0" eaLnBrk="0" fontAlgn="base" hangingPunct="0">
              <a:lnSpc>
                <a:spcPct val="100000"/>
              </a:lnSpc>
              <a:spcBef>
                <a:spcPct val="0"/>
              </a:spcBef>
              <a:spcAft>
                <a:spcPct val="0"/>
              </a:spcAft>
              <a:buClrTx/>
              <a:buNone/>
            </a:pPr>
            <a:r>
              <a:rPr lang="en-US" altLang="en-US" sz="135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[11]	House Bill 937: Abortion Care Access Act. Maryland General Assembly; 2022.</a:t>
            </a:r>
            <a:endParaRPr lang="en-US" altLang="en-US" sz="1350" dirty="0">
              <a:solidFill>
                <a:schemeClr val="tx1"/>
              </a:solidFill>
            </a:endParaRPr>
          </a:p>
          <a:p>
            <a:pPr marL="0" indent="0" eaLnBrk="0" fontAlgn="base" hangingPunct="0">
              <a:lnSpc>
                <a:spcPct val="100000"/>
              </a:lnSpc>
              <a:spcBef>
                <a:spcPct val="0"/>
              </a:spcBef>
              <a:spcAft>
                <a:spcPct val="0"/>
              </a:spcAft>
              <a:buClrTx/>
              <a:buNone/>
            </a:pPr>
            <a:r>
              <a:rPr lang="en-US" altLang="en-US" sz="135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[12]	Section 20-103 - Abortion, Md. Code, Health-Gen. § 20-103 | Casetext Search + Citator n.d. 	</a:t>
            </a:r>
            <a:r>
              <a:rPr lang="en-US" altLang="en-US" sz="1350" dirty="0">
                <a:solidFill>
                  <a:schemeClr val="tx1"/>
                </a:solidFill>
                <a:latin typeface="Calibri" panose="020F0502020204030204" pitchFamily="34" charset="0"/>
                <a:ea typeface="Times New Roman" panose="02020603050405020304" pitchFamily="18" charset="0"/>
                <a:cs typeface="Times New Roman" panose="02020603050405020304" pitchFamily="18" charset="0"/>
                <a:hlinkClick r:id="rId3"/>
              </a:rPr>
              <a:t>https://casetext.com/statute/code-of-maryland/article-health-general/title-20-miscellaneous-health-</a:t>
            </a:r>
            <a:r>
              <a:rPr lang="en-US" altLang="en-US" sz="135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provisions/subtitle-1-consent-provisions/part-i-minors/section-20-103-	abortion?searchWithin=true&amp;listingIndexId=code-of-maryland.article-health-general.title-20-	miscellaneous-health-provisions&amp;q=abortion&amp;type=statute&amp;sort=relevance&amp;p=1 (accessed August 	8, 2022).</a:t>
            </a:r>
            <a:endParaRPr lang="en-US" altLang="en-US" sz="1350" dirty="0">
              <a:solidFill>
                <a:schemeClr val="tx1"/>
              </a:solidFill>
            </a:endParaRPr>
          </a:p>
          <a:p>
            <a:pPr marL="0" indent="0" eaLnBrk="0" fontAlgn="base" hangingPunct="0">
              <a:lnSpc>
                <a:spcPct val="100000"/>
              </a:lnSpc>
              <a:spcBef>
                <a:spcPct val="0"/>
              </a:spcBef>
              <a:spcAft>
                <a:spcPct val="0"/>
              </a:spcAft>
              <a:buClrTx/>
              <a:buNone/>
            </a:pPr>
            <a:r>
              <a:rPr lang="en-US" altLang="en-US" sz="135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[13]	Maryland - Center for Reproductive Rights n.d. https://reproductiverights.org/maps/state/maryland/ 	(accessed March 27, 2024).</a:t>
            </a:r>
            <a:endParaRPr lang="en-US" altLang="en-US" sz="1350" dirty="0">
              <a:solidFill>
                <a:schemeClr val="tx1"/>
              </a:solidFill>
            </a:endParaRPr>
          </a:p>
          <a:p>
            <a:pPr marL="0" indent="0" eaLnBrk="0" fontAlgn="base" hangingPunct="0">
              <a:lnSpc>
                <a:spcPct val="100000"/>
              </a:lnSpc>
              <a:spcBef>
                <a:spcPct val="0"/>
              </a:spcBef>
              <a:spcAft>
                <a:spcPct val="0"/>
              </a:spcAft>
              <a:buClrTx/>
              <a:buNone/>
            </a:pPr>
            <a:r>
              <a:rPr lang="en-US" altLang="en-US" sz="135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[14]	Barry D, Rugg J. Improving Abortion Access by Expanding Those Who Provide Care 2015.</a:t>
            </a:r>
            <a:endParaRPr lang="en-US" altLang="en-US" sz="1350" dirty="0">
              <a:solidFill>
                <a:schemeClr val="tx1"/>
              </a:solidFill>
            </a:endParaRPr>
          </a:p>
          <a:p>
            <a:pPr marL="0" indent="0" eaLnBrk="0" fontAlgn="base" hangingPunct="0">
              <a:lnSpc>
                <a:spcPct val="100000"/>
              </a:lnSpc>
              <a:spcBef>
                <a:spcPct val="0"/>
              </a:spcBef>
              <a:spcAft>
                <a:spcPct val="0"/>
              </a:spcAft>
              <a:buClrTx/>
              <a:buNone/>
            </a:pPr>
            <a:r>
              <a:rPr lang="en-US" altLang="en-US" sz="135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[15]	Coleman-Minahan K, Sheeder J, Arbet J, McLemore MR. Interest in Medication and Aspiration 	Abortion Training among Colorado Nurse Practitioners, Nurse Midwives, and Physician Assistants. 	Women’s Health Issues 2020;30:167–75. https://doi.org/10.1016/J.WHI.2020.02.001.</a:t>
            </a:r>
            <a:endParaRPr lang="en-US" altLang="en-US" sz="1350" dirty="0">
              <a:solidFill>
                <a:schemeClr val="tx1"/>
              </a:solidFill>
            </a:endParaRPr>
          </a:p>
          <a:p>
            <a:pPr marL="0" indent="0" eaLnBrk="0" fontAlgn="base" hangingPunct="0">
              <a:lnSpc>
                <a:spcPct val="100000"/>
              </a:lnSpc>
              <a:spcBef>
                <a:spcPct val="0"/>
              </a:spcBef>
              <a:spcAft>
                <a:spcPct val="0"/>
              </a:spcAft>
              <a:buClrTx/>
              <a:buNone/>
            </a:pPr>
            <a:r>
              <a:rPr lang="en-US" altLang="en-US" sz="135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[16]	Foster AM, Polis C, Allee MK, Simmonds K, Zurek M, Brown A. Abortion education in nurse 	practitioner, physician assistant and certified nurse-midwifery programs: a national survey. 	Contraception 2006;73:408–14. https://doi.org/10.1016/J.CONTRACEPTION.2005.10.011.</a:t>
            </a:r>
            <a:endParaRPr lang="en-US" altLang="en-US" sz="1350" dirty="0">
              <a:solidFill>
                <a:schemeClr val="tx1"/>
              </a:solidFill>
            </a:endParaRPr>
          </a:p>
          <a:p>
            <a:pPr marL="0" indent="0" eaLnBrk="0" fontAlgn="base" hangingPunct="0">
              <a:lnSpc>
                <a:spcPct val="100000"/>
              </a:lnSpc>
              <a:spcBef>
                <a:spcPct val="0"/>
              </a:spcBef>
              <a:spcAft>
                <a:spcPct val="0"/>
              </a:spcAft>
              <a:buClrTx/>
              <a:buNone/>
            </a:pPr>
            <a:r>
              <a:rPr lang="en-US" altLang="en-US" sz="135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[17]	Abortion training and education. Obstetrics and Gynecology 2014;124:1055–9. 	https://doi.org/10.1097/01.AOG.0000456327.96480.18.</a:t>
            </a:r>
            <a:endParaRPr lang="en-US" altLang="en-US" sz="1350" dirty="0">
              <a:solidFill>
                <a:schemeClr val="tx1"/>
              </a:solidFill>
            </a:endParaRPr>
          </a:p>
        </p:txBody>
      </p:sp>
    </p:spTree>
    <p:extLst>
      <p:ext uri="{BB962C8B-B14F-4D97-AF65-F5344CB8AC3E}">
        <p14:creationId xmlns:p14="http://schemas.microsoft.com/office/powerpoint/2010/main" val="254821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387" y="2274388"/>
            <a:ext cx="8707471" cy="1474956"/>
          </a:xfrm>
        </p:spPr>
        <p:txBody>
          <a:bodyPr/>
          <a:lstStyle/>
          <a:p>
            <a:pPr algn="ctr"/>
            <a:r>
              <a:rPr lang="en-US" sz="4400" dirty="0"/>
              <a:t>Direct Entry Midwives Across the Nation</a:t>
            </a:r>
          </a:p>
        </p:txBody>
      </p:sp>
      <p:sp>
        <p:nvSpPr>
          <p:cNvPr id="3" name="Text Placeholder 2"/>
          <p:cNvSpPr>
            <a:spLocks noGrp="1"/>
          </p:cNvSpPr>
          <p:nvPr>
            <p:ph type="subTitle" idx="1"/>
          </p:nvPr>
        </p:nvSpPr>
        <p:spPr/>
        <p:txBody>
          <a:bodyPr/>
          <a:lstStyle/>
          <a:p>
            <a:r>
              <a:rPr lang="en-US" dirty="0"/>
              <a:t>Presented April 18, 2024</a:t>
            </a:r>
          </a:p>
        </p:txBody>
      </p:sp>
      <p:sp>
        <p:nvSpPr>
          <p:cNvPr id="4" name="Footer Placeholder 3">
            <a:extLst>
              <a:ext uri="{FF2B5EF4-FFF2-40B4-BE49-F238E27FC236}">
                <a16:creationId xmlns:a16="http://schemas.microsoft.com/office/drawing/2014/main" id="{B6DD7A80-31E0-CAD1-7EAB-7FB7E082BB68}"/>
              </a:ext>
            </a:extLst>
          </p:cNvPr>
          <p:cNvSpPr>
            <a:spLocks noGrp="1"/>
          </p:cNvSpPr>
          <p:nvPr>
            <p:ph type="ftr" sz="quarter" idx="11"/>
          </p:nvPr>
        </p:nvSpPr>
        <p:spPr/>
        <p: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kumimoji="0" lang="en-US" sz="1000" b="1" i="0" u="none" strike="noStrike" kern="1200" cap="none" spc="0" normalizeH="0" baseline="0" noProof="0">
                <a:ln>
                  <a:noFill/>
                </a:ln>
                <a:solidFill>
                  <a:srgbClr val="FEFEFE"/>
                </a:solidFill>
                <a:effectLst/>
                <a:uLnTx/>
                <a:uFillTx/>
                <a:latin typeface="Arial"/>
                <a:ea typeface="+mn-ea"/>
                <a:cs typeface="Arial"/>
              </a:rPr>
              <a:t>Direct Entry Midwives Across the Nation     4/18/2024 </a:t>
            </a:r>
            <a:endParaRPr kumimoji="0" lang="en-US" sz="800" b="0" i="0" u="none" strike="noStrike" kern="1200" cap="none" spc="0" normalizeH="0" baseline="0" noProof="0" dirty="0">
              <a:ln>
                <a:noFill/>
              </a:ln>
              <a:solidFill>
                <a:srgbClr val="FEFEFE"/>
              </a:solidFill>
              <a:effectLst/>
              <a:uLnTx/>
              <a:uFillTx/>
              <a:latin typeface="Arial"/>
              <a:ea typeface="+mn-ea"/>
              <a:cs typeface="Arial"/>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Maternal Mortality in the United States </a:t>
            </a:r>
          </a:p>
        </p:txBody>
      </p:sp>
      <p:sp>
        <p:nvSpPr>
          <p:cNvPr id="6" name="Slide Number Placeholder 5"/>
          <p:cNvSpPr>
            <a:spLocks noGrp="1"/>
          </p:cNvSpPr>
          <p:nvPr>
            <p:ph type="sldNum" sz="quarter" idx="4294967295"/>
          </p:nvPr>
        </p:nvSpPr>
        <p:spPr>
          <a:xfrm>
            <a:off x="1" y="6400800"/>
            <a:ext cx="457200" cy="457200"/>
          </a:xfrm>
          <a:prstGeom prst="rect">
            <a:avLst/>
          </a:prstGeom>
        </p:spPr>
        <p:txBody>
          <a:bodyPr vert="horz" lIns="0" tIns="0" rIns="0" bIns="0" rtlCol="0" anchor="ctr" anchorCtr="1"/>
          <a:lstStyle>
            <a:lvl1pPr algn="ctr">
              <a:defRPr sz="1000">
                <a:solidFill>
                  <a:schemeClr val="bg1"/>
                </a:solidFill>
                <a:latin typeface="Aria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FEFEFE"/>
              </a:solidFill>
              <a:effectLst/>
              <a:uLnTx/>
              <a:uFillTx/>
              <a:latin typeface="Arial"/>
              <a:ea typeface="+mn-ea"/>
              <a:cs typeface="+mn-cs"/>
            </a:endParaRPr>
          </a:p>
        </p:txBody>
      </p:sp>
      <p:sp>
        <p:nvSpPr>
          <p:cNvPr id="8"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040"/>
                </a:solidFill>
                <a:effectLst/>
                <a:uLnTx/>
                <a:uFillTx/>
                <a:latin typeface="Arial"/>
                <a:ea typeface="+mn-ea"/>
                <a:cs typeface="+mn-cs"/>
              </a:rPr>
              <a:t>Direct Entry Midwives Across the Nation     4/18/2024 </a:t>
            </a:r>
            <a:endParaRPr kumimoji="0" lang="en-US" sz="900" b="0" i="0" u="none" strike="noStrike" kern="1200" cap="none" spc="0" normalizeH="0" baseline="0" noProof="0" dirty="0">
              <a:ln>
                <a:noFill/>
              </a:ln>
              <a:solidFill>
                <a:srgbClr val="404040"/>
              </a:solidFill>
              <a:effectLst/>
              <a:uLnTx/>
              <a:uFillTx/>
              <a:latin typeface="Arial"/>
              <a:ea typeface="+mn-ea"/>
              <a:cs typeface="+mn-cs"/>
            </a:endParaRPr>
          </a:p>
        </p:txBody>
      </p:sp>
      <p:pic>
        <p:nvPicPr>
          <p:cNvPr id="4" name="Picture 3" descr="A graph of a baby&#10;&#10;Description automatically generated with medium confidence">
            <a:extLst>
              <a:ext uri="{FF2B5EF4-FFF2-40B4-BE49-F238E27FC236}">
                <a16:creationId xmlns:a16="http://schemas.microsoft.com/office/drawing/2014/main" id="{A7884F91-46FD-BA22-8D22-3E0103287AF9}"/>
              </a:ext>
            </a:extLst>
          </p:cNvPr>
          <p:cNvPicPr>
            <a:picLocks noChangeAspect="1"/>
          </p:cNvPicPr>
          <p:nvPr/>
        </p:nvPicPr>
        <p:blipFill>
          <a:blip r:embed="rId2"/>
          <a:stretch>
            <a:fillRect/>
          </a:stretch>
        </p:blipFill>
        <p:spPr>
          <a:xfrm>
            <a:off x="457200" y="2102386"/>
            <a:ext cx="8677655" cy="3258512"/>
          </a:xfrm>
          <a:prstGeom prst="rect">
            <a:avLst/>
          </a:prstGeom>
        </p:spPr>
      </p:pic>
      <p:sp>
        <p:nvSpPr>
          <p:cNvPr id="11" name="TextBox 10">
            <a:extLst>
              <a:ext uri="{FF2B5EF4-FFF2-40B4-BE49-F238E27FC236}">
                <a16:creationId xmlns:a16="http://schemas.microsoft.com/office/drawing/2014/main" id="{57801EF5-828B-1538-FB3E-87B72D28BD8B}"/>
              </a:ext>
            </a:extLst>
          </p:cNvPr>
          <p:cNvSpPr txBox="1"/>
          <p:nvPr/>
        </p:nvSpPr>
        <p:spPr>
          <a:xfrm>
            <a:off x="629393" y="5664531"/>
            <a:ext cx="394260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04040"/>
                </a:solidFill>
                <a:effectLst/>
                <a:uLnTx/>
                <a:uFillTx/>
                <a:latin typeface="Arial"/>
                <a:ea typeface="+mn-ea"/>
                <a:cs typeface="+mn-cs"/>
              </a:rPr>
              <a:t>Chart taken from the Centers for Disease Control and Prevention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04040"/>
                </a:solidFill>
                <a:effectLst/>
                <a:uLnTx/>
                <a:uFillTx/>
                <a:latin typeface="Arial"/>
                <a:ea typeface="+mn-ea"/>
                <a:cs typeface="+mn-cs"/>
                <a:hlinkClick r:id="rId3"/>
              </a:rPr>
              <a:t>https://www.cdc.gov/nchs/nvss/vsrr/provisional-maternal-deaths-rates.htm</a:t>
            </a:r>
            <a:endParaRPr kumimoji="0" lang="en-US" sz="900" b="0" i="0" u="none" strike="noStrike" kern="1200" cap="none" spc="0" normalizeH="0" baseline="0" noProof="0" dirty="0">
              <a:ln>
                <a:noFill/>
              </a:ln>
              <a:solidFill>
                <a:srgbClr val="40404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Arial"/>
              <a:ea typeface="+mn-ea"/>
              <a:cs typeface="+mn-cs"/>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3347"/>
            <a:ext cx="8677655" cy="800219"/>
          </a:xfrm>
        </p:spPr>
        <p:txBody>
          <a:bodyPr/>
          <a:lstStyle/>
          <a:p>
            <a:pPr algn="ctr"/>
            <a:r>
              <a:rPr lang="en-US" dirty="0"/>
              <a:t>Maternal Mortality in the United States- By Race and Ethnicity </a:t>
            </a:r>
          </a:p>
        </p:txBody>
      </p:sp>
      <p:sp>
        <p:nvSpPr>
          <p:cNvPr id="6" name="Slide Number Placeholder 5"/>
          <p:cNvSpPr>
            <a:spLocks noGrp="1"/>
          </p:cNvSpPr>
          <p:nvPr>
            <p:ph type="sldNum" sz="quarter" idx="4294967295"/>
          </p:nvPr>
        </p:nvSpPr>
        <p:spPr>
          <a:xfrm>
            <a:off x="1" y="6400800"/>
            <a:ext cx="457200" cy="457200"/>
          </a:xfrm>
          <a:prstGeom prst="rect">
            <a:avLst/>
          </a:prstGeom>
        </p:spPr>
        <p:txBody>
          <a:bodyPr vert="horz" lIns="0" tIns="0" rIns="0" bIns="0" rtlCol="0" anchor="ctr" anchorCtr="1"/>
          <a:lstStyle>
            <a:lvl1pPr algn="ctr">
              <a:defRPr sz="1000">
                <a:solidFill>
                  <a:schemeClr val="bg1"/>
                </a:solidFill>
                <a:latin typeface="Aria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FEFEFE"/>
              </a:solidFill>
              <a:effectLst/>
              <a:uLnTx/>
              <a:uFillTx/>
              <a:latin typeface="Arial"/>
              <a:ea typeface="+mn-ea"/>
              <a:cs typeface="+mn-cs"/>
            </a:endParaRPr>
          </a:p>
        </p:txBody>
      </p:sp>
      <p:sp>
        <p:nvSpPr>
          <p:cNvPr id="8"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040"/>
                </a:solidFill>
                <a:effectLst/>
                <a:uLnTx/>
                <a:uFillTx/>
                <a:latin typeface="Arial"/>
                <a:ea typeface="+mn-ea"/>
                <a:cs typeface="+mn-cs"/>
              </a:rPr>
              <a:t>Direct Entry Midwives Across the Nation     4/18/2024 </a:t>
            </a:r>
            <a:endParaRPr kumimoji="0" lang="en-US" sz="900" b="0" i="0" u="none" strike="noStrike" kern="1200" cap="none" spc="0" normalizeH="0" baseline="0" noProof="0" dirty="0">
              <a:ln>
                <a:noFill/>
              </a:ln>
              <a:solidFill>
                <a:srgbClr val="404040"/>
              </a:solidFill>
              <a:effectLst/>
              <a:uLnTx/>
              <a:uFillTx/>
              <a:latin typeface="Arial"/>
              <a:ea typeface="+mn-ea"/>
              <a:cs typeface="+mn-cs"/>
            </a:endParaRPr>
          </a:p>
        </p:txBody>
      </p:sp>
      <p:pic>
        <p:nvPicPr>
          <p:cNvPr id="4" name="Picture 3">
            <a:extLst>
              <a:ext uri="{FF2B5EF4-FFF2-40B4-BE49-F238E27FC236}">
                <a16:creationId xmlns:a16="http://schemas.microsoft.com/office/drawing/2014/main" id="{A7884F91-46FD-BA22-8D22-3E0103287AF9}"/>
              </a:ext>
            </a:extLst>
          </p:cNvPr>
          <p:cNvPicPr>
            <a:picLocks noChangeAspect="1"/>
          </p:cNvPicPr>
          <p:nvPr/>
        </p:nvPicPr>
        <p:blipFill>
          <a:blip r:embed="rId2"/>
          <a:srcRect/>
          <a:stretch/>
        </p:blipFill>
        <p:spPr>
          <a:xfrm>
            <a:off x="457201" y="2316141"/>
            <a:ext cx="8677655" cy="3258512"/>
          </a:xfrm>
          <a:prstGeom prst="rect">
            <a:avLst/>
          </a:prstGeom>
        </p:spPr>
      </p:pic>
      <p:sp>
        <p:nvSpPr>
          <p:cNvPr id="3" name="TextBox 2">
            <a:extLst>
              <a:ext uri="{FF2B5EF4-FFF2-40B4-BE49-F238E27FC236}">
                <a16:creationId xmlns:a16="http://schemas.microsoft.com/office/drawing/2014/main" id="{C3D8585D-9DC4-D5FD-44A7-8C0CA26C1C6E}"/>
              </a:ext>
            </a:extLst>
          </p:cNvPr>
          <p:cNvSpPr txBox="1"/>
          <p:nvPr/>
        </p:nvSpPr>
        <p:spPr>
          <a:xfrm>
            <a:off x="629393" y="5664531"/>
            <a:ext cx="394260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04040"/>
                </a:solidFill>
                <a:effectLst/>
                <a:uLnTx/>
                <a:uFillTx/>
                <a:latin typeface="Arial"/>
                <a:ea typeface="+mn-ea"/>
                <a:cs typeface="+mn-cs"/>
              </a:rPr>
              <a:t>Chart taken from the Centers for Disease Control and Prevention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04040"/>
                </a:solidFill>
                <a:effectLst/>
                <a:uLnTx/>
                <a:uFillTx/>
                <a:latin typeface="Arial"/>
                <a:ea typeface="+mn-ea"/>
                <a:cs typeface="+mn-cs"/>
                <a:hlinkClick r:id="rId3"/>
              </a:rPr>
              <a:t>https://www.cdc.gov/nchs/nvss/vsrr/provisional-maternal-deaths-rates.htm</a:t>
            </a:r>
            <a:endParaRPr kumimoji="0" lang="en-US" sz="900" b="0" i="0" u="none" strike="noStrike" kern="1200" cap="none" spc="0" normalizeH="0" baseline="0" noProof="0" dirty="0">
              <a:ln>
                <a:noFill/>
              </a:ln>
              <a:solidFill>
                <a:srgbClr val="40404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Arial"/>
              <a:ea typeface="+mn-ea"/>
              <a:cs typeface="+mn-cs"/>
            </a:endParaRPr>
          </a:p>
        </p:txBody>
      </p:sp>
    </p:spTree>
    <p:extLst>
      <p:ext uri="{BB962C8B-B14F-4D97-AF65-F5344CB8AC3E}">
        <p14:creationId xmlns:p14="http://schemas.microsoft.com/office/powerpoint/2010/main" val="293755459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Maternal Mortality Rates Compared</a:t>
            </a:r>
          </a:p>
        </p:txBody>
      </p:sp>
      <p:sp>
        <p:nvSpPr>
          <p:cNvPr id="3" name="Footer Placeholder 2"/>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040"/>
                </a:solidFill>
                <a:effectLst/>
                <a:uLnTx/>
                <a:uFillTx/>
                <a:latin typeface="Arial"/>
                <a:ea typeface="+mn-ea"/>
                <a:cs typeface="+mn-cs"/>
              </a:rPr>
              <a:t>Direct Entry Midwives Across the Nation     4/18/2024 </a:t>
            </a:r>
            <a:endParaRPr kumimoji="0" lang="en-US" sz="900" b="0" i="0" u="none" strike="noStrike" kern="1200" cap="none" spc="0" normalizeH="0" baseline="0" noProof="0" dirty="0">
              <a:ln>
                <a:noFill/>
              </a:ln>
              <a:solidFill>
                <a:srgbClr val="404040"/>
              </a:solidFill>
              <a:effectLst/>
              <a:uLnTx/>
              <a:uFillTx/>
              <a:latin typeface="Arial"/>
              <a:ea typeface="+mn-ea"/>
              <a:cs typeface="+mn-cs"/>
            </a:endParaRPr>
          </a:p>
        </p:txBody>
      </p:sp>
      <p:sp>
        <p:nvSpPr>
          <p:cNvPr id="4" name="Content Placeholder 3"/>
          <p:cNvSpPr>
            <a:spLocks noGrp="1"/>
          </p:cNvSpPr>
          <p:nvPr>
            <p:ph sz="quarter" idx="13"/>
          </p:nvPr>
        </p:nvSpPr>
        <p:spPr>
          <a:xfrm>
            <a:off x="1206500" y="2290763"/>
            <a:ext cx="7464425" cy="1615827"/>
          </a:xfrm>
        </p:spPr>
        <p:txBody>
          <a:bodyPr/>
          <a:lstStyle/>
          <a:p>
            <a:r>
              <a:rPr lang="en-US" dirty="0"/>
              <a:t>The United States has one of the highest maternal mortality rates of high- income countries. In 2021, the rate was </a:t>
            </a:r>
            <a:r>
              <a:rPr lang="en-US" dirty="0">
                <a:solidFill>
                  <a:srgbClr val="FF0000"/>
                </a:solidFill>
              </a:rPr>
              <a:t>32.9 deaths per 100,000 live births</a:t>
            </a:r>
            <a:r>
              <a:rPr lang="en-US" dirty="0"/>
              <a:t>.</a:t>
            </a:r>
          </a:p>
          <a:p>
            <a:pPr lvl="1"/>
            <a:r>
              <a:rPr lang="en-US" dirty="0"/>
              <a:t>Netherlands- 1.2 deaths per 100,000 live births</a:t>
            </a:r>
          </a:p>
          <a:p>
            <a:pPr lvl="1"/>
            <a:r>
              <a:rPr lang="en-US" dirty="0"/>
              <a:t>Canada- 8.4 deaths per 100,000 live births</a:t>
            </a:r>
          </a:p>
          <a:p>
            <a:pPr lvl="1"/>
            <a:r>
              <a:rPr lang="en-US" dirty="0"/>
              <a:t>United Kingdom- 6.5 deaths per 100,000 live births</a:t>
            </a: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FEFEFE"/>
              </a:solidFill>
              <a:effectLst/>
              <a:uLnTx/>
              <a:uFillTx/>
              <a:latin typeface="Arial"/>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Maternal Care Providers</a:t>
            </a:r>
          </a:p>
        </p:txBody>
      </p:sp>
      <p:sp>
        <p:nvSpPr>
          <p:cNvPr id="3" name="Footer Placeholder 2"/>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04040"/>
                </a:solidFill>
                <a:effectLst/>
                <a:uLnTx/>
                <a:uFillTx/>
                <a:latin typeface="Arial"/>
                <a:ea typeface="+mn-ea"/>
                <a:cs typeface="+mn-cs"/>
              </a:rPr>
              <a:t>Direct Entry Midwives Across the Nation     4/18/2024 </a:t>
            </a:r>
            <a:endParaRPr kumimoji="0" lang="en-US" sz="900" b="0" i="0" u="none" strike="noStrike" kern="1200" cap="none" spc="0" normalizeH="0" baseline="0" noProof="0" dirty="0">
              <a:ln>
                <a:noFill/>
              </a:ln>
              <a:solidFill>
                <a:srgbClr val="404040"/>
              </a:solidFill>
              <a:effectLst/>
              <a:uLnTx/>
              <a:uFillTx/>
              <a:latin typeface="Arial"/>
              <a:ea typeface="+mn-ea"/>
              <a:cs typeface="+mn-cs"/>
            </a:endParaRPr>
          </a:p>
        </p:txBody>
      </p:sp>
      <p:sp>
        <p:nvSpPr>
          <p:cNvPr id="4" name="Content Placeholder 3"/>
          <p:cNvSpPr>
            <a:spLocks noGrp="1"/>
          </p:cNvSpPr>
          <p:nvPr>
            <p:ph sz="quarter" idx="13"/>
          </p:nvPr>
        </p:nvSpPr>
        <p:spPr>
          <a:xfrm>
            <a:off x="1206500" y="2290763"/>
            <a:ext cx="7464425" cy="2236510"/>
          </a:xfrm>
        </p:spPr>
        <p:txBody>
          <a:bodyPr/>
          <a:lstStyle/>
          <a:p>
            <a:r>
              <a:rPr lang="en-US" dirty="0"/>
              <a:t>According to the World Health Organization, the use of midwives as part of the maternal care team is an evidence-based way to reduce maternal mortality rates. The United States  </a:t>
            </a:r>
          </a:p>
          <a:p>
            <a:pPr lvl="1"/>
            <a:r>
              <a:rPr lang="en-US" dirty="0"/>
              <a:t>United States- 4 midwives and 11 Ob-gyns per 1,000 live births</a:t>
            </a:r>
          </a:p>
          <a:p>
            <a:pPr lvl="1"/>
            <a:r>
              <a:rPr lang="en-US" dirty="0"/>
              <a:t>Netherlands- 25 midwives and 10 Ob-gyns per 1,000 live births</a:t>
            </a:r>
          </a:p>
          <a:p>
            <a:pPr lvl="1"/>
            <a:r>
              <a:rPr lang="en-US" dirty="0"/>
              <a:t>Canada- 4 midwives and 8 Ob-gyns per 1,000 live births</a:t>
            </a:r>
          </a:p>
          <a:p>
            <a:pPr lvl="1"/>
            <a:r>
              <a:rPr lang="en-US" dirty="0"/>
              <a:t>United Kingdom-  43 midwives and 11 Ob-gyns per 1,000 live births</a:t>
            </a: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FEFEFE"/>
              </a:solidFill>
              <a:effectLst/>
              <a:uLnTx/>
              <a:uFillTx/>
              <a:latin typeface="Arial"/>
              <a:ea typeface="+mn-ea"/>
              <a:cs typeface="+mn-cs"/>
            </a:endParaRPr>
          </a:p>
        </p:txBody>
      </p:sp>
    </p:spTree>
    <p:extLst>
      <p:ext uri="{BB962C8B-B14F-4D97-AF65-F5344CB8AC3E}">
        <p14:creationId xmlns:p14="http://schemas.microsoft.com/office/powerpoint/2010/main" val="2239922569"/>
      </p:ext>
    </p:extLst>
  </p:cSld>
  <p:clrMapOvr>
    <a:masterClrMapping/>
  </p:clrMapOvr>
</p:sld>
</file>

<file path=ppt/theme/theme1.xml><?xml version="1.0" encoding="utf-8"?>
<a:theme xmlns:a="http://schemas.openxmlformats.org/drawingml/2006/main" name="OldversionNetwork_PPT_template">
  <a:themeElements>
    <a:clrScheme name="Network with Hyperlinks">
      <a:dk1>
        <a:srgbClr val="404040"/>
      </a:dk1>
      <a:lt1>
        <a:srgbClr val="FEFEFE"/>
      </a:lt1>
      <a:dk2>
        <a:srgbClr val="B1BA1E"/>
      </a:dk2>
      <a:lt2>
        <a:srgbClr val="008877"/>
      </a:lt2>
      <a:accent1>
        <a:srgbClr val="247CBB"/>
      </a:accent1>
      <a:accent2>
        <a:srgbClr val="66B6E2"/>
      </a:accent2>
      <a:accent3>
        <a:srgbClr val="F1843D"/>
      </a:accent3>
      <a:accent4>
        <a:srgbClr val="67AE4B"/>
      </a:accent4>
      <a:accent5>
        <a:srgbClr val="8F6CAB"/>
      </a:accent5>
      <a:accent6>
        <a:srgbClr val="F05B5C"/>
      </a:accent6>
      <a:hlink>
        <a:srgbClr val="008877"/>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ldversionNetwork_PPT_template">
  <a:themeElements>
    <a:clrScheme name="Network with Hyperlinks">
      <a:dk1>
        <a:srgbClr val="404040"/>
      </a:dk1>
      <a:lt1>
        <a:srgbClr val="FEFEFE"/>
      </a:lt1>
      <a:dk2>
        <a:srgbClr val="B1BA1E"/>
      </a:dk2>
      <a:lt2>
        <a:srgbClr val="008877"/>
      </a:lt2>
      <a:accent1>
        <a:srgbClr val="247CBB"/>
      </a:accent1>
      <a:accent2>
        <a:srgbClr val="66B6E2"/>
      </a:accent2>
      <a:accent3>
        <a:srgbClr val="F1843D"/>
      </a:accent3>
      <a:accent4>
        <a:srgbClr val="67AE4B"/>
      </a:accent4>
      <a:accent5>
        <a:srgbClr val="8F6CAB"/>
      </a:accent5>
      <a:accent6>
        <a:srgbClr val="F05B5C"/>
      </a:accent6>
      <a:hlink>
        <a:srgbClr val="008877"/>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ldversionNetwork_PPT_template">
  <a:themeElements>
    <a:clrScheme name="Network with Hyperlinks">
      <a:dk1>
        <a:srgbClr val="404040"/>
      </a:dk1>
      <a:lt1>
        <a:srgbClr val="FEFEFE"/>
      </a:lt1>
      <a:dk2>
        <a:srgbClr val="B1BA1E"/>
      </a:dk2>
      <a:lt2>
        <a:srgbClr val="008877"/>
      </a:lt2>
      <a:accent1>
        <a:srgbClr val="247CBB"/>
      </a:accent1>
      <a:accent2>
        <a:srgbClr val="66B6E2"/>
      </a:accent2>
      <a:accent3>
        <a:srgbClr val="F1843D"/>
      </a:accent3>
      <a:accent4>
        <a:srgbClr val="67AE4B"/>
      </a:accent4>
      <a:accent5>
        <a:srgbClr val="8F6CAB"/>
      </a:accent5>
      <a:accent6>
        <a:srgbClr val="F05B5C"/>
      </a:accent6>
      <a:hlink>
        <a:srgbClr val="008877"/>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Leaf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OldversionNetwork_PPT_template</Template>
  <TotalTime>609</TotalTime>
  <Words>2776</Words>
  <Application>Microsoft Office PowerPoint</Application>
  <PresentationFormat>On-screen Show (4:3)</PresentationFormat>
  <Paragraphs>330</Paragraphs>
  <Slides>49</Slides>
  <Notes>28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49</vt:i4>
      </vt:variant>
    </vt:vector>
  </HeadingPairs>
  <TitlesOfParts>
    <vt:vector size="61" baseType="lpstr">
      <vt:lpstr>Arial</vt:lpstr>
      <vt:lpstr>Avenir Next LT Pro Light</vt:lpstr>
      <vt:lpstr>Calibri</vt:lpstr>
      <vt:lpstr>Helvetica</vt:lpstr>
      <vt:lpstr>Lucida Grande</vt:lpstr>
      <vt:lpstr>Rockwell Nova Light</vt:lpstr>
      <vt:lpstr>Times New Roman</vt:lpstr>
      <vt:lpstr>Wingdings</vt:lpstr>
      <vt:lpstr>OldversionNetwork_PPT_template</vt:lpstr>
      <vt:lpstr>1_OldversionNetwork_PPT_template</vt:lpstr>
      <vt:lpstr>2_OldversionNetwork_PPT_template</vt:lpstr>
      <vt:lpstr>LeafVTI</vt:lpstr>
      <vt:lpstr>It Takes a Village of Care Professionals to Increase Access to Reproductive Health Care and Improve Maternal Health Outcomes Setting the stage with data . . .   Moderator Kathi Hoke</vt:lpstr>
      <vt:lpstr>Maternal Mortality Definitions</vt:lpstr>
      <vt:lpstr>Maternal Mortality in the U.S.</vt:lpstr>
      <vt:lpstr>Maternal Morbidity </vt:lpstr>
      <vt:lpstr>Direct Entry Midwives Across the Nation</vt:lpstr>
      <vt:lpstr>Maternal Mortality in the United States </vt:lpstr>
      <vt:lpstr>Maternal Mortality in the United States- By Race and Ethnicity </vt:lpstr>
      <vt:lpstr>Maternal Mortality Rates Compared</vt:lpstr>
      <vt:lpstr>Maternal Care Providers</vt:lpstr>
      <vt:lpstr>Direct Entry Midwives as a Solution</vt:lpstr>
      <vt:lpstr>Commonly Used Terms</vt:lpstr>
      <vt:lpstr>Alabama</vt:lpstr>
      <vt:lpstr>Arkansas</vt:lpstr>
      <vt:lpstr>Hawaii</vt:lpstr>
      <vt:lpstr>New Hampshire</vt:lpstr>
      <vt:lpstr>Virginia</vt:lpstr>
      <vt:lpstr>Barriers to Entry</vt:lpstr>
      <vt:lpstr>Supporters</vt:lpstr>
      <vt:lpstr>50 State Survey: Doula Care</vt:lpstr>
      <vt:lpstr>Presentation Overview </vt:lpstr>
      <vt:lpstr>What is a Doula?</vt:lpstr>
      <vt:lpstr>Why is Doula Care Important?</vt:lpstr>
      <vt:lpstr>Current State of Doula Regulation</vt:lpstr>
      <vt:lpstr>Certification </vt:lpstr>
      <vt:lpstr>Training &amp; Eligibility </vt:lpstr>
      <vt:lpstr>Medicaid Coverage &amp; Reimbursement Rates </vt:lpstr>
      <vt:lpstr>Doula Advisory Boards &amp; Maternal Mortality Review Committees </vt:lpstr>
      <vt:lpstr>Solution 1: Improve Coverage of Doula Services Through Greater Affordability &amp; Accessibility  </vt:lpstr>
      <vt:lpstr>Solution 2: Greater Inclusion of Cultural Competency Training &amp; Services  </vt:lpstr>
      <vt:lpstr>Solution 3: Increasing Awareness about Doula Care  </vt:lpstr>
      <vt:lpstr>Supporters</vt:lpstr>
      <vt:lpstr>Creating a safe Harbor in Maryland for Reproductive Health   </vt:lpstr>
      <vt:lpstr>Current map of US abortion policies from Guttmacher Institute </vt:lpstr>
      <vt:lpstr>Research Informing Policy  </vt:lpstr>
      <vt:lpstr>States where advanced practice clinicians can provide abortion</vt:lpstr>
      <vt:lpstr> Legislation</vt:lpstr>
      <vt:lpstr>MD Abortions Pre and POST DOBBS</vt:lpstr>
      <vt:lpstr>Dobbs Impact on Ob/Gyn Abortion Training</vt:lpstr>
      <vt:lpstr>Dobbs Impact on Non-Ob/Gyn Residents</vt:lpstr>
      <vt:lpstr>Medical Student Education</vt:lpstr>
      <vt:lpstr> CURRENT ABORTION TRENDS</vt:lpstr>
      <vt:lpstr> Legislation Changes Nationally and in Maryland and Implications  </vt:lpstr>
      <vt:lpstr>FUTURE Workforce  </vt:lpstr>
      <vt:lpstr>STRATEGY</vt:lpstr>
      <vt:lpstr>MARCH program curriculum and technology</vt:lpstr>
      <vt:lpstr>Progress To Date</vt:lpstr>
      <vt:lpstr>Thank You  Questions?</vt:lpstr>
      <vt:lpstr> </vt:lpstr>
      <vt:lpstr>PowerPoint Presentation</vt:lpstr>
    </vt:vector>
  </TitlesOfParts>
  <Company>William Mitchell College of Law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the Network</dc:title>
  <dc:creator>Windows User</dc:creator>
  <cp:lastModifiedBy>Daniel Wacker</cp:lastModifiedBy>
  <cp:revision>40</cp:revision>
  <cp:lastPrinted>2024-04-18T02:31:28Z</cp:lastPrinted>
  <dcterms:created xsi:type="dcterms:W3CDTF">2013-02-06T16:11:28Z</dcterms:created>
  <dcterms:modified xsi:type="dcterms:W3CDTF">2024-04-24T16:24:58Z</dcterms:modified>
</cp:coreProperties>
</file>