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8"/>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6c8d609306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6c8d609306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19 states restrict outdoor cannabis advertising in specific locations. I found five different types of location based restrictions. </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14 states prohibit advertising on public vehicles and mass transit. 10 states prohibit advertising at locations related to transportation (i.e. train stations, taxi stands, and bus stops). 6 states restrict cannabis advertising on publicly owned or operated property. 4 states do not allow cannabis advertising in a public place. For example, Florida restricts advertising to places that are not visible to members of the public from any street, sidewalk, park, or other public place. And 7 states prohibit advertising at locations such as secondary school campuses, highways, shopping malls, arcades, and sporting events. </a:t>
            </a: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300">
              <a:solidFill>
                <a:schemeClr val="dk1"/>
              </a:solidFill>
            </a:endParaRPr>
          </a:p>
          <a:p>
            <a:pPr marL="0" lvl="0" indent="0" algn="l" rtl="0">
              <a:lnSpc>
                <a:spcPct val="115000"/>
              </a:lnSpc>
              <a:spcBef>
                <a:spcPts val="1200"/>
              </a:spcBef>
              <a:spcAft>
                <a:spcPts val="1200"/>
              </a:spcAft>
              <a:buNone/>
            </a:pPr>
            <a:endParaRPr sz="13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c8d609306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6c8d60930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16 states have advertising buffer zones around schools, child-centered facilities, and other vulnerable locations. This means that no cannabis business can advertise within a certain distance from the specified location.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The distance of the exclusionary zone varies considerably between states. New Jersey has the smallest buffer zone which is within 200 feet of a grade school and Connecticut has the largest buffer zone at 1,500 feet. The most common distance is 1,000 feet, but states also have 500 ft, and 300 ft buffer zones. </a:t>
            </a:r>
            <a:endParaRPr sz="1300"/>
          </a:p>
          <a:p>
            <a:pPr marL="0" lvl="0" indent="0" algn="l" rtl="0">
              <a:spcBef>
                <a:spcPts val="0"/>
              </a:spcBef>
              <a:spcAft>
                <a:spcPts val="0"/>
              </a:spcAft>
              <a:buNone/>
            </a:pPr>
            <a:endParaRPr sz="1300"/>
          </a:p>
          <a:p>
            <a:pPr marL="0" lvl="0" indent="0" algn="l" rtl="0">
              <a:spcBef>
                <a:spcPts val="0"/>
              </a:spcBef>
              <a:spcAft>
                <a:spcPts val="0"/>
              </a:spcAft>
              <a:buClr>
                <a:schemeClr val="dk1"/>
              </a:buClr>
              <a:buSzPts val="1100"/>
              <a:buFont typeface="Arial"/>
              <a:buNone/>
            </a:pPr>
            <a:r>
              <a:rPr lang="en" sz="1300"/>
              <a:t>States also vary in where they restrict the proximity of cannabis advertising. Some states specifically identify schools, playgrounds, recreation centers, public parks, libraries, and arcades as the center of an exclusionary zone, while other states broadly restrict the proximity of outdoor cannabis advertising to “child-centered facilities.” Some states have even more vague restrictions, preventing advertising that is a certain distance away from a place that targets or is attractive to minors.</a:t>
            </a:r>
            <a:endParaRPr sz="1300"/>
          </a:p>
          <a:p>
            <a:pPr marL="0" lvl="0" indent="0" algn="l" rtl="0">
              <a:spcBef>
                <a:spcPts val="0"/>
              </a:spcBef>
              <a:spcAft>
                <a:spcPts val="0"/>
              </a:spcAft>
              <a:buNone/>
            </a:pPr>
            <a:endParaRPr sz="1300"/>
          </a:p>
          <a:p>
            <a:pPr marL="0" lvl="0" indent="0" algn="l" rtl="0">
              <a:lnSpc>
                <a:spcPct val="115000"/>
              </a:lnSpc>
              <a:spcBef>
                <a:spcPts val="0"/>
              </a:spcBef>
              <a:spcAft>
                <a:spcPts val="1200"/>
              </a:spcAft>
              <a:buClr>
                <a:schemeClr val="dk1"/>
              </a:buClr>
              <a:buSzPts val="1100"/>
              <a:buFont typeface="Arial"/>
              <a:buNone/>
            </a:pPr>
            <a:r>
              <a:rPr lang="en" sz="1300">
                <a:solidFill>
                  <a:schemeClr val="dk1"/>
                </a:solidFill>
              </a:rPr>
              <a:t>I want note that children are inherently transient. So restricting outdoor advertisements solely around schools and other child-centered facilities is often ineffective in preventing their exposure to cannabis marketing because kids mobility extends beyond these areas. Completely prohibiting outdoor cannabis advertising instead of just providing a buffer zone or location-based restrictions will help make a more impactful difference.  </a:t>
            </a:r>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c8d609306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c8d609306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There are 9 states that prohibit advertising if a certain percent of the audience is reasonably expected to be under 18 or 21, based on current audience composition data. Out of these 9 states, 4 states directly apply their audience composition restriction to outdoor advertising. For instance, Massachusetts states that advertising by billboard or other outdoor advertising methods is prohibited unless at least 85% of the audience is reasonably expected to be 21 years of age or older. 5 states provide a broader restriction, prohibiting cannabis establishments from advertising their products via any medium unless the required audience composition exists.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The percentage of the audience composition varies considerably between jurisdictions. The strictest state, Connecticut, prohibits cannabis advertising unless at least 90% of the audience is 21 or older. Other audience composition percentages include 85%, 71.6%, and 70%. </a:t>
            </a:r>
            <a:endParaRPr sz="1300">
              <a:solidFill>
                <a:schemeClr val="dk1"/>
              </a:solidFill>
            </a:endParaRPr>
          </a:p>
          <a:p>
            <a:pPr marL="0" lvl="0" indent="0" algn="l" rtl="0">
              <a:lnSpc>
                <a:spcPct val="115000"/>
              </a:lnSpc>
              <a:spcBef>
                <a:spcPts val="0"/>
              </a:spcBef>
              <a:spcAft>
                <a:spcPts val="0"/>
              </a:spcAft>
              <a:buNone/>
            </a:pPr>
            <a:endParaRPr sz="1300">
              <a:solidFill>
                <a:srgbClr val="595959"/>
              </a:solidFill>
            </a:endParaRPr>
          </a:p>
          <a:p>
            <a:pPr marL="0" lvl="0" indent="0" algn="l" rtl="0">
              <a:lnSpc>
                <a:spcPct val="115000"/>
              </a:lnSpc>
              <a:spcBef>
                <a:spcPts val="1200"/>
              </a:spcBef>
              <a:spcAft>
                <a:spcPts val="1200"/>
              </a:spcAft>
              <a:buNone/>
            </a:pPr>
            <a:endParaRPr sz="1300">
              <a:solidFill>
                <a:srgbClr val="595959"/>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6c8d609306_1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6c8d609306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12 jurisdictions restrict physical features of cannabis advertising signs. 7 states restrict the size of advertising signs. Alaska restricts signs for a cannabis establishment to 4,800 square inches. 4 jurisdictions place restrictions on the use of illuminated signs. The District of Columbia prohibits illuminated signs both onsite and offsite. Massachusetts prohibits the use of illuminated signs, except for the period of 30 minutes before sundown until closing. 3 states also limit the quantity of signs that a retailer may display outside to only two signs. </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None/>
            </a:pPr>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c8d609306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6c8d609306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Children:</a:t>
            </a:r>
            <a:endParaRPr/>
          </a:p>
          <a:p>
            <a:pPr marL="457200" lvl="0" indent="-298450" algn="l" rtl="0">
              <a:spcBef>
                <a:spcPts val="0"/>
              </a:spcBef>
              <a:spcAft>
                <a:spcPts val="0"/>
              </a:spcAft>
              <a:buSzPts val="1100"/>
              <a:buChar char="-"/>
            </a:pPr>
            <a:r>
              <a:rPr lang="en"/>
              <a:t>29 states have an explicit prohibition against advertising content that targets children; </a:t>
            </a:r>
            <a:endParaRPr/>
          </a:p>
          <a:p>
            <a:pPr marL="457200" lvl="0" indent="-298450" algn="l" rtl="0">
              <a:spcBef>
                <a:spcPts val="0"/>
              </a:spcBef>
              <a:spcAft>
                <a:spcPts val="0"/>
              </a:spcAft>
              <a:buSzPts val="1100"/>
              <a:buChar char="-"/>
            </a:pPr>
            <a:r>
              <a:rPr lang="en"/>
              <a:t>10 states do not mention children, youth, adolescents, or minors anywhere in their regulations.</a:t>
            </a:r>
            <a:endParaRPr/>
          </a:p>
          <a:p>
            <a:pPr marL="457200" lvl="0" indent="-298450" algn="l" rtl="0">
              <a:spcBef>
                <a:spcPts val="0"/>
              </a:spcBef>
              <a:spcAft>
                <a:spcPts val="0"/>
              </a:spcAft>
              <a:buSzPts val="1100"/>
              <a:buChar char="-"/>
            </a:pPr>
            <a:r>
              <a:rPr lang="en"/>
              <a:t>Example: New Jersey prohibits any a depiction of a person under 21 years of age consuming cannabis items; and the inclusion of objects, “such as toys, characters, or cartoon characters suggesting the presence of a person under 21 years of age, or any other depiction designed in any manner to be especially appealing to a person under 21 years of age.”</a:t>
            </a:r>
            <a:endParaRPr/>
          </a:p>
          <a:p>
            <a:pPr marL="0" lvl="0" indent="0" algn="l" rtl="0">
              <a:spcBef>
                <a:spcPts val="0"/>
              </a:spcBef>
              <a:spcAft>
                <a:spcPts val="0"/>
              </a:spcAft>
              <a:buNone/>
            </a:pPr>
            <a:endParaRPr/>
          </a:p>
          <a:p>
            <a:pPr marL="0" lvl="0" indent="0" algn="l" rtl="0">
              <a:spcBef>
                <a:spcPts val="0"/>
              </a:spcBef>
              <a:spcAft>
                <a:spcPts val="0"/>
              </a:spcAft>
              <a:buNone/>
            </a:pPr>
            <a:r>
              <a:rPr lang="en"/>
              <a:t>Therapeutic claims: </a:t>
            </a:r>
            <a:endParaRPr/>
          </a:p>
          <a:p>
            <a:pPr marL="457200" lvl="0" indent="-298450" algn="l" rtl="0">
              <a:spcBef>
                <a:spcPts val="0"/>
              </a:spcBef>
              <a:spcAft>
                <a:spcPts val="0"/>
              </a:spcAft>
              <a:buSzPts val="1100"/>
              <a:buChar char="-"/>
            </a:pPr>
            <a:r>
              <a:rPr lang="en"/>
              <a:t>9 states prohibit the use of therapeutic or curative claims in cannabis advertising.</a:t>
            </a:r>
            <a:endParaRPr/>
          </a:p>
          <a:p>
            <a:pPr marL="914400" lvl="1" indent="-298450" algn="l" rtl="0">
              <a:spcBef>
                <a:spcPts val="0"/>
              </a:spcBef>
              <a:spcAft>
                <a:spcPts val="0"/>
              </a:spcAft>
              <a:buSzPts val="1100"/>
              <a:buChar char="-"/>
            </a:pPr>
            <a:r>
              <a:rPr lang="en"/>
              <a:t>Example: Maine prohibits cannabis retailers “from making any claims related to health or physical benefits of cannabis consumption.”</a:t>
            </a:r>
            <a:endParaRPr/>
          </a:p>
          <a:p>
            <a:pPr marL="457200" lvl="0" indent="-298450" algn="l" rtl="0">
              <a:spcBef>
                <a:spcPts val="0"/>
              </a:spcBef>
              <a:spcAft>
                <a:spcPts val="0"/>
              </a:spcAft>
              <a:buSzPts val="1100"/>
              <a:buChar char="-"/>
            </a:pPr>
            <a:r>
              <a:rPr lang="en"/>
              <a:t>10 states require that claims be supported by substantial scientific and/or clinical evidence. </a:t>
            </a:r>
            <a:endParaRPr/>
          </a:p>
          <a:p>
            <a:pPr marL="914400" lvl="1" indent="-298450" algn="l" rtl="0">
              <a:spcBef>
                <a:spcPts val="0"/>
              </a:spcBef>
              <a:spcAft>
                <a:spcPts val="0"/>
              </a:spcAft>
              <a:buSzPts val="1100"/>
              <a:buChar char="-"/>
            </a:pPr>
            <a:r>
              <a:rPr lang="en"/>
              <a:t>Example: New Jersey requires that the claims be supported by at least two scientific studies. </a:t>
            </a:r>
            <a:endParaRPr/>
          </a:p>
          <a:p>
            <a:pPr marL="0" lvl="0" indent="0" algn="l" rtl="0">
              <a:spcBef>
                <a:spcPts val="0"/>
              </a:spcBef>
              <a:spcAft>
                <a:spcPts val="0"/>
              </a:spcAft>
              <a:buNone/>
            </a:pPr>
            <a:endParaRPr/>
          </a:p>
          <a:p>
            <a:pPr marL="0" lvl="0" indent="0" algn="l" rtl="0">
              <a:spcBef>
                <a:spcPts val="0"/>
              </a:spcBef>
              <a:spcAft>
                <a:spcPts val="0"/>
              </a:spcAft>
              <a:buNone/>
            </a:pPr>
            <a:r>
              <a:rPr lang="en"/>
              <a:t>Product warning</a:t>
            </a:r>
            <a:endParaRPr/>
          </a:p>
          <a:p>
            <a:pPr marL="457200" lvl="0" indent="-298450" algn="l" rtl="0">
              <a:spcBef>
                <a:spcPts val="0"/>
              </a:spcBef>
              <a:spcAft>
                <a:spcPts val="0"/>
              </a:spcAft>
              <a:buSzPts val="1100"/>
              <a:buChar char="-"/>
            </a:pPr>
            <a:r>
              <a:rPr lang="en"/>
              <a:t>14 states require some form of product warning in outdoor cannabis advertisements.</a:t>
            </a:r>
            <a:endParaRPr/>
          </a:p>
          <a:p>
            <a:pPr marL="457200" lvl="0" indent="-298450" algn="l" rtl="0">
              <a:spcBef>
                <a:spcPts val="0"/>
              </a:spcBef>
              <a:spcAft>
                <a:spcPts val="0"/>
              </a:spcAft>
              <a:buSzPts val="1100"/>
              <a:buChar char="-"/>
            </a:pPr>
            <a:r>
              <a:rPr lang="en"/>
              <a:t>Example: Nevada requires that cannabis retailers ensure that all advertising contains such warnings as may be prescribed by the Board, which must include, without limitation, the following words: (1) "keep out of reach of children"; and (2) "for use only by adults 21 years of age and older."</a:t>
            </a:r>
            <a:endParaRPr/>
          </a:p>
          <a:p>
            <a:pPr marL="0" lvl="0" indent="0" algn="l" rtl="0">
              <a:spcBef>
                <a:spcPts val="0"/>
              </a:spcBef>
              <a:spcAft>
                <a:spcPts val="0"/>
              </a:spcAft>
              <a:buNone/>
            </a:pPr>
            <a:endParaRPr/>
          </a:p>
          <a:p>
            <a:pPr marL="0" lvl="0" indent="0" algn="l" rtl="0">
              <a:spcBef>
                <a:spcPts val="0"/>
              </a:spcBef>
              <a:spcAft>
                <a:spcPts val="0"/>
              </a:spcAft>
              <a:buNone/>
            </a:pPr>
            <a:r>
              <a:rPr lang="en"/>
              <a:t>Images of cannabis</a:t>
            </a:r>
            <a:endParaRPr/>
          </a:p>
          <a:p>
            <a:pPr marL="457200" lvl="0" indent="-298450" algn="l" rtl="0">
              <a:spcBef>
                <a:spcPts val="0"/>
              </a:spcBef>
              <a:spcAft>
                <a:spcPts val="0"/>
              </a:spcAft>
              <a:buSzPts val="1100"/>
              <a:buChar char="-"/>
            </a:pPr>
            <a:r>
              <a:rPr lang="en"/>
              <a:t>15 states prohibit the use of any image, or any other visual representation, of the cannabis plant or the consumption of cannabis. </a:t>
            </a:r>
            <a:endParaRPr/>
          </a:p>
          <a:p>
            <a:pPr marL="457200" lvl="0" indent="-298450" algn="l" rtl="0">
              <a:spcBef>
                <a:spcPts val="0"/>
              </a:spcBef>
              <a:spcAft>
                <a:spcPts val="0"/>
              </a:spcAft>
              <a:buSzPts val="1100"/>
              <a:buChar char="-"/>
            </a:pPr>
            <a:r>
              <a:rPr lang="en"/>
              <a:t>Example: In Rhode Island, “Any advertising by or on behalf of a licensee shall not: (a) Contain statements that are deceptive, false or misleading; (b) Display images or representations of marijuana plants, marijuana or marijuana products; (c) Display the consumption, use or transfer of marijuana or marijuana products.”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cde040e2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6cde040e2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Children:</a:t>
            </a:r>
            <a:endParaRPr sz="1300"/>
          </a:p>
          <a:p>
            <a:pPr marL="457200" lvl="0" indent="-311150" algn="l" rtl="0">
              <a:spcBef>
                <a:spcPts val="0"/>
              </a:spcBef>
              <a:spcAft>
                <a:spcPts val="0"/>
              </a:spcAft>
              <a:buSzPts val="1300"/>
              <a:buChar char="-"/>
            </a:pPr>
            <a:r>
              <a:rPr lang="en" sz="1300"/>
              <a:t>29 states have an explicit prohibition against advertising content that targets children; </a:t>
            </a:r>
            <a:endParaRPr sz="1300"/>
          </a:p>
          <a:p>
            <a:pPr marL="914400" lvl="1" indent="-311150" algn="l" rtl="0">
              <a:spcBef>
                <a:spcPts val="0"/>
              </a:spcBef>
              <a:spcAft>
                <a:spcPts val="0"/>
              </a:spcAft>
              <a:buClr>
                <a:schemeClr val="dk1"/>
              </a:buClr>
              <a:buSzPts val="1300"/>
              <a:buChar char="-"/>
            </a:pPr>
            <a:r>
              <a:rPr lang="en" sz="1300">
                <a:solidFill>
                  <a:schemeClr val="dk1"/>
                </a:solidFill>
              </a:rPr>
              <a:t>Example: New Jersey prohibits any depiction of a person under 21 years of age consuming cannabis items; and the inclusion of objects, “such as toys, characters, or cartoon characters suggesting the presence of a person under 21 years of age, or any other depiction designed in any manner to be especially appealing to a person under 21 years of age.”</a:t>
            </a:r>
            <a:endParaRPr sz="1300"/>
          </a:p>
          <a:p>
            <a:pPr marL="457200" lvl="0" indent="-311150" algn="l" rtl="0">
              <a:spcBef>
                <a:spcPts val="0"/>
              </a:spcBef>
              <a:spcAft>
                <a:spcPts val="0"/>
              </a:spcAft>
              <a:buSzPts val="1300"/>
              <a:buChar char="-"/>
            </a:pPr>
            <a:r>
              <a:rPr lang="en" sz="1300"/>
              <a:t>10 states do not mention children, youth, adolescents, or minors anywhere in their regulations</a:t>
            </a: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6cde040e2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6cde040e2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Therapeutic claims: </a:t>
            </a:r>
            <a:endParaRPr sz="1300"/>
          </a:p>
          <a:p>
            <a:pPr marL="457200" lvl="0" indent="-311150" algn="l" rtl="0">
              <a:spcBef>
                <a:spcPts val="0"/>
              </a:spcBef>
              <a:spcAft>
                <a:spcPts val="0"/>
              </a:spcAft>
              <a:buSzPts val="1300"/>
              <a:buChar char="-"/>
            </a:pPr>
            <a:r>
              <a:rPr lang="en" sz="1300"/>
              <a:t>9 states prohibit the use of therapeutic or curative claims in cannabis advertising.</a:t>
            </a:r>
            <a:endParaRPr sz="1300"/>
          </a:p>
          <a:p>
            <a:pPr marL="914400" lvl="1" indent="-311150" algn="l" rtl="0">
              <a:spcBef>
                <a:spcPts val="0"/>
              </a:spcBef>
              <a:spcAft>
                <a:spcPts val="0"/>
              </a:spcAft>
              <a:buSzPts val="1300"/>
              <a:buChar char="-"/>
            </a:pPr>
            <a:r>
              <a:rPr lang="en" sz="1300"/>
              <a:t>For instance, Maine prohibits cannabis retailers “from making any claims related to health or physical benefits of cannabis consumption.”</a:t>
            </a:r>
            <a:endParaRPr sz="1300"/>
          </a:p>
          <a:p>
            <a:pPr marL="457200" lvl="0" indent="-311150" algn="l" rtl="0">
              <a:spcBef>
                <a:spcPts val="0"/>
              </a:spcBef>
              <a:spcAft>
                <a:spcPts val="0"/>
              </a:spcAft>
              <a:buSzPts val="1300"/>
              <a:buChar char="-"/>
            </a:pPr>
            <a:r>
              <a:rPr lang="en" sz="1300"/>
              <a:t>10 states allow therapeutic or health claims but require that the  claims are supported by substantial scientific and/or clinical evidence. </a:t>
            </a:r>
            <a:endParaRPr sz="1300"/>
          </a:p>
          <a:p>
            <a:pPr marL="914400" lvl="1" indent="-311150" algn="l" rtl="0">
              <a:spcBef>
                <a:spcPts val="0"/>
              </a:spcBef>
              <a:spcAft>
                <a:spcPts val="0"/>
              </a:spcAft>
              <a:buSzPts val="1300"/>
              <a:buChar char="-"/>
            </a:pPr>
            <a:r>
              <a:rPr lang="en" sz="1300"/>
              <a:t>Example: New Jersey requires that the claims be supported by at least two scientific studies. </a:t>
            </a:r>
            <a:endParaRPr sz="1300"/>
          </a:p>
          <a:p>
            <a:pPr marL="0" lvl="0" indent="0" algn="l" rtl="0">
              <a:spcBef>
                <a:spcPts val="0"/>
              </a:spcBef>
              <a:spcAft>
                <a:spcPts val="0"/>
              </a:spcAft>
              <a:buNone/>
            </a:pP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cde040e2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6cde040e2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a:p>
            <a:pPr marL="457200" lvl="0" indent="-311150" algn="l" rtl="0">
              <a:spcBef>
                <a:spcPts val="0"/>
              </a:spcBef>
              <a:spcAft>
                <a:spcPts val="0"/>
              </a:spcAft>
              <a:buSzPts val="1300"/>
              <a:buChar char="-"/>
            </a:pPr>
            <a:r>
              <a:rPr lang="en" sz="1300"/>
              <a:t>14 states require some form of product warning in outdoor cannabis advertisements.</a:t>
            </a:r>
            <a:endParaRPr sz="1300"/>
          </a:p>
          <a:p>
            <a:pPr marL="457200" lvl="0" indent="-311150" algn="l" rtl="0">
              <a:spcBef>
                <a:spcPts val="0"/>
              </a:spcBef>
              <a:spcAft>
                <a:spcPts val="0"/>
              </a:spcAft>
              <a:buSzPts val="1300"/>
              <a:buChar char="-"/>
            </a:pPr>
            <a:r>
              <a:rPr lang="en" sz="1300"/>
              <a:t>For example, Nevada requires that cannabis retailers ensure that all advertising  includes, without limitation, the following words: (1) "keep out of reach of children"; and (2) "for use only by adults 21 years of age and older."</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cde040e2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6cde040e2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Every state has a provision explicitly prohibiting false and/or misleading statements. In a regulation, this often worded like “any advertisement must not contain any statement, design, representation, picture, or illustration that contains or communicates False or misleading statements.”</a:t>
            </a: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6cde040e2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6cde040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Images of cannabis</a:t>
            </a:r>
            <a:endParaRPr sz="1300"/>
          </a:p>
          <a:p>
            <a:pPr marL="457200" lvl="0" indent="-311150" algn="l" rtl="0">
              <a:spcBef>
                <a:spcPts val="0"/>
              </a:spcBef>
              <a:spcAft>
                <a:spcPts val="0"/>
              </a:spcAft>
              <a:buSzPts val="1300"/>
              <a:buChar char="-"/>
            </a:pPr>
            <a:r>
              <a:rPr lang="en" sz="1300"/>
              <a:t>15 states prohibit the use of any image, or any other visual representation, of the cannabis plant or the consumption of cannabis. </a:t>
            </a:r>
            <a:endParaRPr sz="1300"/>
          </a:p>
          <a:p>
            <a:pPr marL="457200" lvl="0" indent="-311150" algn="l" rtl="0">
              <a:spcBef>
                <a:spcPts val="0"/>
              </a:spcBef>
              <a:spcAft>
                <a:spcPts val="0"/>
              </a:spcAft>
              <a:buSzPts val="1300"/>
              <a:buChar char="-"/>
            </a:pPr>
            <a:r>
              <a:rPr lang="en" sz="1300"/>
              <a:t>Example: In Rhode Island, “Any advertising by or on behalf of a licensee shall not Display images or representations of marijuana plants, marijuana or marijuana products or Display the consumption, use or transfer of marijuana or marijuana products.”</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457200" algn="l" rtl="0">
              <a:lnSpc>
                <a:spcPct val="115000"/>
              </a:lnSpc>
              <a:spcBef>
                <a:spcPts val="0"/>
              </a:spcBef>
              <a:spcAft>
                <a:spcPts val="0"/>
              </a:spcAft>
              <a:buClr>
                <a:schemeClr val="dk1"/>
              </a:buClr>
              <a:buSzPts val="1100"/>
              <a:buFont typeface="Arial"/>
              <a:buNone/>
            </a:pPr>
            <a:r>
              <a:rPr lang="en" sz="1300">
                <a:solidFill>
                  <a:schemeClr val="dk1"/>
                </a:solidFill>
              </a:rPr>
              <a:t>Overall, the limitations on outdoor cannabis advertising play a crucial role in shaping a responsible and informed cannabis market, mitigating the normalization of cannabis use, and reducing the inadvertent exposure of minors to potentially influential messages. Ultimately, the advertising restrictions on cannabis contribute to a healthier and more responsible cannabis industry, ensuring the paramount interest of protecting the well-being of children. </a:t>
            </a:r>
            <a:endParaRPr sz="1300">
              <a:solidFill>
                <a:schemeClr val="dk1"/>
              </a:solidFill>
            </a:endParaRPr>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c65f67916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c65f6791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sz="1600">
                <a:solidFill>
                  <a:srgbClr val="333333"/>
                </a:solidFill>
                <a:highlight>
                  <a:srgbClr val="FFFFFF"/>
                </a:highlight>
              </a:rPr>
              <a:t>As of 2023, cannabis use among high schoolers is the highest it’s been since the early-1990s.</a:t>
            </a:r>
            <a:endParaRPr sz="1600">
              <a:solidFill>
                <a:srgbClr val="333333"/>
              </a:solidFill>
              <a:highlight>
                <a:srgbClr val="FFFFFF"/>
              </a:highlight>
            </a:endParaRPr>
          </a:p>
          <a:p>
            <a:pPr marL="1371600" lvl="0" indent="0" algn="l" rtl="0">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600">
                <a:solidFill>
                  <a:srgbClr val="333333"/>
                </a:solidFill>
                <a:highlight>
                  <a:srgbClr val="FFFFFF"/>
                </a:highlight>
              </a:rPr>
              <a:t>More than 12 million young people report using cannabis. </a:t>
            </a:r>
            <a:endParaRPr sz="1600">
              <a:solidFill>
                <a:srgbClr val="333333"/>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65f67916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c65f67916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This presentation and the accompanying resource examine various state policies that permit or prohibit medical cannabis in the school setting.</a:t>
            </a:r>
            <a:endParaRPr>
              <a:latin typeface="Times New Roman"/>
              <a:ea typeface="Times New Roman"/>
              <a:cs typeface="Times New Roman"/>
              <a:sym typeface="Times New Roman"/>
            </a:endParaRPr>
          </a:p>
          <a:p>
            <a:pPr marL="457200" lvl="0"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There are several objectives in compiling this resource:</a:t>
            </a:r>
            <a:endParaRPr>
              <a:latin typeface="Times New Roman"/>
              <a:ea typeface="Times New Roman"/>
              <a:cs typeface="Times New Roman"/>
              <a:sym typeface="Times New Roman"/>
            </a:endParaRPr>
          </a:p>
          <a:p>
            <a:pPr marL="914400" lvl="1"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For states without medical cannabis policies for schools in place, we hope legislators and policy makers can look to this resource and understand why it is important to have a policy that permits medical cannabis in school. </a:t>
            </a:r>
            <a:endParaRPr>
              <a:latin typeface="Times New Roman"/>
              <a:ea typeface="Times New Roman"/>
              <a:cs typeface="Times New Roman"/>
              <a:sym typeface="Times New Roman"/>
            </a:endParaRPr>
          </a:p>
          <a:p>
            <a:pPr marL="914400" lvl="1"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For states that already have a pertinent policy, we will shed light on the most beneficial policy approaches so that states can alter their programs as needed to reduce barriers and burdens to patients, caregivers, and families, and promote the best interest of public health. </a:t>
            </a: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c65f67916d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c65f67916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Only debilitating conditions qualify</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Most states - for minors, some combination of cancer, HIV/AIDS, severe chronic pain, severe nausea, epilepsy, severe muscle spasms, or  wasting syndrome</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For certain patients with these often painful conditions, access to medical cannabis is critical for improved quality of life</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For some minor patients, it is the only way they can get through the school day.</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Going without a dose of medical cannabis can lead to recurrence of symptoms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Example: for a student with epilepsy, a missed dose could result in a seizure at school </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1200"/>
              </a:spcAft>
              <a:buNone/>
            </a:pPr>
            <a:endParaRPr sz="14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65f67916d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c65f67916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b="1">
                <a:latin typeface="Times New Roman"/>
                <a:ea typeface="Times New Roman"/>
                <a:cs typeface="Times New Roman"/>
                <a:sym typeface="Times New Roman"/>
              </a:rPr>
              <a:t>The child / patient is harmed when there is no permitting medical cannabis policy.</a:t>
            </a:r>
            <a:endParaRPr b="1">
              <a:latin typeface="Times New Roman"/>
              <a:ea typeface="Times New Roman"/>
              <a:cs typeface="Times New Roman"/>
              <a:sym typeface="Times New Roman"/>
            </a:endParaRPr>
          </a:p>
          <a:p>
            <a:pPr marL="914400" lvl="1"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Two options when no policy is in place:</a:t>
            </a:r>
            <a:endParaRPr sz="1200">
              <a:latin typeface="Times New Roman"/>
              <a:ea typeface="Times New Roman"/>
              <a:cs typeface="Times New Roman"/>
              <a:sym typeface="Times New Roman"/>
            </a:endParaRPr>
          </a:p>
          <a:p>
            <a:pPr marL="1371600" lvl="2"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Child pulled out of school / absent from school  → </a:t>
            </a:r>
            <a:r>
              <a:rPr lang="en" sz="1200" b="1" u="sng">
                <a:latin typeface="Times New Roman"/>
                <a:ea typeface="Times New Roman"/>
                <a:cs typeface="Times New Roman"/>
                <a:sym typeface="Times New Roman"/>
              </a:rPr>
              <a:t>Education suffers</a:t>
            </a:r>
            <a:endParaRPr sz="1200" b="1" u="sng">
              <a:latin typeface="Times New Roman"/>
              <a:ea typeface="Times New Roman"/>
              <a:cs typeface="Times New Roman"/>
              <a:sym typeface="Times New Roman"/>
            </a:endParaRPr>
          </a:p>
          <a:p>
            <a:pPr marL="1828800" lvl="3"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Detrimental in the aggregate - child may be pulled from school weekly, daily, or even multiple times a day</a:t>
            </a:r>
            <a:endParaRPr sz="1200">
              <a:latin typeface="Times New Roman"/>
              <a:ea typeface="Times New Roman"/>
              <a:cs typeface="Times New Roman"/>
              <a:sym typeface="Times New Roman"/>
            </a:endParaRPr>
          </a:p>
          <a:p>
            <a:pPr marL="1828800" lvl="3" indent="-304800" algn="l" rtl="0">
              <a:lnSpc>
                <a:spcPct val="115000"/>
              </a:lnSpc>
              <a:spcBef>
                <a:spcPts val="0"/>
              </a:spcBef>
              <a:spcAft>
                <a:spcPts val="0"/>
              </a:spcAft>
              <a:buSzPts val="1200"/>
              <a:buFont typeface="Times New Roman"/>
              <a:buChar char="●"/>
            </a:pPr>
            <a:r>
              <a:rPr lang="en" sz="1200">
                <a:solidFill>
                  <a:schemeClr val="dk1"/>
                </a:solidFill>
                <a:latin typeface="Times New Roman"/>
                <a:ea typeface="Times New Roman"/>
                <a:cs typeface="Times New Roman"/>
                <a:sym typeface="Times New Roman"/>
              </a:rPr>
              <a:t>Harms education. Problematic because education is a critical social determinant of health that is crucial for ensuring a long, healthy life. </a:t>
            </a:r>
            <a:endParaRPr sz="1200">
              <a:solidFill>
                <a:schemeClr val="dk1"/>
              </a:solidFill>
              <a:latin typeface="Times New Roman"/>
              <a:ea typeface="Times New Roman"/>
              <a:cs typeface="Times New Roman"/>
              <a:sym typeface="Times New Roman"/>
            </a:endParaRPr>
          </a:p>
          <a:p>
            <a:pPr marL="2286000" lvl="4" indent="-298450" algn="l" rtl="0">
              <a:spcBef>
                <a:spcPts val="0"/>
              </a:spcBef>
              <a:spcAft>
                <a:spcPts val="0"/>
              </a:spcAft>
              <a:buClr>
                <a:schemeClr val="dk1"/>
              </a:buClr>
              <a:buSzPts val="1100"/>
              <a:buChar char="○"/>
            </a:pPr>
            <a:r>
              <a:rPr lang="en" sz="1200">
                <a:solidFill>
                  <a:schemeClr val="dk1"/>
                </a:solidFill>
                <a:latin typeface="Times New Roman"/>
                <a:ea typeface="Times New Roman"/>
                <a:cs typeface="Times New Roman"/>
                <a:sym typeface="Times New Roman"/>
              </a:rPr>
              <a:t>Education is linked to higher paying jobs that provide health-promoting benefits, such as health insurance. </a:t>
            </a:r>
            <a:endParaRPr sz="1200">
              <a:solidFill>
                <a:schemeClr val="dk1"/>
              </a:solidFill>
              <a:latin typeface="Times New Roman"/>
              <a:ea typeface="Times New Roman"/>
              <a:cs typeface="Times New Roman"/>
              <a:sym typeface="Times New Roman"/>
            </a:endParaRPr>
          </a:p>
          <a:p>
            <a:pPr marL="2286000" lvl="4" indent="-298450" algn="l" rtl="0">
              <a:spcBef>
                <a:spcPts val="0"/>
              </a:spcBef>
              <a:spcAft>
                <a:spcPts val="0"/>
              </a:spcAft>
              <a:buClr>
                <a:schemeClr val="dk1"/>
              </a:buClr>
              <a:buSzPts val="1100"/>
              <a:buChar char="○"/>
            </a:pPr>
            <a:r>
              <a:rPr lang="en" sz="1200">
                <a:solidFill>
                  <a:schemeClr val="dk1"/>
                </a:solidFill>
                <a:latin typeface="Times New Roman"/>
                <a:ea typeface="Times New Roman"/>
                <a:cs typeface="Times New Roman"/>
                <a:sym typeface="Times New Roman"/>
              </a:rPr>
              <a:t>High income is also protective against a host of negative health outcomes such as obesity, asthma, and heart disease.</a:t>
            </a:r>
            <a:endParaRPr sz="1200">
              <a:solidFill>
                <a:schemeClr val="dk1"/>
              </a:solidFill>
              <a:latin typeface="Times New Roman"/>
              <a:ea typeface="Times New Roman"/>
              <a:cs typeface="Times New Roman"/>
              <a:sym typeface="Times New Roman"/>
            </a:endParaRPr>
          </a:p>
          <a:p>
            <a:pPr marL="2286000" lvl="4" indent="-298450" algn="l" rtl="0">
              <a:spcBef>
                <a:spcPts val="0"/>
              </a:spcBef>
              <a:spcAft>
                <a:spcPts val="0"/>
              </a:spcAft>
              <a:buClr>
                <a:schemeClr val="dk1"/>
              </a:buClr>
              <a:buSzPts val="1100"/>
              <a:buChar char="○"/>
            </a:pPr>
            <a:r>
              <a:rPr lang="en" sz="1200">
                <a:solidFill>
                  <a:schemeClr val="dk1"/>
                </a:solidFill>
                <a:latin typeface="Times New Roman"/>
                <a:ea typeface="Times New Roman"/>
                <a:cs typeface="Times New Roman"/>
                <a:sym typeface="Times New Roman"/>
              </a:rPr>
              <a:t>Children who miss school face poorer long-term health outcomes, and are more likely to receive poor grades, drop out of school, incur a mental health condition, and exhibit unhealthy behaviors during adolescence, such as smoking, alcohol and drug use, juvenile delinquency, and not exercising</a:t>
            </a:r>
            <a:endParaRPr sz="1200">
              <a:latin typeface="Times New Roman"/>
              <a:ea typeface="Times New Roman"/>
              <a:cs typeface="Times New Roman"/>
              <a:sym typeface="Times New Roman"/>
            </a:endParaRPr>
          </a:p>
          <a:p>
            <a:pPr marL="1371600" lvl="2"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Child misses a dose of medical cannabis → </a:t>
            </a:r>
            <a:r>
              <a:rPr lang="en" sz="1200" b="1" u="sng">
                <a:latin typeface="Times New Roman"/>
                <a:ea typeface="Times New Roman"/>
                <a:cs typeface="Times New Roman"/>
                <a:sym typeface="Times New Roman"/>
              </a:rPr>
              <a:t>Health suffers </a:t>
            </a:r>
            <a:endParaRPr sz="900" b="1" u="sng">
              <a:latin typeface="Times New Roman"/>
              <a:ea typeface="Times New Roman"/>
              <a:cs typeface="Times New Roman"/>
              <a:sym typeface="Times New Roman"/>
            </a:endParaRPr>
          </a:p>
          <a:p>
            <a:pPr marL="1828800" lvl="3" indent="-304800" algn="l" rtl="0">
              <a:lnSpc>
                <a:spcPct val="100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Health- </a:t>
            </a:r>
            <a:r>
              <a:rPr lang="en" sz="1200">
                <a:solidFill>
                  <a:schemeClr val="dk1"/>
                </a:solidFill>
                <a:latin typeface="Times New Roman"/>
                <a:ea typeface="Times New Roman"/>
                <a:cs typeface="Times New Roman"/>
                <a:sym typeface="Times New Roman"/>
              </a:rPr>
              <a:t>potential for symptoms to reoccur when a child who needs medical cannabis misses a dose.</a:t>
            </a:r>
            <a:endParaRPr sz="1200">
              <a:solidFill>
                <a:schemeClr val="dk1"/>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Stigma- </a:t>
            </a:r>
            <a:endParaRPr sz="1200" b="1">
              <a:solidFill>
                <a:schemeClr val="dk1"/>
              </a:solidFill>
              <a:latin typeface="Times New Roman"/>
              <a:ea typeface="Times New Roman"/>
              <a:cs typeface="Times New Roman"/>
              <a:sym typeface="Times New Roman"/>
            </a:endParaRPr>
          </a:p>
          <a:p>
            <a:pPr marL="1371600" lvl="2" indent="-304800" algn="l" rtl="0">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Prohibitions on medical cannabis but not other medications in the school setting only enhances negative stigma</a:t>
            </a:r>
            <a:endParaRPr sz="1200">
              <a:solidFill>
                <a:schemeClr val="dk1"/>
              </a:solidFill>
              <a:latin typeface="Times New Roman"/>
              <a:ea typeface="Times New Roman"/>
              <a:cs typeface="Times New Roman"/>
              <a:sym typeface="Times New Roman"/>
            </a:endParaRPr>
          </a:p>
          <a:p>
            <a:pPr marL="1371600" lvl="2" indent="-304800" algn="l" rtl="0">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Practicalities of the child having to leave school each day, or even multiple times a day: student perceived as an outsider, gossip, etc. This enhances stigma.</a:t>
            </a:r>
            <a:endParaRPr sz="1200">
              <a:solidFill>
                <a:schemeClr val="dk1"/>
              </a:solidFill>
              <a:latin typeface="Times New Roman"/>
              <a:ea typeface="Times New Roman"/>
              <a:cs typeface="Times New Roman"/>
              <a:sym typeface="Times New Roman"/>
            </a:endParaRPr>
          </a:p>
          <a:p>
            <a:pPr marL="1371600" lvl="2" indent="-304800" algn="l" rtl="0">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Stigma has negative health consequences such as chronic stress. Chronic stress negatively impacts an individual’s mental health and can contribute to many physical health conditions, such as high blood pressure, heart disease, stroke, obesity, and diabetes. </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The Caregiver / Family is Harmed</a:t>
            </a:r>
            <a:endParaRPr sz="1200" b="1">
              <a:solidFill>
                <a:schemeClr val="dk1"/>
              </a:solidFill>
              <a:latin typeface="Times New Roman"/>
              <a:ea typeface="Times New Roman"/>
              <a:cs typeface="Times New Roman"/>
              <a:sym typeface="Times New Roman"/>
            </a:endParaRPr>
          </a:p>
          <a:p>
            <a:pPr marL="914400" lvl="1" indent="-317500" algn="l" rtl="0">
              <a:lnSpc>
                <a:spcPct val="115000"/>
              </a:lnSpc>
              <a:spcBef>
                <a:spcPts val="0"/>
              </a:spcBef>
              <a:spcAft>
                <a:spcPts val="0"/>
              </a:spcAft>
              <a:buClr>
                <a:srgbClr val="595959"/>
              </a:buClr>
              <a:buSzPts val="1400"/>
              <a:buChar char="○"/>
            </a:pPr>
            <a:r>
              <a:rPr lang="en" sz="1200">
                <a:solidFill>
                  <a:schemeClr val="dk1"/>
                </a:solidFill>
                <a:latin typeface="Times New Roman"/>
                <a:ea typeface="Times New Roman"/>
                <a:cs typeface="Times New Roman"/>
                <a:sym typeface="Times New Roman"/>
              </a:rPr>
              <a:t>When schools fail to permit medical cannabis, the family unit is harmed because of the burden placed on caregivers</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Without a policy, burdensome process- must get to child’s school, get child, remove child from school, administer the medical cannabis, then drop child off back at school. </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Some patients may need their medical cannabis multiple times a day. Amplifies negative consequences of not having a permitting policy.</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Caregivers must either temporarily leave work and lose out on income, or may be forced to become a stay at home parent to accommodate.</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half of U.S. households, both parents work full-time → associated loss of income </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BUT: Over eighteen million U.S. kids (About ⅓ of U.S. kids) are raised by single parents.</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How are single parent families supposed to make this work?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Policy Fixes</a:t>
            </a:r>
            <a:endParaRPr sz="1200" b="1">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Worst- no policy</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Better- implementing a policy that allows only caregivers to administer medical cannabis on school grounds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Best- permits designated school personnel or school nurses to administer medical cannabis on school grounds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I’m going to come back to this point later when we compare state policies on who is permitted to administer the medical cannabis.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65f67916d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c65f67916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sz="1200">
                <a:solidFill>
                  <a:schemeClr val="dk1"/>
                </a:solidFill>
                <a:latin typeface="Times New Roman"/>
                <a:ea typeface="Times New Roman"/>
                <a:cs typeface="Times New Roman"/>
                <a:sym typeface="Times New Roman"/>
              </a:rPr>
              <a:t>Some school Administrators and Legislators remain hesitant to adopt a policy permitting cannabis on school premises because they fear violating federal law, which would result in a loss of federal funding.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Cannabis remains a schedule one controlled substance under the Controlled Substances Act, meaning it is still illegal under federal law.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Drug Free Workplace Act requires all federal contractors and grantees of federal funds maintain a drug free workplace or risk having their funding revoked.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However, in practice, little possibility of enforcement.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When Congress appropriates funds to the DOJ every year, it attaches a condition prohibiting the DOJ from using the funds to enforce state-authorized cannabis activities. </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essence, if a state legalizes cannabis, or adopts laws permitting medical cannabis in schools, the DOJ cannot go after the state/school/school administrators.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2013 DOJ guidance- Cole Memorandum- DOJ declined to pursue all future enforcement against state-authorized cannabis activities.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2018- Cole Memorandum rescinded by Attorney General Jeff Sessions, but the DOJ has continued to adhere to nonenforcement of state-authorized cannabis activities.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65f67916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c65f67916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States that prohibit medical cannabis in school: </a:t>
            </a:r>
            <a:r>
              <a:rPr lang="en" sz="1200" b="1">
                <a:solidFill>
                  <a:schemeClr val="dk1"/>
                </a:solidFill>
                <a:latin typeface="Times New Roman"/>
                <a:ea typeface="Times New Roman"/>
                <a:cs typeface="Times New Roman"/>
                <a:sym typeface="Times New Roman"/>
              </a:rPr>
              <a:t>11 (</a:t>
            </a:r>
            <a:r>
              <a:rPr lang="en" sz="1200">
                <a:solidFill>
                  <a:schemeClr val="dk1"/>
                </a:solidFill>
                <a:latin typeface="Times New Roman"/>
                <a:ea typeface="Times New Roman"/>
                <a:cs typeface="Times New Roman"/>
                <a:sym typeface="Times New Roman"/>
              </a:rPr>
              <a:t>AL, AR, AZ, CT, HI, MI, MN, MT, ND, NH, VT)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States that permit medical cannabis in school: </a:t>
            </a:r>
            <a:r>
              <a:rPr lang="en" sz="1200" b="1">
                <a:solidFill>
                  <a:schemeClr val="dk1"/>
                </a:solidFill>
                <a:latin typeface="Times New Roman"/>
                <a:ea typeface="Times New Roman"/>
                <a:cs typeface="Times New Roman"/>
                <a:sym typeface="Times New Roman"/>
              </a:rPr>
              <a:t>21</a:t>
            </a:r>
            <a:r>
              <a:rPr lang="en" sz="1200">
                <a:solidFill>
                  <a:schemeClr val="dk1"/>
                </a:solidFill>
                <a:latin typeface="Times New Roman"/>
                <a:ea typeface="Times New Roman"/>
                <a:cs typeface="Times New Roman"/>
                <a:sym typeface="Times New Roman"/>
              </a:rPr>
              <a:t> (CA, CO, DC, DE, FL, IL, KY, ME, MD, MO, MS, NJ, NY, NM, OK, PA, RI, SD, VA, WA, WV)</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Not a free for all - all states have specific and generally extensive restrictions on medical cannabis in schools. State law includes policies on who can administer the medical cannabis to the patient, where the cannabis can be administered, how must the cannabis be stored and if overnight storage is permitted, what forms of cannabis are permissable, etc.</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Alaska: Neither bucket</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schools are not required to accommodate use of medical cannabis.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No Policy: </a:t>
            </a:r>
            <a:r>
              <a:rPr lang="en" sz="1200" b="1">
                <a:solidFill>
                  <a:schemeClr val="dk1"/>
                </a:solidFill>
                <a:latin typeface="Times New Roman"/>
                <a:ea typeface="Times New Roman"/>
                <a:cs typeface="Times New Roman"/>
                <a:sym typeface="Times New Roman"/>
              </a:rPr>
              <a:t>6 </a:t>
            </a:r>
            <a:r>
              <a:rPr lang="en" sz="1200">
                <a:solidFill>
                  <a:schemeClr val="dk1"/>
                </a:solidFill>
                <a:latin typeface="Times New Roman"/>
                <a:ea typeface="Times New Roman"/>
                <a:cs typeface="Times New Roman"/>
                <a:sym typeface="Times New Roman"/>
              </a:rPr>
              <a:t>(LA, MA, NV, OH, OR, UT)</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BUT: MA has indicated an interest in developing a policy permitting medical cannabis in school.</a:t>
            </a:r>
            <a:endParaRPr sz="1200">
              <a:solidFill>
                <a:schemeClr val="dk1"/>
              </a:solidFill>
              <a:latin typeface="Times New Roman"/>
              <a:ea typeface="Times New Roman"/>
              <a:cs typeface="Times New Roman"/>
              <a:sym typeface="Times New Roman"/>
            </a:endParaRPr>
          </a:p>
          <a:p>
            <a:pPr marL="1371600" lvl="2"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 S.B. 3096, (Mass. 2022)</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2022, Massachusetts passed a cannabis reform bill that required the Massachusetts Cannabis Control Commission (“CCC”) to conduct a study on medical cannabis in schools and submit results no later than August of 2023. As of the time of this writing, no study results have been released by the Massachusetts CCC.</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65f67916d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c65f67916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Not worth spending too much time on because state mandate and school discretion approaches have a similar practical implications.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State Mandate – requires all schools in the state to adopt a policy permitting medical cannabis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All have state set minimum requirements that must be incorporated.</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16 </a:t>
            </a:r>
            <a:r>
              <a:rPr lang="en" sz="1200">
                <a:solidFill>
                  <a:schemeClr val="dk1"/>
                </a:solidFill>
                <a:latin typeface="Times New Roman"/>
                <a:ea typeface="Times New Roman"/>
                <a:cs typeface="Times New Roman"/>
                <a:sym typeface="Times New Roman"/>
              </a:rPr>
              <a:t>(CO, DE, FL, IL, KY, ME, MD, MO, NJ, NM, OK, PA, RI, SD, WA, WV)</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School Discretion – schools in the state have complete discretion to decide whether to adopt a permitting policy</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If a school decides to adopt a policy, they must incorporate state set minimum requirements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6</a:t>
            </a:r>
            <a:r>
              <a:rPr lang="en" sz="1200">
                <a:solidFill>
                  <a:schemeClr val="dk1"/>
                </a:solidFill>
                <a:latin typeface="Times New Roman"/>
                <a:ea typeface="Times New Roman"/>
                <a:cs typeface="Times New Roman"/>
                <a:sym typeface="Times New Roman"/>
              </a:rPr>
              <a:t> (CA, DC, MD, MS, NY, VA)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Note on MD</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You may have noticed that Maryland was included twice. I actually did not mess up the math here! Maryland has a policy that mandates public schools adopt a permitting policy, but private schools have discretion to adopt a policy.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state mandate approach is best because it ensures the most inclusive approach because all schools in the state are required to adopt a compliant policy. But, legislators might be hesitant to take such a big step. With the state discretion approach, kids who need medical cannabis may still not have access to it if they go to a school that chooses not to adopt a policy. However, for states where medical cannabis in school remains a contentious issue, the school discretion approach is a more moderate approach that certain legislators and stakeholders may be more likely to support.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120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65f67916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c65f67916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Nineteen states</a:t>
            </a:r>
            <a:r>
              <a:rPr lang="en" sz="1200">
                <a:solidFill>
                  <a:schemeClr val="dk1"/>
                </a:solidFill>
                <a:latin typeface="Times New Roman"/>
                <a:ea typeface="Times New Roman"/>
                <a:cs typeface="Times New Roman"/>
                <a:sym typeface="Times New Roman"/>
              </a:rPr>
              <a:t> (CA, CO, DC, DE, FL, IL, ME, MD, MO, MS, NJ, NM, NY, PA, RI, SD. VA. WA. WV) have verification and certification procedures that must be met in order for a student to receive their medical cannabis at school.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States generally require</a:t>
            </a:r>
            <a:endParaRPr sz="1200">
              <a:solidFill>
                <a:schemeClr val="dk1"/>
              </a:solidFill>
              <a:latin typeface="Times New Roman"/>
              <a:ea typeface="Times New Roman"/>
              <a:cs typeface="Times New Roman"/>
              <a:sym typeface="Times New Roman"/>
            </a:endParaRPr>
          </a:p>
          <a:p>
            <a:pPr marL="914400" lvl="1"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medical cannabis card of patient or equivalent and/or caregiver verification: </a:t>
            </a:r>
            <a:r>
              <a:rPr lang="en" sz="1200" b="1">
                <a:solidFill>
                  <a:schemeClr val="dk1"/>
                </a:solidFill>
                <a:latin typeface="Times New Roman"/>
                <a:ea typeface="Times New Roman"/>
                <a:cs typeface="Times New Roman"/>
                <a:sym typeface="Times New Roman"/>
              </a:rPr>
              <a:t>9 </a:t>
            </a:r>
            <a:r>
              <a:rPr lang="en" sz="1200">
                <a:solidFill>
                  <a:schemeClr val="dk1"/>
                </a:solidFill>
                <a:latin typeface="Times New Roman"/>
                <a:ea typeface="Times New Roman"/>
                <a:cs typeface="Times New Roman"/>
                <a:sym typeface="Times New Roman"/>
              </a:rPr>
              <a:t>(IL, MD, MO, MS, NY, PA, SD, WA, WV)</a:t>
            </a:r>
            <a:endParaRPr sz="1200">
              <a:solidFill>
                <a:schemeClr val="dk1"/>
              </a:solidFill>
              <a:latin typeface="Times New Roman"/>
              <a:ea typeface="Times New Roman"/>
              <a:cs typeface="Times New Roman"/>
              <a:sym typeface="Times New Roman"/>
            </a:endParaRPr>
          </a:p>
          <a:p>
            <a:pPr marL="914400" lvl="1"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medical recommendation, certification, or authorization from a practitioner or equivalent: </a:t>
            </a:r>
            <a:r>
              <a:rPr lang="en" sz="1200" b="1">
                <a:solidFill>
                  <a:schemeClr val="dk1"/>
                </a:solidFill>
                <a:latin typeface="Times New Roman"/>
                <a:ea typeface="Times New Roman"/>
                <a:cs typeface="Times New Roman"/>
                <a:sym typeface="Times New Roman"/>
              </a:rPr>
              <a:t>12</a:t>
            </a:r>
            <a:r>
              <a:rPr lang="en" sz="1200">
                <a:solidFill>
                  <a:schemeClr val="dk1"/>
                </a:solidFill>
                <a:latin typeface="Times New Roman"/>
                <a:ea typeface="Times New Roman"/>
                <a:cs typeface="Times New Roman"/>
                <a:sym typeface="Times New Roman"/>
              </a:rPr>
              <a:t> (CA, DC, DE, FL, ME, MD, MO, MS, NM, PA, VA, WV) </a:t>
            </a:r>
            <a:endParaRPr sz="1200">
              <a:solidFill>
                <a:schemeClr val="dk1"/>
              </a:solidFill>
              <a:latin typeface="Times New Roman"/>
              <a:ea typeface="Times New Roman"/>
              <a:cs typeface="Times New Roman"/>
              <a:sym typeface="Times New Roman"/>
            </a:endParaRPr>
          </a:p>
          <a:p>
            <a:pPr marL="914400" lvl="1"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treatment plan: </a:t>
            </a:r>
            <a:r>
              <a:rPr lang="en" sz="1200" b="1">
                <a:solidFill>
                  <a:schemeClr val="dk1"/>
                </a:solidFill>
                <a:latin typeface="Times New Roman"/>
                <a:ea typeface="Times New Roman"/>
                <a:cs typeface="Times New Roman"/>
                <a:sym typeface="Times New Roman"/>
              </a:rPr>
              <a:t>7 </a:t>
            </a:r>
            <a:r>
              <a:rPr lang="en" sz="1200">
                <a:solidFill>
                  <a:schemeClr val="dk1"/>
                </a:solidFill>
                <a:latin typeface="Times New Roman"/>
                <a:ea typeface="Times New Roman"/>
                <a:cs typeface="Times New Roman"/>
                <a:sym typeface="Times New Roman"/>
              </a:rPr>
              <a:t>(CO, FL, IL, MD, NM, RI, SD)</a:t>
            </a:r>
            <a:endParaRPr sz="1200">
              <a:solidFill>
                <a:schemeClr val="dk1"/>
              </a:solidFill>
              <a:latin typeface="Times New Roman"/>
              <a:ea typeface="Times New Roman"/>
              <a:cs typeface="Times New Roman"/>
              <a:sym typeface="Times New Roman"/>
            </a:endParaRPr>
          </a:p>
          <a:p>
            <a:pPr marL="1371600" lvl="2"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Details dosage, timing, and delivery</a:t>
            </a:r>
            <a:endParaRPr sz="1200">
              <a:solidFill>
                <a:schemeClr val="dk1"/>
              </a:solidFill>
              <a:latin typeface="Times New Roman"/>
              <a:ea typeface="Times New Roman"/>
              <a:cs typeface="Times New Roman"/>
              <a:sym typeface="Times New Roman"/>
            </a:endParaRPr>
          </a:p>
          <a:p>
            <a:pPr marL="1371600" lvl="2"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Florida’s must be compiled with the principle</a:t>
            </a:r>
            <a:endParaRPr sz="1200">
              <a:solidFill>
                <a:schemeClr val="dk1"/>
              </a:solidFill>
              <a:latin typeface="Times New Roman"/>
              <a:ea typeface="Times New Roman"/>
              <a:cs typeface="Times New Roman"/>
              <a:sym typeface="Times New Roman"/>
            </a:endParaRPr>
          </a:p>
          <a:p>
            <a:pPr marL="914400" lvl="1"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release from liability: </a:t>
            </a:r>
            <a:r>
              <a:rPr lang="en" sz="1200" b="1">
                <a:solidFill>
                  <a:schemeClr val="dk1"/>
                </a:solidFill>
                <a:latin typeface="Times New Roman"/>
                <a:ea typeface="Times New Roman"/>
                <a:cs typeface="Times New Roman"/>
                <a:sym typeface="Times New Roman"/>
              </a:rPr>
              <a:t>5</a:t>
            </a:r>
            <a:r>
              <a:rPr lang="en" sz="1200">
                <a:solidFill>
                  <a:schemeClr val="dk1"/>
                </a:solidFill>
                <a:latin typeface="Times New Roman"/>
                <a:ea typeface="Times New Roman"/>
                <a:cs typeface="Times New Roman"/>
                <a:sym typeface="Times New Roman"/>
              </a:rPr>
              <a:t> (CO, MD, NM, RI, SD) </a:t>
            </a:r>
            <a:endParaRPr sz="1200">
              <a:solidFill>
                <a:schemeClr val="dk1"/>
              </a:solidFill>
              <a:latin typeface="Times New Roman"/>
              <a:ea typeface="Times New Roman"/>
              <a:cs typeface="Times New Roman"/>
              <a:sym typeface="Times New Roman"/>
            </a:endParaRPr>
          </a:p>
          <a:p>
            <a:pPr marL="1371600" lvl="2"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Caregiver must release the school from liability if anything goes awry</a:t>
            </a:r>
            <a:endParaRPr sz="1200">
              <a:solidFill>
                <a:schemeClr val="dk1"/>
              </a:solidFill>
              <a:latin typeface="Times New Roman"/>
              <a:ea typeface="Times New Roman"/>
              <a:cs typeface="Times New Roman"/>
              <a:sym typeface="Times New Roman"/>
            </a:endParaRPr>
          </a:p>
          <a:p>
            <a:pPr marL="914400" lvl="1"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caregiver authorization or affirmation: </a:t>
            </a:r>
            <a:r>
              <a:rPr lang="en" sz="1200" b="1">
                <a:solidFill>
                  <a:schemeClr val="dk1"/>
                </a:solidFill>
                <a:latin typeface="Times New Roman"/>
                <a:ea typeface="Times New Roman"/>
                <a:cs typeface="Times New Roman"/>
                <a:sym typeface="Times New Roman"/>
              </a:rPr>
              <a:t>6 </a:t>
            </a:r>
            <a:r>
              <a:rPr lang="en" sz="1200">
                <a:solidFill>
                  <a:schemeClr val="dk1"/>
                </a:solidFill>
                <a:latin typeface="Times New Roman"/>
                <a:ea typeface="Times New Roman"/>
                <a:cs typeface="Times New Roman"/>
                <a:sym typeface="Times New Roman"/>
              </a:rPr>
              <a:t>(DC, DE, FL, IL, ME, MD) </a:t>
            </a:r>
            <a:endParaRPr sz="1200">
              <a:solidFill>
                <a:schemeClr val="dk1"/>
              </a:solidFill>
              <a:latin typeface="Times New Roman"/>
              <a:ea typeface="Times New Roman"/>
              <a:cs typeface="Times New Roman"/>
              <a:sym typeface="Times New Roman"/>
            </a:endParaRPr>
          </a:p>
          <a:p>
            <a:pPr marL="1371600" lvl="2"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Form where caregiver authorizes school to administer, store, or possess the cannabis, and/or affirm that the caregiver agrees to be the student’s caregiver</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Annual Renewal - 5 states (IL, FL, NJ, NM, SD) require annual renewal of verification documents.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Upshot of all of this is that verification procedures widely differ from state to state, and a lot of documentation is needed to secure access to medical cannabis in the school setting. It is a highly regulated process.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65f67916d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65f67916d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7 total jurisdictions have some sort of packaging / labeling requirement.</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Packaging: </a:t>
            </a:r>
            <a:r>
              <a:rPr lang="en" sz="1200" b="1">
                <a:solidFill>
                  <a:schemeClr val="dk1"/>
                </a:solidFill>
                <a:latin typeface="Times New Roman"/>
                <a:ea typeface="Times New Roman"/>
                <a:cs typeface="Times New Roman"/>
                <a:sym typeface="Times New Roman"/>
              </a:rPr>
              <a:t>2</a:t>
            </a:r>
            <a:r>
              <a:rPr lang="en" sz="1200">
                <a:solidFill>
                  <a:schemeClr val="dk1"/>
                </a:solidFill>
                <a:latin typeface="Times New Roman"/>
                <a:ea typeface="Times New Roman"/>
                <a:cs typeface="Times New Roman"/>
                <a:sym typeface="Times New Roman"/>
              </a:rPr>
              <a:t> (DC, MD)</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DC: labeled container &amp; sealed package</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MD: original packaging &amp; display label provided by dispensary</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Labeling: </a:t>
            </a:r>
            <a:r>
              <a:rPr lang="en" sz="1200" b="1">
                <a:solidFill>
                  <a:schemeClr val="dk1"/>
                </a:solidFill>
                <a:latin typeface="Times New Roman"/>
                <a:ea typeface="Times New Roman"/>
                <a:cs typeface="Times New Roman"/>
                <a:sym typeface="Times New Roman"/>
              </a:rPr>
              <a:t>6</a:t>
            </a:r>
            <a:r>
              <a:rPr lang="en" sz="1200">
                <a:solidFill>
                  <a:schemeClr val="dk1"/>
                </a:solidFill>
                <a:latin typeface="Times New Roman"/>
                <a:ea typeface="Times New Roman"/>
                <a:cs typeface="Times New Roman"/>
                <a:sym typeface="Times New Roman"/>
              </a:rPr>
              <a:t> (CO, FL, NM, RI, SD)</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 SD: require that the medical cannabis be labeled with clear instructions for administration.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MD: Display label provided by the dispensary</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NM, FL, RI: New Mexico, Florida, and Rhode Island require the medical cannabis to be labeled with the student’s name, date of birth, and dosage. Rhode Island additionally requires labeling to include a list of the ingredients. </a:t>
            </a:r>
            <a:endParaRPr sz="1200">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65f67916d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c65f67916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States that prohibit smokable forms of medical cannabis: </a:t>
            </a:r>
            <a:r>
              <a:rPr lang="en" sz="1200" b="1">
                <a:solidFill>
                  <a:schemeClr val="dk1"/>
                </a:solidFill>
                <a:latin typeface="Times New Roman"/>
                <a:ea typeface="Times New Roman"/>
                <a:cs typeface="Times New Roman"/>
                <a:sym typeface="Times New Roman"/>
              </a:rPr>
              <a:t>17 </a:t>
            </a:r>
            <a:r>
              <a:rPr lang="en" sz="1200">
                <a:solidFill>
                  <a:schemeClr val="dk1"/>
                </a:solidFill>
                <a:latin typeface="Times New Roman"/>
                <a:ea typeface="Times New Roman"/>
                <a:cs typeface="Times New Roman"/>
                <a:sym typeface="Times New Roman"/>
              </a:rPr>
              <a:t>(CA, CO, DC, FL, IL, KY, ME, MD, NJ, OK, RI, SD, WA, WV)</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Florida - In addition to smokable forms, bans any form like patches that provides continuous delivery of medical cannabis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New Mexico - Does not ban smokable forms, but instead permits only non-refrigerated capsules, extracts, and orally ingested concentrates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Delaware and Virginia only permit cannabis oil in schools. </a:t>
            </a:r>
            <a:endParaRPr sz="1200">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65f67916d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65f67916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As mentioned earlier, allowing school nurses and school personnel to administer medical cannabis enables access to care and lowers burdens on caregivers and families. But still, about half of jurisdictions that permit medical cannabis only allow caregivers to administer.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Caregivers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Caregiver = varies by state law, but generally the parent or guardian of the patient who administers medical cannabis to minor qualifying patient</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19</a:t>
            </a:r>
            <a:r>
              <a:rPr lang="en" sz="1200">
                <a:solidFill>
                  <a:schemeClr val="dk1"/>
                </a:solidFill>
                <a:latin typeface="Times New Roman"/>
                <a:ea typeface="Times New Roman"/>
                <a:cs typeface="Times New Roman"/>
                <a:sym typeface="Times New Roman"/>
              </a:rPr>
              <a:t> (CA, CO, DE, FL, IL, KY, ME, MD, MO, MS, NJ, NM, NY, OK, PA, RI, SD, WA, WV) permit caregivers to administer the medical cannabis. </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Rhode Island also permits parent’s designees to administer medical cannabis to the student</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School Personnel</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8</a:t>
            </a:r>
            <a:r>
              <a:rPr lang="en" sz="1200">
                <a:solidFill>
                  <a:schemeClr val="dk1"/>
                </a:solidFill>
                <a:latin typeface="Times New Roman"/>
                <a:ea typeface="Times New Roman"/>
                <a:cs typeface="Times New Roman"/>
                <a:sym typeface="Times New Roman"/>
              </a:rPr>
              <a:t> (DE, FL, ME, MO, MS, OK, WA, WV) prohibit school personnel from administering medical cannabis to the student</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7 </a:t>
            </a:r>
            <a:r>
              <a:rPr lang="en" sz="1200">
                <a:solidFill>
                  <a:schemeClr val="dk1"/>
                </a:solidFill>
                <a:latin typeface="Times New Roman"/>
                <a:ea typeface="Times New Roman"/>
                <a:cs typeface="Times New Roman"/>
                <a:sym typeface="Times New Roman"/>
              </a:rPr>
              <a:t>(CA, CO, IL, KY, MD, NY, SD) permit school personnel to administer medical cannabis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School Nurses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10 </a:t>
            </a:r>
            <a:r>
              <a:rPr lang="en" sz="1200">
                <a:solidFill>
                  <a:schemeClr val="dk1"/>
                </a:solidFill>
                <a:latin typeface="Times New Roman"/>
                <a:ea typeface="Times New Roman"/>
                <a:cs typeface="Times New Roman"/>
                <a:sym typeface="Times New Roman"/>
              </a:rPr>
              <a:t>(CA, DE, FL, ME, MO, MS, OK, SD, WA, WV) prohibit school nurses from administering medical cannabis in the school setting.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7 </a:t>
            </a:r>
            <a:r>
              <a:rPr lang="en" sz="1200">
                <a:solidFill>
                  <a:schemeClr val="dk1"/>
                </a:solidFill>
                <a:latin typeface="Times New Roman"/>
                <a:ea typeface="Times New Roman"/>
                <a:cs typeface="Times New Roman"/>
                <a:sym typeface="Times New Roman"/>
              </a:rPr>
              <a:t>(IL, KY, MD, NM, NY, RI, VA) permit school nurses to administer medical cannabis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Self Administering- more controversial. Concerns that student could overdose, share cannabis with other students, etc. </a:t>
            </a:r>
            <a:r>
              <a:rPr lang="en" sz="1200" b="1">
                <a:solidFill>
                  <a:schemeClr val="dk1"/>
                </a:solidFill>
                <a:latin typeface="Times New Roman"/>
                <a:ea typeface="Times New Roman"/>
                <a:cs typeface="Times New Roman"/>
                <a:sym typeface="Times New Roman"/>
              </a:rPr>
              <a:t>BUT:</a:t>
            </a:r>
            <a:r>
              <a:rPr lang="en" sz="1200">
                <a:solidFill>
                  <a:schemeClr val="dk1"/>
                </a:solidFill>
                <a:latin typeface="Times New Roman"/>
                <a:ea typeface="Times New Roman"/>
                <a:cs typeface="Times New Roman"/>
                <a:sym typeface="Times New Roman"/>
              </a:rPr>
              <a:t> the two states that do permit self administration do so in a highly regulated manner.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When the patient administers the cannabis to themselves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16 </a:t>
            </a:r>
            <a:r>
              <a:rPr lang="en" sz="1200">
                <a:solidFill>
                  <a:schemeClr val="dk1"/>
                </a:solidFill>
                <a:latin typeface="Times New Roman"/>
                <a:ea typeface="Times New Roman"/>
                <a:cs typeface="Times New Roman"/>
                <a:sym typeface="Times New Roman"/>
              </a:rPr>
              <a:t>(CA, CO, DE, FL, KY, ME, MD, MO, MS, NM, OK, PA, RI, SD, WA, WV) prohibit the patient from self-administering medical cannabis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latin typeface="Times New Roman"/>
                <a:ea typeface="Times New Roman"/>
                <a:cs typeface="Times New Roman"/>
                <a:sym typeface="Times New Roman"/>
              </a:rPr>
              <a:t>2 </a:t>
            </a:r>
            <a:r>
              <a:rPr lang="en" sz="1200">
                <a:solidFill>
                  <a:schemeClr val="dk1"/>
                </a:solidFill>
                <a:latin typeface="Times New Roman"/>
                <a:ea typeface="Times New Roman"/>
                <a:cs typeface="Times New Roman"/>
                <a:sym typeface="Times New Roman"/>
              </a:rPr>
              <a:t>(IL and NY) permit self-administration of medical cannabis in school</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lL– self-administering is only permitted if the student is under supervision of the school nurse or school personnel</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NY – self-administering is permitted if the patient is “capable” and the school has a permitting policy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65f67916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c65f67916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t>In recent years, the legalization of cannabis for both medical and recreational purposes has sparked a specific concern for the health and safety of children. Many factors influence teens' use of cannabis, such as the proportion of peers and family members in a teen's life who use cannabis, a teen's level of psychological distress, as well as the advertising and marketing of cannabis. The latter factor will be the specific focus of today’s presentation. While advertising comes in many forms, whether it be social media, website ads, or paper handouts, I will specifically focus on the impact of outdoor cannabis advertising, such as billboards, on children.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 sz="1300"/>
              <a:t>During this</a:t>
            </a:r>
            <a:r>
              <a:rPr lang="en" sz="1300">
                <a:solidFill>
                  <a:schemeClr val="dk1"/>
                </a:solidFill>
              </a:rPr>
              <a:t> presentation, I will discuss the three categories of advertising policies used by the 39 jurisdictions that have legalized cannabis for medical and/or recreational purposes. But first, I plan to give you an overview of how cannabis advertising directly impacts the well-being of kids. </a:t>
            </a:r>
            <a:endParaRPr>
              <a:solidFill>
                <a:schemeClr val="dk1"/>
              </a:solidFill>
            </a:endParaRPr>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65f67916d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c65f67916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Char char="●"/>
            </a:pPr>
            <a:r>
              <a:rPr lang="en" sz="1200">
                <a:solidFill>
                  <a:schemeClr val="dk1"/>
                </a:solidFill>
                <a:latin typeface="Times New Roman"/>
                <a:ea typeface="Times New Roman"/>
                <a:cs typeface="Times New Roman"/>
                <a:sym typeface="Times New Roman"/>
              </a:rPr>
              <a:t>Why allow cannabis on more than just school premises?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For kids who have one of the severe qualifying conditions needed to qualify for medical cannabis as a minor, they may need their medicine in more locations than just school premises in order to enable these kids’ full inclusion in school life. </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One example - Child may need medical cannabis on school bus en route to school sponsored field trip. Without access to medical cannabis, child likely would be unable to attend the field trip with the rest of their class.</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But one caveat: this policy aspect has implicit limitations, as state’s medical cannabis policies do not apply across state lines.</a:t>
            </a:r>
            <a:endParaRPr sz="12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r>
              <a:rPr lang="en" sz="1200" b="1">
                <a:solidFill>
                  <a:schemeClr val="dk1"/>
                </a:solidFill>
                <a:latin typeface="Times New Roman"/>
                <a:ea typeface="Times New Roman"/>
                <a:cs typeface="Times New Roman"/>
                <a:sym typeface="Times New Roman"/>
              </a:rPr>
              <a:t>Sixteen states</a:t>
            </a:r>
            <a:r>
              <a:rPr lang="en" sz="1200">
                <a:solidFill>
                  <a:schemeClr val="dk1"/>
                </a:solidFill>
                <a:latin typeface="Times New Roman"/>
                <a:ea typeface="Times New Roman"/>
                <a:cs typeface="Times New Roman"/>
                <a:sym typeface="Times New Roman"/>
              </a:rPr>
              <a:t> (CA, CO, DC, DE, FL, IL, KY, ME, MD, MO, NJ, NM, SD, VA, WA, WV) permit administration of medical cannabis on school premises. </a:t>
            </a:r>
            <a:endParaRPr sz="12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Nine states </a:t>
            </a:r>
            <a:r>
              <a:rPr lang="en" sz="1200">
                <a:solidFill>
                  <a:schemeClr val="dk1"/>
                </a:solidFill>
                <a:latin typeface="Times New Roman"/>
                <a:ea typeface="Times New Roman"/>
                <a:cs typeface="Times New Roman"/>
                <a:sym typeface="Times New Roman"/>
              </a:rPr>
              <a:t>(CO, DE, IL, ME, MD, MO, NJ, NM, WA) permit administration of medical cannabis on school buses.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Ten states</a:t>
            </a:r>
            <a:r>
              <a:rPr lang="en" sz="1200">
                <a:solidFill>
                  <a:schemeClr val="dk1"/>
                </a:solidFill>
                <a:latin typeface="Times New Roman"/>
                <a:ea typeface="Times New Roman"/>
                <a:cs typeface="Times New Roman"/>
                <a:sym typeface="Times New Roman"/>
              </a:rPr>
              <a:t> (CO, IL, MD, MO, NJ, NM, SD, VA, WA, WV) permit administration of medical cannabis at school-sponsored events.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c65f67916d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c65f67916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Having storage procedures in place, especially overnight storage procedures,</a:t>
            </a: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lessen burdens on the caregiver and reduce stigma against the child. States looking to reform or implement a policy should include storage procedures.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8 </a:t>
            </a:r>
            <a:r>
              <a:rPr lang="en" sz="1200">
                <a:solidFill>
                  <a:schemeClr val="dk1"/>
                </a:solidFill>
                <a:latin typeface="Times New Roman"/>
                <a:ea typeface="Times New Roman"/>
                <a:cs typeface="Times New Roman"/>
                <a:sym typeface="Times New Roman"/>
              </a:rPr>
              <a:t>(CA, DE, FL, MO, NJ, OK, PA, WV) </a:t>
            </a:r>
            <a:r>
              <a:rPr lang="en" sz="1200" b="1" u="sng">
                <a:solidFill>
                  <a:schemeClr val="dk1"/>
                </a:solidFill>
                <a:latin typeface="Times New Roman"/>
                <a:ea typeface="Times New Roman"/>
                <a:cs typeface="Times New Roman"/>
                <a:sym typeface="Times New Roman"/>
              </a:rPr>
              <a:t>prohibit</a:t>
            </a:r>
            <a:r>
              <a:rPr lang="en" sz="1200">
                <a:solidFill>
                  <a:schemeClr val="dk1"/>
                </a:solidFill>
                <a:latin typeface="Times New Roman"/>
                <a:ea typeface="Times New Roman"/>
                <a:cs typeface="Times New Roman"/>
                <a:sym typeface="Times New Roman"/>
              </a:rPr>
              <a:t> storage of medical cannabis on school grounds.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Examples: </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 FL, MO, OK, PA: caregiver must transport the cannabis to school and remove the cannabis from school every day. </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DE: medical cannabis must, at all times, be kept on the caregiver’s person. </a:t>
            </a:r>
            <a:endParaRPr sz="1200" b="1">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6 </a:t>
            </a:r>
            <a:r>
              <a:rPr lang="en" sz="1200">
                <a:solidFill>
                  <a:schemeClr val="dk1"/>
                </a:solidFill>
                <a:latin typeface="Times New Roman"/>
                <a:ea typeface="Times New Roman"/>
                <a:cs typeface="Times New Roman"/>
                <a:sym typeface="Times New Roman"/>
              </a:rPr>
              <a:t>(CO, IL, MD, NM, RI, SD) </a:t>
            </a:r>
            <a:r>
              <a:rPr lang="en" sz="1200" b="1" u="sng">
                <a:solidFill>
                  <a:schemeClr val="dk1"/>
                </a:solidFill>
                <a:latin typeface="Times New Roman"/>
                <a:ea typeface="Times New Roman"/>
                <a:cs typeface="Times New Roman"/>
                <a:sym typeface="Times New Roman"/>
              </a:rPr>
              <a:t>permit</a:t>
            </a:r>
            <a:r>
              <a:rPr lang="en" sz="1200">
                <a:solidFill>
                  <a:schemeClr val="dk1"/>
                </a:solidFill>
                <a:latin typeface="Times New Roman"/>
                <a:ea typeface="Times New Roman"/>
                <a:cs typeface="Times New Roman"/>
                <a:sym typeface="Times New Roman"/>
              </a:rPr>
              <a:t> storage of medical cannabis</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Examples</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Overnight Storage</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MD:  permits overnight storage </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IL / RI: permit overnight storage if school personnel or a school nurse administers the medical cannabis. If administered by a caregiver, the cannabis must be removed from school premises.</a:t>
            </a:r>
            <a:endParaRPr sz="1200">
              <a:solidFill>
                <a:schemeClr val="dk1"/>
              </a:solidFill>
              <a:latin typeface="Times New Roman"/>
              <a:ea typeface="Times New Roman"/>
              <a:cs typeface="Times New Roman"/>
              <a:sym typeface="Times New Roman"/>
            </a:endParaRPr>
          </a:p>
          <a:p>
            <a:pPr marL="1371600" lvl="2"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Storage of Cannabis</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 NM, RI, SD: cannabis must be stored in a locked storage container</a:t>
            </a:r>
            <a:endParaRPr sz="1200">
              <a:solidFill>
                <a:schemeClr val="dk1"/>
              </a:solidFill>
              <a:latin typeface="Times New Roman"/>
              <a:ea typeface="Times New Roman"/>
              <a:cs typeface="Times New Roman"/>
              <a:sym typeface="Times New Roman"/>
            </a:endParaRPr>
          </a:p>
          <a:p>
            <a:pPr marL="1828800" lvl="3"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IL– Storage must be consistent with the storage of other student medication</a:t>
            </a:r>
            <a:endParaRPr sz="1200" b="1">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65f67916d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c65f67916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cfd61c4a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cfd61c4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Restrictions on outdoor cannabis advertising protect children from unnecessary exposure to cannabis that results in adverse public health consequences. </a:t>
            </a:r>
            <a:endParaRPr sz="1300">
              <a:solidFill>
                <a:schemeClr val="dk1"/>
              </a:solidFill>
            </a:endParaRPr>
          </a:p>
          <a:p>
            <a:pPr marL="0" lvl="0" indent="45720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Studies have concluded four specific impacts that cannabis advertising has on children: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First, researchers have found that children that are exposed to cannabis advertising are significantly more likely to use cannabis. For instance, kids that saw advertisements were more likely to consume cannabis in the last month than children that were not exposed to cannabis advertisements.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Second, children exposed to cannabis advertisements are more likely to have more positive perceptions about the drug, like believing that cannabis is a safe, natural, and medicinal product. This lures children into a false sense of security when deciding to use cannabis.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Third, children who view advertisements are more likely to express intentions to use cannabis and or more likely to consume cannabis within the next six months.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And lastly, increased usage of cannabis during adolescence is linked to negative outcomes, such as decreased attention span, poor mental health, impaired cognitive development, development of psychosis, anxiety, and depression, and other issues that Mat touched upon in his introduction of the topic. </a:t>
            </a:r>
            <a:endParaRPr sz="1300">
              <a:solidFill>
                <a:srgbClr val="333333"/>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6c8d609306_1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6c8d609306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So why focus on outdoor advertising?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According to tracking data, 42% of all cannabis advertising is done on billboards and other outside placements. This is particularly problematic because physical advertisements, such as billboards, have a much stronger effect on teens than other forms of advertising. For example, one study found that children frequently exposed to cannabis billboard advertising were seven times more likely to use cannabis and nearly six times as likely to have symptoms of cannabis use disorder.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457200" algn="l" rtl="0">
              <a:lnSpc>
                <a:spcPct val="115000"/>
              </a:lnSpc>
              <a:spcBef>
                <a:spcPts val="0"/>
              </a:spcBef>
              <a:spcAft>
                <a:spcPts val="0"/>
              </a:spcAft>
              <a:buNone/>
            </a:pPr>
            <a:endParaRPr sz="1300">
              <a:solidFill>
                <a:schemeClr val="dk1"/>
              </a:solidFill>
            </a:endParaRPr>
          </a:p>
          <a:p>
            <a:pPr marL="0" lvl="0" indent="457200" algn="l" rtl="0">
              <a:lnSpc>
                <a:spcPct val="115000"/>
              </a:lnSpc>
              <a:spcBef>
                <a:spcPts val="0"/>
              </a:spcBef>
              <a:spcAft>
                <a:spcPts val="0"/>
              </a:spcAft>
              <a:buNone/>
            </a:pPr>
            <a:endParaRPr sz="1300">
              <a:solidFill>
                <a:schemeClr val="dk1"/>
              </a:solidFill>
            </a:endParaRPr>
          </a:p>
          <a:p>
            <a:pPr marL="0" lvl="0" indent="457200" algn="l" rtl="0">
              <a:lnSpc>
                <a:spcPct val="115000"/>
              </a:lnSpc>
              <a:spcBef>
                <a:spcPts val="0"/>
              </a:spcBef>
              <a:spcAft>
                <a:spcPts val="0"/>
              </a:spcAft>
              <a:buNone/>
            </a:pPr>
            <a:endParaRPr sz="1300">
              <a:solidFill>
                <a:schemeClr val="dk1"/>
              </a:solidFill>
            </a:endParaRPr>
          </a:p>
          <a:p>
            <a:pPr marL="0" lvl="0" indent="457200" algn="l" rtl="0">
              <a:lnSpc>
                <a:spcPct val="115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cfd61c4ac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6cfd61c4ac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A couple specific reasons why outdoor cannabis advertising can be more impactful than other forms of cannabis advertising is because: </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Visibility: Outdoor ads are often placed in high-traffic areas, such as highways, urban centers, or on public transportation, ensuring maximum exposure. </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Broad Reach: Unlike digital or print advertising, which usually targets specific demographics, outdoor ads have a broad reach, reaching people of all ages. </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Creative Opportunities: Outdoor advertising offers creative opportunities for eye-catching and memorable campaigns. Large billboards, posters, and other outdoor media formats allow for visually appealing designs and messaging that can capture attention and leave a lasting impression.</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Complement to Digital Advertising: While digital advertising is highly targeted and effective, outdoor advertising can complement digital campaigns by providing additional exposure and reinforcing brand messaging in the physical world.</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Many states have taken these factors into consideration and started to take action to reduce the odds that children will be exposed to outdoor cannabis advertising.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None/>
            </a:pPr>
            <a:endParaRPr sz="13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6c8d609306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6c8d60930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There are three categories that states fall into regarding the regulation of outdoor cannabis advertising. Of the 39 jurisdictions that allow the medical use and/or adult-use of cannabis products, only 3 states do not currently have regulations that address the advertisement of cannabis products and businesses. (2) 8 states have a complete ban on outdoor advertising; and  (3) 28 states + DC have restrictions on outdoor advertising but do not outright prohibit it.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I want to note that while there is a trend by States to to add restrictions to outdoor cannabis advertising, do not take comfort where your state has a ban because there is always movement. In maryland, this year there was a bill brought in our State Senate to ban outdoor cannabis advertising. And of the three states that have no restrictions on advertising, 2 of the states had strict regulations on cannabis advertising, but these laws have been repealed. </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I also want to note that from a public health standpoint, a complete prohibition is the most ideal approach for a state to implement so that the risk of exposure to youths drops drastically.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c8d609306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c8d60930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Regarding the third category, after completing an assessment of the 28 states that have restrictions but do not prohibit outdoor advertising, these are the types of restrictions that jurisdictions have put in place. The different restrictions include: the prohibition of a Specific Types of Advertising, Location Based Restrictions, Buffer Zones, Audience composition restrictions, physical Feature restrictions, and Content Requirements and Restrictions.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6c8d609306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6c8d609306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First up, 11 states prohibit a specific form of outdoor advertising, rather than implementing a complete ban on all forms of outdoor advertising. I found 4 different types of prohibitions. </a:t>
            </a:r>
            <a:endParaRPr sz="1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300">
                <a:solidFill>
                  <a:schemeClr val="dk1"/>
                </a:solidFill>
              </a:rPr>
              <a:t>11 states prohibit the use of billboards to advertise cannabis products and businesses. 2 states prohibit the use of handheld or portable signs. 1 state prohibits the use of adopt-a-highway signs. 1 state prohibits the use of any type of sign outdoors unless the sign is on the retailer's property. </a:t>
            </a: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1200"/>
              </a:spcAft>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115675" y="4161325"/>
            <a:ext cx="939376" cy="922851"/>
          </a:xfrm>
          <a:prstGeom prst="rect">
            <a:avLst/>
          </a:prstGeom>
          <a:noFill/>
          <a:ln>
            <a:noFill/>
          </a:ln>
        </p:spPr>
      </p:pic>
      <p:sp>
        <p:nvSpPr>
          <p:cNvPr id="55" name="Google Shape;55;p13"/>
          <p:cNvSpPr txBox="1">
            <a:spLocks noGrp="1"/>
          </p:cNvSpPr>
          <p:nvPr>
            <p:ph type="ctrTitle"/>
          </p:nvPr>
        </p:nvSpPr>
        <p:spPr>
          <a:xfrm>
            <a:off x="704450" y="1464675"/>
            <a:ext cx="8181300" cy="1469700"/>
          </a:xfrm>
          <a:prstGeom prst="rect">
            <a:avLst/>
          </a:prstGeom>
        </p:spPr>
        <p:txBody>
          <a:bodyPr spcFirstLastPara="1" wrap="square" lIns="91425" tIns="91425" rIns="91425" bIns="91425" anchor="b" anchorCtr="0">
            <a:normAutofit fontScale="90000"/>
          </a:bodyPr>
          <a:lstStyle/>
          <a:p>
            <a:pPr marL="0" lvl="0" indent="0" algn="ctr" rtl="0">
              <a:lnSpc>
                <a:spcPct val="120000"/>
              </a:lnSpc>
              <a:spcBef>
                <a:spcPts val="2400"/>
              </a:spcBef>
              <a:spcAft>
                <a:spcPts val="0"/>
              </a:spcAft>
              <a:buClr>
                <a:schemeClr val="dk1"/>
              </a:buClr>
              <a:buSzPct val="31428"/>
              <a:buFont typeface="Arial"/>
              <a:buNone/>
            </a:pPr>
            <a:r>
              <a:rPr lang="en" sz="3500" b="1"/>
              <a:t>Cannabis Legalization: Critical Policy Issues Impacting the Health of Children</a:t>
            </a:r>
            <a:endParaRPr sz="3500" b="1"/>
          </a:p>
          <a:p>
            <a:pPr marL="0" lvl="0" indent="0" algn="ctr" rtl="0">
              <a:spcBef>
                <a:spcPts val="600"/>
              </a:spcBef>
              <a:spcAft>
                <a:spcPts val="0"/>
              </a:spcAft>
              <a:buNone/>
            </a:pPr>
            <a:endParaRPr/>
          </a:p>
        </p:txBody>
      </p:sp>
      <p:sp>
        <p:nvSpPr>
          <p:cNvPr id="56" name="Google Shape;56;p13"/>
          <p:cNvSpPr txBox="1">
            <a:spLocks noGrp="1"/>
          </p:cNvSpPr>
          <p:nvPr>
            <p:ph type="subTitle" idx="1"/>
          </p:nvPr>
        </p:nvSpPr>
        <p:spPr>
          <a:xfrm>
            <a:off x="614150" y="2934375"/>
            <a:ext cx="8361900" cy="2116200"/>
          </a:xfrm>
          <a:prstGeom prst="rect">
            <a:avLst/>
          </a:prstGeom>
        </p:spPr>
        <p:txBody>
          <a:bodyPr spcFirstLastPara="1" wrap="square" lIns="91425" tIns="91425" rIns="91425" bIns="91425" anchor="t" anchorCtr="0">
            <a:normAutofit fontScale="25000"/>
          </a:bodyPr>
          <a:lstStyle/>
          <a:p>
            <a:pPr marL="0" lvl="0" indent="0" algn="ctr" rtl="0">
              <a:spcBef>
                <a:spcPts val="0"/>
              </a:spcBef>
              <a:spcAft>
                <a:spcPts val="0"/>
              </a:spcAft>
              <a:buNone/>
            </a:pPr>
            <a:r>
              <a:rPr lang="en" sz="6400" b="1"/>
              <a:t>Mathew Swinburne</a:t>
            </a:r>
            <a:r>
              <a:rPr lang="en" sz="6400"/>
              <a:t>, J.D., Senior Advisory</a:t>
            </a:r>
            <a:r>
              <a:rPr lang="en" sz="6400">
                <a:solidFill>
                  <a:srgbClr val="333333"/>
                </a:solidFill>
                <a:highlight>
                  <a:srgbClr val="FFFFFF"/>
                </a:highlight>
              </a:rPr>
              <a:t>, Network for Public Health Law—Eastern Region Office, Director, Legal Resource Center for Public Health Policy-Cannabis </a:t>
            </a:r>
            <a:endParaRPr sz="6400">
              <a:solidFill>
                <a:srgbClr val="333333"/>
              </a:solidFill>
              <a:highlight>
                <a:srgbClr val="FFFFFF"/>
              </a:highlight>
            </a:endParaRPr>
          </a:p>
          <a:p>
            <a:pPr marL="0" lvl="0" indent="0" algn="ctr" rtl="0">
              <a:spcBef>
                <a:spcPts val="1000"/>
              </a:spcBef>
              <a:spcAft>
                <a:spcPts val="0"/>
              </a:spcAft>
              <a:buNone/>
            </a:pPr>
            <a:r>
              <a:rPr lang="en" sz="6400" b="1">
                <a:solidFill>
                  <a:srgbClr val="333333"/>
                </a:solidFill>
                <a:highlight>
                  <a:srgbClr val="FFFFFF"/>
                </a:highlight>
              </a:rPr>
              <a:t>Emily Schwartz,</a:t>
            </a:r>
            <a:r>
              <a:rPr lang="en" sz="6400">
                <a:solidFill>
                  <a:srgbClr val="333333"/>
                </a:solidFill>
                <a:highlight>
                  <a:srgbClr val="FFFFFF"/>
                </a:highlight>
              </a:rPr>
              <a:t> J.D. Candidate at University of Maryland School of Law</a:t>
            </a:r>
            <a:endParaRPr sz="6400">
              <a:solidFill>
                <a:srgbClr val="333333"/>
              </a:solidFill>
              <a:highlight>
                <a:srgbClr val="FFFFFF"/>
              </a:highlight>
            </a:endParaRPr>
          </a:p>
          <a:p>
            <a:pPr marL="0" lvl="0" indent="0" algn="ctr" rtl="0">
              <a:spcBef>
                <a:spcPts val="1000"/>
              </a:spcBef>
              <a:spcAft>
                <a:spcPts val="0"/>
              </a:spcAft>
              <a:buNone/>
            </a:pPr>
            <a:r>
              <a:rPr lang="en" sz="6400" b="1">
                <a:solidFill>
                  <a:srgbClr val="333333"/>
                </a:solidFill>
                <a:highlight>
                  <a:srgbClr val="FFFFFF"/>
                </a:highlight>
              </a:rPr>
              <a:t>Hallie Bereday</a:t>
            </a:r>
            <a:r>
              <a:rPr lang="en" sz="6400">
                <a:solidFill>
                  <a:srgbClr val="333333"/>
                </a:solidFill>
                <a:highlight>
                  <a:srgbClr val="FFFFFF"/>
                </a:highlight>
              </a:rPr>
              <a:t>, J.D. Candidate at University of Maryland School of Law</a:t>
            </a:r>
            <a:endParaRPr sz="6400">
              <a:solidFill>
                <a:srgbClr val="333333"/>
              </a:solidFill>
              <a:highlight>
                <a:srgbClr val="FFFFFF"/>
              </a:highlight>
            </a:endParaRPr>
          </a:p>
          <a:p>
            <a:pPr marL="0" lvl="0" indent="0" algn="ctr" rtl="0">
              <a:spcBef>
                <a:spcPts val="0"/>
              </a:spcBef>
              <a:spcAft>
                <a:spcPts val="0"/>
              </a:spcAft>
              <a:buNone/>
            </a:pPr>
            <a:endParaRPr/>
          </a:p>
        </p:txBody>
      </p:sp>
      <p:pic>
        <p:nvPicPr>
          <p:cNvPr id="57" name="Google Shape;57;p13"/>
          <p:cNvPicPr preferRelativeResize="0"/>
          <p:nvPr/>
        </p:nvPicPr>
        <p:blipFill>
          <a:blip r:embed="rId4">
            <a:alphaModFix/>
          </a:blip>
          <a:stretch>
            <a:fillRect/>
          </a:stretch>
        </p:blipFill>
        <p:spPr>
          <a:xfrm>
            <a:off x="0" y="0"/>
            <a:ext cx="9143999" cy="848825"/>
          </a:xfrm>
          <a:prstGeom prst="rect">
            <a:avLst/>
          </a:prstGeom>
          <a:noFill/>
          <a:ln>
            <a:noFill/>
          </a:ln>
        </p:spPr>
      </p:pic>
      <p:sp>
        <p:nvSpPr>
          <p:cNvPr id="58" name="Google Shape;58;p13"/>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txBox="1"/>
          <p:nvPr/>
        </p:nvSpPr>
        <p:spPr>
          <a:xfrm>
            <a:off x="3735200" y="4508600"/>
            <a:ext cx="21198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rPr>
              <a:t>April 4, 2024</a:t>
            </a:r>
            <a:endParaRPr sz="24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Location Based Restrictions</a:t>
            </a:r>
            <a:endParaRPr/>
          </a:p>
        </p:txBody>
      </p:sp>
      <p:sp>
        <p:nvSpPr>
          <p:cNvPr id="136" name="Google Shape;136;p22"/>
          <p:cNvSpPr txBox="1">
            <a:spLocks noGrp="1"/>
          </p:cNvSpPr>
          <p:nvPr>
            <p:ph type="body" idx="1"/>
          </p:nvPr>
        </p:nvSpPr>
        <p:spPr>
          <a:xfrm>
            <a:off x="291100" y="1246100"/>
            <a:ext cx="6889200" cy="3855600"/>
          </a:xfrm>
          <a:prstGeom prst="rect">
            <a:avLst/>
          </a:prstGeom>
        </p:spPr>
        <p:txBody>
          <a:bodyPr spcFirstLastPara="1" wrap="square" lIns="91425" tIns="91425" rIns="91425" bIns="91425" anchor="t" anchorCtr="0">
            <a:noAutofit/>
          </a:bodyPr>
          <a:lstStyle/>
          <a:p>
            <a:pPr marL="457200" lvl="0" indent="-327025" algn="l" rtl="0">
              <a:spcBef>
                <a:spcPts val="0"/>
              </a:spcBef>
              <a:spcAft>
                <a:spcPts val="0"/>
              </a:spcAft>
              <a:buClr>
                <a:schemeClr val="dk1"/>
              </a:buClr>
              <a:buSzPts val="1550"/>
              <a:buChar char="●"/>
            </a:pPr>
            <a:r>
              <a:rPr lang="en" sz="1550" b="1">
                <a:solidFill>
                  <a:schemeClr val="dk1"/>
                </a:solidFill>
              </a:rPr>
              <a:t>19 states</a:t>
            </a:r>
            <a:r>
              <a:rPr lang="en" sz="1550">
                <a:solidFill>
                  <a:schemeClr val="dk1"/>
                </a:solidFill>
              </a:rPr>
              <a:t> restrict outdoor cannabis advertising in specific locations.</a:t>
            </a:r>
            <a:endParaRPr sz="1550">
              <a:solidFill>
                <a:schemeClr val="dk1"/>
              </a:solidFill>
            </a:endParaRPr>
          </a:p>
          <a:p>
            <a:pPr marL="0" lvl="0" indent="0" algn="l" rtl="0">
              <a:spcBef>
                <a:spcPts val="0"/>
              </a:spcBef>
              <a:spcAft>
                <a:spcPts val="0"/>
              </a:spcAft>
              <a:buNone/>
            </a:pPr>
            <a:r>
              <a:rPr lang="en" sz="1550">
                <a:solidFill>
                  <a:schemeClr val="dk1"/>
                </a:solidFill>
              </a:rPr>
              <a:t> </a:t>
            </a:r>
            <a:endParaRPr sz="1550">
              <a:solidFill>
                <a:schemeClr val="dk1"/>
              </a:solidFill>
            </a:endParaRPr>
          </a:p>
          <a:p>
            <a:pPr marL="914400" lvl="1" indent="-327025" algn="l" rtl="0">
              <a:spcBef>
                <a:spcPts val="0"/>
              </a:spcBef>
              <a:spcAft>
                <a:spcPts val="0"/>
              </a:spcAft>
              <a:buClr>
                <a:schemeClr val="dk1"/>
              </a:buClr>
              <a:buSzPts val="1550"/>
              <a:buChar char="○"/>
            </a:pPr>
            <a:r>
              <a:rPr lang="en" sz="1550" b="1">
                <a:solidFill>
                  <a:schemeClr val="dk1"/>
                </a:solidFill>
              </a:rPr>
              <a:t>14 states</a:t>
            </a:r>
            <a:r>
              <a:rPr lang="en" sz="1550">
                <a:solidFill>
                  <a:schemeClr val="dk1"/>
                </a:solidFill>
              </a:rPr>
              <a:t> prohibit advertising on public vehicles/mass transit.</a:t>
            </a:r>
            <a:endParaRPr sz="1550">
              <a:solidFill>
                <a:schemeClr val="dk1"/>
              </a:solidFill>
            </a:endParaRPr>
          </a:p>
          <a:p>
            <a:pPr marL="914400" lvl="0" indent="0" algn="l" rtl="0">
              <a:spcBef>
                <a:spcPts val="0"/>
              </a:spcBef>
              <a:spcAft>
                <a:spcPts val="0"/>
              </a:spcAft>
              <a:buNone/>
            </a:pPr>
            <a:endParaRPr sz="1550">
              <a:solidFill>
                <a:schemeClr val="dk1"/>
              </a:solidFill>
            </a:endParaRPr>
          </a:p>
          <a:p>
            <a:pPr marL="914400" lvl="1" indent="-327025" algn="l" rtl="0">
              <a:spcBef>
                <a:spcPts val="0"/>
              </a:spcBef>
              <a:spcAft>
                <a:spcPts val="0"/>
              </a:spcAft>
              <a:buClr>
                <a:schemeClr val="dk1"/>
              </a:buClr>
              <a:buSzPts val="1550"/>
              <a:buChar char="○"/>
            </a:pPr>
            <a:r>
              <a:rPr lang="en" sz="1550" b="1">
                <a:solidFill>
                  <a:schemeClr val="dk1"/>
                </a:solidFill>
              </a:rPr>
              <a:t>10 states</a:t>
            </a:r>
            <a:r>
              <a:rPr lang="en" sz="1550">
                <a:solidFill>
                  <a:schemeClr val="dk1"/>
                </a:solidFill>
              </a:rPr>
              <a:t> prohibit advertising at locations related to transportation </a:t>
            </a:r>
            <a:endParaRPr sz="1550">
              <a:solidFill>
                <a:schemeClr val="dk1"/>
              </a:solidFill>
            </a:endParaRPr>
          </a:p>
          <a:p>
            <a:pPr marL="914400" lvl="0" indent="0" algn="l" rtl="0">
              <a:spcBef>
                <a:spcPts val="0"/>
              </a:spcBef>
              <a:spcAft>
                <a:spcPts val="0"/>
              </a:spcAft>
              <a:buNone/>
            </a:pPr>
            <a:endParaRPr sz="1550">
              <a:solidFill>
                <a:schemeClr val="dk1"/>
              </a:solidFill>
            </a:endParaRPr>
          </a:p>
          <a:p>
            <a:pPr marL="914400" lvl="1" indent="-327025" algn="l" rtl="0">
              <a:spcBef>
                <a:spcPts val="0"/>
              </a:spcBef>
              <a:spcAft>
                <a:spcPts val="0"/>
              </a:spcAft>
              <a:buClr>
                <a:schemeClr val="dk1"/>
              </a:buClr>
              <a:buSzPts val="1550"/>
              <a:buChar char="○"/>
            </a:pPr>
            <a:r>
              <a:rPr lang="en" sz="1550" b="1">
                <a:solidFill>
                  <a:schemeClr val="dk1"/>
                </a:solidFill>
              </a:rPr>
              <a:t>6 states</a:t>
            </a:r>
            <a:r>
              <a:rPr lang="en" sz="1550">
                <a:solidFill>
                  <a:schemeClr val="dk1"/>
                </a:solidFill>
              </a:rPr>
              <a:t> restrict cannabis advertising on publicly owned or operated property. </a:t>
            </a:r>
            <a:endParaRPr sz="1550">
              <a:solidFill>
                <a:schemeClr val="dk1"/>
              </a:solidFill>
            </a:endParaRPr>
          </a:p>
          <a:p>
            <a:pPr marL="914400" lvl="0" indent="0" algn="l" rtl="0">
              <a:spcBef>
                <a:spcPts val="0"/>
              </a:spcBef>
              <a:spcAft>
                <a:spcPts val="0"/>
              </a:spcAft>
              <a:buNone/>
            </a:pPr>
            <a:endParaRPr sz="1550">
              <a:solidFill>
                <a:schemeClr val="dk1"/>
              </a:solidFill>
            </a:endParaRPr>
          </a:p>
          <a:p>
            <a:pPr marL="914400" lvl="1" indent="-327025" algn="l" rtl="0">
              <a:spcBef>
                <a:spcPts val="0"/>
              </a:spcBef>
              <a:spcAft>
                <a:spcPts val="0"/>
              </a:spcAft>
              <a:buClr>
                <a:schemeClr val="dk1"/>
              </a:buClr>
              <a:buSzPts val="1550"/>
              <a:buChar char="○"/>
            </a:pPr>
            <a:r>
              <a:rPr lang="en" sz="1550" b="1">
                <a:solidFill>
                  <a:schemeClr val="dk1"/>
                </a:solidFill>
              </a:rPr>
              <a:t>4 states</a:t>
            </a:r>
            <a:r>
              <a:rPr lang="en" sz="1550">
                <a:solidFill>
                  <a:schemeClr val="dk1"/>
                </a:solidFill>
              </a:rPr>
              <a:t> do not allow cannabis advertising in a public place. </a:t>
            </a:r>
            <a:endParaRPr sz="1550">
              <a:solidFill>
                <a:schemeClr val="dk1"/>
              </a:solidFill>
            </a:endParaRPr>
          </a:p>
          <a:p>
            <a:pPr marL="914400" lvl="0" indent="0" algn="l" rtl="0">
              <a:spcBef>
                <a:spcPts val="0"/>
              </a:spcBef>
              <a:spcAft>
                <a:spcPts val="0"/>
              </a:spcAft>
              <a:buNone/>
            </a:pPr>
            <a:endParaRPr sz="1550">
              <a:solidFill>
                <a:schemeClr val="dk1"/>
              </a:solidFill>
            </a:endParaRPr>
          </a:p>
          <a:p>
            <a:pPr marL="914400" lvl="1" indent="-327025" algn="l" rtl="0">
              <a:spcBef>
                <a:spcPts val="0"/>
              </a:spcBef>
              <a:spcAft>
                <a:spcPts val="0"/>
              </a:spcAft>
              <a:buClr>
                <a:schemeClr val="dk1"/>
              </a:buClr>
              <a:buSzPts val="1550"/>
              <a:buChar char="○"/>
            </a:pPr>
            <a:r>
              <a:rPr lang="en" sz="1550" b="1">
                <a:solidFill>
                  <a:schemeClr val="dk1"/>
                </a:solidFill>
              </a:rPr>
              <a:t>7 states</a:t>
            </a:r>
            <a:r>
              <a:rPr lang="en" sz="1550">
                <a:solidFill>
                  <a:schemeClr val="dk1"/>
                </a:solidFill>
              </a:rPr>
              <a:t> prohibit advertising at locations such as secondary school campuses, highways, doors, shopping malls, and arcades.</a:t>
            </a:r>
            <a:endParaRPr sz="1550">
              <a:solidFill>
                <a:schemeClr val="dk1"/>
              </a:solidFill>
            </a:endParaRPr>
          </a:p>
        </p:txBody>
      </p:sp>
      <p:pic>
        <p:nvPicPr>
          <p:cNvPr id="137" name="Google Shape;137;p22"/>
          <p:cNvPicPr preferRelativeResize="0"/>
          <p:nvPr/>
        </p:nvPicPr>
        <p:blipFill>
          <a:blip r:embed="rId3">
            <a:alphaModFix/>
          </a:blip>
          <a:stretch>
            <a:fillRect/>
          </a:stretch>
        </p:blipFill>
        <p:spPr>
          <a:xfrm>
            <a:off x="0" y="0"/>
            <a:ext cx="9143999" cy="848825"/>
          </a:xfrm>
          <a:prstGeom prst="rect">
            <a:avLst/>
          </a:prstGeom>
          <a:noFill/>
          <a:ln>
            <a:noFill/>
          </a:ln>
        </p:spPr>
      </p:pic>
      <p:sp>
        <p:nvSpPr>
          <p:cNvPr id="138" name="Google Shape;138;p22"/>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9" name="Google Shape;139;p22" descr="School Building Vector Art, Icons, and ..."/>
          <p:cNvPicPr preferRelativeResize="0"/>
          <p:nvPr/>
        </p:nvPicPr>
        <p:blipFill>
          <a:blip r:embed="rId4">
            <a:alphaModFix/>
          </a:blip>
          <a:stretch>
            <a:fillRect/>
          </a:stretch>
        </p:blipFill>
        <p:spPr>
          <a:xfrm>
            <a:off x="6942700" y="2798250"/>
            <a:ext cx="2051050" cy="1693975"/>
          </a:xfrm>
          <a:prstGeom prst="rect">
            <a:avLst/>
          </a:prstGeom>
          <a:noFill/>
          <a:ln>
            <a:noFill/>
          </a:ln>
        </p:spPr>
      </p:pic>
      <p:pic>
        <p:nvPicPr>
          <p:cNvPr id="140" name="Google Shape;140;p22" descr="City bus. Cartoon vector illustration ..."/>
          <p:cNvPicPr preferRelativeResize="0"/>
          <p:nvPr/>
        </p:nvPicPr>
        <p:blipFill>
          <a:blip r:embed="rId5">
            <a:alphaModFix/>
          </a:blip>
          <a:stretch>
            <a:fillRect/>
          </a:stretch>
        </p:blipFill>
        <p:spPr>
          <a:xfrm>
            <a:off x="6819075" y="1246100"/>
            <a:ext cx="2114950" cy="1154875"/>
          </a:xfrm>
          <a:prstGeom prst="rect">
            <a:avLst/>
          </a:prstGeom>
          <a:noFill/>
          <a:ln>
            <a:noFill/>
          </a:ln>
        </p:spPr>
      </p:pic>
      <p:sp>
        <p:nvSpPr>
          <p:cNvPr id="141" name="Google Shape;141;p22"/>
          <p:cNvSpPr txBox="1"/>
          <p:nvPr/>
        </p:nvSpPr>
        <p:spPr>
          <a:xfrm>
            <a:off x="7023200" y="229075"/>
            <a:ext cx="17067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0">
                <a:solidFill>
                  <a:srgbClr val="FF0000"/>
                </a:solidFill>
              </a:rPr>
              <a:t>X</a:t>
            </a:r>
            <a:endParaRPr sz="19000">
              <a:solidFill>
                <a:srgbClr val="FF0000"/>
              </a:solidFill>
            </a:endParaRPr>
          </a:p>
        </p:txBody>
      </p:sp>
      <p:sp>
        <p:nvSpPr>
          <p:cNvPr id="142" name="Google Shape;142;p22"/>
          <p:cNvSpPr txBox="1"/>
          <p:nvPr/>
        </p:nvSpPr>
        <p:spPr>
          <a:xfrm>
            <a:off x="7060200" y="2324775"/>
            <a:ext cx="14787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0">
                <a:solidFill>
                  <a:srgbClr val="FF0000"/>
                </a:solidFill>
              </a:rPr>
              <a:t>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Buffer Zones</a:t>
            </a:r>
            <a:endParaRPr/>
          </a:p>
        </p:txBody>
      </p:sp>
      <p:sp>
        <p:nvSpPr>
          <p:cNvPr id="148" name="Google Shape;148;p23"/>
          <p:cNvSpPr txBox="1">
            <a:spLocks noGrp="1"/>
          </p:cNvSpPr>
          <p:nvPr>
            <p:ph type="body" idx="1"/>
          </p:nvPr>
        </p:nvSpPr>
        <p:spPr>
          <a:xfrm>
            <a:off x="406425" y="1309375"/>
            <a:ext cx="8520600" cy="3788400"/>
          </a:xfrm>
          <a:prstGeom prst="rect">
            <a:avLst/>
          </a:prstGeom>
        </p:spPr>
        <p:txBody>
          <a:bodyPr spcFirstLastPara="1" wrap="square" lIns="91425" tIns="91425" rIns="91425" bIns="91425" anchor="t" anchorCtr="0">
            <a:noAutofit/>
          </a:bodyPr>
          <a:lstStyle/>
          <a:p>
            <a:pPr marL="457200" marR="3028950" lvl="0" indent="-361950" algn="l" rtl="0">
              <a:spcBef>
                <a:spcPts val="0"/>
              </a:spcBef>
              <a:spcAft>
                <a:spcPts val="0"/>
              </a:spcAft>
              <a:buClr>
                <a:schemeClr val="dk1"/>
              </a:buClr>
              <a:buSzPts val="2100"/>
              <a:buChar char="●"/>
            </a:pPr>
            <a:r>
              <a:rPr lang="en" sz="2100" b="1">
                <a:solidFill>
                  <a:schemeClr val="dk1"/>
                </a:solidFill>
              </a:rPr>
              <a:t>16 states </a:t>
            </a:r>
            <a:r>
              <a:rPr lang="en" sz="2100">
                <a:solidFill>
                  <a:schemeClr val="dk1"/>
                </a:solidFill>
              </a:rPr>
              <a:t>have advertising buffer zones around schools, child-centered locations, and other vulnerable locations. </a:t>
            </a:r>
            <a:endParaRPr sz="2100">
              <a:solidFill>
                <a:schemeClr val="dk1"/>
              </a:solidFill>
            </a:endParaRPr>
          </a:p>
          <a:p>
            <a:pPr marL="0" marR="3028950" lvl="0" indent="0" algn="l" rtl="0">
              <a:spcBef>
                <a:spcPts val="0"/>
              </a:spcBef>
              <a:spcAft>
                <a:spcPts val="0"/>
              </a:spcAft>
              <a:buNone/>
            </a:pPr>
            <a:endParaRPr sz="2100">
              <a:solidFill>
                <a:schemeClr val="dk1"/>
              </a:solidFill>
            </a:endParaRPr>
          </a:p>
          <a:p>
            <a:pPr marL="914400" marR="3028950" lvl="1" indent="-361950" algn="l" rtl="0">
              <a:spcBef>
                <a:spcPts val="0"/>
              </a:spcBef>
              <a:spcAft>
                <a:spcPts val="0"/>
              </a:spcAft>
              <a:buClr>
                <a:schemeClr val="dk1"/>
              </a:buClr>
              <a:buSzPts val="2100"/>
              <a:buChar char="○"/>
            </a:pPr>
            <a:r>
              <a:rPr lang="en" sz="2100">
                <a:solidFill>
                  <a:schemeClr val="dk1"/>
                </a:solidFill>
              </a:rPr>
              <a:t>Variation: 1,500 ft, 1,000 ft, 500 ft, 300 ft, and 200 ft. </a:t>
            </a:r>
            <a:endParaRPr sz="2100">
              <a:solidFill>
                <a:schemeClr val="dk1"/>
              </a:solidFill>
            </a:endParaRPr>
          </a:p>
          <a:p>
            <a:pPr marL="914400" lvl="0" indent="0" algn="l" rtl="0">
              <a:spcBef>
                <a:spcPts val="0"/>
              </a:spcBef>
              <a:spcAft>
                <a:spcPts val="0"/>
              </a:spcAft>
              <a:buNone/>
            </a:pPr>
            <a:endParaRPr sz="2100">
              <a:solidFill>
                <a:schemeClr val="dk1"/>
              </a:solidFill>
            </a:endParaRPr>
          </a:p>
          <a:p>
            <a:pPr marL="914400" marR="1543050" lvl="1" indent="-361950" algn="l" rtl="0">
              <a:spcBef>
                <a:spcPts val="0"/>
              </a:spcBef>
              <a:spcAft>
                <a:spcPts val="0"/>
              </a:spcAft>
              <a:buClr>
                <a:schemeClr val="dk1"/>
              </a:buClr>
              <a:buSzPts val="2100"/>
              <a:buChar char="○"/>
            </a:pPr>
            <a:r>
              <a:rPr lang="en" sz="2100">
                <a:solidFill>
                  <a:schemeClr val="dk1"/>
                </a:solidFill>
              </a:rPr>
              <a:t>States restrict the proximity of cannabis advertising to a variety of child-focused locations. </a:t>
            </a:r>
            <a:endParaRPr sz="2100">
              <a:solidFill>
                <a:schemeClr val="dk1"/>
              </a:solidFill>
            </a:endParaRPr>
          </a:p>
        </p:txBody>
      </p:sp>
      <p:pic>
        <p:nvPicPr>
          <p:cNvPr id="149" name="Google Shape;149;p23"/>
          <p:cNvPicPr preferRelativeResize="0"/>
          <p:nvPr/>
        </p:nvPicPr>
        <p:blipFill>
          <a:blip r:embed="rId3">
            <a:alphaModFix/>
          </a:blip>
          <a:stretch>
            <a:fillRect/>
          </a:stretch>
        </p:blipFill>
        <p:spPr>
          <a:xfrm>
            <a:off x="0" y="0"/>
            <a:ext cx="9143999" cy="848825"/>
          </a:xfrm>
          <a:prstGeom prst="rect">
            <a:avLst/>
          </a:prstGeom>
          <a:noFill/>
          <a:ln>
            <a:noFill/>
          </a:ln>
        </p:spPr>
      </p:pic>
      <p:sp>
        <p:nvSpPr>
          <p:cNvPr id="150" name="Google Shape;150;p23"/>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1" name="Google Shape;151;p23" descr="1000 Feet MUTCD Sign - Top Quality, SKU ..."/>
          <p:cNvPicPr preferRelativeResize="0"/>
          <p:nvPr/>
        </p:nvPicPr>
        <p:blipFill>
          <a:blip r:embed="rId4">
            <a:alphaModFix/>
          </a:blip>
          <a:stretch>
            <a:fillRect/>
          </a:stretch>
        </p:blipFill>
        <p:spPr>
          <a:xfrm>
            <a:off x="6035975" y="1934775"/>
            <a:ext cx="2981325" cy="153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body" idx="1"/>
          </p:nvPr>
        </p:nvSpPr>
        <p:spPr>
          <a:xfrm>
            <a:off x="387900" y="1178225"/>
            <a:ext cx="8913300" cy="3788400"/>
          </a:xfrm>
          <a:prstGeom prst="rect">
            <a:avLst/>
          </a:prstGeom>
        </p:spPr>
        <p:txBody>
          <a:bodyPr spcFirstLastPara="1" wrap="square" lIns="91425" tIns="91425" rIns="91425" bIns="91425" anchor="t" anchorCtr="0">
            <a:noAutofit/>
          </a:bodyPr>
          <a:lstStyle/>
          <a:p>
            <a:pPr marL="457200" lvl="0" indent="-352425" algn="l" rtl="0">
              <a:spcBef>
                <a:spcPts val="0"/>
              </a:spcBef>
              <a:spcAft>
                <a:spcPts val="0"/>
              </a:spcAft>
              <a:buClr>
                <a:schemeClr val="dk1"/>
              </a:buClr>
              <a:buSzPts val="1950"/>
              <a:buChar char="●"/>
            </a:pPr>
            <a:r>
              <a:rPr lang="en" sz="1950" b="1">
                <a:solidFill>
                  <a:schemeClr val="dk1"/>
                </a:solidFill>
              </a:rPr>
              <a:t>9 states </a:t>
            </a:r>
            <a:r>
              <a:rPr lang="en" sz="1950">
                <a:solidFill>
                  <a:schemeClr val="dk1"/>
                </a:solidFill>
              </a:rPr>
              <a:t>prohibit advertising if a certain percent of the audience is reasonably expected to be under 18 or 21 (depending on the state), </a:t>
            </a:r>
            <a:endParaRPr sz="1950">
              <a:solidFill>
                <a:schemeClr val="dk1"/>
              </a:solidFill>
            </a:endParaRPr>
          </a:p>
          <a:p>
            <a:pPr marL="457200" lvl="0" indent="0" algn="l" rtl="0">
              <a:spcBef>
                <a:spcPts val="0"/>
              </a:spcBef>
              <a:spcAft>
                <a:spcPts val="0"/>
              </a:spcAft>
              <a:buNone/>
            </a:pPr>
            <a:r>
              <a:rPr lang="en" sz="1950">
                <a:solidFill>
                  <a:schemeClr val="dk1"/>
                </a:solidFill>
              </a:rPr>
              <a:t>based on current audience composition data. </a:t>
            </a:r>
            <a:endParaRPr sz="1950">
              <a:solidFill>
                <a:schemeClr val="dk1"/>
              </a:solidFill>
            </a:endParaRPr>
          </a:p>
          <a:p>
            <a:pPr marL="457200" lvl="0" indent="0" algn="l" rtl="0">
              <a:spcBef>
                <a:spcPts val="0"/>
              </a:spcBef>
              <a:spcAft>
                <a:spcPts val="0"/>
              </a:spcAft>
              <a:buNone/>
            </a:pPr>
            <a:endParaRPr sz="1950">
              <a:solidFill>
                <a:schemeClr val="dk1"/>
              </a:solidFill>
            </a:endParaRPr>
          </a:p>
          <a:p>
            <a:pPr marL="914400" marR="438150" lvl="1" indent="-352425" algn="l" rtl="0">
              <a:spcBef>
                <a:spcPts val="0"/>
              </a:spcBef>
              <a:spcAft>
                <a:spcPts val="0"/>
              </a:spcAft>
              <a:buClr>
                <a:schemeClr val="dk1"/>
              </a:buClr>
              <a:buSzPts val="1950"/>
              <a:buChar char="○"/>
            </a:pPr>
            <a:r>
              <a:rPr lang="en" sz="1950" b="1">
                <a:solidFill>
                  <a:schemeClr val="dk1"/>
                </a:solidFill>
              </a:rPr>
              <a:t>4 states </a:t>
            </a:r>
            <a:r>
              <a:rPr lang="en" sz="1950">
                <a:solidFill>
                  <a:schemeClr val="dk1"/>
                </a:solidFill>
              </a:rPr>
              <a:t>directly apply their audience composition restriction to outdoor advertising. </a:t>
            </a:r>
            <a:endParaRPr sz="1950">
              <a:solidFill>
                <a:schemeClr val="dk1"/>
              </a:solidFill>
            </a:endParaRPr>
          </a:p>
          <a:p>
            <a:pPr marL="0" marR="3467100" lvl="0" indent="0" algn="l" rtl="0">
              <a:spcBef>
                <a:spcPts val="0"/>
              </a:spcBef>
              <a:spcAft>
                <a:spcPts val="0"/>
              </a:spcAft>
              <a:buNone/>
            </a:pPr>
            <a:endParaRPr sz="1950">
              <a:solidFill>
                <a:schemeClr val="dk1"/>
              </a:solidFill>
            </a:endParaRPr>
          </a:p>
          <a:p>
            <a:pPr marL="914400" marR="3467100" lvl="1" indent="-352425" algn="l" rtl="0">
              <a:spcBef>
                <a:spcPts val="0"/>
              </a:spcBef>
              <a:spcAft>
                <a:spcPts val="0"/>
              </a:spcAft>
              <a:buClr>
                <a:schemeClr val="dk1"/>
              </a:buClr>
              <a:buSzPts val="1950"/>
              <a:buChar char="○"/>
            </a:pPr>
            <a:r>
              <a:rPr lang="en" sz="1950" b="1">
                <a:solidFill>
                  <a:schemeClr val="dk1"/>
                </a:solidFill>
              </a:rPr>
              <a:t>5 states </a:t>
            </a:r>
            <a:r>
              <a:rPr lang="en" sz="1950">
                <a:solidFill>
                  <a:schemeClr val="dk1"/>
                </a:solidFill>
              </a:rPr>
              <a:t>provide a broader restriction, prohibiting cannabis establishments from advertising their products via any medium. </a:t>
            </a:r>
            <a:endParaRPr sz="1950">
              <a:solidFill>
                <a:schemeClr val="dk1"/>
              </a:solidFill>
            </a:endParaRPr>
          </a:p>
          <a:p>
            <a:pPr marL="914400" marR="3729341" lvl="0" indent="0" algn="l" rtl="0">
              <a:spcBef>
                <a:spcPts val="0"/>
              </a:spcBef>
              <a:spcAft>
                <a:spcPts val="0"/>
              </a:spcAft>
              <a:buNone/>
            </a:pPr>
            <a:endParaRPr sz="1300">
              <a:solidFill>
                <a:schemeClr val="dk1"/>
              </a:solidFill>
            </a:endParaRPr>
          </a:p>
          <a:p>
            <a:pPr marL="0" marR="2731363" lvl="0" indent="0" algn="l" rtl="0">
              <a:spcBef>
                <a:spcPts val="0"/>
              </a:spcBef>
              <a:spcAft>
                <a:spcPts val="0"/>
              </a:spcAft>
              <a:buNone/>
            </a:pPr>
            <a:endParaRPr sz="1300">
              <a:solidFill>
                <a:schemeClr val="dk1"/>
              </a:solidFill>
            </a:endParaRPr>
          </a:p>
          <a:p>
            <a:pPr marL="0" marR="2617063"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1200"/>
              </a:spcBef>
              <a:spcAft>
                <a:spcPts val="1200"/>
              </a:spcAft>
              <a:buNone/>
            </a:pPr>
            <a:endParaRPr sz="1000">
              <a:solidFill>
                <a:schemeClr val="dk1"/>
              </a:solidFill>
            </a:endParaRPr>
          </a:p>
        </p:txBody>
      </p:sp>
      <p:pic>
        <p:nvPicPr>
          <p:cNvPr id="157" name="Google Shape;157;p24"/>
          <p:cNvPicPr preferRelativeResize="0"/>
          <p:nvPr/>
        </p:nvPicPr>
        <p:blipFill>
          <a:blip r:embed="rId3">
            <a:alphaModFix/>
          </a:blip>
          <a:stretch>
            <a:fillRect/>
          </a:stretch>
        </p:blipFill>
        <p:spPr>
          <a:xfrm>
            <a:off x="0" y="0"/>
            <a:ext cx="9143999" cy="848825"/>
          </a:xfrm>
          <a:prstGeom prst="rect">
            <a:avLst/>
          </a:prstGeom>
          <a:noFill/>
          <a:ln>
            <a:noFill/>
          </a:ln>
        </p:spPr>
      </p:pic>
      <p:sp>
        <p:nvSpPr>
          <p:cNvPr id="158" name="Google Shape;158;p24"/>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9" name="Google Shape;159;p24" descr="Crowd PNG, Clipart, Art, Audience ..."/>
          <p:cNvPicPr preferRelativeResize="0"/>
          <p:nvPr/>
        </p:nvPicPr>
        <p:blipFill rotWithShape="1">
          <a:blip r:embed="rId4">
            <a:alphaModFix/>
          </a:blip>
          <a:srcRect r="7475"/>
          <a:stretch/>
        </p:blipFill>
        <p:spPr>
          <a:xfrm>
            <a:off x="5950975" y="3146700"/>
            <a:ext cx="2969250" cy="1819925"/>
          </a:xfrm>
          <a:prstGeom prst="rect">
            <a:avLst/>
          </a:prstGeom>
          <a:noFill/>
          <a:ln>
            <a:noFill/>
          </a:ln>
        </p:spPr>
      </p:pic>
      <p:sp>
        <p:nvSpPr>
          <p:cNvPr id="160" name="Google Shape;160;p24"/>
          <p:cNvSpPr txBox="1">
            <a:spLocks noGrp="1"/>
          </p:cNvSpPr>
          <p:nvPr>
            <p:ph type="title"/>
          </p:nvPr>
        </p:nvSpPr>
        <p:spPr>
          <a:xfrm>
            <a:off x="584250" y="650225"/>
            <a:ext cx="8520600" cy="4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620"/>
              <a:t>Audience composition</a:t>
            </a:r>
            <a:endParaRPr sz="26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572900" y="736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620"/>
              <a:t>Physical Features</a:t>
            </a:r>
            <a:endParaRPr sz="2620"/>
          </a:p>
        </p:txBody>
      </p:sp>
      <p:sp>
        <p:nvSpPr>
          <p:cNvPr id="166" name="Google Shape;166;p25"/>
          <p:cNvSpPr txBox="1">
            <a:spLocks noGrp="1"/>
          </p:cNvSpPr>
          <p:nvPr>
            <p:ph type="body" idx="1"/>
          </p:nvPr>
        </p:nvSpPr>
        <p:spPr>
          <a:xfrm>
            <a:off x="496700" y="1507625"/>
            <a:ext cx="8106000" cy="3213900"/>
          </a:xfrm>
          <a:prstGeom prst="rect">
            <a:avLst/>
          </a:prstGeom>
        </p:spPr>
        <p:txBody>
          <a:bodyPr spcFirstLastPara="1" wrap="square" lIns="91425" tIns="91425" rIns="91425" bIns="91425" anchor="t" anchorCtr="0">
            <a:noAutofit/>
          </a:bodyPr>
          <a:lstStyle/>
          <a:p>
            <a:pPr marL="457200" marR="2781300" lvl="0" indent="-355600" algn="l" rtl="0">
              <a:spcBef>
                <a:spcPts val="0"/>
              </a:spcBef>
              <a:spcAft>
                <a:spcPts val="0"/>
              </a:spcAft>
              <a:buClr>
                <a:schemeClr val="dk1"/>
              </a:buClr>
              <a:buSzPts val="2000"/>
              <a:buChar char="●"/>
            </a:pPr>
            <a:r>
              <a:rPr lang="en" sz="2000" b="1">
                <a:solidFill>
                  <a:schemeClr val="dk1"/>
                </a:solidFill>
              </a:rPr>
              <a:t>7 states r</a:t>
            </a:r>
            <a:r>
              <a:rPr lang="en" sz="2000">
                <a:solidFill>
                  <a:schemeClr val="dk1"/>
                </a:solidFill>
              </a:rPr>
              <a:t>estrict the size of advertising signs. </a:t>
            </a:r>
            <a:endParaRPr sz="2000">
              <a:solidFill>
                <a:schemeClr val="dk1"/>
              </a:solidFill>
            </a:endParaRPr>
          </a:p>
          <a:p>
            <a:pPr marL="0" marR="2781300" lvl="0" indent="0" algn="l" rtl="0">
              <a:spcBef>
                <a:spcPts val="0"/>
              </a:spcBef>
              <a:spcAft>
                <a:spcPts val="0"/>
              </a:spcAft>
              <a:buNone/>
            </a:pPr>
            <a:endParaRPr sz="2000">
              <a:solidFill>
                <a:schemeClr val="dk1"/>
              </a:solidFill>
            </a:endParaRPr>
          </a:p>
          <a:p>
            <a:pPr marL="457200" marR="2781300" lvl="0" indent="-355600" algn="l" rtl="0">
              <a:spcBef>
                <a:spcPts val="0"/>
              </a:spcBef>
              <a:spcAft>
                <a:spcPts val="0"/>
              </a:spcAft>
              <a:buClr>
                <a:schemeClr val="dk1"/>
              </a:buClr>
              <a:buSzPts val="2000"/>
              <a:buChar char="●"/>
            </a:pPr>
            <a:r>
              <a:rPr lang="en" sz="2000" b="1">
                <a:solidFill>
                  <a:schemeClr val="dk1"/>
                </a:solidFill>
              </a:rPr>
              <a:t>4 jurisdictions</a:t>
            </a:r>
            <a:r>
              <a:rPr lang="en" sz="2000">
                <a:solidFill>
                  <a:schemeClr val="dk1"/>
                </a:solidFill>
              </a:rPr>
              <a:t> place restrictions on the use of illuminated signs. </a:t>
            </a:r>
            <a:endParaRPr sz="2000">
              <a:solidFill>
                <a:schemeClr val="dk1"/>
              </a:solidFill>
            </a:endParaRPr>
          </a:p>
          <a:p>
            <a:pPr marL="0" lvl="0" indent="0" algn="l" rtl="0">
              <a:spcBef>
                <a:spcPts val="0"/>
              </a:spcBef>
              <a:spcAft>
                <a:spcPts val="0"/>
              </a:spcAft>
              <a:buNone/>
            </a:pPr>
            <a:endParaRPr sz="2000">
              <a:solidFill>
                <a:schemeClr val="dk1"/>
              </a:solidFill>
            </a:endParaRPr>
          </a:p>
          <a:p>
            <a:pPr marL="457200" lvl="0" indent="-355600" algn="l" rtl="0">
              <a:spcBef>
                <a:spcPts val="0"/>
              </a:spcBef>
              <a:spcAft>
                <a:spcPts val="0"/>
              </a:spcAft>
              <a:buClr>
                <a:schemeClr val="dk1"/>
              </a:buClr>
              <a:buSzPts val="2000"/>
              <a:buChar char="●"/>
            </a:pPr>
            <a:r>
              <a:rPr lang="en" sz="2000" b="1">
                <a:solidFill>
                  <a:schemeClr val="dk1"/>
                </a:solidFill>
              </a:rPr>
              <a:t>3 states </a:t>
            </a:r>
            <a:r>
              <a:rPr lang="en" sz="2000">
                <a:solidFill>
                  <a:schemeClr val="dk1"/>
                </a:solidFill>
              </a:rPr>
              <a:t>limit the quantity of signs that a retailer may display outside of the licensed premises to two signs. </a:t>
            </a:r>
            <a:endParaRPr sz="2000">
              <a:solidFill>
                <a:schemeClr val="dk1"/>
              </a:solidFill>
            </a:endParaRPr>
          </a:p>
        </p:txBody>
      </p:sp>
      <p:pic>
        <p:nvPicPr>
          <p:cNvPr id="167" name="Google Shape;167;p25"/>
          <p:cNvPicPr preferRelativeResize="0"/>
          <p:nvPr/>
        </p:nvPicPr>
        <p:blipFill>
          <a:blip r:embed="rId3">
            <a:alphaModFix/>
          </a:blip>
          <a:stretch>
            <a:fillRect/>
          </a:stretch>
        </p:blipFill>
        <p:spPr>
          <a:xfrm>
            <a:off x="0" y="0"/>
            <a:ext cx="9143999" cy="848825"/>
          </a:xfrm>
          <a:prstGeom prst="rect">
            <a:avLst/>
          </a:prstGeom>
          <a:noFill/>
          <a:ln>
            <a:noFill/>
          </a:ln>
        </p:spPr>
      </p:pic>
      <p:sp>
        <p:nvSpPr>
          <p:cNvPr id="168" name="Google Shape;168;p25"/>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9" name="Google Shape;169;p25" descr="Why Invest in Illuminated Signage ..."/>
          <p:cNvPicPr preferRelativeResize="0"/>
          <p:nvPr/>
        </p:nvPicPr>
        <p:blipFill>
          <a:blip r:embed="rId4">
            <a:alphaModFix/>
          </a:blip>
          <a:stretch>
            <a:fillRect/>
          </a:stretch>
        </p:blipFill>
        <p:spPr>
          <a:xfrm>
            <a:off x="5997075" y="659850"/>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Content Requirements/Restrictions</a:t>
            </a:r>
            <a:endParaRPr/>
          </a:p>
        </p:txBody>
      </p:sp>
      <p:sp>
        <p:nvSpPr>
          <p:cNvPr id="175" name="Google Shape;175;p26"/>
          <p:cNvSpPr txBox="1">
            <a:spLocks noGrp="1"/>
          </p:cNvSpPr>
          <p:nvPr>
            <p:ph type="body" idx="1"/>
          </p:nvPr>
        </p:nvSpPr>
        <p:spPr>
          <a:xfrm>
            <a:off x="374725" y="1441700"/>
            <a:ext cx="5471400" cy="37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200" b="1">
                <a:solidFill>
                  <a:schemeClr val="dk1"/>
                </a:solidFill>
              </a:rPr>
              <a:t>32 of 39 jurisdictions </a:t>
            </a:r>
            <a:r>
              <a:rPr lang="en" sz="2200">
                <a:solidFill>
                  <a:schemeClr val="dk1"/>
                </a:solidFill>
              </a:rPr>
              <a:t>have some form of content restriction: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Content Targeting Children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Therapeutic Claims</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Product Warnings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Validity of statements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Images of consumption of cannabis/cannabis plant </a:t>
            </a:r>
            <a:endParaRPr sz="2200">
              <a:solidFill>
                <a:schemeClr val="dk1"/>
              </a:solidFill>
            </a:endParaRPr>
          </a:p>
        </p:txBody>
      </p:sp>
      <p:pic>
        <p:nvPicPr>
          <p:cNvPr id="176" name="Google Shape;176;p26"/>
          <p:cNvPicPr preferRelativeResize="0"/>
          <p:nvPr/>
        </p:nvPicPr>
        <p:blipFill>
          <a:blip r:embed="rId3">
            <a:alphaModFix/>
          </a:blip>
          <a:stretch>
            <a:fillRect/>
          </a:stretch>
        </p:blipFill>
        <p:spPr>
          <a:xfrm>
            <a:off x="0" y="0"/>
            <a:ext cx="9143999" cy="848825"/>
          </a:xfrm>
          <a:prstGeom prst="rect">
            <a:avLst/>
          </a:prstGeom>
          <a:noFill/>
          <a:ln>
            <a:noFill/>
          </a:ln>
        </p:spPr>
      </p:pic>
      <p:sp>
        <p:nvSpPr>
          <p:cNvPr id="177" name="Google Shape;177;p26"/>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Content Requirements/Restrictions</a:t>
            </a:r>
            <a:endParaRPr/>
          </a:p>
        </p:txBody>
      </p:sp>
      <p:sp>
        <p:nvSpPr>
          <p:cNvPr id="183" name="Google Shape;183;p27"/>
          <p:cNvSpPr txBox="1">
            <a:spLocks noGrp="1"/>
          </p:cNvSpPr>
          <p:nvPr>
            <p:ph type="body" idx="1"/>
          </p:nvPr>
        </p:nvSpPr>
        <p:spPr>
          <a:xfrm>
            <a:off x="374725" y="1441700"/>
            <a:ext cx="5471400" cy="37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200" b="1">
                <a:solidFill>
                  <a:schemeClr val="dk1"/>
                </a:solidFill>
              </a:rPr>
              <a:t>32 of 39 jurisdictions </a:t>
            </a:r>
            <a:r>
              <a:rPr lang="en" sz="2200">
                <a:solidFill>
                  <a:schemeClr val="dk1"/>
                </a:solidFill>
              </a:rPr>
              <a:t>have some form of content restriction:</a:t>
            </a:r>
            <a:endParaRPr sz="2200">
              <a:solidFill>
                <a:schemeClr val="dk1"/>
              </a:solidFill>
            </a:endParaRPr>
          </a:p>
          <a:p>
            <a:pPr marL="914400" lvl="1" indent="-342900" algn="l" rtl="0">
              <a:spcBef>
                <a:spcPts val="0"/>
              </a:spcBef>
              <a:spcAft>
                <a:spcPts val="0"/>
              </a:spcAft>
              <a:buClr>
                <a:schemeClr val="dk1"/>
              </a:buClr>
              <a:buSzPts val="1800"/>
              <a:buChar char="○"/>
            </a:pPr>
            <a:r>
              <a:rPr lang="en" sz="2200" b="1">
                <a:solidFill>
                  <a:schemeClr val="dk1"/>
                </a:solidFill>
              </a:rPr>
              <a:t>Content Targeting Children (29 states)</a:t>
            </a:r>
            <a:endParaRPr sz="2200" b="1">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Therapeutic Claims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Product Warnings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Validity of statements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Images of consumption of cannabis/cannabis plant</a:t>
            </a:r>
            <a:endParaRPr sz="2200">
              <a:solidFill>
                <a:schemeClr val="dk1"/>
              </a:solidFill>
            </a:endParaRPr>
          </a:p>
        </p:txBody>
      </p:sp>
      <p:pic>
        <p:nvPicPr>
          <p:cNvPr id="184" name="Google Shape;184;p27"/>
          <p:cNvPicPr preferRelativeResize="0"/>
          <p:nvPr/>
        </p:nvPicPr>
        <p:blipFill>
          <a:blip r:embed="rId3">
            <a:alphaModFix/>
          </a:blip>
          <a:stretch>
            <a:fillRect/>
          </a:stretch>
        </p:blipFill>
        <p:spPr>
          <a:xfrm>
            <a:off x="0" y="0"/>
            <a:ext cx="9143999" cy="848825"/>
          </a:xfrm>
          <a:prstGeom prst="rect">
            <a:avLst/>
          </a:prstGeom>
          <a:noFill/>
          <a:ln>
            <a:noFill/>
          </a:ln>
        </p:spPr>
      </p:pic>
      <p:sp>
        <p:nvSpPr>
          <p:cNvPr id="185" name="Google Shape;185;p27"/>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6" name="Google Shape;186;p27" descr="Weed cannabis Mascot logo and cartoon ..."/>
          <p:cNvPicPr preferRelativeResize="0"/>
          <p:nvPr/>
        </p:nvPicPr>
        <p:blipFill>
          <a:blip r:embed="rId4">
            <a:alphaModFix/>
          </a:blip>
          <a:stretch>
            <a:fillRect/>
          </a:stretch>
        </p:blipFill>
        <p:spPr>
          <a:xfrm>
            <a:off x="5846125" y="2238800"/>
            <a:ext cx="3106125" cy="232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Content Requirements/Restrictions</a:t>
            </a:r>
            <a:endParaRPr/>
          </a:p>
        </p:txBody>
      </p:sp>
      <p:sp>
        <p:nvSpPr>
          <p:cNvPr id="192" name="Google Shape;192;p28"/>
          <p:cNvSpPr txBox="1">
            <a:spLocks noGrp="1"/>
          </p:cNvSpPr>
          <p:nvPr>
            <p:ph type="body" idx="1"/>
          </p:nvPr>
        </p:nvSpPr>
        <p:spPr>
          <a:xfrm>
            <a:off x="374725" y="1441700"/>
            <a:ext cx="5471400" cy="37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200" b="1">
                <a:solidFill>
                  <a:schemeClr val="dk1"/>
                </a:solidFill>
              </a:rPr>
              <a:t>32 of 39 jurisdictions </a:t>
            </a:r>
            <a:r>
              <a:rPr lang="en" sz="2200">
                <a:solidFill>
                  <a:schemeClr val="dk1"/>
                </a:solidFill>
              </a:rPr>
              <a:t>have some form of content restriction: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Content Targeting Children</a:t>
            </a:r>
            <a:endParaRPr sz="2200">
              <a:solidFill>
                <a:schemeClr val="dk1"/>
              </a:solidFill>
            </a:endParaRPr>
          </a:p>
          <a:p>
            <a:pPr marL="914400" lvl="1" indent="-342900" algn="l" rtl="0">
              <a:spcBef>
                <a:spcPts val="0"/>
              </a:spcBef>
              <a:spcAft>
                <a:spcPts val="0"/>
              </a:spcAft>
              <a:buClr>
                <a:schemeClr val="dk1"/>
              </a:buClr>
              <a:buSzPts val="1800"/>
              <a:buChar char="○"/>
            </a:pPr>
            <a:r>
              <a:rPr lang="en" sz="2200" b="1">
                <a:solidFill>
                  <a:schemeClr val="dk1"/>
                </a:solidFill>
              </a:rPr>
              <a:t>Therapeutic Claims (19 states)</a:t>
            </a:r>
            <a:endParaRPr sz="2200" b="1">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Product Warnings</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Validity of statements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Images of consumption of cannabis/cannabis plant </a:t>
            </a:r>
            <a:endParaRPr sz="2200">
              <a:solidFill>
                <a:schemeClr val="dk1"/>
              </a:solidFill>
            </a:endParaRPr>
          </a:p>
        </p:txBody>
      </p:sp>
      <p:pic>
        <p:nvPicPr>
          <p:cNvPr id="193" name="Google Shape;193;p28"/>
          <p:cNvPicPr preferRelativeResize="0"/>
          <p:nvPr/>
        </p:nvPicPr>
        <p:blipFill>
          <a:blip r:embed="rId3">
            <a:alphaModFix/>
          </a:blip>
          <a:stretch>
            <a:fillRect/>
          </a:stretch>
        </p:blipFill>
        <p:spPr>
          <a:xfrm>
            <a:off x="0" y="0"/>
            <a:ext cx="9143999" cy="848825"/>
          </a:xfrm>
          <a:prstGeom prst="rect">
            <a:avLst/>
          </a:prstGeom>
          <a:noFill/>
          <a:ln>
            <a:noFill/>
          </a:ln>
        </p:spPr>
      </p:pic>
      <p:sp>
        <p:nvSpPr>
          <p:cNvPr id="194" name="Google Shape;194;p28"/>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5" name="Google Shape;195;p28" descr="First billboard ads for a marijuana ..."/>
          <p:cNvPicPr preferRelativeResize="0"/>
          <p:nvPr/>
        </p:nvPicPr>
        <p:blipFill rotWithShape="1">
          <a:blip r:embed="rId4">
            <a:alphaModFix/>
          </a:blip>
          <a:srcRect l="6103"/>
          <a:stretch/>
        </p:blipFill>
        <p:spPr>
          <a:xfrm>
            <a:off x="5999525" y="1949175"/>
            <a:ext cx="2977650" cy="2012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Content Requirements/Restrictions</a:t>
            </a:r>
            <a:endParaRPr/>
          </a:p>
        </p:txBody>
      </p:sp>
      <p:sp>
        <p:nvSpPr>
          <p:cNvPr id="201" name="Google Shape;201;p29"/>
          <p:cNvSpPr txBox="1">
            <a:spLocks noGrp="1"/>
          </p:cNvSpPr>
          <p:nvPr>
            <p:ph type="body" idx="1"/>
          </p:nvPr>
        </p:nvSpPr>
        <p:spPr>
          <a:xfrm>
            <a:off x="374725" y="1441700"/>
            <a:ext cx="5471400" cy="37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200" b="1">
                <a:solidFill>
                  <a:schemeClr val="dk1"/>
                </a:solidFill>
              </a:rPr>
              <a:t>32 of 39 jurisdictions </a:t>
            </a:r>
            <a:r>
              <a:rPr lang="en" sz="2200">
                <a:solidFill>
                  <a:schemeClr val="dk1"/>
                </a:solidFill>
              </a:rPr>
              <a:t>have some form of content restriction: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Content Targeting Children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Therapeutic Claims</a:t>
            </a:r>
            <a:endParaRPr sz="2200">
              <a:solidFill>
                <a:schemeClr val="dk1"/>
              </a:solidFill>
            </a:endParaRPr>
          </a:p>
          <a:p>
            <a:pPr marL="914400" lvl="1" indent="-342900" algn="l" rtl="0">
              <a:spcBef>
                <a:spcPts val="0"/>
              </a:spcBef>
              <a:spcAft>
                <a:spcPts val="0"/>
              </a:spcAft>
              <a:buClr>
                <a:schemeClr val="dk1"/>
              </a:buClr>
              <a:buSzPts val="1800"/>
              <a:buChar char="○"/>
            </a:pPr>
            <a:r>
              <a:rPr lang="en" sz="2200" b="1">
                <a:solidFill>
                  <a:schemeClr val="dk1"/>
                </a:solidFill>
              </a:rPr>
              <a:t>Product Warnings (14 states)</a:t>
            </a:r>
            <a:endParaRPr sz="2200" b="1">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Validity of statements </a:t>
            </a:r>
            <a:endParaRPr sz="2200">
              <a:solidFill>
                <a:schemeClr val="dk1"/>
              </a:solidFill>
            </a:endParaRPr>
          </a:p>
          <a:p>
            <a:pPr marL="914400" lvl="1" indent="-355600" algn="l" rtl="0">
              <a:spcBef>
                <a:spcPts val="0"/>
              </a:spcBef>
              <a:spcAft>
                <a:spcPts val="0"/>
              </a:spcAft>
              <a:buClr>
                <a:schemeClr val="dk1"/>
              </a:buClr>
              <a:buSzPts val="2000"/>
              <a:buChar char="○"/>
            </a:pPr>
            <a:r>
              <a:rPr lang="en" sz="2200">
                <a:solidFill>
                  <a:schemeClr val="dk1"/>
                </a:solidFill>
              </a:rPr>
              <a:t>Images of consumption of cannabis/cannabis plant</a:t>
            </a:r>
            <a:r>
              <a:rPr lang="en" sz="2300">
                <a:solidFill>
                  <a:schemeClr val="dk1"/>
                </a:solidFill>
              </a:rPr>
              <a:t> </a:t>
            </a:r>
            <a:endParaRPr sz="2300">
              <a:solidFill>
                <a:schemeClr val="dk1"/>
              </a:solidFill>
            </a:endParaRPr>
          </a:p>
        </p:txBody>
      </p:sp>
      <p:pic>
        <p:nvPicPr>
          <p:cNvPr id="202" name="Google Shape;202;p29"/>
          <p:cNvPicPr preferRelativeResize="0"/>
          <p:nvPr/>
        </p:nvPicPr>
        <p:blipFill>
          <a:blip r:embed="rId3">
            <a:alphaModFix/>
          </a:blip>
          <a:stretch>
            <a:fillRect/>
          </a:stretch>
        </p:blipFill>
        <p:spPr>
          <a:xfrm>
            <a:off x="0" y="0"/>
            <a:ext cx="9143999" cy="848825"/>
          </a:xfrm>
          <a:prstGeom prst="rect">
            <a:avLst/>
          </a:prstGeom>
          <a:noFill/>
          <a:ln>
            <a:noFill/>
          </a:ln>
        </p:spPr>
      </p:pic>
      <p:sp>
        <p:nvSpPr>
          <p:cNvPr id="203" name="Google Shape;203;p29"/>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4" name="Google Shape;204;p29" descr="Pot leaf warnings to appear on all ..."/>
          <p:cNvPicPr preferRelativeResize="0"/>
          <p:nvPr/>
        </p:nvPicPr>
        <p:blipFill>
          <a:blip r:embed="rId4">
            <a:alphaModFix/>
          </a:blip>
          <a:stretch>
            <a:fillRect/>
          </a:stretch>
        </p:blipFill>
        <p:spPr>
          <a:xfrm>
            <a:off x="6038125" y="1954975"/>
            <a:ext cx="2915500" cy="208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Content Requirements/Restrictions</a:t>
            </a:r>
            <a:endParaRPr/>
          </a:p>
        </p:txBody>
      </p:sp>
      <p:sp>
        <p:nvSpPr>
          <p:cNvPr id="210" name="Google Shape;210;p30"/>
          <p:cNvSpPr txBox="1">
            <a:spLocks noGrp="1"/>
          </p:cNvSpPr>
          <p:nvPr>
            <p:ph type="body" idx="1"/>
          </p:nvPr>
        </p:nvSpPr>
        <p:spPr>
          <a:xfrm>
            <a:off x="374725" y="1441700"/>
            <a:ext cx="5471400" cy="37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200" b="1">
                <a:solidFill>
                  <a:schemeClr val="dk1"/>
                </a:solidFill>
              </a:rPr>
              <a:t>32 of 39 jurisdictions </a:t>
            </a:r>
            <a:r>
              <a:rPr lang="en" sz="2200">
                <a:solidFill>
                  <a:schemeClr val="dk1"/>
                </a:solidFill>
              </a:rPr>
              <a:t>have some form of content restriction: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Content Targeting Children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Therapeutic Claims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Product Warnings </a:t>
            </a:r>
            <a:endParaRPr sz="2200">
              <a:solidFill>
                <a:schemeClr val="dk1"/>
              </a:solidFill>
            </a:endParaRPr>
          </a:p>
          <a:p>
            <a:pPr marL="914400" lvl="1" indent="-342900" algn="l" rtl="0">
              <a:spcBef>
                <a:spcPts val="0"/>
              </a:spcBef>
              <a:spcAft>
                <a:spcPts val="0"/>
              </a:spcAft>
              <a:buClr>
                <a:schemeClr val="dk1"/>
              </a:buClr>
              <a:buSzPts val="1800"/>
              <a:buChar char="○"/>
            </a:pPr>
            <a:r>
              <a:rPr lang="en" sz="2200" b="1">
                <a:solidFill>
                  <a:schemeClr val="dk1"/>
                </a:solidFill>
              </a:rPr>
              <a:t>Validity of statements (38 states + DC)</a:t>
            </a:r>
            <a:endParaRPr sz="2200" b="1">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Images of consumption of cannabis/cannabis plant </a:t>
            </a:r>
            <a:endParaRPr sz="2200">
              <a:solidFill>
                <a:schemeClr val="dk1"/>
              </a:solidFill>
            </a:endParaRPr>
          </a:p>
        </p:txBody>
      </p:sp>
      <p:pic>
        <p:nvPicPr>
          <p:cNvPr id="211" name="Google Shape;211;p30"/>
          <p:cNvPicPr preferRelativeResize="0"/>
          <p:nvPr/>
        </p:nvPicPr>
        <p:blipFill>
          <a:blip r:embed="rId3">
            <a:alphaModFix/>
          </a:blip>
          <a:stretch>
            <a:fillRect/>
          </a:stretch>
        </p:blipFill>
        <p:spPr>
          <a:xfrm>
            <a:off x="0" y="0"/>
            <a:ext cx="9143999" cy="848825"/>
          </a:xfrm>
          <a:prstGeom prst="rect">
            <a:avLst/>
          </a:prstGeom>
          <a:noFill/>
          <a:ln>
            <a:noFill/>
          </a:ln>
        </p:spPr>
      </p:pic>
      <p:sp>
        <p:nvSpPr>
          <p:cNvPr id="212" name="Google Shape;212;p30"/>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3" name="Google Shape;213;p30" descr="ARDP Wants Weedmaps' Pro-Marijuana ..."/>
          <p:cNvPicPr preferRelativeResize="0"/>
          <p:nvPr/>
        </p:nvPicPr>
        <p:blipFill>
          <a:blip r:embed="rId4">
            <a:alphaModFix/>
          </a:blip>
          <a:stretch>
            <a:fillRect/>
          </a:stretch>
        </p:blipFill>
        <p:spPr>
          <a:xfrm>
            <a:off x="5846125" y="1899575"/>
            <a:ext cx="3171175" cy="21102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Content Requirements/Restrictions</a:t>
            </a:r>
            <a:endParaRPr/>
          </a:p>
        </p:txBody>
      </p:sp>
      <p:sp>
        <p:nvSpPr>
          <p:cNvPr id="219" name="Google Shape;219;p31"/>
          <p:cNvSpPr txBox="1">
            <a:spLocks noGrp="1"/>
          </p:cNvSpPr>
          <p:nvPr>
            <p:ph type="body" idx="1"/>
          </p:nvPr>
        </p:nvSpPr>
        <p:spPr>
          <a:xfrm>
            <a:off x="374725" y="1441700"/>
            <a:ext cx="5471400" cy="37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200" b="1">
                <a:solidFill>
                  <a:schemeClr val="dk1"/>
                </a:solidFill>
              </a:rPr>
              <a:t>32 of 39 jurisdictions </a:t>
            </a:r>
            <a:r>
              <a:rPr lang="en" sz="2200">
                <a:solidFill>
                  <a:schemeClr val="dk1"/>
                </a:solidFill>
              </a:rPr>
              <a:t>have some form of content restriction:</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Content Targeting Children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Therapeutic Claims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Product Warnings </a:t>
            </a:r>
            <a:endParaRPr sz="2200">
              <a:solidFill>
                <a:schemeClr val="dk1"/>
              </a:solidFill>
            </a:endParaRPr>
          </a:p>
          <a:p>
            <a:pPr marL="914400" lvl="1" indent="-342900" algn="l" rtl="0">
              <a:spcBef>
                <a:spcPts val="0"/>
              </a:spcBef>
              <a:spcAft>
                <a:spcPts val="0"/>
              </a:spcAft>
              <a:buClr>
                <a:schemeClr val="dk1"/>
              </a:buClr>
              <a:buSzPts val="1800"/>
              <a:buChar char="○"/>
            </a:pPr>
            <a:r>
              <a:rPr lang="en" sz="2200">
                <a:solidFill>
                  <a:schemeClr val="dk1"/>
                </a:solidFill>
              </a:rPr>
              <a:t>Validity of statements </a:t>
            </a:r>
            <a:endParaRPr sz="2200">
              <a:solidFill>
                <a:schemeClr val="dk1"/>
              </a:solidFill>
            </a:endParaRPr>
          </a:p>
          <a:p>
            <a:pPr marL="914400" lvl="1" indent="-342900" algn="l" rtl="0">
              <a:spcBef>
                <a:spcPts val="0"/>
              </a:spcBef>
              <a:spcAft>
                <a:spcPts val="0"/>
              </a:spcAft>
              <a:buClr>
                <a:schemeClr val="dk1"/>
              </a:buClr>
              <a:buSzPts val="1800"/>
              <a:buChar char="○"/>
            </a:pPr>
            <a:r>
              <a:rPr lang="en" sz="2200" b="1">
                <a:solidFill>
                  <a:schemeClr val="dk1"/>
                </a:solidFill>
              </a:rPr>
              <a:t>Images of consumption of cannabis/cannabis plant (15 states)</a:t>
            </a:r>
            <a:endParaRPr sz="2200" b="1">
              <a:solidFill>
                <a:schemeClr val="dk1"/>
              </a:solidFill>
            </a:endParaRPr>
          </a:p>
        </p:txBody>
      </p:sp>
      <p:pic>
        <p:nvPicPr>
          <p:cNvPr id="220" name="Google Shape;220;p31"/>
          <p:cNvPicPr preferRelativeResize="0"/>
          <p:nvPr/>
        </p:nvPicPr>
        <p:blipFill>
          <a:blip r:embed="rId3">
            <a:alphaModFix/>
          </a:blip>
          <a:stretch>
            <a:fillRect/>
          </a:stretch>
        </p:blipFill>
        <p:spPr>
          <a:xfrm>
            <a:off x="0" y="0"/>
            <a:ext cx="9143999" cy="848825"/>
          </a:xfrm>
          <a:prstGeom prst="rect">
            <a:avLst/>
          </a:prstGeom>
          <a:noFill/>
          <a:ln>
            <a:noFill/>
          </a:ln>
        </p:spPr>
      </p:pic>
      <p:sp>
        <p:nvSpPr>
          <p:cNvPr id="221" name="Google Shape;221;p31"/>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2" name="Google Shape;222;p31" descr="Proposition 64's ad restrictions force removal of I-10 cannabis billboards"/>
          <p:cNvPicPr preferRelativeResize="0"/>
          <p:nvPr/>
        </p:nvPicPr>
        <p:blipFill rotWithShape="1">
          <a:blip r:embed="rId4">
            <a:alphaModFix/>
          </a:blip>
          <a:srcRect l="6513" t="2066" r="16770"/>
          <a:stretch/>
        </p:blipFill>
        <p:spPr>
          <a:xfrm>
            <a:off x="5937975" y="1589648"/>
            <a:ext cx="3079324" cy="262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47000" y="8890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State Legalization of Cannabis</a:t>
            </a:r>
            <a:endParaRPr/>
          </a:p>
        </p:txBody>
      </p:sp>
      <p:pic>
        <p:nvPicPr>
          <p:cNvPr id="65" name="Google Shape;65;p14"/>
          <p:cNvPicPr preferRelativeResize="0"/>
          <p:nvPr/>
        </p:nvPicPr>
        <p:blipFill>
          <a:blip r:embed="rId3">
            <a:alphaModFix/>
          </a:blip>
          <a:stretch>
            <a:fillRect/>
          </a:stretch>
        </p:blipFill>
        <p:spPr>
          <a:xfrm>
            <a:off x="0" y="40250"/>
            <a:ext cx="9143999" cy="848825"/>
          </a:xfrm>
          <a:prstGeom prst="rect">
            <a:avLst/>
          </a:prstGeom>
          <a:noFill/>
          <a:ln>
            <a:noFill/>
          </a:ln>
        </p:spPr>
      </p:pic>
      <p:sp>
        <p:nvSpPr>
          <p:cNvPr id="66" name="Google Shape;66;p14"/>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7" name="Google Shape;67;p14"/>
          <p:cNvPicPr preferRelativeResize="0"/>
          <p:nvPr/>
        </p:nvPicPr>
        <p:blipFill>
          <a:blip r:embed="rId4">
            <a:alphaModFix/>
          </a:blip>
          <a:stretch>
            <a:fillRect/>
          </a:stretch>
        </p:blipFill>
        <p:spPr>
          <a:xfrm>
            <a:off x="1102700" y="1370325"/>
            <a:ext cx="6833801" cy="3692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Selected Topics: Medical Cannabis in School</a:t>
            </a:r>
            <a:endParaRPr/>
          </a:p>
        </p:txBody>
      </p:sp>
      <p:pic>
        <p:nvPicPr>
          <p:cNvPr id="228" name="Google Shape;228;p32"/>
          <p:cNvPicPr preferRelativeResize="0"/>
          <p:nvPr/>
        </p:nvPicPr>
        <p:blipFill>
          <a:blip r:embed="rId3">
            <a:alphaModFix/>
          </a:blip>
          <a:stretch>
            <a:fillRect/>
          </a:stretch>
        </p:blipFill>
        <p:spPr>
          <a:xfrm>
            <a:off x="0" y="0"/>
            <a:ext cx="9143999" cy="848825"/>
          </a:xfrm>
          <a:prstGeom prst="rect">
            <a:avLst/>
          </a:prstGeom>
          <a:noFill/>
          <a:ln>
            <a:noFill/>
          </a:ln>
        </p:spPr>
      </p:pic>
      <p:sp>
        <p:nvSpPr>
          <p:cNvPr id="229" name="Google Shape;229;p32"/>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0" name="Google Shape;230;p32"/>
          <p:cNvPicPr preferRelativeResize="0"/>
          <p:nvPr/>
        </p:nvPicPr>
        <p:blipFill rotWithShape="1">
          <a:blip r:embed="rId4">
            <a:alphaModFix/>
          </a:blip>
          <a:srcRect r="34266"/>
          <a:stretch/>
        </p:blipFill>
        <p:spPr>
          <a:xfrm>
            <a:off x="1961950" y="1502025"/>
            <a:ext cx="5220101" cy="3399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Have a Policy Permitting Medical Cannabis at School?</a:t>
            </a:r>
            <a:endParaRPr/>
          </a:p>
        </p:txBody>
      </p:sp>
      <p:sp>
        <p:nvSpPr>
          <p:cNvPr id="236" name="Google Shape;236;p33"/>
          <p:cNvSpPr txBox="1">
            <a:spLocks noGrp="1"/>
          </p:cNvSpPr>
          <p:nvPr>
            <p:ph type="body" idx="1"/>
          </p:nvPr>
        </p:nvSpPr>
        <p:spPr>
          <a:xfrm>
            <a:off x="560900" y="2021000"/>
            <a:ext cx="5601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Only debilitating conditions qualify</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HIV/AIDS, severe chronic pain, severe nausea, epilepsy, severe muscle spasms, or  wasting syndrome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Access to medical cannabis = improved quality of life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Without, potential for recurrence of symptoms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Example: epilepsy → seizure </a:t>
            </a:r>
            <a:endParaRPr>
              <a:solidFill>
                <a:srgbClr val="000000"/>
              </a:solidFill>
            </a:endParaRPr>
          </a:p>
        </p:txBody>
      </p:sp>
      <p:pic>
        <p:nvPicPr>
          <p:cNvPr id="237" name="Google Shape;237;p33"/>
          <p:cNvPicPr preferRelativeResize="0"/>
          <p:nvPr/>
        </p:nvPicPr>
        <p:blipFill>
          <a:blip r:embed="rId3">
            <a:alphaModFix/>
          </a:blip>
          <a:stretch>
            <a:fillRect/>
          </a:stretch>
        </p:blipFill>
        <p:spPr>
          <a:xfrm>
            <a:off x="0" y="0"/>
            <a:ext cx="9143999" cy="848825"/>
          </a:xfrm>
          <a:prstGeom prst="rect">
            <a:avLst/>
          </a:prstGeom>
          <a:noFill/>
          <a:ln>
            <a:noFill/>
          </a:ln>
        </p:spPr>
      </p:pic>
      <p:sp>
        <p:nvSpPr>
          <p:cNvPr id="238" name="Google Shape;238;p33"/>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9" name="Google Shape;239;p33"/>
          <p:cNvPicPr preferRelativeResize="0"/>
          <p:nvPr/>
        </p:nvPicPr>
        <p:blipFill>
          <a:blip r:embed="rId4">
            <a:alphaModFix/>
          </a:blip>
          <a:stretch>
            <a:fillRect/>
          </a:stretch>
        </p:blipFill>
        <p:spPr>
          <a:xfrm>
            <a:off x="6162800" y="1625925"/>
            <a:ext cx="2740600" cy="2740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Public Health Consequences of Not Permitting Policy</a:t>
            </a:r>
            <a:endParaRPr/>
          </a:p>
        </p:txBody>
      </p:sp>
      <p:sp>
        <p:nvSpPr>
          <p:cNvPr id="245" name="Google Shape;245;p34"/>
          <p:cNvSpPr txBox="1">
            <a:spLocks noGrp="1"/>
          </p:cNvSpPr>
          <p:nvPr>
            <p:ph type="body" idx="1"/>
          </p:nvPr>
        </p:nvSpPr>
        <p:spPr>
          <a:xfrm>
            <a:off x="496700" y="1727225"/>
            <a:ext cx="46449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00000"/>
              </a:buClr>
              <a:buSzPts val="1800"/>
              <a:buChar char="●"/>
            </a:pPr>
            <a:r>
              <a:rPr lang="en">
                <a:solidFill>
                  <a:srgbClr val="000000"/>
                </a:solidFill>
              </a:rPr>
              <a:t>Harm to the Child/Patient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Education Impacts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Health Consequences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Stigma → chronic stress, physical health conditions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Harm to the Caregiver/Family</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Extraordinarily burdensome when schools do not permit cannabis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Loss of income / loss of job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Policy Fixes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Best approach = permit school personnel or school nurses to administer, or self administering?</a:t>
            </a:r>
            <a:endParaRPr>
              <a:solidFill>
                <a:srgbClr val="000000"/>
              </a:solidFill>
            </a:endParaRPr>
          </a:p>
        </p:txBody>
      </p:sp>
      <p:pic>
        <p:nvPicPr>
          <p:cNvPr id="246" name="Google Shape;246;p34"/>
          <p:cNvPicPr preferRelativeResize="0"/>
          <p:nvPr/>
        </p:nvPicPr>
        <p:blipFill>
          <a:blip r:embed="rId3">
            <a:alphaModFix/>
          </a:blip>
          <a:stretch>
            <a:fillRect/>
          </a:stretch>
        </p:blipFill>
        <p:spPr>
          <a:xfrm>
            <a:off x="0" y="0"/>
            <a:ext cx="9143999" cy="848825"/>
          </a:xfrm>
          <a:prstGeom prst="rect">
            <a:avLst/>
          </a:prstGeom>
          <a:noFill/>
          <a:ln>
            <a:noFill/>
          </a:ln>
        </p:spPr>
      </p:pic>
      <p:sp>
        <p:nvSpPr>
          <p:cNvPr id="247" name="Google Shape;247;p34"/>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8" name="Google Shape;248;p34"/>
          <p:cNvPicPr preferRelativeResize="0"/>
          <p:nvPr/>
        </p:nvPicPr>
        <p:blipFill rotWithShape="1">
          <a:blip r:embed="rId4">
            <a:alphaModFix/>
          </a:blip>
          <a:srcRect l="42199" t="8725"/>
          <a:stretch/>
        </p:blipFill>
        <p:spPr>
          <a:xfrm>
            <a:off x="5523586" y="1727225"/>
            <a:ext cx="2928164" cy="3082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Counterargument: Potential Violations of Federal Law</a:t>
            </a:r>
            <a:endParaRPr/>
          </a:p>
        </p:txBody>
      </p:sp>
      <p:sp>
        <p:nvSpPr>
          <p:cNvPr id="254" name="Google Shape;254;p35"/>
          <p:cNvSpPr txBox="1">
            <a:spLocks noGrp="1"/>
          </p:cNvSpPr>
          <p:nvPr>
            <p:ph type="body" idx="1"/>
          </p:nvPr>
        </p:nvSpPr>
        <p:spPr>
          <a:xfrm>
            <a:off x="496700" y="1615025"/>
            <a:ext cx="6018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Schools hesitant to adopt policy because potential loss of federal funding</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Controlled Substances Act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Drug Free Workplace Act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Highly unlikely any loss of federal funding will result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DOJ spending rider</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Cole Memorandum</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Rescindment of Cole Memorandum, but no enforcement</a:t>
            </a:r>
            <a:endParaRPr>
              <a:solidFill>
                <a:srgbClr val="000000"/>
              </a:solidFill>
            </a:endParaRPr>
          </a:p>
        </p:txBody>
      </p:sp>
      <p:pic>
        <p:nvPicPr>
          <p:cNvPr id="255" name="Google Shape;255;p35"/>
          <p:cNvPicPr preferRelativeResize="0"/>
          <p:nvPr/>
        </p:nvPicPr>
        <p:blipFill>
          <a:blip r:embed="rId3">
            <a:alphaModFix/>
          </a:blip>
          <a:stretch>
            <a:fillRect/>
          </a:stretch>
        </p:blipFill>
        <p:spPr>
          <a:xfrm>
            <a:off x="0" y="0"/>
            <a:ext cx="9143999" cy="848825"/>
          </a:xfrm>
          <a:prstGeom prst="rect">
            <a:avLst/>
          </a:prstGeom>
          <a:noFill/>
          <a:ln>
            <a:noFill/>
          </a:ln>
        </p:spPr>
      </p:pic>
      <p:sp>
        <p:nvSpPr>
          <p:cNvPr id="256" name="Google Shape;256;p35"/>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7" name="Google Shape;257;p35"/>
          <p:cNvPicPr preferRelativeResize="0"/>
          <p:nvPr/>
        </p:nvPicPr>
        <p:blipFill rotWithShape="1">
          <a:blip r:embed="rId4">
            <a:alphaModFix/>
          </a:blip>
          <a:srcRect r="51667" b="17375"/>
          <a:stretch/>
        </p:blipFill>
        <p:spPr>
          <a:xfrm>
            <a:off x="6564700" y="1767510"/>
            <a:ext cx="1725601" cy="2212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title"/>
          </p:nvPr>
        </p:nvSpPr>
        <p:spPr>
          <a:xfrm>
            <a:off x="496700" y="792225"/>
            <a:ext cx="864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a:t>Current State of Laws &amp; Policies on Medical Cannabis in School</a:t>
            </a:r>
            <a:endParaRPr sz="2320"/>
          </a:p>
        </p:txBody>
      </p:sp>
      <p:sp>
        <p:nvSpPr>
          <p:cNvPr id="263" name="Google Shape;263;p36"/>
          <p:cNvSpPr txBox="1">
            <a:spLocks noGrp="1"/>
          </p:cNvSpPr>
          <p:nvPr>
            <p:ph type="body" idx="1"/>
          </p:nvPr>
        </p:nvSpPr>
        <p:spPr>
          <a:xfrm>
            <a:off x="496700" y="1615025"/>
            <a:ext cx="5062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States that </a:t>
            </a:r>
            <a:r>
              <a:rPr lang="en" b="1" u="sng">
                <a:solidFill>
                  <a:srgbClr val="000000"/>
                </a:solidFill>
              </a:rPr>
              <a:t>prohibit </a:t>
            </a:r>
            <a:r>
              <a:rPr lang="en">
                <a:solidFill>
                  <a:srgbClr val="000000"/>
                </a:solidFill>
              </a:rPr>
              <a:t>medical cannabis in school: </a:t>
            </a:r>
            <a:r>
              <a:rPr lang="en" b="1">
                <a:solidFill>
                  <a:srgbClr val="000000"/>
                </a:solidFill>
              </a:rPr>
              <a:t>11 </a:t>
            </a:r>
            <a:r>
              <a:rPr lang="en">
                <a:solidFill>
                  <a:srgbClr val="000000"/>
                </a:solidFill>
              </a:rPr>
              <a:t>(AL, AR, AZ, CT, HI, MI, MN . . .)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States that </a:t>
            </a:r>
            <a:r>
              <a:rPr lang="en" b="1" u="sng">
                <a:solidFill>
                  <a:srgbClr val="000000"/>
                </a:solidFill>
              </a:rPr>
              <a:t>permit</a:t>
            </a:r>
            <a:r>
              <a:rPr lang="en">
                <a:solidFill>
                  <a:srgbClr val="000000"/>
                </a:solidFill>
              </a:rPr>
              <a:t> medical cannabis in school: </a:t>
            </a:r>
            <a:r>
              <a:rPr lang="en" b="1">
                <a:solidFill>
                  <a:srgbClr val="000000"/>
                </a:solidFill>
              </a:rPr>
              <a:t>21</a:t>
            </a:r>
            <a:r>
              <a:rPr lang="en">
                <a:solidFill>
                  <a:srgbClr val="000000"/>
                </a:solidFill>
              </a:rPr>
              <a:t> (CA, CO, DC, DE, FL, IL . .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Not a free for all</a:t>
            </a:r>
            <a:endParaRPr>
              <a:solidFill>
                <a:srgbClr val="000000"/>
              </a:solidFill>
            </a:endParaRPr>
          </a:p>
          <a:p>
            <a:pPr marL="457200" lvl="0" indent="-342900" algn="l" rtl="0">
              <a:spcBef>
                <a:spcPts val="0"/>
              </a:spcBef>
              <a:spcAft>
                <a:spcPts val="0"/>
              </a:spcAft>
              <a:buClr>
                <a:schemeClr val="dk1"/>
              </a:buClr>
              <a:buSzPts val="1800"/>
              <a:buChar char="●"/>
            </a:pPr>
            <a:r>
              <a:rPr lang="en">
                <a:solidFill>
                  <a:schemeClr val="dk1"/>
                </a:solidFill>
              </a:rPr>
              <a:t>Alaska: Neither bucket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No Policy: </a:t>
            </a:r>
            <a:r>
              <a:rPr lang="en" b="1">
                <a:solidFill>
                  <a:srgbClr val="000000"/>
                </a:solidFill>
              </a:rPr>
              <a:t>6 </a:t>
            </a:r>
            <a:r>
              <a:rPr lang="en">
                <a:solidFill>
                  <a:schemeClr val="dk1"/>
                </a:solidFill>
              </a:rPr>
              <a:t>(LA, MA, NV, OH, OR, UT)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BUT: MA to develop a permitting policy?</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 S.B. 3096, (Mass. 2022)</a:t>
            </a:r>
            <a:endParaRPr>
              <a:solidFill>
                <a:schemeClr val="dk1"/>
              </a:solidFill>
            </a:endParaRPr>
          </a:p>
        </p:txBody>
      </p:sp>
      <p:pic>
        <p:nvPicPr>
          <p:cNvPr id="264" name="Google Shape;264;p36"/>
          <p:cNvPicPr preferRelativeResize="0"/>
          <p:nvPr/>
        </p:nvPicPr>
        <p:blipFill>
          <a:blip r:embed="rId3">
            <a:alphaModFix/>
          </a:blip>
          <a:stretch>
            <a:fillRect/>
          </a:stretch>
        </p:blipFill>
        <p:spPr>
          <a:xfrm>
            <a:off x="0" y="0"/>
            <a:ext cx="9143999" cy="848825"/>
          </a:xfrm>
          <a:prstGeom prst="rect">
            <a:avLst/>
          </a:prstGeom>
          <a:noFill/>
          <a:ln>
            <a:noFill/>
          </a:ln>
        </p:spPr>
      </p:pic>
      <p:sp>
        <p:nvSpPr>
          <p:cNvPr id="265" name="Google Shape;265;p36"/>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6" name="Google Shape;266;p36"/>
          <p:cNvPicPr preferRelativeResize="0"/>
          <p:nvPr/>
        </p:nvPicPr>
        <p:blipFill>
          <a:blip r:embed="rId4">
            <a:alphaModFix/>
          </a:blip>
          <a:stretch>
            <a:fillRect/>
          </a:stretch>
        </p:blipFill>
        <p:spPr>
          <a:xfrm>
            <a:off x="5711200" y="2011338"/>
            <a:ext cx="3177701" cy="2383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Two Approaches: State Mandate vs. School Discretion</a:t>
            </a:r>
            <a:endParaRPr/>
          </a:p>
        </p:txBody>
      </p:sp>
      <p:sp>
        <p:nvSpPr>
          <p:cNvPr id="272" name="Google Shape;272;p37"/>
          <p:cNvSpPr txBox="1">
            <a:spLocks noGrp="1"/>
          </p:cNvSpPr>
          <p:nvPr>
            <p:ph type="body" idx="1"/>
          </p:nvPr>
        </p:nvSpPr>
        <p:spPr>
          <a:xfrm>
            <a:off x="496700" y="1615025"/>
            <a:ext cx="843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chemeClr val="dk1"/>
                </a:solidFill>
              </a:rPr>
              <a:t>State Mandate – all schools in the state must adopt policy</a:t>
            </a:r>
            <a:endParaRPr>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State set minimum requirements </a:t>
            </a:r>
            <a:endParaRPr sz="1800">
              <a:solidFill>
                <a:schemeClr val="dk1"/>
              </a:solidFill>
            </a:endParaRPr>
          </a:p>
          <a:p>
            <a:pPr marL="914400" lvl="1" indent="-342900" algn="l" rtl="0">
              <a:spcBef>
                <a:spcPts val="0"/>
              </a:spcBef>
              <a:spcAft>
                <a:spcPts val="0"/>
              </a:spcAft>
              <a:buClr>
                <a:schemeClr val="dk1"/>
              </a:buClr>
              <a:buSzPts val="1800"/>
              <a:buChar char="○"/>
            </a:pPr>
            <a:r>
              <a:rPr lang="en" sz="1800" b="1">
                <a:solidFill>
                  <a:schemeClr val="dk1"/>
                </a:solidFill>
              </a:rPr>
              <a:t>16 </a:t>
            </a:r>
            <a:endParaRPr sz="1800">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School Discretion – schools have discretion to adopt policy</a:t>
            </a:r>
            <a:endParaRPr>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State set minimum requirements</a:t>
            </a:r>
            <a:endParaRPr sz="1800">
              <a:solidFill>
                <a:schemeClr val="dk1"/>
              </a:solidFill>
            </a:endParaRPr>
          </a:p>
          <a:p>
            <a:pPr marL="914400" lvl="1" indent="-342900" algn="l" rtl="0">
              <a:spcBef>
                <a:spcPts val="0"/>
              </a:spcBef>
              <a:spcAft>
                <a:spcPts val="0"/>
              </a:spcAft>
              <a:buClr>
                <a:schemeClr val="dk1"/>
              </a:buClr>
              <a:buSzPts val="1800"/>
              <a:buFont typeface="Times New Roman"/>
              <a:buChar char="○"/>
            </a:pPr>
            <a:r>
              <a:rPr lang="en" sz="1800" b="1">
                <a:solidFill>
                  <a:schemeClr val="dk1"/>
                </a:solidFill>
              </a:rPr>
              <a:t>6</a:t>
            </a:r>
            <a:r>
              <a:rPr lang="en" sz="1800">
                <a:solidFill>
                  <a:schemeClr val="dk1"/>
                </a:solidFill>
              </a:rPr>
              <a:t>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Policy Merits of State Mandate vs. State Discretion</a:t>
            </a:r>
            <a:endParaRPr>
              <a:solidFill>
                <a:schemeClr val="dk1"/>
              </a:solidFill>
            </a:endParaRPr>
          </a:p>
        </p:txBody>
      </p:sp>
      <p:pic>
        <p:nvPicPr>
          <p:cNvPr id="273" name="Google Shape;273;p37"/>
          <p:cNvPicPr preferRelativeResize="0"/>
          <p:nvPr/>
        </p:nvPicPr>
        <p:blipFill>
          <a:blip r:embed="rId3">
            <a:alphaModFix/>
          </a:blip>
          <a:stretch>
            <a:fillRect/>
          </a:stretch>
        </p:blipFill>
        <p:spPr>
          <a:xfrm>
            <a:off x="0" y="0"/>
            <a:ext cx="9143999" cy="848825"/>
          </a:xfrm>
          <a:prstGeom prst="rect">
            <a:avLst/>
          </a:prstGeom>
          <a:noFill/>
          <a:ln>
            <a:noFill/>
          </a:ln>
        </p:spPr>
      </p:pic>
      <p:sp>
        <p:nvSpPr>
          <p:cNvPr id="274" name="Google Shape;274;p37"/>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8"/>
          <p:cNvPicPr preferRelativeResize="0"/>
          <p:nvPr/>
        </p:nvPicPr>
        <p:blipFill rotWithShape="1">
          <a:blip r:embed="rId3">
            <a:alphaModFix/>
          </a:blip>
          <a:srcRect l="56417" t="6342" r="1664" b="5567"/>
          <a:stretch/>
        </p:blipFill>
        <p:spPr>
          <a:xfrm>
            <a:off x="6649925" y="2115558"/>
            <a:ext cx="2367376" cy="2583268"/>
          </a:xfrm>
          <a:prstGeom prst="rect">
            <a:avLst/>
          </a:prstGeom>
          <a:noFill/>
          <a:ln>
            <a:noFill/>
          </a:ln>
        </p:spPr>
      </p:pic>
      <p:sp>
        <p:nvSpPr>
          <p:cNvPr id="280" name="Google Shape;280;p38"/>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Patient / Caregiver Verification Process</a:t>
            </a:r>
            <a:endParaRPr/>
          </a:p>
        </p:txBody>
      </p:sp>
      <p:sp>
        <p:nvSpPr>
          <p:cNvPr id="281" name="Google Shape;281;p38"/>
          <p:cNvSpPr txBox="1">
            <a:spLocks noGrp="1"/>
          </p:cNvSpPr>
          <p:nvPr>
            <p:ph type="body" idx="1"/>
          </p:nvPr>
        </p:nvSpPr>
        <p:spPr>
          <a:xfrm>
            <a:off x="365225" y="1687750"/>
            <a:ext cx="8652000" cy="682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Times New Roman"/>
              <a:buChar char="●"/>
            </a:pPr>
            <a:r>
              <a:rPr lang="en" b="1">
                <a:solidFill>
                  <a:schemeClr val="dk1"/>
                </a:solidFill>
              </a:rPr>
              <a:t>19 </a:t>
            </a:r>
            <a:r>
              <a:rPr lang="en">
                <a:solidFill>
                  <a:schemeClr val="dk1"/>
                </a:solidFill>
              </a:rPr>
              <a:t>have verification procedures </a:t>
            </a:r>
            <a:endParaRPr>
              <a:solidFill>
                <a:schemeClr val="dk1"/>
              </a:solidFill>
            </a:endParaRPr>
          </a:p>
        </p:txBody>
      </p:sp>
      <p:pic>
        <p:nvPicPr>
          <p:cNvPr id="282" name="Google Shape;282;p38"/>
          <p:cNvPicPr preferRelativeResize="0"/>
          <p:nvPr/>
        </p:nvPicPr>
        <p:blipFill>
          <a:blip r:embed="rId4">
            <a:alphaModFix/>
          </a:blip>
          <a:stretch>
            <a:fillRect/>
          </a:stretch>
        </p:blipFill>
        <p:spPr>
          <a:xfrm>
            <a:off x="0" y="0"/>
            <a:ext cx="9143999" cy="848825"/>
          </a:xfrm>
          <a:prstGeom prst="rect">
            <a:avLst/>
          </a:prstGeom>
          <a:noFill/>
          <a:ln>
            <a:noFill/>
          </a:ln>
        </p:spPr>
      </p:pic>
      <p:sp>
        <p:nvSpPr>
          <p:cNvPr id="283" name="Google Shape;283;p38"/>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38"/>
          <p:cNvSpPr txBox="1">
            <a:spLocks noGrp="1"/>
          </p:cNvSpPr>
          <p:nvPr>
            <p:ph type="body" idx="1"/>
          </p:nvPr>
        </p:nvSpPr>
        <p:spPr>
          <a:xfrm>
            <a:off x="365225" y="2035775"/>
            <a:ext cx="6286200" cy="2946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States generally require</a:t>
            </a:r>
            <a:endParaRPr>
              <a:solidFill>
                <a:schemeClr val="dk1"/>
              </a:solidFill>
            </a:endParaRPr>
          </a:p>
          <a:p>
            <a:pPr marL="914400" lvl="1" indent="-323850" algn="l" rtl="0">
              <a:lnSpc>
                <a:spcPct val="115000"/>
              </a:lnSpc>
              <a:spcBef>
                <a:spcPts val="0"/>
              </a:spcBef>
              <a:spcAft>
                <a:spcPts val="0"/>
              </a:spcAft>
              <a:buClr>
                <a:schemeClr val="dk1"/>
              </a:buClr>
              <a:buSzPts val="1500"/>
              <a:buFont typeface="Times New Roman"/>
              <a:buChar char="○"/>
            </a:pPr>
            <a:r>
              <a:rPr lang="en" sz="1500">
                <a:solidFill>
                  <a:schemeClr val="dk1"/>
                </a:solidFill>
              </a:rPr>
              <a:t>medical cannabis card of patient and/or caregiver verification: </a:t>
            </a:r>
            <a:r>
              <a:rPr lang="en" sz="1500" b="1">
                <a:solidFill>
                  <a:schemeClr val="dk1"/>
                </a:solidFill>
              </a:rPr>
              <a:t>9 </a:t>
            </a:r>
            <a:endParaRPr sz="1500">
              <a:solidFill>
                <a:schemeClr val="dk1"/>
              </a:solidFill>
            </a:endParaRPr>
          </a:p>
          <a:p>
            <a:pPr marL="914400" lvl="1" indent="-323850" algn="l" rtl="0">
              <a:lnSpc>
                <a:spcPct val="115000"/>
              </a:lnSpc>
              <a:spcBef>
                <a:spcPts val="0"/>
              </a:spcBef>
              <a:spcAft>
                <a:spcPts val="0"/>
              </a:spcAft>
              <a:buClr>
                <a:schemeClr val="dk1"/>
              </a:buClr>
              <a:buSzPts val="1500"/>
              <a:buFont typeface="Times New Roman"/>
              <a:buChar char="○"/>
            </a:pPr>
            <a:r>
              <a:rPr lang="en" sz="1500">
                <a:solidFill>
                  <a:schemeClr val="dk1"/>
                </a:solidFill>
              </a:rPr>
              <a:t>medical recommendation, certification, or authorization: </a:t>
            </a:r>
            <a:r>
              <a:rPr lang="en" sz="1500" b="1">
                <a:solidFill>
                  <a:schemeClr val="dk1"/>
                </a:solidFill>
              </a:rPr>
              <a:t>12</a:t>
            </a:r>
            <a:r>
              <a:rPr lang="en" sz="1500">
                <a:solidFill>
                  <a:schemeClr val="dk1"/>
                </a:solidFill>
              </a:rPr>
              <a:t> </a:t>
            </a:r>
            <a:endParaRPr sz="1500">
              <a:solidFill>
                <a:schemeClr val="dk1"/>
              </a:solidFill>
            </a:endParaRPr>
          </a:p>
          <a:p>
            <a:pPr marL="914400" lvl="1" indent="-323850" algn="l" rtl="0">
              <a:lnSpc>
                <a:spcPct val="115000"/>
              </a:lnSpc>
              <a:spcBef>
                <a:spcPts val="0"/>
              </a:spcBef>
              <a:spcAft>
                <a:spcPts val="0"/>
              </a:spcAft>
              <a:buClr>
                <a:schemeClr val="dk1"/>
              </a:buClr>
              <a:buSzPts val="1500"/>
              <a:buFont typeface="Times New Roman"/>
              <a:buChar char="○"/>
            </a:pPr>
            <a:r>
              <a:rPr lang="en" sz="1500">
                <a:solidFill>
                  <a:schemeClr val="dk1"/>
                </a:solidFill>
              </a:rPr>
              <a:t>treatment plan: </a:t>
            </a:r>
            <a:r>
              <a:rPr lang="en" sz="1500" b="1">
                <a:solidFill>
                  <a:schemeClr val="dk1"/>
                </a:solidFill>
              </a:rPr>
              <a:t>7 </a:t>
            </a:r>
            <a:endParaRPr sz="1500">
              <a:solidFill>
                <a:schemeClr val="dk1"/>
              </a:solidFill>
            </a:endParaRPr>
          </a:p>
          <a:p>
            <a:pPr marL="1371600" lvl="2" indent="-323850" algn="l" rtl="0">
              <a:lnSpc>
                <a:spcPct val="115000"/>
              </a:lnSpc>
              <a:spcBef>
                <a:spcPts val="0"/>
              </a:spcBef>
              <a:spcAft>
                <a:spcPts val="0"/>
              </a:spcAft>
              <a:buClr>
                <a:schemeClr val="dk1"/>
              </a:buClr>
              <a:buSzPts val="1500"/>
              <a:buChar char="■"/>
            </a:pPr>
            <a:r>
              <a:rPr lang="en" sz="1500">
                <a:solidFill>
                  <a:schemeClr val="dk1"/>
                </a:solidFill>
              </a:rPr>
              <a:t>FL: compiled with principal </a:t>
            </a:r>
            <a:endParaRPr sz="1500">
              <a:solidFill>
                <a:schemeClr val="dk1"/>
              </a:solidFill>
            </a:endParaRPr>
          </a:p>
          <a:p>
            <a:pPr marL="914400" lvl="1" indent="-323850" algn="l" rtl="0">
              <a:lnSpc>
                <a:spcPct val="115000"/>
              </a:lnSpc>
              <a:spcBef>
                <a:spcPts val="0"/>
              </a:spcBef>
              <a:spcAft>
                <a:spcPts val="0"/>
              </a:spcAft>
              <a:buClr>
                <a:schemeClr val="dk1"/>
              </a:buClr>
              <a:buSzPts val="1500"/>
              <a:buFont typeface="Times New Roman"/>
              <a:buChar char="○"/>
            </a:pPr>
            <a:r>
              <a:rPr lang="en" sz="1500">
                <a:solidFill>
                  <a:schemeClr val="dk1"/>
                </a:solidFill>
              </a:rPr>
              <a:t>release from liability: </a:t>
            </a:r>
            <a:r>
              <a:rPr lang="en" sz="1500" b="1">
                <a:solidFill>
                  <a:schemeClr val="dk1"/>
                </a:solidFill>
              </a:rPr>
              <a:t>5</a:t>
            </a:r>
            <a:r>
              <a:rPr lang="en" sz="1500">
                <a:solidFill>
                  <a:schemeClr val="dk1"/>
                </a:solidFill>
              </a:rPr>
              <a:t> </a:t>
            </a:r>
            <a:endParaRPr sz="1500">
              <a:solidFill>
                <a:schemeClr val="dk1"/>
              </a:solidFill>
            </a:endParaRPr>
          </a:p>
          <a:p>
            <a:pPr marL="914400" lvl="1" indent="-323850" algn="l" rtl="0">
              <a:lnSpc>
                <a:spcPct val="115000"/>
              </a:lnSpc>
              <a:spcBef>
                <a:spcPts val="0"/>
              </a:spcBef>
              <a:spcAft>
                <a:spcPts val="0"/>
              </a:spcAft>
              <a:buClr>
                <a:schemeClr val="dk1"/>
              </a:buClr>
              <a:buSzPts val="1500"/>
              <a:buFont typeface="Times New Roman"/>
              <a:buChar char="○"/>
            </a:pPr>
            <a:r>
              <a:rPr lang="en" sz="1500">
                <a:solidFill>
                  <a:schemeClr val="dk1"/>
                </a:solidFill>
              </a:rPr>
              <a:t>caregiver authorization or affirmation: </a:t>
            </a:r>
            <a:r>
              <a:rPr lang="en" sz="1500" b="1">
                <a:solidFill>
                  <a:schemeClr val="dk1"/>
                </a:solidFill>
              </a:rPr>
              <a:t>6 </a:t>
            </a:r>
            <a:endParaRPr sz="15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Annual Renewal</a:t>
            </a:r>
            <a:endParaRPr>
              <a:solidFill>
                <a:schemeClr val="dk1"/>
              </a:solidFill>
            </a:endParaRPr>
          </a:p>
          <a:p>
            <a:pPr marL="914400" lvl="1" indent="-323850" algn="l" rtl="0">
              <a:lnSpc>
                <a:spcPct val="115000"/>
              </a:lnSpc>
              <a:spcBef>
                <a:spcPts val="0"/>
              </a:spcBef>
              <a:spcAft>
                <a:spcPts val="0"/>
              </a:spcAft>
              <a:buClr>
                <a:schemeClr val="dk1"/>
              </a:buClr>
              <a:buSzPts val="1500"/>
              <a:buFont typeface="Times New Roman"/>
              <a:buChar char="○"/>
            </a:pPr>
            <a:r>
              <a:rPr lang="en" sz="1500" b="1">
                <a:solidFill>
                  <a:schemeClr val="dk1"/>
                </a:solidFill>
              </a:rPr>
              <a:t>5 </a:t>
            </a:r>
            <a:endParaRPr sz="15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Packaging / Labeling Requirements</a:t>
            </a:r>
            <a:endParaRPr/>
          </a:p>
        </p:txBody>
      </p:sp>
      <p:sp>
        <p:nvSpPr>
          <p:cNvPr id="290" name="Google Shape;290;p39"/>
          <p:cNvSpPr txBox="1">
            <a:spLocks noGrp="1"/>
          </p:cNvSpPr>
          <p:nvPr>
            <p:ph type="body" idx="1"/>
          </p:nvPr>
        </p:nvSpPr>
        <p:spPr>
          <a:xfrm>
            <a:off x="496700" y="1615025"/>
            <a:ext cx="4656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b="1">
                <a:solidFill>
                  <a:srgbClr val="000000"/>
                </a:solidFill>
              </a:rPr>
              <a:t>7</a:t>
            </a:r>
            <a:r>
              <a:rPr lang="en">
                <a:solidFill>
                  <a:srgbClr val="000000"/>
                </a:solidFill>
              </a:rPr>
              <a:t> total jurisdictions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Packaging: </a:t>
            </a:r>
            <a:r>
              <a:rPr lang="en" b="1">
                <a:solidFill>
                  <a:srgbClr val="000000"/>
                </a:solidFill>
              </a:rPr>
              <a:t>2</a:t>
            </a:r>
            <a:r>
              <a:rPr lang="en">
                <a:solidFill>
                  <a:srgbClr val="000000"/>
                </a:solidFill>
              </a:rPr>
              <a:t>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DC: Labeled container &amp; sealed package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MD: Original packaging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Labeling: </a:t>
            </a:r>
            <a:r>
              <a:rPr lang="en" b="1">
                <a:solidFill>
                  <a:srgbClr val="000000"/>
                </a:solidFill>
              </a:rPr>
              <a:t>6</a:t>
            </a:r>
            <a:r>
              <a:rPr lang="en">
                <a:solidFill>
                  <a:srgbClr val="000000"/>
                </a:solidFill>
              </a:rPr>
              <a:t>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 SD: Clear instructions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MD: </a:t>
            </a:r>
            <a:r>
              <a:rPr lang="en">
                <a:solidFill>
                  <a:schemeClr val="dk1"/>
                </a:solidFill>
              </a:rPr>
              <a:t>Display label provided by dispensary</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NM, FL, RI: Student’s name, date of birth, and dosage</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RI requires ingredients</a:t>
            </a:r>
            <a:endParaRPr>
              <a:solidFill>
                <a:srgbClr val="000000"/>
              </a:solidFill>
            </a:endParaRPr>
          </a:p>
        </p:txBody>
      </p:sp>
      <p:pic>
        <p:nvPicPr>
          <p:cNvPr id="291" name="Google Shape;291;p39"/>
          <p:cNvPicPr preferRelativeResize="0"/>
          <p:nvPr/>
        </p:nvPicPr>
        <p:blipFill>
          <a:blip r:embed="rId3">
            <a:alphaModFix/>
          </a:blip>
          <a:stretch>
            <a:fillRect/>
          </a:stretch>
        </p:blipFill>
        <p:spPr>
          <a:xfrm>
            <a:off x="0" y="0"/>
            <a:ext cx="9143999" cy="848825"/>
          </a:xfrm>
          <a:prstGeom prst="rect">
            <a:avLst/>
          </a:prstGeom>
          <a:noFill/>
          <a:ln>
            <a:noFill/>
          </a:ln>
        </p:spPr>
      </p:pic>
      <p:sp>
        <p:nvSpPr>
          <p:cNvPr id="292" name="Google Shape;292;p39"/>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3" name="Google Shape;293;p39"/>
          <p:cNvPicPr preferRelativeResize="0"/>
          <p:nvPr/>
        </p:nvPicPr>
        <p:blipFill rotWithShape="1">
          <a:blip r:embed="rId4">
            <a:alphaModFix/>
          </a:blip>
          <a:srcRect l="2875" t="31078" r="2838" b="31754"/>
          <a:stretch/>
        </p:blipFill>
        <p:spPr>
          <a:xfrm>
            <a:off x="5014600" y="2237788"/>
            <a:ext cx="4002700" cy="15777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Prohibited Forms of Medical Cannabis</a:t>
            </a:r>
            <a:endParaRPr/>
          </a:p>
        </p:txBody>
      </p:sp>
      <p:sp>
        <p:nvSpPr>
          <p:cNvPr id="299" name="Google Shape;299;p40"/>
          <p:cNvSpPr txBox="1">
            <a:spLocks noGrp="1"/>
          </p:cNvSpPr>
          <p:nvPr>
            <p:ph type="body" idx="1"/>
          </p:nvPr>
        </p:nvSpPr>
        <p:spPr>
          <a:xfrm>
            <a:off x="496700" y="1615025"/>
            <a:ext cx="4622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States that </a:t>
            </a:r>
            <a:r>
              <a:rPr lang="en" b="1" u="sng">
                <a:solidFill>
                  <a:srgbClr val="000000"/>
                </a:solidFill>
              </a:rPr>
              <a:t>prohibit</a:t>
            </a:r>
            <a:r>
              <a:rPr lang="en">
                <a:solidFill>
                  <a:srgbClr val="000000"/>
                </a:solidFill>
              </a:rPr>
              <a:t> smokable forms: </a:t>
            </a:r>
            <a:r>
              <a:rPr lang="en" b="1">
                <a:solidFill>
                  <a:srgbClr val="000000"/>
                </a:solidFill>
              </a:rPr>
              <a:t>17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Interesting Policies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FL: bans any form of continuous delivery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NM: </a:t>
            </a:r>
            <a:r>
              <a:rPr lang="en">
                <a:solidFill>
                  <a:schemeClr val="dk1"/>
                </a:solidFill>
              </a:rPr>
              <a:t>permits only capsules, extracts, and concentrates</a:t>
            </a:r>
            <a:endParaRPr>
              <a:solidFill>
                <a:schemeClr val="dk1"/>
              </a:solidFill>
            </a:endParaRPr>
          </a:p>
          <a:p>
            <a:pPr marL="914400" lvl="1" indent="-317500" algn="l" rtl="0">
              <a:spcBef>
                <a:spcPts val="0"/>
              </a:spcBef>
              <a:spcAft>
                <a:spcPts val="0"/>
              </a:spcAft>
              <a:buClr>
                <a:schemeClr val="dk1"/>
              </a:buClr>
              <a:buSzPts val="1400"/>
              <a:buChar char="○"/>
            </a:pPr>
            <a:r>
              <a:rPr lang="en">
                <a:solidFill>
                  <a:srgbClr val="000000"/>
                </a:solidFill>
              </a:rPr>
              <a:t>DE / VA: cannabis oil only</a:t>
            </a:r>
            <a:endParaRPr>
              <a:solidFill>
                <a:srgbClr val="000000"/>
              </a:solidFill>
            </a:endParaRPr>
          </a:p>
        </p:txBody>
      </p:sp>
      <p:pic>
        <p:nvPicPr>
          <p:cNvPr id="300" name="Google Shape;300;p40"/>
          <p:cNvPicPr preferRelativeResize="0"/>
          <p:nvPr/>
        </p:nvPicPr>
        <p:blipFill>
          <a:blip r:embed="rId3">
            <a:alphaModFix/>
          </a:blip>
          <a:stretch>
            <a:fillRect/>
          </a:stretch>
        </p:blipFill>
        <p:spPr>
          <a:xfrm>
            <a:off x="0" y="0"/>
            <a:ext cx="9143999" cy="848825"/>
          </a:xfrm>
          <a:prstGeom prst="rect">
            <a:avLst/>
          </a:prstGeom>
          <a:noFill/>
          <a:ln>
            <a:noFill/>
          </a:ln>
        </p:spPr>
      </p:pic>
      <p:sp>
        <p:nvSpPr>
          <p:cNvPr id="301" name="Google Shape;301;p40"/>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2" name="Google Shape;302;p40"/>
          <p:cNvPicPr preferRelativeResize="0"/>
          <p:nvPr/>
        </p:nvPicPr>
        <p:blipFill>
          <a:blip r:embed="rId4">
            <a:alphaModFix/>
          </a:blip>
          <a:stretch>
            <a:fillRect/>
          </a:stretch>
        </p:blipFill>
        <p:spPr>
          <a:xfrm>
            <a:off x="6220975" y="1783698"/>
            <a:ext cx="2145025" cy="2774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Individuals Permitted to Administer the Medical Cannabis</a:t>
            </a:r>
            <a:endParaRPr/>
          </a:p>
        </p:txBody>
      </p:sp>
      <p:pic>
        <p:nvPicPr>
          <p:cNvPr id="308" name="Google Shape;308;p41"/>
          <p:cNvPicPr preferRelativeResize="0"/>
          <p:nvPr/>
        </p:nvPicPr>
        <p:blipFill>
          <a:blip r:embed="rId3">
            <a:alphaModFix/>
          </a:blip>
          <a:stretch>
            <a:fillRect/>
          </a:stretch>
        </p:blipFill>
        <p:spPr>
          <a:xfrm>
            <a:off x="0" y="0"/>
            <a:ext cx="9143999" cy="848825"/>
          </a:xfrm>
          <a:prstGeom prst="rect">
            <a:avLst/>
          </a:prstGeom>
          <a:noFill/>
          <a:ln>
            <a:noFill/>
          </a:ln>
        </p:spPr>
      </p:pic>
      <p:sp>
        <p:nvSpPr>
          <p:cNvPr id="309" name="Google Shape;309;p41"/>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10" name="Google Shape;310;p41"/>
          <p:cNvPicPr preferRelativeResize="0"/>
          <p:nvPr/>
        </p:nvPicPr>
        <p:blipFill rotWithShape="1">
          <a:blip r:embed="rId4">
            <a:alphaModFix/>
          </a:blip>
          <a:srcRect l="8985" t="9080" r="5353" b="5008"/>
          <a:stretch/>
        </p:blipFill>
        <p:spPr>
          <a:xfrm>
            <a:off x="6756450" y="2226300"/>
            <a:ext cx="2184650" cy="2679050"/>
          </a:xfrm>
          <a:prstGeom prst="rect">
            <a:avLst/>
          </a:prstGeom>
          <a:noFill/>
          <a:ln>
            <a:noFill/>
          </a:ln>
        </p:spPr>
      </p:pic>
      <p:sp>
        <p:nvSpPr>
          <p:cNvPr id="311" name="Google Shape;311;p41"/>
          <p:cNvSpPr txBox="1">
            <a:spLocks noGrp="1"/>
          </p:cNvSpPr>
          <p:nvPr>
            <p:ph type="body" idx="1"/>
          </p:nvPr>
        </p:nvSpPr>
        <p:spPr>
          <a:xfrm>
            <a:off x="447000" y="1355275"/>
            <a:ext cx="8299800" cy="12411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sz="1400">
                <a:solidFill>
                  <a:srgbClr val="000000"/>
                </a:solidFill>
              </a:rPr>
              <a:t>Caregivers</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a:solidFill>
                  <a:srgbClr val="000000"/>
                </a:solidFill>
              </a:rPr>
              <a:t>Caregiver = varies by state law, administers medical cannabis to minor patient</a:t>
            </a:r>
            <a:endParaRPr>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19</a:t>
            </a:r>
            <a:r>
              <a:rPr lang="en">
                <a:solidFill>
                  <a:srgbClr val="000000"/>
                </a:solidFill>
              </a:rPr>
              <a:t> </a:t>
            </a:r>
            <a:r>
              <a:rPr lang="en" b="1" u="sng">
                <a:solidFill>
                  <a:srgbClr val="000000"/>
                </a:solidFill>
              </a:rPr>
              <a:t>permit </a:t>
            </a:r>
            <a:endParaRPr>
              <a:solidFill>
                <a:srgbClr val="000000"/>
              </a:solidFill>
            </a:endParaRPr>
          </a:p>
          <a:p>
            <a:pPr marL="1371600" lvl="2" indent="-317500" algn="l" rtl="0">
              <a:lnSpc>
                <a:spcPct val="100000"/>
              </a:lnSpc>
              <a:spcBef>
                <a:spcPts val="0"/>
              </a:spcBef>
              <a:spcAft>
                <a:spcPts val="0"/>
              </a:spcAft>
              <a:buClr>
                <a:srgbClr val="000000"/>
              </a:buClr>
              <a:buSzPts val="1400"/>
              <a:buChar char="■"/>
            </a:pPr>
            <a:r>
              <a:rPr lang="en">
                <a:solidFill>
                  <a:srgbClr val="000000"/>
                </a:solidFill>
              </a:rPr>
              <a:t>Rhode Island </a:t>
            </a:r>
            <a:r>
              <a:rPr lang="en" b="1" u="sng">
                <a:solidFill>
                  <a:srgbClr val="000000"/>
                </a:solidFill>
              </a:rPr>
              <a:t>permits</a:t>
            </a:r>
            <a:r>
              <a:rPr lang="en">
                <a:solidFill>
                  <a:srgbClr val="000000"/>
                </a:solidFill>
              </a:rPr>
              <a:t> parent’s designees</a:t>
            </a:r>
            <a:endParaRPr/>
          </a:p>
        </p:txBody>
      </p:sp>
      <p:sp>
        <p:nvSpPr>
          <p:cNvPr id="312" name="Google Shape;312;p41"/>
          <p:cNvSpPr txBox="1">
            <a:spLocks noGrp="1"/>
          </p:cNvSpPr>
          <p:nvPr>
            <p:ph type="body" idx="1"/>
          </p:nvPr>
        </p:nvSpPr>
        <p:spPr>
          <a:xfrm>
            <a:off x="447000" y="2226293"/>
            <a:ext cx="6385800" cy="28350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sz="1400">
                <a:solidFill>
                  <a:srgbClr val="000000"/>
                </a:solidFill>
              </a:rPr>
              <a:t>School Personnel</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8</a:t>
            </a:r>
            <a:r>
              <a:rPr lang="en">
                <a:solidFill>
                  <a:srgbClr val="000000"/>
                </a:solidFill>
              </a:rPr>
              <a:t> </a:t>
            </a:r>
            <a:r>
              <a:rPr lang="en" b="1" u="sng">
                <a:solidFill>
                  <a:srgbClr val="000000"/>
                </a:solidFill>
              </a:rPr>
              <a:t>prohibit </a:t>
            </a:r>
            <a:endParaRPr>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7</a:t>
            </a:r>
            <a:r>
              <a:rPr lang="en">
                <a:solidFill>
                  <a:srgbClr val="000000"/>
                </a:solidFill>
              </a:rPr>
              <a:t> </a:t>
            </a:r>
            <a:r>
              <a:rPr lang="en" b="1" u="sng">
                <a:solidFill>
                  <a:srgbClr val="000000"/>
                </a:solidFill>
              </a:rPr>
              <a:t>permit</a:t>
            </a:r>
            <a:r>
              <a:rPr lang="en">
                <a:solidFill>
                  <a:srgbClr val="000000"/>
                </a:solidFill>
              </a:rPr>
              <a:t> </a:t>
            </a:r>
            <a:endParaRPr>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School Nurses</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10 </a:t>
            </a:r>
            <a:r>
              <a:rPr lang="en" b="1" u="sng">
                <a:solidFill>
                  <a:srgbClr val="000000"/>
                </a:solidFill>
              </a:rPr>
              <a:t>prohibit</a:t>
            </a:r>
            <a:r>
              <a:rPr lang="en">
                <a:solidFill>
                  <a:srgbClr val="000000"/>
                </a:solidFill>
              </a:rPr>
              <a:t> </a:t>
            </a:r>
            <a:endParaRPr>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7 </a:t>
            </a:r>
            <a:r>
              <a:rPr lang="en" b="1" u="sng">
                <a:solidFill>
                  <a:srgbClr val="000000"/>
                </a:solidFill>
              </a:rPr>
              <a:t>permit </a:t>
            </a:r>
            <a:endParaRPr>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Self Administering - more controversial</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16</a:t>
            </a:r>
            <a:r>
              <a:rPr lang="en">
                <a:solidFill>
                  <a:srgbClr val="000000"/>
                </a:solidFill>
              </a:rPr>
              <a:t> </a:t>
            </a:r>
            <a:r>
              <a:rPr lang="en" b="1" u="sng">
                <a:solidFill>
                  <a:srgbClr val="000000"/>
                </a:solidFill>
              </a:rPr>
              <a:t>prohibit </a:t>
            </a:r>
            <a:endParaRPr b="1" u="sng">
              <a:solidFill>
                <a:srgbClr val="000000"/>
              </a:solidFill>
            </a:endParaRPr>
          </a:p>
          <a:p>
            <a:pPr marL="914400" lvl="1" indent="-317500" algn="l" rtl="0">
              <a:lnSpc>
                <a:spcPct val="100000"/>
              </a:lnSpc>
              <a:spcBef>
                <a:spcPts val="0"/>
              </a:spcBef>
              <a:spcAft>
                <a:spcPts val="0"/>
              </a:spcAft>
              <a:buClr>
                <a:srgbClr val="000000"/>
              </a:buClr>
              <a:buSzPts val="1400"/>
              <a:buChar char="○"/>
            </a:pPr>
            <a:r>
              <a:rPr lang="en" b="1">
                <a:solidFill>
                  <a:srgbClr val="000000"/>
                </a:solidFill>
              </a:rPr>
              <a:t>2 </a:t>
            </a:r>
            <a:r>
              <a:rPr lang="en" b="1" u="sng">
                <a:solidFill>
                  <a:srgbClr val="000000"/>
                </a:solidFill>
              </a:rPr>
              <a:t>permit </a:t>
            </a:r>
            <a:endParaRPr>
              <a:solidFill>
                <a:srgbClr val="000000"/>
              </a:solidFill>
            </a:endParaRPr>
          </a:p>
          <a:p>
            <a:pPr marL="1371600" lvl="2" indent="-317500" algn="l" rtl="0">
              <a:lnSpc>
                <a:spcPct val="100000"/>
              </a:lnSpc>
              <a:spcBef>
                <a:spcPts val="0"/>
              </a:spcBef>
              <a:spcAft>
                <a:spcPts val="0"/>
              </a:spcAft>
              <a:buClr>
                <a:srgbClr val="000000"/>
              </a:buClr>
              <a:buSzPts val="1400"/>
              <a:buChar char="■"/>
            </a:pPr>
            <a:r>
              <a:rPr lang="en">
                <a:solidFill>
                  <a:srgbClr val="000000"/>
                </a:solidFill>
              </a:rPr>
              <a:t>lL – student must be under supervision </a:t>
            </a:r>
            <a:endParaRPr>
              <a:solidFill>
                <a:srgbClr val="000000"/>
              </a:solidFill>
            </a:endParaRPr>
          </a:p>
          <a:p>
            <a:pPr marL="1371600" lvl="2" indent="-317500" algn="l" rtl="0">
              <a:lnSpc>
                <a:spcPct val="100000"/>
              </a:lnSpc>
              <a:spcBef>
                <a:spcPts val="0"/>
              </a:spcBef>
              <a:spcAft>
                <a:spcPts val="0"/>
              </a:spcAft>
              <a:buClr>
                <a:srgbClr val="000000"/>
              </a:buClr>
              <a:buSzPts val="1400"/>
              <a:buChar char="■"/>
            </a:pPr>
            <a:r>
              <a:rPr lang="en">
                <a:solidFill>
                  <a:srgbClr val="000000"/>
                </a:solidFill>
              </a:rPr>
              <a:t>NY – patient must be “capable” and the school must have permitting policy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Selected Topics: Outdoor Cannabis Advertising</a:t>
            </a:r>
            <a:endParaRPr/>
          </a:p>
        </p:txBody>
      </p:sp>
      <p:pic>
        <p:nvPicPr>
          <p:cNvPr id="73" name="Google Shape;73;p15"/>
          <p:cNvPicPr preferRelativeResize="0"/>
          <p:nvPr/>
        </p:nvPicPr>
        <p:blipFill>
          <a:blip r:embed="rId3">
            <a:alphaModFix/>
          </a:blip>
          <a:stretch>
            <a:fillRect/>
          </a:stretch>
        </p:blipFill>
        <p:spPr>
          <a:xfrm>
            <a:off x="0" y="0"/>
            <a:ext cx="9143999" cy="848825"/>
          </a:xfrm>
          <a:prstGeom prst="rect">
            <a:avLst/>
          </a:prstGeom>
          <a:noFill/>
          <a:ln>
            <a:noFill/>
          </a:ln>
        </p:spPr>
      </p:pic>
      <p:sp>
        <p:nvSpPr>
          <p:cNvPr id="74" name="Google Shape;74;p15"/>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5" name="Google Shape;75;p15" descr="Marketing in the Cannabis Industry: Considering Legality and Efficacy –  CannaDevices"/>
          <p:cNvPicPr preferRelativeResize="0"/>
          <p:nvPr/>
        </p:nvPicPr>
        <p:blipFill>
          <a:blip r:embed="rId4">
            <a:alphaModFix/>
          </a:blip>
          <a:stretch>
            <a:fillRect/>
          </a:stretch>
        </p:blipFill>
        <p:spPr>
          <a:xfrm>
            <a:off x="1707712" y="1502025"/>
            <a:ext cx="5728576" cy="3215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Places Where the Medical Cannabis Can Be Administered</a:t>
            </a:r>
            <a:endParaRPr/>
          </a:p>
        </p:txBody>
      </p:sp>
      <p:sp>
        <p:nvSpPr>
          <p:cNvPr id="318" name="Google Shape;318;p42"/>
          <p:cNvSpPr txBox="1">
            <a:spLocks noGrp="1"/>
          </p:cNvSpPr>
          <p:nvPr>
            <p:ph type="body" idx="1"/>
          </p:nvPr>
        </p:nvSpPr>
        <p:spPr>
          <a:xfrm>
            <a:off x="496700" y="1615025"/>
            <a:ext cx="4139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Why allow cannabis on more than just school premises?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School Premises: </a:t>
            </a:r>
            <a:r>
              <a:rPr lang="en" b="1">
                <a:solidFill>
                  <a:srgbClr val="000000"/>
                </a:solidFill>
              </a:rPr>
              <a:t>16 </a:t>
            </a:r>
            <a:endParaRPr b="1">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School Buses: </a:t>
            </a:r>
            <a:r>
              <a:rPr lang="en" b="1">
                <a:solidFill>
                  <a:srgbClr val="000000"/>
                </a:solidFill>
              </a:rPr>
              <a:t>9 </a:t>
            </a:r>
            <a:endParaRPr b="1">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School Sponsored Events: </a:t>
            </a:r>
            <a:r>
              <a:rPr lang="en" b="1">
                <a:solidFill>
                  <a:srgbClr val="000000"/>
                </a:solidFill>
              </a:rPr>
              <a:t>10 </a:t>
            </a:r>
            <a:endParaRPr b="1">
              <a:solidFill>
                <a:srgbClr val="000000"/>
              </a:solidFill>
            </a:endParaRPr>
          </a:p>
        </p:txBody>
      </p:sp>
      <p:pic>
        <p:nvPicPr>
          <p:cNvPr id="319" name="Google Shape;319;p42"/>
          <p:cNvPicPr preferRelativeResize="0"/>
          <p:nvPr/>
        </p:nvPicPr>
        <p:blipFill>
          <a:blip r:embed="rId3">
            <a:alphaModFix/>
          </a:blip>
          <a:stretch>
            <a:fillRect/>
          </a:stretch>
        </p:blipFill>
        <p:spPr>
          <a:xfrm>
            <a:off x="0" y="0"/>
            <a:ext cx="9143999" cy="848825"/>
          </a:xfrm>
          <a:prstGeom prst="rect">
            <a:avLst/>
          </a:prstGeom>
          <a:noFill/>
          <a:ln>
            <a:noFill/>
          </a:ln>
        </p:spPr>
      </p:pic>
      <p:sp>
        <p:nvSpPr>
          <p:cNvPr id="320" name="Google Shape;320;p42"/>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1" name="Google Shape;321;p42"/>
          <p:cNvPicPr preferRelativeResize="0"/>
          <p:nvPr/>
        </p:nvPicPr>
        <p:blipFill rotWithShape="1">
          <a:blip r:embed="rId4">
            <a:alphaModFix/>
          </a:blip>
          <a:srcRect l="6530" t="6690" r="3646" b="14600"/>
          <a:stretch/>
        </p:blipFill>
        <p:spPr>
          <a:xfrm>
            <a:off x="4874500" y="1502025"/>
            <a:ext cx="3411075" cy="32281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3"/>
          <p:cNvPicPr preferRelativeResize="0"/>
          <p:nvPr/>
        </p:nvPicPr>
        <p:blipFill>
          <a:blip r:embed="rId3">
            <a:alphaModFix/>
          </a:blip>
          <a:stretch>
            <a:fillRect/>
          </a:stretch>
        </p:blipFill>
        <p:spPr>
          <a:xfrm>
            <a:off x="6262300" y="2061275"/>
            <a:ext cx="2755001" cy="2349853"/>
          </a:xfrm>
          <a:prstGeom prst="rect">
            <a:avLst/>
          </a:prstGeom>
          <a:noFill/>
          <a:ln>
            <a:noFill/>
          </a:ln>
        </p:spPr>
      </p:pic>
      <p:sp>
        <p:nvSpPr>
          <p:cNvPr id="327" name="Google Shape;327;p43"/>
          <p:cNvSpPr txBox="1">
            <a:spLocks noGrp="1"/>
          </p:cNvSpPr>
          <p:nvPr>
            <p:ph type="title"/>
          </p:nvPr>
        </p:nvSpPr>
        <p:spPr>
          <a:xfrm>
            <a:off x="496700" y="88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Storage of Cannabis on School Premises</a:t>
            </a:r>
            <a:endParaRPr/>
          </a:p>
        </p:txBody>
      </p:sp>
      <p:sp>
        <p:nvSpPr>
          <p:cNvPr id="328" name="Google Shape;328;p43"/>
          <p:cNvSpPr txBox="1">
            <a:spLocks noGrp="1"/>
          </p:cNvSpPr>
          <p:nvPr>
            <p:ph type="body" idx="1"/>
          </p:nvPr>
        </p:nvSpPr>
        <p:spPr>
          <a:xfrm>
            <a:off x="496700" y="1615025"/>
            <a:ext cx="8415900" cy="5727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Times New Roman"/>
              <a:buChar char="●"/>
            </a:pPr>
            <a:r>
              <a:rPr lang="en" sz="1400">
                <a:solidFill>
                  <a:schemeClr val="dk1"/>
                </a:solidFill>
              </a:rPr>
              <a:t>Why are storage procedures important?</a:t>
            </a:r>
            <a:endParaRPr sz="1400">
              <a:solidFill>
                <a:schemeClr val="dk1"/>
              </a:solidFill>
            </a:endParaRPr>
          </a:p>
          <a:p>
            <a:pPr marL="457200" lvl="0" indent="-317500" algn="l" rtl="0">
              <a:lnSpc>
                <a:spcPct val="100000"/>
              </a:lnSpc>
              <a:spcBef>
                <a:spcPts val="0"/>
              </a:spcBef>
              <a:spcAft>
                <a:spcPts val="0"/>
              </a:spcAft>
              <a:buClr>
                <a:schemeClr val="dk1"/>
              </a:buClr>
              <a:buSzPts val="1400"/>
              <a:buFont typeface="Times New Roman"/>
              <a:buChar char="●"/>
            </a:pPr>
            <a:r>
              <a:rPr lang="en" sz="1400" b="1">
                <a:solidFill>
                  <a:schemeClr val="dk1"/>
                </a:solidFill>
              </a:rPr>
              <a:t>8</a:t>
            </a:r>
            <a:r>
              <a:rPr lang="en" sz="1400">
                <a:solidFill>
                  <a:schemeClr val="dk1"/>
                </a:solidFill>
              </a:rPr>
              <a:t> </a:t>
            </a:r>
            <a:r>
              <a:rPr lang="en" sz="1400" b="1" u="sng">
                <a:solidFill>
                  <a:schemeClr val="dk1"/>
                </a:solidFill>
              </a:rPr>
              <a:t>prohibit</a:t>
            </a:r>
            <a:r>
              <a:rPr lang="en" sz="1400">
                <a:solidFill>
                  <a:schemeClr val="dk1"/>
                </a:solidFill>
              </a:rPr>
              <a:t> storage of medical cannabis on school grounds. </a:t>
            </a:r>
            <a:endParaRPr sz="1400">
              <a:solidFill>
                <a:schemeClr val="dk1"/>
              </a:solidFill>
            </a:endParaRPr>
          </a:p>
          <a:p>
            <a:pPr marL="457200" lvl="0" indent="0" algn="l" rtl="0">
              <a:lnSpc>
                <a:spcPct val="100000"/>
              </a:lnSpc>
              <a:spcBef>
                <a:spcPts val="0"/>
              </a:spcBef>
              <a:spcAft>
                <a:spcPts val="0"/>
              </a:spcAft>
              <a:buNone/>
            </a:pPr>
            <a:endParaRPr sz="1400"/>
          </a:p>
        </p:txBody>
      </p:sp>
      <p:pic>
        <p:nvPicPr>
          <p:cNvPr id="329" name="Google Shape;329;p43"/>
          <p:cNvPicPr preferRelativeResize="0"/>
          <p:nvPr/>
        </p:nvPicPr>
        <p:blipFill>
          <a:blip r:embed="rId4">
            <a:alphaModFix/>
          </a:blip>
          <a:stretch>
            <a:fillRect/>
          </a:stretch>
        </p:blipFill>
        <p:spPr>
          <a:xfrm>
            <a:off x="0" y="0"/>
            <a:ext cx="9143999" cy="848825"/>
          </a:xfrm>
          <a:prstGeom prst="rect">
            <a:avLst/>
          </a:prstGeom>
          <a:noFill/>
          <a:ln>
            <a:noFill/>
          </a:ln>
        </p:spPr>
      </p:pic>
      <p:sp>
        <p:nvSpPr>
          <p:cNvPr id="330" name="Google Shape;330;p43"/>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3"/>
          <p:cNvSpPr txBox="1"/>
          <p:nvPr/>
        </p:nvSpPr>
        <p:spPr>
          <a:xfrm>
            <a:off x="496700" y="1845975"/>
            <a:ext cx="60456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Examples: </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CA, FL, MO, OK, PA: caregiver must transport the cannabis to school </a:t>
            </a:r>
            <a:endParaRPr b="1">
              <a:solidFill>
                <a:schemeClr val="dk1"/>
              </a:solidFill>
            </a:endParaRPr>
          </a:p>
          <a:p>
            <a:pPr marL="457200" lvl="0" indent="-317500" algn="l" rtl="0">
              <a:spcBef>
                <a:spcPts val="0"/>
              </a:spcBef>
              <a:spcAft>
                <a:spcPts val="0"/>
              </a:spcAft>
              <a:buClr>
                <a:schemeClr val="dk1"/>
              </a:buClr>
              <a:buSzPts val="1400"/>
              <a:buFont typeface="Times New Roman"/>
              <a:buChar char="●"/>
            </a:pPr>
            <a:r>
              <a:rPr lang="en" b="1">
                <a:solidFill>
                  <a:schemeClr val="dk1"/>
                </a:solidFill>
              </a:rPr>
              <a:t>6 </a:t>
            </a:r>
            <a:r>
              <a:rPr lang="en" b="1" u="sng">
                <a:solidFill>
                  <a:schemeClr val="dk1"/>
                </a:solidFill>
              </a:rPr>
              <a:t>permit</a:t>
            </a:r>
            <a:r>
              <a:rPr lang="en">
                <a:solidFill>
                  <a:schemeClr val="dk1"/>
                </a:solidFill>
              </a:rPr>
              <a:t> storage of medical cannabis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Examples: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Overnight Storage</a:t>
            </a:r>
            <a:endParaRPr>
              <a:solidFill>
                <a:schemeClr val="dk1"/>
              </a:solidFill>
            </a:endParaRPr>
          </a:p>
          <a:p>
            <a:pPr marL="1828800" lvl="3" indent="-317500" algn="l" rtl="0">
              <a:spcBef>
                <a:spcPts val="0"/>
              </a:spcBef>
              <a:spcAft>
                <a:spcPts val="0"/>
              </a:spcAft>
              <a:buClr>
                <a:schemeClr val="dk1"/>
              </a:buClr>
              <a:buSzPts val="1400"/>
              <a:buChar char="●"/>
            </a:pPr>
            <a:r>
              <a:rPr lang="en">
                <a:solidFill>
                  <a:schemeClr val="dk1"/>
                </a:solidFill>
              </a:rPr>
              <a:t>MD: permits </a:t>
            </a:r>
            <a:endParaRPr>
              <a:solidFill>
                <a:schemeClr val="dk1"/>
              </a:solidFill>
            </a:endParaRPr>
          </a:p>
          <a:p>
            <a:pPr marL="1828800" lvl="3" indent="-317500" algn="l" rtl="0">
              <a:spcBef>
                <a:spcPts val="0"/>
              </a:spcBef>
              <a:spcAft>
                <a:spcPts val="0"/>
              </a:spcAft>
              <a:buClr>
                <a:schemeClr val="dk1"/>
              </a:buClr>
              <a:buSzPts val="1400"/>
              <a:buChar char="●"/>
            </a:pPr>
            <a:r>
              <a:rPr lang="en">
                <a:solidFill>
                  <a:schemeClr val="dk1"/>
                </a:solidFill>
              </a:rPr>
              <a:t>IL / RI: permit if school personnel / school nurse administers </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Storage of Cannabis</a:t>
            </a:r>
            <a:endParaRPr>
              <a:solidFill>
                <a:schemeClr val="dk1"/>
              </a:solidFill>
            </a:endParaRPr>
          </a:p>
          <a:p>
            <a:pPr marL="1828800" lvl="3" indent="-317500" algn="l" rtl="0">
              <a:spcBef>
                <a:spcPts val="0"/>
              </a:spcBef>
              <a:spcAft>
                <a:spcPts val="0"/>
              </a:spcAft>
              <a:buClr>
                <a:schemeClr val="dk1"/>
              </a:buClr>
              <a:buSzPts val="1400"/>
              <a:buChar char="●"/>
            </a:pPr>
            <a:r>
              <a:rPr lang="en">
                <a:solidFill>
                  <a:schemeClr val="dk1"/>
                </a:solidFill>
              </a:rPr>
              <a:t>CO, NM, RI, SD: locked container</a:t>
            </a:r>
            <a:endParaRPr>
              <a:solidFill>
                <a:schemeClr val="dk1"/>
              </a:solidFill>
            </a:endParaRPr>
          </a:p>
          <a:p>
            <a:pPr marL="1828800" lvl="3" indent="-317500" algn="l" rtl="0">
              <a:spcBef>
                <a:spcPts val="0"/>
              </a:spcBef>
              <a:spcAft>
                <a:spcPts val="0"/>
              </a:spcAft>
              <a:buClr>
                <a:schemeClr val="dk1"/>
              </a:buClr>
              <a:buSzPts val="1400"/>
              <a:buChar char="●"/>
            </a:pPr>
            <a:r>
              <a:rPr lang="en">
                <a:solidFill>
                  <a:schemeClr val="dk1"/>
                </a:solidFill>
              </a:rPr>
              <a:t>IL: consistent with other student medication</a:t>
            </a:r>
            <a:endParaRPr>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body" idx="1"/>
          </p:nvPr>
        </p:nvSpPr>
        <p:spPr>
          <a:xfrm>
            <a:off x="774450" y="1087775"/>
            <a:ext cx="75951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6000">
                <a:solidFill>
                  <a:schemeClr val="dk1"/>
                </a:solidFill>
              </a:rPr>
              <a:t>Questions?</a:t>
            </a:r>
            <a:endParaRPr sz="6000">
              <a:solidFill>
                <a:schemeClr val="dk1"/>
              </a:solidFill>
            </a:endParaRPr>
          </a:p>
          <a:p>
            <a:pPr marL="0" lvl="0" indent="0" algn="ctr" rtl="0">
              <a:spcBef>
                <a:spcPts val="1200"/>
              </a:spcBef>
              <a:spcAft>
                <a:spcPts val="0"/>
              </a:spcAft>
              <a:buNone/>
            </a:pPr>
            <a:r>
              <a:rPr lang="en">
                <a:solidFill>
                  <a:schemeClr val="dk1"/>
                </a:solidFill>
              </a:rPr>
              <a:t>Mathew Swinburne, J.D.</a:t>
            </a:r>
            <a:endParaRPr>
              <a:solidFill>
                <a:schemeClr val="dk1"/>
              </a:solidFill>
            </a:endParaRPr>
          </a:p>
          <a:p>
            <a:pPr marL="0" lvl="0" indent="0" algn="ctr" rtl="0">
              <a:spcBef>
                <a:spcPts val="1200"/>
              </a:spcBef>
              <a:spcAft>
                <a:spcPts val="0"/>
              </a:spcAft>
              <a:buNone/>
            </a:pPr>
            <a:r>
              <a:rPr lang="en">
                <a:solidFill>
                  <a:schemeClr val="dk1"/>
                </a:solidFill>
              </a:rPr>
              <a:t>Senior Advisor, Network for Public Health Law-Eastern Region</a:t>
            </a:r>
            <a:endParaRPr>
              <a:solidFill>
                <a:schemeClr val="dk1"/>
              </a:solidFill>
            </a:endParaRPr>
          </a:p>
          <a:p>
            <a:pPr marL="0" lvl="0" indent="0" algn="ctr" rtl="0">
              <a:spcBef>
                <a:spcPts val="1200"/>
              </a:spcBef>
              <a:spcAft>
                <a:spcPts val="0"/>
              </a:spcAft>
              <a:buNone/>
            </a:pPr>
            <a:r>
              <a:rPr lang="en">
                <a:solidFill>
                  <a:schemeClr val="dk1"/>
                </a:solidFill>
              </a:rPr>
              <a:t>Director, Legal Resource Center for Public Health Policy-Cannabis</a:t>
            </a:r>
            <a:endParaRPr>
              <a:solidFill>
                <a:schemeClr val="dk1"/>
              </a:solidFill>
            </a:endParaRPr>
          </a:p>
          <a:p>
            <a:pPr marL="0" lvl="0" indent="0" algn="ctr" rtl="0">
              <a:spcBef>
                <a:spcPts val="1200"/>
              </a:spcBef>
              <a:spcAft>
                <a:spcPts val="1200"/>
              </a:spcAft>
              <a:buNone/>
            </a:pPr>
            <a:r>
              <a:rPr lang="en">
                <a:solidFill>
                  <a:schemeClr val="dk1"/>
                </a:solidFill>
              </a:rPr>
              <a:t>mswinburne@law.umaryland.edu</a:t>
            </a:r>
            <a:endParaRPr>
              <a:solidFill>
                <a:schemeClr val="dk1"/>
              </a:solidFill>
            </a:endParaRPr>
          </a:p>
        </p:txBody>
      </p:sp>
      <p:pic>
        <p:nvPicPr>
          <p:cNvPr id="337" name="Google Shape;337;p44"/>
          <p:cNvPicPr preferRelativeResize="0"/>
          <p:nvPr/>
        </p:nvPicPr>
        <p:blipFill>
          <a:blip r:embed="rId3">
            <a:alphaModFix/>
          </a:blip>
          <a:stretch>
            <a:fillRect/>
          </a:stretch>
        </p:blipFill>
        <p:spPr>
          <a:xfrm>
            <a:off x="0" y="0"/>
            <a:ext cx="9143999" cy="848825"/>
          </a:xfrm>
          <a:prstGeom prst="rect">
            <a:avLst/>
          </a:prstGeom>
          <a:noFill/>
          <a:ln>
            <a:noFill/>
          </a:ln>
        </p:spPr>
      </p:pic>
      <p:sp>
        <p:nvSpPr>
          <p:cNvPr id="338" name="Google Shape;338;p44"/>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descr="Cannabis Plant Stock Illustrations ..."/>
          <p:cNvPicPr preferRelativeResize="0"/>
          <p:nvPr/>
        </p:nvPicPr>
        <p:blipFill>
          <a:blip r:embed="rId3">
            <a:alphaModFix/>
          </a:blip>
          <a:stretch>
            <a:fillRect/>
          </a:stretch>
        </p:blipFill>
        <p:spPr>
          <a:xfrm>
            <a:off x="6079125" y="1487725"/>
            <a:ext cx="3017000" cy="3017000"/>
          </a:xfrm>
          <a:prstGeom prst="rect">
            <a:avLst/>
          </a:prstGeom>
          <a:noFill/>
          <a:ln>
            <a:noFill/>
          </a:ln>
        </p:spPr>
      </p:pic>
      <p:sp>
        <p:nvSpPr>
          <p:cNvPr id="81" name="Google Shape;81;p16"/>
          <p:cNvSpPr txBox="1">
            <a:spLocks noGrp="1"/>
          </p:cNvSpPr>
          <p:nvPr>
            <p:ph type="title"/>
          </p:nvPr>
        </p:nvSpPr>
        <p:spPr>
          <a:xfrm>
            <a:off x="496700" y="690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Cannabis Advertising is a Public Health Concern</a:t>
            </a:r>
            <a:endParaRPr/>
          </a:p>
        </p:txBody>
      </p:sp>
      <p:sp>
        <p:nvSpPr>
          <p:cNvPr id="82" name="Google Shape;82;p16"/>
          <p:cNvSpPr txBox="1">
            <a:spLocks noGrp="1"/>
          </p:cNvSpPr>
          <p:nvPr>
            <p:ph type="body" idx="1"/>
          </p:nvPr>
        </p:nvSpPr>
        <p:spPr>
          <a:xfrm>
            <a:off x="142700" y="1294925"/>
            <a:ext cx="6429000" cy="3696900"/>
          </a:xfrm>
          <a:prstGeom prst="rect">
            <a:avLst/>
          </a:prstGeom>
        </p:spPr>
        <p:txBody>
          <a:bodyPr spcFirstLastPara="1" wrap="square" lIns="91425" tIns="91425" rIns="91425" bIns="91425" anchor="t" anchorCtr="0">
            <a:noAutofit/>
          </a:bodyPr>
          <a:lstStyle/>
          <a:p>
            <a:pPr marL="914400" lvl="0" indent="-349250" algn="l" rtl="0">
              <a:spcBef>
                <a:spcPts val="0"/>
              </a:spcBef>
              <a:spcAft>
                <a:spcPts val="0"/>
              </a:spcAft>
              <a:buClr>
                <a:srgbClr val="333333"/>
              </a:buClr>
              <a:buSzPts val="1900"/>
              <a:buChar char="●"/>
            </a:pPr>
            <a:r>
              <a:rPr lang="en" sz="1900">
                <a:solidFill>
                  <a:srgbClr val="333333"/>
                </a:solidFill>
                <a:highlight>
                  <a:srgbClr val="FFFFFF"/>
                </a:highlight>
              </a:rPr>
              <a:t>Adolescents who view cannabis advertising are:</a:t>
            </a:r>
            <a:endParaRPr sz="1900">
              <a:solidFill>
                <a:srgbClr val="333333"/>
              </a:solidFill>
              <a:highlight>
                <a:srgbClr val="FFFFFF"/>
              </a:highlight>
            </a:endParaRPr>
          </a:p>
          <a:p>
            <a:pPr marL="914400" lvl="0" indent="0" algn="l" rtl="0">
              <a:spcBef>
                <a:spcPts val="0"/>
              </a:spcBef>
              <a:spcAft>
                <a:spcPts val="0"/>
              </a:spcAft>
              <a:buNone/>
            </a:pPr>
            <a:endParaRPr sz="1900">
              <a:solidFill>
                <a:srgbClr val="333333"/>
              </a:solidFill>
              <a:highlight>
                <a:srgbClr val="FFFFFF"/>
              </a:highlight>
            </a:endParaRPr>
          </a:p>
          <a:p>
            <a:pPr marL="1371600" lvl="1" indent="-349250" algn="l" rtl="0">
              <a:spcBef>
                <a:spcPts val="0"/>
              </a:spcBef>
              <a:spcAft>
                <a:spcPts val="0"/>
              </a:spcAft>
              <a:buClr>
                <a:srgbClr val="333333"/>
              </a:buClr>
              <a:buSzPts val="1900"/>
              <a:buChar char="○"/>
            </a:pPr>
            <a:r>
              <a:rPr lang="en" sz="1900">
                <a:solidFill>
                  <a:srgbClr val="333333"/>
                </a:solidFill>
                <a:highlight>
                  <a:srgbClr val="FFFFFF"/>
                </a:highlight>
              </a:rPr>
              <a:t>More likely to use cannabis</a:t>
            </a:r>
            <a:endParaRPr sz="1900">
              <a:solidFill>
                <a:srgbClr val="333333"/>
              </a:solidFill>
              <a:highlight>
                <a:srgbClr val="FFFFFF"/>
              </a:highlight>
            </a:endParaRPr>
          </a:p>
          <a:p>
            <a:pPr marL="1371600" lvl="0" indent="0" algn="l" rtl="0">
              <a:spcBef>
                <a:spcPts val="0"/>
              </a:spcBef>
              <a:spcAft>
                <a:spcPts val="0"/>
              </a:spcAft>
              <a:buNone/>
            </a:pPr>
            <a:endParaRPr sz="1900">
              <a:solidFill>
                <a:srgbClr val="333333"/>
              </a:solidFill>
              <a:highlight>
                <a:srgbClr val="FFFFFF"/>
              </a:highlight>
            </a:endParaRPr>
          </a:p>
          <a:p>
            <a:pPr marL="1371600" lvl="1" indent="-349250" algn="l" rtl="0">
              <a:spcBef>
                <a:spcPts val="0"/>
              </a:spcBef>
              <a:spcAft>
                <a:spcPts val="0"/>
              </a:spcAft>
              <a:buClr>
                <a:srgbClr val="333333"/>
              </a:buClr>
              <a:buSzPts val="1900"/>
              <a:buChar char="○"/>
            </a:pPr>
            <a:r>
              <a:rPr lang="en" sz="1900">
                <a:solidFill>
                  <a:srgbClr val="333333"/>
                </a:solidFill>
                <a:highlight>
                  <a:schemeClr val="lt1"/>
                </a:highlight>
              </a:rPr>
              <a:t>Have more-positive expectations about the substance</a:t>
            </a:r>
            <a:endParaRPr sz="1900">
              <a:solidFill>
                <a:srgbClr val="333333"/>
              </a:solidFill>
              <a:highlight>
                <a:schemeClr val="lt1"/>
              </a:highlight>
            </a:endParaRPr>
          </a:p>
          <a:p>
            <a:pPr marL="0" lvl="0" indent="0" algn="l" rtl="0">
              <a:spcBef>
                <a:spcPts val="0"/>
              </a:spcBef>
              <a:spcAft>
                <a:spcPts val="0"/>
              </a:spcAft>
              <a:buNone/>
            </a:pPr>
            <a:endParaRPr sz="1900">
              <a:solidFill>
                <a:srgbClr val="333333"/>
              </a:solidFill>
              <a:highlight>
                <a:schemeClr val="lt1"/>
              </a:highlight>
            </a:endParaRPr>
          </a:p>
          <a:p>
            <a:pPr marL="1371600" lvl="1" indent="-349250" algn="l" rtl="0">
              <a:spcBef>
                <a:spcPts val="0"/>
              </a:spcBef>
              <a:spcAft>
                <a:spcPts val="0"/>
              </a:spcAft>
              <a:buClr>
                <a:srgbClr val="333333"/>
              </a:buClr>
              <a:buSzPts val="1900"/>
              <a:buChar char="○"/>
            </a:pPr>
            <a:r>
              <a:rPr lang="en" sz="1900">
                <a:solidFill>
                  <a:srgbClr val="333333"/>
                </a:solidFill>
                <a:highlight>
                  <a:srgbClr val="FFFFFF"/>
                </a:highlight>
              </a:rPr>
              <a:t>Express intentions to use the drug</a:t>
            </a:r>
            <a:endParaRPr sz="1900">
              <a:solidFill>
                <a:srgbClr val="333333"/>
              </a:solidFill>
              <a:highlight>
                <a:srgbClr val="FFFFFF"/>
              </a:highlight>
            </a:endParaRPr>
          </a:p>
          <a:p>
            <a:pPr marL="0" lvl="0" indent="0" algn="l" rtl="0">
              <a:spcBef>
                <a:spcPts val="0"/>
              </a:spcBef>
              <a:spcAft>
                <a:spcPts val="0"/>
              </a:spcAft>
              <a:buNone/>
            </a:pPr>
            <a:endParaRPr sz="1900">
              <a:solidFill>
                <a:srgbClr val="333333"/>
              </a:solidFill>
              <a:highlight>
                <a:srgbClr val="FFFFFF"/>
              </a:highlight>
            </a:endParaRPr>
          </a:p>
          <a:p>
            <a:pPr marL="1371600" lvl="1" indent="-349250" algn="l" rtl="0">
              <a:spcBef>
                <a:spcPts val="0"/>
              </a:spcBef>
              <a:spcAft>
                <a:spcPts val="0"/>
              </a:spcAft>
              <a:buClr>
                <a:srgbClr val="333333"/>
              </a:buClr>
              <a:buSzPts val="1900"/>
              <a:buChar char="○"/>
            </a:pPr>
            <a:r>
              <a:rPr lang="en" sz="1900">
                <a:solidFill>
                  <a:srgbClr val="333333"/>
                </a:solidFill>
                <a:highlight>
                  <a:srgbClr val="FFFFFF"/>
                </a:highlight>
              </a:rPr>
              <a:t>More likely to report negative consequences of cannabis use</a:t>
            </a:r>
            <a:endParaRPr sz="1900">
              <a:solidFill>
                <a:srgbClr val="333333"/>
              </a:solidFill>
              <a:highlight>
                <a:srgbClr val="FFFFFF"/>
              </a:highlight>
            </a:endParaRPr>
          </a:p>
        </p:txBody>
      </p:sp>
      <p:pic>
        <p:nvPicPr>
          <p:cNvPr id="83" name="Google Shape;83;p16"/>
          <p:cNvPicPr preferRelativeResize="0"/>
          <p:nvPr/>
        </p:nvPicPr>
        <p:blipFill>
          <a:blip r:embed="rId4">
            <a:alphaModFix/>
          </a:blip>
          <a:stretch>
            <a:fillRect/>
          </a:stretch>
        </p:blipFill>
        <p:spPr>
          <a:xfrm>
            <a:off x="0" y="0"/>
            <a:ext cx="9143999" cy="848825"/>
          </a:xfrm>
          <a:prstGeom prst="rect">
            <a:avLst/>
          </a:prstGeom>
          <a:noFill/>
          <a:ln>
            <a:noFill/>
          </a:ln>
        </p:spPr>
      </p:pic>
      <p:sp>
        <p:nvSpPr>
          <p:cNvPr id="84" name="Google Shape;84;p16"/>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descr="Cannabis Plant Stock Illustrations ..."/>
          <p:cNvPicPr preferRelativeResize="0"/>
          <p:nvPr/>
        </p:nvPicPr>
        <p:blipFill>
          <a:blip r:embed="rId3">
            <a:alphaModFix/>
          </a:blip>
          <a:stretch>
            <a:fillRect/>
          </a:stretch>
        </p:blipFill>
        <p:spPr>
          <a:xfrm>
            <a:off x="6079125" y="1487725"/>
            <a:ext cx="3017000" cy="3017000"/>
          </a:xfrm>
          <a:prstGeom prst="rect">
            <a:avLst/>
          </a:prstGeom>
          <a:noFill/>
          <a:ln>
            <a:noFill/>
          </a:ln>
        </p:spPr>
      </p:pic>
      <p:sp>
        <p:nvSpPr>
          <p:cNvPr id="90" name="Google Shape;90;p17"/>
          <p:cNvSpPr txBox="1">
            <a:spLocks noGrp="1"/>
          </p:cNvSpPr>
          <p:nvPr>
            <p:ph type="title"/>
          </p:nvPr>
        </p:nvSpPr>
        <p:spPr>
          <a:xfrm>
            <a:off x="496700" y="690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Cannabis Advertising is a Public Health Concern</a:t>
            </a:r>
            <a:endParaRPr/>
          </a:p>
        </p:txBody>
      </p:sp>
      <p:sp>
        <p:nvSpPr>
          <p:cNvPr id="91" name="Google Shape;91;p17"/>
          <p:cNvSpPr txBox="1">
            <a:spLocks noGrp="1"/>
          </p:cNvSpPr>
          <p:nvPr>
            <p:ph type="body" idx="1"/>
          </p:nvPr>
        </p:nvSpPr>
        <p:spPr>
          <a:xfrm>
            <a:off x="496700" y="1372175"/>
            <a:ext cx="5658600" cy="3588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33333"/>
              </a:buClr>
              <a:buSzPts val="1800"/>
              <a:buChar char="●"/>
            </a:pPr>
            <a:r>
              <a:rPr lang="en">
                <a:solidFill>
                  <a:srgbClr val="333333"/>
                </a:solidFill>
              </a:rPr>
              <a:t>According to tracking data, 42% of cannabis advertising is done on billboards and other outside placements. </a:t>
            </a:r>
            <a:endParaRPr>
              <a:solidFill>
                <a:srgbClr val="333333"/>
              </a:solidFill>
            </a:endParaRPr>
          </a:p>
          <a:p>
            <a:pPr marL="457200" lvl="0" indent="-342900" algn="l" rtl="0">
              <a:spcBef>
                <a:spcPts val="0"/>
              </a:spcBef>
              <a:spcAft>
                <a:spcPts val="0"/>
              </a:spcAft>
              <a:buClr>
                <a:srgbClr val="333333"/>
              </a:buClr>
              <a:buSzPts val="1800"/>
              <a:buChar char="●"/>
            </a:pPr>
            <a:r>
              <a:rPr lang="en">
                <a:solidFill>
                  <a:srgbClr val="333333"/>
                </a:solidFill>
              </a:rPr>
              <a:t>Outdoor advertisements have a much stronger effect on teens than other forms of advertising:</a:t>
            </a:r>
            <a:endParaRPr>
              <a:solidFill>
                <a:srgbClr val="333333"/>
              </a:solidFill>
            </a:endParaRPr>
          </a:p>
          <a:p>
            <a:pPr marL="914400" lvl="1" indent="-342900" algn="l" rtl="0">
              <a:spcBef>
                <a:spcPts val="0"/>
              </a:spcBef>
              <a:spcAft>
                <a:spcPts val="0"/>
              </a:spcAft>
              <a:buClr>
                <a:srgbClr val="FF0000"/>
              </a:buClr>
              <a:buSzPts val="1800"/>
              <a:buChar char="○"/>
            </a:pPr>
            <a:r>
              <a:rPr lang="en" sz="1800">
                <a:solidFill>
                  <a:srgbClr val="FF0000"/>
                </a:solidFill>
              </a:rPr>
              <a:t>Children frequently exposed to cannabis billboard advertising were </a:t>
            </a:r>
            <a:r>
              <a:rPr lang="en" sz="1800" b="1">
                <a:solidFill>
                  <a:srgbClr val="FF0000"/>
                </a:solidFill>
              </a:rPr>
              <a:t>seven times</a:t>
            </a:r>
            <a:r>
              <a:rPr lang="en" sz="1800">
                <a:solidFill>
                  <a:srgbClr val="FF0000"/>
                </a:solidFill>
              </a:rPr>
              <a:t> more likely to use cannabis and nearly </a:t>
            </a:r>
            <a:r>
              <a:rPr lang="en" sz="1800" b="1">
                <a:solidFill>
                  <a:srgbClr val="FF0000"/>
                </a:solidFill>
              </a:rPr>
              <a:t>six times</a:t>
            </a:r>
            <a:r>
              <a:rPr lang="en" sz="1800">
                <a:solidFill>
                  <a:srgbClr val="FF0000"/>
                </a:solidFill>
              </a:rPr>
              <a:t> as likely to have symptoms of cannabis use disorder.</a:t>
            </a:r>
            <a:endParaRPr sz="1800">
              <a:solidFill>
                <a:schemeClr val="dk1"/>
              </a:solidFill>
            </a:endParaRPr>
          </a:p>
        </p:txBody>
      </p:sp>
      <p:pic>
        <p:nvPicPr>
          <p:cNvPr id="92" name="Google Shape;92;p17"/>
          <p:cNvPicPr preferRelativeResize="0"/>
          <p:nvPr/>
        </p:nvPicPr>
        <p:blipFill>
          <a:blip r:embed="rId4">
            <a:alphaModFix/>
          </a:blip>
          <a:stretch>
            <a:fillRect/>
          </a:stretch>
        </p:blipFill>
        <p:spPr>
          <a:xfrm>
            <a:off x="0" y="0"/>
            <a:ext cx="9143999" cy="848825"/>
          </a:xfrm>
          <a:prstGeom prst="rect">
            <a:avLst/>
          </a:prstGeom>
          <a:noFill/>
          <a:ln>
            <a:noFill/>
          </a:ln>
        </p:spPr>
      </p:pic>
      <p:sp>
        <p:nvSpPr>
          <p:cNvPr id="93" name="Google Shape;93;p17"/>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0" y="0"/>
            <a:ext cx="9143999" cy="848825"/>
          </a:xfrm>
          <a:prstGeom prst="rect">
            <a:avLst/>
          </a:prstGeom>
          <a:noFill/>
          <a:ln>
            <a:noFill/>
          </a:ln>
        </p:spPr>
      </p:pic>
      <p:sp>
        <p:nvSpPr>
          <p:cNvPr id="99" name="Google Shape;99;p18"/>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0" name="Google Shape;100;p18" descr="More Cannabis Legalization Brings New OOH Advertising Opportunities -"/>
          <p:cNvPicPr preferRelativeResize="0"/>
          <p:nvPr/>
        </p:nvPicPr>
        <p:blipFill rotWithShape="1">
          <a:blip r:embed="rId4">
            <a:alphaModFix/>
          </a:blip>
          <a:srcRect l="-208" t="-4440" r="5493" b="4439"/>
          <a:stretch/>
        </p:blipFill>
        <p:spPr>
          <a:xfrm>
            <a:off x="856775" y="3307375"/>
            <a:ext cx="2690850" cy="1836250"/>
          </a:xfrm>
          <a:prstGeom prst="rect">
            <a:avLst/>
          </a:prstGeom>
          <a:noFill/>
          <a:ln>
            <a:noFill/>
          </a:ln>
        </p:spPr>
      </p:pic>
      <p:pic>
        <p:nvPicPr>
          <p:cNvPr id="101" name="Google Shape;101;p18" descr="Why Children Need to Be Shielded from Marijuana Ads | RAND"/>
          <p:cNvPicPr preferRelativeResize="0"/>
          <p:nvPr/>
        </p:nvPicPr>
        <p:blipFill rotWithShape="1">
          <a:blip r:embed="rId5">
            <a:alphaModFix/>
          </a:blip>
          <a:srcRect l="26623" r="1712" b="19250"/>
          <a:stretch/>
        </p:blipFill>
        <p:spPr>
          <a:xfrm>
            <a:off x="3839525" y="2140125"/>
            <a:ext cx="4937775" cy="3003375"/>
          </a:xfrm>
          <a:prstGeom prst="rect">
            <a:avLst/>
          </a:prstGeom>
          <a:noFill/>
          <a:ln>
            <a:noFill/>
          </a:ln>
        </p:spPr>
      </p:pic>
      <p:pic>
        <p:nvPicPr>
          <p:cNvPr id="102" name="Google Shape;102;p18" descr="Thomas O'Neill on LinkedIn: #cannabis #advertising #ontario #canada"/>
          <p:cNvPicPr preferRelativeResize="0"/>
          <p:nvPr/>
        </p:nvPicPr>
        <p:blipFill rotWithShape="1">
          <a:blip r:embed="rId6">
            <a:alphaModFix/>
          </a:blip>
          <a:srcRect l="15697" b="15074"/>
          <a:stretch/>
        </p:blipFill>
        <p:spPr>
          <a:xfrm>
            <a:off x="6271775" y="170625"/>
            <a:ext cx="2505524" cy="1836250"/>
          </a:xfrm>
          <a:prstGeom prst="rect">
            <a:avLst/>
          </a:prstGeom>
          <a:noFill/>
          <a:ln>
            <a:noFill/>
          </a:ln>
        </p:spPr>
      </p:pic>
      <p:pic>
        <p:nvPicPr>
          <p:cNvPr id="103" name="Google Shape;103;p18" descr="Specials Banner Archives • One Ton Creative"/>
          <p:cNvPicPr preferRelativeResize="0"/>
          <p:nvPr/>
        </p:nvPicPr>
        <p:blipFill rotWithShape="1">
          <a:blip r:embed="rId7">
            <a:alphaModFix/>
          </a:blip>
          <a:srcRect t="5445" r="31731" b="5427"/>
          <a:stretch/>
        </p:blipFill>
        <p:spPr>
          <a:xfrm>
            <a:off x="856775" y="747075"/>
            <a:ext cx="2690851" cy="2543775"/>
          </a:xfrm>
          <a:prstGeom prst="rect">
            <a:avLst/>
          </a:prstGeom>
          <a:noFill/>
          <a:ln>
            <a:noFill/>
          </a:ln>
        </p:spPr>
      </p:pic>
      <p:pic>
        <p:nvPicPr>
          <p:cNvPr id="104" name="Google Shape;104;p18" descr="More Cannabis Legalization Brings New ..."/>
          <p:cNvPicPr preferRelativeResize="0"/>
          <p:nvPr/>
        </p:nvPicPr>
        <p:blipFill rotWithShape="1">
          <a:blip r:embed="rId8">
            <a:alphaModFix/>
          </a:blip>
          <a:srcRect l="26943"/>
          <a:stretch/>
        </p:blipFill>
        <p:spPr>
          <a:xfrm>
            <a:off x="3839525" y="170625"/>
            <a:ext cx="2015916" cy="1836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96700" y="797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 Policies</a:t>
            </a:r>
            <a:endParaRPr/>
          </a:p>
        </p:txBody>
      </p:sp>
      <p:sp>
        <p:nvSpPr>
          <p:cNvPr id="110" name="Google Shape;110;p19"/>
          <p:cNvSpPr txBox="1">
            <a:spLocks noGrp="1"/>
          </p:cNvSpPr>
          <p:nvPr>
            <p:ph type="body" idx="1"/>
          </p:nvPr>
        </p:nvSpPr>
        <p:spPr>
          <a:xfrm>
            <a:off x="496700" y="156932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en" sz="2300"/>
              <a:t>39 jurisdictions have advertising regulations, which are divided into three main categories:  </a:t>
            </a:r>
            <a:endParaRPr sz="2300"/>
          </a:p>
          <a:p>
            <a:pPr marL="914400" lvl="1" indent="-349250" algn="l" rtl="0">
              <a:spcBef>
                <a:spcPts val="0"/>
              </a:spcBef>
              <a:spcAft>
                <a:spcPts val="0"/>
              </a:spcAft>
              <a:buSzPts val="1900"/>
              <a:buChar char="○"/>
            </a:pPr>
            <a:r>
              <a:rPr lang="en" sz="1900"/>
              <a:t>(1) </a:t>
            </a:r>
            <a:r>
              <a:rPr lang="en" sz="1900" b="1">
                <a:solidFill>
                  <a:schemeClr val="dk1"/>
                </a:solidFill>
              </a:rPr>
              <a:t>No restrictions on outdoor advertising</a:t>
            </a:r>
            <a:r>
              <a:rPr lang="en" sz="1900"/>
              <a:t> </a:t>
            </a:r>
            <a:endParaRPr sz="1900"/>
          </a:p>
          <a:p>
            <a:pPr marL="1371600" lvl="2" indent="-349250" algn="l" rtl="0">
              <a:spcBef>
                <a:spcPts val="0"/>
              </a:spcBef>
              <a:spcAft>
                <a:spcPts val="0"/>
              </a:spcAft>
              <a:buSzPts val="1900"/>
              <a:buChar char="■"/>
            </a:pPr>
            <a:r>
              <a:rPr lang="en" sz="1900"/>
              <a:t>3 states: AZ, LA, and PA</a:t>
            </a:r>
            <a:endParaRPr sz="1900"/>
          </a:p>
          <a:p>
            <a:pPr marL="914400" lvl="1" indent="-349250" algn="l" rtl="0">
              <a:spcBef>
                <a:spcPts val="0"/>
              </a:spcBef>
              <a:spcAft>
                <a:spcPts val="0"/>
              </a:spcAft>
              <a:buSzPts val="1900"/>
              <a:buChar char="○"/>
            </a:pPr>
            <a:r>
              <a:rPr lang="en" sz="1900"/>
              <a:t>(2) </a:t>
            </a:r>
            <a:r>
              <a:rPr lang="en" sz="1900" b="1">
                <a:solidFill>
                  <a:schemeClr val="dk1"/>
                </a:solidFill>
              </a:rPr>
              <a:t>Complete outdoor advertising prohibition</a:t>
            </a:r>
            <a:r>
              <a:rPr lang="en" sz="1900"/>
              <a:t> </a:t>
            </a:r>
            <a:endParaRPr sz="1900"/>
          </a:p>
          <a:p>
            <a:pPr marL="1371600" lvl="2" indent="-349250" algn="l" rtl="0">
              <a:spcBef>
                <a:spcPts val="0"/>
              </a:spcBef>
              <a:spcAft>
                <a:spcPts val="0"/>
              </a:spcAft>
              <a:buSzPts val="1900"/>
              <a:buChar char="■"/>
            </a:pPr>
            <a:r>
              <a:rPr lang="en" sz="1900"/>
              <a:t>8 states: DE, FL, KY, MD, MN, MS, MT, and UT</a:t>
            </a:r>
            <a:endParaRPr sz="1900"/>
          </a:p>
          <a:p>
            <a:pPr marL="914400" lvl="1" indent="-349250" algn="l" rtl="0">
              <a:spcBef>
                <a:spcPts val="0"/>
              </a:spcBef>
              <a:spcAft>
                <a:spcPts val="0"/>
              </a:spcAft>
              <a:buSzPts val="1900"/>
              <a:buChar char="○"/>
            </a:pPr>
            <a:r>
              <a:rPr lang="en" sz="1900"/>
              <a:t>(3) </a:t>
            </a:r>
            <a:r>
              <a:rPr lang="en" sz="1900" b="1">
                <a:solidFill>
                  <a:schemeClr val="dk1"/>
                </a:solidFill>
              </a:rPr>
              <a:t>Restrictions but not an outright prohibition</a:t>
            </a:r>
            <a:endParaRPr sz="1900"/>
          </a:p>
          <a:p>
            <a:pPr marL="1371600" lvl="2" indent="-349250" algn="l" rtl="0">
              <a:spcBef>
                <a:spcPts val="0"/>
              </a:spcBef>
              <a:spcAft>
                <a:spcPts val="0"/>
              </a:spcAft>
              <a:buSzPts val="1900"/>
              <a:buChar char="■"/>
            </a:pPr>
            <a:r>
              <a:rPr lang="en" sz="1900"/>
              <a:t>28 states: AK, AL, AR, CA, CO…</a:t>
            </a:r>
            <a:endParaRPr sz="1900"/>
          </a:p>
        </p:txBody>
      </p:sp>
      <p:pic>
        <p:nvPicPr>
          <p:cNvPr id="111" name="Google Shape;111;p19"/>
          <p:cNvPicPr preferRelativeResize="0"/>
          <p:nvPr/>
        </p:nvPicPr>
        <p:blipFill>
          <a:blip r:embed="rId3">
            <a:alphaModFix/>
          </a:blip>
          <a:stretch>
            <a:fillRect/>
          </a:stretch>
        </p:blipFill>
        <p:spPr>
          <a:xfrm>
            <a:off x="0" y="0"/>
            <a:ext cx="9143999" cy="848825"/>
          </a:xfrm>
          <a:prstGeom prst="rect">
            <a:avLst/>
          </a:prstGeom>
          <a:noFill/>
          <a:ln>
            <a:noFill/>
          </a:ln>
        </p:spPr>
      </p:pic>
      <p:sp>
        <p:nvSpPr>
          <p:cNvPr id="112" name="Google Shape;112;p19"/>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Restrictions on Outdoor Cannabis Advertising </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sp>
        <p:nvSpPr>
          <p:cNvPr id="118" name="Google Shape;118;p20"/>
          <p:cNvSpPr txBox="1">
            <a:spLocks noGrp="1"/>
          </p:cNvSpPr>
          <p:nvPr>
            <p:ph type="body" idx="1"/>
          </p:nvPr>
        </p:nvSpPr>
        <p:spPr>
          <a:xfrm>
            <a:off x="496700" y="1288025"/>
            <a:ext cx="8520600" cy="3788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Prohibition of a Specific Type of Advertising</a:t>
            </a:r>
            <a:endParaRPr sz="2000"/>
          </a:p>
          <a:p>
            <a:pPr marL="457200" lvl="0" indent="-355600" algn="l" rtl="0">
              <a:spcBef>
                <a:spcPts val="0"/>
              </a:spcBef>
              <a:spcAft>
                <a:spcPts val="0"/>
              </a:spcAft>
              <a:buSzPts val="2000"/>
              <a:buChar char="●"/>
            </a:pPr>
            <a:r>
              <a:rPr lang="en" sz="2000"/>
              <a:t>Location Based Restrictions</a:t>
            </a:r>
            <a:endParaRPr sz="2000"/>
          </a:p>
          <a:p>
            <a:pPr marL="457200" lvl="0" indent="-355600" algn="l" rtl="0">
              <a:spcBef>
                <a:spcPts val="0"/>
              </a:spcBef>
              <a:spcAft>
                <a:spcPts val="0"/>
              </a:spcAft>
              <a:buSzPts val="2000"/>
              <a:buChar char="●"/>
            </a:pPr>
            <a:r>
              <a:rPr lang="en" sz="2000"/>
              <a:t>Buffer Zones</a:t>
            </a:r>
            <a:endParaRPr sz="2000"/>
          </a:p>
          <a:p>
            <a:pPr marL="457200" lvl="0" indent="-355600" algn="l" rtl="0">
              <a:spcBef>
                <a:spcPts val="0"/>
              </a:spcBef>
              <a:spcAft>
                <a:spcPts val="0"/>
              </a:spcAft>
              <a:buSzPts val="2000"/>
              <a:buChar char="●"/>
            </a:pPr>
            <a:r>
              <a:rPr lang="en" sz="2000"/>
              <a:t>Audience composition</a:t>
            </a:r>
            <a:endParaRPr sz="2000"/>
          </a:p>
          <a:p>
            <a:pPr marL="457200" lvl="0" indent="-355600" algn="l" rtl="0">
              <a:spcBef>
                <a:spcPts val="0"/>
              </a:spcBef>
              <a:spcAft>
                <a:spcPts val="0"/>
              </a:spcAft>
              <a:buSzPts val="2000"/>
              <a:buChar char="●"/>
            </a:pPr>
            <a:r>
              <a:rPr lang="en" sz="2000"/>
              <a:t>Size/Quantity/Other Features</a:t>
            </a:r>
            <a:endParaRPr sz="2000"/>
          </a:p>
          <a:p>
            <a:pPr marL="457200" lvl="0" indent="-355600" algn="l" rtl="0">
              <a:spcBef>
                <a:spcPts val="0"/>
              </a:spcBef>
              <a:spcAft>
                <a:spcPts val="0"/>
              </a:spcAft>
              <a:buSzPts val="2000"/>
              <a:buChar char="●"/>
            </a:pPr>
            <a:r>
              <a:rPr lang="en" sz="2000"/>
              <a:t>Content Requirements/Restrictions</a:t>
            </a:r>
            <a:endParaRPr sz="2000"/>
          </a:p>
          <a:p>
            <a:pPr marL="914400" lvl="1" indent="-330200" algn="l" rtl="0">
              <a:spcBef>
                <a:spcPts val="0"/>
              </a:spcBef>
              <a:spcAft>
                <a:spcPts val="0"/>
              </a:spcAft>
              <a:buSzPts val="1600"/>
              <a:buChar char="○"/>
            </a:pPr>
            <a:r>
              <a:rPr lang="en" sz="1600"/>
              <a:t>Content Targeting Children</a:t>
            </a:r>
            <a:endParaRPr sz="1600"/>
          </a:p>
          <a:p>
            <a:pPr marL="914400" lvl="1" indent="-330200" algn="l" rtl="0">
              <a:spcBef>
                <a:spcPts val="0"/>
              </a:spcBef>
              <a:spcAft>
                <a:spcPts val="0"/>
              </a:spcAft>
              <a:buSzPts val="1600"/>
              <a:buChar char="○"/>
            </a:pPr>
            <a:r>
              <a:rPr lang="en" sz="1600"/>
              <a:t>Therapeutic Claims</a:t>
            </a:r>
            <a:endParaRPr sz="1600"/>
          </a:p>
          <a:p>
            <a:pPr marL="914400" lvl="1" indent="-330200" algn="l" rtl="0">
              <a:spcBef>
                <a:spcPts val="0"/>
              </a:spcBef>
              <a:spcAft>
                <a:spcPts val="0"/>
              </a:spcAft>
              <a:buSzPts val="1600"/>
              <a:buChar char="○"/>
            </a:pPr>
            <a:r>
              <a:rPr lang="en" sz="1600"/>
              <a:t>Product Warnings</a:t>
            </a:r>
            <a:endParaRPr sz="1600"/>
          </a:p>
          <a:p>
            <a:pPr marL="914400" lvl="1" indent="-330200" algn="l" rtl="0">
              <a:spcBef>
                <a:spcPts val="0"/>
              </a:spcBef>
              <a:spcAft>
                <a:spcPts val="0"/>
              </a:spcAft>
              <a:buSzPts val="1600"/>
              <a:buChar char="○"/>
            </a:pPr>
            <a:r>
              <a:rPr lang="en" sz="1600"/>
              <a:t>Validity of statements</a:t>
            </a:r>
            <a:endParaRPr sz="1600"/>
          </a:p>
          <a:p>
            <a:pPr marL="914400" lvl="1" indent="-330200" algn="l" rtl="0">
              <a:spcBef>
                <a:spcPts val="0"/>
              </a:spcBef>
              <a:spcAft>
                <a:spcPts val="0"/>
              </a:spcAft>
              <a:buSzPts val="1600"/>
              <a:buChar char="○"/>
            </a:pPr>
            <a:r>
              <a:rPr lang="en" sz="1600"/>
              <a:t>Images of consumption of cannabis/cannabis plant</a:t>
            </a:r>
            <a:endParaRPr sz="1600"/>
          </a:p>
        </p:txBody>
      </p:sp>
      <p:pic>
        <p:nvPicPr>
          <p:cNvPr id="119" name="Google Shape;119;p20"/>
          <p:cNvPicPr preferRelativeResize="0"/>
          <p:nvPr/>
        </p:nvPicPr>
        <p:blipFill>
          <a:blip r:embed="rId3">
            <a:alphaModFix/>
          </a:blip>
          <a:stretch>
            <a:fillRect/>
          </a:stretch>
        </p:blipFill>
        <p:spPr>
          <a:xfrm>
            <a:off x="0" y="0"/>
            <a:ext cx="9143999" cy="848825"/>
          </a:xfrm>
          <a:prstGeom prst="rect">
            <a:avLst/>
          </a:prstGeom>
          <a:noFill/>
          <a:ln>
            <a:noFill/>
          </a:ln>
        </p:spPr>
      </p:pic>
      <p:sp>
        <p:nvSpPr>
          <p:cNvPr id="120" name="Google Shape;120;p20"/>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96700" y="73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Prohibition of a Specific Type of Advertising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ct val="39285"/>
              <a:buFont typeface="Arial"/>
              <a:buNone/>
            </a:pPr>
            <a:endParaRPr/>
          </a:p>
        </p:txBody>
      </p:sp>
      <p:pic>
        <p:nvPicPr>
          <p:cNvPr id="126" name="Google Shape;126;p21"/>
          <p:cNvPicPr preferRelativeResize="0"/>
          <p:nvPr/>
        </p:nvPicPr>
        <p:blipFill>
          <a:blip r:embed="rId3">
            <a:alphaModFix/>
          </a:blip>
          <a:stretch>
            <a:fillRect/>
          </a:stretch>
        </p:blipFill>
        <p:spPr>
          <a:xfrm>
            <a:off x="0" y="0"/>
            <a:ext cx="9143999" cy="848825"/>
          </a:xfrm>
          <a:prstGeom prst="rect">
            <a:avLst/>
          </a:prstGeom>
          <a:noFill/>
          <a:ln>
            <a:noFill/>
          </a:ln>
        </p:spPr>
      </p:pic>
      <p:sp>
        <p:nvSpPr>
          <p:cNvPr id="127" name="Google Shape;127;p21"/>
          <p:cNvSpPr/>
          <p:nvPr/>
        </p:nvSpPr>
        <p:spPr>
          <a:xfrm>
            <a:off x="0" y="848825"/>
            <a:ext cx="447000" cy="4294800"/>
          </a:xfrm>
          <a:prstGeom prst="rect">
            <a:avLst/>
          </a:prstGeom>
          <a:solidFill>
            <a:srgbClr val="B1BB1C"/>
          </a:solidFill>
          <a:ln w="9525" cap="flat" cmpd="sng">
            <a:solidFill>
              <a:srgbClr val="B1BB1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8" name="Google Shape;128;p21" descr="Billboard 3 SVG, Billboard SVG ..."/>
          <p:cNvPicPr preferRelativeResize="0"/>
          <p:nvPr/>
        </p:nvPicPr>
        <p:blipFill>
          <a:blip r:embed="rId4">
            <a:alphaModFix/>
          </a:blip>
          <a:stretch>
            <a:fillRect/>
          </a:stretch>
        </p:blipFill>
        <p:spPr>
          <a:xfrm>
            <a:off x="6753225" y="1895575"/>
            <a:ext cx="2390775" cy="1914525"/>
          </a:xfrm>
          <a:prstGeom prst="rect">
            <a:avLst/>
          </a:prstGeom>
          <a:noFill/>
          <a:ln>
            <a:noFill/>
          </a:ln>
        </p:spPr>
      </p:pic>
      <p:sp>
        <p:nvSpPr>
          <p:cNvPr id="129" name="Google Shape;129;p21"/>
          <p:cNvSpPr txBox="1"/>
          <p:nvPr/>
        </p:nvSpPr>
        <p:spPr>
          <a:xfrm>
            <a:off x="7028000" y="1508550"/>
            <a:ext cx="29100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0">
                <a:solidFill>
                  <a:srgbClr val="FF0000"/>
                </a:solidFill>
              </a:rPr>
              <a:t>X</a:t>
            </a:r>
            <a:endParaRPr sz="19000">
              <a:solidFill>
                <a:srgbClr val="FF0000"/>
              </a:solidFill>
            </a:endParaRPr>
          </a:p>
        </p:txBody>
      </p:sp>
      <p:sp>
        <p:nvSpPr>
          <p:cNvPr id="130" name="Google Shape;130;p21"/>
          <p:cNvSpPr txBox="1">
            <a:spLocks noGrp="1"/>
          </p:cNvSpPr>
          <p:nvPr>
            <p:ph type="body" idx="1"/>
          </p:nvPr>
        </p:nvSpPr>
        <p:spPr>
          <a:xfrm>
            <a:off x="420500" y="1288025"/>
            <a:ext cx="6848700" cy="3788400"/>
          </a:xfrm>
          <a:prstGeom prst="rect">
            <a:avLst/>
          </a:prstGeom>
        </p:spPr>
        <p:txBody>
          <a:bodyPr spcFirstLastPara="1" wrap="square" lIns="91425" tIns="91425" rIns="91425" bIns="91425" anchor="t" anchorCtr="0">
            <a:noAutofit/>
          </a:bodyPr>
          <a:lstStyle/>
          <a:p>
            <a:pPr marL="457200" lvl="0" indent="-339725" algn="l" rtl="0">
              <a:spcBef>
                <a:spcPts val="0"/>
              </a:spcBef>
              <a:spcAft>
                <a:spcPts val="0"/>
              </a:spcAft>
              <a:buClr>
                <a:schemeClr val="dk1"/>
              </a:buClr>
              <a:buSzPts val="1750"/>
              <a:buChar char="●"/>
            </a:pPr>
            <a:r>
              <a:rPr lang="en" sz="1750" b="1">
                <a:solidFill>
                  <a:schemeClr val="dk1"/>
                </a:solidFill>
              </a:rPr>
              <a:t>11 states</a:t>
            </a:r>
            <a:r>
              <a:rPr lang="en" sz="1750">
                <a:solidFill>
                  <a:schemeClr val="dk1"/>
                </a:solidFill>
              </a:rPr>
              <a:t> prohibit a specific form of outdoor advertising, rather than implementing a complete ban. </a:t>
            </a:r>
            <a:endParaRPr sz="1750">
              <a:solidFill>
                <a:schemeClr val="dk1"/>
              </a:solidFill>
            </a:endParaRPr>
          </a:p>
          <a:p>
            <a:pPr marL="457200" lvl="0" indent="0" algn="l" rtl="0">
              <a:spcBef>
                <a:spcPts val="0"/>
              </a:spcBef>
              <a:spcAft>
                <a:spcPts val="0"/>
              </a:spcAft>
              <a:buNone/>
            </a:pPr>
            <a:endParaRPr sz="1750">
              <a:solidFill>
                <a:schemeClr val="dk1"/>
              </a:solidFill>
            </a:endParaRPr>
          </a:p>
          <a:p>
            <a:pPr marL="914400" lvl="1" indent="-339725" algn="l" rtl="0">
              <a:spcBef>
                <a:spcPts val="0"/>
              </a:spcBef>
              <a:spcAft>
                <a:spcPts val="0"/>
              </a:spcAft>
              <a:buClr>
                <a:schemeClr val="dk1"/>
              </a:buClr>
              <a:buSzPts val="1750"/>
              <a:buChar char="○"/>
            </a:pPr>
            <a:r>
              <a:rPr lang="en" sz="1750" b="1">
                <a:solidFill>
                  <a:schemeClr val="dk1"/>
                </a:solidFill>
              </a:rPr>
              <a:t>11 states</a:t>
            </a:r>
            <a:r>
              <a:rPr lang="en" sz="1750">
                <a:solidFill>
                  <a:schemeClr val="dk1"/>
                </a:solidFill>
              </a:rPr>
              <a:t> prohibit the use of billboards to advertise cannabis. </a:t>
            </a:r>
            <a:endParaRPr sz="1750">
              <a:solidFill>
                <a:schemeClr val="dk1"/>
              </a:solidFill>
            </a:endParaRPr>
          </a:p>
          <a:p>
            <a:pPr marL="0" lvl="0" indent="0" algn="l" rtl="0">
              <a:spcBef>
                <a:spcPts val="0"/>
              </a:spcBef>
              <a:spcAft>
                <a:spcPts val="0"/>
              </a:spcAft>
              <a:buNone/>
            </a:pPr>
            <a:endParaRPr sz="1750">
              <a:solidFill>
                <a:schemeClr val="dk1"/>
              </a:solidFill>
            </a:endParaRPr>
          </a:p>
          <a:p>
            <a:pPr marL="914400" lvl="1" indent="-339725" algn="l" rtl="0">
              <a:spcBef>
                <a:spcPts val="0"/>
              </a:spcBef>
              <a:spcAft>
                <a:spcPts val="0"/>
              </a:spcAft>
              <a:buClr>
                <a:schemeClr val="dk1"/>
              </a:buClr>
              <a:buSzPts val="1750"/>
              <a:buChar char="○"/>
            </a:pPr>
            <a:r>
              <a:rPr lang="en" sz="1750" b="1">
                <a:solidFill>
                  <a:schemeClr val="dk1"/>
                </a:solidFill>
              </a:rPr>
              <a:t>2 states</a:t>
            </a:r>
            <a:r>
              <a:rPr lang="en" sz="1750">
                <a:solidFill>
                  <a:schemeClr val="dk1"/>
                </a:solidFill>
              </a:rPr>
              <a:t> prohibit the use of handheld or portable signs.</a:t>
            </a:r>
            <a:endParaRPr sz="1750">
              <a:solidFill>
                <a:schemeClr val="dk1"/>
              </a:solidFill>
            </a:endParaRPr>
          </a:p>
          <a:p>
            <a:pPr marL="914400" lvl="0" indent="0" algn="l" rtl="0">
              <a:spcBef>
                <a:spcPts val="0"/>
              </a:spcBef>
              <a:spcAft>
                <a:spcPts val="0"/>
              </a:spcAft>
              <a:buNone/>
            </a:pPr>
            <a:endParaRPr sz="1750">
              <a:solidFill>
                <a:schemeClr val="dk1"/>
              </a:solidFill>
            </a:endParaRPr>
          </a:p>
          <a:p>
            <a:pPr marL="914400" lvl="1" indent="-339725" algn="l" rtl="0">
              <a:spcBef>
                <a:spcPts val="0"/>
              </a:spcBef>
              <a:spcAft>
                <a:spcPts val="0"/>
              </a:spcAft>
              <a:buClr>
                <a:schemeClr val="dk1"/>
              </a:buClr>
              <a:buSzPts val="1750"/>
              <a:buChar char="○"/>
            </a:pPr>
            <a:r>
              <a:rPr lang="en" sz="1750" b="1">
                <a:solidFill>
                  <a:schemeClr val="dk1"/>
                </a:solidFill>
              </a:rPr>
              <a:t>1 state</a:t>
            </a:r>
            <a:r>
              <a:rPr lang="en" sz="1750">
                <a:solidFill>
                  <a:schemeClr val="dk1"/>
                </a:solidFill>
              </a:rPr>
              <a:t> prohibits the use of adopt-a-highway signs. </a:t>
            </a:r>
            <a:endParaRPr sz="1750">
              <a:solidFill>
                <a:schemeClr val="dk1"/>
              </a:solidFill>
            </a:endParaRPr>
          </a:p>
          <a:p>
            <a:pPr marL="914400" lvl="0" indent="0" algn="l" rtl="0">
              <a:spcBef>
                <a:spcPts val="0"/>
              </a:spcBef>
              <a:spcAft>
                <a:spcPts val="0"/>
              </a:spcAft>
              <a:buNone/>
            </a:pPr>
            <a:endParaRPr sz="1750">
              <a:solidFill>
                <a:schemeClr val="dk1"/>
              </a:solidFill>
            </a:endParaRPr>
          </a:p>
          <a:p>
            <a:pPr marL="914400" lvl="1" indent="-339725" algn="l" rtl="0">
              <a:spcBef>
                <a:spcPts val="0"/>
              </a:spcBef>
              <a:spcAft>
                <a:spcPts val="0"/>
              </a:spcAft>
              <a:buClr>
                <a:schemeClr val="dk1"/>
              </a:buClr>
              <a:buSzPts val="1750"/>
              <a:buChar char="○"/>
            </a:pPr>
            <a:r>
              <a:rPr lang="en" sz="1750" b="1">
                <a:solidFill>
                  <a:schemeClr val="dk1"/>
                </a:solidFill>
              </a:rPr>
              <a:t>1 state</a:t>
            </a:r>
            <a:r>
              <a:rPr lang="en" sz="1750">
                <a:solidFill>
                  <a:schemeClr val="dk1"/>
                </a:solidFill>
              </a:rPr>
              <a:t> prohibits the use of any type of sign outdoors unless the sign is on the retailer's property. </a:t>
            </a:r>
            <a:endParaRPr sz="175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6791</Words>
  <Application>Microsoft Office PowerPoint</Application>
  <PresentationFormat>On-screen Show (16:9)</PresentationFormat>
  <Paragraphs>460</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Courier New</vt:lpstr>
      <vt:lpstr>Times New Roman</vt:lpstr>
      <vt:lpstr>Simple Light</vt:lpstr>
      <vt:lpstr>Cannabis Legalization: Critical Policy Issues Impacting the Health of Children </vt:lpstr>
      <vt:lpstr>State Legalization of Cannabis</vt:lpstr>
      <vt:lpstr>Selected Topics: Outdoor Cannabis Advertising</vt:lpstr>
      <vt:lpstr>Cannabis Advertising is a Public Health Concern</vt:lpstr>
      <vt:lpstr>Cannabis Advertising is a Public Health Concern</vt:lpstr>
      <vt:lpstr>PowerPoint Presentation</vt:lpstr>
      <vt:lpstr>State Policies</vt:lpstr>
      <vt:lpstr>Restrictions on Outdoor Cannabis Advertising   </vt:lpstr>
      <vt:lpstr>Prohibition of a Specific Type of Advertising  </vt:lpstr>
      <vt:lpstr>Location Based Restrictions</vt:lpstr>
      <vt:lpstr>Buffer Zones</vt:lpstr>
      <vt:lpstr>Audience composition</vt:lpstr>
      <vt:lpstr>Physical Features</vt:lpstr>
      <vt:lpstr>Content Requirements/Restrictions</vt:lpstr>
      <vt:lpstr>Content Requirements/Restrictions</vt:lpstr>
      <vt:lpstr>Content Requirements/Restrictions</vt:lpstr>
      <vt:lpstr>Content Requirements/Restrictions</vt:lpstr>
      <vt:lpstr>Content Requirements/Restrictions</vt:lpstr>
      <vt:lpstr>Content Requirements/Restrictions</vt:lpstr>
      <vt:lpstr>Selected Topics: Medical Cannabis in School</vt:lpstr>
      <vt:lpstr>Why Have a Policy Permitting Medical Cannabis at School?</vt:lpstr>
      <vt:lpstr>Public Health Consequences of Not Permitting Policy</vt:lpstr>
      <vt:lpstr>Counterargument: Potential Violations of Federal Law</vt:lpstr>
      <vt:lpstr>Current State of Laws &amp; Policies on Medical Cannabis in School</vt:lpstr>
      <vt:lpstr>Two Approaches: State Mandate vs. School Discretion</vt:lpstr>
      <vt:lpstr>Patient / Caregiver Verification Process</vt:lpstr>
      <vt:lpstr>Packaging / Labeling Requirements</vt:lpstr>
      <vt:lpstr>Prohibited Forms of Medical Cannabis</vt:lpstr>
      <vt:lpstr>Individuals Permitted to Administer the Medical Cannabis</vt:lpstr>
      <vt:lpstr>Places Where the Medical Cannabis Can Be Administered</vt:lpstr>
      <vt:lpstr>Storage of Cannabis on School Premises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Legalization: Critical Policy Issues Impacting the Health of Children </dc:title>
  <cp:lastModifiedBy>Swinburne, Mathew</cp:lastModifiedBy>
  <cp:revision>1</cp:revision>
  <dcterms:modified xsi:type="dcterms:W3CDTF">2024-04-03T14:55:20Z</dcterms:modified>
</cp:coreProperties>
</file>