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6" r:id="rId2"/>
    <p:sldMasterId id="2147483688" r:id="rId3"/>
    <p:sldMasterId id="2147483700" r:id="rId4"/>
    <p:sldMasterId id="2147483712" r:id="rId5"/>
    <p:sldMasterId id="2147483724" r:id="rId6"/>
    <p:sldMasterId id="2147483734" r:id="rId7"/>
  </p:sldMasterIdLst>
  <p:notesMasterIdLst>
    <p:notesMasterId r:id="rId59"/>
  </p:notesMasterIdLst>
  <p:sldIdLst>
    <p:sldId id="3899" r:id="rId8"/>
    <p:sldId id="594" r:id="rId9"/>
    <p:sldId id="3900" r:id="rId10"/>
    <p:sldId id="3901" r:id="rId11"/>
    <p:sldId id="3902" r:id="rId12"/>
    <p:sldId id="257" r:id="rId13"/>
    <p:sldId id="258" r:id="rId14"/>
    <p:sldId id="259" r:id="rId15"/>
    <p:sldId id="323" r:id="rId16"/>
    <p:sldId id="324" r:id="rId17"/>
    <p:sldId id="325" r:id="rId18"/>
    <p:sldId id="266" r:id="rId19"/>
    <p:sldId id="3905" r:id="rId20"/>
    <p:sldId id="307" r:id="rId21"/>
    <p:sldId id="294" r:id="rId22"/>
    <p:sldId id="321" r:id="rId23"/>
    <p:sldId id="322" r:id="rId24"/>
    <p:sldId id="315" r:id="rId25"/>
    <p:sldId id="281" r:id="rId26"/>
    <p:sldId id="319" r:id="rId27"/>
    <p:sldId id="318" r:id="rId28"/>
    <p:sldId id="282" r:id="rId29"/>
    <p:sldId id="327" r:id="rId30"/>
    <p:sldId id="326" r:id="rId31"/>
    <p:sldId id="284" r:id="rId32"/>
    <p:sldId id="329" r:id="rId33"/>
    <p:sldId id="265" r:id="rId34"/>
    <p:sldId id="3903" r:id="rId35"/>
    <p:sldId id="3904" r:id="rId36"/>
    <p:sldId id="316" r:id="rId37"/>
    <p:sldId id="3896" r:id="rId38"/>
    <p:sldId id="295" r:id="rId39"/>
    <p:sldId id="302" r:id="rId40"/>
    <p:sldId id="3878" r:id="rId41"/>
    <p:sldId id="3883" r:id="rId42"/>
    <p:sldId id="3895" r:id="rId43"/>
    <p:sldId id="3876" r:id="rId44"/>
    <p:sldId id="3819" r:id="rId45"/>
    <p:sldId id="286" r:id="rId46"/>
    <p:sldId id="331" r:id="rId47"/>
    <p:sldId id="332" r:id="rId48"/>
    <p:sldId id="330" r:id="rId49"/>
    <p:sldId id="335" r:id="rId50"/>
    <p:sldId id="288" r:id="rId51"/>
    <p:sldId id="333" r:id="rId52"/>
    <p:sldId id="290" r:id="rId53"/>
    <p:sldId id="334" r:id="rId54"/>
    <p:sldId id="300" r:id="rId55"/>
    <p:sldId id="292" r:id="rId56"/>
    <p:sldId id="301" r:id="rId57"/>
    <p:sldId id="155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00"/>
    <p:restoredTop sz="92070"/>
  </p:normalViewPr>
  <p:slideViewPr>
    <p:cSldViewPr snapToGrid="0" snapToObjects="1">
      <p:cViewPr varScale="1">
        <p:scale>
          <a:sx n="101" d="100"/>
          <a:sy n="101" d="100"/>
        </p:scale>
        <p:origin x="3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Nicolezin\Dropbox\DB%20Projects%202023\Frey%20Eval\Scan\Team%20Files\50%20State%20Chart.xlsx" TargetMode="External"/></Relationships>
</file>

<file path=ppt/charts/_rels/chartEx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'Map Data'!$A$3:$A$53</cx:f>
        <cx:nf>'Map Data'!$A$2</cx:nf>
        <cx:lvl ptCount="51" name="STATE">
          <cx:pt idx="0">Alabama</cx:pt>
          <cx:pt idx="1">Alaska</cx:pt>
          <cx:pt idx="2">Arkansas</cx:pt>
          <cx:pt idx="3">Arizona</cx:pt>
          <cx:pt idx="4">California</cx:pt>
          <cx:pt idx="5">Colorado</cx:pt>
          <cx:pt idx="6">Connecticut</cx:pt>
          <cx:pt idx="7">District of Columbia</cx:pt>
          <cx:pt idx="8">Delaware</cx:pt>
          <cx:pt idx="9">Florida</cx:pt>
          <cx:pt idx="10">Georgia</cx:pt>
          <cx:pt idx="11">Hawaii</cx:pt>
          <cx:pt idx="12">Idaho</cx:pt>
          <cx:pt idx="13">Illinois</cx:pt>
          <cx:pt idx="14">Indiana</cx:pt>
          <cx:pt idx="15">Iowa</cx:pt>
          <cx:pt idx="16">Kansas</cx:pt>
          <cx:pt idx="17">Kentucky</cx:pt>
          <cx:pt idx="18">Louisiana</cx:pt>
          <cx:pt idx="19">Massachusetts</cx:pt>
          <cx:pt idx="20">Maryland</cx:pt>
          <cx:pt idx="21">Maine</cx:pt>
          <cx:pt idx="22">Michigan</cx:pt>
          <cx:pt idx="23">Minnesota</cx:pt>
          <cx:pt idx="24">Missouri</cx:pt>
          <cx:pt idx="25">Mississippi</cx:pt>
          <cx:pt idx="26">Montana</cx:pt>
          <cx:pt idx="27">North Carolina</cx:pt>
          <cx:pt idx="28">North Dakota</cx:pt>
          <cx:pt idx="29">Nebraska</cx:pt>
          <cx:pt idx="30">New Hampshire</cx:pt>
          <cx:pt idx="31">New Jersey</cx:pt>
          <cx:pt idx="32">New Mexico</cx:pt>
          <cx:pt idx="33">Nevada</cx:pt>
          <cx:pt idx="34">New York</cx:pt>
          <cx:pt idx="35">Ohio</cx:pt>
          <cx:pt idx="36">Oklahoma</cx:pt>
          <cx:pt idx="37">Oregon</cx:pt>
          <cx:pt idx="38">Pennsylvania</cx:pt>
          <cx:pt idx="39">Rhode Island</cx:pt>
          <cx:pt idx="40">South Carolina</cx:pt>
          <cx:pt idx="41">South Dakota</cx:pt>
          <cx:pt idx="42">Tennessee</cx:pt>
          <cx:pt idx="43">Texas</cx:pt>
          <cx:pt idx="44">Utah</cx:pt>
          <cx:pt idx="45">Virginia</cx:pt>
          <cx:pt idx="46">Vermont</cx:pt>
          <cx:pt idx="47">Washington</cx:pt>
          <cx:pt idx="48">West Virginia</cx:pt>
          <cx:pt idx="49">Wisconsin</cx:pt>
          <cx:pt idx="50">Wyoming</cx:pt>
        </cx:lvl>
      </cx:strDim>
      <cx:strDim type="colorStr">
        <cx:f>'Map Data'!$B$3:$B$53</cx:f>
        <cx:lvl ptCount="51">
          <cx:pt idx="1">Y</cx:pt>
          <cx:pt idx="2">Y</cx:pt>
          <cx:pt idx="3">Y</cx:pt>
          <cx:pt idx="9">Y</cx:pt>
          <cx:pt idx="12">Y</cx:pt>
          <cx:pt idx="14">Y</cx:pt>
          <cx:pt idx="15">Y</cx:pt>
          <cx:pt idx="16">Y</cx:pt>
          <cx:pt idx="17">Y</cx:pt>
          <cx:pt idx="26">Y</cx:pt>
          <cx:pt idx="30">Y</cx:pt>
          <cx:pt idx="35">Y</cx:pt>
          <cx:pt idx="36">Y</cx:pt>
          <cx:pt idx="42">Y</cx:pt>
          <cx:pt idx="44">Y</cx:pt>
          <cx:pt idx="48">Y</cx:pt>
          <cx:pt idx="50">Y</cx:pt>
        </cx:lvl>
      </cx:strDim>
    </cx:data>
  </cx:chartData>
  <cx:chart>
    <cx:title pos="t" align="ctr" overlay="0">
      <cx:tx>
        <cx:rich>
          <a:bodyPr spcFirstLastPara="1" vertOverflow="ellipsis" horzOverflow="overflow" wrap="square" lIns="0" tIns="0" rIns="0" bIns="0" anchor="ctr" anchorCtr="1"/>
          <a:lstStyle/>
          <a:p>
            <a:pPr algn="ctr" rtl="0">
              <a:defRPr/>
            </a:pPr>
            <a:r>
              <a:rPr lang="en-US" sz="1200" b="0" i="0" u="none" strike="noStrike" baseline="0" dirty="0">
                <a:solidFill>
                  <a:srgbClr val="008877"/>
                </a:solidFill>
                <a:latin typeface="Arial"/>
                <a:cs typeface="Arial"/>
              </a:rPr>
              <a:t>States Passing Laws </a:t>
            </a:r>
            <a:r>
              <a:rPr lang="en-US" sz="1200" b="1" i="0" u="none" strike="noStrike" baseline="0" dirty="0">
                <a:solidFill>
                  <a:srgbClr val="008877"/>
                </a:solidFill>
                <a:latin typeface="Arial"/>
                <a:cs typeface="Arial"/>
              </a:rPr>
              <a:t>Limiting</a:t>
            </a:r>
            <a:r>
              <a:rPr lang="en-US" sz="1200" b="0" i="0" u="none" strike="noStrike" baseline="0" dirty="0">
                <a:solidFill>
                  <a:srgbClr val="008877"/>
                </a:solidFill>
                <a:latin typeface="Arial"/>
                <a:cs typeface="Arial"/>
              </a:rPr>
              <a:t> Public Health Authority (n=17) </a:t>
            </a:r>
            <a:r>
              <a:rPr lang="en-US" sz="1200" b="0" i="1" u="none" strike="noStrike" baseline="0" dirty="0">
                <a:solidFill>
                  <a:srgbClr val="008877"/>
                </a:solidFill>
                <a:latin typeface="Arial"/>
                <a:cs typeface="Arial"/>
              </a:rPr>
              <a:t>and</a:t>
            </a:r>
            <a:r>
              <a:rPr lang="en-US" sz="1200" b="0" i="0" u="none" strike="noStrike" baseline="0" dirty="0">
                <a:solidFill>
                  <a:srgbClr val="008877"/>
                </a:solidFill>
                <a:latin typeface="Arial"/>
                <a:cs typeface="Arial"/>
              </a:rPr>
              <a:t> </a:t>
            </a:r>
          </a:p>
          <a:p>
            <a:pPr algn="ctr" rtl="0">
              <a:defRPr/>
            </a:pPr>
            <a:r>
              <a:rPr lang="en-US" sz="1200" b="1" i="0" u="none" strike="noStrike" baseline="0" dirty="0">
                <a:solidFill>
                  <a:srgbClr val="008877"/>
                </a:solidFill>
                <a:latin typeface="Arial"/>
                <a:cs typeface="Arial"/>
              </a:rPr>
              <a:t>Reallocating</a:t>
            </a:r>
            <a:r>
              <a:rPr lang="en-US" sz="1200" b="0" i="0" u="none" strike="noStrike" baseline="0" dirty="0">
                <a:solidFill>
                  <a:srgbClr val="008877"/>
                </a:solidFill>
                <a:latin typeface="Arial"/>
                <a:cs typeface="Arial"/>
              </a:rPr>
              <a:t> Public Health Authority to Legislature or Other Body (n=6 of the 17)</a:t>
            </a:r>
          </a:p>
        </cx:rich>
      </cx:tx>
    </cx:title>
    <cx:plotArea>
      <cx:plotAreaRegion>
        <cx:series layoutId="regionMap" uniqueId="{BECAE7FA-C513-3B4B-A3C3-A6EF02B37736}">
          <cx:tx>
            <cx:txData>
              <cx:f>'Map Data'!$B$2</cx:f>
              <cx:v>LIMIT</cx:v>
            </cx:txData>
          </cx:tx>
          <cx:dataPt idx="2">
            <cx:spPr>
              <a:solidFill>
                <a:srgbClr val="46BDC6">
                  <a:lumMod val="50000"/>
                </a:srgbClr>
              </a:solidFill>
            </cx:spPr>
          </cx:dataPt>
          <cx:dataPt idx="16">
            <cx:spPr>
              <a:solidFill>
                <a:srgbClr val="46BDC6">
                  <a:lumMod val="50000"/>
                </a:srgbClr>
              </a:solidFill>
            </cx:spPr>
          </cx:dataPt>
          <cx:dataPt idx="26">
            <cx:spPr>
              <a:solidFill>
                <a:srgbClr val="46BDC6">
                  <a:lumMod val="50000"/>
                </a:srgbClr>
              </a:solidFill>
            </cx:spPr>
          </cx:dataPt>
          <cx:dataPt idx="30">
            <cx:spPr>
              <a:solidFill>
                <a:srgbClr val="46BDC6">
                  <a:lumMod val="50000"/>
                </a:srgbClr>
              </a:solidFill>
            </cx:spPr>
          </cx:dataPt>
          <cx:dataPt idx="42">
            <cx:spPr>
              <a:solidFill>
                <a:srgbClr val="46BDC6">
                  <a:lumMod val="50000"/>
                </a:srgbClr>
              </a:solidFill>
            </cx:spPr>
          </cx:dataPt>
          <cx:dataPt idx="48">
            <cx:spPr>
              <a:solidFill>
                <a:srgbClr val="46BDC6">
                  <a:lumMod val="50000"/>
                </a:srgbClr>
              </a:solidFill>
            </cx:spPr>
          </cx:dataPt>
          <cx:dataId val="0"/>
          <cx:layoutPr>
            <cx:geography cultureLanguage="en-US" cultureRegion="US" attribution="Powered by Bing">
              <cx:geoCache provider="{E9337A44-BEBE-4D9F-B70C-5C5E7DAFC167}">
                <cx:binary>1H1pc9u40u5fSeXzpYcgAII4deatGmq3Fjt2HCf+wtLYHhLcwH379bcJyZbMUSZ+a3xvlTRTCNHo
piA+BNAb4P8+Nv95DJ+32acmCuP8P4/N75+9okj+89tv+aP3HG3zi0g8ZjKXfxUXjzL6Tf71l3h8
/u0p29Yidn8zdER+e/S2WfHcfP6f/8Ld3Ge5ko/bQsj4S/mctTfPeRkW+T+0nWz6tH2KRDwWeZGJ
xwL9/vmPcJsH28+fnuNCFO3XNnn+/fMbns+ffhve6W/f+imEjhXlE8ia5AIRQhHlXFcf4/OnUMbu
vllD1LgwGLewzvHLt262EUj+uieqH9unp+w5z+GHqH8Pcm96DeTl50+PsoyL/lm58Nh+/3wXi+L5
6dNtsS2e88+fRC5HO4aR7Lt+d6t+629vn/b//HdAgF8/oBwBMnxUv2r6Gx7fROaKWHwgIphdUGRw
3eJkhwg892NEmHVhcmYaxEC7dvQWl/f06DQyB8kBNt/+OEtsNs/1px8yC16ez78fLcS44JgbGFls
AAq9MA1dJxZFXH2gfTdEd4PlPV05DcpBcgDK5sdZgrIWed7/nyTi5RH9e1ywccEM3WIWTGO7z1t4
LH5hUgCIGABS/zFfvnsHzzs7dRqhN8IDkNYwR53hrAZz+5/b6CMnNQDINIlh6vtlZjCpWeaFRXSM
Dd14BfB4/LyjQ6fBeRUcAPPH6iyBufKEfHl1//2wIfoFQZRiwtluWAxRAdRg3aeWsZ/V+Mt374bN
r3pzGpKd1ACPq/lZ4vFHFmzjfJu/PJd/jwkmFxbnlo57laz/WG+nMm5cEMwBNWrtMKMv371Xy97R
o9O4HH7LAJs/bs4UG9HJ+CMnMXJhcGwYFiI7aAZKAELoAiY5ymGtUdgMNLM/sl926GfI7AWHwDyc
JTAv5swn+denkQzL6M8P1Z+tC64TxhjdLyUDlBi70JFpWBbbD7DBAPrf9u40ZKfvMsBvPDpL/Ebb
UPwls4+2egxKTJOjvYIAY+fY6kEIVDjEwBTV94Pv7bT3vj6dxupYdoDQ6I+zRKg3GtbPjXj8QGUB
FiYwOTFDZDe56QNlAenmBdItDJbrYN57X29OY3MsO8Bmsz5LbGDGk9n26SORgRmPW5SCebNTCYZj
R6cXlDALmwDZsVb9nq6chuUgOQBldHWWoHx9bj5UiUMXxMQWsdDBR3M8m3F+gcHY4Yzt1yhQ8o6B
+WV3TqOyFxtA8vX7WUIyknH8/FiIx7J4eTj/Xrsm6IIy8HZiTE8OFQYWD7ZAwzMGWsE7e3MalzfC
A3RGX88SnZUsRS62H6pe6xfcgvFi0cHKwhGYRMgCxVvf6d3k5YXYmTzv6stpZI5EB7isznPlHz+H
23qbPb88oX8/ZDC/AEzA4YxfnGtvNTNGYa6zTAJO0R06g5Hznh6dBucgOcBmPDnLMTOFhV88bT8O
GsO6oJxCtACDY+Z4fbHASWAxTAyI26jPYOF/R09OQ/IqOEBkep7utNmzhPDNByICjmiTwPphvSzs
A+PTwheEEMyIvvfeDIB5R4dOA/MqOABmdp7T2LfnLJLxRy785EIHjwD8N1hcYMU3TcPkJlgu6jOY
vt7Rk9OIvAoOEPl2ngv+HJYV8YEhG2XP9+vKy0hAb6cw8HBeUIMRbuLBcv/rnpwG5EVugMd8cZaL
yV2x9T5uJYFFHhuYwaS0X+QH85ZybTJQwQxzEDr7VT9OY7GTGiBxd54jY/G09T7QmifkAltcZwbZ
B10GAQCECAQzOWZg7r+8ADs9+JcdOY3FXmwAxmJ8lsNiEYYiliJ/eTL/Xv+FIBkCLAj4V3YLxAAP
iC0jYpkQJTvox8e2/Ht69BNgXn/LEJvz1LZ6X97lc5Y/tx+LDrgcOcV7T8sgf4nBYIG0AEjQ2oHH
B4vJ+/p0Gp9j2QFCm8uzHD1LeHHLx+AD8emzmQyGDTAR367vFr0wLAaTGDF3yAyAeU9XTsNykByA
svxxlqAs4qcPdrTwCwizcAil7McEH0BjAjTI0k2+d5INoHlHh04j8yo4AGaxOUtgbmVZeJ/G20AW
H2hCwvpPsAnrDWM7eIaqmK5fGBiiYMgc4PLe/pwG5630AKHb8VkitJD1RyJjgA1JTMrI6cxMji/6
AWMifd8+UJV/1ZvTuOykBngsztOs//oMPv08f/5I9ySFzDGIosACsxsuw3XGvMAEQ2z5JfNsoDS/
q0unkTkSHcDz9TwntI3MYEIbbTMJSvQHDhwMpjwGi4VCFrn6DKY0Biq0RQlisOiozwCj9/frNFBD
+QFam9FZTm7Lj848s8BpTMBxCVqZ+qC3agG3wDDVAaKXQACgeGzo/Lo/p9F5kRugsrw9S1SughDc
AR+aOwujx8KgJ++1MX2IC6jYkHeh6y8KA6hzx7i8p0enkTlIDrC5Os/NGuttnm8fvTJ/LoqP9BAY
F5CZhCk1wXd8HIZhkA+oA2oQbX5dm46ReXd/TsMzEB9gtD5PFWG9zdpwGz+9vMP/3oGDIT2mt0Hp
wMxhJmQ3w04bzPcZZfjlO3futPf05GfAvPyGISbnqUbvTIP/B3oBhlRNePzGS5oMIHA8fiwdAv8Q
KgPv8278DBTq9/frNE5D+QFat6OzXIHWWxF/oIJNKCjQfVrzyyQ2UN5MfmEgsFfBNNqBNLBKf9md
09jsxQaQrCfnCYl49IS7jV8mmH8/qYGXwGKEcWadjhKAe42Btg0uhNNDZ/2OHv0EmFfJITaLM8Wm
t0k/1oXT25wcwT6NvT0z1Nhg022/pRb2Ery8EfslR7yjLz+D5VV0iMt5GqP9tjpZZuLlCf37MQOK
ADYZ7Jshp2MF/dYaxiBLlu5dCYPl5j09+hk4L79liM15psuuITfjQ3P/CGzKAC0ZcciMUZ+BJoB0
SP+HberG37IB3tGVn2Dy8huGkHw9y2ls5+P4cGc0g3wlE4MKts+OGejQMJAg+6/fFLVfZqD92MJ5
b69OQ/RWeoDT5jx16c3zn9nHHuHQ5zQbDHZmQC6N+gxCoJBsDmm1fULafjUCK/UNRu/o0U/weZUc
YnOealof0J1voyT3xEdm0BJ8YVrURLCT9uTkBm4CCPaYcObD4QyOtwC9s1s/Q+mN+BCq+XlOd8/V
9iNTafsEKGoS0Nr2GbMDlQ0hE7JuwIsN6bYKRGh/i9Gv+vMzcHZyQ1S+nSUq98958elwjMjuAX2I
4gZnB1CwdU5v6QQ/gQnzH+SB7BW7gSfn3d06jdFAfADV/XlCdZU9u/IjDVLw5WALNgLgfT7HUFMw
9AvYs44QHoycX3fkNCovcgM4rm7OcuRcQ2Q0b8Nq+6G7aiF3zeKwqXa/8OvD0AHshbawZfURn5MO
6vf26jRCb6UHOF3/cZY43Xhw9tSnRf6xLmpQ4WBHusFfDM/hoQ+9hoAsyMiBwwXUZzDBvbdXp3F6
Kz3A6WZxljjdb0GJi93iQ6c4MIZg/oJ16CeZOWqKg/0fLw6GwUz3vj6dxuhYdoDQ/XmOpHuRP8o4
Fx+5BkGyJ9ipFMMxQ7vPIJ7AwSkKowyyp18V8WMl7l1d+gk+h18zhOdMB1Ar4eRB90XL/fdKXH92
Guew1eYnB9uAiQoKQn8Yob5H7+W7d77R+1936CfQvAgOgflxFjPb4z8einisYr/h/F+eAwn2D4XE
DqZTcHoex+DAewA5H5BA9bL5drD0DA5p/Hl/ToMzEH/zE/4/nQD589MhXw/OHG+L7USduHl0QOQ/
t6qfC6eADkQ//fwB7ZsWT79/NggE0V7P8exvsW/cDYXBQ9vd8lXueZsXv3/WTPMCjvXCEAIi3IAD
C8HrU4N59vtnyFW4IBxiR+ALN7jBTdDU4z7z6/fPoGdgOCkCXOD7LfDgge/pCELo8AqAjw+Bp4nD
MSyvp5xey7AFQ+L1Yezrn+IyupYiLvLfP2MEvybZ8fW9hFQ9sOR0DjabwcB5CPslof1xewPzDbCj
/xMiP4tRHdDnFMs1jXV816ShMU68js9QZRp3NUmNcdRlfKZadUtDu1Yji/GuNQyDfespWXUrxXxK
FvGtcKU3dqskXarCCsM0sQ913rTpkvXFgOa7XfLCqOUrMy6auUu6bHUowoQfVwWJtKUM5jzl+N5N
wmgFJpQ70vpq2sb6pK49NjPMlNwbrHgK4qK+cpvORp43kSzzp0FXtw80SUdxgfh95TZTyv2icGyd
dWQcOp2zbNvUWaorM+HOMnZcM7MP9cBB+LKqfDtodXdCmNPaRYZ9d2zVHVo2IWLpFDa5oKWqe2Z5
pUlH/zMJhD9vfRKv/M6Tq7AvPKdho1BPyGjQoKqqMEUmV0ESaLmtLpM5d+tgpdrCptEmrtf4E9dt
q2mDO2vj51k1dRPH2nj9Vdc0jZ1xKscJmskc59+4nmrXRSiDWaB50m6SSm6qvnC0AAqWtjZN4tou
itotE5tEZjROUpfPcFFskFt0GzfRyC2CfUMTo3LcadZk9NZzk3rtJvldGkXOWPd0Wt0EgZ9fNt6I
mTS/KfWwuIHfUc1jIcSOphr6sWJz4bsLVTU7w735JyF1o5BWc5xJuagbLFObirJd1lZwXChaYrDm
qEHRKpLc7TG38Kb1qzlBdXiVYeHdOo5GZzkx0Sgjpnfb5C2yqzpvxr5RF7M0KPASIaO8TFhdzS2U
ig1tfHMSW528MRoLj6gWePdByGK7bni1TOJUH0ujCUd+nfvf1FX4epXXmtjRDlegcxlzP/TMCQoz
MUIspjPuOaU3UvU6rujMjbg7r1BbjqvOS20tr71b1gTxvMuqdO42unWT5FVmV1rkP3lNPSlSL3oo
nBaNPaKJNS0MZ+XigIydonWmsiTUjhLHRTaoetSGl15Ok9CQG6/15EZnmdy0fZGymtoNz5Kpasis
1kMwbqBF8wpqW2nyyMpmnTrhg+FHtTdKeKpd9tU4ripvJFmnXeJSPsDwhB/0Ws1ikn3JuwXCXbTs
aIFTmwQELf04DNxxAVsGJrjush1x1+7n6E8zibw5i6iYSE8zR2Wl+daMao9aETXrgDl4EzV8ZPks
7L5VYR3aeipcK7YttwhtRJPWdmnQXvOONrsiJmOQEMcUt7FsmWbdzCHA2oTNqCFGOwuZK75IRxq2
0WbRo6jdeeOXzT3Nsw2L01nQzyOqgFnPWdJ+HlHVSE0mhzoAeOV0sbBZhvxVUaFo7WWEjWG56b67
jr4yc8N88kR3Szoq7iOL1xOdOv5Kdlm0FrAxZcdaxd3KJ5G8P1oKT6wuYJENVhfwoxuEgze3d33A
QtOvPkerC0ORKD3Ts54DU4QLwQM/tA0ukkstMeVlERhQV5fD+pD1qP63y6Fs3nbBSCsaMiG40+/K
1L1JadtcRUL4d7IeOVEejRzZOpOwh1kVyOwIzGFRsIrDYkePDOlhW7VavUSjZc5E8R3EXiUOdGp0
LraVxK+/I42zdRrX8W1rZYGdV7L+IowsWzmm54+pWSRbN6gu3Qa73yKuiQWxnGjqZlayrZaFcINt
Hsl8CkefW3MzDPJvmhYtIj+w6664bdwuvtbMgt5EXrl2W1Z+byn15h1kGE0QK8rvcZVGdpTl3lVE
c3eeuQyNUIYim2et91A5eTuKdL1ZVbHV3kZBes16em413kSPOmeRChrfd6U+UvSS+2zaFr4xc6LA
e0DFVd027LvTxtq8KjMyUWS3IovCT8Sdy61iWZAuGDu1Kx6w4UOU8VURO/X2WRBte6PbgDMNXNEG
wXCgAGwF4X370dvX+djKTd0UTz4KcCBGsHT5etA9EL0zR3VrgM6QOPim7CxYymX7oIfcHGluka+6
vMU3nqvdtzBgp6iW/rgNnWCVYT1YRUm2v1I0zYqug7hz5wO64m1Ks8ltxXdo9s30OsMZPPETt1M0
PfdniVd+YZTISVOW9UovIroKMsufRLJzvxemf8X6wU0dep2aRL9XrIZH9qxVZxyxShayJ6nhaz+J
0L3ptHKCEuSNM69wiWdrROuS+Noq6wUMyWntE9+1+ys9JIFru6W3v3rbOuTTGjFtAgkSb/mklaNL
IyvJyIq5vtLa7rjgCVr42MwWA/qBN3ASfaWqJpWroomcuQjatrQPLAdZRaMyvjLqsJkrUdWo6EOx
iOs3WmDU40YGU6cL26+wePojZKHsu9kWwhaFVf/pJsW6C1zPtf2gsIXQSmFHIrELyrMbJKJspNH4
DvmNf2V4unH3Wuu4i++ESO+MKvKvUF/r21TNgJXqwPkuua7/hte7HL7PhW9Qtde2w/f1bYfaa89o
HLJFkIjS9pHw1lbiklFDDTmOGHHXiqauDkWgGtyQjEzU7PlOMXuN40Cg859Gcm/4Hg9ksJ0giQv2
QxgUDqW2MBsM5KRsJYO313rS3BBRzaYoNSbKpJBoFpaG9lVVgmBe00T7mghT3op2W0Vs6eS+uzbN
DPSJ12ri6KBP+LWza+WCZV+42451mKlolxorTEJ3nie6saL9Fe5p6krRDq0ycbTZgU9d1aK+QXEn
VjXjoL0So5kWaZZfBZ27L1SDLHkD5sQLTbF0MD2PVENCw4baWS8Hp3Psb6O4FSMPWm7/8zNmkDs6
fMYYNs/zfsMjZCoOn3HjCc3wMqw9CV+/LbrM+mIx31/ngVON1KwJatdjGWPrC6iXYp2+0i2g56/0
qhP1SKZG26tpjw0T/Ihf0bHLHkNnKzJ+w4uwK22YQNHKeZ0Zdlc9Te/ydOILk9jcy3Vg7CcO1awK
NaLVlWIEDYTYkLQEd1TE3c0t5MSjtPP0sSbB8EjDILHjisfLtDc8Ion1madjMVZVPbbCLwXydzXZ
c2DHTWzRRHIp6ENXhCPLaekyTIv8qjbqZFSIIHpMASLfMZuHCEyRyYHDpE8Ovcwry1wwjAO7QCa8
eId6gn+hcZl/R5GBcQjnHnECZ4WDTf92yXNpJTS98fATjQt3lAuBVuVrYeYCnqKqFwUB7TBxJ7gQ
+eWBlMYwvEJR4UknKNloIiCbIA9tH3v5mrQl2Rh9oejCJ+GEt4iMBg2qteEhWLaGmBQl14qF7AQL
N7qs/LEwou9pI9CCSppf5U2ZX+H+qqdLYrbzHW/gk+CKlMGyIpVx1xmSXzMmllmd4DsctNZ135bq
1lFb3tcIqb9KGbYTaWjpIq8Tf6mu/LrdX4WvV4fWw5VbM38ZGHk2++cRZv1tFqMGRCQg8tr/AQQ4
/WgwixWm0P02iB3Y9R+PEWKmtMsuBZtFB8PFRFa0VNWUOsimmd+NZQdasq2aB4y+5TE22rErpqa/
h+I8sKtbqqq6pZXQq9DA0VT4RbsRBCeGXThhuUmWitLVuN0EiswS35m6td7YIQxBwz60gx+rtBkL
g1mHRLvZNe/vgsCutrMsohPpTpLMKguwIctshXyZRmN1qYpcC51l5E5URa9JtjpiPrC1fYsHf5xl
qYUT+CMWcDtF2l06pYCJlWFn6uShXOdx3E4T0GJsBt6ItaKpgoKt1djq0qrZKtHbbGF6hbenHRg9
XuzvoGg8oRxOlvinZQzhv70BGP4whgnbx8CD2++20N+OTo95Tui3evYUFHGXkwlL+DTzWm0dWul1
ojXVQtV2JIaczs7ish27cErNKNzVe27V7geivaxZtmhjS1vjyKPVrOXy6DaqQfEK+Bs240LWhe0k
mT/yZaf9oEZ8I5MMuTZ4yNqCwb8uvm6MOH2oncQdhUWs3+pe10xiqTnrNNH9hSHidGGZHl4HoDVN
UO1ntziK/VGbe+5Df0cvYHp/R+K4wY2FvWxGtATbRZ1Gj5BvOkubuv0uqsiZdBqrL1FoOteKI8zM
ehP6vm8Xar7q56eGlPqKqUmrTtvEptgNp+Vry4FRGmU4xm4Vj+Ia5194I+0wbbxbknLv1qhLYyy4
lU8V7ZWjaNJgjBrnJu0dCLTz4qnhOGKc91VFEyGLpikH5Z8pl4P7Wo/BVP+iGBVN474/7pCff1EN
h3tFynMRG8RGuVZcktSbpIUVb0q3AYdIf8WMSG4SGtMlSt3JgK44VGMvqVgPQrSXzHrJ19sqDkVX
bIZodrdVpIH429vmXP5CaYMc+6FGQeGEcDC/wP6HFxQ2rL59213e+ZQnhfZnkAeTAnwX2NYyKx0j
WTZjtUYc1hKr4s3GelAEESfAqtaUNsLpOOi6Pb+iKclOdM2meoQXqb9rv0rt7vX2/rsvFT77i8GU
FzRR/iXqi4rdeDpJr3eaX6/+gQl+oLhWFFwn/oqUxqiBWehLUIT0lmuVO86JJDPX4fQ27kx/aaZG
aqvWBjX0thcgDrwGigQeVxCoOzvM83imNFSNB+UYVgg5V1U3SsuxESI513tnuue8tCrP+6FVed5V
q94zD2RRoMd3MqqjRZc0fzmtEV17uhfvCs2tnrokQAtFUo2lFVYL38j+ilAeX4e60Y0b+EtL8Evg
IMBy6mN3XPVajV/lwag1WnqVtnq5ZDlNJjR33IecaaPM8fD3rnPGrpvKmdOU3hjmFu+2SrF3i4Jm
wt1Cu1KkRjQSlKzEG9fUhymurI0JL8p46mmiGlEk+VVKuHXF+quEuq4N3pRwcWhoAk7WqdaNFNuB
rm5SFnF11AC+ws7GugbKhnBIt6yyFLwbAejkfiKvdc18LFrWfG8rGU8Zou3MTJL2u1PKK7O06pvA
834xDhjEcN4o1uAVg6N1dEiZh+OOQb0e+MDK2rEyPe2aP5sMPP26HTdabJukoWvQ075IGjnJiBXk
L1x5fNn5enULbtt8HrCoHqmqKqrkqxl36Y2qGALeG9hA4UxV1UMxXbs+/aJqpRNXt5Vw/grCtFwa
lZZswLdKdn6uttUmsq61pfJh7XxVocW9qVeFwejAh5UXi5fOJOV0rIWXSgmLONg7QRLqY6V3ybdV
3vJoXLBkCmEvusahvFXOfVUkQXTtVlmyUTUHIJiEmJmTXTTAz8wDv0QtHlWgoF4Sv8FjdRWZjfU1
bbNV3ftpFJ20AbnkhWN9LaxkSMe1DquhL7JRjXTX+YUmh2gfFQOVEaJrKmrGIAcVjh/BcC6PRTAB
/+bbqc1Kjbxoc1P+mbe1NY4dJ1sUUbnxmzZo7Sb2mrUrs2atrmQQ5wszyzdga+T0UjH31ah2/Nbm
+CbUQ7bmUkTzhHPvstDqaM38zpywOGpuQY/idiZEtGVRswzKJIf1NbRsVgXGE2tb3451ujHAJ7gG
J34MHi6rhbgSLEhpp1uWbYZtfB2zwOasm5WRY9heZQTi2YA/+TeOWy8adb2idShMT+Qrqy8OtCpO
bB01rg257WjCYXUvbmRlLmInm0dGg++x78lxmxC6oKGG7wvTWjkGT27KsK1v/MJZwhQYfEvYFWNd
sIKuBCt1pQqry9rc9qtiKfMQzRUt4xVEiAxXn+1MOgg8fQ2T3JkdjEBlNx6qyuhTNuErryIpDlNL
Jg6tikWeuO3yUHRV0i6jMJpHUWHMMXaT1D607urMg4CV6XQL6tfkqjPrcRlH6Rr3NUUqYNVZ6kWz
VjWYY/b0Supi2vp6PTrQFAvEcB5Q2eazGny82Z8+1uNJXTTmAscmmF9J6/6IcIxH4Ltsl7KN4nuU
+Tu6dBy5aD3fn4BnzvuBZQ6+KEh4vyJRbH5BpLgzezoF430a8MaZxRqLIYjUel1tO2mD2mXV1OZt
jKW4K+RUOZ5IjlRF+Y+IZ3l9i6qEPZtbHbG5Ypr63INtB/+kG2MdguCDIQVzIzPgiDijT33oDyk7
dtY2uI4THnf4z8iD8dIf27tShWZ1/jRtw8I+0IhXtJVtgCN8xxOHob6CkUdfpRTvoKr4qd7GdhjB
T2JpcetpXXvpVxwco33RUn0EienN5kAyRa7bbWrE89SQZMfmYTOYmnpujRQN1wEa05SnU51bzShp
8miBmpR/TU1Nn5g4gYhuX006ks2DwvJA64Sq38YQD5RJYatqCX/Q8KrSyVrVAq+TX126E1SUyKzm
ju+za5eLR1+P4mVkgtO5JI1jqxBY2+ufA5re04K3fAeaRiFyvYu1DeRKbLVLWhuB3WnujzKIgm95
VWkTZHiwpLSuszY7vRqHNNB/6J270FFpPr1lDRisPqRnpWlVjUXT1DMr8xhEXipvY/VFqoM7V9e9
kSdCb2PSNNJt1arqtdVsQNcnCy0zQt1WNF5Rb5NpQTHCXhtPjuRSzWCz0II8gNTzwivcFQ8dHLv2
zTdBTSMROG5UNUtqMmOBF09UNTdCMcFW7cx2zKHjjYywypaq6mrpd0a98sp0M/TNC/KRhelz6ZQQ
TIQ92rctTcU6MdF3tYopEsTmlmDeiCsmOVu5AbkhrYQ4p9LHUdTpdoLAI3hQ1A9auWo1UnALDtR1
zdHlokHCuuSdA7NPUbb+ZSrIwmv0yPYNC0Lubb7EfeHClhoIGMJVJwMJsx0fH0jqSrEpDlVVhV6w
fOk4KJ9B1F3YvltaM8NheCKlEN9NKVtbdG23DmrX+cbbK49V4rvuUGfZOXE8UlWDR2QM+6KiharK
Il5WMXJu/Mz/4eTmNkAtG7um01xyOLTlrvDCZRZW7YOii55uEP0knYFP/VJouLNVOLQxeTBRVRUT
VdFQ1XAImx5oZVfMk05faLmO147uySksfjoEvaF6KPhr1dFpZNOUiJlqdcH0bXfcWWr4604snCTF
a5/76cRtSDzBHbbWDVhhtlvX6Q+wG7uR8ExnWYF/+S4pHRjsIv1BAo3MfCMspnmnJz9Sg6wFrOy3
FvH4Trzr2QbiUamNFR1UJTKhwl+J1NKO0h+wTHzbjxi+VOkPoAmgq7xDgAMkTbQxK0a0Ay3RKt3g
ipV3onGYZYMPCowDCDaOG6Flk8qHAJaiwcYpiGCwO17KN2wx/R7UYPnYXqLxL6S96cC5J0eIx9o4
MLCYUlx6tzpPnb4x7XMfnMqE/bb/tELAnzserBCQrwgp9NzUIfEXjt1VUYKjcB6LtDit4ip5SBxS
jSLQv5Z6JeLMxgJBubs2HUqXFUv0keGZZERV045BNe2KjCYzvxahDcHPdFZFcbgLJ8B+tHRmwbs5
USaXI81kJrU8nCiDzKzkvtWvIvmFw1BV+Qsqn0FdlXl5l7FSLA70QypE/dKo+FVOxIGN6/Wd3+U3
0ojtLg7EXeA3E1ZF3XcDhTCmRKSBhyNrv/O6a2wOPt5NwOsdm9axah01mjFSCg9oF/rUoUjs4mOK
dtCEBt72A/NAnRpUD3eGdUrsPOyHmxpNtSqwb13xptiouGQk6i9IC+p7ktF0QvywWHEt4CvNbb2J
pvnR9xxnG/jDJu22VA5iyCB3bxxYS22UFOkVoaD71oZ+Cat2+x3nNJrnbQZRn76q2AxIZVolqIpt
6bQpuLWb6PrwLrttdFcljX65e5mxmTRzHIGNq1hUUfQvvmfKu7KW+uWBfuBV99wNGo3K3f182YpR
3nnZCIzU4AY80Wjc5JRPEk79G1UYkXjoItIuVc2pkXXtBN9VRcl4zDEWuOA5JMuAzKn7NHGg/0LF
ggP2/zaAIOUajhWHJCPYH/Q3qyVogjxyPJk8FJ4RXYIX2luHhLvrJm+jUQDGx5jmNM7HiniqWTUU
Cf2R5yRZKkOz4Fel6VY3qhJkWT42HMubqarWlGitO83NzsgNAv05lcxdVZlF5y2iYuQ0Da3HPi/d
MU4TOa6z1pynfnkvwPSZSOFBAk/X8StKasTAW47vrZj4l4pm9u4Cv9UgTuSkM1XrWlL2uXaQ21RX
CcyAUubEjh1OvlheN1GdigzwPOiB6U2UtezI0vsCgeyRKd36VnFkJIQwXBzKhaqmzLQu697Ro6oI
h8ROA1HPQtLFq4Q04wK0pY2ZtO2mSwvwqiNPryduqRUjzypjc6yack1/4IlF5i13u5Hrut5ctnE1
dpsG3Xgsr8YdOHdu3KCtxs3/pezLmiTFlWZ/EWbsglfIfanMytr7BZvqhUVICJAQ8Os/R9Wnq6fn
3Dl2HxojtNCVmSBFhLsHy1m1tDVZ5J4t47YT6sTYI0tA6XVxDQoXsMly6BeU0LQj6Lsaay7tNXDs
+BiFlFxna3gzS0ff5PNmEBbbOp3Oj0pW4b7g2b2sx/5sKGvS5XRfxF0GIA1LujlYLLunlPRnY32O
MJQ3M+vXNcyIMh+nxMMTn3yui2axc52+OMvs2x/NxiSDW5yRqjLG55Jp1kfTl6lvn4ulOWv989BH
XXi3bFYiqujJA+J6QNwIMkwV6LPtNCDLRPWIfF9R4ksNqmdV+EPCZNv81TJ5jWs/+xHK94FPIVgQ
jlg3YBB+66XzhYcxf8tpmKcc+e6DcBFQu5ZHzpNbkXNFJDmXQd/suUPvI8q9eVUsbaaDRw9hAR9w
sK0lAB/zKuWDm28/U3MjrzdNPJxxF9xHeeF//XVS59VHS/Wfk6VLOuRiFQM9hnYdna2iV3OiO6QW
VWB1CEXQGDtgcK5amYkN16S8L6sgOAh7LJNCSbtOez/IV5ZN441xDrD6dPfVdKmtaNuCxHb6XP8I
vo0N/D2Wfix9Q3+TRWStiQOapS5p/Yjxr07mq3dVhiwZHOT6Az/uD8QW3rrtACEQ1idmRKOcciW7
jp6ZUuQuzHyR0pa4eytqsOlGcXAUiFyP3XIw5ueha+2t9upi/9mkQqq33oTXuz47Xa+2gHfWSL4V
dy7QyOsIlPUaWVWIkGom24H4VpY0UTVsija0U9PtLwPLsagQeeQAMttqG5V1nHiDF2+rupsPDuP8
VFPpbJTT4ebBa2TSPsjIS0uCr+Mc8O+CegmJQeNL5nzaWW03vlMLXApX9dlqQlI8iYame2isIonx
Hof7uo/ah6ZS5dpWlG5Mp1dKcsmseGM6TVPucCuRSEjujWnZtT4GeYAAX1MpkKepn+rKq89zK/hK
BODjbtreZuuSAfwrakCJNspHwU1bTk2jOdCl++PMdoMmERxQ4+cYY2K5DbeRP1oHmhUuSUa/Kw9F
Wb2OzRhfspbFl2E5a93SSm0qprXp0LQZd1mXWwmiF5LSrMSyEo3Tq+sCOBnJixjc7JiPok85Ujwt
86v5eea2jRvXrW7mkFtPKmuzq4Wk800GfDw6U/fls9/r/GitxeiuTJtr939FzVjBUSAgmG3rqQQu
mIu/ZMDCFVQvzanUNrlznEmnuFPY1/8yQuS2s9HCf/UQnt1y5D89BBlPxqqC/Ddr6YOnAch5Gdk4
1vrTWvqmMKTfGZK4x7pR1VWBM/fxvLU1kv4jMqEf7rohHvN+OGY+CHuZYHeTdKznIOrTrpuHx8zq
h5vtcLzDoLGefR6Mp9arnUQvoyqhybZqC7E2vXVV9KuiF2AXCxBBzKXdpq6vjlS/BQeDHpptl1U/
/4Iq99hW5rRKehp5p3F2b4qRucYvU9brIQTS5+iov5kD4LK7UTTBWmb9JTCkiq4HHlyUEsn7havx
0VhPQbMdXCBpWV5hCwstxGYu5VfhDRxUWEtfqmJvWj6bP4cWTsCupqNmzrgMtYkVbwcBbcSubGx3
jRx5n4BdWn/vQS5zmuw7YVEJhEDKp6COQdl31HwaheMciZWMKoWTaK0+iCZ1eYjDeXiyc9Idhjz6
rd0fverczM07y5l3w+aT2rUXP5pMSxNlaVxqcTNWlZFXZ8iyj7yMiyRoOqi2OZjOIZfxCrBzvTVm
6YVyW5XEXZmrhVM3HYhrkSSIsn4zOE2FlGYMqDDrgpPtA1npiBMmOpPFO569+8Gh+ZPvYQMTLvM2
dtm052lBuBBNb/vOKr+R2mMJlmD1kM25tVXFNO3AkBlu9RypxAypKLItYIF8qbWFX2QoQF5z2fA/
cuD+f3EmCeqcQpDkY8PwnD+YJh54nbkTi/pLWdIkHFp1dTyrv1Hp0oPoaZuAUSNvpk2Q3sGiX6ut
MU3H7JE/Z42Ws5uaWFoPQTgkfE6jMWY08dXnCaB1du/ZubtGNgqIMPFkfzSHjAXtpgnsv2bL6o88
J6NIXOL2R5Rj+TnEmD6XmGdOPyf/NsdcZ5w6KNb+NXo12H7zG2TgLrXKof4BD3op0/Pn99V3dl9o
5uk3d+Bsw3KnSrzFn3CWgzkTRY1tvbTlrStJtTdt5eJU6DZAB3CAfkssr0pMo6JldGZ4k9CJDgQh
UJMjGA2dyx9ng1u7H23jr7P//3Ha7TYyyOetwSkDEIKTwkdizYTFxsz9ih4NMGlM6o/Vb6bp/Rz8
OVc2Q5T8MfjTzPsO/1FtZak9OuQUNU1ziSa6Ywu4bw7I13spiz1viwRs8VDPMb+ExEvxft72vaOT
lYCjLO+h03B3giKILCKfIi7wvKQah/AbzZIev/a3kCorYfVYHYSDJTkUvUiiseav+YQl3ypGZ2tM
PpJHqyH8nrsA48Acu0O1bfZa1k2/KywFqYExq3lOQp1NZ10N07PHv1ds5q+65vzo+dFyZ+PSUBqU
qyay+4PpnXwrjQvegTBqjwgn8BeYi9mszDfmL/gw/fixiQZ+r2Le3vohuGN5EayDoCr3CvTIVTeS
AJCGyK5ltXBkaVu+4+F4K6PGe/DsytuHpVNs+qDqvkTk3ZKkeP9jYqacl3+//w256fP2D3y8R8nB
SgEHDDQ8G/bf0/t6Qh6rmwO6m7LOxpbkOekI+cJWkIbCiY7ITcO/ScyGrRW9DrXfPX+OyCx/BhHa
HROkIMVhcl0QcccRWaiimN9r1eSnyWuKh8Bm7UEvvcY0h1zq9wle+KmAo/jwOZ/rgDYpdZx3W6PK
8r897u4CAP794/o2yD5uiIr4BBWF/gAIAbOxSeVhvvtgv3kCfHOIWNaqduKzm/PE8DgNwdPQOk37
AGiCG+YnUvbTIVfDdGhsIhMvd73tBGpUsfZy62/2Z7+X1f0l6tL/8UnChabx+VEgQSR4Kx8BZQ2v
7nF9vLr677/c7GG7s+KQPYcjnMhn34n8TV9U4bTJ65UaVHa0Qi87FkN7X+S5vzWWaQckSrrk04YM
CpAJ+Hs7rX22n8IKwXnhNywlrnISks393huC8da2obg2oUrzrp5upok347AZLC5XxjQdvhs/hJ0C
X3eZRKCqOvXF/GQscxgzR0CVh3TYAK72unIhOCNzT7aNynA7VeBfIjoo0s6W9SkAi+RlLEEnidj0
BApkvm8rUqXFMARyoTHNqYtXe6/M6vuxVps1uJTN1ve7Y65sNwngT2yreO4vPtDKj4Ogvpv4dVD/
1lEsQ8wMsswwg7kI3x0vCyF8EhA2DrkCqhjT9ih/nXWmx9hA6KMoxesvv44iBlN/GWiN9p20w+sf
CRxjfraVUzKDfXYyLQ38iPNnrke6eQt4NPOTIuLFAdId6zmvsi8+Nu2LsZS81H4TPTE3Y/c2KS7A
C61nVxXj0bb9Mu0CZT1DXVZuQ+TIew3K6w3KKX7DJlvd9/hBCmoHD1aFQ1voJolF1R5NGxPxtpFs
2maVGI5WZqmj1UzDMa7dSCSftjn7HBMto42JeP2uADrgDs64+4i+C2SdDkUmngz/xTBezJlfqDYZ
mxgSgUkgSs+BAXyOCxpI93qrmuHXOf7FKYMgDTu4vt5imoMt8+DCfXG/0IQPUxeUJJEDzc7dkCV/
DKtaOSUfskZ7zvwj7bviYg587OhdNF2NgTQu8AJAAs+Ncuc9nzXzE9NDygU19B3k25epMW6mYySr
M7aK6jb2JKkbXV+NJULKADyVyzZS3cyB1cAmZwjj4Bf+p80XBYIwEaWMDsWZd9O3Phu8JxqKyFii
rLynypp/swCWflg9c90nSrPf+gao2VbImbNVLsL5EBSVfTBnUo/zx5lpg4DWS2xdQ1mh6vaAEqHi
4DVOBpyUKI7135w7PgSmrKp5QkBW2EftNO1HpuqTG2UQUlpTdqc0m9cWMOpbw0S58nkhn3jQkiTT
AJzGofxeIRHwNeAObudRQrpRVok/lIgW+65LCM1ZDl2OOrHWit7Dov+RhTJ65XETJ75w2FMDed8q
i6Ai+/cF9R+S68gDFW55e6NLsJii+w9eHA2zguu2J0+FzOzE+ExaqDatdVUfDO4wWpAYC9uuD8Zn
Mr2s7H/22k79s/dzrul1g3Gv3Ebc/7f55nJmQuGCGh50nTsdeTuCkCQLnvwh5QgVePzIYgxu8pF9
jKpYn3y37FMkOvST6LIuzeNQP/nItiiQVC3Lvfh+KV7mqJwPI2kWKB0mUrz2Osq9CYskzDAn4Oe3
sj3P0mlegqBJ26mttyqQ8TqXRbiDaKvdBoMbPqk5uBmHYJJzkURgqj9UOgh2fW6321xW5MkavFsJ
jdsuDwp/543twe4b/hZY4PtD4u6cfY+7xyJ2g3XchMMz68NnA0/8Gsp6/nMoGTLnY2gUjy+NFtYK
Uldy9iPoyVdODdFb1aijjAs442rKo7ML7PzsSR29u2y+hXgo322v/U6KMXzzBFNJzLL5BXJDaFnD
cHgaCdQzLHbVQ13xadUqZJdsSw7rqC38C+fWsAGht7jLOmFvR+XLU6h9snOtMT7EEWEHz2rGPdHa
PkZt2+ymECrOuGzKrRoFuRNVYK3DaJqvLui8wG61uvGqqVdVGcnHvnORhHG5fsbC5SWKjc5rSawa
dBdtfSHz/IpP0n2FA3Amc0u+B5ptfNUUhxxo267V+DiDz+vL1EztPRft+1h5zpuT+/aqz532QHso
WJ1aJ6adjZJsO5ASN2NO7LciD3ZFHRWPWl1GPNz7OZ6qnYDGHRK3vkyBRtKvfquSoqXq+9RGeaJC
JZ7KrM43bmB5R9ny/BzlAVvXdpu/UB0+63hW3y1abZQK/E3YVO5uQjCaNh5VN9Zk3sZT9nAkIN1j
QczFRnWFeOhZheWy8Nh70M4bR3TySJuyTgkV0RGMDfJxMGYIGBU+SFCsTAfemqO7xJzarMKpGfRx
Gi/TPTnzIy1/u4wZHJVSp8Ru6r1rxf1q1HZ3l9mle1Ahdzc56KaPYKpybDg+/+4Vb3ou5q8cG3M6
dty+d9uZ76zKj3a+lbtXq4CTl7ekfe/zLjVzeBT9UK7dPAnm043CrXcMPEjqLYcTKA2KEThCZ2Nb
rNgBq+FDabyP5eAtXopp79T8AMruz6bPdsDJD8bSmQtNUl32H9f4f7aZi5j/YRzqV+aB3xGWUbCC
yit/VEPb30kWXV2rKh5NUxjIQw8WwMVemqK4Y1C+lvbWdFZBxMADBIpjzNidkEgNtz6xqz7tx2EN
XeSdV8/yEkpLPsiiPOY1Rf7RGepd6wTeeljSkdC8V8ngxv2l9Tz14Kr8t2FqAkWWxS8eJdNOIL/K
Yg2xgdtG3WkMQDo0B2MyOuH3CwK+Qt7Pu2ZOk1+r8gBNNRLNpsnSwRdUg5c/2+YQDzr4G+3a9MLL
EP8r1HD/IJhGUPpEoOcCE8fDifc3/BFatR5nc1Nx9wnANVC0DdZacdBztA2RML1vl418juMt9LY/
raXv01r6zEi5bOvj30b+c54Z2S/X/PU//JpXUqvb6o7PSTZkwMEypYGLxSe7H0B2jcLpzrSYwwSW
29aqatSQ+HtHH9aIAkyGP4qYvYo7fihoAAXCgpXiAW/ugi7bGcsc/L4MtlgoutQJCk1BHY1UOsTR
tC24k84gnEG8qeILmcrsUHrVfcmr+GKazJlVAmdT+Wxhx/hPB9KS3YazfLqr4n7ts9m95ovXOrFW
rEJqteAL8eChcCr7CP+BJhNz3zsEsI+lE32fpVs8dc6gNxPPnIOT0eAOr6IvQPXO+71odLxGGhGS
MBnciGDigQq+pSxsXkKuq1OgkNQ15giiKVatQG66kYuXaXbL1HIOYSPUnVVztkIy0YVMqAnxmOug
ucu79ez04Pr2lrWHKyHXA4N6eTvN81+B2+hkooNcA1KInpRwbx5Q8q9sAPY1NpBygNMV7moPFIj/
MgJp6WYlM8fdQoHlbGYhgUa5jJ2RvBBrJmz2jL3sGwQe2XfXfVNS9dcaknB/l5EuR+gkAqTd6uCq
68Y5VEhxrSGWCF5tYW2KMWBfHav+OQJ/vX1YNJ9rEgJ37IXfpwWjcMEXrjawEJXWHZIcrgA7CWTh
0or08YPbmBUqP5XTeBrtvM2R2ykTafUQ8vZVgJIr2v2RO/4d8AH63kHQnQzgML9EouUpnFL6OA2l
s8rwYa51GcsNB+f/HBRs2o0SHKSpHIpjNgbNroma6Iw8cb2pOtRywC+GahoemABTzsJ+Ax98Pnvt
BAmX23j73LamVzpiDxBjDLAj684jZFKJafezfl55xYhhy8I1tuNvw2zaBolcVjBr4riaDH4OoxTa
fBr/wNZOX3x8hah+0b3lqFOxrsOoOMmq7e5qh2ZpDn3su4OSMbkdfi1tu0lnSWNQ2mL30MuuxB/r
ti+0YXcspOFXVtffuaW7R9K24n+5vsEfkhAsVajq67sO8qDIAUGn+PdcghypQ5CsmZ5As4pvnf8c
eQoLL+qcHIIhhtSjpu0bKyuRhJZUl0G33v3oOqiJgnY60/Uw6VUBuVjqiZHuTSBizLIPfjdNb9jI
Y1uK+3iO6lPmlHpTdKO41R3t0hHZjjePzfelIVTH0V4EpP3Rh+Ivb6qjFwu60ZRph+2B2v3AO6zs
o2X3QN2UmL4UhN96lHp66Jb2AiqKVe5705fh1FZZc9E2MBMT0Td0tjd6bvLUxPsmLwBkcjyXrgj2
YU18uQ0amydt4FVbUg/wLKH4B8gc8e4nCkK0swLNfTiRiudwkOxRn4yd5Y0+5WOgACeN1Z8dZkgo
QkwxA2XcjWsWjU/SD6+GAmpIoyhPUJ+WJgtqj/tCkBq1QSK9gvbZPkdEtmu8uAnBkG0L1G4px2+y
hBzWzYMfJGpvVRZZr6gEEaS06pzrjCoDWP8dJFF/TS8zkP3MdHxzH9PDIPd/dOVwm70pvyg/0ztS
jvzSQw+SNHnIX7uulJuIhGxrdT1/LUj4pjJfX8t2Lh9iaHFN8xTzaIeqF6jNtEziE6I/3+2yk1/Y
8qVsdr6Xsde4EeER8H6XGnO0pgfIBC/VUsmJd9kdqYL2MdeyPmrHG1amPef5BWzI9tGT04rHs5PY
tdj4UsIFhyd/Auv/98NnG5J1eu03nZeYIZ8dxgTFV68hrSQrrvtpNbqsvo9bHq/hbtjYKMthW1as
PeXt1Owp3MIDA+Xk6OEB3XmVUijuwpyNnQ8ReOczW0+sGm91HWepiHj/RGWTJaPjqFe76GnCqsn7
y80W8F403zvRbyaaZUUyB9soAIkYudYsUTQv88RugJ5lRH5VefngDTOvfgxgwewN1Dn2AHQyRe/t
BQZtovKQYX27N32A4j76vKWawa8+A6b+c15Mu2I1aO5+yD5ivwzBBo6LnaHOQtTsHRpRQEO6CK9l
TqyNr2sBjjLuSPUQ2/kebnz+AwrDfZE15RtyIQ4WipHe1XHtHWzUJNqwyiUPUQf6QYmaOt+rMMXT
T751Tmsns8utW+TMzVbCGTiMOepc5S38zdatp7emzY9lXMtzb1NvS5DJS5D4zH+AK8y47/2whHxr
wAp4IYqKVRup+eIRMe1mzxV7L1P+hlp1cUSJm3JTF71z9DqnPNuyrddg69EXT9fPKOCgvoOetFHU
L/6aKAquiHAqrlC0YKVpebHLu8G7JwUtEBa7wTvRX+AyQydSc0+fS6MvCUehjwuwrBehiekAlevn
me9MIwpTNHNiT0F4HbR860Q8vg7RNG0I95FrXBh00vFXtrLix6nW7QmCtDK1pV++qqYCzxC3x86Y
8dydVZ/rW5dJea8b+uAuo+LGq3dMTqgmtJhI3iHzaRVfeaDVHYAgfBUCKrJPdttcTgQUgRIgzC+W
3KSGlYVaYRfTRDgpd11dbAHyeMeajlDK5CTe+qLHymDX1qp3lHqk4RgmdjfoLzIX9xXujjwR1ppS
2hQJr8Rx8ob8Xc4OqgXkpf9kz3cfjoFFv2Khfs6k770I6cw7xXixNmYcDyq1LDxpH734WJrnId7l
82+QQPiPvS/0PCSIUb6ROLH9D2m+o2do28PWetQxd0BK87x0aufhYmtGD73usg1U3c1j1sAt8V1G
vgkQOnOJh/hz7AT59X6id3ALMLwU/FG0RZ2Ixgs/hzO8ovLj0jWEqYePsculg0UG1GfSTT8U9nxW
0ELU9VEi4/u9k85hVA39IvvBT0tZ8atPO3fXIO7Y5Y1TXXOI29PQavIvDFL6HE65mTRoQpEFBcFm
BuHFXVYCEbDykeRV4i60igKVyh6pBmq/rCCm75c10fnPvmUe6Elk9e8/ALiOf0cyIii2fA8lROzQ
wz9IB/7ufSB9k/nggZJHD5j8iqqJipc6yBJwA+kWDL/+GNkaEnJz2ingyHI5fPRwf4pT06jrHhDy
PEVpzgJQgMP5bAhKhsdkzv4gM/1hah1MKEkhQ38HlRuKOqlhgAM+RA/EceF0RoM6OlZLTpKGw7pH
vY4n1JjJkyUK+s7ECbVQgm9mErNKTCKV2tgeYn4zqac5Hssi8p5ILeDq1xfXFcU3pfU6cns8JW3e
pOEEFhNkmX8RGc6vsSP7FCKk4GZPFOp9WoZnWfnWDsJRe09tWpwD8Dw2/qytQ1z4z0WGhFoNdtQJ
Kbr4CGJvtbHYrB85xIzYK/X0PQMvXfq4QUCkBFFnqJ40jYN1GXc/JyERXn5MQtja/po0GYpHhxpr
Xe2WH5Oq5X9awqaP/ylzLf1oZyEgEjC3toMfszUHI7d8nmX+F8R8zkl7tDrMoorh7CLL2GfwZftx
zHf+koNsPbtJgnaKP3KQqAuWLPHmk6iDlbZBvLUsJ3wVw49+EShIJcdNh3zKLgoqsjS3XtVcc5++
MsIy1LVDSYG+d19QfzK7M03mYMyY1Rsk3qvTH+1+77qpYrpb8+lGlTcdi6VyJRAQ1DxYzj4Ppo3m
g9hRfsIKFQ2I2+wHThemeJ0FJ2fRDpMQRGg34uHJHUL3yfROyg5OXfyQd2O/dxn1XugcbwDShQ/2
SIr7rtAP9aLea/w+3jmMhitrdr21pVDIqREd32nk31fmqXWiie/iKVIfpullodhnzrQNhPwRLKHZ
CIXFBmmcEE0wrco5tyDu3rLmmzcR69THEzkbB7dwNiWx2/OHz+tGoZyRnXeHFZLTcGcoyvJpu0LZ
u74ALR6uGqLMfIUyA8VJVAV7CObq9/YZUd/IA/awjA8Ui99891RPkGYwCXE0BXDqm7+oZGIP1z9a
aW+wd+Ec4AdgxZwwKaOzpEXzZMl8beLMiSuxZ8gPp5q66mEaC7EVkVdtDFCYUeYljPrxieIre+HV
VdjO9Aza4OMHewkkPW81e5a9gW9MDixT1jkaJMLLSravgaTXfMl1DpU4hIwHb5qOFRj+cXlpszLb
x1bfb8s89m81r90kAsnom3Q3Pu1/cIhU3nhzQzK4gfrzPyeW9WfL710ctJMq+X0MbyV5s6HKNJAD
SEsLRkSQbl1uJ94DMnJLJ9+Y3gH61raZ3iOS8AmxeoafM4UGRN7VJaEnFTQliub15E2xbt3X0vnK
GmUnsUPn+xpOEhicYbSpSx0/MTk8mhEdKxGwlvWTFHW7VREv906t2ptakm9mBF6OvRXBMJ0F1rSV
XArFdMtB21BB2QVzVpFTTIjrwwqNJPTSWpHqiY3lnefW7dVsPg0sTBBXcxsvfZ+W9PLfrF/zsgw3
4r9vPrFN/rn/LzwpID8OgLp/FljyAqu3cnucHuf40FmOVvuSgUwWx/6wGpoqPBpFiznLVYYAyIc4
bVX1mZVoOWQbxVFLCKoiFFBAbuLY+mME9Nx+pITG6xBL1XbyZbUJM46s8MIJN+zwaikxJRsUPWqh
NCxRKekYYmV9Jn78zCPqXoxl52Pi8eqRlsjaOCHPDli3u1XOSfAGqfw3AobjvYh7647Ow5gwSAPv
pthqkYMY7ws59FBtqm8BSgy/dcisgXQyTC+Vp8q07OornXJ911QoH1BGUXPXxSTbVY7u9x2iU4YY
cj2pdngYXXs+1aX64szu8DC13E0rOeSbMAaqILDXfYvDPvHw3e2oU1m7NpPvU4cCfsxnAt9H7q20
E3d/OXjauSvIiz/52RY6br4NW6Hui1Cca3Cw32rmrQyuZEuUBZt0U1xJ1d5rq6j241iGx4xDRGQO
2D5BLW1a1MlbBF6LIG74oV3st0BoyjZ+LZoMFVI9uztGZJIXQGLYSlU5rb1gbDcdzfxLh9Up1Vkb
bSINRkECuT1KQSlKblFmXzzwF/9ywHRKGtHwJCNCIOCZNo0dvRQBH96jqGySVnf9uppVtQ0720mx
AuiXOAzLpPOL4WuOOgZd3uoiUd7jwP34RzBY9wiKdxLo/GoikJpM1E2ldGSiWRFtqS/jYzP24y6M
rEM2N3ztTCg/UPdDYoMW/zJzNW4GEBo3TaYQgXN5cQWIlz3You+K6msEsPU7ICfkbEic5lkRbVDn
SR5q8JmMTBMD/qPn5NM8QG9Sn8a8qO7NoW1t52hRcC+XJmpZXVqyKFiLoHHOmkwQjmjxOkbi2oZc
PIJO/eh0cX1B9Sv7qbGc5yZ3yJ1bif48Bd0VCg5oMVhVIYT7XtmKn+wyv8UQ5O9zwkofCvrGP1lI
QMfruQjZmw6RNRbK7jbGtKbwEgmEh6E76DsVyjHJLc7ffKsqV52tiqMbqzP4tRGI6yhNli0U2CLG
WYtiW1QU+ZZN+me76aRIYiJdswwxNkqYfbFIw1dDNj0BGeGXtq6e4J30d9NY4UmatXPQuh+e7Qgr
NTj9bIskyTfsu/qeRYN3HkeyC2q/KFPUs0NCz4d2YOm0p0zfDyMhBzHTd2CMGKFR2mIflyh29mGX
KGWcTJC7JtnIh7VAZvkZboxaQzOBbW0xl9cJpXbsqD1HYe1NGYsp1bK3UKUq9Pjx45T4CmESPK4o
1UsrzbFBRa6VFvpO6CI+4NU613aqgkvE5BbR59qPvW+NduDhVfJd+8FwnSUTqdtE3aYr3+YODO0K
kc6kqv+j7cqaG0Wa7S8ign15FWiXbEl22939QvQyDcVOFVDAr7+HxGM8+qbnzhc37gtBZWYVtFtC
ReY5J8UvaT5J15GfRBp7pzocQfquM/Bh0hbsnwSPdGgvhjtVsnxV4et8yZW2uhTTmWNqlxwP/SOZ
yNmVIt9KaUQ+DQFuyh8UjX9PURIuhWM981Tt9lLY3Kehw6IRmbf0W6IU9jNEoeUtb0s/m0ZVCaot
i7p23au9chqnA2CAb2dZanTbLra/LaYlbIn1QAVHaQNXf5/p2OII+PWvOqzcQ1+LZO+2oQcub5/v
mKlFZ8mY2MbcSB9QShw2RmXUj6PLnbWXQ5NFyuji4Zd5V+ZlfoSQdHOI8fXftax0TwYkbjf6oI6P
fd2U6xDgj1s7ptAMN6X6XGVXzi2gDtwxv0KQPNl1Juf7JPKax4G1DHmvjH/Rw+Ks1vimpxmwBVoh
via8NXxALPOLgbLrDkAqdddVberXpQ6eJLKoe83GatJSpp8MWfuuY2jfbLxY6Cq3/3Cr/EnDHsIX
yApepKGsoQpT/TLBBozxLPwSdbhDGaflxSpYu+ND8+Diq7RNdVduewtYGdVxkVuwY/1VtcR33c6T
X4V9BrwWyhj4Ml9s1J6/ODEwd3WniRt0etpNnTXlye350UtQEwwjRVxADWv9QqASUJe9H5c8+0ON
8ZrlFdiTANdXbMALLY/jaFhnHTiSIPak9tmUwxk5EBeFSk/DI3sjVLv+xmJrXEtXrQ9IUzq3Qsg/
QIrBgxJVe7wRC/uaizY5GiyCPGDeDQ+5N72+WNb3RKsi8GmaYafFTbu1I2yRoKx2bQGv/uEBJrfS
iny4DbkpQQ3g6oYXXfuK9AQKJIhg08bZrcv8qktRAgcgdqoTZXtn9Oy9NiblCf+X6XZQG/vRM2sv
YHKSmeoTbzfobDgVFXgUPfPCZ8s0xcXh/SEFpVgacmXUKPdGfZOdGfQvt6ggN2sCd0X4Wwa2ZPWe
oF8tFOmBFHEbiFEB+iVad9VCjPZZVbvipoYlUqaNdbR4l/mG2cl922rRenS14gsYNH+g6tJfag+c
nNKIf7LpmWul3qrqlMpnOvKwg6fa+451w7bv0uIW6dJDvrIVP2yPQ4W11f5QULKoVeZ8qlWARDUt
/eIOvArKwvAu+XSAMoJc6Qk+qKGt6MoKiSAtGLlTreOQexcKRL8Uc+smprdabJXSg5hk4cEyrUJh
mdXbF3dee14ss7VtBFRDJ8fXQYnitVtWxVmJkAAEsRP7587ITl7ifXVSwzszA+/XsXgaDYP5+qhD
adiDPAEPD47naucKzCJ/hDA6oCfoZuBlQt8XXTY8VtOB7YohLzZ4OWa7Cm8KgWm3+it0ar8ZvO9/
oT43AmKOjQretrmS5SvReOVaIveNx2UWjQclw4PaVKxrj+fITh2UJMhqW/tkJ5GzC1OlgEZqge+r
ln0GZiYLRldgw6VWw2kMgR7J0bVkk9hGDyGntNy46uCcyrptO0hgtU9W6eQ7si0HTbh/hghXR17N
AfwLuxFISQrx6gopVoVjspcOavxBl1vGJfVivKICCwEg/jYxRnA7wCQBvgc6rFKv5WpkzVlyA6+A
yFA95agzrcCm7/dk03LDXnVjAza44l4Sgzl/oBaF9hV+E0buLTKwS2a6+k1VlOEA5Ol4MBVQhFYh
RK/ZMKUmakViI5h+VgTLvkg1BtMAcKAJce4iAR4fQCfooNNo2H7au3xtg/xgxQwFyShnJ7Xqiz0b
C3wfKlUJamfUUdrzwtvgyBvQwGeQ2qMYqk4KEixpuw01Xl6RTwOXXKkLEBAb8P1t7JrAheaf7HJI
zj3yGkiFNPxTWpXug5eaz/j82M/jABoWePx/UvudSeZn4fDVeIsL6g4FYGL2kyOpRfjQVD9oYMex
ui4dmQaOw8dLCk2zlaE1PSglxniZbZBp2eqZC+zFFEIOvC1A3EaBeA8slUxSX7UKbIAnncfec+pT
22ZvZ5lRpWvofVrQZ5OiQR0WMfMpnkT4XGVqt0GvA+gZWtAKVVRw8nPNC890wMfA27egyBkQhTlb
3MYPQJ5cm1pJ8fXHYxE7WOeqjT1UbfCX2Vvccq5ka9zyoKdi3JWJq0MZDJS8NrNRhe8hWqkWEMOp
hwdUnYyLOgwAoodxdI1x19vBGbKdglfLWo9G0AiHKYXwCARr0FmqiZ9pIDe9SgeJKjG/dGBjnuPu
JxDmKLS2Q7XxXCRuK5Y6BxEK7MWmMy2F7tFspDEdGucBVd5h07WsWSNtihJFBQqrVLIvYRqnX9EF
YpKyUZoXPO81v0nC6AlYFLY2Ex4+2io+FCz9hpcrFOBbDtZFa+GnZRrSQXo6ULWWh+wACIlw6b1j
HwoZKDLTL4a4MVOAkara0MwJ8QeGlgUkr1WPZ/vQ1iWIN5rC/GpEPsBMrSxgo2Jc6VDH4HJit9Vu
tEh9s/GmbVGw0et9n3FzjpOa9oCCnn1KS8vbVMmEE3c089AwZFo8iI8/a7EtblLIlQpl3WfT6dZe
qirXaaMetkJ7NYBYPSFBEM5Dq8pzPxlkssn1KuEQ8EXrkgp9G7bQzspQiy1/uGFSouWDlAd81xje
mM3+akECxR+8bNxaXugeU668xEmZ3iSorWbLxXM0DPy5BBqpMhrtoYoU/uwZ0vI7iIvjCYsh2ueE
W61DaiZswgerBKgKnLvwoUjsn9o4Jq9RnvA9U2NUhLwofbVBc1qbUrAdeUFlgeZmbFZAr8CL/iAQ
mU6VJ9U11Rt+PwBjgbl3OhBO49Je2XjRPDrKCMBgZxk7yxBZAPkXG1S3VOxyAJgCEPjtTzlSCWg8
4qoB8vrwDqq2rUr8vCupYyHFEkN3EzDRNc3VvS7aVlrVrue5LUBn+LVHnm8Kxg5PbMoRyHjyph1y
f+Yw1vMQMC38YA29uqHgQmaob/YmVFen66pRWqx5i8TYPLfvw8BBQXtLwUbX6AGP3XD2ZrZoIUyS
17t5LpMovHUoCdE/IR1jxUeFNd2ii9LOcrzusUPPgk3OxurkpkegT9izIvxOU+Wzojndc877F9Df
vHNpFv2u7sC6VYxePrYNtANZ54EXpjB7tjXat3qEEN5s6qAy8WCi2ByqFQSKE7wxA2geH1zpykda
o+Asg1hNwbZu0fu5U0hs8ZgTAD6dHaMIjH3QFX8USE59q6pYXwHlYT3moZXsWO8emmbML62VfmrV
NHoFkVw/oCEJZLS9PnrladNskGsfNuQFeED4qBF6B/KWJn/KRdldIuYaL+03UefRTo9LNaikxSH1
YvNAgHC8FQmKnGhGAp6IV6GtyzqxnD9Ps+nU1PJa9z8EfDg1c63apAPSB5F1C8GefbHxz3vyTMB4
ey96MfBpu4ZZeaCRYknzMYmGG42SsYB0aSF/0IjjHw3ePatRbq3jl5FD9MntUaOjVZNmNDYhkClB
YivG4xCqbwdT2TuKjB4XMzb81SELo08UtNgzs9XW8YBK8Z2jjBJ1VYdgCyzBFIJ8BN51IEAn3y8X
dnhhtLimfYKQwYbJZvjijnYYjA1AzYNWqGdVR7oL2OnAhUgPhAt47LOpfQ0d0BDr7SwzLBdf7wK/
4Q4a15BXez/Lytxb9x0IJXcOCiavbJXogxcsLfTNsaVAVgK513lVIdxVJkYA91qwwZFgGcbiAJ23
t0OCrcIhmw50tjiWuMVxF/cvQpblRwDi0xWtv8yj4RKzXOlfhNwttcz97V3+9mrLHSwhd8uLaALm
3bnvrrQss9zM3TJLyH/39/jtMv98JZpGd6l1Q71pY3Zb/glkX4a/vcRvQxbH3R/iv19q+WfcLbX8
wf6rq93dwX8195//Lr9d6p/vFLocHLtDo/Sh7IKtHZu+hnT4h/EHF0pRmFVk7tusedyaaTmvMo/n
CR+m/e0VyEhLfZz1+ztarrrEqKg7j+vF83Gl/+v18TKDV29pJtidL1ecV52vs1z3o/X/et35ih//
JXT1BhwIq5bdZrnqcld3tmV4f6O/nUKOD7e+LEGebPovv7OR41/Y/kXIf78UMPVtMKA108pMBvHQ
9rGz5kDE+zSMu0nrwSwEkDvwAqNl+WrthoHiilLfZgLdGAX3sKOc3BTYDxEwcQCvnKAuwA962fRm
QO6oW5tm5p2B+QWDjkzd6GXH2sMusNIrfasPhhOYKCr54P35KDMAejn12Zu78FFDPurFB84etFjp
1OrHVPGXDn268zZxMS09/MLQSCBPjbbhIRPK3oRWt1/kebpFTQr5KDUvb0Bl7sy6aB6gklXcFGRf
TpbXXMhHUTW+uRvP5n0APn9xozA9BT05RrLlQCF6qGKLVGBrilUpIKtKYLjMRFstC/3Lq+tud3Es
PUQS9W+u7A2QzNLD71FhIANXuPI8Aok1rGyItpxpjC6hsd9n3pt7cZjvIbapIKTsEVLKt2k0lw4U
572vYtVpvClNkHe1CowWgyeoAtApHZAlhLrsMv4QlLruGejLYfthDpCnf4Z/sEIVM3P93lAl9BWh
vY+effZDpzHngc4yNB3puqI939mxIWIB9qf4DN1N6Jv41KURZDb+XIMi6FDh9RbyXXa3XWx0FmdO
twMN8o87Oy1SCffIq9E+kJNMTiY3uTrIfQ28PTCTqBOiA5eFP5HjFzb3Zjs5yU5nywHwOvtIw5GU
C+nURTEl5MnbXJomTBYGzOANmtXl/QYQgM5nyah7Kwgjisuq1pAkQTcqBZ9aQKiRtrP7TeKVzUVG
anPhWuUcnM59JtNih27as5U3Lt41EEqHHHDkjW1GnT9MM8k2X4NWWox0HdeJhvk65FCr8XNecrEl
mi6dQcDr+sbXvaPuQj3Rq1azbz4nzi6xd6HnC7RDE3gQVI1Rwz2ojWFkEKSvc3FQasXGeaio/C/n
jWZw1afwsOFdf2w03V5FossDkRhv3OlUaT0X2Q2wo5eDUQmorCKbT6YPIffMa/JHiQs69odQQwkl
TSciNnQnVgztSNDxDjlr0wBRWmSufYwnUARae6pf8xKyTlMHjCUitjUNas8y9/X9HegnzQE+35DR
mdq8gv9qIQESlO/YIIhRHQs7QuVoygDim3JjqKJCcRR6hnSAkn6OhoBNN6sdViQEPsU1qIbNcYBa
yDXkagQ0/ypxnaQlNqzhSRBDoz/2gRQsAAfJk0CGHr9WcuBXsmmTrQWpG32MkKPd0Jjcd+v0avIo
2jDad7aQp061upMnUSFe0ThB+4Cjqz+UbdkXwexA8gl4gN5pv8foSoTCvd5BODuqgmWFtkje1rqz
xdN6of5wZ7ZVpmwVvb+27+1dP/yuvLV/5eHoI4egffiFmX92UAI8zjE0/jBz/pGRIVP9CKAnHww/
CBsrqJjmGXuV4IVti6lLIB2y97MBcHsBHe8/PeTuZDrPuLPTEG/Q3RbI/89Ctu64QuITrCkPJObc
ZMp5ORSheBuaUbNqARM5kZPs89wObBw/Gvm4XqYhqx4GXVVr/ixTbIJwCBqUhIqjaTAGELBWrxVH
fDGGNo8OTeHIU5EUeDFlot4nY1bvUyNz1Zu0kDtQe7fwKYZPgSlRFQYPyOgWVTfkIR/I5MZ66WMz
KqHrIjQ19z3dhtB074w7/MxpjyCz6o90lqOBqz6y9rzYdfTcO+W6BdEphHoqQLUrra+srYPbBsUP
xuWAtB7+JUB9B0yB+vjsZqYHjdH3q1G0mC7ZlwpKMrjacgMxL8SpE+Z8tQ/2IquBjkFDQznq+zFj
9RZ5avXJa3MojCqh/VNH16G4zeV3tymkz0Hqv4TvscxwxrtY6XzmuExWQwg70lACaAVU7TJPIJ1U
RDsDQltydtc2Q0YSSIc3WwliVdnX6IwzzZgn0zoynpJ6deyuxOThEKDTAlrR7uMdhdxPmdYGtZZB
rh8zyFtadZDpjtPbj8CsF2tXQCEa/3X2TzsGT0RL62+xnUDXwxLZY81TNG1GF8qNBZ7LM8WSzs5f
Y9VutFCmAfRB0bmycjT8JBFnQKBdBcgwKYYTjFg1IIhHXmIbkNdxAXQgL80tW9QhVc8wPe6HWMc3
USdf8akRGPL1yMDXwE8tQ/LWUwsx8uYlml9xE4AmoUGe2WtX5qSiAqESMHims8Wx2OLJCwSHtrUT
sBUojg4SMtqzA9yNnyMqfKOUKKIuE+gSdyvRJQaonUDKGwtT8HLtbLopoK/EuZ7UXxyzWtsD4HjM
7pMv4EGha5X6JcIfAMVCBo1o2WpfaksDyKoanoZSgp+npBkq4ZH2xSlUB8VPNTxH2aiicyU+sNN0
WrVoCr7vke/9d6uGvQ5tDEVBGzJsHveWdK2tFnZgZgOftYLwW3diOote42rcRzWy/Y2bjM9lXfr9
pGgH/lz5oLdo9xRNUSAtYu9sozkQeb1Ur/FPwZLkpSXBypMn8jJT/bBkMRQoFGMNtyl/oqSQocLg
lUDQO+1NhVL8vnVje4MmVfaLMrIH+h1eIjIAP/cVc6xNLCyoZZuQFZMrCBXVW9onjwkzjqZT+Hd7
ZZAqsQMfVdU4Wsmb981GHib4B8/Q4+dnNW/VUfDZGaV4Sqe+m0aWQUXHFIdGlYp8eB+iKBqd6TAW
zh7k6OpsK2gniYXKndBcdqODB4BHlQKLRyNoW+jn2myORmeic08+5P02b2WHhywmjPj+35w8a/yp
b9a2hIYguvs06qFqWudMIYMeygfbHbfLBN0e0x2eoGDV0wRQmS2/ge79HDNfd0wfq7KM50UM6HI+
xgMKn3QXDmD4OyiDWyuKpQNQ01kAbJPcmNPyo+JWfo92Fk9KFqgJGuCUrZBPQ8R1n0l0LCZbD8Tt
Caion94k1EumujQhFZSrZ2cyQT9K2aTcxi5yGlZ46bsZ1mfyUbiZgEfq5aDsNGpoHoY8/ALtEHn0
okgeh7AHCp1O6YDHu6KgIcl7wH1U/e6hGBqGZRPVKxpDo46tdWvs5jWXmLxMhtBfZtO6Fh/e7mNe
gsZV7jyrkkfbuxBbqPhFjbxPscXRAqf1zIPbKQzYwVHFKR2WMfkpktwONM7eImlsL5Gzi0JRkBh8
LYLOCAXRGnS2XBJNJRTD/9urUSTeUWPIRQKZqOqif3SgDBkkvZauadh5MWyd0T927uisJDQoNneO
UGY/Y9Rb9vf2sj/EVa4decEzG31wsEjvPulDJR8iPWoATsqdjYc3yyu6EfBVyEe5pyEd0ta9qWaX
nGhUJ4l2ba0+KND56bGcRp4ZRVcQM5cpNVQ4zm1r7cJBjMz32gYqA17+TQP9m/nQeBnxFdGh0kjT
pwv3Ziw3guXAKdXcB7xHXrkD8TEQAYCrDJ/oYCR2AwSRFR6yyeYKAFXHUUFXnmmIan37WET6oTa9
twl6BwiDhQaAZAIVLV87Ywe93yke2Nvi1JXOryUe1EDAu2x0pZsC6q4e/KiLhx0Nx6ZqAUazmU9D
xc2MW1G95Gn2djWoItVIX9rO3siaFKib0kDSxp3aK0IENsG/LIkCaOOXZ7Kx0gKIeBmbewNEOTRZ
QEA4TaIoGtLBYHYCHE0ZBXeOZYimO+YmtmxgBF8MzUWDo8GI0OPGRbFpkn6zAHwMGinGDem8hS6L
rypzV8lQ5f/hpbkmeilRbGa40RPNB7n/fj5FxJNY3N0V3q9PzmUNgIIhwgwQuoceDRsrhoZXytHp
c2WDvHN2lWYNZkYEIQFL/uBNEh2SCWO9oujWZo4/xEZ/oUMDudtzFQr0I2iGS2GD5JEnYb6le4I2
OHppWHzWuktdlNGEYvWrlP4c7166u/xvvBlSYh/mttNcOcnmFWpq7VCrjsBwykC9SSt+AFwQ2lIA
wN762M/YVPCfLKWaeAe7L36Raw7iYbvOapetlzmRLLPV0EVv65ADKtT/j+ss1+7/9/tpu1H1DQsK
ZXVmGadS6Nsu0a19ExrYb2VdZ5yGGstg65UZp8w2kkMPCjDaORonMknyzjEUXoOUs9YaD1ySaQpF
0to0VHq0/QjqCIJPTVoPazKSe74ihfcgIa1BvuIr5rL07SldDcD5rCrTGHZoZrJWTXR+8ZHUMA+s
zi1At/HMbyL85KE3CMYePd/Jj1zO4K6ruml2b/uasGd7ZPmUB3xBoke3zdxNXzYGRKr/tKmTA40L
wczh+mwvoLyDDsxTCFrPf+50q9rTfDLRBA0fnwCfFMiiTPPJIbvcPdn6oGySvAefQ1YnYCXq06hZ
1envhuSgkAFy5DYfQa3932NppYxF3xwbimjcfqoUQ/HpzARoZT4rJluVKeja+O795zj0cVWACkYy
083Wd9pYNNQB41UKBsDstI8jEx143EUf+qdngBZkoQHZtjw6a04E8hnqy6aZA+PcmwYAzMmTMZnD
vE0PA96lfRpaNaj30EhSAGAey1ddQxIeWSAoxU7B2NHPa4zY01wSJ36KQFZ6xSHF19bEPgatSewc
jfq2ZeXcRGij6e0yBDlk30UQNNkqwpu9EcTKroltWidou/eXETIp1mC0R4igDZfQxEEwBfLlNdMD
p6vw8OoTOz2N7tsEmkUH18jmqTSi+b2VJmsHUJqgcusMuc522JYaM64ViFbrtkKezLQs9EKcbFD6
bPyqtMUcQo4BC6ygzFYcKn34o40s7YDUsHGFGu1BTWL1rLWNy/zydQBX7NpMrqFtlLNm97vGcDyG
7tz5cEgV/dccaYKsBXS6Wfp0zeVmsggi7QlgMRUw7EeyZ43X+DV6s2znpZabITfdYOJk840sy5Wv
mpc6+yLRIwgm4MVu1udkSrcD1B+8LQWv9KvFqA0jcLf0vkjhwHwjEt0G5phlicWx2JZl0KYpWY34
nipoXvKCFNorCJXKc1MO1rZszWrX5Dx7hpLfdx3Axx9/DegZOpXwCGkZkgIaVPBkDAh5kRigGttG
YNf5x6E5DSmYvBS8DMl7N7e0AU9vgLH2ZWsZ5zwFHqgP3c/At2rhIdKgcw8SD1S+eKUMSNMk5hm5
XeNM0aJvgpQb8lg2v7LSMg8xJJ6OYJLiv6pW0GAUzNCSQ0QMVtdAUQkpIfIOUwid0YELkKRmz/3Y
Zo1xsLsf6EVngxc9xdFyNEYSqQUVuj4kQwSd/SjtctCgcTBGLVZ2fY2E/YjfEb+z6sL9lWVmfgQa
uELqk+X5UQAR5adOqPk0SbiZt2Zty7C3KhzFPKPHMljrcgADUEV+dRpCNWp49OKwjX10M5u9ltrx
64ieDmcQ8F7x1ll+bvNkXGklC1/bFnAkrSuH17Bm1sprRPEaOugXWZaRh/YXQlkpFji7rQFGE8oG
3kFDE+2Zp20mSTgPNZJ6gFrNh+HiJV7dv52bZRHzHYlX8mZifxot4DEGZxr2Cp5ztie1E5TPgGIf
UDM8yqhek60H5HIMZvc0Je9Kbc2nFUwQutaepvO1y5VqB/kUd52CtvtFT5MXAYrBVe1q/VHmdbYi
e5F3ZpCrgJF7E6gX9GdszbTP4Vg3B/wBBFrM5OkXsNvESkRe+AAs4HirlOZK9kjP600WmhYSY7gI
E82mNQEnaqCz+cq+GnHS/5RjhD4TeKxdu6oZd2hbU+9UM49ueB0Eht4u7J/sq95A/4QiIW82XO0E
sjBvO2voTYL5hGacASQsMnCgMmSNSByYjKAaZOthcLIz0HjOY1Eriq9EFn7N3s+iAqlSsrH3s8U7
nyV9eW4LiGOxyL7G2L3u8Vk0HugAErv5YCUh2m2i5ePqzkHDIQmvVZW7e4pdIiDQj0yYBcxpl0U3
iPsVTxrPknWoAvZfChDHEqWqfKtzsh9Nn/ijOfRfI7SFW488/RghphLJP0aQTlSWMD9nMdrARgoI
HwWkNrdQt8nxLVLU+DGkdvCx5wSWCk0wO27Q6z2mlxNnaQ0fgd+gMOvoQTO0DbzJQV4vc/Glyfh5
UCoOUsj0TvNh2rQ2asD9UfBzM/VI1jskfI3aq24DgIl76Sr6ph8r5QUZrDnCAOlnlQ8QHrITUKIK
1Ie1SSgf3bu/ofSsHaGs29ygozg8QLR+ZxS4bV8th3JjDboMKJYOhpp9g4SddqRR3bIRnMpuByF+
ccHLpd+NHGXJEF34qMNxI5CHKw1kR0bRDJ8cvQiIAg15VLwOow9OQCxnV3e0lWvb6hkERT+LtU55
YuEwrNEuobTBlIEsLh1iW1UPijUdgDXP8RTBKbC1pg5KQfs9x7MRlYLJQ+ETp/13p0WE7p0cdFjw
Xuuhv7LpeQ2xLws1nMzCaz2IC8UfY9gUm6UX6wjcLdoy1mjyODg7st+3a6WQIjH6YzbE5mqECkdA
geRYlqKzKBXb5H2pu7DUfVQ8LRdsC8kVPQma3Aqaxi4uVpWhuZ2ZJluuN1kgdIY3TTUDcb5V0SDW
5N9llXsbvVNH9JBAY3FqOk62xutGv1d6cSXHb23qNBcMP1BTlxiaknEh/XbotYAKj4tA9Fy2/FDH
jNF2ahNK+YmqlrN71o7+z/O5vGka6CU4a063ZWtvurL95LIA4pcrS++z8yxfniqgejrFfwxJw7yQ
yNBlXbOl0XtoM3GRF6XzyU4rUhTZKeI9nuzm1Nnqr+tQqPfVriHAVE2q1XQoq9Bei46Pq8VGZ5N+
5lkvPcjYUozlQpcQfP23eY0rQQqiSJnW6IEmU2dd1unHmGXFBsJrW1SjfqLRhX2oa+th/nvQEKpX
oEVHb/dLt4kq2xxGdrdw8Dx/nzoPyXNnQ8b3WxjxeqXpUl2LBk82UheohPETgPruMQK0GBhWbUUa
BCKq85NpQieUomiSE3VQX5ikzP9zUiPS81upRGMaWrSbBehuVTqg+Rf6aq/Syu7PNI7Q12jTDSgl
kk2ZYj4GgnW9xtPKmWeTGzlhDZVF5N+AvTYgPJT8YaLytleKwbjQYWw6J3CkiNaLjYNehxKiGq3y
QjXxWtxFgZw6vtEB2WrorXLkvIs+hILj1PEttlMDXcS/UsAHc9tpG8jZ5j7ZljWQkwPuSTjOvAY5
7IJU+LHVnC7Vvl8PKKBsM46mvHdgz/EDpdduvyxee/gaVGaLD5+n76CgBEmYqdsuRA351dBL8Kwd
81EUJr+iqye/TgFkogA6JM5HE4VOEwFWtuaJf11rWf6vaw1l89ljiXZw9Xjl2Ja40SHRSnMbaWH7
1pCoKSGKpI+euW/VrLl1Xe5dujyeclRoAiQjNMYNVUTPYySuUIsvtLdoB3ScS4lXmfvo5Xo0Q53W
J9tg9t6lx/o0aivtleXxa58y59pLbPfq1Ij3NCTqjjc6R7DQxJk4PHniRddEO9KAgmIo04PLaD6z
ifdDdkSH27QDaopbIIP5LXoeBprAN4dmUAwYyG+XWpaaLuUgiYt+6bgZrSnja8jB85vWUMG8Oklc
JvemypYaFptIjQGyAE7/EufdAx+z4UgmOlRQddqim7kOMUeEIfMILfkEcaoF8ECqOPWh7s3EQQto
9Evf0atESj9xdEoHaDiGQaNp2opeU8hGryV0ttiWGXc2WsBE1W+lumW7jkEABWQIemEfRMNAFnX2
XM2Os5wY6K5vgmHlwNeWpUMis0NXyI0C/uSGTwXSMa3yDWgG6aaeqqmLd4j0H70GBA1KeswHT8lZ
38HkaUjeCiXH2bvA5AlOjyptPM+9c8xLTd50xCcZTSmR3QKLCM2oXsYKSl2hBkV/t9Osl7DVv6KT
VvFIzrbRVxDJ05/rnHu3QUdvkWlOnKODoiHBw+11Zr/0pSr2hVqlAXmtSCjryEtQR5uCQzStni8w
L9k7dxdAMfHDBZgr3A2kTIF6Bc2lOVlx6mOItAsNcwuAvkHT/SztDhDwdE9tOLBAWIx9r0HkGHXo
n6KDn7mRemlD1KJMP/UKv1IAAJQOxC4i43GZib6O8fdaw0uwF5qfszG3NujKg4+VBdX6rM+hDzNh
VroJ7LIcyFagYw7kbYvtYvcYl5saQEnkudDV7W4qDRUCU05zwdNFo6/3hYdbwvBhstqIV6t26k9B
B7tskaiiU54AgtVMh8VNtmGM4mCUSASR436JeZ2Ko1CMLHRg6Nw+LQfZduLQVYAuvdsjoJFORg+h
veDPU1AOu1F8iCkb1m/TxvveRX35AK1k/cyVDQ0gDY3+3Da247O9zrdkJwudNdMcmQr9jL3NYo7Q
CRSadiiy/mXRD+st9r8sGqGTWVcI5jq+DubU9E5BLyBW6Nrbvk+/kmk53L1/gCj8Gd3agKedZgJf
pm9Y0iNbPA2XWGdarY7Z1/kNiLzz+0xXywCAJveYGHmNlE7Bn0QGAp+qjCCj5LUDHeHaeR5sMNMh
WPMLvQfdTxqen8jhaeFpTDg/6gaAkGg8ZTzhby5XsdKoP5XmkRq0TXOsWn+bE2pKeBIRQ0/1tBzW
mhz8IS/xVoyM9tcGz+dVBxGXRy46yHmoEd6+4nz8KhxoP0AvcvAzAS1HRw5lgIpK8gjocb+33UHZ
6o4or67m1XjzAQ/L8CC3PImHDUxe+k7on+8maQ1XoLZqlteGQ/fAHXRnb0pvyNF1AhtI8IO4s0mt
wnhJef+QDW72IzVSMCmxe7tBX5ODY4qIWFGNFy67B8qf/V3E+xq/jQCJzfULsIADt00/QZcivxDQ
oV2rqG69WIPgIIDFzwSoKGPVPvTQ2JphDnllAOqJbhgbo4d6VQu93W1lFJ1flibapE9IiKRg86I0
vwlo0QFoSVqUMBQgdjrzoq02tOsETUsALcY2RXXkJVLr4oTeBngDQVe5eQgOvbiSbqwGE3InUFiZ
TGSfTDxRixMt8b4OmdCJ1XcSRcOfGfL9NkCPIF5B5CM6jbaePv4Pa1/W3LaudPuLWMV5eNU8e5Ad
J35hJdkJwXkAQRD89Xeh6VhOds45dau+FxbR3YAURxKB7tVrca2AKBirvgt9Tu+j6FVNZrwqcNCa
I7zeHBYMIJ0ISLuNzzM0UL3nU0EHwO/qprDggP6fovzpzeiBBxv6pAaUl2g2ijbtwgbng34gJ/6q
Hiek11RZ3pUNuERJkF602QhA1b8dnW/gLKEdCTJq84x8iPAp1o4ka9yT7YCH+DwiVVXW3OTXt/yO
dIJyM6JATUKFq3hQ5tc+f4HEa/kdmT5zmUZquljAN53QwA6KsLeAakjXXWEAz2dk4Vb1YuOZfXD0
VewFK6RL8k0FIkWgjKx0dqeGHRxT/HtAPwSh0QKtd/vCRhM7/csAs147QP+/iBFMHzc7uHHWbpGz
l7/E+9pup1ENZCMHF1kNeo8i7/At1TlJGpth0i1QNvagRIjcRdRY48L1yx5av63zwlF56XokIZEc
uLBONAti2QTPCiitDPAd0tD13f8+qbVcgPMqdUaSqgb9rb4Y4KkEvBD6Gf30y6YdGfTloAgjAXsy
/bUCu3Fjhe0p40o9MH2pRm/Nmxrs7npEFwD+3ZRj06ktUSnMO4FaMY1A6Qg+DiD7oGWdHG+mbOzK
oxzML2Siiy+ieh+akB+jIU87tq867wckesQR3J+QMRJjPkDVtRZLEKF7qDHJBvl2bSQPRdLdHE5j
Nyl/VIVpAi+Tjyccmax1Ow1yQVhLS6L7BvtyeGhMMXRHF7CkgbcgP93MoO/NxKIR4m1Cx6GN3k7m
XW4HkDIy+ijAb7Jh4y8nunit2iRcZbmjnvjAkEf1ogfbBJaLjQ3YQ33LOJJzkqaJhsq63ZI3BP3T
Dmrj8ZK8IR41Z18FX9FZrJ48cEFfIQdQd10nlnVn3LUS3GIUWXvozm5VZe5pHbvDV4d7Uq3Ja3Mh
Dxb6XcGGiXcEHEd2n9kQhNPLUgSQkCDsM9pHGqUViChx5GxPtBpyVgIk9q0CjZYPoVgXQoaeNeAY
NjH7OUYzKwoeKWiiICG7k/gg7x3Q6J7RlY2f5i5pnlqQYyxMCUm9Gn+0GAmfBHJBfGUm2bgTSQXA
hc6p4jhtLdOUtWDFw7C0a+YsgGbIz3goga+lcdFsY7jBKusza1nE5W+BLIAIQNyWG7NqId+sS3CG
LsHFujRXIAcUDWN/IRM5fQ4CGzNy5YYiyOELEDnRfLLdFrE8AYxuKS5kN7khIUkDzSz061unTrTV
rmHxQzwZLqi/iNIqKW0QWVngSJ3i7HuJZznIVbSH8Qi30ILJNz5EnxdkBHczwul2DgV1ZbUWAmUp
6IqvouiF1b26u6UAlOGiLSBOjR0lDsiRcneEgjnvVviBde7JUdgcNe/aegFBRnEI6rrCD19kb91S
RJemh65B6aUQVIinaWl2QfbSy7BeBFMZf23D9iIlEvKLcXptcODDX7Xu0UEytD9yt/zkybx6FQb+
a9G/rJ5xHihXrCr4gxhqJARczzqHbJx2KgnEoTUjCTll+1+vXI/ux1f29CsbrLk0qkaepS5eUbT/
+MqDyD9lTWkus8od7qa02oDEDGzck2ts3VoZXx2Jz3kkchtk2F24BsV/dELP/3BAHd3aOjIz73MQ
mi0D3jafPS5eNGgb83+C2giVzin/aliG+ZIMQb6y8aW/T4rY2KJ/OzukecbPY59Nay+a6qeAxSCM
Zq71DUIab2/Dwtsw4iT5JhwkAf94G2qK/vU2Ujesf3sbHTY2Zwf75KUY8X1uJeQrUIQon0AFWz84
PX5W9MiNTFyA5asCVV3IhN0WX0XcEVsa0nQ2AatEw94Z5+no6w74Uk9FYwB6zEGKHExuuhoc5l3j
2iofcNQCMKH3rtAT8K5DopMwEEE6kq1LEo361VxXIDm+AmFUPvjx23RIgqGemHrIJrjCPInefbtw
fZcD/u4bA9CleuSnw4TcSuEgcao9IOeBao9l7k2wVK5I18G1kF1ACWQ6gQ0WmnrmdzJDFhZSMTqK
dGooqpqUOjWt+YB9S7xMmwZ8mEq63QkCkG8Xux8G7I9BBp2C/nF/c0AaAdHme7Qau3XdxzvorIql
g/zZnop3RQ7uKzBMhCBDBc6avOC8jvZU+CvtCTrKIehl/Thez8CBSTK2iGMZbuvU6pwV+nzqi6WN
0FQIt2aAdnilL3RHXhssbotee9se2Bkh+3pfgSTsbmLOk00stXqkfPOJKGzJp0c3n4403yN/nwdl
6DmycToHjWSAhcXSU+u8B4cSbQHn3SAZx7SBTojeLFKpnC5ztNs76PIF1Pt2iZSh1qrB7lcyf5e5
hgOQQqpeAexaNUWUv6i0a9DqBztx0+ZpBCaLtpjtodIMY2GsXrX9Fm/Z7g9s3yR+w5B7GTVjO136
3Ea3iBQp0m2w3byJjiuDfgLYgU6LVVGyS2LhwdX3Ep0WKhg/R1GcrEantA9U3Qnq+2lS/OWPKBlk
urZ4KHCCfzDwnyYcH4WLMA3cVVgxFDi1oq50+PjQKvyXUlljsHFmo/La6BjBQwHF0ytYdtYGnjfQ
TPHEyShwXiOlGruwsJ2zGZqItI4NZF8qQNMZP5K3L7yDAm3FY5Iwl9Yg8wBp0RMrsQYt6SAPBjxS
Xi5KVudQsBLs2qi2Bf0OgEqtk7JrDeJ+kLWEy2kE++yydQZoGsZxsGld/82b41hNU8n0t/k6gpwB
GuzWHjRp0DvQBX2j/yl8JjAParc94Z/CZ85y02PdibyTroyTF9VxBDPwm9+89G2iIQvsj3P/Fkzf
Nfyq5Sd5rNJgXFZ+ZDwZifrXnRrtN5t8v/sjzsgSyJ/zbtzyKneObAxBuqM/tMBBPKpmVFdv6J1j
I1QBVUN8ODvQfTs4vXyw04c5/hUvM3CBTkMtfXPd+AESRCAxOU6c2Udl9/6qdDNnQbab429D5BLs
dkHzbm6nmvxVzyBt/ofD0usXeOKu+tCBxJdhsTu6lHXxhP7VAIjHXya6A69btASnfLGuSS+TjE3G
QZvih6BA+z06ZQC7F/63m9lRSXp7hTKo314h8IDd0qxx0dJOWLGmGbdg3yiviSz3hgGWTXQvZYu2
HLNND5VPaMmF9r6fzPZi6kqvwcroaApADHSlF09a/siRc4LMQgvdVh1BjpK7ews9ZPMktBeLFYe4
mbKm+AI50n5hFFHzpW9QjvTskh3LeGheoEc22zsFlSIIErnrNu/aLw32qpZV149OFYOtqFRAGmv7
oKejAyq5TW8huXpNfPEJIhf1Ctp7+VWaSLfQHdmktilto7v/mzijRnqhMsE1PY7MWkbOBLp9/Yvm
badB9Z9dm6mjMoFZJmtelFCMlvhFaZgD/Yq1mECCHUGExwBB3qbjmbUloYspcC6eVZuPeTnm9ym3
/yEzRYVpaG4r11WfdZQZBVunBB6mNtwr9prV0fLwI4B6vHclW83YakST44PjOd41g8L2KgDqeksR
NMFVSHdqAdgr2fSEwQd765wHCO0kBYgvX4O1m70ALt3t46Gz10ynvgLYvd77aK9xLHrV8X+zy6mA
+mwbL9jIxCWvZLjJ7aFe1xUrn0Fj6OygSxktWdyXz5J1aFoOkmBhRBhmU4ykRAN6TAq2HPD5DKW8
kDNvsukxBwlZgq2ThM7Wqkxq+8kWMn2QQS93Q+6HJtJwfn9o8LAsFtJK4r3rbC2P8+Efchg16K6O
pT32hzkcsn3Qm4EIFdBTLVhYpma8uGktXvqVP7ryxTR4D8GpsVjQMGmEZpg0IAOrvVAlbSCugFYW
GpYjFMwST15RmY4eQuGfyYy/LhiKEoDcm7zDkiFU0EoIwezIG1jqNXZVv8kLnO9uj1tkRwq1SJEh
gRbAh8cwPW1vD994XOum3g8B5GOkwALnBJmX+VlNE23koFOQIZ1csLvjDGnJzaCrbKUY+8d0ije9
YMkdmYQZQu+Ydf+Qj0y3STfb75P6cWqPlpD/UPz/76RUAC0Gtge8NcFD5EmD8S7KEkA9Gi6d9pvq
kqORYbd5reK+fqry+Keld11t0KWLEJvJM+gEnXno/z4k7y0YGSt+vg1ljo4zq0jaVWTsY1d3Fo9O
ON1jlFCf8fDXkRNU1UIWfvsISIi99EpmP4S2pTaQle5OIIIbDpJDLCcKQn6H/LKzMgCYeJ5aCGmo
uu2+hS3bcwt420UNODf4CSAUWjrfoLzDPvt2YGvVd2tecjA07WNQvS0pJwCWhPTelkRL+SnBZzft
ufxs1PYAakbcKfTgLaBzID9XHK9Jd1Lb/hpXOxNoYiMQli7HvmQb0gaLkVY5+wEoLloQJ69p2IkO
QuFQ5CSlMNIMa0o7OL/bSVrMRwIDD+M8w17wHFaQDV7gxo3x/FlAqmO++ej6LzEmAD+HYUqdTSIc
sWJTEO/TKFKfA8hZC1k3n7hVZ+cCDNGLEboenyksTXNjD45g6Gy6waKxh2iX5Xa8ZWhWXKEx2V2n
ssH/dVNMYuXUBXQ/aKx6V4BWxHXXI0SFoAvqT2vHDLbAMv0TeyrZE289QFf9Hd29228msk+eNccT
xT2ZPA0YGWHHUzXZk51M5Pyf9j/Wx2f8w/v5fX16nxEhOt7Xlra3idDVtrEM38UH8tdlAJGtssWd
qHLwvrcyROmiyr51ThDna2Dbkf/pBEhG9IQ5xpkyCL1kAVRhMvxK/3upm+V9uXl6BkpffyyhEK7V
ENza058i3iwjKyw2ZCPtBAHm04sszIUz2ODFxqPUcRNrj9KoOePGZFi4C4+H4hyAZf45bZ23B3DW
vIXNMDIdFvW1OIM1xH/Of4VN/fiv1X4Po+l1nOC/2Men35lwMIYC013feNCkd9rgIeWp+wC0p0T/
MD7otXkqejBbUCR3nX7n+04IrkQbhxId300pqA5ZB65bilGG5y86DjSdjRrLHKNfAezL3odXMFdz
eCHj6QTaiHuKpmXHCL9bzlwcMvl4GAOgVtzYKHcFdDA/mQ1KEnEQJ2cagupv25V9ejWgSHctlbNS
usc1LxwbXU+8XtBwmixnBzJmc/YWIwMQZqyqHXlpSQbBjTMN9ZKqACcfLVmBXqcQSX/2khi0KEaE
ZAVb2pQ30RfelYCJQw7uRLkUkTQTNPHSZENDK2fyaJvQLBpaVj0lqBtd3WJOpVBA14Ly+Tad89Zc
RoFYW70DlcIkix7GFq1qtlYLbeQA2omgB9BYDGB/+HeEDPtjN+JR/0cEkFNIi+uSx1/WCHB+X42p
A3147FlKew0kDlIqvuPiOmna/SEzNkSkP9tmP0j1QbLfdmCB9SrD2nqti6qEDVZT1MHaU0BDlEzm
ISFsCFPDpDebbpia90mE1qGodxONKPR9oo12hBNL0Eqd2fWdKPIj5AeDK6DBwTWw7U9o4+rOIIkN
IFnehmvkt8c1OfvAiM4KKateO8lUVcWlDgobrLSYnadetkZLfbeh6aHJLZxEu2/zbD0JUhpbwPvT
ezKZ4YBNFYift/QOxiEURwY94AV5aQ0bNbjKtIcHMsnGQAeRDPIdvQWoa7cHz/ZNAEB+vSOQ/kD1
y3gkS2+WUH2avsVZOuwpAcdBkLudWtHMCTyZOv0FD9oHctKHDNVYiL5n7IE+YCzv0fbx+3ReNs2K
+Tbom6s83Kd4DgC7G+77qC2fPDurnkrsk5wxH++S1sFn3LNdAAcZ35ETCOlp54AoYUkT3qfj96oE
iasK1qFfZxfHuRJowsZDaAVI7wT2HfDd5y2Kyp0c02+gwf3qC+j7gGgk2pcMaoxBUVivmEh+mqga
I1x5GUAz1cowM3vvaQi+ZbRqh7K4paEX/AF1YW8RN12xCcFaICGD9FnkqQO20wIVjEIrSWkpF20H
stb+YP89HjXDsx11TOzRujwCwpoDqaAzf3/kAJsgbZZOioLGzfEhWdhRJjCQYNWsUvyGD0MNLg0Z
P0DFK37wLVRZsD2OtgNkbB/AEYCcv4/WLxlGJ4qw48y6H8XXSXletiwi5mv68B9xIP1s6Wl24E4v
SbG0Bi3ptR00+/QrtION5K2Aenc8oOlNn+zwu+RDxi/p9zTsbHPFwAr7nOLkgW3Lv8PoUTF4UNCO
yv6vYa1ejYDM72H6HDOvRnZ6UUO4/PaitJoYwKg85BLACQiTbfspz4/QBSuOpWW4WwUUwh2TNWDs
tRVeRYzUdWt79Rc7ZV9SJpsfbQa9uzwY2cIZAYHuWP1DRO0XZbDqS9lWGaRx8uCqbHyZG4MVdxCo
eHuV1ho/vorvptkadbAO9MevrWO+scZAaVoegdkijpgPZmhDzrQyf7PRJE3BESYWJDaicF0g93aF
SEx98FCygTCP517JlvDPvXSHR2nhcRB5kB3uJnBh3eIhfQVIIzexS+2s7mG+vAz9BNHS2r331Ogf
HL1Z9YHd2Fi5ylDGnvgdiu0j0K6/G2fxeDI6OjJbu4eRh+E/dW6eTLCc3G4C35ot0a+b32LqLFKf
0r59pT0y7ZZpo6wGiM3z2NyTXUbhHXNCYB+K6YtIIDtwS+9SGljbXRti566fbKjzQMlPTQKlCkhF
WKsUdUZIzmXTxYm5uaQAL/qU9627ZBWa1TueFEs+mclmSj33YgBxO1+syGaniLvroYyR3iIHhUjI
LS0rfMk2ZBvQ/7cyvTSBMJ3gd4MEXUjv5eOmrjj+fm1tIAHJ1QGbRvUZ7LkBJCo94yD00LY3bTQG
Lw3Ia45eCPU+prWjrXIKloKDwn8KjApMWM2PRjnGq74J8+btxgI/bs4hCOJZqC5WVmF9asO+XzHB
3TtpQVsg79LygIIBGB3iKVo3NlQRMiuulkUD8p1Ey9NV+k6EQHsDyIOxaaHol42mtf7PMRRIlywD
2wnT0bfF6I6VX6uqj3Dcck505BxqNt3bxnQiGbI8s9W99tEJk3ydjU+LPpy++/7bPPChgOV+dF87
yDIsQHzErsyJw40KgbGRoDE821mUrkXLrU+1Ib6W9Qg18xQ8eNjVfQfds7MY9STD/jUJ4NvxjIae
DMyahvlpGsd5EmRV50ldjYQW4CZGPOTHtPWMZTHJbImcU35M4hEk7eTp40y93ZJryk0kULxyOjgj
CmiVbqusDTSCp1afH6EFlp6iGAwaRsm7R8PNmmXdcPaqSnkXeOj1Wgzy68DD/gdapn6y0As/BYUD
HuZwdO/ywMyh+8TZAX/Z5pwrx15zNwyudsZf0jjZTrp+RBdZqwjYGoa+cRoXDsrFuTceLKpAfYh5
d7OQqQONehOK872Kpi1BguoROuVDh4zejBDS8CFQsvzdxn0wUJAoNQVT3Pg+l1BHtB7F/cf1vA57
9DDvT+DfQHuKGRirW4ZlcM0nsKQDc6OTNJULUGDt+aAq0+hofaFJMbSd1jfblEUXy3htcew+pGHU
4JRsGiP+hslqHo6y9O+ULDN07qYR0gUgTkr1hRxgsosXjlex7Ydo7JZXnSqG8y3YCzSxd95cP4RB
yD1dj17ZgQv8BQQx0ZnXjecseuQD9pETvzS2HV8Ux7llBfj9xnfAMzaHoOdqWmRpbODXRZUr4Ikg
anD7fRrtogGZ9Zp+mHqyu0q4l6roy5XUweSJC1TgFiYHQDDjc/AfP360emk7FsgW0Zau2Q59TY+Y
2BX6MunWJOLDm4uM0spcoPqAzdBTSAPvQxwbrJqtKNBLLbQHOU3g7G1XzrZ5BUc1uw4ybS5blE0J
uQnLcu/TfGp3XtoX+8rx1N0EIUhoxGXtlxFyj4GRGD9C2e782g5e+6AclzSp9LN2JwsLzCORUHcO
lpwnlaZ/pl8Et+p3yBH586QYuLb7KFNrGwp9i1J3Kvi6U4EuzdgukbSKzo4rLeBq9NEeXBsM9Fdo
PQAh41scTk1gLuFNC7w5Uj6L98lmncot9NEgb4xyzh0ww+Ndmcv2bPtQqOd26UN8BxQoZtqpQx2Z
DzTytYnuwFtS7ISv2xP0VFqEHJWR5BuzAfwuiLvqbZWoKPqVLZBJTa0wTteVi4PmmNsgJLy9FGpL
eDdA0OxotVFluzjL+IWDVGEdhjJd0zeq1l8rM62uUHKzTzTq4qg/V60A7x98dIlaU659IC7WWR29
2dC5+hDXRjh/F9FVW52bybmjePoqgjyerxMm2/VtIRnzeweyxWdaB8lh0G+oIEOSCZQqjea/svL0
J5dZcO8NEO/mMVjryc59L1hanWUfu6Qan+2MbXsVWl8KaUHJuurUlsJylNALCwf7bhrsw39adrKN
ZuFL0HDRsmUsq4NDsMDOEM4OXYPxuvSmfkMsZDTMkFv/MGR6SJRlZtfG65s3lkhKmNXPBI+F5wGa
Qgee419JQ5chW177IRoRtDfzNEcka4BL1EMzA/aQa5p+GqJkkJ7zps/nYaKkeU4a48e8Eioelyyp
vtIo4Z53GXrzUzBN03Nf8f7OgI4Y+ZjlsPuuiC7kG4FcvO+UA84AvCIYNdoHbLB2MQhWnlNjMoAp
UhvylYNtPfogDKR5whPdVfXpknzNlKRPfvmzwSdvKzNg3UVcDVdZVjlouYrh6GtyJ8CGnV1muw20
dMAXNYegm6Z1PO+BRllV2MAAptaGhoMFDHeVRxca0aQKG/QFEgTDkYa0ZBCKhyDPnpSmPSmGLn80
dNa2api7xQZjgNwNa/YjevcvFIKiDLtAg2J/m9CX3NyiEQAICr0IXUSZ8nmRpGyHvQPo8gIMExFK
2Y2/yNoIaObGdY2FbXgMIls8Wrliiu+boo7v0S1Z7FLIGy1MimlttNlVjbiQly4UrA5VlPj3c1De
4celw2dgXjePwJRkenmyu026vValX8bKQGEb5ZW3QsMVMCRRYtpHD3+c971AKVOgtWn84ek/pqpY
iwBJ8KY3t5kohp2PbqFrwrx/WDaV3yszQuUgqJ9L0KX9LSDvgudI1c0cgAfvsGsUDl16hQKHpccA
PDKL1IemfWUlzTkoDOfF5pspLtOXph3by5gmwGlrs6gk2+YAjm9QjHJebpPehtitZ8hkTVN9nJ+M
ox3hO5KyGu19kEf6cBExAG9sUFD5haPTz1a6g8x7cMGBJ3XGaEWWyLaxz8nrehsXFdTwPDeCrGvB
1x63s2deYiuY9kn/T41clWG77k+OMlYTqOyL1yOpUQCfjZO2wPEQ2++D1XRottPTY4jdzNOn0Oye
UfIY1lmB3X6nsRC+xkfwzsXjMhAXGgUm2BSmPudLS1nAd2ivCOWbN0nQLt96NRBTeur7/Cgcq40Z
gcE0BYU1cgFohB90j0rhgFYFX5Ar6vYhuKJwFhgC23wV8on8MbjdVrYTTUeaWOiJPTW3TONTW6Tq
EOi2irYPq4un72iY+DG+p/FwsiZobYOFA/yMbS1PFEYRk5HU216ALHYP8JFYhl7ZouKpjLk3IC6y
epFapry3hrC5APtiAM2K0qkvmxqfz0aLk/6a4SR59ABCQHCYF+73gIf8SA8n0aXRBTJo257hSb/s
7GTYgEmvW922enqCL4v+SCYJmr6NGToASSM9yjN/fI2LZg/iHeOH5VknCJdOXziYBZYB+v3vwJtl
7DxhDju0lwK1qScFHvoWM7PdTyOr76bYrRa5qti50F2peQp4tIQk0Dx6t3vcq/iqlOWhcsCleCOZ
ASwUuj6GCMCualYHchT4eK3rwkWN346h5CpMdW7BkPYifjbSEi+JPSbgyAUrWtRGzgsH/9cms+S4
oSCwtr7Nsf3WfbG+u0mxk22VPojWYVe7dACML0zQV3VZei143Z3wi/OFnBNjzRkU1edq9IuTo/Ji
BWVcCCzqYSTwBFzQLV1iI8NPmPaoMYcngHCnFurx12QcvG+AxBUPrgraSwH86KIfIvMz60ZjVbd2
tadhjooF1DHlc27pIxhwtgsGZpjPcdaOwFaY4T5gYXZE16m/xHZoIXLOP01lws6moSIQ6AIGACHZ
fmXUYXKo9VCHcR1mJi07I18JTbSkQzEMKKwVqGzYgYbvYZZeDWAxcKMRqGDqvqGzAwxbTf018pFT
1xnzzOwkkFYivIxRVZ/QEeev3iNQkkALQCbl0tcRcQ9KeYqAJlH9NWnf1qAIA4pz4CICRzJ+kMzH
HsW09dSiB2SsW+sRrfTWY8GjTYcs5R1FlGnmAHEQjQtkp8CzG2T+tMCvjdpTsOugMZurDpgrTKUZ
nV4T6chu7dZyKpeNb2zGwftiQ1Nrn4OOadFrZhhvipsjDSFS4zx7gr8Nk1GlmxStyqux5f6uqSAY
Rmd1H//qHa9luqKDPHlpSKf1W7Dby/iIpE62oKpW7/agCs6qYZN2oQGQcikO3HXCownU1lwdy2NQ
co2osNIEslPprFNjulXAAM0r3Sb8uSYyRVAlXOUM2x67ANCNlUN+H+V4oo1T8NDGFUzAEBxHO3y9
mYbMhySCW8pl0hciWwas5KvM6PPNPG6SSXOWp85+HlsxHr5tXV1oibr083s1CpwP9WTg7eb1C7TY
gqRuPBTpsUxkfsJu5+0yhRnAPn+OWd0Mx7I7kp1m9HHkgEbVJKoZ5xJosPk0xBAMDtBL6cSGvSCb
px3476+XFUBR6xsNCN0hjY4yKpB2LC2vk6e8p5EDJqPSO8EN74ksjjHtQR8h7rk2DY7ZLrJGBEeK
qFCRWHUcSmid0fnYUaFVkrfgkKKpDFKyBzRjRQsaoiXWuvyPVwqcVtyngLh0qMJHovDQKT215bHX
l3R0MBaKlcAMTeWR7shdu2IEObEzgrfxfU5C4eSnyGZqwOfz5y35jW5o15DSSrdukeQr0g3fl7o7
rMHnZGV3pjwLAPDPXlHkq8K0nePo1z94nIuTJcXbJclccSKbH4Jfz3OLIzknHSHA1oA82nsIeUZ0
0IHSGbxqpfFwK1NNQ8COpmq/8PfOchdlBjJRmYouRg+KSh1FIwqliRPr54lzRevXWrflf1+L7O+v
eFvL/vWKtLJdVc4Rvdj4+cSPUZuj85YQvOH7EMcd+znr8bNy82I78XFIXhTEWWF3Z9cz5Hm0ebzH
o+3Q2xkQO2Sbb0MAVPaZZR3IRpfKb9DPrC9oMwBJ6QvrcYIAbxcP1LMB+H2YGS9N39bfKid8CfFB
+AYq6PkGeNL55jeXGY/BJ0hlHLS70jP/xxL/5zGQAEOXF/i7157wvFM7+u6CiB5KVrBNB53amR3C
CaDs0jSmd+nxT/5kh0/pZDsvf5sUh3Y3s0P8e9KYNc5L4rjpSVZovhSlMd7TpU+DAlqZy5tlQiLu
3k/1hjxnWvTV1GyWVWNtrRRnVF9a6sPUQiyNuK3jecnBAleHOeqkhH4FndO7b2NmbfMYRLBkc1Gh
XHR9UIEatGrWA3rq93HAi0/KmLZVawPUqu2mk0c3u0zqN3sAxrZ9C3zdJ6/GGfLdfov/3V636F+j
6tVc+NLVK1BeQpNZzcWyFrS1JxF1T7f6WTHY7XbwwnF5q59JlDCRhU3Dza0oJtzkS5G445FMs50t
6xgdZVRzm4w4PzGnebq9tMAPzrZtmVreluni4ePS5FBWMS9NC5mgcr4Xvr2cLHQIcn9CYrAAJOVS
NL6/NDpeog9gjC+zB79Qao++ludS2yius2MoKAJBsqUV5rm0wPsqEuw+aGjSi75fsD2dV7qZbmu2
ab7F8yY4khM4sMfMK8RpQBv/aiwD7Lj1RmbeeeDB1ygXpVltCsEzvasLBaouPaTtilclqLXJOD+S
zQ9BcABQ+B055zC9ro9S+OZmq+yft2UNFX5cliZFBpJZmeQ5zlHYBtGyAxityUmX/n3ZmOOooBrs
qsbe8PZNj50d7WfCBDgIGtJ+hoZ+OEg0IqE0cRuSF71s+L7kpzDBqWdAB/E2HqevUY8jURKYwwmE
4tjj0TjQRrqjSxpXkIjNuy1NjcGyjseGnkLj2wpxDYJ/Z+ge/7DPK394EVVE6SIIK7lBimPYj0Fy
td3BfA0gxBrFXvq9FNmw7MYsvEDwtz+BxgPthKqOvlrtmQI8qBIv6wCc8u3YNOcKOiIrcvhbBxpT
36Ds3K78VqbniCXlhU3AHqC0lX737aehsaavDprSV9CxrfS2Od6iRIzcA4dwJ5656rU0Xb5Icye5
ryrfvZADRwD0VmiHgRa72dEY4F+ObfRRjO0hsBioFT0NgRq5fCSb7D2g7NSgHltkBjdOYsi7uGD2
ndWZD1xvajOUkmgke4NtDDDmQxEYDS1JENgHZFX21NRya3ShIdSdvQPIz2cnxZOdLgqlpYOX+rs/
7XpZsEMbh9rqdx/i3/tn8slgRzTkzM4/pqN7F/VjU85v79ZvQ2GARFbHqSm2t2VtYOrPWSiXrcHH
s++joDMCk383xHhco9EsfeR5BNhvDcWGsYuqpeVazUvAO7Txya54DUOgAKSsvkc5yJMqX/wUbrXK
8zKAfugjikEZTikFXzaRE/9E6Qww7iL/Nqb/oEevfXaFUGuGn8ZTa1b10UJ1dTOFLjaVIB9YJGXY
f3fsZGlMRfkTHNyfhKfcl8gYkdxH5v3iG6a5r1207gc4kz1kVTgsZW9ar8od9tK3ip9mMB2EitpX
gDYh0AX2w0DwBZPDdDXtKtvGbpsf2oDnd27IkpUVDfIVSPqtavLih6nYZ1Fk6tMgR4XTp1WdIku4
J3yz63UwBPVLIJAO1KFOP+3TIGTHtku9ZZNkAhTYHj+m/4+yL1uSG1eW/JVr53loAy4AyGtz5yH3
vSprkVR6oZVULe7gCm5fP85gdWdJrdPHpq2NRgQCSCorCYIR4e6uOT42tfkIng7+FRrNUHPyneYE
/bDiATRt38iOfwyiMm3ZnRVo665VHaKQOnJXhgdwHQgwg4uRqehcmiFe9m27/VbxtYgj9R3FNZDJ
mhysWgxbYCjDdWwl6h7gF3Wf+wB4IeBQIF7Ps3sT2mvuoshwxWN6RyZguAxkpjvPDhe9ke8Co4k3
3VT0gT+1cbXcNFogbNwd7Om5N3f4QAuMfn5PrVD4+TmzwvNtUJrjqT+EEUg8/5pIIWG8ws0Ubwwq
EcGG+n1i8pGhWS8yt/pOZG/jxMdZJHo4NtlC8YnybSZ+m4/kQ4cP7aIPxmONWldtugdI2Cy4AItH
ntqXuWZhhDQGggPxhmocAmXVZwA0PlEnmURoni27ffevUeGONFnAj0bl8iXRUTh59SWPHPPBQtDs
9Bt7W6qP9thqvvC0fvcvUQC0JPYK/G6+eH5sPfQB0FRzJEv5bf3O74okyEkKcINSTQJB1TLwLzRV
A+4J37nHF5M/t5Bk2jWAcG+awTa/jFh4Ay3Db3iEgT6lTozToPl4B5VqF0QZACRPI5HTzZ/7aWSd
IzAUiGIeSQ7cBwiMRtqoqLjTMUTH5Z8j6TOZRIkijeShy77UKD4iB+z0gL0I1llQOQ+oEI83+GN4
py6JwDcM8eqdXdsF8gKhDbVwzaBHbYNe1baS75Au2gyFHANgEsM1OLrM77EDZCEqZuNPfGTdyrM6
6y7vAmPbjm1zEGUznJBnh/i4zMuHEss84HmtesE24slPUNy7CB9GXYExrJDFpCrivNQGU8vfXduo
7b9dW1CwD9cWGQZEdifsF0G3wr7OlrUdNocZnDU1UTXfHAj2VVvGA3Ak9b7okqRbILIKCjkK17mV
LNd2BMaA2SiQtl27fWgskMZWeGtt5KaHmNky7H1862Ss8wjP6ICfxknFq58OSjO5qQOIncui39q9
VAcDJSHnTuj+TGd00HEOhjJfiNWtoyz9b1HN/EVWyX5jx4G9d2URPrjDBGkbQPWLypMTIJ7FZ/IY
HNtCftN+BvqnW0KPPTj0WErsW1r/Q4x/PiWnEU6UApBxxDddH+K1H2x0A4K7XLrAoPjpupzKimu7
bhZmg8rAFmVBT4KjRNpJxi/k5jPQnPKiQASuxbtGFDXNpZnc2gBYvmn479x63PlbhVJEyFhJ/Vxl
2RZQbuT1cOdtLB6O22xqdmmxjKEb8jlRJTskloDsuDGyF8b7P4bYc++RaO7vwKYNxPrkb5ueWNZa
InM1TZtptSX/IZbv0+aIG+/GDMh2UGuDYXfjomZsiexitKdXW2oWLI7384vv1AvERvShiVhmtI9L
hkx0CXSpS4WrQcTbhWm2fO0pj504VbviIdGKDeAZ9++fCHWaY9AgTpOOVnMCyAT0EhmIqk8Q6PSt
TVAAVJ7LvttQPx0MGb3GorC2vbI0MCw4RCpoz3ld5oDypxwMMq7oF2SM8vrdxxZaL4u6RvZ38qYO
LYMe/JdQWkgKJG+hta7PuvNRTAh9qWWTQ6KxS1DNj9Q9TrHzajZgfGsWLkKT/YKM1dRDZy4qZfZ5
Ke9u9sK0QP0x92p7ZRYoNOyxM+B4jB9rutFwC4XnJnFwz9Fp6D4WdhpD4QxxczogR5V2COn+2W7A
L6TA60+WDyOpPSaRCc3yJc11GwMhIYTip4OVSXvt9KlIL6AHazYMXOCXwvTtM9PP5lTuRQcy09kY
dvZSxINaR9ipSLyD+O5pDLIluSRkGzxVQb8ndNa3GaqIPePtJARNn6vVwoAq2cGbDnQWJLxRYFIQ
MOJ9zluTtRkrB+W7kxeXDpTO62FHPmRyeP7naJry1iYfauZ5xp3lrUeYMl+ZAoKSVYeEUaei90OM
aGQFvDzaae+WIBwK/phtKfWQO69kvmkz4wdFID8EKZMogspPCPL0BtXsJ7w7foxm/hLcpMEuD56N
yPiEKmj7bBngB+zscIBS/BCfyyFV4F7SxhUgNGtZNqGFGE8aLMAYqd76IFmjSFGh9iOCcA33wz90
XH7LA9F8qQbk7Q0RsgdseFxwT9YMf8c82eOh1YIFpwKaXyZrgYcr7geu8F3E3XCaTw1bGwezwp5K
JSWQRFMPHUSHyqwBtHg93gabyAJoD3QYLyi8vEKss3p0x8I7ASxYLcluaJAv5lVY3iW+Pd57vMf+
ZRoQgisAGaOcHx3gi5/cHHK6HVPPQT5Wix6MfCc6DJ2Rndh0uNmoqTtdL3lqbfIRBeGdqs+1CPJn
D1WwD7XrL5lVhahrWVVCpc+8b/JnRF5R3ljoB3IM8vSCKin3jlpVXL31qhzmSaBXB1rVNMR9OM2Z
Ty+0WIi6PTXTkY8r1AI5W2o2boH0IALcG2oOkV/jbaxyV/b0oeAKjfbIbthL6kUm3jiUOegtqNcV
bXRuGuxQqZf1VnWHkMGVOrF1jRYFH9guMwx7BNtyUgGQUR0abA4QSsoS/4zfln+mM6MrvoAvu9tZ
Zs7HhVX6LQLwA5jgzQwvhhmUmaczOgRQBTj4EQ635u/8bsNoBLnQsFvz/3+q20f+MtUvV3D7jF/8
qEPWnd635qMfQmTZgEpIvqDT2wHEH3yV20W/gFBCerx1yAiU9GWe/TmE2rdud5rx1qSzXz8gbZCR
NCVYDv95mrD868LoU+hKZuPtU8koqtLJF8Ixr6OO8O42XcRtCDVnFzqlIUURf4byZrk37Ci/byAN
yZEKOqmJsZMOxcBRBWL4xXKw7HdbR2dxsjEganQepjsAtdG63lQ6AVbir7E0Io9RLddL63yzjwzY
7THFSkSfeusYQK/TiS65KDfEzlyHrVgnReQt50/8a2JEqQDcBod3R5+daoW35NKMV/NUNDjUL6ns
wrt5qlSbxTqMjHJ28QzvYoOEaAuGCX0QmunDfCbT9v3sNzZy6V1HprixMY4O6q+zm01M09xmpY6b
rQRL6DJ2cMeD3s17KFoJbqoQTOrU9HniPWgLEtpdYt2Fk0cJebVd2PB2SZ2l43oPOeItWdmx8zyo
01AKBIgHkS+UiCpdqzvXti+gSSnfipFfDMGKN0fLSyhxomBx/bg+ySgFN5PH/L2s+mcqSKcy9GCq
RUckYLbfTORB9qwc74AyX7ABLwQpj+9BoOdc4yiWFyxIa2rRwRjB5pzazVs7BAkyfQ0q8gqvrJeu
8MFiILPgWKXO9D5fipfmr7MkNt9tdNamjngJwyFdsDyTL3NvsGWm95honVw558kVvNfiVDfjkUwQ
h0iuDQrx73ysZVDN64MlubXtNQQZ0z150aGp6l1i592ZWn0UJ9dK5Z9zqcCkMc1Mpr4GZ4UwrGB/
s7W5XS3dmCVbcqGOVGcAXeQA8ZCN5gxLyIkGjZOsbp8aSG1vkx4M1Lf5Aju19tLsUa9lurjgOB/d
oyOaKw2jfxLqIkoolRYfZjdL0PDG8yXc/gkJ3ig7sH9dbiblV/e9J8PT7cq09KOFCZpEYFLxhZFv
LSp/YRhCfvhXlZaPMlILdFXkQgdvBAdIbdbm/K+iSWXrQXQvy/Ty9rGsUe7OKFG3fvuXtlVrHJjb
fbl9cQiQgvdfp/vb1fWKe3d58EJzzX9Dry+mqOtwNzfHwjmAYaObwDTdXloQSTDyrH+N6+bJSrPk
KYZk40EyhgrdyQ49O9vIm8uIfTiKP91604DKaO9mhfOsQXRHTkxY5rIRrDpHNjdWBs+zhYYA32Pb
m5+6ZlDnbmqJwhs3qBUBc3LpmY+V6Kt7F6RXjZuYj2RqTVB7BVkQHcnWt0Gxy6KcLecB3Aoee3Pj
a22CiRMlethXt/GeJgcnbnJAVMRcUJMGePixGMLsr2RqR4QS076ttjQ50CbZKbbVH9RJl2tE5hEp
3OBu/vTG7lBtFok1TebKpLswp7iQPx28OH7NE2meqNVje7j1pdWCTgT/oNHogysqVVbUSaYcEpkL
p/L7AzWTsbB3MkKwjlzoEjog49j4SAZDQuPFK0e2owsArQc7BLrHqyTeqbroM4vs9jo6Ut8XY/fm
d573BdLuwxqKgMMu6NEMtbEC6RZqNGPPOxVVBgU+IKi/gKfQASVu1hyLNkLpmnWdzS0U+HRZgi8E
MZrl+xs3KNR2c53erTY/Qerj2Kpi8aFQz45riImb9oOByy4C/zPlrwOmvula508Fkmw7XUPiB1Fa
72lyoNQ29oDfnPqrgSDnt5ijADLpnB+Jnd416WC96LgZoAdqqauwo3brllZ/8EuRIE6RMLAGOv1T
MkAZV0Gg8/s0HBqlzo8Iw2WGYDB+ov7Gt1P8NFIGSMKEI49cA8wWZgLwWRr2n6BRAS5n2G9u3YQ+
Tz2JNCICarObAPae3ICOeJ9tmNxus0Xxd5+IDiB5PIDmG/AOY5ENb5kMUV3qWZ8hO1yiKNHMdnXf
JJ/K1jnJwgy/Ac+TLguUR1+0tNg5Nwek1uwh+vbXyC6FGAWNzEWAsm3bZisjjpEgClT6ic5UIJL5
rPuN7Xd+ATMZ1s0i/ZBnM4Q9HMEMtvuQ1ZtzbHx4NPgo9pRem3slsmRrbpSAmfyVoyNnmiUt6x3Z
+zhdqBGJ3UvRFsVWgH7gs5UVM5+VSF1zndhutUcVEsR503zms8JeGva4AYG25RmfJn8XcTKg1FCm
wIccPMpW0VnrqXZ+GQoPPNhlmPybdreM9cKPtH/0EsiOoFQmyS/ZyJFwMbsVdSBPmF8iaAjaq3js
V6ih8o83N3/g4WYIUrnsHaA5OxRqHHXWtk9hZ6k1WMr6zdwcQcTmiAqXZMn2SXfmCALX9ESddOgk
CMMA6rpSi2brE/N9Nsfs3mcLbCPYtFo1iHi5VrIgzizID50616wu1KpZWu9iL6uW1KQDgrwg5gzq
i1N6KNicPGoQiC2dSUqEbL+ZY/aYBvw8x+8+xS6h/Vq04J4MB6d4NBLzSNwMPtRJdwmwVut+uimg
0RdNsejuroRo96PTjUcG8dc1Fkd5DOsgXDbu6JzqJLc/MdClz7R1WuUHsFAWqwBVc1/IzU9L52Sy
YOtaeQtQvfhGd0xdQ7iiRMzi2jDWHJugdVcsSKJvOjvnpe19bRPQro7NGB1YlqrHaSD1V0kODR0L
5UJ2lIh9kmIeUVviLUDAJwyb7huypd2ydbzwPnFNE2KuI1hG7XyEiHLy7suhyKIhx6hWJpKnLRh6
wf3hsFVPZzZeVTulXYQLcDb3Tmd2+MqbHiruLmBC0wGkmDrY1ijo3fLGQVJWYyVqsI0Av78ctx7W
mWspkVqf+NLmP0bYDKtaIOhKf8s0bOMrlOUmDa577jH+NQXXLsQUu6/W2LOlTuIOWnpBt2tEa+wY
Mp13HSDhS+Tlxpey70/Eoe0psHdGefeVlSnkIIG/MLo4e1KA3gO6jbOgKiAbiiX5yYj1u+3WS2eK
sXrdqQrMQA4WSkA0sgNdsi/S9CTK6nW+4umfIgqQfZFHFuodFAviZy8rTnlueE8xCJ8OWFGmu7Ab
vk72lOFpYYWhcxASVCk/20ckMha5WZc7LH/9GRv+/jxy0UEf2sm3iVVEi5L18bCgHhlG46IpebjN
uwG6ZgZ0EFxvCmpNzZtNJumwQ21bdW2nQw1ifWQvYKMmddxseS3rTelb7ZKq3KjeDe/AV+kIf0/1
bTe7IeNxy1A7vEiJpvWmbOXZ1RW5tXqtNFaPwDCtO5VwYx1NZ4EY3s/I9rteFJaCPge1ktsYv56D
i9TBph5l8VxV6s1GlPEtKusNAnHdVzPzkxXqp4aLdl1E9sy83qhUiqWlRmPhu5l5cokRgQLF1OaI
yGGfExzIRAc5RZHpDGkKaLkWI4RoUby6iaUGWnkC3FERF9lAAAD9G1ucEcjJL960/CptvVhjw3ax
w7EkF0af7B1m4ClRJtBAb+vAgZiOGb/5uCtcS/DXwgvjlcl5dvES5h7DMa/XvVYaWG/gxaHm+ebU
2Y8hb5snN4yare/n2T7IOJTSpsnIY7ShuB7V/BWh/Xjly1GtJHOHHSgEqUadDp5S5dqX3FpTswN4
70G8Ozg234osQ7n40DyOyge0P4myPXIaABhC4eEKZZB3WynPhh/vVSjWv9Os8G08aqfOcUrFSxWy
FUoWO+MR0TV8C10UFCvC/idIXe2Q67XwCIPKE4gUq2uIYMxsoyZ1oLq92dlLQ4IAoXVa6xkw8Pbg
WMXETe0ifFhBGuLWFCBQxPdqn2M7QIW0K7xlMjGMQ6r1k6ir4FHyJj21Q+IvidFb/GnXuZ2ecnuS
Z0IEfg0u3xSihMUCt635DXwbGjX/VnovtRjA9YI/RMqj9pG5FQiHpqV2CN992xCMxralw4fQBHm1
9pHIwrvh+NVhUObp9fAZcjHvdirEAEfmbCf/UcX+OjBGYAyaJtk5XRRukORAXs8dsS4iVw52G4BC
kjTdmUnWfCGPsImcbQxxvgU2W9lypp5vDNZvf9sm4nnky4CS4a63swSo4UJRQ/2MvlJdfWxSLyL+
3Z6+/zLq/tb7y9ibcztNVbqG3o7BeOgGJF0hhV4ee0QANqoy7UeFkjDIHKvxLffvir7z/7DH8ofN
XfdZpybeLIPeP6EKvJrH6Kww1moAUonuNzY41TY2whyxp2kPpKcNTzcdUm+0l4y93jDTN1x1ATKJ
fVZC3McB8roTWQ2B4kG/I7FvftBkwN68zZ4dVjP8TrsK3DSZvUk5ioujpCzOAMGrNcqeyk+VNL8T
tNEQ37FsJW+3MSwaw5Xh8xct8Mck1BoqjMvNrenVfbmBPHK4SWUQnPgA6BXvP1P1e563kKYL/eHi
Om53sjReZKLSN1/rZHaw+0fWmwtkC0pUiOCWyLHDRFjYKU4kQ5NNTT41qdduge2kXrwrWs/U+7ux
iQiRucgUCFQNdcE2AftKCNBaZe8eS82w1ZzsXSVAGDA0L6V2c/uHTqT7AD3aFRhug+waBhOAQUcn
MHVz57sChngFWg3nziig+jcYMnkO0rxaW+DbOQPylR5EkYjtWOT2vR0XfNlyEb60lnrI0tz5AWA/
6hs9/RaWfw6XoUb5RptYIPLHswL8CB5CMV524k3ro3qg/0S3P9ktR4mtLKpZfcgbrOwe2O6jUhBG
ugkSZUXYbLkOQYY7QpDo1mEWDgQ/jHsw2ICJqkDVPoIri5JH3ZGazZC/Nwl6iKfDx97h5yb1xgzw
sH87Nh9Ro1OqbAVq2xOvpdp70wYL1YhQZHPLLDxTmw6Ti5+Pah8nMjqZ2HwSn0Gsuz98nof3ouud
BzYmFyJDsFVnb1E2Gm/Ia8jGP4DSC+6xt529yGwNNrz6FF7TzvWvucBfMXupuhAb7db2GhFKFAj3
Ffsc2eCGw33tX1VYg48bi/8ZGBnkoPw2RNCls88jSsUhjljbD01eN8vcVP2X2LNfW08mf1hlg+FT
HoqnJV6VWPImPAit9gFnEGQLcE8HNbhRugFpktaMzr5pvKaG78wbyjYxs1Meh6+0TaMXBBco14Vr
t8mBNmueg98gwPDFmti8iNdL9356Nio8KibmL7I3vQa0Y7I7nbu8uZIdMp0pHgxeuQBh77gFaCb7
LCEvrkw3/Jb5gEFLcLFd4jTsLi4A1Cg1aMJvMaQBOAP3hiUjf/vzyMSMxnuV2Z8VdjZnUDCpM3a9
6ow3kHjHe+OTa0fR0Y6jTWBl5WOaxu29SCQKWjoog/aIuSwrn7Ed9Rotb05B4H6de9kg3mqAP47Y
HOGtRTgGJC8RISNfOoC4bsM7ZdxRKyo9sfrXf/3v//t/vvf/HfyR36OMNMjVfymd3eeRaur/+Zdg
//qvYjbv3/7nX47n2i7nDjgsuAf2ESFc9H9/fUASHN7m/wob8I1Bjch6dOq8fmysFQQIsrdY+QGw
aUGJ0K3n7GxvYlUAkv6hSQbAcLWWb0idI32uvrfGan6PDbowOQKxsk1oh9Vx3u5QasbTixjDbOsS
rxzkUp1FOJTRdlYZTKLmpzZwxJcQhTC3bUac8HiFbEwGgRAwE9EhSPyPNnIus3TF8Bs/QJ4Y1bPT
gausP9vToY+bapNj0QMj05+9aaW/gEw/2/GWYcfOM1GhHsltZxcaS840AdQU2OKfv3rH+vtXL4Qj
8MviHDlo4fz81YMeLze6WorHpouGHZLAAaqmzHGdOUb5UiVImkzbiW4EDrp0neqePAQwT4BqM5SJ
/d6rUr5xyEL3wzwdm2g27F5DrNg4cF6HL2lUWavYTrqzhCTmsSzAkzEgN/VpBOkzvl7xNrmCfxo1
3pMr86E0EqTDiW4zsxrudBjbB8exsOYC0iD/w+/Ss3/9chyGqC++HQelIYIL/vOX07lJ6aJ0Xj3O
m3RRcODyc+cTMhT5FYqy7RVQ/WdaDqNaGRta8qg5eaFcS12HAlrFVui9Igas14JnCqxpWJhCVUOs
gfPmi6Wrs5z2iHgoPqiY5Z+5UUAyqOjgOuTOsZb3oZFX9yi03yBhzx/ziU2/BLct6A4S/0g2UIYl
26YA/yP10oAq6jd84uVH1AyqtVXkALdnZ0sEp+L9KBVY+30FyGPvgzPD7pJqWftAEYbNI7Tr+eMv
vo55Xwtr70K545etPSnMWZp7h6mT5OfGNgA6qUPQA9tfdjKd6I+q87KnZjogUlhUPAYBGBpZJNpF
C+jhIfMK9WRps9oY5pivqZdGd106j85B3ns3xxudwmJry2mSD+TybSOnVdlsNtRRWiz8D78Ix/vp
F8EZc038z6GYLQFDlvZ0O31YqbCyWAOoZIJHjkcU5ONYf+lM0CsTzjAqP5lebb3SJswx2v4UcL+/
GKGHLZpRQQoyTs6kKjurxJJ47CwPS6eVVxTFopnU3iIUAUJ7p4whLpOURxpEHdT8t7Z5soAl/rau
XVTZDLab7mQ3mkfmuOaRzpw+scuFigZUWyFRxHaOG+9v3X/zmQ1Opbf/Ye35edmfvkwQQAmHCdez
QETniZ+/zCSsmJlmzH+QfT0gFZt5CxP4hXsrMjwUfWfmuk099ZIzvqa9LnlUVQiUXud0YLgF8SzS
iIUL7HFb7GrkGaZ1tppW1w8HgIzOrYZ4GxzIDI0PBJ3MEOG0YFTLKjFB72qx7Gp6SbSgYAt1sMx4
70B2JkKUALTuhqPVMi4KcNn4XnoVqHP552/Fk3/7idmOZFyaFih3mWP/8q1gR+UEqknFA4Nc7tme
BDNAbZKghG1SuSVO1EDE8aovrpEY09UH6uUcggZEl0w28OcBGOuCSp6olX05oA6uF82qrmIDXNxZ
vaRSwJyDngNSyMGRTxWDcbCVupCfb161QHWaZJBu7KbQUOHHIMWIjGBHTT3ZOhcIpXCw/2Yjv2IK
Nc3Okx/ZhtrFVtsxXqqJ3nshg9F5xDIMXREriMHUJco99UQlNLb8CjJc1PvB23PqGgK5jncKtTX9
BIav+DkVm9iqx53iKFSZ7CzvBdYIBBXBmoI3fhD2uyjG5+6irb3+0ZoAJAWAyEjd4k1pak193QAF
pbRBWA4SYWGgQO/cmf4e4t7FRTcRaObHxj+6mfySKt08kCnHo2uVIoexoSZ1mCkgVMx8/effiMX/
dut40NvwTIgLeNzBW/jU/2EdGjyGx91glw9haE5RZ/U5rqvom+pQdOj3gt0j8xOhPA8FwODXC78V
YMRAft9/KZBW2kA3FSwZUkRPP4/0qpbhBWY4eZkRAeMKLhbRxRViUqCrpaYbjeuw0ONjG0qwigRq
E02KeEVu5GfQxKLUdGriDaPZuXJiuZmaWQXy0dLl/Y6aABq9T0lNSCGvI5SarV0bv3JCBEW+Va+j
UTQfoNdAi2NnVFUzcAiBqnGfOoC6zdBrnoFIAkpg5gy9htpcfufb/AP0ugj6eq27TM8fQZ8zAJiD
um8rkS+WJfVVWF5wl7TAv/YA8bzY2oJSOGPZCRUK8skMyr0fFuYLWEWaDdZUf0tucQz+8wK5rq5x
Ue/U4g2C7MJpXm/T2sGICPA0nKYtdB4gFF+cau2MqBuFdONQtuETONcd1OcgWlfJej/UyAgAViCX
YL+I3rB9UotsLP3npB2tlW/06Z1CbehO5621p5l4gwzgbaaOZcGDV/QAJ0Mnq/X7pQXROASngU12
pwPZedUM65rbemmK8d1GHeTXY5TNmD3P4UZbiFjVd26ACIpydPYVBPAHUoZs4ubI+9F7QRGjWMZy
CIGfgHyqbCpz10cI2JuWbeMK3OyrG9WH2lfPADMkdwzL4XXAixE0LyBwzfP2CXmuAHJ2Qf6UZ2MN
mYCi3VJTlKne1y0Kx6kJEWb7vq7ZJtZ2fkWE3VzlLJUPVpmnd6yUW3Po5QOZ+shvVr7ljxt7sllO
WUO5Y3b3u1RdrELtKVgL0SCwG6ZiTwGjkDJkk63pJWqjWwZAODZLLqjbXgxlXqOKI6iX13vbr8of
rZW82vHoAvNa+0u8pjv3pWnXWyetDdQDjaBrAIpzU0Q6f/jdPGmy77Oi3CJg0a7LFpJ4KioeigmN
gjJIqCRPQBRl5BBtrFOFWwo2OnAIB5CvGLFKuVGJnHw/fHHzfDUO+fAcJwBouKUwkWvBGzt2tw4A
GjkepBO5IU+LFYBF/aGrmgoZuK7tknMd5+WyNpl3BT9puLXdIoLiTD6cEgvReZQkykdhIVEg8tD9
BkzVOs0C50egvWPbICNDw1EO4F2dIIy2KGgaN/+8Etq/Pi2xa3CYzfBgEKZpYk35eSFEGKpsrN5o
IRhvIsTa+UgvEWQAdFP3XqjNHajCEBEhWwvtqLBpn8ZGlBC8AUu+kIV5jVuF/UBXZt9z/CpRXOZ8
vnmghj9AotqPdnKiWCGeFQ2SVbz/tN6aSFX0JGBLZ5BwhDDuMqjrbN5H2Kg+XmpnSC46bKx76mDI
gNz/89dg/rovnb4GzrBvmP4Tgt6wPzwPZN+jzttl+vJe0y69CUmKW55B+RgkXggD2NYIvszbTZ8G
9srp7fLXxYBGFCmK/OnuDwvw2SFTFi//+ZId85d9jjRd03Xxl3OxeDh/e/ME0tSE0GAUX+YN/ejL
CkzoQfQVMeF0CsqDbSfZlp7Ptn+a6RlfmSil+rs5AG/jbGa2jr5CauPmXceNXPGoVOBoWlOYM5Ne
9GxxcLnk6XoIaxAHI+WxUokZPhhB+X4GIQRn1WnAPFRgOqthOrv5KUjk/YfXcdNG7uTn74Uzy5XY
F9sWAgWO6/4aDGEQh81lFNbbVCfOQUN1eomCExRCdTz4EmUemNRQv+zKCoA7p48A/IEdhSRyA0o/
5DEjFX7xQLQLzRwuLiZC188Z0mvkpnKujkGIt3dq5hzsxnXcMXADRth09U1xQOLlG2p24h9ZccHe
AwubCmwkNnz3ZWKsXSLApB8cP202GSvLU5O28oBcZLdtKme8B8Q3WGFFsD5P87SNH/0Yx/d5LAOE
gQI5qaK4mEGIdQhEhO0F9dpnN0jyg4UfiTlFGTSIjAJ9Ho3nCvQNF/IiMzUHXY47gGhfyU4m6qTD
0Jb+ysTucTl/Ahnracra7NuFVirYku3Dh7my2eohro8fbFmrslPDyhXvSsgW0hD6KA4M0dZKq+yj
jXwMXuWTlFaL996/XzUUjfFq4TJviwd2uQ8YyPRSAJAgBmgC5uemagXQmMVPcWEh6puYPtjWtNEe
qZ27ebBsAjPCJmlYp34tIM41JsMSPLxYmESTPUodyvPo+HfCCdGaTDr1zUXdMA7JCZ4hDRA4R8PJ
ftw8Os5+gEtZYoVwEmw7MBL5HLlvJNR6aQ5vmgj828C+a34mDyctkx1CrIhjTp1ksxNnjQhIeD9/
UuYNm2wYxtU8R4SNUzzGd7LaRnUCwrFpnFW7am16plzPM+R+ebUhk3ibVJpjtAJesNjSrM5Y+Jco
DQ4uZzxfAlUGYYPCH3Ypmz+nCXznBAWQz+RO8/TIDi8a8DEeqOmHrjOBP1AeOF0CHcoAtAypsE40
KnADY1cV+JvQVZHNtlDVjpTphfwjJwLHg2+GK/puht7/aud1dHJBMXZXle3GCh3nAXyBzoM9glEJ
sgTeuhE8VMseQvYQ/siu5IJUtQ0kFEQtI8vK11bsNFuvBSktJOPTLk03/ehEe8ewik/p6OM5JtNX
FNLVK9Hk1hHilf2D0bbfzNJPXlFegyeSasyLG3jJHTY5YkEdSvQ/2lIa18jPk9NYN+mKPgAB1qM7
VcXl7XAB4xvY0Hv8KehDUv8pB9gYJJ59uk2LztvWjlF8gYLzcmCVv7HSGghFD9kAozl2cYkQtkZM
aYnVJd6biWSA6uIrQwCLLYo+YuXSxyLmm4G6Uq8ponYl8AK5pWZoeCiLgX7nPFWF33CJV/2L62n2
CF2FaONbiAdRs1QVuwMybjf7Nj1gvmCczzd+bX+n2WQhjS20WvkSL3Pmo2UgtZHZR+qbLQoF9RkK
p+ZLdY1GHbD1hWLHdOV2im06uCiAPqkhiIWw3vs1T6G1GDmfLV2Hzplzsh31fs2dcO9Qlarma55+
DhtA5PM1fWrKUQg9SomE7PQB04GuG2HL/0fZeSy5jWxp+IkQAW+2oGeRLO+0QUhqCQnv7dPPh6S6
qdHtuDGzQSAtWGSRmXnOb4br6/pvr1kOGhvlP15zmNTovpO+uW/zcTsoibXrau9QkuKBytSV4AOU
nhVK3k5pV4N+JLReRo6192SLqxSQ3vIUd7BrzxZuQGy5IeZfC7xgmWMAmLsNIvc9MQR+xLJORaVS
nOTttbbsddUHsRXkSrIWEQuAkTzHTQUtoEYsDNJy+gx9L32uMowNB+9RdiD3bGxUGDkbWSzVRH9i
sOwoh2Ak5a4HMeRbWde45By7aIWj5nQo+nT1axjzNqIF3tFVyDfrffqMzX17P2n27tYjq6aOP7Mr
9nKubm69M+8Ivu5VWd7JfnJoHY64eqljc5B1+agOp8mMP+dq7g6uUaVrAoTxzmxH66gmeXYOx5oN
37gO8vLgJgUuSWqe+akopx9i3qa50/yc0vk7BzH9zS2IUcd1kAMtRj9tbkzOJ3obPo4BciR5r2df
dM0l5cggcJdsmFv9a2wZ6Lm3c/YknzxOhXWM49E+oDC3K10blRp9du7aWPwwBr0i26agkWi71jli
1diaZahBysJ5eUoqb6UGpM6VZlOZ6DukJOu/uqF6QYl5yaJx+HdH3uSYfLOI9OIvpQu/VxiEftij
mqzMYQqeG2QO16j5q7AH5l/PhgxeHv94btSF7iOwethXQgxvgE3hyWokpv/X83B6hhZWNOXWm0qE
sBHR3tZISayDFCeWvNfYt0299hV+lx/0evPpNTC2BeJje5Uj8Ztn2scqW2atPW3lzvjlGGOv3edR
QkpAjiSkFYhqeg48rTw6eBJv5IAs38167H6BoZDiszI0B9De7svs2Q+yfbZjQoNaNVxESZQXkhy2
2cuTMi9EL8p0XvjatYdRFcm20uvgS1BvrwMNt9/o3VwcNZVACV5xH9cXAvjSV3LeuIR95VknDbAq
lgnBvxyLqMvfZldMex1G8TZru+4zKSdfdlAMaF5YwGV3aPhUT56Lh5F8VGPBAW7YNTyEpNJPNkKK
a9mgWM3W41fzvXMNc+eieLkTyai8Fyaf/PJMlNKq9SzclEwgwBGsdqvr21Xgz+0DmwifbAWjk2Dx
opUj6hjgCPGIz3a2w904l/UeM4vpbS6w61je6CSDno+OYna2Z8UDyRXr/syS9ErO47WaMIKISEvv
izDBfeqaPyWJakHBJyxikwFb9ERkgxY6z8qIx+OymtZKbD2Vy8VN2dtVRqxs5PIZeT0N7ndhj811
QS2zaN4VyMes5CDZqwcEOrGdPMuSPXYe5g0Dy3BR6Du2udoRIo7vAK54TU1FeUzC8k4L+vB9dAre
HDiD15BWXWugZdRs3MhWOwvTtUIG6CBjWAASf6alq15kaZlRJxn/mi8zonKGPjdhMKviuX9zjlOB
bSHcghMQRvfUWT27074a9f3gdPf60gBlCi7Sb83KWO750bcPcxljhQa8xz0Flv737SRszFrm8a9Q
+zKYIZrRXZ8RS/GMZCUc0a5c1shdZahmssLVb6f3rnFpoC08zbUqzkam3v/qnCvkjcYuW1/LOmEn
iH5Vi2HKMlmTY2epxo9p5KVPZFiJGwvvR2entOmdm230tuHfTD6oMYvvXdlqGwDN6gbYrIGgkx2/
p6FibzLFK/BHoVgNKHsHIilPsjga+h4oE7uoIrCe87ncFFOevIeiJiC+eEOxkU7eEd13d7Ua/GqN
0zFZI/wzHWRrrzpfzULU93KoEm5mQwX4nlblA2f4V/mcLDero3xR2TI/zON/f1GyNSOIJV+UglAk
m4Wk2gXTrJ4kWPAKG1yKOXlUP+Akc+Wcyy5XNvpvAMNQCYjTLp0cyUm/TXTtJOeMlk5Wls3rqg03
0zyuQLfEz8AJ5lcD0HTSQjKVJXUo2KIh6i1LrmYcjFlNrqW0nE5GWAwPsi1ovXtkn9x7WdJD9blC
ofBaApz33o2OdpFteZh904QVXcWnVYzKCbGbw/n6CLVOfb4bwUlKTKPTWfu5N4ErWF5c0BVQ37XU
vZOtOeu8r2Um4X7Zio0436kUwGYXqq+246WrTD23dp0cyLAUL7PtxLtEUbW1LIap2p7dOvhwVDvi
vxi7y3BCtEo2qi2PKozGO+aNUryMSV9s85hIr2wdAiM7NRO/aNexLXIbbvoiu2Y5itfEe9m4Lw8V
3dBvMA5ISeIykQeR/wiIPK2H5pIaKNSnSaatSdM2F6vCLhZsB7exIFU/Ify/vVZWwqMJd4uHOOvN
gx7mE85iyxwqeILMyD7qQRzGGagzGnv5s+YN2aWKxEXFSb4AczhzYNMMXGmWVitq2rtgArgUZFXx
LOvwS/piZTp4nqUq8ga8x5eD0CQnmDTA73rR8OvL+FEDgRMIPAJlUY7Qy61IevVJ1miCvd5kpclW
tokpGR66frp2lz2GEd/krrSSvSy6RM/Qf++fZmf8guJKe5LVrQI6jn/Q/iiLYVOZEFZAncuivAy1
/mK0aXqWT/JmUPoRqxfMF16ovKjWGguHNf8o6cNgjurGULt+wy9Ntc3bwlnLgX2hKU/Dj+tf21Te
vJ7gLIPuYpY5NvT7JI13upjyZ9ndysnv6eqs/3r5bmhyBrLevQTbohW0Q2jd4QqDIASiHcN4SJwF
4Ku4x1uVvEtGZwsgbDzL0rUK3wayT+O4g5f5azhy8QYI5KlfQZg/iHJ0NqkJXH4CTPnQx252vQSN
u+j2B0evK1AryRpU08Yx/9XP8Lph2zn4w3mijNZDEmpn0qLtGUBZtk7GVHwPDjJaeWtXzf6/tsvx
LM0Zh7+02JIscdYVmYa7roXiLU22b0WpxXIrwkBBxWTpDNuNzmy/X2+tcmwDum9de+p4cEmE3DeG
9lNmFm1XoPRV1/ZOZhbZtZ0n9OyfWnahslcQO6/TgOxtmA3e9mrFo2uvfRe1j57pVY+pkb5JQEUZ
h+7WKUtv27F0ktnzJxt2HlzVYneTa0qVOjsJji1JEokSMMnfXaRUUzKKao2iyriZhiKZfMfLH5DP
iw8SZ3Otk2gbe2yb9dUjDOtocAbliJC2rbq8aejxitkE+ZnDv0A+zniVrThV4ZOLPUCaDOF2DInT
lcqAKKOmF+pZJN5GI8nyYCyXCRGFhzArv016nRxlSda7nf5rqKyTF9VWxvXEoe3eMpDMjdA4vpuc
pn+xkq7ZtJVotsNSNBXNOdhxGK1ka2HG3n1Vm0fZKKvKvl97hqo9yhK2K6i8Tllxh5X377Op2jYK
a/sRw+X2SUnOnZ4Pj9rioj1kZGK9oFV92Sbr7FDBDSkaCAgt/WWdl5zbutNPfZxdbgPtaVR9Wfxj
oJFbZFcZBK1oIEwx/3qSHBBnebAvdNdNLzn7BLj7GiGs0NkrSq7f5cFg/8cdO/yt5gSAiFqiR0TS
iFIsYHayzEPVWydZ6kbFusNf4assyQvI8WkVY5i9M7IBvefeDZ964qnLYDlNELXK8u2O1n2TIN68
zNgKyzoNgyKebAHWJs2xEpzfdPknxagjr01huyhp8vbJS1zXd6lhKGdZmgbomOOgvclS7Qz9qS7c
eZeSgDlFocCYcLkk/9xZkdft2qT6lD1SrfrVQxanNF1ZZhnjbme2KJnCJZlxPvU9RJcvQ5V69+rS
kC0NhQkmEl1R2N7F4N3DWf01AtLkz7nUYX1Y6aFfMt2GNpuPJiKKs948ZUu22+Gnfd+UhFFkB1k3
LJoyCpDK66CmUMxHx9vmztm2xpWd6BGY29y8yMvgjbh5YcW67fHl4UBPg3AXvOy0tJjQ4EaDkJrs
J1vBqL30mHvtpUBT7tk4a9jundRn8jSk2n3ZIMtLqxKE34EOQuMWWNLk3qA/3+5CZRLrcqlTQlrN
xPu99dZvLKwTninfxDBUnwRnR3/g47+QvtOfKpJasr7GypywWVPu1TGqPgXHpGws7be+Y8ODkiNH
7qX+NjzH7OSuBuH70OoIn8zYAb1zkEBHe7mrlzp5J+tkq+w39LX4s9X1hl9jizqoV94g9J0yG3Ct
WoHWDoLuR3AMG1l1q5d3hd2G5841m51nJfOLmQZnBa+Hv5YbkHeDvMFb/Frj1BjCXh2tAz6JLu7E
Uam1hzTgDBHJT07eNt6M54s7DQRI+Ezt5SIbjFkXR+/vES5/6eXKKHHw/wAqYMxrvRjb3eBW2gsf
pbIb0jBfy2LaAFi1CNv4stiMCcc0dgphHendylD07TDEMRAUhnoA5fyKb96d0hrai5y4jisCq0tR
2Ezs5cTaAyK8yM1O7gM6VZtS6OPFWzgmyYjTpGqF6x7yDBnRoDWNd4SnUMZLsnKlean5rtg50Vol
r6BLVcZ7XTafk2WkDyHxz5d/GaRok7rOC90+57gzK0qcsFdahyHgPb4x60jeDPOaFcve24ZtbTNF
z3cTUGHi4yy+smg0JierZfGVxRZbztWciepxmlLzqKeeskJNaPpQ0d5Z9Z2VnQi59O9Am3IT6X3Z
S5SmAmvJGz88F+1XdIOyk9Erspcc/G+9DAVKQa7ZgmhI0r+bylnOULbdr8fK4h+PpVeTDsW2UgZt
Pel6drldYgNZsVI932oyjXXcB9qzqmurPMkGTCryCxzq7qSiD/uRZ3yXWWdeMZuy99lUWdvEVK2P
vm7W6QJ9iR208MOydU8xgqL3Y49z9hUTw8igjpPXtGp/jdSC7DpSdkj/GVnpmXEdKUEzOBU+TkW7
j7A8+NrkuxHdo581hoZ+Vfb2q4XYw6boh+hcV0pyVyujvvUsu3gm0kJuy+nN793c+XJUUkyfnZij
95Zg/BpwkrgIMyiPmkX8Di5l8hQ3gViFWVp9iwYXsQAyZ0nAiqqUzccceRXSH424R3WwP7h18cmm
P1tXo0ksCv8eZIMm9wsbTqCZXfRz8ctIIE995pnmrILCih60NtD3rpvY+8LQSBIB48btdRg/TbvA
DYW1FZ/3T/TxLp1meZeg0oqXHiT6qsRqYq95RfGikqqCNejNq9IU5cswDep9i+ke37viRfawRncf
zlP6IKvs2mtWseuKg+w/h721qzItXctWgvjtBZWtR/koWeWKcY1jS/coS60wPGgr2GHIuaOoVrY2
1rwojPJi7NAowFKWX2TfscjqSxZZEIcjxcCTJcpeCF1d+jQvvhgRUFsTZZhj7bpANGe4Abiuf5mC
CVHIzuSfAkuIj1L9JrsrGhCX0WVjL4vQ+52iHT4Lo6v2GLQ1W1mNHea6NeMMSH6mHwpdVBs5aa9Y
x4Iv44udtzC7DPMAFCl5SgoT+xcTjHDj9NgcFX3AUlixVhNNfipbwCpi6uEK5UOyssO62yMGpZAg
Xcr/x8HXqZan/esEWoiZZNwWiHgsxP8WgjiyCK+xhqZVp5WWL+tzbZzXZTgY1251Pv7WrXXT37vZ
bJYOKvvk8xRJZ2mSiH9FSev5jaMhu9/O5ruKgWuOrPCbqnri3rYr4c/Ljyj7g37nAfHfyKJdWZaf
ECg4yWJgvPah3b4JozYvYxYmpDGZrLctOKkdSnlx79vZ1H2HFL1W9ZzgBPiYu1jzvC+mgSkZDnzq
E5of/XZMWuUu8KruDo6wuzWiUnmMJ3TDBFThL1bfXXQ5fk5QExqi+q8yx+lgdNoBoU8sbMvAyy9O
OXUH1JCnfRw07X02KYjT4mjxRoLoRxb34meo7i3d4HVUmv7qpu6IqQnfPWXhKsVxpe0AmHfHVsyY
fva5tYmQkHxRlx8KTu/jN8VukEQmJobtYL9PDDXYT0odrttGN17zqHX3ZUUQQhYnkEn7REniaxGv
TGOve01yLQ4h39IMB621WsTma6qOZMuNPGd9pdha8UjRLq6dHdLV+wo/vmurXYft3iEidB0rCod9
XipwrFvGljbZk2bScBFcXhUskQz3MaW/tmYWfMTOVREzXFo9r4z2oaZM19bUC5Rd2GvqtXVO42BH
ih1M/zJz7ZAIwVnauLZaGobBlo5utZxKRKqxU1vkOGWRtU3bzV0D+30Zm4/DvNOtAO+N5blar487
XMBg/EzNoXHLdh9M+SsWNuPoQ9ZrzvLCx/vrLjbunWYeT3/2kN0EzEmfRF66k8WmxKs2FxbeO4sL
YWbq7tmbW+AqZXDP4ms4aGzY0bYK0dCUlbKfvIRF/M2JACjKkmy0FWQMu2zYxsv4W9c4JRaVxuTC
bnXyrtXVFz3HGfM2d4PB550rrGMTBax4slsQQ92skFxZy4m1jB8fP4KEnEHWvbs9LChwsaiU4iHh
QP7b82ECNGjl5PFG9r09zNGTg+U25elW34VKdkQC+U0++TZ3lOvuisCYdp3DeQ4cDcbh4tohL0qE
YYfwMFueFnLS39VpKqzWl2Udx4V/bi1SaciAwFw3lGytArA4XW9l17ZMFV+02LrJlv8yXZtGOz0I
SS0sj5yWeeyw41Qky+akuChVePpGi132ZsipeoPmHaqQ/3JZtK3E4dwkirNqeeFbjRWYrNdG1zhU
tco2dpjmD62BUWQ3oGYBy5qvGdEAWZ9k3niYxQjHTE6Ouws5EuBpxEDY0GqkAuSlbGPvVC8XWWxb
q9qqAXxjWTdUFUlqcvylr+qqSWQqds6x0zrnJG3WnWfMdyzCJrGxpcEOnH5D4It1JcnZZ8uOskWL
cP9beotl7K1e3nmB9muYLF7H1qF1NAukO79VabObJl05AWlIXTM7y8tkRugeLRd5J+siEkZr4LT1
6o8GFKvhsS1jZedY6XeTWhbHP+plDzmUNHmwrdkuX5/4bw+TY7Xa+0YAcYnMEfpNh2DaqovL3s3H
Xfq9l9KHL4WdcLBDdVPL4q3PYITqSvWUYac3TuxbmhXhS1yHB6fM0t0gwvQtCpJHyUyYmyDm36L9
vYcHpvm/9wiUql1Pc4vKqIcQpde1BK/aMD/pqrMxDSxbb1VOGsOxv5VvI2o96fZGUZ1hWWQnWX/t
7Eyqs+4zjNGsrmsfkCyHIGFi/DASO/FI99XOHnejwq8mq324VpZ5sxt0fdEDpa5YLk2dRhvO2Opa
TnNt0BxsSBJEmWd1cQNaLIJGZVJXaRp0q1td7ArHuZYLaQF0a9I0VDl9OVJW/tYuy02DpMIf0/1r
x3F5BbJFXuSMtub+qrsV+daxsMs+bo4dO+4Y8JjWHhmX0S/DqTyPmPqR2Skq9a6C4qAagqJs6YJG
79ZhW0PR41Peykq7thdvicmI10mNhKYxNE9VpPJbokfOwfUSwiVDnTzq7odskzUAF+O9Q+Rxdauz
LewgohxSlpZY9ZMAK/BUPMnu8pIaHtt21XWuz5B1plBjtCdEs9cLd9hrmQoGJsvSM8G49NwQ+9gL
xASqoNAG/nddrrJF9onGsQXW2yMHvPSWDVDwtG3RGyhPZal+LKykb16CDN9Yq8JRzXPD58yKxk8t
A/pcW1lLHrrC2ywNAUjkGKlPFdxsNo7hA3qM+PwpEPkSjs7+kJnTX/C1V3AZhtBPuwGskeGBWTLh
padR96IEJPF6o0YBwkHBWU2T+KAs+y4oMMXGGKfxpWzAJEc2Au2amxyuM+GXSXAlQDew4+uXZvkl
mDO0ONvyzrB08rjOlJZkh/4uyzt5aaKm2JuNgWZQGJ7tfy6E1qBQj/ysZZGr71S3+ZSNt/o/+s5j
JRZs27/OcRsqErc/Yu22kXPf6uXdrW4u3egUob68vII/nnSrky8mmVHwdTGz+6erm5vRrrJz9JpC
qzmjL4rfuRMa29HNmk0dz8DAs0fPgQ+oFK37Uub6Q4mLz71KIvWl6bTZn502veuHzHuZg65ZE3dx
eA9oNZvB3hps/zf6UvQWS9ZZAYIjZ4r7WsN+RHyVjRaKM08BXxf23Kc6sUrcvEK+6lh4cw0WVVQy
UGAZZFneorY9HEG0LvSB0XvNAuyi03G4yBKMwOcsV4f7a0mYBLbc8eFasp19Nhfqoyx5CRESG/p5
bjjvwJhhnw7tfC8vOkDYTR4YKhAF6vLK/NVQg6jEucN1N61qdTZE8aUFbQ4/5Bdqf5uhgm5+H4di
l6cRnub/zAzH2tvkBuhLDy9HWDOZuUHCyn5oAd08mIUT7yfTgaDUl0BLlotBVOSc4WCuB5xG2JVS
1xnhzqjnke0pJdk3jkzdr+0I1jMuMQ8d3juxMp7UaBrWGZGtb4i5VJr9rUawba0mmX4ylNK5TD1p
NdlQQVrG/lH97AcLKuCMWX2muLupaYtjhuY/WnK329gCgktat5lXcagXx1azsYAaleCAMwAxZ3h5
tlWXL6JPCzJmeX0guFe+ZGxwdjWOymvZmsFRO9dD9kYwOm1X3TD7bhc1T+WSVEWsZPYtBzPAPvTQ
lodogztFl6vHRgvm6yXJh9+L35TZztCLVcI7okLQG5a7YC7Eb0XZ8EdduvQr3RwnUzlEm9sNvy3W
vgYONApBxmPKxMYRag25MoofNauGUFE11bemt1+8UTVekm4094ljBtu07IN3BTT6CJTmWzWjXJn3
U3uJ1cw4j2Q7V1U95vdjJNRmF4YQmnJQXsgqDMFBaxIsBxs9eNCXC6em6jIsfKiYcP8GDCyb9GbA
fIRG2Y0l+gfh6/go55AXYUeAwMMt7EZwacKcschGEc80pi9GWSLYSCIdc6Eu3kU9iPCgt8QlRg7g
UlQC6dAmsIlEULw1iKWYmS3QJwMvn1uDYlvVWQG46VQ5Aqx543wYYYBkr6idOxt+6vvQfbOX6gAr
oUO3BAfJElQ+COZwr0GZREhpUDDZtJUTHFRzM4QZiZ+lQdbJVkvjmIvmN32Aw1YrpOx8JZude68F
Ie46ZvRNndKnpqqUlxJo176ZTX2bVrnykVvKSnaYMGped1VinuTIIAeqIx08cKt4yjSV/O4vR4HW
SlntEuM+ti39nojksA0zBSOKf+rkXR2LarWEM7aTN/VQ0TgZ9dPo8o/JWHmx6lS/eMWLLBgFPxB+
BujvMBbOX049dcmGfXe6MSGCrW+jqmV8aJS930yBs5MN8qUEYB9wggnRKl/MlR0Y3UrXiLcJ6/D7
vtRCn4Q+Aed6nnZO1Tgb2c0NSBHYpse6u7T+v0dZfVS9dnj4KIbeP6Bx0z/ARkAxwsBul0zS6Vbf
RTmJ4nl2OQ7STTYkqaqeCLEe5CBZz9+LdkA7LCEux7gn202EfXDtd9VSP6Q2S+ztoK87P5SwQQVe
c8s3p1Hsde+BrzNC0R4ajIf2ILOMe6tsfo3mHf0APfzTCLsfTBeer3JxUkjOWRROhIUZUBTgC3lT
mJMNbT/e52mirvVUAwzcuOdJQ5xLChvFvb4L1cg9y5KsX6pkL28Wwe6a+NXzAsCfaYvnctKDRyV7
AiQsnuVlxtlnHVdjtJVF4KKLG2817ap4Rh/R7U6N1k731pyhh0jWfQUzZz7IxsgZpy1mvvlGtmKb
Ot5lOXYusrXOEIaawHHJRlkF0wKorTndy5IVEGMImlPA8SbX14ttcbq4MvQAStcpgPSVLN5sj69+
KbI8Ln2aSmlX0hpZddwRiq02Pbsu6o+6gh8mW975WVGz5TAxvk5LSVapuv6G2mh6lv0b/mV3uI2z
6iw9XGBEj70wCeAzmQeZAq0GkGI6bix6dMFliS3gyK9PmT5Oqs3u0YzO5KXUNS9oeEQdTWdj6/O7
+TjWfQm4Uk9WUzZh26b0iM13H2FreQ/J0ebH5tGBIpxOE9nWNHN2JtH1ret49tYs0o8yLhVA+ray
EqQn96RjD+jJRo9ewI+7BtXti0ug22wR+tV000AqwRwv8k6xgBtVJTqAus3HGitDhgt4uWjneivi
T6zShGKJnLEkD2qAaW4TmGu30IniJguSfO+Mj5O37Ig8FGJDno+SwlQcDb2eV696BFkYFYYj3//R
B8b2vUCp7alUjfAQutmn14dfRRx6uyDSvH0SKMS2OA6zSkb8F82vVjSlO3tBM7jNeIjrkr8VGRY3
wu3WtPwJVaKHEkLbVsCeTwLQ55X20hnaF0/TXV8FEbY2u4Bop+L4tUGCSJ0A/gxht+oHvj1ECXKs
i1rcn5CeUB88T0VFmzwhTu4CAhCJiA2gZwf+Yjk2azIdm2HoWJfVNL4bgS36omjPHeH4kIj9X4mV
o1RaGe0mLLRqW7ZK5g8mAFM97VfIEwJ0ij41u5u/tlW3wwbv0MzWvVHW6p3XgG1lceo3XlTnvhZN
P4Pua50j4svZ9weKyrwXzSdidbvYy9/7DDCJXnYwOosnHbSaP9R4lOvKe5gnK6uuWFaqFhcrYX5N
8w/ko7YG70zu4b02Os0PlW3C2jLfYANURyDHnE7wDPHNuCdkoCjDSp/zFICV9UWP9BnAN3tKLyrE
ig6fcBI3Zc4CO2V4FlVlcolskNVzSN7OSpC6H4tuB1r0qzLk+UsX/KxQYt1VdfOqEB1lnzBfypEA
UhYtukVjyuIxO2tV0y/gMflL5gpxH8ILQCSHH2kc1hdtMvDUSl+6vtdeDefYg6BcKYF40eCFrAsI
8uuR3wAinuYBl+qLOY/HQqgYOiXZZWixDtKgyGzmhA+DRG+/i8CTHqPw4FXtxtHx4AuKGqcVc3js
tKhm89lWu8hGu67vuwegH2uzngZQyOZRK1zFV6MoA2nXPTtzQcJyKuZ1F+T1UcTDoe7A5qLYQ2oW
+LrSqfthgGNWmDnAV3BdqJ+T7Y8cnDhK0kRth+lYj7h/FNgX1wHmjPmK6Cp713YREoyRurJBQAoY
/Pt5hsdg4iTja0GuHTmWu6uhU9i6B/WBGLZvYnIFikM9xp6AZlxVkb6ppqo5dgn62/fytoL3lvq/
tc26SkVe2P2uUbtDURLoAh3JKDmLJpuvE4RYzcSB7mfjPOwge+SQZs3axzF8RI5hbo7Ci/St1an3
ql5WR4DkM9+wyMV1g/PxupkAmXT69IO1yoYmM3uPjVhEydkZ+Kx+4dHW4ejn4SooHayMUvevJ2yB
PmOXAxye7ZGf699023kWQefr5PQOIZTHjRP338uGj0d480Np2ujAlkgAk4Ev8kVruffu6zSJkKHF
v9MWL3k0V5u0A4hcdz8yB+kLgLoO6ptluZmVyL3v6+CQza7yHKATG0zRnWZ0r7nVFlsEMD7bPFU2
TtDw4aEPiIhMf1Zt0ZPCJ1GtNcVzE/VfwtpsEcSL7F1ik1Aph24b9HW+4vUmd1k27ryINyQrkf7Q
M6s/VwVvlpaKl2wgr69XHF0CsUvibDsTUN7bojllWYFCTFK8DqW6EovFCHaHuA1hvUVGM9m2RXCq
S8QJEr6MqtY/lIH2EekOoZqmvlM5b6y6ue83MBeto6Irgph9Yh5SgVZC3VY/hVYUPtbGhlr/ROwl
9kczxuG6SfHdDB/b3ND2CL3WYWetEdItnOZZTcVbZaqR7xkjR183u0SOHW5rY0CmNgSbWnvZQdfY
JCRu8tHW3ux3iTutnOZUtqnv2pPtCy/HNzwr3W1BuufSAVmsw6a95FZHNBdVCzS54GG1QkXasOle
ienHvuitD6MIYWQRcroXqrcfUqQz3OZYKNMPz0FGyfI+rSHDRdIYDjmZJz8SpItZnMfVZAHnK3TP
XRGGHvecvFKya4iipFl1Fw8tv8HuaG7xYND9bjGMNFLtDV7wCHa1PpmT663jsseCIYGcKob4Tl56
YcV3ZEfv0qy2j0CgMmC8/bObQLAgsuRntuJ3bf0zNqw3a5i+13pLDiwyT4Cx70pYiM5EHNG03WoN
nf69wbNy4+TpC+rU1mVkuffbOq33ZdhkD9kEDk+JukfRzb7ZZekmY1O31iFmoa0UYxSlDWBpM3vV
aRj0Vrow0JVxk32dueEJd5MA0Rgjupu9zDoE7NSOIkq0YzwYMDSjfL4r4mTY52jpnoCGGztNiOnc
R1nIZhZaK/CYatsP+OuRa9I2ZZw4D1kbRpuwPlcdtB5T2CRT8RFEgoEtcV5hlxehIbtaUJCrNlHJ
m5tA4i0hrBfb8HCdm0X12jT7XrGRrc9j97Ulab+qHatDtD1CqrYDBmRMOPugtK6+zxUnJ63qiw+l
IifqJe14KC3TWkN5bfyWn8uP0YLpg6+7/QGtuAWcDPYBnCrmcZ0wPljAMOiDqvUx2l2HFaxQsWi0
sGEgLvIRoqvh87M+fBBP58CWVP2H5gW9n4GS+vAsFHWs2a0/woKfCOTwqg8oZCPazCiFhYpxxLdO
vyBj6BGQcIK1LMZi1i+5AotojD7mNilX8JJMMN1hu63MkUXWNI+RzZk4CM3+gtP6cGn4W+9Gt94C
OOOszAK0Lr0MqmXqWGf22kSUvAdlrpWXNuEtG8xVb/MqUapJUIQeB6R2/4etM2tuVcfa8C+iinm4
Bc927NhOss8+N9SeDmIGMfPrvwfS3enq+m5UlsDEsUFaWusd0BbpImPJgiIKAzQK2G+EEZs9mlpg
AxnfqarS4L/R/HD7jBIzEhNQxcsnNZ1p1yNLsQEpZAeYKhl+rxnZrbYGx59EamxTUsC+YfV7vUw9
rK2TYTdX1z6tp0PXJOF15n9REvsCZvE9i0PxSiK185E2YsmSinpDURthuGJ+tc2JBbuUU0AiAXQd
AtAUptjJqn3SBZAZ2p2xeGl2RRKgipDe7KErj96MYScKgVh5VPPfZVdiV1HO+xpzt+1UeR+Agzed
HBKILzz/4Qzid6pdwb9igw3Bt7adQWs79jZM48gPMxKtjURORfBylyRQhkSIVJQ2ZK+2kl71ZeqO
MhJXdt7JTYcEpYKcFwu3gPhAQgBJz9AKOi93fDUvKUSyPLRJaD+GyiOpbuW7pjMqfyhJapRe5G5S
fMT8hsrytokrezO5sj+h92C/JELDeT2dwS00pMs0kwm1IIS+OWVyKYwakK5xmVA42/bWlJzhdtR7
An+LT3ZDfqs+aAgvCKUJzy2PKhpD1S/TmTv8vIR16FE0ieOEFPLkaNu2Dct9GYksMJP3xtbq12ga
dZ+M2t/M3lSYBzGdCsvvp77y4yZSbnbVdNfRHhW/oFz/0ohBBEj/8o+r3inGwaEoSfOkrXwl2w24
oQP4U0qEDAsLH2ZH0xA4RzrRR9vUVbX0Cr1xxy0xXtuGaiNufN4pCl2MN3P3BT3wfR8pmd+76s0k
obM17GnytVY5tV75LoTtXIpW+SNHfqjR0owXs6qLbTOlvxsD/I5EmxoDlteyk8kl64fRV5LJ8UfE
6lvWfQfque+pdn7CDzrcTiEmNKKHKd2FId5dKEAIR/ljjuZwNkPgW2MVB3E3WkEjuE+6Ss9Piuih
gBokRqexPLpTj8GEW9YXpKuuqmRLZQAVMXDW03FuACxLRCZy+yxHD2OQkeBJk32zh2S7jUcFylot
5kNuZQ3Qyuqtbcq7ogJ4Q6e52TtN810TmR4YUjN5wjIePs+8zd0IS26Ojm6E+c2SE+36ON2iKkwE
H2nTRmX3UXmxOMFRUqlezX83jQFWjrBgw0MBhwK77mAeR0xsOu97Fham3zo9uQ7UfsYMieHGvlEq
Ha8jIEOkb5pd5kYfDpon29HTMcUU2XYeI5vNcM8X1PdiZ0ehuhVO9oGvzLipSZltUe5Ut1kMmrBU
IvQ69OpSjMgqNSFLVG6bhu+gLLZTEizp2zxpAxHGe3Jw2SlFwdVWdftMjH/BM7FFDTt5NTRN2Vc8
SH44vWYAOIY8EfeG/WxkUWg2XOomAl5JWzfsWFWpE+mzs6uMaNznla1tEgA2vnBRJU1ukRgtwpum
D3IQkhvLSe+xJ8625cpti9Iqdetc3fXQ8Q6zo3owftHKYA6HStOn+a5DP3zu7BJVqARJf2S5d+Gk
bhvHlT505WwXehYzSSiiLWJB3zXkW7Z11wxPLSctlMO+qXUdxyjPw/rSQD+qDpNxg4fgk5/KJcfi
/iD9me2EgmHCZGycDIxMRFIOtL4jMcaQ6KLpYQ7MZxQfMfkZeK6BAjYQUHsrg56QYldbCGHXKEGA
Di/bR51B4TIoBHrU/OUIgj4bzclXiaTNDocp5p+fyCwMZ5FkdyWs56BXtfBFNMZ326QOP/fVKelS
cSwmpmtTAc5VUs2onLPDLhPq6RkL142GmVlQ1xrCOmUIdS4Ep5Q2p1YvAHmNGdKAUe2H6HTuVYU9
S19b8rOxZlAQZpnjsGNb99BL5x0cTTwVUgip3aywUx/zBCCAVx9xTuxO4yD60/rqq4lsszvlCdAp
ODWs1A7pdvDt+6nI3D0/bnUyMrU62eS7du1cXic0Y08o68ynJGfT5sFLCtaruS3FgC4b9zUFRhTK
zmQvXJ9U/1VonjyldfEh3ZwESmEO8jDHOVtkD1azm02o23bTaTA6JLGdBktVW8tz37IKny/BPPbK
4qtW7cdpLk6sIgWboDHcWl35YcegAto+Krk+qZYGu9bcLAMlLmP2Um54WhvCV+LQOL1apN13oaLK
09xJZJcGay+ZDk9STcEuxoSlfi3LtyRtfzVt0X1+V+ur9WuKZwsJ7SmcXZ/Eo9iHi6nhus9YX7lL
d3F44/feyKoY+dA09hgOJzt6h9RUMdFtNRTj2V1QlfWc5MMookILGrVOj207U3CfN9qQ3jXFSzBF
5x+j+GahZogSBBF804RhwCS1fID61pfNNVWYLlBiDeJ0CnM/VsNwP2f1YWhqhBUKzPWS+Di08BIV
gjVgsKNxWj8BYh7UhZ35nbJdhe2B4c7B+rLR4ortb2j4cQuIEqkQ6N9vZeGxtRpM8jX4Gp0AOugn
Acc8qBx4bPVPd85+kndx+WZDpMh63XLZHdPHSgk3zVgc19+q0sfyJJdm7a6NiZgHt/nyU/5/h0P8
zP/r7MHxmt00CJKLxV6rhgDP3u9sTrqgMREX29qKicBIkR76Ovco6nBCVGEjXboJmtuTLz0JPlM4
NZA7mh7E3276LbAmoAI4akp7CbMuPmZKjir4rcNtbtfF/b0Iq0vKPHBCbBmjrSr/gSpZRKK8gabV
YVU667cGiXHS4Yq7dVKp+ACjKSdEyfwI67xg7p7znTZEd4eqWJg/se9+l6pr7PslTaBaVn4aI9QG
pdTPk4ZDyh4igvPsJM+w17vgJfPyzVtpkKjYFxFEyn44KqWd8ui401VM6HpZjtIQNZFn9BBvqPvs
FKoCeedWIayCjHXmqzmiBaNY/kzV2VdGQFquofupF5lPVCSLqkpPXjn/5sfG5gTQ6tEcCiwa9aTd
xJTI9KH1roOYjT1J5QrWWJCwhdhYsilvag6psWcbFYisSvwui8qblVBxRg8J7fdiD9F+3lCF8TgL
3WBjRCAVqxTdndO/QP3Lc1gkZoCzbrFplLm+pAhnGFqpfFRMsztnlO4xw97mjgUjNWlrbn+Nqdg7
c4uFeWs+HUeUex6B4hCSR/8oixDFhET50YVmFaBy2oMYFdlVUdn3NF6/rbJY/Iiq+J1MUoCRs/m9
j8QdXU3nTy7Ip7Eu6IVi37KQ8KWIktqXKu5fZmP/JDPvkgtgjnLUtjuQLHlQGoTj0tUQrciWbMqo
SY86wuUbJzfnA2KY836mdLABpWlsZqVttoSPm7Iakr1aL/kOj4xUQaa1FZ19BeiP653oHwV8EiMp
4++hUtkwwSkm6M+0UsuFvBJvVcOeH82gfm8b7a9iaGtEriFMUu2nDoPlR+ImHjpAQ7FBuje9iyTN
IbemE5PUtp3y7Fzn1XC2luzdBNR3MGR98HqpvOOgvBWeQUoVxt4m7LLtGCXRO0jBnwK/ohdT6sqb
oVoKLgzqsHW7HGSjVca7TI7ud0n+Wnou2PomnM4kPqNNZiKn1FNBPiDsvnERBP/ReIMROKmj3dgB
GEdZxc2+gXv2jM0W1juV8D8SFVrLS35LfG2JpzXj7pVZtVhYmAfP6MXdqENSG4oofmXVH2QFYmqk
ceXP0vaeoI3DXRQ7EIbrGaumOZ1vpBh+T3p7nCfRPoemde8dwhZxAZ4Zv2K5R1Ca6Witf2d82NNa
806ppWX+V//z8HrmOrj212Y9/evdX2P/7yXWw/YcrvN8qOfKMSLzCftj8cb9fFkOuOau/fXVut70
scpJa/+/Xn4d/zp9HVub/xlbr7OOTVpbbAy1Gn32dlnmAwmuWFSXl6pDCEM69d+jRm8SECzHMwXI
7hZbr3/1P9/62YqJMqBiKbsoFfVpbaplmR3MEvGxtW8207/7iCATRfbJpZz06GFpKo+DmxsBIKLo
sY5Vuc3snpjDfh1bGxVuuhoP4eVzKLfT14hp7OtNLQaARxNR+M+x9UDRzJL6ziKZu1z8cyxRmsUJ
Xj1+jbHjDNBEN26lmWnb2K2ivVWhWF0qtXVVK1O9hrkXs/SN7Q/pah85QOSnrirjaQ5FvrXxsbmX
08z2KZp89O7L7zGIi32Cj+CBwgisZdiJeLVtNN3rN73MyKWExYtd9s3FTLK9yxp7xhCSEGlOsyPM
sX3Klv9coPy5R9zlvZCZc4V+qG4Vtl1MK5H9MrRjQoSvvqRje0IMJT9jAitwZgHIDYpq3hqeZuOd
kaMfV84/hIN6IV+09ySh/1K0Uv2O3lqxEYNdbNVZe6Xc3LHF7FD7K9MxaBDJ25uypNKjIsik6RDl
CL03ad+r77UzABht04VNQSYpw2YIJ6PI+CupfhtN17BTBtDYRdbHPJjVJoc798hiRAqqsfxJLn86
r0My0rurl+XHtbc2EIWjXQP1e7Oev461nf7uWb28rL0+LmcqTONL204eOLVWbMo8HR6FCAtosPGw
VaJheKxjcUmwCzjquvY8zB3PcZ3/QYbmXyfMI4rHZCXBoCzXWJtc/yceLHFfL+NVc3xUccDzv07o
O1wDTEVmx3Ws5rm9tEp49Rpq+FO5GWHvvmpzruIFmU47x42W9ATT9joWWfE9L6igrkNW2YO6zcpf
67y+DsXDPAVqpen7tZtMTfmYyIp/XqHASVkHqLRiXleQK3DQ16RKnEPSML8i2fJv0O3nKc1MfK6F
377G//c8UvwFcEhD363X+zqx1+LnSDWOnU0+BCg4lS9IBppHY1z0c+p49NextelLtXxplyZKFOCc
+jQvmk9Qc/5z4OtkLZ2dQ6Wrr19D66spC8uXrzE3yf+oniT6kbHnu7JJXkqdkrHA8/Xz1deYrbSA
CKR3Ws9QqDB9nlZEdXZQdMAwrY54dVKZeGqoefsekQjahsQMu7WriTJHVL+Dd+1YzbsIwwXks+QK
l5PjQeSHRAhA1Ut3EF2F8Sw4E6Sa2HsJ+93wMvBtpUmGeemaFNUPegNyvx06+30s5HAQChHbejQb
m/TQymraRCZc+b61nVMoCUrslOycqmgCkbTMfnP6gi2YJz7WnpVr6XOpE6y92A3tN8O0UElq8/s6
VHYR0URezZe1C2LKDLAC/F6j87DRx9p7s+JeQRIsVraW57lvGqHRQS0I6tZuidQL+msEOevJBtPF
KwyG83owBNHx9k3ntu6DYTJ4rqrqVV0umraEu63nFZf1RNxtiemmDoMd/O/8dWxg5dmKBhUqj/29
F1c9JBqWvHFd2Na1ydWdkHTnUsZpe+gigWHr88HJmp1w+gzsZxTvC9RC3qLhXlUy33kK/sLZsOhe
DvaTJIFF8VfrtiWorHcl7clOZeq3LkpZ3acif7e0cSLOZ5bDeyQjFjec8xxDd3aWbq+MFFu88ANV
YZwcRjSEvc7cr726GuSbYxyZHeOtjSWiAyro5Oi6B30rRdG4CMV7M5LJympKUtBo9INWRE4gqAks
WT4n6EG6bOPM7HaksZbcmEs4nz+nzigCU8+jg6dv7IWFai+2ImujZwfDVG5GIb91uoKji1tPNz40
MhzlSL46Y++iGNAiE4rHQWRXUA11NARRzSp/tEX/Goa1+oYh3oq48aXphc+cvFZaE6urSs33M2mg
i5ZmfSWWGMMuzZeoiLLPIW0M4xPO7Y+kyX5VtmscGtwQrsJCH24ixD3ndf4XsXfzyzXFtR9z7Q9u
DbvUayw2S7dmmn0C8oIadtsCl7BS30Oj91u04K9FIf0Ii4V3M2mOMUDeX1qOMJzymuGG8dDt8ozA
a7ErNfK0hZIUW3dIKore8TeCvnrfuxAZROsJZM7T9tXsS0kiwI5/SfFDjWZ77zXags4v3M2kkiMs
ElHiv+yStFVBxtqzfp+ToXgbumRhF2bitHazGr1RQBMXmPf2a9hN1KG6oYarYYyvsTQXflnS7EAF
J4emRiPEUooDrkF4AWS2PJD0k1tzoZWzMzcehP78+ZkaJAWKDSCobaJQ6KeolfmJ3sYkb2zf1O+Y
1z2imRnIYKrdRaFeYhpdgPpStOpdd1rchvLibrFbe+9nV7u3jb5bjyF96p07rJj90f7dMTm/m8Lx
nnmFyjtOC++9ZUyYMePluxwbEYIj14w55tJT0Vt81D2Z+6XXUyx+FBi6rr1J5tWj8dKdCCvrvS1r
PFuLfL8e6zxLvTuhPHz2KrO+t8OMf2GqImuhH9I6m6/50rTqcJ6TViddQ6/qmn7Xu4qNlpFuX0dd
c9jzTrlPRgfNgHXQWI4kFmvMNOXnXJf2VR00joZTO2/NOO4RrF3666G1oYCJW1B/XTufl8rrxqKo
WpJGzQdxGPqctGQj8N1yLSkgDKEctnbL5Q9QBLB59wJ7pmoBnIju2OqcPbvqfOzE9PbZXY9osupP
sZVe86z/yyyT8piT8br2ff2vBgVMZ4s9WR38z4FB9cYXnY/ydW5rOJrhN6NW+wDIkRZZrhK3JING
PUEwwAyjm5G64070kCm1TI1uPEmQBOx+ni6LFc46tp7n4jBzW7tubb7CuCPLsLz/a3yuG+SLpK2g
yxhJQrlQ24gpFDBOaYqkLQAYQ7Ecsooi8jIWm8yeCAFFwDns9i23ivcqrMV17XneFC7QSoytl4ND
myh7ZbATNtJF96bahf5iYx8BYqQF9MIZNbBUNsfPtSMkNSZkz+fL2tVaoByQ8bL92q2mIjmGgwdy
eHknMp75bR7izz+8DtnWFMQyix5rz8oHUqwDmihrN8ZCfGubSyJ6ebuwreoEF8P2126mO9arhIK7
9tbP10b6IbNz+bp+9nzBeY1WomDLuHzuBVg06Vq1XbsVHuXcmpi1r13PzpFBShCCWs5drxaH/WtW
keKlsExpzdIKNVDqRp5sigUkkqeaudosm4NqUxmK8JB8d8Zy8pMocn4AID5LXmFtxvPUWPM/5C0+
JjKh36sOughFefHELpqlntDQx+qxuoLgyA5VaYen1pjFOQyV+EAdsjiUiHje9Dz5yJBn+91OzsOc
sP123Op3kZc2zr3peNIqvHHdBPQNuZ/495FCfEMGn42BFrnJNRuLBCROFJ0pke6TcX6z58LwkeME
vlFl9ks7d+Xs57XG7c2T2mf5bW0U285uZEMxZg5/OCg8Bn0KA90dauppUd0DuAJ6DodORWOzg8Xi
teMZsPx8lE39E/dF5Whp+fRmdTW33fiqYSv+gX3Xr2J2Awr0L/1UhTthiz91l6e3OInRrc0cZQdN
X/2orEQjaG13mqvb78LeUxLLvhnzPOwMJU62rpKdI8X7RbiunkwZ/zHj8mc3CpPyTu0cNBCjVNlc
/JcQGhtlkqHABPnBE0b690CRKJssFyhSTbHS4cFO69Hb6ILyUg0Q4FGWezLyCSU/vLPbIsFDBHVi
qgTat3qOvIPlUfkE+J5ta4E8pukAVhrAwjdNH16sv11Y39eh0B6G2pwgotc+Vahop5ZkxCzkLkm8
jOR7VWJz6Ri3cfxbxzjDuJet7R6mvEP+cASgLAPyjMpBU6irwWmqd3DndeRBQuP0C6iHes3IgG3Q
V7I3hV0sdqTzkeURiU07+l7nrnzOOos2Q/rNoXAPuNsRZExpFHMUl9FLfk0F3n3jgHYujn3/zNBg
qlb3MJWLmsDqRXuneKvtLYyHT5FVkJWPK3cTFarxAfLz52Al1T8mKpjUgv7EXVdD/hYk68sKcYih
7XwVkbojBnADNjha/FqDUll7a1NbrbaDOE9ybDljbcJKB+kyeucQssoDGRUN2F9yABuxTZD0v/Wa
qT4nSqtbT6fWvXYthBSveeK9rL0edOFzMCBjj3Z/WYcM2Ad7J7brTeOm2tPrjRaUJwCipbcOaYaF
4Fubpaf1DcvqczRYmYld4kOphYvaZ9U9pxBIqxlX97WHtVG0zdwQJ5bl4MjOhnp1e1p7nq51z1jJ
QAg4/fQ5pmM1cey9woZFwxvWhqBkx6OBS+XyhshVpm1apypoBM4gqk5eO53qw3JQWZpxIPGnQBo4
rmeQ6h5OYYkK1NclIzc7Ib6afn7mPB7KIPam55SQ7pgsTX82IQ5bhRSnLBesdGWb/GO3NrrSxE4P
R9iPbPhdYa36Rk4zmAxrxOGiMN6qsfolUoQm1mOkaNUAcUrvAGLUfLM1bPGU3hu267mFoUenGreT
YD06qFR6cPG29qH5ynpfAYaRU37yBBEEVLT4sTaIo5TbOg3LbfqfMX2KcVmvPcS7bT1+TNEIyiv0
0P4295mIjadbdsYznRUmfTAtx7WbKF531GbgIesp2mAbTxawycnjz/MLbAWCEZXWg728vY7kDrh7
iCA63LZa6ZzH2qRJw2zXDOPRiRLn0aKNfh0TBZq5DgCtNCPY0Rib7NeTyQiKO1py7GnCtghA/TZb
vqBxC7D5X9eT3T9lroRbmP0Ao3DfeMCl03FKa7rP7jrWmnIjNdaztYcXZrmfawB2n1095F1zvg8B
btzWodGYKed1iYo7RB0917FpDk9awYOx9mSr9IfWkiVn8EfXprenWwU45OVzCBYkxkiD5xtOEb86
Lo95i3aWPemmT22XSrExRI+18VSxV0tjvq69MXSbayzdfalncRrMzZIFlrXjr0fLmFU+s3RSZ02a
7L7GDC/946kqi15fNXcthlX2x8GicmzUx9pwH6Hg0VOt/hoLzeFdxup4QdFHfeBQn1ykZv/1dULK
PgXljabZf425uF614+dFm35AsAIZocAa7emix8lrO3r5lTUwv1JCP/WQIE5rD79FW/XXl14mHlpr
tsf/GlvfZjXlT9mG0Uar6hyQT+Hc18aVZAkdCAEw1BmrVAWQLrUYOWxSOKpPmYTVM0wr0mteEu/X
sTwuyFUmQMxFUVbBVIeqz70fHteTTQOrzxKVYsME/lOpuCplTLPbqIvlU87VoyVR+ILeq3yWKSK3
plDCQIUOitfDcHY6s+cL4KAAPrWhkApSSrPlU51kcmsS97geXIewq9JI3jfeUZuG6jqZ49mWouf3
HIz3xhyqkzfKDlTQFOUvMqq2RbVV1KHaNI0jN5oVzQCPQhzbFcN56VMoGkkfpouL1RY7sG+NEZbw
4ftLWPUvVh+h2C6oScFL+Bl2yc4SCB6kFjudkgjAq7T6MMb279ktQLDJo9pHMCcUAaZb7fVNSwwS
NEQfhYdNjZ77MyjhYIwViKQhq/la7QMfA7veBIOuKsMJxMS7Jp14H7EgkOBWgaQDUu57/azOaM21
mmJQXICd5Cr7bNQ/2Hcx2YBe2FSGes277IinsXKpuwp6bD+4x7yHAGcY70kzJGz/XPbJoD3zXrjP
Obe000RFm3xHSzLRKP28mFo4U746YsiKOjHl2wk3AK/qU7+dWSPZDL+o/V0Tjfe6iPBNkBjsqTbh
PUbGxWwSdafgeOqX8cc8z29UhDZxq1W70m7dc58bE7Zcy8uvZhpQgLeN+oxo2TcQFiNmZm2/qxyB
Haiuh9e++M1lxAm5FcNH93kIHNOgclsq2iUnVs2tUb0bGVce6nw+WwjORgKQSK7g3JfqcPKm9NBo
gzzJLpRbXAiHTeM40SVz5bxRW/1bNOIfAGKq20YzFA11ru4W8I97rZvvShLXhxy1xgsyieBKWFO2
WeO0l6osyZLoA/ytOQyieuovAAkOnUSQsZVpUMhq7+WjdyyMqd5kxA1srUzhG5gyBbLvDla9IAKj
Ttuag53uAAj/RKrpx+JJeTCpkgd8W30AHK4LUGcjg8d9YzcKcL20bc8aLToJwLXQkmDH3hms9oYN
20b9Waf6BK/OlOcBoMFRWRIeRnNfI2ptCasJUbiNOuogmUCYpUiRjIiHVn3X8x+9rVyzDJ4v4ihB
ltxBL/8zu0Z9ov6mshKmEs019TSVtfYwYXiY3PaUe205pOBvnDowChFfuqKOTtFIhJFrPL+TKAPo
nRVye8Ny91Y5KSunR5PCid/xeyXATMmh2rWUe2FPP11TdS+jm7YBqcBWkAr9BDtg0UVtyXaOUS9w
hIgg02gF3lelXDIl3yACFMGQxL+bvMJsOTYPrOV9CmIFeSu54wv9R2ZYxIyk4ak+YMrR1tYriRHd
T0CXbcKkeXpuA8fMbTARU43yKCTzYKKYwTz0TVB15ARk8YqmqXrp41i7tEvjmPgeOpAws8IXehRu
zQ6kntB0diiK0zH3Ws02SlM3AJS1i8vot0LlASWGGEUhUhm/emuoPlpkzVm0D12BG5rjwmnSI2og
6gg91SM8fokagDzznR1JG1D3rCvzijt27uMG8J4lquDPO9YCod5MkItvo0eCXerdRFU4eiCswvLZ
1iCUQrUDh28mlxHkpY/7ElEFm8IuVeHwmC3J6zmLdra3qM/W/e/IDXMEygzgja6eAWIwC4CH4V7M
OP7pEOb9ToPK1P4ZIA3GwH63jQecT9oOWWfHN4tWDRCaLrdq2YFQ7hQMWDRVQT4SvZgoCiksVO5z
qqfHKOzmQqoxD+ZuQhQtb2+wlx9kmhvfQk/+6E06KFA9tI6O7Z6UsPdOShq6J2vB6dRJ96NxvUsV
M82ajcI0ltX1YUZhCSfOvweAqPu66/7G+8CAE2xHW6VKp5cBr6KLQ/K4XAjEUaY/M8c9g3+YiLLH
kG9w+Htk1052IwK+lCRb3ehCvykhUeRJTaKijUyqbpV1qN269K3UbvdA10tAcZ4F6IbFYAeZ+eQU
FKX0Es0tpGOfldW5ZHlKbZMmyb6aWnPfy9r7K/Pe4DJ1ahv+mm25gfPOWuotEBnlV2z0QWHl0UnH
Vz7Qa7XZsFP3Dj3As70FDhTcCSUpJWTz1kG4d6ySpIdqbogZX7zRGl6zAY0ihx5iMum2NaO3Ilfs
81dTD6Xz2bWJ/I+2hCImZ+tqhcSO3mCBY3RzgJ615+3CKPQC4aG+pjH1BWyZfV2NeBRD0zjPMqFs
SvTxOyv0bRGl0wn790OHUNRdS6I/1uIQBVXngm7xejOyO2MhXppFPMcsRu2imrK9D307Xdtkmbnp
eVXU3mVMqFvLbF9FjiqCzOFnBBN2VFr2H12fEXlY8Uea6egcmuWrZYz2bixi9t9LE7ovs9fBQ2u1
ZNt098xp0pNge3DKQifeGCUEANjY8dmyzbseGbA3vJE7CtfAAcQV+b1kOyjyPuNzSGKPzVm3CJxp
+WHFgNlLRRqqMLBE01q8rkBg/qdROupFPdqmpYddhiGQ1AorkBpj7rWkWfBrcJA9XwoByqxv9RB3
UAy34EjgKenBsY560FhTNEzsOEPeS2rkgqD0kRu1PDfm9KqKeYTaEdqbEVWaYFq6yBRMQW/yY5mZ
C9DMERm8kg7pyVkDXeSZ5RlExmGYYKQAV7p2ZndXWvyfCjNJNzpejHOwYubEQuC3wJ9tnWEq4BTM
7nXMNI1QsMtvHqW5U9LUHzNwo3e8NkAblj/EEGfvaoFLjNf+dsuQm3vNEjhLqkDOOjudjBvK8Vzt
ZW0mljAAVp6yCdez0QCPCCrXVgHsGYIUmGRhntbLYH74FsuoOOZJxZQ9ds4G32fgIZQUAMGVc1Ci
mBY7pc1zYQcmU97LoEHplQAFlA5gVdrw95AcCV8SEqyHdBYfAik4xEd3UxRWG8cZIbgveCMA2ptU
49dF/zdTUN+S/7Cvac/tkO/lKFkmQQWmDs7IagpJqIXHKeXREd/LojK+ISGPIuf40NPIOmSD8phJ
Aiz0VnVfm4vxQPK32hmHxBsF1fqNl8zeUcTWNaGUFmQ6skqtWiD8Z4AYt8+uqU8XLUveRpVdKlby
yCgKKMOLSVMdomuTNvw9oEAfnwoQUS67nU3BGyxXZX8KR2TTP93gaE9guy7S2MrERsBkntYWXH2R
9c2mzGzvFRaAc1OntxkE36sBGMEuomZXJ+m3isAA+coYaGVFMXXtzpmeE/PhY58UirJPO1cQPxkZ
8BdrU0SdEdRV2R9gR5RvnSmbwwhbJFi7euo04I2lhe2k0rwQLvP/tJ290avo92Qr075MsvmM8Mdr
PwP2Nl07vUVIudyiRpNUhpHCdHon21rSrvcVNHAjgp2hpEjM5Xy8hanhDkgFO4IiYxn5zjzmW3bR
N4M8B7P4Js/xewcs9qOw3zAta4/5gpmpFlydAGFxNJ1bvOBGpTGpR4ARYkGSrs2kxx+KYoTb5D9D
6/h6er48dvJURXyvXgudzs/LjHYFejY6yGlN1tEm3E0YCx4s8ZY0IAX+j7HzWpIU2dL1E2GGFreh
IyNlZZa8waqru9Ba8/Tzsei9ycnTfWxu3FwBEeA4Ln7hv45NkJ4C6Lx2a8AtGsZXhMpRN8TzbtXV
EIyQ4IYykwmDGzsoeS+CG1LQ+SkkyfGPyW2CO3BZ1nxksMovkai80VYFl+wi0WRmBQkWFn9vqAvQ
vm6royBUKudpgRQyls3uih64ddDg9eDvEkVb1hHIDcBiHdlV+e4o+SFRA4xW/zT7ARTzcuOa5YwS
2/CJtpao81GgipI5ztmUXaRm5LTcGWQRg7+Pb5eTSC0tVKed7WTpQX5lgtY0G7AIny2ufuegUc+i
MOJ4e0juwxUM569ueX6jGTmXHDVq2QOWIJH7L9GYKTJbWhjfSTLLqnNYKjr+M8tvysF9BnhnXOSS
8jMw8A2jakCcpK+O+Kn/KcelYwDHfHmM6xOWTMFL5T67LtZCGt3yxlLvzkit4MkE6GPF/kprgHbL
DvU4peNR1eufggeWYABG3dXw61hPRXIkqwYbM6LKSenj3eYom94rzitUgx89zMWj14Q8URsJ0VOb
NK/y7O3EfRpY9znNtUG3bg0RensM3dneKu5Sh+lfG6LZtj00sMM6EOomOMjjkqchsRKr1GQnUWkF
Vqj77Ct3O6/o8zt8HT3QZxJdAogItA3lXGEZTt8yJDNABGDOONaa8/FdVI52cKQAiewa+d0andMe
NJQdXeR6Y9OwRt0c4jb5Oo/6ndy59S5BLd0VVjod5F7LXUnagvl/qyG+smAA5JnIERKTvLU5SFoC
I8UxpOlCIJqIPg7dJ3nwa9OUW7O1BimpWfncVWDYD3Ir5Efqfc39aYNC37OCzijXqv5oF9sQ5C7X
+2vmTj8DvDJOGaMBWt2rVuUtTNvwlM8QnVt9+qQvXYd8trPYds5zMIMExo5vp0LnRAm3QU/ISvLi
/7nwu98gUWyvILvrob7WXJ8eajI5SBNDP0gXIN/3Drnxiw0ga/yUwuVdb+4Kp3j31rwDVXy8gwbb
eEUEa3JuTkaYa/MxdsMfSpepx+0O0wne6Y4LpXvrXNT+OcPE8iS/pferp9Se1RMajf28b7Lwvh10
BZjH0g8tr7UcKbF/zfO6ckY4IEwO0hL6OD0xhGHqsjQEfUTayYRjvTWfpYJdzVQwdfzqg+kiLXjs
rOEy5RbTkuqYOwPGR+4CrvzX69pFevVDsMJebgBXWAApW9ub4wdXXwCMRmHXi7wN3dvSLUtLkuSW
V7D6s/RIlj47R9+pBjAr6bMTKPSRUl+C7W1910TXqJTPlTdcvMbcS0tYD8FW4Kx8aRs2CKQvZMLe
nFHovm5v+NaWJU+SwdIK1b4/NYD0zqETnaTMlMYuNbbjPzZBSctTk9h6jKTX6IdySX7IW5ttWdn2
310PtnJs8KfmNYArt0uBxxQpILfeBuG8fDh0D6JpoDNRnfQTPhTs0zMukCc+2DrGoM5TPrcvDmMD
5of3OisWs1pg1Zy85IBShrq7WQtWdR7Ll3xwu5NpzgwlGl09qEHB2k2PwMyODd6T8A6mfLGLNOeh
PgRR+eRk1bsHL1eVdrC+TltaMrdmsrUVqVIMaXvpsR+UxihBvXTXEtMT6EtmDOdJ7r6cpADPOIFZ
odn1PrT6vbwlsNrJlei73ME1vuUWIkoyb5lwDT5CqvtuC5ci5IZ1sZJeWQeHGhIv+IYx0T9HPXB3
ZEyOco8lkMceL8MThHKZI0/pH/mk33mxkZ3UebwlZolAmdddpJPR6LVbOLsl6rmHsAjWL4DR/gkp
P7vKCeXJS4yevl3YMHY0/DkP3jNmce6KWfYT+9XH8+yUS4vYOgNVU50rx22/T29H7dBPEO+3u1hm
Dj1psnxmMjezDr4FXUhIJfACvoFLNhiJe8iPShX21qCcGOiijJp1XHXMZLAFXrc6T65znQDmsJ97
hh6JRnFk7zMcw9bR1TqLirSgYM9N19ZOGC71Y20kxknOL7/Lt6Px2upPs5G3J9U0XuSpbo9WYnnX
/YqNKdqNRYHSPxTyvydoW8ehyLdf0uvAjulpiSMN0wcw/kcts3PY+W0+PCDIbl6AplV3wtoZoq66
oy38LsMsW5+vPImtj9keDB/ov1Lomebk1QcLgjSyGI6Bw0nBS+DSgx9QCDyW3DJ5MtKsA5W1Rwt4
sF/gG/LfzlwqbD369iTXBr3099tN2EolJlX+/6dirDbCXnqQ90lGCvJjJLmOxbe0xNbMOcL2gwEt
wgwy0FU6+6LisShV5LLrkEuiOGzyqq1R9rX/htWvH0r5ne9GGeuxZe7ugQXcsyGIPQYfehm/sjnC
0rW8JnOBHMw+mMwfaK2wnhz2yaVowlA9SvU16i9f0AgwSBek6zhOWqqM6LZgy5vmjC0HDaVIDZjY
MgiTv7MFK0pS0u/GsuuvL+cRJs7DWKDr1hNvgKefbHap5j16vQWbUH+48kPM+k53dfUqN1sGdRLb
7v2Wx0YQmtcBBJCtslx9S27HSmx7jFvBdr4Px0b55w6hDvow+kzpODuAAPlF0vLmcccTpvFL+frj
51IrdpEyqO+GkfII15Y3/wwg2l+luUYo6QKaXp5B2HVIbkhL+eeoHL12VYBymotbpoePVJAApsg2
hfvACRGCh5RuBdscUAok2OpJcvB/DVqdX9dfv7TkleyxvTPreGZtzJLr6XnH/sl/3zuJrbUk+jEt
B61nfVfr4wU+HqVobGy09ps2IzUr/co2epBj/ylvqyKl6zhbolsgz2NLSkyO+9ezvpvOSG2p+OFS
/5T34awfrhQsHT5Gc3UXwuhbXnE8nNmrqOZ1riovvAQspUDOhEbE5H1ZZtuCLW/O8ASFfkedqjWI
rpWku5WTb1XflUjUNwMQQmzBry1aXpbtjf/wUm0v0PaiSd52mBzxr3kfDvun06+v65wv5P4iBu03
Hlwc2hjWLmNh+XBtwTqT3dLv1ir+qfqHvHU+sZx2vYKc50Od9QpD4t1ryvBb7bxwL12DzEEltn2j
pQ/ZkhLbBmRb5Q95H5JSz+8RDOh/aTWSCElhQ+Tj5WTvneGtNOE1KrmSnlnKZlqdVdlJ94rXrXsH
TAVtfEsr80Ijl7T0/IyFAlaUrMxy16UjP7DaeS/dA6v/SLI2KAP/TVdbOw1bZQ1BepeinCFhIv52
kCcpwdbdSlKagiOT/q3O1gy2vA9NaDvNGDQpSxYuTK9Bnc1D5+jpvJf5bwLAgOWiZHwL2iE6rW+8
3JQtWLvVLS2361+TUrC9upIMWEj5u/uW9IczSN6cJWAntITXaOvs14H1Wi7PZzuywauEyVt2tVgY
MZYVknczx62aHCuBDAy2pMQ+1JNOdMt798el5MMhg1cpx9l4ABX4XEOlwDVAarBSbmggOZYPV4kj
XvsqXZefJVl2kTtTJn2eXWbV2TWZY13kCW9PdH333y1mvhsqbFUlJg8/KnpW9NZK6yJX7iB6YsQR
Mik6WtnD7JVsx6Dmok2P8oqu65TSAsZZj5tv8iL/vapVq8ER62y2Tho2B/M8uyZIBMMSh7QmQd2w
W7nb0r4VKOifhdauXHSHndnCgIwOeVv5sHQtOJu6fxPOtsUGQKSiXSN3VZ5LnUFl0qvirYzhmQif
XF8e8NwiutOu65kfbr/c1HePaJ26rndd5iwSXV/ziM3J2TOno9xluewWyA/YknJjP+Stszop+Ujm
3GpK8faX9DDU9zbWejtsDLGKC3L/S1fE49lACPCow5glCfUMAdLiis8kpZbO3pnhINOzlHoeME89
SfBuqoPXSMvO2nIONamzhzKo253UmrtsvChzaR7UPgOkNwzFrol41SXwMtfc2x4ATw1M0X2auCc1
Cq38iGQQhsvM7I+sSoIanpxrowfNE5ws9poRjYV4njm4F8XqfeqPbwui/VOADOwn+Df1AdW4EVUO
kpKXIXiUJWxP1CMqELFdpZ9iz0FZ0OwephgtBAfYwklnb//sWf78nFbNL/iOl97Uyi9jbuKqlfo/
8pIheY0P/J0fqCDFs+at92brp8dqPTu7fsCGg9aijjMMu6Cp66/1DKaXKXn5WVdTe4+iDvCqCNku
tVhsAUyWkufcqtBvUtVDhUQwylAlOG6MGKvHcSlhKQkzgQFHgTDRzk1hl4/zlFSPEpMgKwoH3bM8
R1iYRXiriINDWSE/5E/Dd5PNs3OrLlJ+mVoZ2JGgxHFYFoB3rs/MLS5iVK9VCJ+Gj5GoioLhoc0K
MEFeOzAfbgr3DqQG22sei+0tql9TP0XPwxJAdImefTX5gaymcpWsMsOkG91FVLkKhM8Mi90aJ3hu
UMN+VtkJfU4VTdtP4xgwg6Agtj2gVanNvcyxFMVDdjcNQ/eoJZ33NC9BnQHbs2lbsKupsRWEepbu
tdLBFW1gd8acMJsbRx1dGP+vKYnmxzUFmgPlX4c2tx1fRZb3hMpMtK/CdofuqXF0NMs8TFOTo/EG
mL4wNPPOdoA6A2vVDrqtJ+0OK3hkMHAAL72wvK+g2t03S7AlaZ/npGANdUDayIabVup3+Wymxl4z
De1OgmIK/pNZ9JWynzxY7l6YstiMqMFb7wMYde2x/54M+TeDrXRw4dD9ebdM+MwgE0ErFBUqMf38
F9udX8M80b9PTQJaAUGct2DMgF2jg/U0a+wlW1Ni3So37+/0Pm4vaRoXjzwCDcp/q35qRoXGlaXm
g2r0bzWqQQ9ulDwNdtVAfVXqT3HPxpGD2ONRklLAVuhn5NfzYz3ueow7dtNSPdZSTPlisFzLcexg
k+Uo0G7pMw7vDrbyH046mzc5Vd2Y2qPjhRfIYTh1ZsiinfjgVIftF7RB8jsM52Q9b23M7VPTtcdc
RdZm72Ox3AfZK0aFM4v2RcNc2TZvEC2aT3DP+0eWjq+Swmi3/YRpHWSobESsaakheY5Rfjwocd9U
Fz0uXAMBakP7YcViiSow6O7RT+vv64Fl5TJF7UQKHJQsrshgJqDZuBW6qbRnxDa1vSTl9mSpunyq
HDBhy/2xxxGgS7UM9OKzPf5e/06a5P7ZLmo4Z8v9Q3UaRF42efjT02bGwUQ5RaISVMEMw31LS2sb
WyQk32VKsZR0kDsOwxPAGRB4wbAD14WlQlnRKen1t7oOwktvDwEa72H1oyxPUh4PYX1KdVSbqllx
WLBWXNzCWQ+8NkEU3HdLMCTonriGf35X0PcpdjJfAt+Oj1AY4ls5ZngYLoHEJM9klo1lg42iWqxF
DX6D/1JRDllrb0d3I+aA/5dDUncAX6Fq54+nabsCkduX8bFUWQ3cf/h1UlsuMhWl3tyn7cKjYNvR
tFoYsChSPkRLkCMw8SDJyfdRLIz8AfK6GrO4vhSXKsrlu62SxHDQu/Hh69hH5uDYZVUlLCsPT4xJ
Ue6cLxZQfJSlpPTDoZKUC7eojl4chMDXQ+Vq747IdPPYlQA0PhYsv2oqY8iOL3Nhf0uxJwW5NLvp
rZ2q9OaOEYATDeXNLmOfUWW34pgUofaqluFw7+r1H3moqa+DXaivelg/dnSwj+xNw3RBdJCvX2+g
/+XUrX6zgZZ8cTNOxWZO+ZCiZvAlqpSv8JGDJyk0y+DBL2L7WcpACh9TCHWf8qXmWH9JBs180/yo
+KwlV6nCNyd7VZsG+uVjWKfTfR9o6cO4BIj76cPOTGqidjPv6LNB4y1JqQPRlI0c3/1LTQbcS13W
LmEupV8yr0ZHWzPavSSNvhkuBq6ph9K0UMTf2VbXf8LGCukia9SPEYTKL02PLYIKX++88Cu/AAUr
D3bmm5cRy8zn0h7fgNB0363y5+w27ldLcdu7rIyQTrL17nszA6RQHSt/RkQHLd2w/x04dvsdyJZ+
mGNcxO3Gf9MAn6Fh2w7gPYnFYXucsYaFL/yfLGiRfxd+yNMtB1RsNt+Xg1cf8WsrUZhzirdMsey7
Ju0mNLf74k2HMf0J6/edFCrA2N5AYHyFyas+SJbtN+wvuEN5luSImsRV86ZkL8k6ds3nmV06SckZ
u0F9UNF602FE34JpBpdQWKFxq9GKgRZd+6iw2fkDi+5xdwCLh6wn0rLHyh+cOynpW987mtpg0e5w
O5l9eh4EY6IvvVr1ezg+0Z0knUi1gSlE/U2SNkZE+EDq/r0kZ2X66fLNf5TU1GfP9Nf5sxGD7/HH
4BJGg/KSZq36EPnQiEMfu6ohr54B+hyRnehfSq/9nMStegOsMLzoesurEqMqXyXuvVSQfHQRT6VS
Z4+SJYGJylFkQ2CoOx3D1QL32MwOXqR6DB3tOTdfmqY4uZ1bYVhYH5ExL2/25BS3qIMst4gFlzdF
JWi6ykVmVp0OsdcjOm5HzVOoOViBT9YbCmHpd9WqvCO6meVFknB0gNTrxZfSHJGkNHqwBEs1rZ/8
HZp+oGryEXdltQUoXqXfQVFnZ+j4zkln7+O7bRm33FWsVzPMnIcysQBYLNXaSf1rAi155dOmPTCs
03AjIuYuwayl/p4VvAb87n/ytioSs5T2r6rXtfM/Ha+3AGA6O36qx7l5HJUKuHThIn0HqsvkS/RX
rvqfzXGwvzTOiD5Qrhf3WWjYKBtXKYi4Yf7aV+6LVB2N9L6ODO9b3eTqwa1j6yEtPQxY6hq1FHRh
P0NH+qUgfnWMi70LbOheLXmp3DH+2WkAxCzDbZ48swvuFNtJzlEaqq+oqtQ7Ob0zf1NLr/nVsW8E
jMiM0WGcjAtrtiWqu6X14tlojvO6OwhbavkuyeoCZVw0qu5L+tR7uwwPva/HdzXi5H8XrHWkuNxy
4ZEAfkbG/6DOgRofpDwE93gvZ4sdl0y7gk5YOeZ1TUqx7mnJeOLVjtaagaa/WGZinVV7gLu9ncJy
zJsNvPzOCS3lmGqFji3V4Fws8L5XvG6ae80wnZOdZNPzhI/LoW/V5jNvowr0x3V+MHZ+QZtH+d14
b+6QMCQdC+v08mq3hfkLTiJikSb9PK2PlzZLHEgqwXysq6p+jPW2vphGNdxFbmvh7uuX2BJ0DvpY
gFXp+GBm6iWyWH7vf4+D8XMSmcpfCkjL9UJZriEVV1h/TunwM1QU55tmNxlqx9r8GtpogzNECZ6g
ULvnbBEVVxU/vfVpbJ1ZDkifXKhAYJwbi/UzOjLbn8PvdMA/IB8qf+oBPsigkxhhMwhPAtf8K0MZ
We/6twBrjqb91HdgltEpbt68ljlh11faE7iNDngODkvwrpwDi2u+f9F1Aw+q0VkkDdQUtzity24S
c5yaLUAkEB66BFkX/Gs+ac7gveWp902bYuXB7D2Pe4B8bx2m9Z0kOwPludyJu6se9whTaYzLrl0J
1K1oXO9zACF9Vw2h+tBXpf85qufvuhXoj5KaFwS4o1tPUtXTnFukWf6zpMI+OLdpmX4yC93/7M/s
JRZW81oajvPZP49+5nyP+VSe21Ftz047BD8K/VwPtf2jBJGFZU5VX4ZgKL5hc7fvrcj9xDzyHpOH
4rH2FcTzA8gbXR9quzVvKYgKdpxx1l2YLOMZsaOJlwjhNSMy/hK7QwsxtdAJus9bhcaojUNld9Zp
wFLwsVsCGsZ0aPBGPkhSCtiwLR6bGbctLKtvgJ24ctBVoBswHN2xdlc8GktgI8V7cxXjIXeq+ROr
AN+6Mpp+TNEC9Gjhc6ADheReqn+L52H6MdaRtR+X/GjJ/9/1XSSXtvq+63Me4Gn7JnARfPvP+bf8
fzv//64v19WrAea2Zx7N3Ir3AxP2l3KY6hfdMfWzveQhl1G/SEHO5HfNkyoIRTYv5ZL34Vi+nMhZ
Kd451vkmSmAtbEuvatQTLSP7O0/FPtrLzdNWTQrH2PN2dQ3fICiflKy1IEzC+Rq1egiODu/6oUfH
5pCNWvEkwWjyvIr+i77Tmuqoh4l6H1QQ8eikJIFCu3rfLoEkbUOBdL+ms+rQM11D6/E/pZK/JeUI
yUPb7pZHANq2rPVMWzql05tH96nkdv3ssf9Akcz7nsBnolGV+dXz4ZLqo/Npsnvvp4EAHauF3vBk
uS6Gowl6K0WqRuy+wiaGeHxtSuVk6N78FUWG4dxxVhE8/QIt6yrXCDPgfH3VWg84YXuPfqex0bWc
G/OKJ5279hnciIXrgGGc9KYd7/Q6RLN7MdwRR53VXMcKC8i5TL6kQIIere6jC8gKJnrvXM3ULBHX
af2XzEmUFwSiu4N+8bARS+YZTRcD7RhEyB1zxxAEXkw81melyvozkz9k8Y3fldn+QGJk+BrFOMEn
Xds/RU2vXdS4za7+mJqPYaDjiaGU85c0TH8DOsx+c3CIHfydYpqoY2H9+4KfzNkYu+CxKprmpVgC
Q2V4GBbIJS4VDH2hIjVANqy2fNRSePFIJqvHwSu6R6kv1TB4OmIaOWGAhjhNsniyA5nHS7ZPXgLE
OvBVa9JnRIcwiLAwRjM6dTzhg1Y/WkGXnCuoNQ9JBqnCGM353nFBFsOOt29ONkTXAinjm2dG1pVl
j+LOm+bhLqvG8aqoUXnLjAJjH7+P7pPGR+JpcNz7pJzweq1ZJIm6xD/FbaviwKDWJ9crRoiuiC4j
ANU/sz9RHtPY6V581J7QDQY7SI8DGqjq+9e5w+oHc+fxLbKQR+7MXd+FLEoFhfq5YQ96H46q8WV0
XbS80T39ivdMv6uiaXzw8aFCgjpPD9UURihhoR/HtwnCh5/OfySNe/TxI/vG7nWDrk20cO3n6BUs
6e/IVuc/lMT4g4Vf6OVWwEJ54OqnrOXj7A/muV/O4Mb4d4ADK7F4GJlQ2RMinUBM/ijAJeqd+dMD
a8AUMBtuaKOOzzVG6osa/4zoWv3gWVOHFDJvADOj8pI1GkIyiPeNjzFqLQzKx0tuKtGbr3jOo6PB
phUj+NDsodxZ/nDp02H6ZtrMnTQteHML3hRtygtkA9TxWwQA8BiUQ3+Ro/Q4udbGoN3ljjYcWEss
7mAExUxVF2Sw5WHI4be7NcucEESUKhJ7l2kvJZL5sWSrPmaiT8gFtvNIXlW58NDYwNtnOAY+WmWL
lWOrdF86DCzvRl/NkK/glmTobbNuOcD0WJIo2nnHqS3wuVySujlBWjKt4ipJP621HezEeIfJAyQ5
22FSsAR6HuL3VJpTeRu9pMLBgpgEWx2JSR5O49RudCBKQw4a6/9w3IxgVAlB/X+dW5LvLu3gI3Bl
JLR7l7cdItcfo3K+y9JvzRSGb/S5/q6IHeuq+3Ar+tx4VT3HPxtDqOznnMfseEX8bFfFRVJykGl4
r22XeQ+WpVyQLpofva6BUtjm7dd+dKqdMTjBzzZQ3iAUeX+amnbKXboDdMD3gZbrERUQ5e2y+DeL
GU+og8R/VFEd89lp2m+L3f0+sbrygXXum4qI+wNEgeoh16rwhJzpvEtMtXrYCqSUAdbf9UwseYrW
2avdFyAyODcvZ5BDpOKW7O3R2TlDzZ7lfy/y4dTKmMAX0v0vKRhVBDOXi2wnkGQ6qBc2v+K7gzso
zn03BhgQYR2K44vSh1BIdOfZRMnxObWX3lcrQBiYobvmwfTFUil1Lw5LBQ+OinFJrCL1vyaXPJy6
h4doCSQPCKZ2xBeNXZCldCuQepJX1Wp2MgdcASTZ2kZ+jJCFOXTxxPJ+Vf8RQVzwCrX+rgUT9Le+
nL44JZP2emr813zO+wNQsf5F72LUMJ0xe3INRFViRNweJqsfLgWoWhQcIzD72FZdrdRDE2TpxQdH
jR7zVK1OGXPdZxWtXVYMWL1OrVphYb3IPvPrwj1r3u7XxEYBxZpN8weeot/8JrV/lZZ/p7KQGaCE
A68pqROG0p+LsrWR72ORgQ2N7vc4efd+nhe/jCb+qZisUtNbAqAHNWRZPW5YJlILFpKe2ZwNn/16
aNA0ZwIhpaMTlrcwgwoopTkWnvd+Pzc7KY3TMMPzEk05KZ1aO32sFfNHspyJHY/8Ka2rVymLTZc1
J4SWGJNHT2WrKo8xTkLEA2uOniQmgZoF32ddra5blsRwQw0PMT4+61FbqepkzjlmI2oneU4TIjfp
NvBOEQfdb/W266hD9tCYhX3nzzp15xhXKphIr2PilWwR+WyeaKl289xOu6nwqOCsR9o5nZGKkQIJ
RhfVoL2y1KkVZapO2zGar/wq5xJlu/+e5l0Vy4nhkMnJt7P12HTse2cqD+t5pdhPYy7xruZsK8oe
OyzzYNgeRLDl9MpQQxGEwfruQClYLyk/MMxU/+SZ5pc1z5BfsF188hKaoO906rUJ28M//qet9t/n
1f7MAnQb1t+w3AWJvfuxy49bf5OUrBftyuwpRtgVqvjZal31VizVpIJv1izzSFRKJJjk9kvUdDuk
G4Y/PHaEHpRuODHawE5tbB6aJKr2NQYWQQTVLGjyn1bRTGjogWns1asd+vPZ8bq/gOVOhxRhRTX6
1esJ1pGmjR+Fhz6YN3TXMG3/rDPfOzFmurlImEaVHh00e1qkbL1ftoJFdtztlJqOHKFZEzl812ON
scHdyq2TL8wzL5DwPptN7+16Xjt0Paa32q8AF3eftWDkZND8UMROHnu1uXdi+JcVqCcWdI4pq1uF
qf8Mi+FeYddzKrBEnJBgKJcNv0Jh0yGB73uBR8w01UtukaK91G2iPKsxU94SP6Pnyr+ZjEWwl1uy
hrGHJpUmD2uehonLbi6G7LodFbCSd8hqJJfwTVWepQAO2s92hnFVtT1Uzvm1qV6b1ByeBwZCrVOj
hZ4zJR9mICOIl8X8kOCzUmKygkMOtgdV56Ds0I67Eaqp6YE3tNLHXhtxAFuCKfVf6gEef1bcnGCw
QP0TFKwW7+GYjSe9QGtM8nIUGM4zLmssmP4nr5sZSCBpqp8rXPQK1/KfsiVAjsIrneq5tZFrSlt0
cUbGMM/zEkSpUV7cyZl2kqQHMZ5j1CggDDVr1pbf2ObXyGqNO8lylUpHl2ycsQttiqPkSWDovs42
EZqNUuVdAYp5xtSsF5ZsSy/Y352K/CoXljw/HHa21xqHdqrZsV5+pBRGiZrfLBsBwiXLYln90XGU
wxCE8UtRHgsIwc+tpkUv7Jn/HqPKvw6a8YAQeXo/Ylb1LIE7o/WPrJV12vLSqc8xcUOZP1GVWIHS
6Bt4Xnd3iZVYzyz2W+uxXWQf58LH/ShsG1y0XCZtforH0GyV7nlN45BUneoiNffgfCkPS0u/LYPn
uHGfZo/RQT9X7BVVnfnseYnyZEW3YEkYUfx3MFr1945Vy7vJTJdpIXwf3P8AZmz1xgSVo3Sm65UT
OWph410RPWN41z2WxXRYW9RcRgFY43aHKnLzVNRZ8GKySPaix8Vr6QfjTapJwJBM32ELVF4kKXU1
VNYPVgVyXI6SPBgVKZSE5IE53Lj31MB7TnPDe0aXe74zjO5H4NeohCz5upP1OEnFOz92Yf5LNRQw
r+zchw9Sg5Hfsxppxi2aaX/FFLUXJfDsZ8iizjMOYtVRC128DMbZeZYCrUXcUy3ZnJGkFCCYYj5W
KQNGnDcUlGPDlq1kw9j3Ef1v0lv3W92QtVPMzBrnnOpVfHInEBPIWYYvJWyIA/YsydFwUEbbO23l
nwzPQDkc/ZYXpJ6jF7Nt4IYaCesHI+uhrpFiKrR4mUjA2GXGLQs3T30eGW2UAXZ4CmYh/qLU5yM8
/HdsSaKv9zVv8fLDW8MDf7dYq/iYQ99JDLvmjP3ru3ZhCXULhFFiEgwClFwCJrUAJyUT6dru7Ons
eI8xgi/F9BauwKsF560y7K6/qfrMMkvLLHYhPmwBY2SoDpLOhPXQm9lXcyEedQuTpl5+At5EMI9s
4R9ZFcJuqEGyKIDu7p0EetWOMwZH9aK/8d+onnq/okRHA6PJkX2U4r6fYYhKNEZ2Bsn/JGabA+F8
Nu1Q2VvvmDthQZKgMxK7NluIchfXYsRebsuqzBntE+wOYJhBXzCPymQoUOy6v6bO/NNHLSItqvOI
/dfB0l4DfB3viq7/5nBbbxF2YKdWM3+Ek+kdxwVVm3CawrvR42RH+b/b3ZaYPAH2sMKjGXCvFFzS
bmqnH+okMC8tRm13tlGUV5tJQlLF9U5Ru/Ng2p9T/rVljTD0IXWoPGGagFYzJncRpJ8V6xDXkJgX
Ulq+IK6d5WFJLEO04VghC8J3t9fuGpQtgspmo8soUeJL0vH+3Y2Bosx9s70GCUVH2ytK5rPez4Jb
FVq/zCxUjoZ1Xwz1eNeE9rAGhhmNd76+3Lls+pFpenUH5be68/IK0XGJ5q7Xa0eJivWqxCRIHL8C
7eShhrFg54vFjqU0Kgg6DDr+sWGVnpNfowwhgIUjuvxNCeQPb8kuM1CW0fDN9BcO07xgFOV2FMI5
lWg7s+CVZ8502J6MtNMtKTFPG7C3gsBL512gE0hgLLC/LbA6Mzx3pnVLFuy9tAMJoiU5sMVxmqPm
XrJK38LcIXAZjYitQS+OBrbS83z7oviUak2N+6iRwwFbWGNr1On04Zog8gVJnnu66ENUJjYGEkgy
jlAh1iLld82QcrhhDNnu5sbpcUVR4vHmuMXBwKarLcZpF2RY64b4Ux9Ut2IWo6v+mbWfP710fNPK
RViX8Qi+sQWGc1DpJ7bOj3rWwxtNHrKiCndolLFROpfhvQ0W5iHwuz377c1umLLHTOMTkXuVdfBQ
Wb2pVbunyyjZQmdlsay6K3IDy9R2Vl9g3+uXecBByHbxpHW+tnWbn0w2YUCxdz1eLE1wilqMKM18
p/QZ+yPABA98cOk04idT1+z9pE3K0VdabGF6/YT2P/J082fDTK95WbJ+hyVR1Jjfq6HCs3BKT8gv
RUcLol/RdvdhUKs7Po4wk8OiODQQMsLuHuFX8CQxW7qKytZrELOoApdqjyhbdBqqxSO6NUDhskTB
5vR+LvUBf2O3OZRIVDQua439+LtxuDFu72GVwvFz790HUxLvIwy2/DxW0TXFojTSWK7uVYRvjRh1
fEwzq/537MPIVkFS7cfZcs8+WjdK2V5aPeQmoEMXmTZ32gzhijeDCS5m+OK5y9IlRpCMx5o/HT7d
S9+iaWjHOPY1T86GMkEEVsD7d4NyZkQx79l//MHgOTy6E/z9UrETtImA6bgzY08Tbo6LPBrwTf54
kHvTJXFfRiSQLux4qveAaXHPcHFgUHMedAlLF858FyAY7AauitdWZ6I5BespVH63Pt4y9fiwtCA9
ttuHNJz/sijc5w0fyopJtuL4j4Xe/aoy1JF0XtG9NvSYNU0D+42hg2OOGpsHFkTvi6TBAdeGJwaD
+5CynGCYkMLnRE33drtIiqC1vBv19qvP9+KAyusOX2b8QTO2cFyu9T9cnddyq0C3rZ+IKkLTwK1A
yZJz9g3ltMg5dMPT70/+9z5/1blZtSzLko2gmT3mmN+QXZDBhFjnEFfOAtHLvZ46Y1clQ3y/QFxf
O/+rLUnVS8zkc5mN3eizEVTWHF0KwFk66Qmv3M4N0h8DDuum0WQTW3p9CzoECwRIy/j1iEiEa+Rk
R8dCyQty8x7igh86SxnF6fy0WP6OIFzsIylWLEOYdFvZIRnFd9FZ027t9BQtadnuDP8lNep64+ZV
vO3LGn1mrneuNJrzmvKCakQZzCzrNtH5CJpyOU7mJzv/NAwWb95O/eNQENXak9eFnr+VQftujTN4
FgBJvkPo8Ti/4Mh1gB3laUiKZ7WhGrTCFf7qJiAwdTMuutrkXnpwhWFuZpBdMhcvgMQ6gUkSzFdJ
fdSZUZ2TvuJDDDWt6WA5icv3ltckmD/jpOuBOjU/+fq22gXwtTL9xpxbRYP9TITi84xfkq4LtFR1
CkCmXnobo578CK1NL5OHZIYJWMb2P+QbECbyPVfuTaNp2pfBWdg8rbLUtWNS/bOm59uZ1OGxHc7x
OhEgWy974nkl6bJ1eli+SM5Gr34q6unDmgiUN8flTuRU/tN6wfU2CIFEo9PoE6zQNZDJCc8wYMOE
cyLsmwkgWP45c5A2fUsosOEYx1ZTZKXC6sJxz7E3o9JD8CdS4OS0u75y43uyDcctrZ081J33LHUV
OfXEQmCAoS3LNzLuy8gKaHgP/ZhthqF6xS/KkOPIHloXGXlJuDdlT5DwJScWZ7TeDkb5Asz/HnSa
vxleZwmBrssK5u7V0c/sn8YofqrM/h46h7DAHjK/yR4KhXtfq2nZ+RXNgszCy+6X+IjSJXmzUEF1
BexPLc2jmXc33UWoqpdLI/bXGTyiFxS/cIpVdpjFBu5dv9WGvIw7t7dzmm+yRqKWXIy6XaKPjcVN
ocIjJIH3wXph1ZRJmFvHvspuPYwYm7Zsbqqi+Vc53rHr5OeQsfHS4i71yyoSZnnAqIIeFI/ktaiY
uXpfXY2kmSWgqqMOB/p2cnKIPGouImmQRm8b47Ix3FpHsWN8+5CN0njGiJ45W0GolD16cr/o/omY
N9rQldijAuzdFSUzrZ9rbe4Eqd47P5X4h/GsZC6nmdG8BWaTX81hkvoXhtjD7KTQxsuXZR3LCP7M
U9qv342Wr3az3M8ytCvZ7WSir1fQnIWEPDeQP2lJed2AsfabAc5gY9NRE8OxiGNs2nKvMiPyM7Lu
35es/QiS8km201lLPI2meknH8jDgwSk050Q+DjuQbKBp5nMKOBBDG2C0vnSjomUHbvSR03N9QpV3
y0M3NAoRd4EZBx8aaADZFYn7sYz6g2zqauOVxvPgA7IZM/t9qIpvBU7P6fQ782W/2HbxxTr7dc6O
k6ieFsbIw9JsHtoJeHkGh2kucFRzPB4FIWL7hjYAnj8H7WhY9zQggakNx2Sa7sk0IkPQRx9Xo/c7
iAE0BXdYMraJeq8FyF8AyhtDKCIvzRpsU3m2x/q+AM2zsVblbkUQ7LUMju/VAKAP2tCx0e4Ib7/A
LL9gj0jJ0SSN/UQoRnPD3DAWPg9sus0V2cYoO6jCo/ttVuO5MNXbxC/F1u81w4QB6bN8CXrjxMr3
iLms3UyTx6FPbiyS6RvX3o+5Ougm3g2HQdW7gcPCIsHOn96h3tDby6j/FShgr73JUKkOI3lq5kCw
mA7ORQPrc3IK+in1TmVcvcqPf8uSCOUCf1qt+1c5jWc7GO8mvwzJc7hvx+TDrdg3MkJGdIMq3z1m
6uGTNnNIa4aUB0H058q5QUcAbHxN2dBbiopGb33HxGA87QX7jGPAbrmpboge7akDMhOtistlepUj
ovJa+noDh+e2zPWw6TyIgKbAcORUyVMjy9921P2mGksVdcFEYiRDh31qHmczePAcisglhZxdJ/PJ
Gaiy2yn+mEauu3WydxKYtzfM1w7qHeSUIgJxJ42SbmgXgxLFOwVy9xUGIUanBAnNQTvsZ4eD7HEY
iTxZWdCtKppsL2Dg3/c3c66qqHocKhhRc2GYO9uB2TD02QMB8GMM254bHJXkffBj6mk6W4DI2I25
Bz8enwyxgN0Mpg8xQhpfjAzfy/TRD8EumUGKDhkZxUERRCUSQU+Do8QYH9WmwcVDEdaJPOwSFIHJ
NCsU6+JQrbN/JGTy1cuA93AHn+b2xxqpjRfF5dnA18mzszAaEuYUDMWc06XLHiyWn4jpJFxN5Pes
WXdOsuYfIaPpRlgTbSXnOR58gkrqLwtynb/2TElYJILFmU8+Z309Jd1JUiwmY30zBzQNyRcBdXXN
ANELtfaLT9MidJNLVoStvxeXHUDhz/rGD7jVyCUq/OmSMMjdXBIglQ9wVLvXwu64OlQo+9W8dedK
U4yXxUb41GCyxLeRZP9m9Ozx5DYXQpar4b1p9ew2amvZrqawIjQj82A7yOnOULo9ZkZx5yQU5GTS
1rZb7x2Uqa5bFQVtOu8Z0nYGWUUIQs8yTb7gW8FOLfDspVbHFcBJY/xD9PvMmuIYS0eTDDzSrbyp
WjBmIO7FpsRte1jdpI8GiJiBysN8da/7KcCbOv26xhVRy+eMYNYaERrgI967ot0yyniXz0LszLp7
B7JwNdUrxOfmgmj+6ATB1TqwGNZv0udWeFRCeKB8RIJNZybUnU0GZhILeu3vMS25REN6Kswlwz1y
YSrE/cwnEJCzWshsl/ZOOMuTbcpzl3MFphzhQhAqQVfy1/XiOSpHiMPVNrXkPpP6Y9VXOGeeSxyp
G3JBum1lcZyIEr9hEgPbyMp+XTKrNC4XCd59NSDzXbxtIfSQN3s4GdZOEni0CVzjUTRiNwO4vSxS
zQYOKqNQCwbq/YUuR/pHwcJmOCfQge9z6nzZ0lh2sT0DS2aEFKIh29OyBG9HRegGnP2NwewAhQmx
iSnzK9T4Y5bCSCqcf44c643UyP0u1CTWTSREF7ygbd5nvmlDlfOigpTTjRFwlniu/Yng8kuGcnua
C7rWNo37haiiwrYeAPZVEVYZBigdKzKLxr38wDZDI45sm8a+X+yFC5fW0vrgWbNPHZC3Iai5AXrK
+JZbHTjq8WRknG1NLzZD2T7nZc04krwCjBmtDfWzGgNSfREpNrJM94rEcaid643Ewt6Kn8UKvttq
zSOMbC2n6XTv1erdG9Q3JNHDuiyhtK2PRmcutGQFopfhi1j3LnwSVYf0QcxWPM6Fdz8NPmMZeXU9
+xMNlM6kkR285+5Ion3lPMXjwyRMUN0wREkQI3HH9OJIp/V16YqzsCSXbjKS50Qfoze925Zdx9zU
Kkoz847AkWd7JhUzmOpdki4PaezOeAG9exoqBLjkMczm9c0PHnxpYBKxLyy+atThOOYU2BSY4OuS
KLebaIFiS8z5Zu4n+g3p3mjr67p8BpsX0OyMD5yTYd+mzlbnFjux2eKpdlZvDVs6oX81JAA7Ef3w
LpANHkx4TmpvqzrzzShLWi2TvY81zD0dE4ZXgkHrvClM5vE77bDeu86R+mKoSwoM5W1cqkp2X+rW
LI5U0i7U4ZKUqiwIrWaWvA15CGVghDHe3LpzrND385/FS99S+pTLMlWhMcMGzAN7OXrLayOychvb
+1LQkK6ZQ2UGNdlKcmAaMb0VdXJRqNn5xzmfWiD7kBsCvZLeQmklr87Y5wyRLrJ41pq7t0uq965V
lByzHGkTDrSHU0KiAy+AofzTxmRkFGl7MybpziFIZBcs+tQW9ldpMLCb5pDfL7yhbvzGkfRMQ7zZ
GXhUNh1X/DYwPPaGAZeSUsNNvewCKMDLgtyOn6uL4iKBztYwFtgxiVDS1coHZv/KGC0ky36auDyb
ngHUPG9JFopdWk/ZcEgBbGwwLXmbvrF/lAN2qny2pFfvk8b68Czj4K0a/STAzeO0P00D6hRe9w+8
mU8qarXr7PRmBTkM2bcoQtJgoRCst31KhOud5m7KpcjAYf2JJQbr9/yPfMubOCBiOWONsgg6r2bv
JbD0aemBkcCZI0ve6W/nXnzWfFggUe6zIrD3xiVyOW2Xc+maUN+zetplGfs0k9q/bdUL1yg2EEz1
l+VQbvtk2fNzdMGnBPBteiRW6LmwbCMiAWv/wiBpvFFdjHvoJ9Cvne+8om0/edVEtYkx1V1xnBFd
zejEqSwCtqksUbFDwcu1ickWrbfrsde8m9L+6Cy8VBWeCQTbh4aDt6mVc2+UBZKhcN5m+pZWouaI
9J8LTyVIzqkrnpJVHqySAl0khPKxOlEBQNpjD+vbsFu7ycFoDEkYweouSJP79peFN6bzo5is1Ol8
Xwp2arJnniZXxKII8y3tCWpY7IY8KPUEgLTc4eG6y735TFuBQT+jvBFlMkZsAs/qQm5dnEfrM6n9
T28aXgaTE7NwX8i+eLRlHYmEnEIigKGAEyS7XA09VwtjXTjED4Njvk2j+2V4M7oyTrfBIbsuNxFj
cu7/3po5TEzMx266KTo44CwA2OAu8GbrPb5sXn0jOa+QCkFqnwtbrgh3w3fb6V3nGS8lkcQbL3VU
qBoKb9PFzRBztlDFTHUTMCouzI0ryqsmHr9qwQhFOq1AKbE/9dOjV4qTU8khtI2JmqrGfm8CqNa5
YUTiks87BdaWUXCi6PPmO63SA+CKqz5Ld2bh/qR+j07V0wUkSZUoxWxvL+1NIQkU7bvy2M5Epk5m
u8UV/llYA3ZRm4RuN9vmBY3nfMT/FteAg90tv8JpSm+9rMYkrM61YcF3kla6YegxVs5DPDJCEcf/
1tp4sokS0rJJn4ziA2Zi7a52aCQmbixl3yywxyJntL69aTzaQfbYKDrrTAD+jPHlYKflx2LNr0XN
XDVpC9CvGv7mTN0shbpucux5cfJJCfFJsGq68Zp557bLx9Re5vJMbuRGFeAIXBvY4zZuO2rzi1Kp
93Tx0shZkGbNzCYA3kZNSD8Cl0SKYqjPVUmcUuM+VL4SdNCN9zVRZ7MDIR3U1zZLuPD8/dg0flgp
IHf1uM1U9paVvQj/dW777TrlV9y2eC3t5r6C1jh6FYuL7ElbckfweKe1VtuY/HhcTsxqW+2JOaNH
25gxpzP5y5TFYVFgCVOyQfPcRNSb6pmzEc/5KpzIpKcKgythFqRWoRmOq85JSsyK3Zp4JyYoP6Xo
Psp1vZ3hfNFWk9dcIa+ygNZmTFFQN3gw/WRv93noqQnDsUFaVL7eMLx0BbV23Xeus3XBG3D/scij
LEPf5uqaV3M+kOkARR8buPYnIOv8Ua0TPGgP8cZDT9k4VHScxfW1U75MoogIUL3r0/EtnWmBX07B
dSFiCmOJuUskJwrzEzdrGe9RxN9ib7xBub2NAeWzS2AOreysLSlEp1JUj2Nqv1daCjZ6KWUt81R+
AOVJjNwY6+zxzyqQmIgyiMftgd3YI6Hab+2Yf7P7fWIKdDyCzSdTeY0j5l7e3Pbct/E75QF+jJQS
JUaoPxs0cnqLsJVpcYutX9kHXEbIevniUDJ0CfmQxrnxWuOGvearrtB218nbkZddR40rFXt6Heyq
FRTNKsriUPfXdWPQIOAFtn5hfLPv3SzMQogs9g96NZibrEBWEpKVaD+5mjPFphFyAr19I2xzl9ji
xd0vQ2VdGSUdrI5JBDoRHhs1PzUZz7D2yxJ0R8bjsk2/kMGkLad6MJYBaLxXDPu/L//zGBj6nOty
KOPIY4QDEH9rc68aCRv3qoYsg0v6k37zRQaMmwAL6ekl7ILl2HiMpDPk9CHRkS2B/9RzJuPA37Nb
LQrVScQofUDs2dq8rGU/7Gcq9F5xD5t7BMhsfCRf+HMay8tkF3ef1VBHYc3B3ov/eWR2hktpfeIj
414zYHfLTZGQc1y+GxNA1cahtJfK+o1rn4uGCruK4y8nF1OIRORHYANE4ABxNmv+Jsmy5HdXmbqU
bKlxSj08fLH3nQb29zxg315YhOMpPkJiBpCOYjUG9mtQAP12d+1iXHeXt8suHRhHYp9SkO8D/wV+
HtjDmmSJtQ7nJT+vpnyo2ts2F/MmL9VjndB9Ln3/2LcCSdO7LWymyT3/p9cuEP+ku1vc8j6/tA4C
o0I21P1JmIkKh97highIgWeq7Ip8jDrqkk7Twx8jimvFZe0c61kQqOOyezs4SSqATeDsMCVEAstr
YaIWjgehMem3udve9vn8pqtL0KLO533sVP9Utg7XI6SNBHnbdNkpO0nADXZx6A84zjZIzbds8a6D
5J89OPRke/LQfDacbebXLI/5Y6VeYieDLuSzR0sTJ9kwYr3RIywH3ejQD3L2zp6rNvRU93lmWq9F
wGoNO5bdLRKLrsiHsrKTmFBf5Cxu2GM/SbN6HSq/3Bq9yDBaJG8wRhhh9+0900xmiNGDZfBiOvSI
HUI5RKSawovsuZ1thtVtPmP70m1dDYIh3aLYE2TKT9knh17YzvTl58okf6WQKuOZ5goIFUbc6bir
UbOHM8hd8uvSDwspLSaa5ierBAhoOiBf5qbFVoVg5bY/Rd7BfqnVoVzQma3SDY62OI7VOG2WhMbU
sCI+eV7xOSHycbdpjE2N6WEom/SY5POlgLbfXUZcNqiVCbgT3d+ZVUVjxXa/mkvrKf7oUFhCqzCo
XcfzgGaJTba/ShgNnChG7mPJWVk3iJ2TydzJfDMzXxfiUWm3Qe1CSV9oe8hLYs3Uofhl66Tol3HC
QEYo9n0KpYLybqP7YrrvyEyPBuKNLkD+E7r8deJ2YTmh22iIGpZC1qSWao/53EH84I6QdiIOuykz
r0dl7ipqys3iMTmdrSSWC/M2aIWzF+bU7SBEHtcu9zayqLepTWDLmnBzSBIxnBR6e+FjcM8L/SJr
TKbm+EzXjM+/XrH+oMjG2ZBflQ2yOvtWOLW5JHpl3sFigCLR1dl59Oifdj2ifetog6FYeJBlUG3X
0eFmrIY3ED3b2r3Unw2jcet8dAtW0jJrXmq5OgfPbnAzi2a5EsOlJ9RjpyF+Aw+fV/TUtSV54sxu
bEXKaWEowQD2gBDIhcY2S7ovVdlXoWfVcQhypcbLydRrm4dEttUAoC6X5G2peYti4RJ2yt4NhRCX
PIXu7Ir8dZQc29ga5SHPCgxMXPaM+bz0kr+4c3lL5olQYhLJskZLRvrzqxu4GIuL6gzqU5+S5t5E
QuGMqjcxn8o2LQZw30PPdo/3ttplR9DITNeZKsuj17OVftuEeTIfBBt34oUrIlYnUe9pFjswYnbB
fN2khLcwK/tpSjE+VHa8nfPl1VFMXc7e/DzEzHpiA+r3NUE0LNHjrc5WnmT8E6QEIeskX60jp8jz
p6uEHirCYWADRkkWZHPZ/sBv5hAt+d1sTgbh0z4TMLNP7EbNYELX4qe1UehswkYmEjZrzmQ3BrfG
hcTUf3stlpHlRtf2EVBJs1JWuJxzorV+dOJ+mva/Wa8/oGcItwAU7nZ36yBNyDgxOnT8CXyLnxa2
3JklExS0DKHXDAyZoHsYar5R9JglKT55Om+H1HgPeuFvJ6sncC0rmms6f962XH3S8QQ9HdpeoWlR
6bDPYbiXipV97R6wjwhhYhQRt+1j7sTLlYxNehtsfUSNJcdLGr0zYMHjQ34cjdLc9f4djAsKQ3N5
mbV1WAcTVVj3z+NMR0SqMbSTegi1CiwKxXLlt0+u02F8LyUtMuefPWd3Prt9NsHcFedZYzViOzBp
GtBpYFCzH3rmxm8T8kiMhjBrwp0iNRg/fTO/Owm5XmV8XUx4K8X0o3wE/TZHgsdd+TQiCpD3FsD9
rSXih/M8x2wPc+gNWwZ0Po3L9FrqLSftEV1Q5fm9IVro+e7CKbe2zabBihJZM3s+78LEH9r613TU
1zibVCxSHSzWnv0Fuq2a8gvvBumV0E/p97Iztr3+gb8o56xKc+QXt9ynIHAxG0aFkR8qk0DnPnbu
uiHIr5qBc9vpooSDvFnaAHsgTXCrC9xtOip10/pbB/ds5GtB2sb0uSzNLXfYnCrY2YiW8bm+qfGB
tLslvwzsjuw7CG3DIL+2PzlDVmwV8kfbDOIw7ZBe08bN+B/CSZk0020tmcw1vtHa1YeRHOi+mqCd
xM080GZbdf3teRc2i2Br1A8Y62Y+Fctc90mwDrfZ5R8X9a3CSXv195AsO6KMUB7aQvLXDpcImlgf
KuyPeHJt1lKC1X0jgOLfz0vUdqzDcWs95VOWcx6YrwN4iciybS9MnIMvpRuJNXhNslQw5Yam3QyV
2vYxG5lKMQeRb3rddMdOD0+z1657O3ey7dyXNxrLGL1junNOX3Z7Lh6Cjf2pgCOs6dXSiaOEY41l
Sh9MBerw1umH6WZu/Yey5oDWa7mpWqu/GYOxJcN753PT91uYLCPtDahjt328IPIjM46p/lKTBUXc
oy2fT9aLI3EWtsNH20FyYaKLUqjaBr13W9ERi9pVDCFF6zZmdHCmxQoz5xK0oX7zfoliOY/EF14V
/aR3gL9xLsY3wZpcJ5K9CtuyXWG3aaiMAj3GUlcW+QMUOfqXJRd4lOffWU5/300FMoxMXsqF/qfg
vpRAkO6N5Z8mPziPHesmc505Gusq2RklyQid5f/zXDya1fiixzneCDDIobeYoTcsrM/O+iO0f+gd
YrLzf57kBF2r8rvTzNaa3kjtZxBiVC/JSTntc19gphg5uezhiTmOU9Dj8EnidBtnPRSPyd54gfi+
TJxQiEMnGQLbCWPbO9s4r0v6L9s5kccAy88Vg4rP1iVmPGkNuu0NB8ATP0PJsCVzRA3i607HPlCb
vHwKJH1q2yOjCBbIlWyW29mhe+CK+D29w4HCqhLGat1ONtb9ub9epqLcY8s4LnN8S1wIoy9oEYWl
sep4vGayLK9V7f72q74WYrqlSgVbnJ6KmGdwdhoYgoZdISbO7kt1Rh/lVuapoJwdKpQT59C549HS
5KBX+tFYVut6wgtk4wPeNdmh6ilxx8D5tQtn2tRyeDWacUXnKrgZcNxsJjM7TE+9n55Gemlobp+2
GMezRVhsnvrLzhjHIBrWJgxEytmS3ZeQGcKEtb7p92CVjngmuZUXps18f/tRSuLEYu2QOG38Ju70
WYjia+zTlbPf3quOz0VkhBeSt76T6/CROIiQeX4Zp8/poDlkPNmNn4QCRBkKAx1bl8M89/MO4xMr
7FU+5s98/g/eV9/2QZSgFyDTIvoPgbkxFNsqN/nVg34YbO+3LcdXfxke6ULEoZ0bcPI9grMCiFJd
zHZAWBf3Dn1Ug9RgKbBkE3ngb6Zq7djym3Sdvdg5AUr7smLlh12NT+zSzapHxvPZqZURsTvHWUvg
D1eLs+w9rqA6afYVC3csjTdnyv4BN6tRnju9b0xsbYy/p/1v7Q2v5EyhRtfNbSd2VsydkzUdunJw
qMQM/bj+sgsfb7reTn6Gpc4ULbkMzJ22l/gZY8FgF1s/nv1LQ9PfpmtwrbGkRbUFGgHrddaZeHqD
9Eq7q7XJs/S6bQxSK53qLJlWK+qu2o+La26xzblUFyqcarm3lE6gjbUdESzdg80LQ1jj8i/EVc+m
NGGik3THlMHroBtZ4fdLm/+mTXeBTo1Hpzb4u0nlFBIVh/KWTdglA21RL9aaBieUjVAPZI/7bmZt
tVc/pW1/50wEQYCp5tfIIlXhdfVRy5n3dq9lwVaoo10eZotJcJVTnGHq3WP/BvqnWzpWmiaGJtwJ
59S+G412q9rbcTWtU13NO1UbSdQVFGXtcGhqi7oVTTirMz49XW/9dL3OKhagOO3qrdmOV4lPcHti
EruA48gKjGEblAbjyvNbqfttPw+UAGNyZ1gU/apufhIael1OGGWQGFlkLPanHLtbYY6HKiiX7WhR
75ZjIdGDHIaFSogssbobE+erFafEYdUkJ9CjHfYvwOPQCJcx9zn4JSPlE/FLdP4LHZS9JgaOmZaT
w6Y0TSgjdGLfMrBymyrzNlMTbg/r2CZltbOQB2Ql77QdXKw8lKNtR5Digte17e3XQWdPOCwpR+FQ
uePMoEYtb+rVeYyd/EGwpux8b9oX/boPWusq5k7OsGg4NTTIiKbc5jlqJImdedZv7E47ETZKvvIT
ip0WX8xQoZozy5016X6ZrZ03jlQliI0BmQWb1ijPQvc/cT7/FAO9inzdWN1D2U0TFw0jf3HzZqfy
J9Pu7zQ38PrtyDHLdg/8nn7ZAlihY9cu0y8kWRr2bd0jnhm3TrM+pa73knv6YNrOsUspVY3RPoPf
YdxD4NGZuCG6gz9tzv8sYWw7s+WGARpiDsTO7bjDmuqrr8EGFl/CEeSwFUdE3XvpocSVY/O6xkHU
L6vYp6P1HJDD2nXBezpdHPFZejYURgqMdqRAVPrsVuSeNjYCd+U/m1Dcpri5BXg047yaH7sZLWZM
GIZtPHnN4BiBdnH7UDHIsAnW5VxPQZStLilKPIWOydmBk0Kb1d+5fv/guNVnP5BVZpgerH0Maeb8
FAjkZSdgrMD1H9VoUbC5EUsuHWgYCdhwxXNBQCfjJuDFXKf/rM0pMnCpdqSG6sy+lZZHZijcwBzN
fWrjw+WWR1/gda0LdyPSmtl0Rn3izr3vnOHG7bUf0mtk201o3cbonLtyksO2xtOjfJyPejzZE93g
hHZKb3xDciDqEW11o3oIkvhSbY+PVtEvL0uLfal3RIJnbcyslvvaup+s6aUykcCgIl0m0vcGg91D
IClKKBQV0yqXNiA8qQzshJksiANUv/Hw0fnWburFefI8eCgtyZAFazZAC69B0JzGa9WK8dpqsuka
AWKlraeMA/YRtRmMVh+rQbQPuTCKB7bVl///PdAMzD/CKeK2KWNYkHGaWGHvmsP+f7/NEw09b4k1
7G7/HsIOQB/CFe//fZFcJTnruK+37jq0D+gw3QN2scfWBN7x95BDvOtNF5iH/zzh8qySANMdv20a
/feFENKZ0le2cfx7HmZrfa874usvr/r3D7Mlh5SBStrW/GZ/jw1yGEMcdi4Yl/97rMz80ALqc/v3
DNhdC26XHEHbLdSt0PP//sPe7t4Xtbr6/x4X1AagdBQNrf97vtVJKBbiTJ/UvvnvwyXRajcJDqO/
F/17vGwWoqdS9469yK61u/guJ9PzqYsxTjWtGq/+vpRBU1wy4NZtpvPpKeiT8mR3aIl1oibuHKN/
TwZCWDJ+M4a1p6+VyeL796NLHwxhglnv+PdlXgb5nsEGEf3nhZNYnckqRDS7vG1fQp0rrP889e+t
/KB9pesirv/eSWVENq6xnyBI8HQ1ddWB7bQR/n2ZMXl6rQL7ueoMfg/TvHU6a3j8ex2Ln0TK6Lvz
3wu5Naa+rg7i3d93x9wNFzy9TNWUzf3fP27Z9bui59IClZWm4SQbWBeqGsK/b+Nobu55w+zQk8HM
Kn55TpWtKa4rmlr/fZ1iWDT7gXqPSGHvxtHJbpHY012jdHlHC/7iHGjbexB1XtQk2fxQgNSMBqgK
j0vfyTBm+uaJ2qsPEyXLlxH1jevOVa/pCs/OK13vrdZuvSmNqfkQfftLqCzjkn396s959a3bmrHB
3PmpV4zspd/8GzUVRUVPhQ5HE85my8KxmnexpqLZ9GfUKiy5FRQaIXPsB0QTU+7MPHtt9im9kF8a
ESdnXLufsvfuPRz+X5nK3/067T9N9gRUb0PwbtO73RR5ueyyNiEaJbC6e8Lk4WqWHkvQJXD577Gk
aBmpXA2Kn7nr7v++YSWWxyIRt9u/L/++0WeIQ3lSGpQ7vNR/ntcmeiuxmEV/X46XF2g829/O2oeo
9//eg6znBvs0fTRXdU0arr1n7gzHgkJ8ec7f6wf0BPe6c+f//Kp/36iHeNrXAz2tv6f8vb42THz+
c0q/v+nwszGRfljngrhIWqC3pAVVh6lzcyJB2/Say8zYjobOH4EYZGFvueNHVRo3ttuqhB7x/erH
6b+ucj8xeAevSto+EcgjY7PKK1FVgu5k1I1z8mzl79i8zlz/lU1f3JnfVDy/uQ0ol9TdMj3AB7QW
633ttfJdS7sJk0StD4GVNbtAVuB2qmG+wt3v70ltjv+HufNqjltJ0/Rf6TjXizPwCUxMT8SWZzkW
vaQbBEWR8N7j1++DpFqU1Gd61txshIRAGqCKKCCR+X2vucbWtF4ZZaw+giiMEEwKLqUa32aTrp+N
IkVowbB7UhPkAts4KM/cOCSK/Dw+xyydtgZaC6c4NpNtW6KSkmQkuNK4H0+xZTRbIwNVkJkk/1tT
S09aO+pblG38k+bq9pYHRRzjGCJAzoDLU7bPAJ1sC6j9O8OKghtmI0zpNGG/+MkeXQn7W8M6fFE3
/ngru4bWpBCV+UfXoat/62pAc75V8fjedo3F6NvGd6CnoiPeZ9veQ9sUtWXCGbKOgOe2K4s+WPfY
ha6KSiXr5/U3qV7jrBx501oPp/5GbrCXFUsDOYmNLGpzP62DiesbhbUtGNow7o6IZaPq41/pYTm8
HxdEBJUd3av2JMG/Tbj5IVRFpB+s/6UpXGRv4CmxGnR2OS4qYCx7yMDwEm4MVIVXgHaGtazrc8e7
YXYPRh/FTXJC9JN1ojdW/Yg8kyz1gZeekSjbyZI8Efw0dxfhngecmXPIjWVaHsbNPEMfdeA5K1K5
tn7V/uhH/mOlI213LasK18mQdKt2eYWF+pAkzUrVe9AVBFCajRKZ/HbYQQZr2IjwMZUpJpal19eC
1wJAgLmS2GS8fC/XZYUAH3Hc956yiHA+oaZ583EK2ZBbfnNtk1JHc9pBBqavrzVvVHcycJ8pCV+C
G/O/qPQtW90pGiF+eaDsKDeyAR4q6eD54GkqgI/Hrn3lzwvQMqiMc0f859pPS2AtqAZ+IWpYk+Sx
8oteIFRhTfBx8paEoyGy10zP3ZvQh3jjlsTTZX0q3DvkPtQ7d57uliW0GCVo6Z/lh7xAFcoacZv2
xqxcy/o2YEXUt8UTWRyBONGAvWpE6jK1sJzVgl451IK7aSF3mxHn0mzokDK3lIOsqqKYVll+35W1
H+2dC3EtSZW33+pl8bc6S3e0q7SM171DDBXfq/EQ6OP3jarWN2HL3zqZ4MXTQFiftAjygVrExReS
dt8ss7CfFZE9NprWXJm2YW4dLQrWbmqg+oEG/KOZa6TPYHhkusN46mvoMlVJ+ITjJabGDJigMpR1
bYwHB5Utb4yMFahwxr9sOI9lmb6OBaKeba1/8q1aBUGaO6zYe2XfP+10rUNWVCV1v1B7w995acbS
uoHa5ejpc+Fqn/EnV24RzM4PmY7MYCgmAAlDuynTInnqVJJoo5JoGwUK1xfbW3KCdN0+dZVf7LWy
SjYqBLGrvPXTR2ccrwhGZs9ab+SwnjzvkAZddOuZ/pv8uEl3+AXLIb8WedqdPZ8swzAfMH8PEJTk
tCKwgZntm1vkJL9GSJKe5MbIhvZUmi3wWstB4kBhlV4CkDwZemgOC9kHLue8C0wbDpx5+F78cQrZ
PS2KpzRN8t3HqRMDWLCpdM26LaEGDMN0hW6Le5alLIaAJjpk72UxqkCxAE+96p36LEgINlc1ERDQ
YWq4zEuleho78qpRZpafxUTeOhyS+jlP0idgHv0LFs2nlvnoa93ZULIyHwf7fFrkDjSBhcJCfg5H
uz78lnQAIeP45ky3T+GJN/CUZ3G5XJQozOlasQixlt7K4kdDnCgpPsjgLDvC3dfho9JhI24gSH10
7KB0N3UBxLcf7PoqMNq9LMmN7GLN/WSxnNlFZu8TL2vETTioylXmwOtKYamzSu8QUdAhX63CuVn2
qRRPXSYJMdHKsujDa/WFJb2yfz9E15JlpfvW9XtnfqezhrOEVVniBsIQJ/nxGe/H915acWfxGTWQ
gsNQNP1m2YDDvvXjNLv15iVHqFZgdX7UOXXbrGJCYEB3kISDuaJfKtVxjqUeVUe4LE+sia17FVoV
emP2pagFkrIReHLBjXiUjRaq9itwIMVOLcAJNp1RbDMB3jVpDP8h9HKxLjrEEfRogEcFvRPznA6q
25Da91MCysbNfeV1Q37Ne806pqRG1Vj3KedaA5CNj4NlBKsiSiAQgRS4I5q5HjjXxbAM626qPAKn
QmeFCcmOtTmi7obZRAvZKgwynWMjvCPpeQRGwzA5F7VdnQWINVLoVfi1FOm+yiLrsTIKAafCRw5k
SsOnQiGAMHcQvx5JLrUmqO4EX8GLvB9pM2Iti7HWL+SWiLiLMrnvExhKCHiGN5HnoRulNTkpkkRs
+9HWDxHvCOAwaUtGO8qPjG/NdkxVcTa5PmsRx8ZNnmB/F6qKuB9mySL0eBdlaTrbuvWmcZHOHgyt
GLUTqc6EwCWqW3NVBoL/VMyb935NZeZ4Wyjfj5AtzTjikNybHhaEkNvJca9BJLa3ttEGd4WNZkWI
0NtaFuWGDqaw21tm9jMLCOGhjw6yjg6aSTiQCEh/5bmtiTNt5x/sLKlOfdCn6zhNmkc9jF7kT60Z
b6HVB98i7lWC6SNGF/MxDlJFB3M+JhHEFKrIrB8nY04f9N6rmb0fk7mJttCd9PsxpQ0uJU6yA5Qq
96A1o3sg5Ul+q9dJSJRR5m9i3g0Vbtg0ZbLp910mwcZKacNNMpRpi0mBCY8PV91FzV+PyjM+6qOP
CMPCUh222VzxsWmSEANgUK/3E0TadTvguF6Hg3HMMz1eh1akPEGSv+65C79ZYXcx6954greQkRav
/6mrl7bXcupqBsOlcMPvXX87qzmpeKznZUwY8VmvMuNB9ari3u9+KoTds9bZ+nuL5v7U8vsxhVv0
27ryAKFMZYezeK0OvGNh/JMQVc213I01BAHCeVO4EQqTzrWKbtehiuf1mtzN0KBV8FT9tVaWUYav
9pNByNodlX1m+QcoI+Y2IVW8Jyuv7GU9xHeCp7JSSwcHXeS5N0k/N1vIXq2ttdZOdqhlrdyVm9Kx
yJWJNloUKGd87y9bRs3/0rpVcBgZ5y8+j8YuGQjMaWmZXbxMyy5yj1noY0Mydf9RP3i+tnMMEvfy
0F/7gjb93rdBu3eBxkGL7LDjn+TGQuiT+yg116JM0S5pWrjfcvejTz2S7vi9j2y2VQuxlg5jmRCY
oX+vIP5+yLJGJT497+oKiC+5Jze1z7sLeFKw+KjrdGcsTx/l2J7iTZSiYyYPhuKIUtNv5yFcSZKm
rm2GK4cc2U/nYOIkltk4qOBrCrhayPV1bnhByCC7+GqQXcpkFHDEPWPljnr6c8Ou6RDw+6gtDEOs
yLQaK3mg3CCtnF3qXTX3lBV1Dz7MZsqxhaeR4jTzNJFuPGGGUC5kESpTvq0NlJZkUTehjCpwNY+y
GNrhihekfl+4un6JU/NeVvch2q2NiYdcNGbjU62R6mUJIa5kq2Kp1zhpTjcYZZt3dTa9n9pNzPbQ
R22BnhIHkfEY1+gKsR6dv5aWoCaYW4px7vFVetI9nEn++dua87dlGhZsyCQNTx/fVp4y5tumNQLN
JSz9rVRCT3ldbJrcBxc9i6W/q6PPeuofxbIOYKK5QGhkq2yYhoSRXZYTNfucaEm2k6UxLQ8MlVB8
Em3tRsx1oQWG4QVtt2FVE89eD7UYgTIF6dJDqOCcMxXCOsmzSD9UyGfJ3u8HCiMAO106s69HeLGU
OryAN/NZWvQ3Mf4XRwTkD60yOE+qzseP7gDryHUvZRc/1HN15sKzqWLS6U0bO09DY0RLAvHhUbY2
doQnxhg/+hro6cbEYmfoFeepgjS2yapo2MijdL0nHNlG0dlVEvdxio7yIx2lU48ovZIBnD/KiyIS
uVWmbGVxjMfPE76zaFjVxX3te2v5kW5DbkybcL5uu0R/NGGNxaFzahKDjIeqQi7GyOqEU7Y49aVF
7iXSbA9cqHk3jomJ3NCP5kEBw/BxyDRNI4MoEvsWr1bDgnUSdHd+0HZ3GC0ROkwAh3o+RSRvMJDp
x+ePHlrrPfSRkZxkf1xP6q3RQbSUxWo+4ZzFnc8lj+mr1FqiKeJuXcPaNu1YXQ8ZfHsmAEDtK4Wn
VUUkszVs/1tw0wZd/g0PpxScoD97DZiwbafGgejfRw+WXX91DSX7Fns68Be7/GToVrluUCY8Eo20
T8WklXggueJLpJQr2bV0yPPpvercTgnecKMa8iaxqv52KtxuIT/PhqSYdHb57BVAFZVyYDKmxNah
hlS5zkPbeQI4cJJdm0j/3DkqHETd1vhSRHTk35B7fbkUrKP+8TfErKHe/4Y8ZU4l/4YK1tBDmJVf
ge92G6+MzU2ixtMOcEC60hH2eJDFroqzlR6o+oPZ1N9bJ9c3fiqqsV7uSBqlG9jO5EkMJXpU8Ulf
qaNanQHD91elFtc7ZJPREVXCZCXQzfs0jt0TEGjzzakPdaJMr03JMIEIeQShnKMn16vONfHMvEVw
oTey5z4tgy16WSnyd0lfHInMYRk17/1WbBF5xmbYbJasA+hdlv0IOwIbaK9J7XOiGWtvUMIjaSNn
mRB3Xcv60tHBAkF0zo6Gla/zpscywm85wnBDjF/cwXk/QX9lCBNXLW221xNCPZomWNC5VEY+KJ68
Gt8buyrQ1lXVoUgwN8gustXt9PxAAgEV/YgEFUpgm6TyrZNJfPNkzxtZDJLePkyYS8qSrJc9tJT8
EUkfgTJ1FkF9n4/tczyOAivdBLjeLKUAO0zXhwKh/7vQBzBZa+AspBC6mOoH23XiO9LpwXt9kYhl
q+n1F9Q2YJt331Ab5x0G/OXGL0xv5yMdtHWCJLuLe5IcjaJ234xeXSIA3T6rqDatkHHUzkin4oDW
JuFmKJX6sVK1B7+KeyR1MMoaM/fJivBQiTQRH9ui7PEAMUZU+0f/whoDMnbm30Ar74+G3tg31rwx
dXCLVn4zRqE9K4q1JyCYB/h/YC0rM66u9IlpxUf/tq7DjdqwZJN18rAuAIU/hm26lUXZoIbVK7L1
1v6jmwBJJeo8vYa8ad8kpVdfO52y/OiAsgxTs2h8+ThNbYhy20yQ+uRBsqFtw2EVJ4EH5YITyTqt
yQbMrsP0Sha73LM3WViAhlDxxnF968lhSXfoXUAAsliPY7BGqUbdyaKI84eGdNcFMpV3B0N9Uzet
9VSMPgQ291YbIvNE6gIJfl99A4albqOqYEkj6+QmDLP6COcK2jJ91Sk3Nt5UFVdNl30GCwz13PX0
laY60W0/ZtbF1L+2xBYgzmBXcYWMGZTXuTGv8vhWNUN1pZIdWsu69wav+GyMunaQJaQUrYubfZXd
ZU1oaeoVk9afzxMluQoqolHWleg6iKRN/dmHQ/V+DhYXwLXL6TPkF2dZuWSmI1L/2jwAhei93n2U
PO+9JMeqAZWLj7bul9KP4+Qg96OnPI6cU3+n9+Sq5wHwR8/3z5vbZsGdvzjOHXzQj35/5fdjfILZ
GJ+s2Ltt07HbIccSnz7q5d57XTmQMOtBNtD9ozqrGOkXslxP3UviA8zHn+HkpVZ+kntyU5cjmip6
0mIg9o8GT1PD4aeyKcJdrvrpPurxoXw/zccZuloZ11o0a/fN55cbeS4mBd3ij7/923/+x8vw7/5r
fsmT0c+zv8FWvOToadV//8PW/vhb8V599e3vfwjQja7tmo5uqCokUkuzaX95vg0zn97a/8jUJvCi
oXBf1Ei37C+DN8BXmJde3aoqG/XBAtf9MEJAY18u1oiLucO1bscwxYFefPbmKXMwT6PTeUINzeze
JfS3j+VcO9O7jhcM8FrZRW6ctHSWWQXet1woYe8yUcEkINn4UWyeq8ky3jfppJ1NhtY9uWGuNWpJ
5hlUfrFVNL9dfPSTDeTcMNDMQySTi5CgqJXtyszpT1aWDie5Z/zYm3ugnJIxjQN3GrA0OXm6dtWE
bX5ThEBpPXP8qeRm6pUVuOPmX195y/39ygvTsG3TcS3DEbrhOL9e+dAawfH5ofhWYeN6svU0P/et
mpxxt5j3YW/X5DfmmnJtjTiTAdsYkA6ZN9+ro8pFNrCsvZNCcnOVmqqF4M1Q37ihqJBQoG7wbAs4
qdoFsPr+US7a6qVMqhb3meCxBK5/HZINf1T1xyRu2gcD0tRtDJZb1jptE500D4qhLCYaSZXBUBDP
n4+x4B6s/aSuIO+31iNYi2Q5iSw5yNYsj386/1D8dH7FUK/6toJo6Wm4nnpeg1hH3Z2IPv/rC+0a
/3ShbU3lPhemo0H5Ms1fL3TrZA4TVj97JSLSoxfD9ZNX2E9dLqqFlAXEPtTy5DX+aO5zZFHrLNu/
9wvqFqYwOqL7wJyqI2Ed+LAxN1xqjy2mmXNl58z4Ybnreea8K/TvvQrLfu1K5l2lX7hXaFYZ685p
puemWYw18fAJg5iNmurtVZuazr3laRfZnrLKIWKuFzA5PftcIW+8rDtnevbq+H4gxnzPGPDbCRPg
B7eqawA0XA4JuqWTNVw6IYJj2xcnWUIkcLx8r+8u+DyjwNcVmbfoDJQfgbkYK8/86MKhjZm9H6or
ZrWamJ/s8giUR4B0CBL24XCreuX9OGgaBm8dsSSnmf8WX/kkxHpsLfWzivr/DrCQ/V60x/CcwWG9
MxxMgsLcSjFM5ei/Out8eGWghSBvjX/7Zfir5XD4khdjFfpB81vxP7ev+fk5fa3/Yz7qR69fj/nP
+zzl37/scgpfqrwGSfB7r1/Oy6d//3ar5+b5l8I6a8JmvGlfq/H2tW6T5h/D+Nzzf7fxb6/yLPdj
8fr3P57RzyLMijlr+NL88b3pfdh3GW1+vCfmD/jeOl+Kv/8Beip7fWnCl/YvDnt9rpu//wEi9U/h
uCqcct2wDfJhPHb963uT8afQLaGqhnBMTfCC+eNvGRJowd//MPU/VQtlMEHSSxfCmB/GGrbO3KT+
6Tq8ghzDssBfOa72xz+uwPcX2ftP99cvNkdYvzz2lukIw3B1VeepF5aq6uqvjz3sf9u187DbVUzV
0IIFZuuXRxNIDIxjAB5W03xqlLe4Mm4dtSP2xvJrnc32JXEEoShzEkgBAPyXnZM9Fbl5rTbOvdM5
8R5mhnfoyrehTXjkzZowsI3dUwLdL7xKVIX8QtS5S+RZebf7BPQg+QzkfUzIOehqZjZ5ymx6wPw4
QkCH5Ueg3BQuWAn8qJ7rIX4Qrn7DYgg9JL9HsbtCBuuirnERQWikAPVfok3m4we2YM117PsNaPfn
SMuwOs8xUxse0I2IlqTJbtzxFkmK+wpGjTJl99UUvAWVfbat6Gvbu9dEy0595R2HJtvHjE2Yi3UA
TMlqtq2tLouu+jQFxX3g5bcoVn2uk2qL48m6Zha/Sj3xaBrBpRXxW8cKHdZn8Qlw9lvuNwY+aVxm
Yes3dmEdKoshNuM6xT7f2RfVJzNfF7DejRT9Da9e43YJDQFesEam1IKc4Uafks7bzlEUzH3IcPrZ
N6OMWLI5JIG4bF4NgcuYVyyznETnerBeUngOCZLG9njSY4SvbJtf1Yx3jmkifQHRQC35DshTIBAQ
JTvVzFY+DOYhsJ01OLgrc7C/QHB+8SqOC7sJnH4E/r5HRjcjPBF4OgwJeacoNWzX6YuGyEUE+ggH
1ATHuMG/sks7XHaxeTNh/svPqe/mE0emB6l2/rU9yD1m8eSPXIciMZp1SZwnaudwfTSwps2Tm9oH
TVeS78EDILR7VpOsra7A8Kz6Dj0sE9h9WPfnFgVTMBOMs4AJ8F6ZTcQn/yGuXSaaAm1CN8/eauw8
YVFlmE74ePlw6/B/2zi1BTi31hB5EE/wFroDyn4vHq4wi6Zy7yMBYimEj2FgYM7rQwSAO2qkuZZB
GpElbIihamK8KJ32olcvWhwqt3oNZAMrC0A1hYpSPJpcZI5xpCDaH28quO87d9j3TmVAhOO79pa4
6jxxFXT4dcwPi+e6A+j3Dh0OIEqT+laQg11po3GTwmddVqp7Xw7+E1LSGKLx+6KCkqrWTRdW+lLX
/JuyycJNPHoI3rFcJcfHn8mCOYKoNnpgK/XkZUCNCAOsboXs662LcuzCv1X7Fswclj0osyOugpNP
m7ivXrMOwvS20I31rM6YmOqbDbsTttv84JV4tAaDDzDBOsMne8MixljoOlcFRYwnq9/BqMcYMOZJ
UJ9wAtpzj84W0piWm9XR7LlFBNTVZZryW/lMhFFOQ9wQo7pVk9sdt2ntLkEHf+ojG8051i+kE7qE
Rwy1Y4GkBBB8jDcMbofQwGIGND2htR26Wvsp/hpDPo8dSFol1xp+/5uq+W8mXnzMfcwpvA/R1cez
+YI6bIE1HQ9N1eHOEqTVAu+jq9JEPytIZ2NNEeNSS7vtRF8NTdQQ18CGIF3yiWzJuGv5CYUp7vUK
aLljtmtaUOpyQ2T+yyFeJTbjqZFhoOEHPZK0fYIYTf1JoEKDr2RpLBhrtwFZJIfRM7YFxm/FJSsY
gdIaHC3EqQq/g/SrwkC2jJryKi0YWDKBPztwtkSvrXXhIwqgq0gIqXiUVol22zqQKCK/bHFoQntJ
LxBk7yvY664+P7OENhZjKM7EnEh1VtUzuJU3/BLjpVInBEpKBOJKmHUxKKrcVA4OIdYtcPnLrPde
BYa+Nkr+IDd4rGuGo1jkaEn1BkhvtAKzFjHesoYqg2niBtxAxssgRmYBHBegbFSID6T1wwWJsTuF
NN3QKObSgeMFfjpfqVH8ZuQpLDbQb5susM69wi/YmRbi+z7c0w4jWWQwwXSTR8odLVgCjilPKoAq
wF5RvlDTtl65Imd4S3so/z7OUxDuAX9h5Awte91pGIZ20HsBK7mwqGYNMLzt+CnQlTjqhfcCSBqT
IQ1RiCKCoZPcYWVU4Cf0CR3XdDGJeNrk0F62rHG/FiQSFgjk3kMZ1Je2EfDoJQ7ylrq/xFWzlmOJ
X+s3I040K99tbtFVvVOr9tvQDg+VncAnaxoGC9u/CKRA57t8cHcNWqioxnWQq7a92YMvrUeYxAJw
gwFJLe0ZbjMTBLyBPKB8YVkBP8mk8EVzpYZnWZPg91wIrpEVfiXqfD1AZxBt9haY6Taa2s95yW2g
ack3VeFZBL3rLn093aamTnK4M6+8WsWcylXQ3lGDAyCy8jDU3tYaLKR34CF67ZXiI8rn6fYZzY9T
T7jNi1RGYBjsy5LwUosIC5MjBvxJfQWK8wgLAYxHMt5MBkTmCX23sJ2g0Pm8jFBnYSgfNNLJMzNm
6qqKlxNecrXL35XByxNR+oyS5FNVAGcFcxAOvCdhtxSq+mqZcDAdb/jSeGD+QSf6S9t/BuDXLbvi
aPWfgyZPVpBZ0OnTAHNVQ6Mue5vBxo0hoLUcLTBT37B432GqoK7w/Fkqic8g5WsgZAp+ll4o93U3
MVQ480q81W+6toJsPgyISzBA2pAiFl3Nm1iFMEGYHMNyb1H6ECw8Um3LvkUFIApwXR9NNHm1syH4
XRO1gaeeGAv5OuThIcbLjCOZZ18R5p+Dom0h2nYsXJX7aWw+DfEU7wfIFEQPGGwt80ZVUJjS1GDj
trwpA+NkNfk8f2PaoFjFnQLbfBm4J6PWPEY3xHlREcmIq4LTUwJCxPFbiL6GqGtlIXTtPE7qJ3nn
uMasY8PyyVHGfZAp9loMSg4LPXE3ZmbH63gyq0WlkBrvPPg56Q5JJJRgzy4UIW4kE0WYQSAOEXgX
feqDVROBxA5Uj+xLERDBHpEoz16dXkMGw0J/tlS9Z8KG8C66YB20cGvFIi/FY5ozVYoVpln2LOns
weQEHmIXXbQBH37LJc92uk3OqtFhPchNOebNoeo7KFFjlTFlWttD5+4Nrd46TaHtmIF/DkrcGMCn
rOo6lZPjfl9VaBNB9n1K1AFR7Ho+260ViGdfWHhHFIUOK76a8Dqt2byX1XpKVlkX2Ug8TN4eA8Tr
KDKHVWuod46DZ0ExGvVey9J6n4uZ6RatAc5hFWNW7d5q1XZPvKXdy6LctHODtxn9ut3b5tdei5u9
UES9t7HGWdpwuZctgYVDnDrXJnHMTVzbzd51KghAkWYvFQMmpl450AZnMV59N6FeNtTmWSOnvVVD
JEkBKAQr8gKRtozi1t2moG9qszHw8Ju/C+65zX5IkwercpNNKRvwm0AsPCRLq5V+s58azd8TbgpL
SKSR5vs8SR52hDVqoS00qSBD/qhR15nu6wubFP4R1/Nj0Qbtskq8kkl77R890r1KrqtbA5vnvQOB
Ze8iQhDY5rCziehWWXbnWa/2kHl39WQwAXO7F5AISOoKtTtON0lgn4sS5Tcjcaw9n4JW5ZfC8e1Z
wwi/xS65SpooWZcVN4wzoyJIQiuI0s27sdCZ4tgJOR5KYYGgJtqI0KGm6I5Ee79HSmvYy70EnH8m
/IOYffqwH203gy4+Z8rUrvB7BFfe2p+EauPJqGvGHgNyDCJUw0U2/EdZhy+2trPgW9qM+p5QqEjR
a5h3zdhcjiJm7ujxOUpV6HtN8VA3TmDr4bMTonyGNkc4ONM2T/VjmXcISkTYDvgWdPm5pPfhTF1C
chkb8K5YEYNRDnJTz83vxb54NIghb2y87dYsVEh74wB3gPqsrfUexwJV2N0hVTvWhoJJQJyF/dH2
AnhJuoWGQOWf00m1DhrRvEOZZvb7Hi5VYmU2aBjKOtkFbY89TKS9hgz5WtYY80F2RnBFVAUy17V6
0gzr5PVRB0NUORSDWn2OKy9bOZZqI3aABm3ntt2hBw56Imd0BMO8FJPZ34VNrZyb1DpkvQ6HFCfA
A7km7V6pM3el57a/lUVrCs5GGhRrINJIFPWqfp+EkXasJ3AWfZfkuBKkxSZxHX/VhEb/Bf2FrRhE
fBNbOgI98fA5bUX6WLSQoJOMCUKc4QqhwoAyWq52IOz7n+ILfxGH1ubV+Ecc2ppX6wDFHCKi3CyO
a+i/rtbRTdQnM6/aHZj9bAt6bl6rhvHoIETu3LcVsxoD4eUQ8RIYvLy9/m8+39TQ/LQdVRAN//Xz
3dHUR4jw7a4Ww4M1ledKMJlkIYjCBBoWC70GsNnawd5Dmvtff/Yc6P2nP13Y4MtNDZF757ePZvKv
mGi/t0jXsE6cF4x16xLbA93mmyMiVepODWp/KT/1e3Tp+yX/Ldj1W/H/Kaz1S7Tsvwqi/X8Y+9II
S/30+/xT7Ot/Js9fn9Pnn8Nl74d8j3s55p+O66Bb7To6Bh4y7vQ97uU4f5pErgyhOST22fJLf497
Gdafqioswa/LfW4LV/yIexnqn7qO95Nr2ag9MDT+H8W9tF8TOpbJaRym1xqRL4Olz+9pBeYXulkb
psKD1Lgb3RmiJVEARGf7fFf4G577bIf8vbrw65n+i7zncuq8+L97nv7qawjXIPhHyN1h9fvr8zTh
EjN2U4dGdYEZ45jozoH08FdR4+KCz5ZfRjpxjEJZg6IRywYnslWgD8bup5/ur4aV34OAXA1X0wyC
jYYrbNOacwM/pbcIT0a8OA1vp1ZmsfJwg5hNd/QrxVsaWEr3ff4ptr2LHbqfiJqz8s2bZaGlSBFm
4G5qo0N8BjDG+r/5WqY559V+fuhdSxjQqyxCWoROhTpfv5++GJIRVokGqbcjtw3MWm3zrRmV11oe
OMdUWO5iGJhISeRgNeksDYiNr4ZIxxGIJSb4ts7O15Zt2luvRZOuyN2jNiTVUYhtjFrEETX3aWe5
6QUlf/M4/tgkhYC1bPXxqhidcZ31uUVCLxiuwa6P+1AZnzxoAIfBQ6PACJX85I8wBO1cfVVKx96b
N5Z/W+I/vXSHfjvO6srK1CtXONO+uZ4zoLKEqh1kpnXd1DtRJidPS+o1M4JgCWSlYblaf+sGF+/S
ngiI2mYnNZruHHg1G2V88fwGgboo3wzNWkAO6fpm64gkX8Vjd/DjK80BatN1y8ZOjU2plGcRfXPH
GH+MPkAtNQE/hEXZwgDRB7ehv0eiiLkrwcx17R5UoPKRDogkUU17o7lRu7AEEixOf8zDOLqqAmB7
HZZQvHXMDVRJhGuvnADIZcTXitO3sVRx1yxsVmuB+9rMP0gWQPsMn1LLHrdD06aryWfibWO0FmPC
uOxrk9mpQa6scba4W3msnMNX8Lf+AmTSGhGDN5FNF7y6LyUebgQK9cXQlTfRXZaUX5H8q0j2YEga
5fC/CaNfQ6xc4HNH1LJDFsO3xqVlIHckmBf62EWgkgkBvwVjrSAjblS4HnrVTmQxQWPXutN4/W51
LbrCkztCaI7IQYFSo5X2D46OLDvOpe1aGcArFUP5lawaPqAXbRJffDEpm8JCBU8JvCdY18mq0PB9
I4l30wzNWcTJq2aO5oIgLIo16SSW4BuJh/ddsMrEZ60A75USDc/G8DpSv/oEYQkroEYFCTpIYx6A
galw3L8OaK1ZIKwWde0i3w+sfxEVCXRwp0VTMBtO7aihEuC3xsVMM0SGKwR2nREaY4X0PjPWl9HX
AKeBWV/mY/+W8NZdxpDWFkmrELe0bW+FjFa61ZCj3RihLwjhFtYp8ypg9r23CkskSwoNrpebGDip
GdaKSTn+7xYbhKZmN755F6vdnzdpE1ircl62ygbFKr+OYTKt8QtquJrBte3X1gYKTbOXVZ0PRmAh
y3LTtNkDTEGkUH50kXvxfLw84qNB1n0U5V5lDdM2UqydNAgj7R5Oy34wn5Cksd/N7aSxm2yVhnfm
mDzh2KRNcDVxvetDM0c0dnbBkx011GbQDxT2SjbLDZpRwQQTmO7cMogPcEmrJeqyEIzmA98r37ey
V+jG4DB7FA1k8Te7uckmWocc53zoT99kVNVg543auqlVZCNLDWvg+SM/vpsDOxjBPvkVZO0ov7w8
Pbp3fDG5W8qvyxCCRwXaIaZNkB6U02uLasSCwB7qe772tY/RR9JBO299qwHogIdBE/jOBpXyCyqn
/4u989puG9nW9ROhB3K4JQkmUZIlq2VbNxiOyDnX05+vim7T7bPW2WPfn5tSFQCCFFmoMOcfDgR3
UJ1Hyb9bOljoy/SS2v03kO4TtKxX1zUvVeli3VZNT14rXm1rhGw8n7GOwVfJQbM/ahJUo9exPFqi
h9FpLfpJY2BHmTn2geF1x0iPn23NNUMnxaRm8rJn5Mk2mWs9RrkeHNd2eDJjH0VBCGMo6YXemBCV
7Tt7l0ghbiduEE7x7YekWqNLVb0B6rlfGh8pqIzVMuM3ElRB832YPDa5bnesLCRwIrNDzsfJkDDX
jfeAHNJDPTUP2hIlZ5EUJ3taxYtp1YdI67+Crw1FCuKrq+ZlC64lZ3hunypAl5slwueqSeyRaDR6
jGhzOTvdW7VNujbxbiVCQGjlFA1pxnCg92GfBHoIQQox9gXx9nT1Qy8tTYZf8YjazveW5/dTOz66
yVjvUs0S++Fb7sXuBXJHA8esysA9LmM4DnLSQsFydG2BLwaqdv0IiQ0ZOhlYwl8K/EyKq0S9/L26
BtNZZXb7CflYdK/u+gX6vyfiI1yLaGeifLJPx2/dXH63hfgy6d3fjtZVz9rktUdTC45BzlQXA8J+
xOMJjdq4lybpWX1n/2C9F2wiQjo18qibKVkLyFATiTyXKE43GlvLS+sQLSVkKzvzLslB2AT6GQoy
AwBimNMQ15sJkRxNoN1aInS3aSdkyqNx1xfvfB0ZQdNAUKJp2BHV07lsjTuna78ZfjMTKiF51T6i
UvUxRWJqZ3oojnvteEY0l+0fHAx3/FxNqcmO1SF1VLTLEbLRe2NEnGUiIGoZKYJChvvFLFvCDYuJ
1lbbhuBGUQ0KILrWzZ3hLveFb4st0qoPQgOwIwgnOiaZzhlEzhYl/k2g0wPM1tr3nnUyMue4OuYl
L9YDS4yjjm72jo796JrJutdj1pu2GzdHs94bJp4447SE8ZpgPzJgPVyzmjlNy3fh0b3yKBZ7GMl7
ZO3e0loXqIMX6yZOnoq0/MojfpqA8qW5V4Ze46DsXe6Q3v07GqqM1Vz34iK/Mj37thP6C8KJEVk4
rTM/k/Q4WgnERq0B9Zz6yUcrJS+h+6joVgLxguYxEyhtthMmWSYT1BJt8wDg0oS99iXt4nd6AufT
Ec+Taz2vJdzMyPK3no9dNIiqvTbF3tZ037HyO+VO3GMDWh+1NClwFl2eOwNUriuVcDRh/QDwSd8C
rFwjWCYTHOHUoJ1c6m9LS7ovCZqvdoWxxey1w0aJGLQps1ievp8DYr7BBAUIzr5371oEuzMUdJl+
EpmuCYFKaZvlhIDx2Sz9d77XvutdTBIWDZvrNf+0RPO9bnuvXc7QFJT0Q+3cEkZh1F7fLWnMF736
T1HXh44xvcBdj+keSNWhhYGirBY8exHqJVGSINxBvmHxiAFn3dqD6yf36U0fEGZ3tgT+NpmFGO2U
FAiJtfuhwhEJ36+Li4Koh1KLO6UYAqwXd2Cv7Wj6pSoQZRLTeNeJZ1MkZuibqAfEUfPWWITL4di/
ZsjYEEokBSbu/FSqm0fJvY6C5Jq53/1F/7wu21yL/tYS95zbndSNAehZv48Dcl24KlzswP9WzeWH
uiH6p5OhvFtHzHHgEiI+jlbwg4d9nL6BOlI+FK1rhWm1spuSZ9Sx62mjcFlLuRAr6ualZZKB/WJ+
VFdFTdmFzbjgEMn0/4Di2ngwdbrNYAK2jCPkvzLIjQ/AEdaLueA+n5TrA+Jp4WBqZVjg84tueyAV
rLEJTLuGp9FE2dBrA5I8wGBJb3fbyNd/eMepbteLhYEFqcsKthseG/Ad763BJEFhyBwRnnl7DyQe
4T7yNYIpLUIH497QXlLP4z+Un8TWBxG6fVQyqnp8fZOehwFBxhm14V1DgJrv6Uc8iOpxsWoKXGo2
9jR9npNuQhg1KPjh8a3P/SWSDD/8CPm9BX9reBiDOZTAGc3vZkBeR9OWN62xdgUizGyRoks2LP6p
hODQp8hrVhXyJw7WTKYYH/wyT0NEw39omvuYY+9EEDZ+nE3LYtIbrAcDKVIvKor7LzryHbykPum1
ezLrieiy093bs9FjVKM/OYWpnwA0l5dmLXeJr/W8llxVIn/EpizxEwYevNFN4v9rb6yhT5B32zjT
ae28kPxIvdGQWxvtNjgNbYPHAI5bDzKqVkX5Ax6F7dFY2y9pHZ8tG6+XIJvzc7CI52ic1wf0BeFq
eC2QsvxH4vIZA6wv+4m3KelZuXCA9jn5vYHzKotG50NbMe47vX40zHZH7PKT7/CrYJbXsPdDr8fs
MLzK9SPzEnkKv3pEqz6CF991W9upImBarcPcj+KUgZlq2dftXbAmp2rw54dCFoE5f4fZbO9LnY7u
itciWMuNc0QviM3QwMrF9vJ1qwPPQ049/RLEy3xEFz2/eF29I4UDO90UeN0u75zgC1wgusV8VsUk
a1oNzRNmB9V+NISxVaesePSZpNjRJe25sRu+EFnLErcuNre2Omg3HfFZVU3UeTbyP6//jwd7O9jl
FnZEpGPn7UA49+xKO1pVSyEG//emuqSTr1C122vVy25NVbvdyrdRnl8KrIzUG6kbMH47eL6eIumJ
renSDlu5Y/8q/usxv5Ksof/0uhb1mtQF4ROhuHK9Ql3mQVUgAfnr1mVLvkU1r/e6vVWq3JPVKTu5
KyNyncR2B91DukW+/LfzsS29KtTRXPlSq6oq1P3GEYcyfzWxs+hIKNbyPfMWAYtQVYupPxWx+Teu
7awKouyRrHbBwtPC5cBB+K+OjUe8GoPNkK/YZbDFO2Vxj4xSjqsq/Oto14KQg0INtjhDTHDBvqYT
9OoRYDX2h4gN2DW+U6MHkYqQ8b5Fu/AeVn2315IetrFsTrFR3KcaBmha4iz7uZnti9Fbr5nu2AeB
K/GmcCITX5TZaXbIOx/TqjNOvu9bFw8qhdC79xi1z4mdHUdUDi5ZkhaXJumSLfLj5N8Sdyvmfjr5
nf6YeSBKWBat3WXl42HOaib7FSuaQdSXdTr/zUZcXCbyJhdV8zuTRUIdMNPKE4YsKgvHIhYPKAyk
Py+LhSEuIJpQZTIMnJgssB98EuF8Sku3us+wINuIlT1Bn+u40VjRDlCpEeoD+oWWa56nIoovgywM
Yhd9FjunrG2NTTLb7g5PFk27N9mpAGlrrTsTATomNr4jbsh2nulF1MuF0RRVubh8aQH9MS5zRRdr
8yUnvbpZcZSGmIdNuoZ3A9v0ggjDkr56ZtfgL4mQGxRy9Azt6msSIAoajQ2prL49+gmCDTKngg7D
MWrZ4IkCB6I6yEryyennCNGI/ZClH7vATQ9Y+eoXvfD1i6qpwppX/RI4utiaBckVsv17Yj+axU8w
iRzzKHVVswYVrLsSn8ZfyRvHMrB98L3danhfyfPbFxRVkeTB0UqTrVH2FPYXxCltmX/+dSzxCK1A
Zu+n+bmB4LPJRGlfVMdSNX+a433mYIwDZWdl4TgAuR3do1MK6xLMg3XIs+yDCGyz2eEdmwOM8+Qp
dd6dG+viwy5MChZ9Jv9KOs9hrNfihHQSuVTyupqO6aHnoHe98JBcTL3ULqpWxOCPQEjg+FQ2qEpe
vAGPpXR0oLhZjlaFRdF+wF/l3IEpC01JvHLyKb+4ZpFfLG8AXnsI7MXYq6Nw7ruda5VEeGo/u3i/
rlSXq8Lz7zJ3fCEene9H8p1nayqDnb0yEyNUoV8SSfPy5Xc4yE6vCmNM660wDICKfcNG0MnuRDL/
LDRylkChZPtaRZJ1lbt2fJE08apOjPIldTaO/7pQnVJ3U+dV08PAd2PllnF9m9uJ27uqY7dmMLTW
DgkFsHj//mDqusbqS5K+H6zMH2qkjtL8t4+O2BdbADvYq0uvn+/2jreP16pPXkxEziJyAVt1ZqbD
4WKnH27XqdofH++Pprrkj49x+womsL1YGd13WVQeYrvQmXcRn3Wa/H2Od6g/JwA4O2xrbRDE72oC
zkersT7Wha09ZJ1ZbWMiP1Am7XSbQ127D5D+nj2EsKM6uLP05aveac1WwHHfoGox7iqnMM51YZoX
go/w1DGYYlWfrIN4jLMPvacfCmIWodnlX03WuaHvBgGDFDtdG8UlLD0xk4+JxzbgR+TeMnnzqwOI
Wg8Btt4P53kRZzslW14ODT3YNA72CPWkWnVIecXHhH3NgegG21FrIYUL3+LEh0DbvGc56AQZgAAD
ou8a34uoeiv11f8wJZ+bIdk33WJglLQpu6k7at30VOFxsRkgg5AjJcwt/KkL8yr/lGhMy2IWKPe1
BJLm0fqKqufXfCzsk4x0oMcPtmtYMmi/06c+8t+VZHP3QLziBH3ozPjAPs25K9YiFPyWIeM5plq1
QUjVx+Kh9XE+GpOApD9oqjpbGYlKnwTAgr8amtOs+xGIBikigL5u2sD+gnIJoor6fKp4BJ/NOneI
oEOBHuD1HQIdDc4Grail41AFZZJo8LI1bFj5ZOzxMOr1L3Pbvw26Y+xR798h2m8hW/dRZE78vuzz
A8r17p5Ocj+TMUYbNns3QQTde93yiALKw7QS0OFRts/FUSx2zhYMm4bB7Z70YAi7HKvkcdKqI6Jp
850jMNZNH7XB7Q8IZ5zrwHYvi7+KHbZuKNThkfEwvGWR61/maW1ehiA9D4QvT/WU2RjIRv2W4Jez
TxDM2RpN7T7aI9ulurSrjd2L/TQ1zrORxXCsB3cz1e79rM3GfaRHh6wprTOK53ixR4l/16bzdxO1
1wMFFIy1WI/LMI8hsbMcyW4hDlFpahtE8PoNUs7aiQUJUrCJBuRnRjWy1IdthpndPrEnrHNWAXR7
BUqEctXJrUqiHCNIBGdszGO9Zj/sxM8fdbsGGkKPItKGbVM6H+BsjPtAw8QO2QknHIv5C7s+BH9c
Eea+Y57Qbj3lhjtc03L/P+n7PxEeXIsE3P+L8FDU3edv9e9ZXygKvOZn1tfQIS7YIDVga7kgI33y
dT+zvoYe/KW7ZHctfhjHCnRe9Q/bwfiLX9R1eaUekAWVmeefbAfL/SsIDDPwXc9xyBjrwf+G7cDH
+Hc+Ufc9DG+DIPCg8jk2jL5/5xN10B56pAntjoQI7icxvLm5L4CS/6pdj2HyhGIygjPFZlZ1ddX/
dW6JBrHrVnyJfzsv76eaqmDoas+mH8/7eA7eDWCkRNjPxVMyecMexx4oBSxmsZZAyW8LuhPigzyY
ruJn0azSeeJ6ESJGuUBkm3PqquLfl/52u9s1tzup2qKx7O7G+ZNMbhF8/udt/njX2c4IxN5Oq9of
11w/Wa95eN2S7NrdrqmM/oMOXj3UiuFEKnU69FHFylHMHWgmNwdamQPtYvzgqCo8t/9XG9Gzn2cE
msOG5sQn9Wp1MfZh5dl4UfXbhbeb3a68Xi7f9rc3+E+n/ziGKSE6Cbl7n5BcgeTRnG53UjXy6Pee
3rr7JG1qdvJ5K7aqqgoSXPX51jQXSMBsyuKfBwH+YRIUEBtXX9ntV/zjR1XNSv3+fmyK3Qq4bDO4
Dc4Tne03ZyhxhANsIrM1BiZhlsCMkIDm9owhYYKmaKNfL1TH1Euur1Nd2kTSZI9RyIPqp6s6pk5j
2n2H4htmS/JN4PAj+p4yYfz2WlU1Z/udO3oz+hNcd3045CdSzetNZZM4+GJoDwq5yOqEEN0NyYi5
2XQai88KVEj6iGQfMikDzwSFAhmqJkaFBAc1q96mBlBJry6S7qiqg7RVi9v4ZCRlhakHLPXct3io
ZDH20HR1fn2Ac2N69Mjkq+Ppryv0PGKK6/RDZy41rhqShhAgTQtH4Z+2BagqZOf2ySSGf1YF2NCf
NYvQDtK5FOpEIdYPAkZv6MsriOdum6DC8hiFqFyGIigxCcAvuPOOEMDKM67lMCcJ4ANVuFWt9Glx
Vh6PlWUNgFzOJixRz6Wq+kZJIhLuy8kp37lx4OxbR79X/1gFzZ2xQv57vjPGyLOV8DXqIMq2iBqb
5aOGYr+He/wxs5EmCm8f30ObEd8incC77LuN/Pcx2q7PqqkKW55Qtbxs731cMoDaps158Mg8b8Cl
5YSH5XdUsqdBKLV/Ut9CNtIHVE29G75JrCVsb6uwk6uUoMqQTdiwsmjDZSbHheQLmcE4bamimQcE
A1jdpgB0f8Y7B6uwtNE2a9ajK3H9XIZyns3oobUZoJgvP5T6TeCEbceoN0F4cEj9QrffKtqLBj5r
EQkG+bwAxtejJHZtFvIzo9qmYdBT40CNBXaZRjH4DXpf5DmvwQJ/ZLYFYYJ6OggNEK86p2q2YYYm
kvvHWxxI1YKlYYmoITN2boEOh4Y1fvOHGVttFSrDXh1izS2wVoEyNfy82TsTSE5MRPDTUtWI+OlZ
1aSUP50pvhBEqkEQV80ZKbSFL0ZENd8WBWoERNxkmtoJ4o86YZ/zKgtVuzV9ETShDZhQHcJ/4ROW
826Y1CNdQmGL/aKM9lYs7sdfcOMkHvC3c+vjgsZPg3FueAui/RlUWyS331w0cpP/Dh1WGJjT62Tw
sRkMkyTMRUUsb/+laqr/VwU9CaTvF7+LDmlhEHO1QaOq/1z9u4j+0Q0dVaoDsBjg0czmMZNf0Sgj
ZKOZ5eFv/VX1jhpOGCQLlrcW8t0F3hfyCZZFMGoIE1sGnLt/Dtl2+dASqNmbpNDPmcUUfytQSoIV
4IAsUL9K7beYMOvTO0xsaxYGQ32GAFKdVROhInJdqu0YOBXVYsrCQC0IRpXNl4Xuo2Wm4YW2L9Ie
BuFkBbvGHJqdJ/u8S3KKNGaONVo5zduuqZazOsa+703i4PfmSDhAFW6B7spQ68ZuJvCwswS2LKPB
7LjEqLepmueDid5UebecOu+9Ma944VS+S+hSAFQvy4XuAPXqHMhiWshDBfqCm5ZuMH/nMnCsOvi1
bbc4ulSYI8N/NnauilGrn19Fp1UhVp/nr11nn7Ro4Gxj4RmEqqBZny3ZnwdNZ9sLjTFAt4AZj69P
dW5VuzWHDt/DGp5a6JO383DYOasijo0PzoRXkah52HU5dKrCSxlPb8dUE0NMQBGqqq5Rp29NdcxC
1vEAZ/ZOtVAyZGxW112r6uhv97lWfWPeugPjHskIbd/1LTxPAsHLSsAbsTDnpPdPtelOO9Dl9g6e
k7WbtDje1g7ycXNV5vBZ6WeFXEoOaslkVIwatjzYq6o6z6DyGOF6v4FCTrJazieznGQIQ/IpVVUd
VEUjT6uaxqqZSUP2tNtrVHN6skYnvd5EnVJH1Y3AtHHP3MRds+kBHFzbqbzJ7U4EaduNmToVaTX5
4KnTtVrPqGqiVp/yNZmsqWaukCm3trrw1ryeLtW6WV2pXlSoJ+Z2T3X9rXk9/ce7ZbfXEPqokdNq
rp9Ave63T3m98HoPr+2IL+BkBPqbSb9mR880PTPpqXZk2hNmRwOhT3lMFeOvmmoKn6lIXaxqt9eq
5ija5IyeqWrY+DwRTJEv0B0Xlw51MQ51HFXV69HbfW5vxYyob+OigHjw6/1ub69qt4t/u+PtXn98
xD9ecrtuSRkp/PRoyofVkI+tKsSv2h9Na4WZyASP5bq8xJRzWytXG7fCdsgHR876TR3SRxRdwaiw
NLtd8kdTnfivx+o6gf805jopT97IUuuFP+51fZf/eH6cHCxD3db++Yl//aPqs6v/oleDlKpe/yt5
jTrdWZmMqf/6V2/XOAZZhqk9Bs1skZlst+obVIX68mZt4Cf3jLnca7n7HkouoZZinAhByUVeOU33
SVx6+16u0hy5NvPUkk+1b8X1YFdB7Qra1mRikuvC23nwHOjLq1uqm6i2On09qNr6WixwfIlO+R7o
X1+bJV0C6e25C84D3nK4cSLO2XYkfv0ui0Pb6SwRogDtAXWFITipaW+xxfzeWPqdt7b9cbL1bDdi
T8l4xbNkyzXaqNaSOArz9SUJ/7/fdSnsf53g0hiAEgUhc1a1BGuEa81OJ4+gPHYqcvbp5eoiUKuq
rHKbLRyKDhG+ONW3KKCbjP+lWvEtKdukBPwoiAE5f8eyUAddDZvVyQQfUnvGs5kE6KHrZMW3aeKf
9WVYD9MIlwg7L+c82nVzSgf8kWMgi5nctVwRhyT2sow1Q6dX+nmQxexF4oxFsmTVOV9sSeuaJI/r
VqhjLiuEnWVYZNT8Hjk6LHRCOH8aE4WAz6sRDzfa7KNAAC8s1XTsy5lYFb0gA1/XH3SGYH5j+U04
cl2lvhhVU4U6UTQxAOEpqjB+hMl0LcwiOfYCmTg1Nio8YYbjAZOHHJ+vVXVUr9KH1c6C/Ton0xkE
t7SMTvl/4249/nkx1iIV8zjDvDqjag4aihY/BnoYw2+FjLb/1lRn1bG0NcAUBIuzq6p2OkcByUKo
QxW/LxqZ6tjthKot8qsKFhw+CT7//H1V7VZMsg+o31wdU83BkEGfW/taE+NTItZxD4Ptn7PqhHqx
eh0Q2YfBRdcMobnyisJU8MpbU1NTZqI2e4i8VecW2gSMMllVl4JIsTcRQprb3y4qrPSQptDQJraq
gaij/rhgu34G780Xb0oN7tqAmY7CaL9jgyHdl/BRQqB7vKhibGeoqyPe4foC6Dw2WHSoYiyJQ21Q
hdxN+gjITI5ZLaHef4Yr2S4NhCyaaUyJLvvrucChFAn7+WzJLZohi1tzFDY55Ftb1dQ16mrVRLm3
uJIX/n+w9n8I1lqWbhLe/O/R2pfvyNP0/ffvv4drf77qH5aO8ZfreJ4OtNRGT8aWEjQ/47WB/pdl
EHLFV8YgZqtCuf+wdNy/XN+Af2abCPXphkMo9594rY06jUVaCgoPEjUwgP438VrIOP+W/3KQXAvk
6GHLALEeYPL174CttyKbkMxOdUoMTwMdyMSAjWYDGdYaToP+OrbECWvLJNIldJkcamt80eVBdUYV
Gjp27LHlPke1F7n/vZ1WJ9SxakTCD7kaKIjesFHToZoJ9RilxWv7WvUtdBuLAC0uBC8gNUebaiYk
6cnthaqpApdx+XyPGf6crfWYybAMhi1M3qo6kyUUoaq2cg7P7QzPdcNqTKk23AF8TMdzAmukBQS6
hR2ah3j/vTowDTeQTzB8gE4+CHxW83ApmUmQ9yrwmo7AGyxmZYSeW92lqLgSUmtxV0YJJbMDExmW
+LOBls1mXZq/OwNs+ZB7XzHos/VP5eomD6uZnZ1k0TA0FdExYXm4LUni7ZumeBzYyM52gubFOkt+
JNqVq9axuuqAuWOUmUyxjhpvdtDNOD06NmiZeEnvhsHbB9KwBpeBj01n3a1LnO1t3zJIbYp7Ly7S
O80an5aiP2Ce4GxtDJeE2Jvz33kyoQANYHIk0wU2utmbpf1Bd4uXfpYovAghjRSoXlkt3tYoy6e1
T/Nt78HCtLXG2fvBez82pn0mTPKUhv8RIyNAwh0ebxGGIaseADwB1oUoqXbU1xrydd8jkgCwZ4/g
LvlgJCyG4ZABqgUk+TwP2acCW8oqJVtnF4Bo8McGS4WRYiDGeYeh7TZDZZ35G6UYwqN42TrvS8+w
j2h2bkw/fcwjpPA97H43cYo9J9SfHUJPFdx//97um+Vo28YPDT79rgJrdG6L5p2Vd+2TmRP2AWCH
VrnESjbAZzw09aUESLyaNqaiBs6Xmnj2pIlL0ld4evoacZLgLsYgYbN0hNTQqP5kYry1zRGb3qOS
2u6qyP0yy7ugCZRny8cqaodjA4NoY/niLY3IZxo+lAb5BIn3PUgYvFSWd3rVILLgxADs09na2on9
NR7cFXE0D10Tj24TZc2pSisT44NOuhoU28F0z4ZNaLksgq2mz8+BDt50AaS5R662wTRuDcve2i8J
hrZu7iPYMlmhT8L0DO0YY4z5JFxWn527XFLNL3fRU2DmJ8cHEuxDeXI7572ZTl/gXGSg6jFsY/G1
NcSy0XBdgGSmk8s2V2w+xM7I9dCImnZrIZ6y9dL+uermcbeSG6+XvAMI4OwyredBHI6Vy/KbUCZ+
qFDB8gZwuRbnL51uVWGqGXe6OLa2/S01R7x689I5wgXDhRsPyN7WCYDDyN34Vv2F3gGIeZzBaaau
tUGYEuZPu4K2RpnTWoMNvRgD7O7jxDr9DhMtiFRE9ggAReh5ICsKE2RYZ+L2o7Gp64U4lRgJ7uJd
ZPp5iNLzIRUoy1ssHWvkBl0dLQY60FPdrRsSNh+RXS+J5KPRssoP1lY1ktgWGgciiftTab+UhvuG
1H2zN/apo+/mtnxzIRltKyOZN0E0+RtrP99blvd9dLzh6PpkIxpJy7ZNG7xZ3n8o6GZHz8J9A58x
RigQAVql30VBMofSe7QJ7g259l9LQNkDdCenIt1dN4ckCPqdZi4ZMU2WJt5sfGtXPDS6j3k8su5t
rOzIAILSEI8GOuY4MFUwhngT0HQHMWFJA+d6ALB7rxvQ2CxQF+9G3f5WOIyp5JLR33u3TOnwgKb3
CtOui089WIIliF8xPYn4gtLliFbHCfgPvIXV3YtibUAZaVIQh3T4lHkb0QFoD/IApSn9q5nTKvX4
c0ysOLUlWgk2fldt/bKYdlHyvMaRdjATRs5Jd4HIYlI4FGHcN/TGhFW+Esqx3Vf4LjwHKVwBzPaK
Ld4I5i4myAOHq9xqSAvsPVCuoZjbkwsuGrmmArnpdo6wXEL0ZkZ/YF7dcJr97/bC8DK5a3FcA57z
5jSuU47nc3VqImYqvys/OvYPFG2GLYk1dgFFeorQvtrWzQ8fS4tzHk2APIzxGM/Fy1Iis7FoHfa8
+VTsMhQV3jkkT7OqB1yvRSdhMG6O35o2FsdIWK9QSqbdkhsaScu5wns5MEN6NSZUDFONzf6nWE+e
95z5pKi0aNz6htFvAfRC4GBneapWItalUSLfkH0RjcV9rMG5I4dRuubbNLVvVpdhem+g49OOFiHg
HDpfkFVflmD+vGBVWaYAs7XlsZyaEW/aAMhs299ZwaPusYtYq7w44ZH1qSNeCHMRY945gXpTJgfH
gQZnDxV2lZYojtiGRQd8J4+Aj/RtEIvyHXYW/gZgJOt02PelV+MYtLrjLhk6AMx3vcEjaS2w57ok
e1qXbNr2r105Ya7OGgTL9wFZDxyol2BZMO5ty02PDwQxgpouDLLZ6h4r7IKRVkpe2pK5SCDne4BK
029zlNnDOf/hxMhGljMCTmu/kkbRR/PUfyCMcgym9b4ZGwaaFbEZUXzwdRuSXjvuCtuT65fqRxWg
oR2A4gurBHXwikkl7tfHNRcvHRnYfe4C+J8wWWfZ0Mpkm/0cG2QWNeHcIe50xzj9AL8o3jtW+9oR
cUHpzn3Qsj2E0OWg9RgdZwA/h6nFShzLn21P3PAA//YZdOAxcLAzqWoT1apmOdcwity4BPOjP3iV
854n56PuF+u5bZrl0OXJOVB7HFlATCAnmMGBMp/xz8UXN293TjKzfJhQDWsTNKWyliwN9q6nUsAb
Inqhk3o030qm9B12R/fLWHmhkzOoi5z8e9PQ85LgbUrKMmxykhixY6HUry+MdXYLTLDEFAk5qU0S
rZ8wgM3CGdA06v9wGxs0SEOkmD4rZRalxzLlGvyIAU1YPc+m/dpn2zhz41PaOMcWHoPw6nYfBd+i
tUep1oCVkGLBuF1mEImsJ46zpn1hzO8BvLSP8TA5+7hl6Hc129pi95hscwhcOzbaiOK0iFOhNE83
RWfYTNdD5vRPVQrmudSKE7IoujOJrS7Hb7STm2s206ymdk/y6Rk5eBbQxOpJtk7Ir0aph4Suxao6
t55dgE07zfVQMZIIcj0h7VXxnr2MYZQDOn8oMY39wXWQftYJ5ViFcVQZR72qXiwpL8P4fz/LxJ5n
mRP+Q9k5dhNM4qF3Klw7IhLd1liHdov5IQAgMjQqAQZqud2bhf9ckds7Wen7NXmNEQjb6fhMk8jm
47iAuegncLeCEjMf5BYRm0GIZ4nyM4g8RCNN81ytCXpVmsGaUFJFtaF5uSZ1V1bS+3HR7kWQO6dy
NHEyIr1Xy7V73MA11NcyR1Madh2wdByN3OTUglNqvTbbuS0htCIKcGFPp3anp723SyJwugizE2KR
4aMyerP76O9MsFju7TLe8ZCgPfBcDlZ3nBP91TJRgBliCD7kosiQR7sRxiPOMvZwzIwxFBNYO1IZ
H/2418995c1wF7HS7YpYnGvc6kLPL9/KtOsPogAKLPOOHuuooaRLxdVbO70vM//7nDJeJHr9UGUG
VppmcQ5a6+8lbiAV5S9pq5mIXlkTUQopjJO5n4MUm2WBQhg0bH55fY3aXTo3rM15nIy4eBXBaPDB
QemVwUfWgUhJmRn2Ry5qgrW+L8zpO/EJLSRKFMX5vF31BH5ncWeMtXVu9JcGPM4pHqz1TPT6ESF4
bZ+4MIgLvyFFW6M8x22wnwnqdkM3gjkch5XOGkxvGm9XLfmT1jrtARnl0CHUdbzmGYu637Low/i+
6tdTGTx3ICRAAFPM8deCfP9JRKLcm231ahFTKwEDGMEhyeMjjElQu3GCdlXr4LrBxg0VNWvvFc0n
VhQw70sGG7Ixw4CEVdvoSIKVAu3Jpfq7ZbDduxbqb9Dt07R9j6VlcahHb7rT4PavwjdO63j0RKGd
+3T4zOrhFd4Dzj5uf+cg4IjGJVSSfK/PyXo2XZI8edC0O/CONrRi55C2xXLsnXEJK2V3VBbmWctr
hATrD6nmLmHBWH59qO25fDJboKhEukAsyV6ocpKuXecHZCuQX4trY+9Nb17W0t2B+aEnQF48RpW1
kMHMzNUChhXA2HG58HTjC6axI8QRcUD2M1hT/9gF8a4cSTWzs7pPo5k8HLDNYtzOENm3nhW/1Gvs
AkMfkruxFO4JQwGWfJl+jtys3AeJ9xp7lkFYSzDgyVCi0yL1I7JzWwF3SiUQvIEVP67ZKY7YM9d9
8NriRIV8Kwl31c1XNPo2DDwQrdxPXmq+JXmDRfHaXDIk+10LGy+rE3dF7LAQcoxN2ohulwnhnDud
JbXngAhv5kubF9Mpsd/KKsDKBLPFXev/KMcRQz5ZQKpmBRY51tNcwuVP5N7VjuufRdGMr1Pdw5HQ
nJ+HWlfSXJOpCVURuTAtqiIeL6j9qUV6KCzjSUFVlCqWlY9GqA3tZwe5ETQOU3eLFPlEx3SGXSlD
m6mk0RciIbCXk1qfCUm4ElCRwEkl/ksWePiQMhidEc2zz6kKg8taPrt4k4KEqZiHMNZy+i6M4Stv
KtyfWZMk2m6I5//D3nk1t42s6/oXYRdyuGWOoqIl+QZly55GzvnX7wfN2UOPxmtNnftT5erqBJAW
SXT3970B5Z7SXBMe51hplhgckM5U7dLZTaU9E+a8QzeP3QrZl0REBYUCn8qbp5QIMBJ9jR4hxDqb
ATndA5AV2OEjr+iPH7PJB7q+xMejPGYBzW3vriShuQ0ACIJqdXwsnBFKA4baHMw5km3G+ZuUMRtN
DylKEjZLLVR/Fjvspt6LllgBtq4BTtY4ksCecB9uqBKZlffnVVIL2O1GKFscZAEAbdplrb4yajvl
sUEOeZhj8LJQpofSUOy9XNZu3Tq6Jha/oRFU8kGdi6ktnrPG9EAOtfjhhOY3JMURiPH1/jg5fKlg
NJTrie/oTqT5fpri/pjZXZpv2gyHvQLGE0f1ZONl3V5gbOLrHrCZQWV1CWy+Oal5L4tUUb8jb/Jk
NQ424p72AnmxZeHEhAPZtjGOwmNeQU3uSPxvq1o/kEJDySJKto5STueAb97S1KCjGbFmntQItl4S
fYG1L96H7FGJIHo1EEeyHMC5o4XfzK5V0a216qM/+Q9BRrK/KNgaYFRRBAU/9cy37n0v5LkaJD+a
Stn6XucigtYOyxLCy8oeQF/bWDwtG3YRzwDXj5YjEBA0ORgMei6Olf51gk7jxl77ntVRh24hvvGR
8VoXkb4wccpcDEaYH+Hk8McSmANHdb9sXXXY4z/8s2mT50BNvR0SeONmMJxt0HM884N8eJzCcI/2
zDc/TbWPrMwPBAVesVgwHqvEFisLo9EVunLBoccLgsPTcAdd+weqUtMKx2ZC5g0IJAI7qIdBorZm
9men4sflpeOwSN3eO4XFd61PjCNU4SQ1HzmB6GiLpIDdQvgbAU/EfJyKfaRz8hWFli4nPJ7WQrCf
GFHO3VS902IxPayqMit3eO5Wp94f/JMwo0erh3QbxF+x+4RW1tjraDCekeH+5r4mhObvWBXFCoNM
7TmwFDTgPH2PVzsHZ0BS0JSmejMpnrV1xto7BXlsLgBDacsqxZmNjOC2C3DwKyxthd7tuHWMP5Bs
mfaoWffbie0IBxBXWSe1/5xPMNMECJpF5JjDuazrcW004BACt/+Okm59sbL6NchdcxnMaQOJYmq9
WQzEZTGVi7BEe4xhnO6EWiOxDZHf98A7ePPjP+7s6eBWbbPJlehZdrEXGg94yXktcS2KcU5mRL1R
LhJ9UskHEmPq5vhtMxfwalYeErax69UbY8QwOiejsExICG4iEyHn+aFddV6/E0YAUQyMhzcXo17d
c6rvr126DLoWuv2Cwb1As2ZOPM+FOheuXW7QJEiwDmXFKQOItfm4vyJQWOkPtUzhZgF7BfRXQBPp
iHxeEVYS4CMLnazm6PP1VVWUbVo7QI3cIoJwkJseH4/iay3RogRlVu2LPOnkHGucWXNxGLRsN/BF
sTXth1a6wbbAaiftbG+n2Lhe6lDjc4T6FsIjrOJrOuGWMYuQquLD64YEBkXjtTv+ewRF2i0/mGyB
MB/PD+V+AE+yxOZRW03ECxbod//skEk6jqaLb3KkEf6bk1pAZ5L8MRDRIdD67sDd20Xkx8/2bOo4
OUSPQz1F6M1H97bIywsEOZ5GpalRWPdCx2mt8+16aY29f+bbWqzIC/OIzPUVRkAQkyt3Ci5usy4Q
AdnmBrxWF4k9d0YbVn6Ps+D8qBH3reHcR50ZI3klVkmp63snch5jEf1BUCve8nnHCKoWgVqtkylE
t7roXmKkRTmzifXoIvpEWkNZVHwECJyM+HOOGbx4WMqIDb+QpPzZjlnG4SjOF70IvnGOv7Ri2MZe
TKSn9ptN5c2y8Jzz6wSkWckS7dQItfIpxZqx8xS8iIkudmvD8jFInpNgQNh5lrtjtipC/tg4HKcr
p47hbRooQRrWwuzdU4xa2qqdnO9ZDCvaw8cQ1BMpDf773oQgtnMAlgYCIb6UHtQ2AE1wU+qgXKj5
qiDIu+KV2dzAdN837fwMm6YjMj/x1mmnp0EjS8vmNVpH6IUhKyQWSWkUJz1OCW0qkXbJR22V6rh3
qm54Mvjj2JrJo9zW+w3pDKjDXnm2iZXiVfxzQIci6L3yNJAPWBpV+hUDGmunp/5Isj5ZTQ1y/LVy
HJEqXJSN8kSg/2ld+uRfCu2tqwn7ztvYrP+GbFG6iHS1fkyn8E2wK3qsC/7b6EITPW9SAs5sB8NE
PHEQiIxzM6a4B4UBap6FsjR9VjwyqMusSJ9tXZwd9sRgCYLzMH/Q5WiWJxSxh1zYUOD0DweHuo3T
fMFB1gb76ryQ+vlimSjZBq1pbp0mOZMdBU1iI61BuBmbEXhVbY9nnBXhmxGgtV4Hmr7LfO2MnhXR
MiX2l626cavhtY1CZ69o4/PM19TsERQez6xZjfdUdtaKtGy/iw2ofCTTik2L9HSgRP4usexHXSch
EM4C/HgVrCfNPmMCDuZfJW2CJeeBVCyms4n/ECMIMCrtYtKrmZ/q4PXcd6CrUOEflZJAQG+tFciH
SxXlJlOQ6kk94IC68VPxmh+GHtzpGaLpQskh4urvIrgPWuHvZ74hUUOxUNkeLAicEMCyoI1Bj0c5
uj9pqaEvtbpfIwwUYs48lfyxVB4q/sFVqq9WZf4xfGRkCReJyM7KqFqnVASvWfTBSZWUMzDdNUjd
FnvOlWojCpYV92NoGKDciVqZymZIZzdGky+IMz2BV3Y5L8EjFGZ2bMOvaHbxS+vRwp/st0jre8ID
xqap0RyKYhQY2sQ+FLG9Uot83HQ9IQEzwA5HqIa28gmzYBmKbEu0qvS3PIq6VRQbL2ajfw+NrFiX
vZpge5t/yVJC5ZAr4TVowbFCLXPTDANbZaKJ2ag9T4TDq3GDFhQc4dZ89kOv2vlOd0rz+Dk2Ubf1
gCqv7I7NT+q5myAaAx4U2TeBbA7UKpuIVDUtDTInYDTQ8dZ2iJcu6sboN/gk58jNvsSQUpZhsZsy
JDQA0zyqqt88Bab+mo/eexajfMqb87YNj/Qa7VrdR0giMiP004WxcItsPqBF5IyQO0sDdlDwwYF6
uCnKDlhnABkPDnVCTmGtx8q+7Ykbe6h8rW0jRxgfUsWixw5sYXQmFpyh8r1W6q3l++iU1VBywwIx
1EGDeViZoCi7LfuPD37sq6BS+RizwSasoHO4DpSlo1+M9Nih67Eoo5eS89nCrop8m6skK2qhfXGS
JtxyZt5PbnESuDOYCNQSwEPFHQnTU+xNzbZPNuxpLrXuritAizDGA3ThqvPE6Y4/RPxUFsYfejXt
yKzx/p3+vceiEyUVr92nyOYFz3HMubE/2haOBVlp82fwuAWOeeXZV9ADVpKvahyzWQmbV5II1rI0
dDRrPHUPvPtYWrARzalz0WJnB5I0lyEI8HPoJvziU9SYp3VhAWoqTF1Z8auvKtjsjZMZ6wGvRTC5
aNAn3kfj5/xlpsI+I+a97+YfVE2MyEeqd+HBREbdcdNaBT8R1onaJtSL6rGPNJDQFvXAGXRsa85A
qgPl010hktGuOZbzLUQyLHG+Et38KPOs2gDBXwz93kEY6TnMHdJBcD+NeZMojI9wbI7xmKs4Cpar
aUj3tkqOyHPE2v3hbJGXxog+c9APjuaQESRibEAXgapeEj36Roat3IQN8kxE762VqURP+OTZSP/F
jx08k4U6kLDL+EmvmgkX2aTIgH9mcbuy6+HZdHJQ/xUiguUwIOdNBjLA4CLFc4dfV8BD1XHzjTUu
EPhDCtlygKU7m8RBJNcc2VeqbNfLAXlwob2VicVXU0cVquw0HFnNDT7r38yPyEoMRF+6d6UFElZZ
ublHvgdpASi4QBKwWMpqtB4H1160bv0HzxhnWaoOHmpDd2wE2YWBZ8ZW64i8BhM44dT7nhOiciZS
wVFfEe1x78jlonk4hw7zDlNVd9t0ZrD1Z8j+rXBmEYhoBpt96rs1lWmGQ3McE8syw0IknLHfSLAI
0GZzNZS4b6IIWGv2PkTvFPvTK0oOoWoWxNv8ykciIUVqu5CXs/qxYbpVr7ebp2PrZrM55echAVeu
0V6QEpnI4s0vOBfy2lvz+iZur/fLrT9Nv77e2BfqGv8MHtV+1C/lhRLRJeab95LkIl9as5GDRLWg
XaRCf1EnIEyOULONKZoPgmKYYjRFvC1zN99l7K7XRWR/gLzfdd1rWAJETw3YyWOQ3zlOdUjK7D2C
VPo1QAM/Cxx42WDZdwghE7GaTyVe77Eb+lzNZqmNcpbeaNDgwDCcifPnJovItUGEyCqoAxQ8ZDWQ
uh+yWs9iHymsEx/xjzw9fh6X93OkBokcSuZXkzVZ2FJr5Nb2ZikSZFnYObMG3/pvb+t6r1v7d3N+
12fO8ilOvS3/Avv1s8SKM4utWH9h/yTiTzZl7YYHlE1ZyBvcmr+79oavvN0qneVjollIppqTIzMz
pZwD9UKK0Mj2bzsNyQW4jefzReHtItmWw3bJ6ad19xI/Vkl1nHaGoPlSM0dW5ZAsrHBFiEzZ3y7/
9BKyaai9cXWI/P8otH9BoWmqiRD3fwahoRNdx99+RaBdr/g/wrDu/Y/n6AgZkFeA+Tnju64ANM3R
/8cE9qV6uqV7+q/uaHiqGUCDEFwzXcuwfsWfWQxZKmBfAwCCibbz/xP+DIFh4GU3/eH5/Wi6ZmG2
h+S5qbKM/B1+5jodT2YQBD+nuvmjGkZxCiYrvOtaDkFepU3fwsjGXqWJfpREGhc894yHKqqjveaw
e8I7djkE/fAgAuwf2zZFMM+y8icslesHHBoWvpsUT7IQLaCnNkmtbSDG4kmUhXluLffegZhHeqzz
MI2OVYCv8xXwOcYDtmkYDk9gBSDQFGi0dsg2ABMBnnO+Fc7sjeoGTTCQp1I8KAQcTW/DsibnyFrX
OcqJ9fHWnen+l8pJW57dSj9b/2hviaPdWWXV/tRirB61tn0fqyFbdYOFN7WIk0OsGshpsLN6MtVu
WpSO3q2dKYOSoubVOdX98mw2frHzc//l1iX7ZXHrK91kDZjPO8h+JbTrU98+kLrhpJCUxXDM5oJ4
7HCUTb5pyc6r0n/0uzpqeGRCUYqTs2VxbQP1YUzeKHT7fZUQI4c+Tp91vSrLhn1mGe3CqWpScXld
P4gedo4Jjw57FjNFm6e1ciwzupQNmLD/WfXDND1C10n2HjKXMfqgmK6igzCcZW3q85isPdr5x3lU
DjRlLraZhV27GilYv4L/eg8nHI79rhOA5YX7VsRzOq5493zsyoZcWzpeO9wFA9Y5/egU75oWsmWr
zProRq35RdPzpdMX5fug29nOMSoYjPO0PlQf8tw0Hp3I7n+5vBSdiXQxCYLCYcu2QsE2PLhueX9t
SkNZ22eXmvp2t7UzVSGo617QekX2oi06vhGlsiqRD7wAu/Au1lwA9jwGrWYeb/1tkPkHRxcPsksW
LcaZFzOJu1WY9n/eg5ArZ20xpJs6i/oT0fX+1JHnPk1plyDHzPfr04CccuurQxz7OF9gqkdE6Yj6
e7DV6vJVtgAvs1eV1c/tABJ7heFZ4xwTYgoE0rH9vM3E8HjW5uh053jrDJtx7ZcCVi9ulo+yUJNm
W8GkvEuJxD+2hYb9TBY+lCjB/ujQ3SNlmn7j7KgtksITL2NNOJc9vn7Ri2BC60lLgcD0xdEBULm1
sC0/CrVQ+pegwWti7eupcheQzeBQMmq7Ad0RkE5zkWQxMpHa4ZeuuV8h77m0YuGtbwMEKML7H/ow
BH9eO09Mo9pfR1kCqpF8GdGe0sUA3Xvu+A89ysLU+ZwJeZqonP1fX+hPJy9SjHOKruNjZSZkxFzl
epEfRmIP0RcE6iy47rVTdorxNp8bYTSF3bX/Wg3GGmF2D061qIw/R/p5ZqQrQbcwA39Yj/iuLapa
De7cUaTQfMxzBGTgDJ4guEMfObizhEa/70KxRMEEWyg5r8VN9jqeIrhvpNph7IJmqzSm+lhXyfjo
rGT9WvR6sQUsw6mijLVH2Tc5PB2J7Z/yuWsQaXZqnPjtdlETVGTC/n5TyETz7Fx0F0R8DT5GXKFd
ZNwmVW/P/kTr2hW39SbqnW4pm8nsG+2R47jNvfVbY1ZvUkXplsh9OYd0IlswmZ1/7iMdOsFgpR9u
vlKUZPpOvqFcKW0an90xYYL156rw7xOsCJVbS/yLtzY2EZ8WWdw8DF2z0U63LYCHnxfZvLa1vIG7
8tP2HGLY/PVPg1FpJ93yOpuMvGVvy7R5UXRtPlGYBaGmcMq3xfxXbF0FwKZuXUTLh6Z1FpKWIzSK
ah6UfTBPUThCgv4w9aF11tIIlGMVu/ssir4ngB6AoVZbrF2+xcDPnpOuHNCqyTayJYu+2yd2mz5f
G0V4UoMpvG+AZj9bDWAgcOvtSQ4WmKhDRqmqvWyqCB1z2vcWTjSLTiaWcjCmUVkXiYq8WVLeC6wi
f2hq+BaTFn7J7dDYgOJxNqOGvUHQgRfsI/U+jEwHGJoRHvyaI7GZTgWwZxUl9KyYQ9ZDvB2TsF1F
LQBhvc8wVO4681FpKRwXIymeWoQAh2hudgkePeIkW3Kai0bDKil46bF2zMfrtH2rESYLdCO9z9G9
3CLSrGy9JnReLEe92JXovoPz0IjsetP9VJJ4Jy2Eql465N/9u94By6KlAGSmpGD708T23S+byN84
VuifiAEwFRzH0yzHtIhRIjjz2ZHdifQhBeAqfvQO8Oukq4hTcDZ9MMQ6jnSS5mWHb+TUlPe2O6a4
0dXN2oiG9Fkt0ubkZK0g+h8NR0wQ+AZMpn/keaIc2YuiUg14aAWx3z/eBmRN9sl5svmp73btp4Hf
Tb71scMEwTk4e4AQJIxD0zoXJsE7zXL9bdyZ3X2KqcQyMBXzbXTaJ8/ozT8qZH4LovwfbZBqQFCF
YZ2kq5Tl1Mahr+CMI8mIyxQcQQC/ztx7rcpeuwH0ogfh6Tp9nij7ETqFShSCDekjO9qVBO4BjabF
xYuMZJXGhvfm5s1l1HL/J1hVoillAfDGTpea16t3id5Oa2KeNX4MKU08cnWCaVRJg18i7FcPcp7s
Gv3ZmyMFgz/LUrM0WN+HMvZOjcFvbcrTYI01lbH2sQx8EDGFWmAXVufsCirQLQ9Gp8QPLpyjbRw6
Jfgw+uQ8kxPgLnVBtsmmLHq3VA4wMd5uXebQpWdnMkCamdZKr9AI4FUizB6IHsfodaeDbR9lYRqw
8PyE9GA2bx1uA7Im+2ooEL8fxuwMuwod/MWn6xqyeqRhauPblPTVyfbETzMZtDtyGxbRU+wWDRE+
a5Pon4IxX6eRpTwWqpKfCs8QS60JtO+2Y+584eqvzpSi+9WJZE9wVn1icfmQE3QsJwrLqp88Yk17
vCfAvyuG8lq17tYseu2756NSYiA1fAFtX5xYfZAOnweSrcjirZh0hNFMAwEAfxLneMyC82jrwC0R
Md33tS7u2BoHT6Xf3Id5oJ6B2AVPWq54u8iBjCYHZdEp1f1YaepZtm4z0Lfm8vmqv+4hZ8BH86/3
aCJhLnodxGWJjk62cGPfPVyrUa65BwWWAuSJW3W4J16kkBczgnVptcoXvwumFcc49Psgr4LJMxBE
c1kN5KhdDStEp5WnIM6Uxz5tt9Y8q8vIgvzbY+vvS52jstChO4W/kaV5Nufav58n/SAG4h0n2c9Y
97r7XEdCvI/8GpfQ4NjF1YgM9J0WphU+kaJD6tnRX9w2Nw9NpJyCxCUqHQIUX/n4Jmzk6ubG2G8Q
9E8OYZfl3iZq+nGDAymKGgCG/8WQR7KtfjkO8/YNZLNM7Mc1l4fuZw+uMUlLb0Jc4ofSR+fSy/Iv
wziHqF3jrYZwuM964SKIaZhvEfJ2C7DaHCg4MD+DGAKKV5hvJAzDXZgb7lo2/Tb/kRh1dQ8kQXlw
0NS7Xl1kDg7KQbCV98a+4KFWzyZ8qAx1+2FCbQXZ7qMKkwMSzFy9tsHOXGuxhfnvxirG+tjkrbLO
R9IDeZ5H3YXUwbK2wN5ErcWbMNs9UnJdhVVM7B7DxHGuRTRAbsYIgHYfwZGZCp1Md6qMUExY/Uxf
rAmXu2+mFtR4/eXD3suL6onf0A85oeLXjVKG4j5OU+KAM63iTT149XtiuUsTy49vdY1cZDzwiEOD
UX8hJaFusrow1mpn/9o0UUUH2afAITLFOdLC4CxrsgighyzQ4m03nwbCSaSH//7ttc1/fHsNzrwG
jD8XYqAnx39xY9IMAVtqiOwfXe3ij26F7UJ0ZGuGVL2gRj4CH2oo4LjACCJqbc1NOQBhaR3pNpme
eZqoe38fCDSKbSK3nqbugQuSnnyIyLY+xBWuhmqbArVz/Qco4/7DqBEvtgQsFFz5SPiqGXwjsOoh
Xi5cISdOQrzywLaO8grZbyMawl1lRyaAO8x3lS15hbxrqgX68naXAMIhjrhluJXzAAkcSjDZhlFa
B3RvMGK8Vue2rMmiBxR+6AGzI605V9toWqmVgc1MHGeb//4paPo/PwYCX6bm4V+mw7F0Pj1EyDgm
cRFa+o+kqKtl6JfxJa2SR88NkwPO5fFFFh3QgEsUGhG0Djy+ZZ+cK2tV4xjrXvO65aeBoeybPe4c
b5/6x6GK74r+6VN3PL+6LqJTk4/B8XZ/Oa1WyKzqiaFcX132XQvsKtd125BF/Ov9/nkFflzo30sL
9j//I3Igq0V8FpxvbhfcXkzR8IHINOUoB2V/CLYAqfcq2UpQJeayHWL4KO8vru3PVTnBlzz2z9Vf
LguMvNRIOX262dxuYIas7AIsbVsNDkiKxD3LmoPJOCCRsxW1T+EgngxRuTh04rPt9i1JsaAZO5Co
gYstASM2YciTbEKwLDYNyhCk0NBa8eDBvtS6hi5yLR6JQA13Tu5geaZM6nuSevVS62LtNMFKeAaX
cJT9HKajTd+4xS4NQu1dR4BX76o3myjVvtAqZSVn/eauWlZO/2J2h0XkP54fHqKQqmtDoyGg+9k9
MspzLe47Pf1B0INP2PaHCXqs7p7jvto0PqawspVHeoAHsZ4mayKuzVJ2/jLSR7vBT8qz7GpGFTdm
E/4kW1CzR0KH+8limIR3rdUYpJ9GdKgbAPtbtee5pcftNoQFe6dNvfuAPR/7H8QqPCfzHmRX1mT1
wbRijBsy8Kb6XBSTXW3SCLSI7JPz4gbLLRVZ9K3s6xNxxIo7QO08w39U662jrN0K2WcHQbbhES2Q
y2Ceo5coqX+ac2v+Moz51rhTPA6zoW9+vv9/fLnbrcqaJXGEWPqbd4Y0u3NI+BsdJ3VQTrmTKSdZ
C8P6SxdbCvDBv/VDWftzhpxrVOyAPayY2ZoQR75d/2leb4piWfU2kJm/3yDPSx8C89xZi6xdubxb
YG9/dco72oTIAGE5d0FrmUc/7s0jISrUsSG51nFVA1qhXw66UEWqBdlE2GPzvNsVRN8efKQWtreu
22XXueY29J+I7qonl/eyVpWm/9Lo1rsxh77jAccv4gzf7A6KF0GEkiSx6d1jCreubLf86o5ATfFK
5ITRls4pqB0L0pJvv3sEauSx304CVL0CNXka9D7eQTGBZRoFK/J3/kX3p13hOsUXpa7FpUia99TP
yy+RiItTi0gDMVeabUhqPY3hvVznwmjZVu0UreN5tK/2inPCiwOeTdb298YQVXvoWtO2sJTwqc8J
aWdO4gCLfY9cTKaSEpllXwmnR7cEttFFbkvc2ZhX9HZ6LEywA3ZUKTvZZ0X1BMTHvV4guwj2txt4
Ze1KAIN4lHfyhfHgFXlwljOQ9OY/SIhrLXxkKWwPrE43ViB8rk+8wRpmhxKiQKNWcpTneSgLOXp7
Mt4GYtYWSycufevq5U1uD9TbK9365Gztr9v7O20v120x8wX6xgMsINf1a3te0UcNPwah+edb1235
136zG5DzbpuDT7e7XcufALS+bJszr+a/bxaMvxuMmo6KEK9rzUIOsP/Zu39yzVU0oaCW6RgfwlCO
dgWkYQFEsdthDV4AtJnbXhiAeS3NejFETb67drqg487DBCqiGXGnw7kouJ/UyV6NI7EReUmDicqy
QhB7ydk5upQmZIqMHfkKXH10kX2ysBPPhjmiFgs5YM2jTqWLbYdA39j/SzhRWiD/7YwCAciy53+6
a5FZ/KQYYVRJDYAzrj9M2L06CpGnpPD1TVsCawRoqW6ssi5O16rwXptCcZB69NUPoYCIZt36ogWG
uvYHyzvWnlOjrFmYyMCDY63iMjhiJI2Re21352kwvGc71TdhoCIrgAjhrnNMG8+BAJKU2X4r/Nq+
T3KRPAhPvBPWf/jvn+4sz/FrepJP19UsD/VTtoOqJpWYf7VH1bzY1QddzT7saMBtCmHsRz+GvBnD
0ZUtwJ76NiNyAaxzhGyT2vmD0Pho5WjaQ6tP9NnnyQNnE5cRLEPoAMdhLP2jrBVGf+nUiUDU3E/G
0wbRM1dlYWFhZU+jCiLM8klK2P6hVLrq2MSNuu3yprkE4cAmgyjEsxuUYtl68HzaKgMaWQMsBIQY
ipOwKYikKkdZk32TqUf71vGxjGLw0zQ5t407UaP1zrBSzfcKw+5OjGH5wrbTgiQSZpspKpUvQEpB
Ppk+RKK5aRraqwJ8/iJbqg7waGoQ9FSN+7acHmp4S7v//jFpn9PIfE4eX0g2RCq7eV37HKzEUB7g
eGUp30PFKrZtpnw1ki57kIVvDQkJmuiet+kR1glT9Ryq2Q72efaA82D2ULUivcQWRolK6Ytl4wv7
PsRiLezCkazyN6tX/Iu8lzbf1TUhEqo4ed1ewwr5TF22mPJ+sl8JqxfsaFdA0qaHtoAcH5e+d2x9
S8M6oplQQrX1xyRKg2XYd/23vgHSA8LwDzfpt1liu9/0HkM/YXniaYymZtNpmX9UY6dZd1Xlrkw7
v7ulg8yp5K0aWvxriqiyH2ch8ZNMEeE/0p4TrfztRWHbqODzucCZL5D3hWrXnudXaQIUNJbFGP/6
CpZS3ocWQNKizJvHNC3bcxVWd2GsNo+yix/FuC4DtFNkU+u8fEMYRQw5aDzHPpl+9RM4Zn7fG6H3
MBjuU8+v6q2y0dFvB9Z7QHr2Wxm0567zoqcBlsyl6t1sUcz9XTqAlxzdZA8fagTEmsBiVXJ8EMdk
Yze9cr4VgWr/2aya4cWPO2LsT4HeGUfi2H8Wum8ax6S1QOH7ojb3iZWsZJ+cMkLDOwYAl7exSqyg
ivL2Vf+onM54VZtyPKfIjy5kU1GKYVMZCBvYVWi8VmwJFn2Xibs/r0FK2XzUAO/AtQlKvKxKE46x
m3zU9nlSC/VrCFO9t5Xu1FWQleyR8IYaQTwdLQxyQ8U8OH0zvgB+2KXkXL4aZF/WihGn+xwZv7cI
GIKcD+cBbGVUYDA0Xw6pdr74PUPyc0cgt726uGOuLn7mv0kXaJqufl4J+dU5YP5YA7EkR+fj00po
ib6oUjC/392aM5xRuPZFm4tyCgYoTGq0kX19W1QkE1V9V7msE7d5gVv0R2waTmVvNEeX4A/iLgOK
Z2PrvXaguqNOn75FXlqvetUVJzP3x4MxZrC+IKNkls2ClNl7Jwjre9nVoJ+27axaW9z65IA12fyA
k+7s4z56X1YecMcUEieWFxwGUwPYBemC/qgFrkniGRyJbApRILdpV2N/vFZlr23Xur/8ZYKsFtBN
kyga8I/kRs1cXGfPV3tVNc3UD/vYmbAhTcUvnswhCHd17LJzGDP1UVR2s8hwnlxakTNuojoPTrLw
mXgai6xEphnM+q1P1tx59D/2YWwcH337+TZLTiVHNi5dFSfnoKhVUpCtg+tHqUZLM3HwOLR9fW/N
xzN/PrzZRbOpfQ2Iytw1Aoq+KDgDGnNLduEUnRxITIDExHHrXnd6ln0OokZej+8lTOudKfCtagt7
fA/CAPCZXz77SQypLjDQipmn8cFYi8yNwzuwusZjV0EQm/tBw/TranTEXjYRvHChB75bEVySvEWj
Io+PUPXBJ49B8NzMRYeiDOiep2tPkBoLPCNRIrUr6xJnWLAGVnPUh7biI6BQTD6bJOijAySC6qkO
hHqoIg0Pqnk0mHDhKNSx2CtsHFZjJMI7YCqoIg4JCqfAdXGJVL0FR3T/e4/+R9iY/k/bLl9JSVev
fd1jSjtfNOtTL21hRxuUE1uEOaqYo6GsOhmnxGuhkIdfyqqB9d22iJDyIYaNQZBumS5ZKG8nzCZW
t4VAPcdV0p3M7WQdGUcLnNNWJn7UNOv3AGAOLqicVzYRqJ9MHpbogTs9EcK9y+bQhfAzaGCNMqzM
yY0O+Dg794HZeCfNUvayBcjauZc1zGCXHs6Gd24SkpVwh00MpX1ayGeuG47drtHDd/ncxf7P+3NA
ttNpWKHgrh8/PZ9Dy3js28FapIDkWaNSfx14ef/g5BEOWpUeviQeid4GVue7mds/HORhP4Z8PHRu
6gP57B+UeOqWLT6tvA2MYWThlnZ6ws9lrQK6xqx4HkAow7/LM+0tnAyS2XJAaT39rigRjs889eSP
E4WbaifZdGEEtmAbaFe1Xe9Kp4DXO8+bu66jss3PAyewuZDz+Irdy1sNdXIJK+zjtSAyl1Okdk+y
0NjoA/t6tHMyUH5UJqvejqutHEO3KD8XWvciW62fdU9lFX23kkBdagZBz8K1/IssvDKqwc5nrLR/
9bV2rFx639sI9P1Pt34nduZTa/eTV1Iuulpy5uRZni7HAQMe2Sknq1mHE32U3cUoXO8BgiRvo+Ht
Gisl90VQ+R7Vte+yOwpRm4rTpsXxjlkdX/RF9L+MndeS28qybb8IEfDmlWSz6U371gtCFt4W/Nef
gaK2uJbuPifuSwUyKwFKbBCoypw5Jw+zs5377ovXKCvpb1wg7FTRoVrW3PQjASu+HJOI3igtYKNr
F9qXQik9cqk8CHKYmy+0YgApA4D81U8owwPfCa5gn4AtGL3PvxfVGnPskHr0lWYvB8D/Bvj9P/ag
TEhI9VWw6mZfJqeDuGz3CTDuvVY6KdoIOrKUsZJfHA9GI1Er0Q+I752hQV2KcjstUlF7LmIBrRa0
AmsjSZ23IRuuMhItqLe499xXC2HLtZL6MEHQR//vawWumZBMLy9OP2n7PtWcai0PzSGhLVMeDmb0
CGFKsFWh0Nrb3ffW4S8jPLvbOoFdvVaZ1qzstI82HZvGV9WHsbLnDbJm2Vq/FqPLFxnShiVnvazn
vY+C00rOOm6dbIWdI0A/B4uMR5qpDdD+zGbYqfmh7VinSDPnD+akpv0UwJRMaq4Lf3p0WLR+L2hu
8knWIACDRBLA+0hz8+eJ1k+I3jSfe74rdoobomWtLaGC09LEOVVjGT70XqG/mHmjLZAyGL+KRt23
0A5+SXRzS0kseLFF6F4mY0TlU41pxFSSTzods6MOmvilUCNIKVqon4rczLeUYMd9YfGGGbODHDTq
fbcjabaakx36ebiHKD6kDhotLAAWgnGt5fGDCrxzLwcy383epNkI7Q/XpqAFUd2jUpvtxiBhcJZD
AR3Ktsubr3eXPJqgcaJrpNA2SpY1q8g0xi+Z7p0B4iQvjRNVe+kPZn+sKmclGZ+HDn6+HsjOqg5o
fpNAfBLKxUkeqSiantJu/D07zqb0yVmPll76nOvpwxRhudRpFDsZ9iCO9BPRdFKK6ltXw+NY2tkn
4k71WugZOhZlpT+XRvBVn1gBAxfdhF5Tn1CGqk/ySCfft2KTDVmCzkYELTCm5Yxrx5TzAqvmcYzv
PiFPHoVVLQxnzB/lhPTdrmDp0bPDEu3R1MXB4zUGQjc6g6+jZl25M48h5igCFHhn0ydVv7CV8tDX
A7pcUz3um7KvyAg5yQUdiZ4MtMo/ne3ywm6H9iIaJ14lWmSRbomN19yF8SJs6Sio/20qtd2v/TEp
D9lX3y24iavMeEFYN/rsDPozsxxEsTl3gw1VY+6LVBV7rx2jR0QeS6jvqIPB3EACPAqLR3656bnz
zDc499StMVvSFeVBek6hElnabVyvcxrqTb4WprMwqR5cbf5iazQ9Sjt8ovl3emxsR10DaW4/wywF
ToaEoQbN8qFUadnVs6r7bBzoCwcI1Y5IukzPjW4evcxtP2k/zNYDsq8beTr4nYXS5fG1UuJHWbgn
QeHCC0HdXg5OmMPPNZtyopAV/nuMiRwZunnVg6a05rNuwjSVdg0Uc6SzMuBWS98Mm/fYgBayDxX3
Nsvfjr6qqncOclbNxTI3MvfFbCr/AtseSFck8QrVp/UkLXw6xUV8LGzq17MlXXLI889xsA1U1Cb/
Qst9uU1S76ImebSCvqLY0u8j3vQMNrAmq529NFN9+ApBn3WSVu7rG1Wt4idp0XYfOEP7rGZ2BFEF
kpOlbR/E2NuHuUbXzTIIv23pjHrajqtapA/3QDnxl9k6hQE2rPzH9WTYf4v9b9dsKmqgaCeErENS
69zO1J1GHTWLiMQKVJ+sm5cR7KQPavIO2Zn9A36vhWEaESLklThXUap8CljFlpNhBBBkcrd2vTru
x7Qk8w690lob1WTjD+S5aXTP9lZJOb7mKfIlsOIz+gTli/RHYfTbn2vp2WI59KR3X5ssCi/VQNoN
YrD6W2NVJycegjfLFyzWc/ZgYnTHt5r8gwxQ7HR++pvDOaL18WBD4cHvIxDfcgtJd7BpXzLFNh/q
2C12Wpj2T1BZxLdr01v5I9Cz8nkIhLE1WyddC+7xTyQelvLaBox1y6GZSoqRpnMqDUDV+fyv6lNz
ExZRT2slNSPaw7O9BITLQeK/JVRcHt0n/or7y5TBVQQZimsP8HbMAPP7Bf663v0zdBb0IPOmchXZ
arK2inGA9WVsPt16jdR38kXYBhDYlD9TrLkwA8YZ/ADOSC7UmMBwVNWDDMuK5uCRRHnx7TTa5Yai
0r831ntUeup9pCLXeDe72Ze4CnxYclrat8A/p9x9ZTEgCZHU/uq/BcOlF21qCxI/raBpNjG4C3RP
e2lF/D0srfxozlY9uhBx9ta0aRSfXkw61FGaKprMga12IOeTguqy7Ahagj+oZBc6H/r5w1uSyfXI
vMUier9lkO4n3OxYCfZiDlYnehn5SYeI8KBcBrtPyN5x+n00+xQzrn6ZBi2r0egdDNthWzIP0rwP
yDmb+0b7eff8FTWZA3KnTQpPJtvFsi7EUzJj40awRMD5mnYnTa1RTBaXUFB6PWxZdu3m4K6Uz7gn
nV8Zk7dEFFQ7KhCcrhBPzj/Tqt6FiW//GAfnzYDf6i0PbOvBrIW+jzNHPbZRpa4EeovI3WUK5BgZ
CG0fJZXcsJWzbXa/hwG68EXPruXR1tLgIicapW/OaruWxhibvoP+St2vSdrtBFQKOVKbCyNQk59a
sytDL/3VReHPSHWpbikJuwJ4/uGvUcddPfXQeLp9Ces+zA4TL+hv6ZASwUmskS5N6dkfqjDjlZdb
47m1AZIbCKVqEXS3PuShoTI136BIkojnqHKd5ZBV0cmeUX0abTljASWsqaT9Qjdz/VszKeewSfxX
rYnMR0s1Wb8mWv1quv6TQD3gy+BYr3DYFE9O0uVPqjMzoVQGnDuzKSeUWmyQCO9O0qU4GdV7CoGN
8c5uGdyDVv7QEvFeZz7NLg4Uiwbi8Dt1SqYzW8NhGUdD/t0s9u6UVD+yrqJI7WnJNfWVig7nSDx6
FMxfQiSeEXklRIz2owED2yetHPYqqBz/MHk6gqC87lZtNzWfVgf76vy5JMS5UVmjQplY2w8w+vQn
pDN/DwXwrn0WdLRT/MfvuUNMMikG4V+xbVreg+8xY0+5AC4JaBMS6xr5avwYD1X4xlJPXZVDmG1u
pivcZRryn5DmpMX5MvZTqJnmYCtBwLYTqrcnmYY5a8lUWlIf5Sx6Ch8kpJ0Tj9LojW3wqRyc9nK7
EIX2IAuSJ3kipOELHxKyazsOy9t7G4rCTZ/AvCxf2tLX9jFV09o+3l3SD0iur8gmN7A0suGLmyf0
GEKYJ/WvWjMTI1ZjWm2LdPoOcHjatKrIzkXFD6WCveQN6o14kSTC+zFSZNbHAtBKZYhTSyb5S5Rb
UIxMVfvk+/NGUAFqa/t9vvdIXjyWWt5cyaqrkHEkNPNPCLnb/giWpwJrXXpW/CQHr023Kpil082K
BHlaW9lC7ZncAlzFmh6NuGuXDpypQavv4IYYjnLwdYQ54DDGHr2PborXkwj8t8J3wn0PQ8fSTCbv
LdJHb63nTrjWZ9PrfWfJ7eVt5WxtpD/K3HRP8lQLdvFWJV1G4gOqqJSO/vkc2y31Q2mgLCVNuDiQ
sM/yAPqK4ME3WZpMCP4deggOtPVYOsi88XSCd1C4GrvCSMBWVdCVJqcKr9AWMt6Qf4JsLLVVkGY6
jCG1OGutC1uQkV2lVVhBc/63X9X70WLtR6yepr2MhQVU3MLArP7jGtIvXUM09jAzNa+QFzzIzRBV
LP2ha6mhO3oWvQ8TnL1y86QO+oNdFPXWm/3/jpf+ri6Klzpgy2Eb/r7tWlDk85GeAS/XU3p1lIRk
+TAq0wZRLR5MfxadsF4Zh6mv9tLlOq53kbds7e8aKnzbqqyUmvJK//6/Lu/khN5YP0uhhayL/rWe
vC8b26TXyD3DzCzsD5Im/ScZ8G7jW7EHBQgmjN5n8qMshNJYPwaCUo/0G4nHjV1PvNtUO3/pWOfX
7DcC3YAbPYtocjPpLoFh8DPRlS+131lXwzOSE1QabARmP9IC9oKteUlCy+se9KKzd73q+TtuPRLd
f/o2hOakyzQZm40EurLeUC6+XnGX0+ghez/KWK3XU68PK+lDnlt/mGKYFLQKcp661i/1AB14nDrl
yvLq6pGv13omaa7uKxvmy6BUzGcZ8ueEATgnW+UYiKanZi+DLmDgdeC2m62k5plYZPFLrEA5LYSz
g96KtF3eDP4pczKfNqPsMlhwe4JzQKE1bfYdzDSsH5rjOMPx5KDPG6/Ecj78HpUY6YrnDVo4DzZJ
rSWIz4QCDSU8ZfKVxaQEcM3kRavtDH843kyZKzQTROxLW99Jq550HqiuW9ED5j+yCPKf5QCk8x1O
4oq2As9/nhINbl7TcB7q2Wx9VixmqXwxk8aBFrKEX9/TxouMLSLPW8ZTiwDefDUjmvPOTmzRS1op
z7C76s/T96FX7XqpwDyxsNHi2Q1Nb6292rO3ZvyWg7v5pfr0qnhW8xGEEJs5uf3DjgQEbXHG9jpK
GooYpn1StVhc69ysrxq669KV5x378TmiGRrnJCdl2OxyfW1Hb0e5YQcIhI52YPfg2EWIGoEWPau1
WmxY0EyA62agh5y+RVbaNK0GwxDLf5wpg6wg+JH0rbIcSKs91cK4ZqY5fkwqW33SR91amvQLfEl5
eEEUNt2itIacmtsAO4/YKM4DaxpuxgkSkLsvD/JwS4W0oo2xMRWYlKZFh75sPEDuV/Ui2vuDHe6l
KYepCHLKSjDHVEXJUlg6kQ0Iw7U8TMDg2Et5KM9s1tQ3y00j7GqThp14CqqQ/lvT6X4AjeJA776h
tQQYoDbEufFbZDY1Xk9+bwMt7JQvlCa6H3qssxfXrlkKWWMWZG3w2HYWJfSIar+b1+GRXB0Lqg4N
e6NXe/Tqc+O1o4MhSy31YuWq8TpgJbMl53o6buScOkfOc2WdaLe5//c8OafNGOg/55leCpo8TMKl
SEoBr3tORW302y0o8/6R10D5XBgQehYznMlWgoVJTjC2mwdIS81vPbioxdhm+kWZ6mLfJ1XxoIGH
+VKxNisn41sbzH9yBCqp5UbJCZgpZEjzhGaES1tjx1T3/GhqERoQaTTcoJXDq3C+dhr35yFQordQ
I22i91qx0ZpEOQBiglo3MKHAnBk6Rdr9PhrsAl3QPtwYRTYDf+aQ+6w8up8Wmuia0AcRn1iuo5Jg
2B+Bo4+PZZIMcIin/seQaRCfmNlXXlPNg65lyc7m8fzC13SxefAtgtBHXjGeuhe/DgGnJZBZeaPS
vShxMpA5F9Abz7OdKuhHJB1h5I7fkPSCkr01kieL9toX+uRJBKsmBOB/riQc8OrFbBIPQ7FR72s/
aQ+Z5xnLoIuVZSlN4fDHn4fOtY0GLRIOb4HzUaLEbxp30qP034dqCq6g7Wi1L+s3HvviVz3nHOhs
+MGSF867yEtfSht6Iytsy4MYInVvRjGCu8pwSmpnuHZONqInAoegBVBAuuRgDUithaI9S4sM9nC9
zcoTwpoVAlSQy/s1oDlvjpCv7u7XiEx33Hth/SZdGY+Sk1b2gITmVmAA6s6+m9uFm3m4m5kSvEcq
pEiB7CiWE+D61WZtzt3D0paDSKCzbuMKZn4u8PdV/2HHUfBU6aZLQ7qVbTRAxCtkctQ3UweGYTda
B595o711M5l7i3jWrpq0dDvOyfVAB6kU5lGxTvMwew0db3pMW1tbhVBVvcZ5pW9h0BPLEfas185K
woOdQxN3M0O6lHSveJVWpYDe9aq6WUKrXe3rGGo/eXQflMilRCLtmFoWHEBzpECpeh83DTLkJay4
ttK+QK+dQRrT9K+RiMWuHtxkKc3YttJ9riMEXKnZ8FqEI6gg05wZZgh2BsU9QIOICJlt9a995FpH
KCW+57OVk+44xfH4JucgejTOXlRe5IlJ4BuXMQj3ci41I+taOcpazhVQTz/5AUwD81W8nDdek/+U
UwMKOK/wu4kgjsZlnGxyJzNfZFw+QptYkxGVn+305ooyu7sKWwFHQ2vnr34/bhOLUiXdAsXrFDbv
auGJk5xzY2DAejwkBznJzzyDw7yO0dviTMWJoM5iRb2RZtGRJ8iHQV2bsUbdv3T3uV9Gx/Lfwziu
OrXXDtI9tXVJhtqcfofFGolXKBxWbRDpYiVj4BsgBtavaZPq9fW3KU+U8/LsuI3VtR+a2YKMjLcr
7V7dsRwg58QrG0gPZE0Ho4UNW6GYvmp8w+NPNTt7FDTBncogNwJJrU4kF3t9Ot6HaQjUox6b6Q6E
31abLTkp/clI/psOca9+7FEcW0hnrtHFvrgHkT+PHkTdzgsa5VdXgm6j5AtSF5LhVTHY6UEOYQAw
vLthH+Xotk12m8qq/CkanZmP40+MPFSUODs4fNmFMw7nxIG7XI8CpNPMWLxFFW/3wbMC8jGYtV49
TYkaX6QFv/1qMrrxmdULW43ikAQVVA11Vax8nQJ5NCnG/MQyr2GVjOsxgkE+9uIwXrLUgdi3Kwok
mbjnlplDpT1QqZvdbK32zmHmTofM1M2rvI5b8gLPjcs0X6+I0TyxRh/IOR8hXTRcTbsxaX5J180/
pXCWhKZYyn+E9HVuQVtvF7QI0GnFWvN6BDLmXVQyBeIcoKuTmD60jfOGq54H6Yd2cRFqqnGUoWYF
ayEk97999zB51p9Y6c/csTposFYu2zIav/g+hAZaoX4MEVozQ+s16DjBBTX7A9+ePtx6ajaWWrVr
z6xQqeus8GBWsFM1VWU+tjATP41wGj5BSBW6jXmVHlYoUDz2lbJwJg9RojhH/0lxLbFVAqd7Qr/b
vGjs/2+zAIJoPopCZEvny4VZ8rMDSryy2zF5a4dqO+SZfjXaNKGx0F44bNKetSxyX8Ov0ikit32u
O4fiCyfkA+mKwm72cs5mvX/2lPFdzgWka4+6LnI0fiL9ye2st2Cqf+h+0b3EVYAIKKSAEL02Sy73
qni+cjTnOTsVztJNimYjQzvXmB4hKxE8LJjNJt87/LmOPgp5nThhvdpHtA4LDSa/eWdUzbulMjee
tbg3jtIK1IZcUDP0D0rBZsmL/Po0x8vJYo5XhfV3PPlbNCvnSd+Y6pMzmmdIbgEtpSjJTO7g7uzS
ShZlX5pPvKRMqEF5rsejV2ybOrRgFdeD81hGGzkpw0JtMFciIB1/P8vqnwua1a7yHL002scpGS2E
lrmijBq0+sn19fgoLR8u4Z07f7A5R/z1wdIM4viQ1NGrbXfaubZqsUJaxn+DLuWXh57pz9B4KRQj
pfOazmPN1afPJgpa0CoG4CNeM+uqtqZ9Uvgk1hQ2QQUIyWvkjM2yd1zrzS8hSc476B+G7FnMQx30
9JwoIGTyIs2ekdYTJz2yDtKSEU4lnIXnmc1WnuV1WXyoR++bYzpWwWULtsxJ1YLUcvot3cDlQk/C
5NS5g77NnO4MImJQYcubx8j3gqOmfsqIm4vWy+Qk7YoqE8g4da/NLum3JzYneYy+hlq03bkwBFuQ
NKk+J2HUq0rVxp0Qhv/e1y9uppefU6/68NU37YMVJRU5yJSmmGQSPEIVdVl58IsX82D6jQoFX1hu
pc/QNBK+bINaN3iina948knCgu6ALlzOyagSogcaM6qj1XfG2ZgHK0e8COrReC19Ap7jM2QSxtkJ
nSsbF313d1VGa54i7aoL1gULeXoJVJwffLbkF01LzY/JTqyDHBTXm4X0ZrvoKg4LMxhXGbsj+En/
EySG9nc49V6LFeh/zDBotwOV2a3px995bvyEiJpi5zBNB80PI37BRfdMw69DOV/1v+Y25Iy6ofyy
Om+tBGr1bbRRBsuazEIAJfEeJsWxD7EhtF0En9IMqw6uUC4gIB+A07JWxiCczzDN3LUWW8Mj+rrO
J2yXANps6901oLSNOy14KBKK7EUIJUU6+cbGShXj3QvyV1oMrYs+5PHLRHVVukUSxnslzIelNAPD
91ZZl5n/50lGmeRLa6pBb5GcLrXwG6Iv+qpsGoNfwxicIUNcYJQf7Cs/TRVUTWda1lNV+QfprjX6
Esa6Fg9tlFYfeWIPixJSWArMQ/RGJeZ29qDrpBGdrL2kbrYbKMZ8koqBwQOc0Dotx+DTGMOL34PJ
U3iMnknjw+w5+2G70Vb8MObkZhB+VtO6j63yI0TFgIXGBP1vMcAm2yFRBd7yoELX/tyxYzx2Gvpw
ylzdrntSQGNnxEeQs8kL74O9LHPXUditJ7exHmVxnP62ZU+V560B9b4fyzpYyTCD7h/63ur8bMLk
cR1H60NetiqSDGbUACjT/CmQU7Z+9SlS+KjQM4sfZGW9m/xPKts9uU8heKLCKCwvClFytLJAB2zF
+M3q1HhcIB/8HCehsSmpTRaPoe6Gm5yep8NkUUdI2sZ7VJvQpK2h6ZpT09HCMMT9nuSqpnHnSV8R
HRs4KYvZssyuW7MeTraKPSp7aF7h0eozDy2ZUTlbcFlLKzHM6WXmPJmn3K5v90WRNXPagm4iWvQO
RU2dPmrpX/RRgOPuKsKPzPW+l52l/PB9saRYESFqyULH7evxO53WqGBEvfUGd0w0A4wqoLlD94AQ
QP08KcMIlRZSU9Ls6Ey+eGq4GjWtIb1tgNbMaVh4CA3fP5W62z0HQKt4kD9FQ4/RZxW6jZAcyDkl
LIdjaFY0aTIZioSIRPuReGNySGgpWPO5FLXQIluWHfuLqcrMc9mq2g0Epg/Vr1wdM/gDKKo5LHBX
EhymdcMa3tziXatFuTFMC8zbYNiIj5FyFeIrv2L0XFBZeuDR+kv3Q0TmXNSb4XKojZVAIS6PE8T8
tMHZyYH2DQCZ8pBADotZ76aah7/n/xF6P99o2u73+dIpT79N1w35girXr25L3mgok+6rowILcWAr
XSQnt4JbAqB2eI48JfyqB7m+QAvHe6krOr5BwqhnCPI1VIqbBAa2WuyVWIQLA63OXZ1Z/hXKqQ6R
v5AV89D4V+nr6YZYci8b6y5XSQynHfdhCv9OXk7VYwvk+WOsUUaAYelS08LwnGfGY8gDgt1qOyGZ
ZoNE5rlnP7QDSSJQDO3B10XvHscSGAOagytrpACZg/14agBJbNRQLzbgbpSnsOc3hPRX8wortsuv
RmTU1vz6fSqHYaHbVnK0ZlPxlEXlFtErlD9ATDvnSbqbfPC2SZmFK5+1wjvveB9QvtFt5KzrWb9o
y/VOclK6pImE1t6k4/91GPpp4/UJ6id9q32SETu2nY98Za5BdB6Kl2RwnUWhdvEMcuDDdS1et8Xg
PeizCcau3qC7mNCMikljgrJTfCrhEFxFr8i2BycUGz8bxfrMi/BdtUbrRQiUKcCKFQ+CL+DF8Gck
rYNgWycU68WlOHEyS0jye4EaZdMPa6U2Dq0F6QxC4d0zaqTIDo1xsh9nkChsUsF2StUE9ACzMi5u
omXNAvAqrX7U4YPIgFy6lXcFJIzMe97YlxAoAPetGL5riKq4XZ598c04fGBtz/JGd9VTW1pw8M4R
JaxyShF/b8haLYVLPd6fQHU4taOvJg/aJtE6i16ZTujlHvxa5B9OrIWgxZJ2Zxl+9tGb7rLnNfTa
OnZ36kvYvQO+iI8utfwHVqL6o1GP9QKtH2sH6VewmDQgLkUXPqQVt3mk0+bmmIZyikF27oaS1wy/
f+sF8maItBGru5ppGG8yQ1GOXq/9HtS0erLg5Nje/SiRXlJzaLZj3ut0IAzDpzIVZ4ihx19+lqxq
W02/5xEZPbsG7ETXZbLuWvaJ6qDCcD3xwaqe2U9NqfsLHeKWb06pr2PdGn8ZgY+SRq9+EXpRL9Ux
8A6WFaNdm9TtQqW9+g0q9HgHNc8sl4gJj7UN+7ZJlW429QRGjjDzrTX4tPqNwm2xcjTH3YzzrK2T
MLLNiuTOPMtiiL7lhr+EQnLibQLzioZbcpVXKlt6EArRvwDTGV9GA2LY+Rzd0PONXxb2uR2GrwC6
2l++uzXVRvykGJwtkFYoX23aaR7EaObHTCO5b4VZ/jiS572qwCWXY2gVXxO33tCj1/zKKmvbk2j5
EodBvcyjeromekRTt5I1u7wMx6OpJuhl+q3+asylWpdm1Z92u2T91/ziEfAjsxP1rUlTBzCBV3DH
0ROf0nz7OMDccLE8EMB67KwtwfcIjL/bKfkLoFEt2lZOUyOF2AhyWqMTUyIxk3ovBzl1N209AlTl
wlv2j3PylK4KrfKUDa+P4lTPA5oG6Uqr4fqHebI4kV8CwianNeEm/5iJ2NOxYidGztLV8uqxk2iG
beHyLr4NVhGwOuqbddWn4FXnib7yAWbkQodBXfW3rTTrOHZhIQSwOoeo1gSBPOKfFF+0aE9FvC4W
8nAMtPlwysVj4Xen20zV+dG+Q4IvXMvDf8SH7nkkwXL1EMKLyI68ozuTH6kpAimbzagJxMYweDho
fhe8q62OdI2Ffqic5U1dLaai7Y9ylqI6zF2K+myNVfU8X3JoNOVNXjJqp2YhTXlJJITdlTQDlje3
S0oTdohHy0Tmit+guhMN2SokEigDZAhk3X3yqJ9Foqy+HrLbjHT+FfPffCxYNsJrjlR4TMgEXpsy
oyHc6NxLGzjuxaWXK7WL6XD3m8OAZGUKZkJGsL91L+mMSmzIxFKh+s+pes1Xo9sd2r9zyLAzDYqy
PJ+Txz5s3WM9H2lu/PtI+tgq/Z79K+6/zQJKcG/XK9Lg6MPmmiS6s0PBj6VCRwvxzvVM01zKQ9Oc
WHXIw1uAjKWYpy9CtxO3U6WvlufLw3+cRLkEkT4NvbMxdDIaBZR6E3UAdbO0Di5TFgT0bGgsK2tg
OlXuUXz8MzEmTnCifX4pw+5+L4FjlucFcHtS1e5CTjemfgRV3O/vcUqsRzsRjR+DZTnbxvfUtSPU
Yacn3rDrLBN5BWlPsw4p/Oi++XCfN8uceRkqnbf4m62bgQ4uEBAorE+LWD3nbj59DQq7flDTvNmF
UdQ/61rzIf0+ugDWOA5CpzWfZV6qB8E1E5pyyV0Y1LjZm1UtbIVlR2iIDaVHFbY6hIEB+zb2HpTl
LVqewuLSOyflizSo/XFWbylrjxLXUfrkYKRgi4Hw8lRB03PRuWJOns5dsote5CZJngSJpSFX0H5L
aE0NxlffyJprqerVNS2TN7Msxw84E2AnXFew+782rzXiGK/C7wyO9aTrXiXW+fexbUA8mQXTmTZt
dxnbyL72Rqmzv4IoCsjSz9ponYMepcNLVIPQDFV2T1HsDy8sdYNNywp8JWcVUaRHMXnf5CSqNhpL
pD24BAQIo6lea0ZwNsYORKNZeUc5ZC1F7oXlj81jpyAod7Pv8/LIqdqNaiKt2LaJ2j42SoQMRk52
1YvLbm915CoWvq+0e2k7s1Me/eVzU51WejKTLMQMKER0E7yPa0SHpnOCc+v2vwfLgS54iKdq/dcE
DQPwXFWuurhPkN8LzpmZx0ful+VffnlNZNCeR7g6ttIakPGhqkYiee4Nkj0+k4Z2p2UW9Gr9p+1H
+i02abSiyQYh2UhEzNYg7u66Hbl0D90vJ33ymn9ipeuvq+thsNfsSmzMYUoUupkh67D8duMlWVzS
idCOlOn6oth2bjIfYsujHKbUhZFGBz0sefo4vnGCwss8mfqE7gmkAlqnlCd7RLVmpUW5hjB7PEuO
z7Mm64e+8xZi4kYBq8z/rh4j5OC4jXKzyx6kiZ5dsYK8pdqCG47fDS3+qc/QJjmZWE/8SpxXYvwL
BcZLpSnRO1hGb2d30BnKoGCoah5XlQ66gevzs06X4CHFXgYPoX+sKUdfXdumnsY9Id0is2poae3o
9o/S0VVRlC836EOZf1aJnVwkpIE1irjioYMnvdyRDmDQ//IU2mecdMkFsLC44SX+9+vcPkdYH/dr
9APNYrQr79p8BFNAohktHNUf7SUAeqBh80BnY7PKp5TnRF62tCsqbXzIaFg9yKNGOqfJZnOuo1h7
C5LzkdCb3/G3KHlCklFRh+oMaO5fF5HTt5NiJ0wO7a5gR7RHMlA8dq33QoJX2YfmYNVHeRj1eUCH
Fc6RHyQPDZoaQPuhLm4qNDpyH0Q+2ZDYV/YR2ZFFkZ8G70fj+vFqTiPOyjQUHWX58b8XJeUUgIDf
5UkFWTnUMlGHRbc1rWhQrfQZTVqzP7/RsN3sP9NC7ZX+9MccIniqF5KbTYP/SKzSZFj2lZXsBy1u
gsc7k1uDkrn8gNiiynL6Y96uAIMRwioqKmA02/dX7dO2LOMqh9rW22NshsDtUW9bdqFQtpGD/lyX
t8Y1F6l5RRaUjhHFV5d3n8czGAF3h8LrfCk5UTi1vxh1Kox3H6rDH14yNXt5JennuboS4MdpI+JM
Qyvii+LUt8+Trto1c8qz7ZM8J3ZouO0afRuxx6J5vxwORsPzqkNRkhVqhTYlhB0tH9zHjGptUeya
A0YfKeoyHlCT4MRSBslDP6DwqMWueLgvxOp5ZXc3/z8WbP93iEhEswDQ1a6Hjo3PBL4haIP6f1g7
ryXHcTZNXxEjaEHyVN6mlL6yThhlsui959XvQ6i61VP798TMxp4gCEOIUiZJ4Ptec/GAM6M2PBei
v/qjNRxaXvMWwDTaytx+IwJr7mXNjisM3Q2tvOCf93OwcGe9N8kRo45peIui7260kCKOu0I5o7Ia
YnHUje/YwKrLofWaJ5x5BaY7ind2m07bmVqdHHQEnE+1M/lbI2+qq2Ja/SpKw/R1mko2zZ3lvCXt
gClxq4KPIkHiANOkwOc3PRXlUctC96R7Pp1tZ/7ulCN0fYxOpj4bYmPBjCHPNZ8Ti1EY2Q9Yp6xl
TRYKT4FDYjQ/u9GPo6XdhP22cEt8mYUnVrVIzEPtQzbH0k3Zmlgjv3RKxaY104+NBaaQlPbVDR9s
y4qRf6SIeRs/Nkj3po7dXGTt1u67eBKOyokExDRz7eqvngitgxyBJ13y6CC+vCB1be1M3GZ8PNBM
IAl1FWzvs6spQqB9RuL83pbXCcbVRpKu5DRywrZsxy1pdb7RfFHWXAxZ3OxxCc8Xt0twVYO1gdBe
zHoa/aVAmeIcNN32fs2tMLJrTvj0v367fhgRkEkBzc+XLYejw377dvemv7/h/Qoi0yElEvlid/vI
jO0GQBWWD/fPjGwbBZ6MDNz9U7tQ8dZQ4X5/QzlhFWa/v+Ht1woDB6nf+dvd5tYtn/UO306OlvPL
b1gjnHa/yH7+hmlz+/vdfpa+gAQeD7+/nTxbta2D4jugouYfQp6dp9nXSK+sw316m7TjYqiUaAUM
r3wGdzTzXdXiXIjWeSJV9lzrtvsB+QaNvQxzy0zzyvdcy5aFUNKHXHfNtTthJdDY+YUHk/Wc6UTk
gsnjKRPGZD0TUz8pmvFNdsqiBIxhWO54G191kOYbAqBYNnJ6HwXtySnin/fxrkb8kHc+C04Hs1JD
Ya1XzjLtKb5XdeRoGGjm+hMaWidnaJRzNNfG0u4PQcRPKzvlMOEhWc9qO0AHkyFeEyBH4SB5PM8h
C70phnXa2cU/2ry43rjCri+3Txmjmpi/p2MCxxzyrMYMcQURRXqQ1UEb6wfAzbeaPGtokDMqRYkc
6d/XG+D0HU6ac5VNEYIPO8Qk8uX9etEM/5WrSX2UI5ImCs62Xt8+Uzah7U4cdIgDsn1/XYzxEftd
e/tJAPsXWzVKgfEbXwf3bHhZ9lArGgTW0Q8v8shKMBgFTVTsZNW2EpTcSx0EQmg20eqP0W6sDvsK
tuN9AjlCFnyCl42/P+HeLOIigoz/1yfcO5Ky/f0pOSQU9ONZD6kdGslqkK6BMhPaZtGx0S3FgFLv
x3uW84hZT+5wJOvskG6vygfXxSphUIPm0QBdsCKfI16UwPGXnZENX6y6DxbaYIzfo7w5V07n/XIn
cjVZMLAm7MgqszTDttPRWZ+owQ/b1D4b21e+BJgNohDWZq86vJ5Vir7qI9QltqaGoT5wudpWBJ19
tJXO2buZU+0Hhf9cI7elDQsrL837wc01noBqFS2eeHOpseRvjC7dy57BcGfGUUYueaF36Xi6tdqG
uxh4EWCQBo8nWjX8lbNlWDfE+xUtweSS5QkWZ3M6W3vM4tp8KtEf2uJBug8rLSRm6voX1QUPAr5Y
QYCyS5axnjbnqRbqU6TWr7Ld8WMDt/aqOfB01+BUGjhI2soHeFZt4+qeIJHM6UN/zvUW0d3eDPbc
GtpaNrNDPPbloL5Ej9YUONDARNIg/urCs9ywTCQIScY3OfaDmRzrumjgKM+Hk45qhWNph17zc+KL
wSp0cHLH3y59dQXps3bAHMGxBeZrCrYKIgffIatdC+UqytVfsjZhwoVCunuWZ6L5Yj2hkr5EG5l3
8Vw42Q5kSfMiK31cbFFubx7luWk0vZp+qD7IGt8EJWIviE5yaNIDAmwJ1e8JHygvKfvPPbdCoS7M
og6J1VMYgxYu1dmSEFPs321TCp8LhesaoLBF2E8OjAb9r+55oGin4uBh0fuP9sKaAw2dGvMgnd5i
3FaAVZfJe6eMOvL/vPll1SiIeRr4Lx98QFrvrAHeVKuMrtDVp7fWWslBGiasF6Po+D9mBgdHtH0q
NFYC8ymJY5HOVzxQAnPvqPFw7O3JwT+R3on8Nzgk/3UEXfVoGc1D1STpu6k54XFqwopwPCfl3ZRv
BBiLjTzJKlQFlG/I5gGHlSPq/d7GnxmTsoikL48b4sOTzJY9stEAS0h0FCmYya+q54iw1hi3+mMb
GxVqy2G8zvmFN7KzHx3vQp7xVpNNVdv7yywZuYXm011S2ketsch4DQUJSIRQXxWs69kmMBOBYHcf
QS4AwfxLs+rvKDsA+wlnmrhpF9fYLK2t8KaZMzcge6jwynZbUT83uuli2+4W32ob+tTsKbjQWsyi
gC79EF5ZLDCqVF+LAOdIYeo6gWzT3fUoRO1dZZrxJEW4Rks2f60Ttmb8U/Y/iK+tbjOVWbwv+s78
FpswFQTE8Oe2IerVJGF6NtSczF08+LtQtb1LYBv5ytHi9D0Uys/Utq3PZHi8zYPp1aOC1cpHa/UN
4KtOeXRRfVh504RL05C8TthavYT4Qbx0NU5QsQ1/bm6KanNawNoAWT13lm2KGzfh9LXs5dkYnzoT
o0rZW6Cn/NIc73ORj5ujWnFzkv22m6br1uafTPnI3LZ7Gbt0VSLg/N5ajgb8IsSueK4ahWVvRNCW
SHc39Ts7Mayc4gH6hOxNvQ2Jj+5Z89LqCWrVrXkQaXDM8hkdPY9Kcu456CPDdlRb69grOD6altKf
Z32KlVoH/dIU03CWbbIAijCck7mYokassHRiyHxGj3TvCHaVHlnXVSRa792yTfYiBwd6KhNHtU6i
ZdtP3kMtfPvc5PawHI3J+UYI7uAP3vRWTBg45F5dbuFkYr1sTnhLJM43BULzKtMnvHY6LbpmpG+g
9er2tywa3zXMJ3wyG4vAy3pwjX14vRd2451rFjpHyIyls8CTPd5PiggWckgS2r8H+yGqy6aanWMB
tWkhCNUtSqupuf9lnd3Fpkz5eUIrG681gmaHqQfKI9kB3Zj8qCaUlSRzoKEGpCdAzQlWweiGP1TR
hg+SHTD3NfPI/4fz5CymNewdrQov6gRVQKlJxHtW7D4FVu8+OTXwEUc8ypZRJeiDTE6zkn2yTTjN
ZnCb6SJriRXHu7pHuSzABC5bCq++ItM7nKN5stzTnc2Ei1SoW+IpwGMFCc2UjYnRiCc9n5zHxAbm
Qp9sqYWlrD347Kskr1FtjOJobUAAOWugsp2qipZRFFdvWp79PpJt0Kza5xGDejAU4Ve3/2WIvPpi
FyLb2xDc1rLZ88Oja7cmyV6eVljHIGWA5fPXaFJ/QNnvHoO4zR9GY7QXcnydGUhF5Hb/4Bpq+ujp
5qdst9zCYx1QCmRruM9cpzzJdp6tDdqZabuPrNT/Epkk5+fLUXol2SZIsG1llauz/r66vneGdT5f
BQozx7K1f19dx1Jq2evepkZKJSr7/LO0tQsR2fzLFOXWSsSDevYatzyWOWKPfR/Gr1MHRIEwSv4J
G3wZN4N5aQ09XbWm4SF16WMCMh/di7RVxq3o4pMr2n+2y7Gmar75phO8dp15xOlY/+INJTpkWRyc
S62FHq96+VpPPft90JOLFzraz8jIn0DFpe+Gz9fqK1yG8cfsz6hTwBw1g/oDrPzeZ+39U/OKr1hz
ma9qpWQbzJ3xBwob9aH3p3AWzfS+xoq/lkORQ8LRyS3qlxz296YzW/+gQmW/oB41LHVt5CYezQ7x
8dED1TaZ9t6I3B0bjFiKBb1PWdUs+mlMvlpF+L1Ia+87kYSHHIGOz1Kf1iqP/WDhdmdET3IM7gXy
NzBGFlA/NmaeVp9uoF4xU2u/G134OXUBFqzC7TcqziPPHuC9vHhGLiJ/7qqSDejoaRvZ1k1mdYE4
tsvyPr+NQK7QX7qJSRgDh7kxD5+CLHIvRWiBYp6PYOLXeH7n4bpxkBNZByiO8Rdwj5VOUprXK/tG
q4yfbr2NBy8pcppwHWO5bZPubpnnr1Nubfyqt1Pk/IGWa+toCJtN4nTKIlIS5eI5vX5MRoBysZ9X
37roDfyx/T2pWm+J2Lh25g8mziZCy8tq7mjHH3j2xt8i0Udrv2IfIEYgKoXaI68WR/b3ySxgZLTB
l6KPu03oROpeKSz1yYkCLKPmEUMnXgw4mK9hZvo79EEdwHuiem1T7VkOQJIoXSDqB+SsrqutroQ6
PwH5IqCYwOvqLzaY7J2Cg/ymwgjGbuPgDcV/fZ+Ybr92BtX6KsZ2FdrZ+O5Vg7lzdHxDZHulfm+G
MPlosXPbtsCPtpobiq9JmlpfDYeIwpCo9rZs++RjTL7LvhiO84Z9sbHDsmV6H416Jds1i41qVKc6
Ma8heCOgvJMfQXzHXoVKuDVEoiwrK8DqjL3EUR4Vc/XeJjvMoPq/hvT4pcOnaM3VH+cOIO0P6Njj
aInEnyyqCJxyGRbGP9qytM8vXES0JVOAF9Hfg5O5A38CB51t6+cf7XoD5Tbwm/Mf7Z6fZ+cWxH8X
i3FZw1pe9n3/nll19VjOzEUHDZ/j302w3utHzGluTWTZKoJIsGIVtrWBOWqrAke9Rz+3jHVjDgie
dK67KQyzOLvs9HawYoej2vD3JC3u7X3hFsc0D7pdjcrn2fJQ1GniggyGgotfjBbyNYhqNAG8yn9O
NTzNu4jFaKSrD8AA8kslDHUjtM5bZJnlsbG+/RbquEMjgZ2pENlFtskjL3GtA8ygB1kz3MhHyigN
ynNNQipM+uxya4uqFAvBVE1WwTiqz5DB/UMzVQBYPXMs2esFSwDQ/aPstZKmXNkh9qCyasROfyrG
/HtepepzbVbtA2KLp8T3UO3Vo5CMrhXvZNU0tX6RFZF36w37aWu6sfdE9tR/afR2JUc5E+uXymQd
r8JWBPiF1sxoTeQJey86BZXZvIVmtYxHAzlmm0jhZHbtWlbbJv4JN368OmkXP2bsPa0mASTqmsa6
EGWD7iUnpbhV5WRMdmqOv6strPqpcogCm0l4bmeZkbixwjMW41fZJwu/b6p1qwfVWghtSgBCt1fT
EurWB0Gyz0IvvchCM8t4pZYCQzsjz25tYTOlsJX8ABdQAZxxHizb5BEMzmqntiQ4722eEngr1F60
BcjDYlp3yUBuZNbgSd02PUSQmrYJ9SvnIWfXtS0PKPfV1Q3vV5gceGE4n1Hp/dLbQX1LK2UCllQH
lyavnR2K8CFai8J86DX4u4VRlG9aVITkN8ruEyyvZRjuL6OKXqKXrFJN3lCjuBVNaqNQ16WPZZxj
afpf27u58482Yhs4rrSLxAp+lZZf6w8ueGYoGeq0NgEWnPPJ0MBGRp8InI+ouozjUR7dC9vS0q0W
t7CosXdz5yJgHQLrcT6MjOql08kQ343eZLuuwNOXbbfBf4+TvffBQ6WV60Q1vZ0CG22L2eoI2kiE
77qmKGgHqtY+qv3wPYjTb6Fw6wsv7vDdnLPgSf3me/ZAaDh9lqdMZa0fSBn2SzkoYQcL8gu2B1FY
3ikjr42ph1lkDbbxKiJTW6XxWF8STU92mlqm4BcMcSqjJNkE1aA92ZDElj10ko9+sp8Iss9AfpZf
JK0WHkz20GMZEphGtYTu2DyZNW+QtNTUk4ZW7SFzFH83lep0KYJsXI0Ymb71Pbvk4gvPnPRkWgUp
gKjuFwS41HgFvDU5+TNNym2hQi5kXRZA8iIQDu2ER2P8V4+cQw6XY27nyLquoNjadx9jbaaPwSx9
rQ19fhqyEik2mqK5CQSCdY76ZiubZNGbenshVrCQ59zb5ZE+a2Lf2hhxG/r3/EiDbW8TqilxujSu
L06Q5Sc5Xp1CZeNZUw0Qy3C3FoGt41RG5aHJe5cQfBucndowNuDb4iu6+M6Kjcv4nI9WQ8LYKOd3
boE5k+GvnBbemRmb2hHFFkQM0lktRKuaeCMbIy1zytuh46PQ7BFNG4/qqANB09hP535bP3d9AhLc
9AhWp2q6VdseYcShMPdjWpX7bI5MRigybia3Sq6FIkPZuv9iqnm6FGpdfsFHOEAnlNBihzApbM6M
pfK49eZN1AJg4brrS6TGMFbf2s64sGbAR1cq4YENOH5vc9UOWm8BX0I5RUnavf09rLVBFzoDjJk8
MH4P82rhYVrGMJfZZLucTczDwLX8cxirEAFOYEpOcdNUWyVxSO7Ho/4cClE9BjzBRRNY5dLTIQV0
KBIcKjfRn22R6bvct2Dyz4MdzG2eM6g981CzSPOlBtZtJ4dqapMcWgW4tqyadoPhpVvqu94mJYRs
kPqcBihrWq4VvxU+u5520sWXJmIxzJ9f+xZPSEkEjfZTyTrWXAlC28QqFg5hrmjhV1u2GZiugqdZ
13FaPipKbS7rFqp5FXVoNLUpoUOSAN8gkZ/zoCVuETk7v8qdX+TnXr0hKj+K1CqWtlKaTwYouU2D
jupZRLGxb8fU2GHB0D3IGZH6yRDl8lDN7obgW5WzOuXdNceObzOWKeideUazc4vlOIsUmsCi9nKP
8592QX+0kRErD0FKaHuydgEkxSg3hwyHnTFdp+gPodKtGEX6GDZF/lq25WveG/rD6HXZK1eZA260
iMjMnZOSI3XnGNVB9tptHaHfaXU72UvWo0TdyRP4c3IuYVhrUxPrHur2AQxNCf7dSD6cUD1Zs+uK
sNme+J77JTPFLDcatg9uVAPM7DSP7XkDISwuu0Vt2M3ntPF8pfiskmQAIIIkllr0H1A73JOnVL+L
pq3HdZInxuKPjj+qoqrZbUGOlO1TmKMd4mIhmE6mewoawtCIr7NpjSx2+GU4/GRFhiDz0P9C+fAN
Q/Hgi5uiEwyvqL9EyWDtang5cF2c4pKSEF4hsy22whzdJa83fva5aCEYHIXmoCM3GNiLy8YcV1SM
pceYzLTl8f6awkVo+uapr2vvxfP7+UbRG4wZqaadW62r1sLyYh6MS4DYToaJ3MZcDVoXHWfMkG9T
2YXbPgRK+ypPndgVPyF4tLTnoaJp+yVLn3CTsJ+AF+lP8apI2HjmhjIY723K46desW8YggWQ5AHn
hxDRAWtVxGP/qRbac0aW8ZvXiXqh28J9w8FsXOK5mz6rrRquEZ4+uqmNTmAwotkaTfl+AImD8omm
5Mum6g4sNRzw7PRqtplsFctJVnnsZc/pXIxkFsg0PMoW1fNPrj3tVbrOQSDcs67l1oRvN/RpVXjp
CohQr65kfzUSEc479Irr1jtHxOWXpTk4iyxQX2Ib9pVAkmE7kn7aCC+rllJZSAoHRTMBtsmL2Toe
WKs61firJPqbbfL1nFi/yJpKCB3k9QueqvVVQ3P4UOVZtfIz2/oYu/ynnVrpY+HWygPy0CS9rZ77
CJ+HORr5SDa5/p4G7U+L3+yDl0uL9yWwgMhowyWKzVfc5vuHHBLTOnQckMSujWWm1tf7yodu7aE3
OeIWhMGQOp24W75qEw9IfEBwvGs6fyNcEJbovYU/Xf4wRqVou1iLlB0BwO9jhbB5aiJAXqKH/pvL
gkJkphf2Oz6i3hark2wryqJ9DERxTrxRx4bMYOtfpT/UBmUXgs7B1Y7Kx14Jov0whOKIiDeKkHNh
JRe/+JaXQeMv/B6+aB52v3p9oxrqdghL90uQe/26MdTq6LCBuPhc4jJqWWQZKDhscN02L9XU+sue
WCRsoTJCKdoN4kXTxja0T/ViaO30TZstVhFPyRaeXRT8R42bXHXeA7R2vztOiLJKD+GMF0q0FRXK
KJ5q9e+uAK5VmUH3w7fGbeWXJO5a46XLTBeWnvLoi2zXmIgtjDaiI2OsL5sGk+k+DZxtjCb5MR/q
YScc5eBNebbWRvc4JXW3UAl6EIhph00XGmKTe+2XwM4aHN6dcFFnY/gdXaarY5X2Z8HNg5QzHrDI
oG9cpWkOSL8eXPjNDwyYzcxhKDxkI7j0GBjI4AfRoywQKNOOSowq/dwUKwqyYqljrcntaOfeHrWz
2hdfBqe4liIjGp9XL9DHkwvCzuprrmhvqBTaD3pU1OfRqq59BJSnSKPoGLqfkdpmJxXRCTcaxr1v
o4ACvD83T8qD18JUDET60YPK2IJNR5ppriqjuMyRrSehd/1DKxqI6wqgNlOJwlWltsFRd9uz1rQO
mvUz4nAGJgYuRywRfsZFAEZqRL5AtssCMhZ4ejlE1t2g/sqiP0NFe3wdcFO6lEn02mh5/UCglTtp
6snw9XX3pjpZtIBkkW6rsPvpkAl5xCbYOA+DDbXRDMIlq438xNGj7EQ0vn/EFwG48hR/J6zPiF6z
xr0bxsXiVg91e1iMtZ4Aqsu6dTE45VtpRO0aG8xiK6vCELx+XA19WX+C/+YW47JvoIESZTOy4+3Q
Ztd69EyYfssZVHGMffOJVLCyDHpsFwP3kNXjtRwj6+KkoFr7Zm26xk/2deVCjZrvvWl116lJSTvl
yHxW4cdUcR9Gir4c26j+1ZvPvWOj8hMH7qkkzbRAhapbDTHkmTbCijxUWm+HNR4BJ27na4qS5zWb
j0hDX1M9KSFx0iQ7uxyiVN/zrJRVVTfTB0WrvsegenKczl6qWO14ByELJat26E/n0SFYxnvuBcxn
/5S2+RIahHgpcjVdhMAESJwP/3STm+ZqEhu8dQPx7T+ZyckRssPl9bA3Rj79b886G6XsMUx+lV7h
HIYS7Uenxd8G1k26C00YVvAzYSZXaJOx5R43RmGUl8mpbMiWaksMx7+6TZnvcpbqx8whLxdw++94
h5Ccy5FSQPBwuiDKnK+9MFSf2im2cRnq1ZcieawqFqCzXe9j10XRrjNxhI98t7mM4Zx8cZPqQ/ey
s1pyp8fJgNs6cCaiXMZS2FiuG61l7lpvUndgpXEyz/VkrVl2udcEswHunl8ZfUlmmnUphOS1rlbi
0ynSZ23EJqjOVRXbGmXdW1Hxi13eQ8Cz8MPvuMI+iHMkmsJ2V43Ng8OttI11p98OljNeVdvxV2hA
6+8qCUpdpNGvTJzJZAEd52a+iqGxP+wAndOy0+onEkztpkyaHKxLBTaaMBZrrvqa12a7zGo7/l7m
wzLIq+RTDSpMELIweRVAAzcd0ifHaTJQabHA8gZur5HTH896YzovjutqPLI3RLnKb2FgQe901PLg
mb0NnrD/1PyYB6VjA8W3agEQvo2OSBFHayI340PqimLRWdb3SCv8F6iI405DOHWL6Kn7yh4dqcjM
/4GMBQDCLB2fxtTsof1U6qbKuvYdXdSDHBGKZoK1RnxO7+t82w71TrX9ZI8mhNhr5B9O/C1jUn+N
uCA94a5ChPzX7UDQfdTD8ZQR9l0Moeu9WKZJOKgaDjP2pDdQCC4H0IJDk5xDgHowaqpmXVnYVPv8
liuB4+eel4vy1kZTsHA6h/T33Fu3Do4zlvmiqoiPknhgUdTwIq2AVBhm1+/bluj15GjZh5vYnz1I
02vpRuY1N4KfmLVnEKDdRQGOegmPD4UFVxV7TKTG7dDF2ZOvz5HrvK1/CMSz0rDVPtnlfJZqaL+W
SD+tNS3+cMaqWJH3dK/pXIBZRkmV3NHOE4quoPlRa6upArMUeJV7lQNdVwDNj0hi39sKZRBEf3mw
zLPIYQlxpatzm/s2WSIw12kvQ9cTbFb8YO3kRXZW/BoDgilB+KkzkhOoi682gMlzaFjrPKifkaAO
l/qkn6baPZopcVzbdbRzgan7choDbWU1zbBzk1rf40MyXoq5CHfZSMgFlEG4K3w3XJmi1d/FiJ5+
NQy/IMNNQc+OHVmr14p4+6Ju3HzdI5DE4zLxpwMZhGVgKhZGUYWxU0dAbEkpNGI1vr3zYiVb8i/P
/aolXwJXRwbGwQTGUIvxNEFWXaYG6ehIGMOqt2Ii9OpoQ6lr224RN+0zYkHpTrbdC1hhfw2pHb1f
93ZvLFiNnE1SBe9O3ROGsc3wbVajXHWpZVxjN3A3AeRsL7W2ZKSmEwSjbOdbON70eoniT9ic+8pI
n1FUYF2Nyx7YK3PYyzYtBfqCuixwUMW5shWwPzWdMNQ025E5T77BKhm3iW+qooyHwMynA3hsfh2P
DEYIqf/Ugj1iIRh/UWrSDj0k3HWHAPMuLQfnUcXQVLX1jk0PTvPwXomVhuxxgrBdJn4ansAMZ/tw
ImDhAPNYlfakr4zA9RB36Z98ouGuJUjhT5Eizg0IRQ++2qOS+/kja+mZ7YxtxCRYNfmgd18FRgCY
GwYs8pKmesXliyB6bL7w/yPA6CxReM+uTjs7KbevNmTkK5HP9FaU5KVXJQph63EeJTuisvYemuKH
rGDtqq5JmMYr266mKwpT7sLQmoEsizFdb22qJbZ64pjgXxkiO9gtmBcLiOTcUvRRvFQtDNwbpa1O
g2uXp7ZNfh8lSC2g0I0MI6LXgJTlmNshTyL+rxK12yS8Cc+VheGxolrFNtVcD1YlBf8G7r5tbOL3
2XS2KsELII0em1KJuf15LLKCtfHARaEbYxMoJJVlP8q2xskJNNbIlkaOzjap9kjSEdUF9bed1Cxb
5eX40CIHdFVRNlgaXuA/Blz1ltBcQrawRzXfn64OYKITN13dayt0BU1e0555dAs93TaR+dEFXXwO
up8EwauHpB2Ljet4qMWEOBDVHqKb8ghNZWRy5OG9aOyHoRxGQqfYjwxCFRhN2OhVK8mHhyrKVwt7
i4VlKs0bz3tt2USe/1w6FU5tUeVdhMo/RRgj2hPGR9HiRqy3Fq+WuSqLHlEPWJBuPuQL2aUPxK2z
fqX0iX416qdQijOpIsF7hx/4pt2kEo7bwwojfTFBKmHXq8+hPgzcpMCSLMpAY1kQiHaj+apxE3Cq
mhb71UFHX2iWcJLjenyt0IsWpzhHR6CI/GTV2pp5aEL4+i5grhctEPUT2+mFOqT5C8qPa2CSyuO8
UPfaWns3Erc8VWno3apWkabLaOyjDQIueKxk3aCssWtVtgkw3afazH9AnQAjlvX9gXstXPRkqh6t
PAYv5ybT1nI9AFeV8hbgbfXUj+nSbKv6xR/H6iVPnWuBmPBD4SvVi2v01rIbx5YnLFXH0bwtKYpo
5TXeg5UX/bkrRu8hw14efc7o3U+jah+qQQFxw4/fRUxskjhkuJO9MTxqMPKkymSvp2BclcXKs+qY
6hPvj51sHuwuOyVBDrKJjSYAySlAvIEMpmXUyQo+hHi1khgBbx3tcBhV4jWtiX0DNFNXzly1RlXb
FjmvdyW2rdcUlhKQUC1Zy3N1t/O3KG2369u5Lchh3vYGCr8MZoVXb/LJ89FJY6q4G0JE2+F/yaqO
SeUaZX51IwdnPZh0E9nRW6/qxxmhm6DY3s4dBm+F4I+6lYMNyBSrKnC8W28i6nZlQ7PfycFq2AN6
6uY0rPzcKVCWZtPEW3CjO8t2u0vnj/YmDafi5MTHnAjdC25fnab2LzOT5iWthjfyc+45R1lgh8ID
6vrG0F/aJtlDaXePtqGgxiLbGu1bOcHMujV1Rh8/mCAVPLXQQ6RLM/NIduTg9Phry/FZFSYr9s8h
hu24m9hZzxIvJE+sRgm2deQuUm34kRVW960oAh1jdMO6wEuPdiG6UQ3psGtrxa+tilWYcDP9QEy9
W0bu4L9XhI43BjoHG9mr1dh+NGWCu8jcm5tA+uq8u/qhY7y13+oy9Xd6kCNa3hO2i1JRrWqlrLag
mXlvOf40HlxsKqx1ZNl/HSbzoamlpb78x4B/HJqpVmzime3lW0+Y2/pvgq8HaXlcKcgAvRn8tz16
CUZEc02xevMS+eOTrEVTlj+UoPNkDYyVdTJw6FmEs2L6VCHy5AwDeufzrBh0GptZXWsVCcW4jJ76
uzCVva1AObw3s+AvDokHmHIedG9PTDQXgzEUyz86cj9SF6WXjtv7YDmEeAR7HYHW/N8f53VsGK1K
014xJtjA7x4/nEl4q6lx+9OoZepZ1Ql3tTrAwYg9cjAiNhGOQQ4onaKcbYXkUWJYsw4GxrCTjaOQ
bNP+PkryOcncYU/7R4ccLHtR7cX0Y55Unobnr4+OAkIW6wkQ9W3WmtgysCeSUu0CJPMqHqfskNfh
7wJuYHYg8p0d5NG94z7u3vHHuP/BkPv0wM0QvJfz38+T1fuY+yf9D4b8MdX93H+9yn/9tPsV3If8
MX3tK39d/r9+0n2a+5A/prkP+d/9Hv86zX//SfI0+Xto3Yi/YxA+yab7Zdyr//oR/zrk3vHHT/6/
n+r+Nf6Y6j9d6R9D/tOn/dH2//FK/3Wq//5KHT+oWB3+H9LOazluncvCT8Qq5nDbOSpYcrxh2T42
c858+vmAtkVZ4zP/TI0vUNgBYFtqkQSw9lpGgWjvxKtdJP4MZfM/2K9CSRMyKueM8DbqZndmUry2
bwNeDfvrFaRTTnWb5T/lL1ddPrU6oEKzXSKvZ/pP8/2n67OYYek9mDFv58sVb7O+/Tm89v5/r3u7
4uv/ibx6O80PVjX0u+V/u3yqN77FfPtB/3WIDLz66MsUMpKKX/kbnwz8L3z/i5T/+1SuV0OdWxtf
J8WKzp3SC4ZEwGbn9KWRkWSaqpNuPEi39MheIwcsubZfx2cZrjlAOnopsmzGELwrjM5cB41FbVVr
KY9FlEKg1o7PrIIhshVWWlJJ2INvEXE5Zo5M+8Tp+08Zl34fnqjdXMOIJX2yaUbYMmwTEFgL2f4F
uuh7SD3S+8pV0uPgegg+D9T5unZya2CoTK9lDgOpyDKSBCU5GY0cBThboF5uPhnWE/MHcnRsiDgd
1DJyqjIcqXMudXV7S/Rhldw0VuTCk2xRX1LMSOywsgeHiZjqLkzQcnXhu7Gonx+qe5NNA87tY6p7
hDlFTnVfaWl1r2mdsQ/MCui6HN0bzXTwK5ANr0Y7owcwOe8+Qy7IjHJgY5fIElnt4zKXnDocjIZN
zeB8my/Kqu4S5ym0vL8vKdPycRivOi8WtzRzZonm6AdPrUeKmNELCoRC/U2sHnpkStRfCdd3KvVX
8zTsLX5vZ0C5wSVshJa9FLyXTjl8CVfgRDzFM0/Z0IGqcMuKotMcpo/COZaVE94MT4s80DDCXwLH
heCKzavbCOlchinOnKw59Gi3r8bcMpup3g5plp/fDpy1KTx2sfL4Zi5pWoV9ZafbOmqNhVZ9itDa
rA7BXdRlwZ3sAfYK0G2tg70PZJZzbaJLQOYN3pxcZypLReoy8jaR0b9z3SRl3zQyT7KZ2To7oYxs
nmQPwbTpmCnZSgazlzRp+qYZ5BScMKKgOBqxWWXVeyrwMtTGQojHukq/6xVFu5PeHjG5LZhaYy0D
t6hIl71hVtny1oOLzF0yOHGyd0oJpQd4jV+5SzTRwidEhnQ2bP8IGnNhHkzd/br4bfCEOnxaecEp
j6/uZWS5mIeGIai6AQoT8alfPtfNzCnVo9TQ3coPYTmBzk+kzmDYcv2TbKyiQLH+1i7eIbHxFtSE
sFsocjOQLQhfTyjfzemgvJrArEo2DNIhVW4T3ga9mrAe4XpVYGjY6DCjn03RxHHZnaUpe0vzxked
HrSxLMTWS+D/NMEy7HYNffR2BdR2OQuferxkLBFRQNazh1AN84fYylldxQhKyAD7bQka1IjUCnFK
eGndE6UAc76SNtjTX07HCp8RWlB30g96zDstI5bcWgpbymnk2CXnjVkGI9UYXnuc1eSz0uWcZJQW
TG5mnDxFANSOrsOmgco37GPVGweZQQGXx5rbCx8cAWPPC6rrSjutgVQ5UPgLOEkv4CTdBKinnEub
o0fRlc5WRGRvyZFDmnHnjMg3LanS/TczkhCVZaZUne/8vp0eZ896MNtseK5YcJ9KU6+3U53mXwPT
4kgJgBVbZxMkb+IISk38T5UFcDWpoF+L29ZfKe10lGBjiUKWTdu4/tqyvGy7+CRsOaeqbpuB31rL
wA2e7Ht+vDdcvvqvQM9B2ydHmBe/3RI7qribCMZcBK78k1d53omVq5mvZFc2cLFbQAgaNO1v3poy
7bHSrZ2xZEJ26iPDKXI4N0ImVjRyuFu1EQBLtgVKuxlhDM0hVFfnoEU2J2ru6hLeZ9mTTTllVNvm
JqgOv/kVSF56aQDIASZncy+TVcNADjoJ4URtneZ+zNMPse85kA+nQE6VdEI35Lcv5ijrXgZC0fs3
fzbmH9KXOZL+mW3L8tJ6ZXKF+z+5drWzaTy2PiH1+uWSwbkaZvAkjVYeIaG9qLM7DSuZ0wwgqDn3
RBk+9xLqA8VcWd820V5208764UZ6sX/lk5eKf5bwgl9kX2HLdByNDKI70ztlohltDUbKxZY9dILR
JbGbw1u/0nunv/lGK/RPCqJPaLqLnNus0ittOUY2/UTpyVpGqmpSD5wq95atPZhmWH5o2W8OVYDs
dhqa79n1aO2u/BAEuYqC+gCuXy0+aEjI31uD/SRHxKWbXuuSl8bSZLfW7rjRmJRcn8M89M+ylw3l
lylw7Z20hqnyz0EDJJmH+++U+KW3+AZgpqjh+KhPiOgSuA2W88gZ31yupVpnk7eZ4MT/Y9yS/Gts
pKJC4UQ7NYyKfTWbwaOi1rDQV176id27z9Zoaj8R1/Ysk6NfN4ifUidpP3t9wpFO3IfvwtjlnmnF
ytlu7fT8Zp4O0q9zONTw3fAlvmhq4xwHpWT/CdqBVYt4ziVCXmK6drAC7voY6CVYBLv+GCeKt01h
61o5bJRzYJol28Eou0snGg7rXjeLT6ZoqrZNalc5Ln45YDFlmvTlpWEf5sRDq+2PKa1yfn2FZbwR
cxzRZtmDb1kUQqWIOziwku+lmapldudl6R0A26RcdzlqFkGI2lZotPB8jShwaUY0riDVGjg4/6Mp
0OtF79WC23slQ/GgwWMtu2WQoQJbsa32yulXhb01hhiUm9d0u0hLNFFyED7JpjMhkEDr/lFaQQUB
zpIxiLSBjMiZf2fw1gT+UUPeW6vyZsOxY3CtJUlS1aa8tvvFuJVOqDPD6yQJkVKRJJ3/nrOMWXIa
QbskA3FsBAcVrB4MQqXxHq6QxNfK932DEt1v43ekUipll1MdRTGMuO8ZQbGNoXJYy9vgclcsJphx
QxFYfLf7qAiYk89GuritymaZagksw5apluQCwSb2a7Oc+3o7P1HrP65cTtxPc4JejJ45AWetlBSl
jt9V6waukrDT340iCDGGu+40kNkyd1Rs6xw1Qu+2MPqKY5Xo7NZ6dC+jUclvJM+gMZemw8n8nRmM
QkhIfaqnbU99TAOSDsiCkDt3C2Pjd3Z4zBG6uGQOLFysicpkI7sQi0/Nyi1AdlKGWu/aKR+bVWWo
v1Jv8WWo7A2R4GCYWKtIk112qplGQHiJUrxzqTa+81tDe5449FwbiWMeQU1pz2HtuLDdBz6K0yVU
Yao5rG1x+moh+Xq0jOp7Nasuy1XhA9MYAALr6uMszmFlYwaaeYza9ru0OnFmK3MjSnf+mivmXIbL
npxXK5T6CEtXeh6ToaJ+nfcpjZ/DvVkDmJG+XqNas/V8bz9XhXJXUqe7ndoetbkxKNdjk2mnWTZp
A8CpEHKCK+l4FRLxAq6PU5D1v3oy5VW2kUSf8kKtD6B36pOuQiz5ojYoJQelWUTFmWOR8CxdrVQl
bDKOzmw1FxT8v/UJZXJtUzmnjDrQYyQLX40YtfJs2U5wvk0gI8sscw7d9eblY0x9w0H5HKRrKyp/
cJRaPnECVT0pSvqFs/7+YgpLU63xAGQSKSuRUVZ69VRE3Qbq8/lB5mvVjBDxSImUDCqW3TzqLVv3
Yrgc5PupBuAIre/bBdw0u2a5RW2/UZbrga2SlZ14xVkmgyKYj/pEpZC8PgoR6nFyOZaEuNrpjY9d
UxtXRwEeK00ngFR5bqnKkWblOc1KNRPnmgeK+vHXmL7XjKuSwTPuV57xcRnDS2z8oOuo/YVwWkZO
+i0Dg3NfiIYjTO0+1DNrOwr10sUnA5lZoJOQoPIjTdnIlNCMnkbQiafFJXvUjI42mzPLPJwduic/
h/L35XK3TJ1ac3/0wLqKjyCb0TFhUM/D/eAr7dli7VnCNqC3Z32sD/YQTAdXa1voaXGlum1QtSJt
2ZXe2xg53G44RASKWzXbcAb/3LXFXwYUKjWfSaQctI4lhGzSPvBBXQm7URX95qTc5Vd4SXzjm8WI
zu68X4Nl2DRSfa+By387tZV6boa25x/TlpS+HIwJ/kZ4QdJNguLMJ63zBp60JiKddlB80tz3kCI7
HyA6q69NjGSgM6b5p9yfyq0bUF7OEhui51pdOYWqbTyBzEcKOj9bArkpe9I3A0QHViwisileetKE
Jo2wZ6XQ8gziwVsMR5V35gu81N2DFmb9g65Z/mYYULxZfLZaBdem9PfSNVB0CcusoHQ1Jnc8Sqds
Yogh9jaADsFz3T0sjf0Ut37xADrTYaloUcRZNLUH4J4LVrGtXjMLNBslppsYes1DyWn1h67hJ9TE
FpLDQomZ+l+qq/2uPZvCHFoQrFQI+xcZtd3w6zB5050cCgL2Pqv16kHGXLPcd6advpOxSGlXIHDS
Z83TvPcD8sMwvHi28hzBlPcAYLM5Fz6IVGFlUBvcep2XIkKg9c1RBkYrqB+82u0OMGnxPiKSl0AX
KkdVMzsEL0iTueDYgl0XAExZcuXsiMhVSRjeRt9iYQ0cQzG0rRIE/s4bQngI0qC4l41qIQ01twjo
ShNB41+BpmygplHVYLck5yKK5MSwCZMS6rmXWZJRK+6DUPe2Q1ciEPQSkCOsgV27WHEgYzKVnQ3T
9pHr2MdcQzVGkFOqQkAPWS60giWt5WIvYYQLIbyU9tS21aExKV4Ok3lfcP4Py1PQP/iGzvdN9Izk
GqMBeM+Z8i9P7BeD2PXhFyQTRKAv25oKBsCk7BZvfSWlTj/24AmEgPY4eK3zMImGqlxUgGt2x1It
ch7CzHIeLM139u2YOKvFZ2qKdqHC6SxdcqjMhcZm1eZ6CEaR2WRQC4LodpnFt1zG66k47uGmOXuh
0x8pzKY4PS3njzav3JvM7NiPFKYLGxVl++bj2CvNU2I6+0DVZ7AmfXBOQZiuI2maTrJNu6A5yGhU
jV9jXxzVg855X/HtlVlwq0B8z4IQ0Qqmrhot30HLEe2lOccVKEot9K7S1GoQn0r+MTfC7o4nVXob
hD4LzMMwNWxlVmlYyqquwfNLM3cg7NQR3DYrvrZ2WaC0AB3QsSmdfM9N13jisIE7OUQC/0Q29NsQ
4n+DI3BcO0h937/JNeEJQIuF3DxF5Z3Xxw3Fu96mVWfj3ItG9mQTIUV1dqrQr+BAJ6IAt1r1RtJC
uImZ1M07w2vjj0PSevFzmXftx1LtfmhdtHOdqnosB1V/piwdeGTd8KYYhcbzCNpjE1iDv5fRyGS9
j2qJAQCD5Anl73PiA5NKRHLNHuIDJeAnGZTj4+p76rIakp6wjD8HtQLDtchWSoj9Z4jlVctSNyl/
au9kQ/GVaoXvBqsv31HMObOXpEJ2OftJunZTlqu5aUKM+pLf9sXeCC3rTnf0H36GINk4aOn9UHCn
5HUSdnzQiPedaGRgzHP7GIzZ+9aufrvEgDx3y2ttx+tbfmcHpzicr52kKBXk87K3NO1ffFNm/ae8
ZVgc8/0vlHbcmGmQgJX2YdyZTCqGRc2p3oQ6jEE0steXnJOspP0mDBY0OoSRf5H+2wxyyJu8xfcq
p4SrY8ffww9NrXReMrjwqystQ2Tv7afJTfaGRl7rVv+aKGdc5pZ5RqhY24q7CkzdaASsBxdWab61
SbmzBLe0tKE2iQAPA2hcfMNooGH0yhYDO+mUY5amdp34VJaD8ghw0Hrqm/y7UljDRVpsueo71mbW
pud784RwyCFKivGSd66GSg6VGpMd6+ib5vq99Mmmzy1ILl292EqzVGawu1U/H9mz5fvf1eEH0NAR
FWpah1Zgke9Mb+quSdJ41KlEwUkRzK9MysY1AKFwrgMw6EF4L3uWztOm0DrYkf8MoDLG7rFvfZR+
e85iaChEipb+bAYOkuQcWeGGkEOMOrc5xUZBltrQ28Qyt544MPC/pwiTnLM2Lc7OGD9GppXt4xeX
9Fd2HZart92Rina8/KBvo2X8VdLLbNL371OWvvd79rYM9oCc3K02ePm1SaMeogUqDUpqTFaR3Yc/
cmCeFBH95DfzyYAb6+OsFe3G19z0vihgEoTcTz9MdqXd27yjbey+K9eU7nscPrTzJTSBZ+/qkFIi
p3HGzSun7MrGCACo963hA9cCsw22W58vS3iC4r5bdT4/JnSTvy6BCHpYlNjQvFSz4h1PW27H0JFK
i0oJ89wU82dpyWYoTfGlGeqt3kzFO+lTI4hg6tnljxuXj2g2R7XRVsZM4YL+RN/PitGtF1+Wte5q
6gGrLxONyTdfQ7v8NivlYCfK5OKVnEP6cg9uWT8d45308XIUrSs9ag/wjNwX5YTEBzJL73rPHq/w
Zl5jYVEmX72bYOHfQZo2b6QpG/bwfwCUj9mdJC1tLO/e58RbDpKulmrrPcwG/bqGGJo64XECSeYj
zTiW+n0KOt4s5+iuFZb066Ftnnl3OEnLVWcTlKI+VXsHya2VdN6aRtXvfR2pMKODaU76wkE17swp
XjVZHW9tT6nuotLidBZq3kPqaMYd/28XwLOjve9tDlDU3gz/mUptnUGGQjF3b55yMyq+hhWFqy6s
VJAdKco2mSvnYsJQcvIa1dw7bIo89NRDbqBgUT9aRfSNE676pxPvUdQIdtxn6r1D9dxD5+n2uqgC
fHbXeauCd/NL13onGbWVBMb7dOIrjtaofVDBQh5TJG42hl7bF8rmf0CpEFJAoSHpLVxLs/hsONoP
hdpRb06G9CvjVPZwWf8eRu3m/2e6v11V+sQnZN2lbwOQ8rU4vmxF04mTV9lQbLSJAfxeFpfMCPRJ
23W6yi9U5EqfHC9NCkHfgXe3jtJa5qVKJocLZF9QLnXqgJULmeXsuepTikWdL1DZe/cNJ2xTk1eH
Qleju3xoqf61DPuR3SCUpzwfciV0SFfIYlhfRqt7GhK+wcrYrK2BM05W+ecbv+orqlXZnbxM39aV
SamMYFbVDYtG9kQjU2bBztqJXetozn7Oejndc0eD5noM+28Uq5wqyio/BpAb7akv7w9V5MfI2Kjf
LL5jh9x1oN8pnOLDSAHS3nPnaSvNZmz7LUJN+V6a/jzEG9Uy4qM0PV2QXyF0cZ64VX4IYLKi3Ajq
rUpVlSv6z+Cac+jXKtXV349a/susxX6rNL3E86Ei639FpZk9lOZ2CtQf/Tx7ML/aKqpDqQnWt80T
0NEDKxhbQ7GE/8wmU3r1Ki3ZZGEmiCz0H/Fg5Nl2dI66zUY/2wYG5TCqceuJl3UKY6qBQyAKzWTA
RMrhFuVPzaRESWSntaVvS32Ae/Yl7FWWUW7kjLdpqaxdTbmvbFukYtZ92hcnK8nQCUQudjODP/+m
WpAw6N4XZR6s7ayF0amr3fzJSIxviHhm+zIIwOl0QXGVjeuP7WVw76UxNVXVbZagoQTa2qqRWBq7
ajhAaPjBzyuKCb1aX3m6o9y1QjCE04DgPk9hW7I045W/rPLAXA0u5JNR27FvQJocBQNtf5x7lC45
vog/dzoclbblfm2HgAddUsIT31OX0Q1tD2dE4X2FJuirVvb1k2lMyYlXJW0LxfPwNeH1ODW8ryY7
dZzUlipYWF17Z87uDzmOdQCPb8pOHkcqHjmP6Eyeu5F1oyRTxydTs7UvVJSi3QlE5CiXjrLJWAqF
TsljSqwmZRNVlH2qbYVAeO64MA2Xs3MtPXsjF6FuLOTa8mCt+a163ySxel80/uc6CrSjtGQjg3Hi
rwZq466L39B189KVxlwhVak23gd7Nuar7UfTqlcRFZwhmdt6+ujupZkp1ntUndeosaKJIWhrTC0O
+anp4UX2kjnMmpXsBoGbNKslpLoti5ZaAxnOkFeJv7rI/q3M1vZgc5zHSyyagF2YfFMbwyensLu9
DKC+5SN9EhUfbTOn4rCsw4bf9QB6SHZDQbsTC1EL8cC53BrB5HOzb0kdR24aWl8QYgnMtERFN/C5
aSw/QweNUXipFbaK0XOd9UMrtHsa4PI81WPj0Ga6/l7t/V9RqO/i0zSgDMd7gruili74NjvJvo5N
8ycM+8cm7tjkg6SB5aN/tBuneJAb+alezSs1yMOzNAMtDLeVCjWZmzjvm3FGHymZv9i+W+7SdmTz
0XPqT8JfVPr0hZJZaFn5CnO8s65ASJ0KdYw+mW4CmbHXPHcTLJBZ1P+Qbjcbwn1pjCsrO9is0U4w
d8PULHrmn+akjIOQLyR8697SQ+BWSIdDnvsy5s08t2wNeYF8tcwZeM6jQx3Evs6d4aIExYDgPVJW
1qDdd2iZm4j54pPRRB2Hi2yKOn9WxsDZJ01s+1fpgxoEDI1e1is5ApBJxPa0mLXK5+Sgcf5TIv6K
1jc1SWU67JKXYi5+gc68klErij8Xjdod5lbTqWoQI6Kw5SSotCOq9F4SZRUYlD72xWq/soxNEqgt
e15oSl5C6pZDjL1SJ/auhM8MtmtdUzdB0P4sS7bylbRCJ5C6Fyorfou9839F9r0bfgWkAPzNJxgy
3gTc3KH4dZlGZkuV+Jtw/J/z/22axXeTj38ZkVswq/C3y6eJxKeJhDy0zF4+qxXq7wIzN1aa0lQb
9hiKBxTG8gdH9MAXUMBk30uPbOYQFbl6sJ1XqV7aTqyHDrchLzOM1ZRxG/O7rRwppzZdtb+b2MuS
LjPrQxQvLJNt5CiMd3NsBd5K47l6Ld1hq0lTjsvKtOA4UzV3akDZOGV+fXeJQIQun0xenXpfhxv+
3O+XgNd2/blh0/H2MUxViIApG4ScnceMbafOY6NUtyr3MW088wru5SRjqnAVgwNRhzHxdiRMGWjL
btjWmudt9Jj38DUrOH/VEBdq0M4th1/qvQ15z0XOwl2he0TNZomD/WuPsLpcHTc5uFFn3bVWkfJ8
zTgC1RoViA7MBnfxbFp3sucGtXEM2vbplieHBEP6T+7n8yHjn8HGNyMc/iQObWNEK1vMKvOWqQQu
dHLK4nS7pAZXRkRV1mYQp41D3wWU4JXlQZponSMEbFGKJE03g+qj7p4QDHDP6Es4t+aNKQPS13tx
tCunMIZ5EOyfEQ/pCn2b+hGNufoxijnzMkudiq9hqvkx01Bn8tonk3kKtpt0gK1DmjJPjm1j3j1M
NphvY9/M1zRhuy8barE1VM/PZtH/arzOOQ+8NFACD9MSxVS/A0KyvEIIATpOK26Kegd3OZwT0AxW
WhVs5AyvunJamS0jPgwi/KEhjTSriEchvokkZpmhCd/G3oWSaTbZBgu19HLI1M3NpgrVvdyyJi+A
wcIOv72KWHJQIcbDes7ymzpBXsNT3lfM2lfOM1WFvF/RWEmpIMPMqR+EPrp2SsYyukTUucI+b5zi
LN0F7HEeYoeyqrmsrBNntvYhMId3ijFQZQ0r8sqY+3bHAmr6krCLQP3p9EkP4ETgG9Lu6rS/+XO7
nm/+IdNf+WX+DJzklm+mnXJFVRFKlhH6pKGq7mqhrpsmLI/bcopOs9DeHRykBTQE9HaNENs1WLgc
+IsKNzIaQM168e2EB5QYW+WT/aAq0aETuUgfuCc38D9AYTo/NnZvrJoa1h644JBxsIyvhtYhjxH0
EXTmJiWueqOv0thL7vqoTJ9QXLqvYBP/DMwq39lBo0Cw5pWfPSqZ2T8qKfZDo50Df1QTsyslmvUV
6moEhCpEgAa3vrkCO4SgiJP8+qrVCntpGfBsmSxzZECasikd6tj9AEWeIBScL0ui7CmC0rkYvi/T
S7ecZPENYfSlcz6nYzHvaqMJtF012xQtKizXNgiRVmvuow2vUSJkxUl1GTuDu3jmxemODaRs9d9G
gaWKT4ZnbG6TyPluSWbSf9QUoz7ERhzdLY1dgKIepvXigR4puoPHEq2EObKe2ZIMjtK3pMheU7rz
2tc0ZbMEtMllGLumwd7qM+oOxcVuTtktapAdsDdtjNR8/SkMh624ruy+unUynAJ/6k+e6vxqpE+a
MrCYr1LiSklXr+yXaZTZN9c+slprGV0G/+tcjriw0pbhAc3mI9Qe8z4anXBVCwqtFmZ/qADcclMq
nnHOQw/qLUm1lUAadU0431lPVsRmr19PKiqXjFELfinTrJ9lCvQDEcxKCDAFQWkdxtRxeHuslc/D
oB2pnIONWw1HDr8Ed7nwV3P1w0hg6ojiUL8rW/PUhN1uUPpT3FjFtzBzG56ShvI+is1qMzbK8GCr
VrR34NY4u0hPrLt0KpG20yG/b9uvWePE741ScR4KColz6N7e+5zHPBfBSYZkA/UDkGa1QTeQbN4r
HpvGXKG5+71CK/g5QdwW5QplLS0LMaNnZ+SPzE26zcS79sYxVrYSJU9B2PVPyZjFGzfz232a2f2T
WhTxlTvgBxmUzRj4X1zeFi/Sgo7D2TcmtZuxyrbQmslcMZnnhL8mm5u027MRfJ26lgO/ueAdRpD4
9DBkgzkRJswnW6fV91UKG1AUKQMP4d9KPFIYR0sbiJ0t8KVLoGrKr8i8OFAsswugZCGnTGPyIJFW
oAzvqzZLHiQIS8QaYclYEMf3jZqqq6nlrcOx2pLjwkRdgdUv3zmFWbzjXZpiiXzO99KUAaOgTjiO
nTvpaqy+vuit83zLF4MCRcilBix60qmP0/Vgtt9iL+jOMoWTDPe+ne31MkBT27XKTfLSaOYqcXgJ
Tsqot6AKTv2jlyn3cR0oLJYAft4hWdbfZUPD+b+aUrTiQ+W5NxxqFtAoqve+rxn8EP1mXVkhR2Ti
YZrqCdzGMbI/wpKNDBYiY0n7n31Tjwrf2FDcmyjbwnZhJ2RN7UI3sp3izD2PY1jdo1FSrVFpzb7/
54yMOcY/5+i0Ck0SowgOVZK2T82kfPL5jJdCWHXehYd5GLW1opjNk1GM7VOSftLNNHknPRYaIygZ
WsNOxqLJc+7MEZ6koGkf01gH1lyZd6xNUebO+v7bwCM7tJT4U+t4xq7xjOhYJKp913EzsAfXP9c8
5mrKdemOs6ds3RIAJKrvLnSYM2JLc6u/n6Beupl6b+vvu953XplLVCb/bWzO3t8Bztts1tuLbDwV
5gMeugVUjr99sqd2MF6wFexzCpILgOeUIaurwiy5uTk7gSaNO+eQ2cZ8mkvYsSUpe4cCEs8k57nX
ZuUw9R1Q/VyPPquVsYb0M/wGcBI4WOS+150YicQSDE7SQ+xqRHfWoOh3CQwyFDfxZ3LJgnJ7C9px
6xztQP0YUtLAUY//oWi4RXj23O17BGw2hTcbz1VoNmeOP/qVNHXIwR+iJkGkp1a6tWF81PSye5Kx
GoKFRKnCO2lp5VSu3bs54lb+AAeOe54SJVkDAEBeZLKna1/Nxhq5pfCbYzg73pSsj31bwiqiw5Bl
T0r4oRSCYCJBjkyEMEk9wugkR/JqHX2bK2uXT471cRiGct8n2zCA+nsGMVz/E1XoHE6tpnyw++Fb
bdXJvbRU/UPTtep7IHXdI4dr1zQtUP7ufE4y9TRYS1PPh2wPFNjegtP7lFEff6xqO59B2SvzoQR1
radsDamiscIRzqmX3pjBlMFiYNjJgGy0MrVveQ6EH2dIw9bL+LThEAX5o66BAcIPd06OitbodqyM
6ym58zpV546Zau9gah7WSdm4/NDnYNU4tQkdlzGuSzcoznZXVe6tm/llcdZciy1op4SRUfneGbBz
s+FWIDU0AgOfeEoVxoAsTtcOT7ovNMMzM/6e+v6arcfuZxb3DyZkVJ/niT8Y06jKh9ZLykM/2OwR
apl+Z8SVugk1Duzh7P4qB03usYSF6IdjDdkqVPP6fd4jtF47fr+qAxTAOR/sYRTlb66ZzPrQJnb3
zJ6E0BoD2y6jdREGHPKY32XQKQLviR+MDMkGufMP6Hd7V2kZduOuDXcAcSamhrr4r3PJYKXM7p9z
RQiemIbmXU0xWM4V689Bmpkbue3WW12KulHU/tqve2X3o+Kusw7GoUa8W7c63B8zfDAHuCKs51SL
nV3V58m2Fe/afVxDfatwB+6FqY7GfMeuNee+WIpW6k9j8igHyskcqzyi4DHwzCOOQFBFtVbmneVc
qjH+/UrB+zKIePQYgX9rAr21gI6GSbTr+qZbyYjXV7/C0rzlqFmjHcF5HJfBccnKIoA/aKVNBrfR
GozbWbfRNgPGyllgyv1VuHxBe66G2hQhy0T3lp1FgGsVLT7NUOSprvbZUkNgxm3n74agmL4YM9xT
v91dBdOudKvOX91/ZMtJcrGn90e2dIdx/I9XwG08qm5/YOVk7RPY6J/NKfje2/X0HZKQdwoERB9M
PbYorrJUKjdrlj/dPK9kBjSLu6H3qOb0wxJAe/fRiLVxbXACf+VtEuZVVWmLq7Q7cOOD4IXyhu+8
WiPbVZg/86C8Q1fG/TzoNWpHFbvaDvup+xqenZPTdMql7z19OxdD8wyx+QCvXDN+L2pD3HjMn2wM
7WEdXnW5Nz/3AFvgJ1HBeImfmlUD9/iLHw21a2uW6nPgwgU7WNav/AihqCV/8Yv8XuT7DvlyfvkD
/TN/uW7APG/y5ef5M/8v88vPX4vP70zFduQA5dnwrB+h0Q3fO1ig5yRFH8ZdUUkXQfhv5Qe2DPTv
6Kf/M8amc4LktueF07IOsAfFO9/1py/wtUHFVisfHR3O40r4ES+evsDIszZf/DmFdje/yJ9dsz+w
e9KuMgRXzo2Z1PUqzRT7XA2Gg4BHr29kRDYysJiyVzcGQ96Ei7g7deE4Hhb/pA0WO2Wh+oSsM7xM
WaJ/Lvvmvcup6k/4djPFgW+sm4fDiEbNeoSGZZeWXg21Hw16WvVFmrInG2XguDww2wYmFB5JCiVa
5dxeZZOUXnuNRCNN3xqtNRQv7Wbx1WbHPra0A2WOd4YZzCs5Tg6RgamEVZaazhp6f0f93M8GUm91
8L5wrejSD452808xFCdjaiOnqaJIwtrAvOsH6F+SNDtVToeKegqaa+/lqHvD3a5c2Oilbs6hFHk2
BP9dPj+NEcsbr2C55UxPqIPMTy7aBZSU9ogvCh9lNxPCrrxwRDZlfrb+QHHb9NSOHhS4wDJgPvbq
ah2MLhUFqX4no3Yk6qxAiW21/yLsPJbkRrI1/Sptvb6wCzj02PQsQquMiJTMzA2MqqC1xtPPB48q
Jsluq96A8OPuCGYIwP2cX+jB9NgixDXvhllMNktd1d3XKBg/aegS/pHEVxslQ39hWeAjppkniKz+
uk1Yt4gc2EGntu8Chlu/xXkuOCMBNW8x9R4rX5S4hp1qByADNITd1LI4yNZAauQiz8pL3ZXD7Vzh
GbsyRcJ7NgAEgsMPayj1oZ6XMBPvqqwY8m3VjSyZEdRbUpwc7kxoWxlaUCj96N0Xr86XQzEa6N0W
ytpX0/AQa/30UJsRkrMIy+0G1XTXThPUG2fAMVZT/OGliWfBxyYL9iJqh5fRibQFG8AMHwZ6pzLm
iYIBnpGGAy4lJU+MHwdMIP9ssj+KDopbokePFtAZGlT3XNvtkrUIVZNI47YR+3jizE149ojeddkq
GnT+JN2e1TVzsMSk4NdWUYvXQpk9xOvYvVBwq44G6BK8oZQOvmQQbLh4sygb2BGZ44h7eWBxf9FV
DSlDH+2yWxzZAUMprjXI7fs8gZgSignZ7b+mGGHZkzcMXj9CEyKdO1Unof1xGeqkGNvwZLxNrRGm
XCZTm600DyPkCjDOXTwJ/RNS/KWvNp9yU/hnBzHPhQyrscBBw7BeNVQtqfc7GyzYwU3FJBRXipjh
ymq2r+LKVVZtVLFHyjNjM3VaenFiP7sdUqxOMIZGAtsCinLOQVZuVR0fNrNux0vqdxbsG81+R6J5
Uxh+/j3vm9e80oYXw1b7tSKi+oTDW3/Km7xc9aJtnroy9VaUyMNdrYXTC/kFYDR+Bfmi18aXwGnf
FbAm0ARpqb7J+ibtH42sMZ5UsFN8vNNLhjPPNZjcBzmonL8ycB60hR2itCyydquoQ7wpDfT74L4M
z3rnnhSeu58tBx1MfQCcE4a4TkLJRJdu6JvP5QiFLrcT535AWezYa+AARpDan0uSb7prF59Q3k92
vu2H27oxm7e5ZCQH4NKLBu6YdYeqE+JRhOVLS95165ML2FWz8GvjatrTjDjaxJUdHjD9hQSJmNUS
sy/xZVD+KIUyfgNQyt0PvvhD4NrhTi9CfefUnnrf+Gh7Izw2fQM/hICW8rXynQTcTS2uvo1tdd3Z
WM4CdcjyOjq6s4K0PHjjpJ7A/qSbcYZWfMRuZw4i007DF+rWY84DA4232NYNgvaP6/DeWBihYq9W
Ftlw8Ceb1OLvp7ItD8IwhoMKjeTfB6mNolJ29vvhYEYlVwHAGIARQipBBWSmh1p39qvQvC+qobtG
7ufI0LFVT9IgO/mj9yD7bLcx74OiU3dVBia1h1IQLWMzMNZdbmnUsOa2j8rskltzjuwbw10DjcfC
2aYlKn9jIbTdVFGShsxusw7WqPjUE/hvDCy79lrXIbB/tT/LFoK37bWwHDLMWSzWMiYPs54CXgXa
GSMTLiVjjSdeU01pDrcR5qtI/QMZigkt0Q7uVg7WAu+YGf9YCvue6n10SVQXk5nAuU/10r7PUrM5
4KkdLmTTtwdxwU2RFF7nTJ9rrT8MAqSL4sbTrlEMY8OiQ30DgIj8qbKvB+WezFN3P9hlfHBM4S58
z//DKOJ5yTd7WJuPVsnapKFuthhQUH4WcZSsaq+sef0EIwBQgnd2zYLFtqGsq2nlHNtAranY5t3F
m+0KkIgdH9sWlOBoKOmr72PbbNsI1VkW6gLwvO8Lr46/4OLnL7rUwNijR1ItdmqBGUQENMPu0ifk
YvHCaiP7viXxtx4H4IfQxrVNU9awMQAe7KxM6MeORe/e73gbHXW+R6hWszOmPr6D/s2tyBriC1aL
PBbZBdyPs5lJ6RfTI/ZmKukRDNkG2zHRXhm0V/wTYhiH/KhthGybwC6/Geq4L7JZhN8zYQy3ExYH
aTAurE6znycLe9ywrdhU+xUMaRGv3NqvXkEg4Qyh54gP63b1WiQL9kL+66ha+QkpkWQpRyU2nG89
cbAdmSch+bJykgxZVFF3Z7P2Kn7TVoUVaqm8OIELKdIlO5GL7tH0laU6ngLz3CVFiGfNkB0EFkpf
9SL7Zqpm9KZqwBfDyMFXVrOouybJBFDWQuoi9auztOsRiPbbllMW+kLt6+7izDQyyaSVjFuwmB1y
+N2DM9NxZaiPfdRZkk4cXCcpHie4iwdMprtFWcXdbgATt8EeSb3ETRiiX6GdZQukLMCU+YByYbON
0SfmCekb0brUe7FQitR6QI5FLMbB8t67trzgAuH4Cx611ixoy6vehVkMc6TMwk2m5zwpez1WAEcl
eLqKyIaY0dh3pKn0aeVDuGKd2J5uzbLzxKYxEWRyKEvzMUTRxok1VT2ocY3PFjKji0R45Z08pHPx
puKdH27BONuhXmOcZKeaGqiPkCNblyZmHokDKqQx/Oic6OnGUpC+H8GB8TPOjWvUufo1yLvyDMEQ
Vde/QvV81qAw6Q2jffyID7FiLK26KzZaGPvoRGPYubtdjjsi2J3RvF1KXhjL0fZUV/0fWj2hrT8E
+ff0XPdO812JzXZhOOX46FSTy19q9Ad2tu6qb/IvrAAsXDQoIXdqFlAJg2Inmx8dtybFq9its7vf
4oPRqqsIXe2VHPZxyHNSGEZ2lRHDSQtnNYxauxSGm60H76AKv3uQh8DhrfVEp+5lE6VyDcVflHiG
untQ+BY+IHOZbX3HwV1+niVjqGnCXtci9yDH9Q3El3jyNrcJ87BcBNmmnrxxJWf1ldE9VJX6giVp
fpKhwcFrtqujs5wEdi/HbSTYFVQozlpPIm7UcK7Uq55kLLL83D3Fm+Kn/sawdP9AWll70CbkXeWI
wa6/kN1SH2vVqfaVWfcbr8ErWM2jfZ0Xpo7Ji/DOZQPfv3XNE6okSLjiJbAyjVmkCmvCFTKw1Z68
pfNq8XAJC9t4CUItOvVg0JaFZzmvelBzK1SriF12br6YHvYnqRMsmxzEvKY58b5Ode0EPi3cRlHU
X/KmKdaojaoPZOutpVHX0UtZhhr6Mim69Nb4rmAI8bXuon0R6zrPNmfcht7kwSvh0AbcnN1sFOxu
yMZbHsL6yfjmmYmzbCZ3OpZxZz+HibUOiok4+itbbUI31cz04S0TZKU7ZF09MhG4kOuUQObpYw4s
LCiG4tIWU3XvBf1nOb1whLVKTWTZBdXrOEzvSDbre9cFat4WQ3fWbTtbB7jtPpmlZkJhzcLPtYV7
tNzyVP0+7HrrD0QOnk0rzt/CPC+Xaq2Jh2wY/Y28Ys/W43ZFG93Ws5L2mE8NVv5UDoMJtF8LP5tB
dydiwSaKK2agKr5pVLzGr7P3jC4C580KdT6P3tJPehoYj0EPDKNP7LdeB8qioD6wN1CRflT9hF0k
AgVToWYYemU3FJ2fGe2RO0e7lCg6UK3tcsy+eE4ZYkDlOctKq8TOd2n2XYJYUt/jmky+Bgx1Y2xD
BYtw2TvE7NACINlL2auXkNptqIV4+5lHxRXOCs1i/0sSrHn4a1/KVmsw7UrVkxnWyWVUjGymqg1P
M8KsyMW+qq3xmb1+cfBFFKwlsOzXeDjHJRDt13jBeuE/xeV4ZSgqKpKpuVOTyN+krhZgQa9Hz0Gn
K9s2Rv/A9qL4uRdKcbAE5peyN9cShX3HyBNp7nVdgZv6kNxN2lzEaeovEu5hKF1y6HtkCj7QHzJG
vZNy/A/0hzIYyUHGJEBEdtQmdYEacKitI3Ts4tB250w6ZWQlEm+lw529FhaWJ8Vbg+P1SzUL6JME
ROFsHpp8N+NNm4NqlJkCY2yNszwT8xmC/pdBmZKDDH3E88xqtv2PWbKDgvifU73G/GmWCKZv1VQb
O6Fp0aVNY3uVQ/dZmQUq6zImDz7Uhp0oXFytIPFc6qprWeDC/YPnZSy7Ke74C39MwR1s65atc7yN
k9fyPEiTzUxc+SmoqJ61sifwDq1Zh8qqM/JqVyF0u0jcOsBwc36FmFeQ15bXuc2eX8EoOnuVehp5
J711761Jg2mnDdU3V/9e5NHwxSwyfcnbkF4oLZuHAIOwjcBu9xJosYlHWm2vldRlZ6l12YuldrBz
StHuhrmZmRXSy7FTHWQvYg4dUKagP41qmL2YbfruRr11htOdvRgRW3l+VYcm4GujJrxqPanFGxg+
5I0CIzpHips+why6yLjp5DkIDUjDE45Kb3ZfrEbXyl6wfTeORR/+Od1LkRgLUVE/61byH6f7gFre
rCm/TUeE3Tj6tiuWdqqDxtBDbxm7ZHtifWQv4LTRp7p9dRE1em6qWrn6CYX01Ik+tXrgHEjxNHja
FPGngV3rRrVr0FJ8JgtXseqtGD0c5vQqOA8N7uwD+tC7esQiSfHHbtUEhfkyhdYfRYI7RZncQ01m
iT2TMOBrLCIrPzu6MZyk0670451DfN+x4zD/suj9EapKPAv7NPKAsFbtvkrKhwh1anULJ6D5qYl3
TLvHKuqhbNX8HMQVDEPPTVe6YaCAOB/StH1PkEvZj12JceDYROlFQ3F8Gdl2u5FNOU6dO9JRUESs
9Ox2gWqoVq6egMLr9PFp8MgiRHr9igNhSYV8NFegkeaEAoLbaHIndwMPtRezSRaxGTevhm6pB29w
lKWc5fuiXaYmNtGyV30dkfd7JdESntIEJzU43g2r9yhdjbVXHOpQtVakNYNNl/AER2Ogs+AxsgOz
jdtpjlB3DSD3BH6ILElH9T8O6nSvzzI5K9bezqLpK57vaJQtyT5Gz04Tg8zCK/V7WoPU86xvETAE
0sb29Khn2NAOg+EfDRM+G1IR4Vqx4dybVY5f0US6mWo6+ojml567MKVBH2lLbBO2g1fYe7jb1rkO
3XLljol4rYR5kS9khMEuhguJNRwP0kKdgBrkXnSRZ1ZdflOUwKYQ+Eu8rBoXA3vcxVNSn7tBYcPZ
qWZ36qy6P8mzNov+PLN7UzmqIVBxBnyEfxuKO3p/6227WVfFKkhMxpTN4jZIdy5WVreyWc8HdFeK
6FV2FjNcJA8XY+IkT7L4ZSvGZ5ZK2Z3swj8gWwn8LbaykyVIcrtWGbrKIR0oJwex8K+Y2JkrjJqA
NoWw2WXMm8/Iu68VVVAuxqXwFi89Ue86qrcLOeJjQhIiLeXaQwlK86+LhCn/FSdE5Gd+GRmXs+LO
MVZujB257Pjp6rygcQkjtbhnK9E+15lzF44dSJC55Wjps6KG7lm27Dr/5qWzJseYds82ju54TRbT
yZybBXjmRWk4PdAJZqqI1iyF73aHtp6657gLxmWKT95eziXjjbVkZEw7OXdQuWGPfWBsb/8HDYUR
r8M1Qc51KHJtWl1NNrK3jz0T6OPsr1diwVmlFhaKXV+8eFa0m1Rhv1uGYq0SwA+Qh4LiCf7g9RZH
lWMVs58/qUPWPDiG+Czj8jrhWKPO6TbT1crgXnfN5LwPraFxt22qSxDG7tkSpkUaQkNDsEmHVT1g
K1k6QX+FhdlflZmeX/GYnFQXyNmPuCnMYEXh0mSFxgjZ4ZsaZhUZCixzyC9UxUXYdbxkmJUcZSw1
4mjBHdNclfsmAvytsYpfl64Y9zGFzac+n+6bqscnqCEXONp192TZkBFxCDj1c+sWClAzqdCcla0I
vhpe5kl/lM3Ri7K1nwTjxovBIDpta20yydxRA69dFPMp5vEbo+qCeQlDrJ3ZPRq43mLVRAEgnBmH
q03xNnWnQ1bYylvDLdVMWZGztd4hMsq3C0TkW5O6O0zU8mceEvURhdjZYZc4GkFfR1xvVO3R7LM8
WI3XoCy1Y8gy+6jDk3FaMuSCm/bC7IfqIVMydxeM0bAdomR8SsXwldS/9TWyuI+gl/ApL4xk44C8
OJBMD69I4CInY8XWVyd7sNSh/dIILH5tz0rOrgYooK5BvSp2ahzRRqgXHusebnM05cGLe+M4J2aA
+8/Bn05dGdXbMt1QH0bzce5vTC1euvNWk+X9EkMC70T+2nBWva2Gq1BR7FWbNvYZB++WPU/EryUo
yl2n6zb4Gjp8swYw2pkDJEVu1jsZpKLl3LrNIIBs4lrdYkCpa9Vq6J2oujU94J1rbmdjKSy8xibl
bjx8x9ylwqYhmh58lw0nIitn2ZITqB6qq2HeqqpK0aYsbNtlmdTVVQ7xeIbtp1yzFjpqwA/mfPAF
4ht+Frt72dQ7PzkH6g7G8xXKPWn96sVEfcFfQJx/UPkvvwV+HGOXFOaPKtyVtZpiMVCgyrK3vSnY
s1vyz4kb4odE7uUx8EtlwQ+/ee/K5M8rCmogf12xRjdr606ZusYqVOwMLUbToqq8V4SYv1eWXl0D
mATYPbovMjzqKumVdHK3zjyqsPWtKULtid32hOm7MPmsiXfo464GsNwHnKnq1yxdyX/D5NQPls6W
FzqdnRdwsZPh5ybulsqCIpS1TMcJo6XeqE6RAuF0M86n3WwFJA+1Vtp4hzCmQAClWcjgxxgd5d6t
WaTqMsxIO0pnYE2Mu6yhUBXxm1yYYDSfRzsR1IEmeMB+7q/7qnFeGmv+BuWfMBZzz34f/nFrAdrc
1az2VoHR5p/GMm24tXrZ3veUcOV4XrdRSnDXwsWpK+14Unl9t+Urm79miJ60c+LWgAKziosY+0+E
aO9N344XWJtNn1uQpDzB0uRexHFC+dSHrfhDqlGeScHFmyrjrYeNNqtcb/Mxrov6dBlaqb7M8Obr
26y/jvMhKR3y6H7xvU3RAJEtGdf9EBZpObIWRX/5NsxNqvJSmK9y1Ee4GVngmCJPdx8dZUECK7IB
MMqryder1U4D76pn8eei99cGt4ZzUg/4XLVj+JCB5VkKCxTqWAFg6IO8fNe05gXTy/B7plMNFS13
XVfbZq1WsAU0/INwakylFPO7Pgb6q1uOARmcdHgSfTyssqI0rh0SMBtRR/VdK2CUiN6YCZ19t/rA
y3fB0C6dwoWiR8GMCksf1Heyu4YPijNM/71mg7gtSQcjxZPH2MTl91Nr4aOjAePKlILceywwf8No
kk87bA4teLxXmHlyeESeZR93dbCs6j7fcZdCdrGOjFUw33DloWmiIri1Y7PKqoVewyT/5z/+9//9
36/D//G/51dSKX6e/SNr02seZk39r39azj//UdzC+2//+qdha6w2qQ+7uuoK29QMlf6vnx9CQIf/
+qf2Pw4r497D0fZLorG6GTLuT/JgOkgrCqXe+3k13CmmbvQrLdeGOy2PzrWbNfuPsTKuFuKZLyq5
e8fjczFLFeLZYD/hiZLsKCAnK9lsNVMcK8x3eMvpBZngXXQvOslWX3v2E7R38Ea3Xp2VJZKXF9mR
iwFqVZmja+Yg1GV0ybpt9OLVd0Jn70xJs5JNtAazZeWk0WkwiuK1XYGoTl9jnWJQMmnJUg5S465b
uaRC90YWPmdOdp6aobpqhlfsXD/vFpqeQx+Xwax0oKsF3km2SKlW10pTxnVWu/HKKdPqmtvd57//
XOT7/vvn4iDz6TiGJhzbFr9+LmOBGgqp2eZLg3IOmLr8vhir7r5X8mdpCq9nYIqyybQ20mI+6tQX
OYrdRMJmmh2Br2Xfi5kzIw9mp7V4+sTfgeZV93zkxKO4PfwYZc6Zkh8h1bcMVHnVdln40fCSoFsx
eZQLZAtsMGSU8CVokvYhmxzIvIzxFa8+R6ZBVuT692+GZf/bl9TWHCFc3dGE5ujq/CX+6UsqAD1O
HVvFL1NVNxvNaNONwdpwTxozeY76/OIYkfo5c1IKLK0Zks8OokvgJspCdhSO8Yy2rvcI3Tg6dKk7
ruOhxGavah4xH8WyckqCh66Jkv2tGcylA1k/UEnIblslwngmSFo4mD96ZI1hRM897rEq+6g4yDOh
6Pbdx1w56+OiPw1mvnxdOeIj7g3AWZEO5PsOlONYZKN/tGGa57d2oGNjybu1lb3WPORjHAJ5wW2G
K2d8dCdRmllLTOf9/3IXEWK+Tfz6dXV1W9NNYc+bZ0e3fv2EalWr0TOH3N0pYbnpU9XFPQj9H8eF
UEmagX0p1mjnyKu6U9G4kPS7vHm1axEe9aTL7kMzyu61BPfPpHeNvYzdDh3MDz8oMCSdx8kY4rYp
uYuu3cpmO1rZfV8IhyRq0mxG+eKeV1DUzctuDSXEQwYDmnJs6FmzGCoFXWY95rQEUU+K1KmXsa0V
Jzcp4MH8dNogOLyLJu/qqTVo9yjjHe8Tc8dv0zpNQxlvh14PL3mUiDWw0f4+4hexwogxfvI7UlTs
0r0XpeihmA2T8pYEwRdFBXyuCOeE3vT0BBfroTK0ZjcBjCLN2cZXQa7zKs/gynzjAigz/gjlDSKH
UZO+GO40OLcJRenDzEzBhX7MbzpohR5puFDh15jPgm+TlZfxZ9IqEJNtRJZ8tbSXhtnj8ytMaL/z
WWxPSLXL03oK3VtQNgGaG4fmDzOm9usvwWrHczowWbtNAIRZHvx4Zzijsqe4GaNgrdT6UnMCLAAg
0Z+QwPdOidJ0R/LNEOBpybjlV6yhfzoF1LxGjX06fIzJXRZtK9m2hPUlMvx66+XNPlSL4DlQ22Jl
kns/5ZPhnF3qw0t9Tna36WwomZivPGLyDdVDY48hN/VRr6VeWVnjDaYvkfmD52PR50DlnIH8Y+eS
Z62BG8lOwLfRpa/g+5veVCyNKh0XoxphfzUP1huXMmsWvoPxbk6T26tn0JJ/HrIMAxr2uvaWfeok
FnWXqudIA5aHbPtGjrO07+rYBBe7iZ27McOaffCs4N3tYX3Eo8l2o6vNqz2g4+bmevhedTnEI89J
wMcYyiNlprPRed4zOZlu4UYHakTjWfEq1V93eEdS1gRG5pbFRVfgDSBJi3V2OpVHGcvAcqJ1qRUX
MhXPfYF2RMUO1F+zxSOxA7ZzNyJS7K8Lk0WbkoGLkPPkFHnmBhFEmoS/5uNak4MgfMKPZZ0ECW9s
BLZsbUxesLJZLq+1RvDkRjX+DMshP5peZV1qW1iXMQJN9/dPDkP//b6k60LVDFdTdUODwW38el8a
Ki9t/N42Pw+et9ZnHwVtPpB5a9n2c2YibueBTfsrWDpDsKooj/8Uk6Nb0GHHOFcM1Ebm2bItz4IB
WXl1Sik+TTrSgk27IfudsIW04nMVcNuTh27IIvwy5DmyCqqKEA+jZNuvXFhFfneUc2T8NgQI0TN6
Vj6KOrWmLnIzg8+mY3T99++TXE78cv/WLVt3HdNyXE0Yjlwm/vSENcsId2PFKj4rRpQtbbJC27ws
8BYFyPTWmSjYoWv3kjtOeySfjH7BHHcilBLVwpwuyaR4V980vvWFNeJTy/6F5UR9MMWgforKYiHj
gaeHO7KhxUY2tQyLUBAcT2Tt9JMRDNXtsqVWsCBv1PQ8mUG6SYTWY7yQhBvh+A733tj+1CNvFM+g
2N/iqb80ijZ/98fYWfcYA+0TdBc/hWp+AxhHaJXe4riZt58S8skS6Pvb+Iy4BAy7oRKh43AMKyd/
nOuSqyILjY1sKmOTX2Cl7mLyXQXCywKGd9Dl+6jNi0cMsqmwNPX3cVS09d9/Ws6/rYd41toUwkw+
L1NQxvj1W12Vte5QxQw+d0GLE7SWf5qs2ruP0tI+93nVLxqz7d+GNgA/4LsWbGVHe0YjZ4Mldv9m
dkOydVoRbk0jbdZ1ANJFB19y1OaDQ2XtKJvyTMYCU1Crse1DJOLsynoHSReVn02JF/IVsUDsYgdu
Ln2pFidPG/tTgVnGczOal6CKpguiRPmzK8zv1DuaO9kK5iRlUwT1UTbTNuyXlWv3+2qeWfps1fxJ
t7eyNwQ3vtbTqt74rkgPwQw5AwPZnrqZT2TN2vHtsqn7+gRqD6iljMi+j1FlL5ARd9gtZDVKU23U
f+Omb831vVRY1MfIbT7wHCt2cVSTTElUUhixylA97uahdePvbA9yZu2O9p2NlNu0MI3cvssr41zl
5rgv5w7ZK+NaY9n/5YOXH+zPP1NBjtLUVFtXDTZr2u8L4R4p6q53ff19FH61yq0CRK2p9LdDzBce
NRL3Ja8ia8OWIrqzSse6TyeEd20EFmWLOnhyMTsDOChb4NlUqlvnnhEushpczdgjZSYPaEVlZ8fm
3u83hsJiFM9xB9UpUi3DuWNJvP/7L/W/3aqFqat8nXUVJqyu69pvS8jYMEtH1yLt3da8TzWk5ruG
u8xPh6FHnQ++o8ZCbrIXKeLSd6BG+pWRee61TEW+idneY6SEBqmZ5d6hdELroAKh2XXJNN153VBt
CqyZr9DP+kWvj82xCDVy8UZR7wBdgxJKprXjpd7eAL93kGeFGnW3s+zH2X/q/Yh9jKOwFv+XR9q/
/fiF6VrC0QxHN9158/7bI40F3MSefazeozT9nmUX0vPe3RBF1jmcsTwSn2OKNF6heGSuPmLyLG4d
cdIw2LpNKNGoWcjTaJpBxHo5buQF5GDZgZLNnP3wjiNF6/FPqHeHwkAZjAFaK05/d4N/y1N1qGep
pjFZ9+RAwR1AGBUAeuCGifpiSx2TOWaHrXZ3GwLq69bU5yE+misLtGZHZGDr7FrV6ZNwTOMgzYZw
Is6uvmo2OxMRXQhYNOVBjs3T+DY2Be/vLMwyaHe+Mmz6SNTQfZ1WW7RDeQdS3nkP1AR7egcwHhkS
m02s+Wo0vvtu9XazhLmAuojWO9cqQYxVzB2IDZEOzoPsArLGvxSTh+jm3JGNrPEab8QM3Azyu3ZQ
5/QQHdFUfDIARP79z8SWv4Nf7gEWaxoXYKttO4AQ9d8zA0hWJhpatu/WAHK8rEOSX7gLrCOlt19K
w+tXZl1bu2BuKj0YblVvsjvZy6Mb916ywmNhmk8ZS0wZHi2wUzzcvqAGar+0GvgPJzfUpex0BTYs
Hj8VDnOvk98Hff+EO1F5NkvTvjP9UCxblJW/AHOHUaWPr1NdgPrDNWWfhX7xVCnVJzmgU7J6YbVj
c4/cY3wM/ClZJ96gfG7ChRyQi8xdFW4wHr0ic/GJ93j0z5fGT++JfYD1xCpG3w26ghuZJF46qUXa
z+/5fJE52qpaVN+P8wH6z5+xKjOqe3lAKuXnmBz8MVeJuvo27iMmIpSSWFP8cq3fr1/aoILYTgqq
54+2rZ4DOCFviY69UFwO2T6vFfu1j9CNr+23roFDl3RqhVqTZ73ZJXbgUBZZwHfgSjAYQeSMOPRK
qAl1Zl27bEDzOoEa6rrlviso/CEUkvAz0X3soqH7R9DnqrE/svDogxc3bx4dAfZF5PWLC0HgbjIa
5xE4m77uXcTdQtyIH0e/6rC5w/coQrpiycIFhPnQXuTYYcLBK6kUD9YqY32NYliVT8lC9t4OebM0
3Gi6T9g4nsxB07fih1CK1Dv5Tf7kQ2QFI+1pixXz9SMkJ/w2/7fmb5drYfStSlNYCzlXyqx8XC/F
cuygFlga5Xaz7vpcv5qF1lDg4GX1+WyYY7JXLVxxO/v7cTma4RtXpcbmzRh3S8Ld5amfe896axm3
DnLT2smVCHnZ68yj5Vkx+IBTGBdTI5p0SBATazFQ1Gp0Lw+51yBm4IXpckbT3GKNaUx7O5vhwvO4
dj6oTQu/JRaXj6mR3SpnMbXLPhrFGnWjZ8Nxx3tbneql1nf1VjblYci0dtF3TrrvmmK6lzEtBR6s
QHqSLRkvRnefO8V49xFqzQj9/Da6ZrrZXM3su6dRKq4THI1ItY6v2Hp9p97oX11FMx4GLTg3oz28
mqWlg6ZBvQmHlJ9H9TF3GqiV5zEtwOXDGFxGo56Wy8Q/e0ibPbiqMjzWfkS2gZLh1u+m4VGUo36a
+YeO22Ul+Uk8oMC5gBRkbJcrDmQUHk5a/Ch4RqDLP96zXS4e1SFt15bWi7Vsjm4c3mdjuZSt24ix
1JaGL5QtjGVSjD65BIS97Gqje4Z+DEXH6q/PdthE2jvTsPp6LzvkIemBfW5cU5+1rPpqIUfLnsZW
74KkKB80F/HssjH7u9h2tLPXAkgCRFp+SRAgS5F1/JSnabbN0FPcmWpePGP9dS8HvIfCtw+BXSsh
anTwOtzGuBscZyD3NA4XKLDpGTLA4jZCYyVzVGLj9DFCDvOLDBc1qwGZbKgOi+XKIYsQYE0+mMP8
niXVUfMRkQ9SmonVePss6/U1ag0lypokdOzBS7/oCOiUsTV8w6gIYDGWmg/d5COPkzbWzovUkXuv
Y9+GJPzmXMv+alFUluyKa5al457ncYpixacWphcmfQMCgHX+58Gdmx+xIjX4GGei5QaEm7sIqOW+
YtW3lMoBaWWju6cCxIzK3L4EKo9lqRgwjcmDnZbiVPS8y1PRo/iMauP75MyUJU0ZzqlKSs/ATEQY
bFJBfi+LRivf4Q2BPgrcHC5N275BzbWSrHyfAPlvvXoqtrKZiEMxeMDD/j9n57UbObZl219p1DtP
020a4J4GLsP7kE/lC5FGoveeX38HqaxSpfIg66ILhQBthDIMufdac47ZD8V2HPRqPZ8MEnKR4XN7
6iQJvJMbDat5u18F2zpUxEM+yu0+7nSxnJ9GKc2zHFMudNMOdEADdzIWho5b0O2fdWKMncKcA4rG
4YYg98/zdsVDu42+ew426D9F/cGfDldrSd7aBPat5qNyWVz0yqDliwL6pBm5BLGz658HUYMAKJyI
vLVFF1niwZAb0+nravxUe1VE2lMwfBGhh2+9VL9rYbqlTeIhwpReM7yRIQWdS8GM3Xdoc6+7LClf
Ii+5kfpWuxm9IMUxLfprimx+gWHCXUeROrF9pcbdDmqdMdbr/WrlhrFTwk+82EJKXUdTcAiWvKXr
KPWg5IfPqi/bzLCKUjq5nSKdehMOWKQWh3nT+/Z5Se7cjn8UA84PO3Rfk1YjL7Ype4OErjG6WHEA
tkeX3Ich1WIUzbZ0tbPcu2GGYzkaFg46sWwzvC49C9W/oUV5DGWtO2i9ol/k2hMX8kKiCcu2mjfN
DwlCG2Ja+mZPK5IKdsOQwZYV/6GLENwifYlQkTTBA6QO8xK1Bdcrdhpu1N952ktWBMFDLqvl0hoS
Mo/svj7100OuhuAd0nIru2l9ki2Th2lp3jkfVuhavhCY+Fbztg/HFXFP7KVxj2lHOZaqPB46OykI
0KnC+7GnDe4hvngJyM2odfelFX7guKCn6Ld648pDMfZ2Ega+Yh3GiiOQSh9MFXCsgiOtBViptVtJ
r69vq1Dl9eNQQYdxzJWO3+6hTgkwKHN+JqFIyocCo+CKYDB/Y3lG8ZBq4Cy5qpukxbCqFjpBolYG
9HJaDUzT3PqwpBfzqtW0xZ4BZvi2ClHRPuBLRH80HZyMhnxSc+97rN670Sh/QQr+LUSi+dxXhet4
pTDv41Ktlpll+De4/7J12PXyqZeKniL/IO/jgQ8pNnIQK+T5LAxZba44bKOtzH87QxnqM6Y8sfTK
QWGS3X5XFL975achlXH8GjKycyKiER6LYPBXZY5E+NVK1WQZGTG/ADk07GNXqFtiFvkB5LrxmBap
ts/dYbhOa0Wd8055fvqACjh2JEUbgZjKyYPp6UiiPancz3ttJYW5CNceSTx71bbvoNzZ43pepWsc
bjoKeqtxSJMHeFS6kzRSdLSzyr+oqvLKxbB9Cvwk2+b4bFYGYMonL7MVyn65DJWFvXbrH1W/zm7r
lCuI8ADbTJvNQi8PuJnnC2r7VMO7XeV9JW/mvXxZoNzHZYw+i6fsumWJTOlRB6N3MTv9b6+LKTBZ
zedoTb9WiWc05La6JXEsQ5pcENkVGcHZA7W4tMqkegKX/oQzie9n2C3oeNtfrdFFqDWdJPCebHpf
EBU+neRbKLU0Yo2fRj9+O8mwuoVV5tZXr0sAVJhhdetNr5So/t9fCRFc9ZSW3pMhedJLUrR/eyVc
vdtRMhyupQKV6NSMn1v080OZ1Ot/mORNtY5sbta/deVpo6m6bFA4Q4D0a52nSd3cl2T8FGboa4A/
m+iglqn6mKjh8+iF1QXwn/roaxEK1qq87wuGPt3gLueD8GITa4zU+u0Uvx72oY6qaF6dBJMbKHQa
HxxPYfVSt4RNom3nZwQRicoij2jSTXuHILxERNBcFWble6o/wTnL3HTrx+QsMFoD/CHG4OjZceb4
IVPKLOhxlyY9yVixcT8f4fVPMN/au3m/T+wIr12f57VA4VaUDHK8H2z/0apsA2CKxmxcNjZuqUmT
kNA64i3FHjStVlIabqMoDNEbsWrHRQ9e0za386peGzhD81o9+NZwx4X4UbWM9NaM2vQ2YsqBEpNO
RpvzW1h4IT/eIE0O814UI83p95+gon3sPEydUNuWBbUaA5eQ+FDOCk2uJkVldczw+mFDgXDU6N6O
XBjdBDhWTZh2eGqErB+MMuVLxb8Vo51Lo9kYxNVNv6qyFd7mZRbdFoRY76xI1LQRQ4zlNixRGTDx
ppIDaTVkeftJbrkxN4lWX7zKgraSj7tYUttPY9uN21Eg4/SBw30qNMgbIyWws6GTkIM+/O107CH1
zqr46XTTs+UNDlnbMopTRzzJ44A8ez69ysdsn9NFJ4CLw4pJTpHqSXlMUJ8+WT9e07ar6GDZqb6Y
j/IEQD+Fq+Nhfg6YSDQ1h6Vkhf2ipxJ4VSHMXXPCFzwub+f3TbZAE6P1QNvmbfODSxTPWoeu+3Yq
OGflqBfGk0yI7tEjX3GbaQm8t2npfdt/Wvr9cWZo/3g++6+lD88SBbbYIJ2m1yrfVK3kbkI/CBZM
0MZpljbeKIkfr0XTZsv3bZ7SjMu2UbTVfNq8o9XVYqEnZrt532YKC2DaoBZr0Y3f0YGDx6wUwS/P
k3dCo4w1ig5SdRVYt/Dfs4WR+s2z2op79GM+IhxpxQYMTLJVnLWirT7//vv9S8Nf05gj0FYzcKFT
tp33/61hlBpMcgK19p8B1QTR3jC3lZbeY/CqXwyr2YihUj7LniUWvmpqlwKm/q70R2OD2T87ZtDv
nQzhoIPCii/59CCB9V8aEUrQeVWt6vPv/2TtY9dEM21hahQ3Dc3SLV18KJwZiuwFPl2pz+PQL0N7
rJCI8KDHOZnPpllvmSZHTie7P7bJvUnEN3l2jpro7bOZVgesfcjNFSxWtBEwTyVJ9+yh13cSkcin
DmbYnTQkFyORu+e85ANSiZTZJv4S23TupeppqEtKm71OvnYWc5M3bEshNpE989L8MB+IUqEjtyrI
/kGqoVkfLkz8wy3TAKJsmDpdUfqMPzePcNGjxEin+AGDC6aIi+xIf8abgrxZNKeHRPWyo5vjOaeA
vfuwfV6dj3g/dt4WiwxWa6yT9Tc9yYfj3lffz81sjDu4mkKYsHp3qwE3P/jCfsY4QA2k0gcCGkxP
rC29Yu90CE7QRY9z/jpvQq3V77iSjrBp2Tk/SScT41RZgb4FR9ffynnRAdO4ijDjKaWW76ZXNlBb
phPmJ5HcwneQT3iH+UlwmA3niOi4eaeommjl5p0+N0oOMTVChpzIGKLpYV6qKz1zwCw3qw870gRW
uzMfaPBTWagKINmyyU1wetG48LWgvTdjYzjzhtw2SQvda3oo+mccU9Hd236D0iiD5Oo470PEoqZp
fcxiMm+Moobl6vkKmQ2afIyV4sfSvG1+iKa9Hw6et817q1o3d8KDTtONXn6Q7YbiwxDfCCXPqYv/
+TDvHC2A9+tMH/LDvP6+Ww5BGtM06GnS2uTtSqO01qY7rzI9yOhXQqVJztZ0H0ZGE53GOr10b7dh
RPJrwlobdArT3inNBwRnSicRVcX8JG2RyDeiWc/75qOCZCx3UFcHBirTvfw/varSDrvA1X+8apj0
8sLqBZKNZBwh6BLQGIPce65Q/OBKy+0Lxk3rMq926iA9qx1VfA0Aw7Ht1fSSpPUX8oW1M1R5/Twv
Ga7ODJCUDKPIdaaJIyKceUfIPJ8YiapYzavvD/MZJVzX900yzQenUSIwKXUnnRACAWNTU2vty4Z0
mre9P/iG5y+8PIj3VI+jAwwvEgCnpfmhktwhc+ZFulbxGjbqJWz8+Bh6KQQsK09XFh/DsgzzcpWA
2YAqAQ+aIleP8a159YoMfkbXpndVTd26G1R59bZaNc2NTWyQquluthBpSemlyFvy6DjYt7vmnIbj
keJPfPLo4YE9FZbj1rr21PeqsWpENW7m1YxwQEcfh+hS+JX3WDJiUexYf4rHocWw/NNZRntNMMkw
3KxD6gJq9ZVf835A3PfkGlm5yTqmP1nm5xAtg9v5AEhvg2P6rnHtA7s9iDwDIdzb+VfUoNMTWLlk
LVOEUwfAQuq1GfTRmXcgFbuhUlI/tK6XQ5cBKBulqNcDS93PB4gCJrVE0aW1yFPNF1Hi6u19ZzNp
dWG0MXMu15MJ50u/BJyIyCrCwMaQWdu6gao/6hXSrGl3aEWouQ3mK0lXGivLF/1+Ehfj+wI9J/nS
oZiJc728TE3gWbMxw8ujnV/lCb5cuz70mffDsKH27Xf6CfkNGWjDuSwK2lNIMJ8rfVwpQS1d4C0M
t4NNXSlHQ7qNUrW/VaEs3jT6cd43bykVM0ed5BuLeZXaxY2u68aeTEV/VwWato5kJfs0pNV6fi+M
vmkXfj1W5yQuaOENQry9vYCYl2mapc+Kxo+aVB551/t9cScIfJrPTJUIBFou8CRUCJUk3bNXdj/4
n/FqvH0Qqgtkr7NgdGpkdVzkuEgXRgkYQWpBXqY6bNOqwCeHubWw3xaGeYEkobeFv3YN8v/mmF9f
gudJq6achgXvLyF5qviH27L6612ZZCpNRuSqm5phf7wrC+HVdmI0/YOuj9YlipsL8R3Fs9KQj9nC
aNnMqynYDqNUKZiVdAYXXUMJcuiWbuZJbcTbY+aLFCAeJkEpRBL/55KkmzajjCHczEtvewvjH1qT
YEp+nrZOIyvakoZJQC4SIu3jnIe5Q1XkaKjv9bIDvAl1Vy41ZWvqwDjnpfdt9n/YNh9nZxdSQ51B
SuhKwYyJdwHF6X07FlQeY9vdt2q+G9Ix1DZK75rroeHO87ZOOs0anjFMlD5+bps6XmpVae4LG6Co
qO5CU4oZlRnpLvCDhMszq+HQfid9UbliZdIw/QXf56OoACQrzSLJbF4t3XsTSctTjqxy3VZWaZzj
Pi1gzQX5k9ow/qj8mvzHaTXIs6WnueW9l4z6Db8/xnyTQGcwSV7KbBI3fWZ6VuTGGx+S06Wjy3s0
3X49rw1RY1/mpbKxZChj5OlFJvhpZ94oGckzBC13937wfD5VqrU8nfp27Hxu3HA3nje2Panjgafh
ktUUd+MFcsFYpcufKAGbKAHyeD//S0LbvqVzqVO8DdqHtk6p8PIvMsgrWOAp7yFupaZ4zpPgix+O
ybdgDJ/1MtMZ9vcuX1ALBSjhkPfTAQH3iYdAFFzqOhvJ3DRcelucx1DqEPHJKkNTLXSNP+J9YFUq
Te4u3odSEErJXMAdtxkbPVlbwVjsGI9b97SJbzQt0L7kwo0gJnraWdP8/OwVFTehaUfjj+ecH9aD
LafezgzKdl10XHCq8Nu8n9azvxpjIun1Wp6yGdxupTH8P8cx44pOsfMvqh0+4fJqwfqpYk8jV1rO
23nXFyHxwJ8mluqma8xqY+a29MkHXjMfEJMftVI7rdzDVw/v04ACzfSEsqeXC2sYrRPuYe1S5S0t
mWlH49LwhWQl3ahu5R7GJCmWRiLsa9jhcIFL+liVWQW+LPceBHOD3FOGp9Y08+NQ6vCThnR4wuYR
rOtAS1HkszfIAatKRD+d570lnidTT5+gLPXnktgEpiQcFQXjuBk8CRhSE4xPddhEC5n4m8N8kml7
qwZ0271UddLVTEmSnV8Y38vOtP12OZ9E6GK8rF3L2IE0q05lCJtlHEaEHdU0awpC7eF9lZyoH6tF
7pYHSkt/X533BiUlh/ncekpXCgqPkm5C79HWafwL390HXit+LHLra6d86sLdK9i4pdUv++YzJFes
tMiQ0YTsotR1xaeir0qQHQDnEKpSso9o0LSqsYuzCU3n5jK5UmZ4yAdX3EWjdfu2PbYNqm4oia26
d28YTb/M2yuGJIukAgiAaSm+JnVeO/4kNZEG4loS39Ivxlh0Z3Sy5EGEYHXbBmENcN6Vmdbm/m2R
vBpzP6+7NGM2xG7CyOEmCwxHP6UDGMuqIKrnbVtRGKdAHqX938Q10zZPuRmQtLtcLBi+onJrw+Br
2Xm3ZugGL21XbEgqznwnT74mBISHTt5cmBkL38miEKKFN75Ug3sxSqv7SvrO97HMlGd11HuoYADu
esreDpR4MLuuaYIUjJlBYGCzuQ/JLjzN1qLINS3OB81LlVaTFWVZyWLeJpVYZhzJ5zmS+TnoIAQb
+J2v8+7386yO6DHfH7NV6ya9Y4M5x2saeSvJKPQzc1wZN6ui7FI7bE7otsDECb+6k3zGytZYtp8h
xV1cD7WiIy29tG3f3E3BZGqanU2zi8nzEuXgjyh/Jv9TPRBNYWhJ5rRlbyJA44FiHzaRnMw62wsZ
iGBmVXn6KwS1du/51SdlymebH+zJSdx4yYmAeOkwb5oPNXygkC6c0+X7saZP8qAi/G0clmKpqoN3
UZN6JL3KGEimi/VTHcrtSrWz9J5cLBXvreZ91XokMBVjaKeN8mUE1udb1kcTgU/RH+wA+OH8TKWn
/HimbApo1QxJ3RhSKU6UtjIR+CdrWokZhp6SbowBu3VFsK5MacpFYI8Z6yE+RPI5FyghqZqE9ZaF
5NhPS6FSJEcvL+ttRgLh25L/17YPezOv6lYyVn7UAfLepjaK+2Za9A1Z3kuCh3l1fhCalRqrt4Mg
GwqVoA0OtSJDWWRKHlxb0JuxpcVPSH7UvaU31VI1sDrDy4AM5lMdwK6WXK1YI4d12gEPLV92dmPt
C8+3H8u4WcSG3pORgkUi7dphPa+i+9qRJCfuyfYJaRdjAIuhbzfkufJWM/rOgsr9TGh7sEiyCVAm
aeU6jYP0CJYXLTPY3U0xeu2NYo/Dwvdxr8sxzQdtqjB5U62p7gJ9Z6Xl0/umeckqOn0ZTGmGMoE/
SpRYRxLJLSb9+OYgzYmFOq3O2+aHMWfk4uA5JCLSAs4HMeimpAC2UOiHAdLNQSnM6+O03lceKqZ5
nbv4n+teUj7pcgrzK5U/yeiHk1JOX5kgAu1MBfMlhAZ+pBu3aIWNtW/lwcEwE+/UWFPDSarLhyZL
oV9A9n1pvsZxlL2mKhrSslStB4nLHsKBuD55XanuMzOJNnHRFLfMOkF8JEX8tSVwcz5LafOLN3C1
QrjnLri0bn5f+VPFz/YkuoS6baoyZWFbCE3m6/RzzYsapd9acu5+E9mEPxg175BQ68MD86pWXvU1
icbVJ9GAuQ4JWF9EwWlQicZTKmzFklCCS6P2O5KQiPwrXI0RWXYOwrLaNfZSM/Ngk+SZf+unt3FU
XzLN0/eyJLQ91QICXbI8XgRtgwJGx5TBrElfZvIA9auPZS4dPB0OWhif6+ZJ0SV9WQ/w26jb1Rvs
J5STtRJLTe0Ta6HsjUl8Y8q4pwBKf1IV4Fqp9il8QTmrXcfsgTA6G6UPBGOV/ibJUVZ6lBVX2SRl
8yDZI0FFHg1MvPZiSzc1WWCslA5meEfRA6q32lUXMZDE5bbYkQIo0gdJNmm5Q0h1UnJa1wnK1GXn
kk9l+fHCFUq2xuomrzs31taj+NboarprKbWsTOrjCwHIdE0FvF+YZc7YWzQ7dwziLV5ctDIjuqFI
ZA6IXgydZKhJAX9yldHjiQQM56RwejkY7zqg0aFEeuPgc8/H3gtTRI3MFTomaYXwLl8PmqU6kd/R
uo/qYikDZCP5AZaM1KlfogxkX2ukxSr13NSRpCJZJp6a34aoAZEUqCcg1uqpxgsWKUFDIoO/gHDT
7xEc2wcSDAGfVxjJ6Bn6dxGmyUXcq5QcyXVDhFiUOzh8S3iYNPPDejfCsQfWkDtGT8UgHJtviVxo
R+QzXz1f25g+YyajyMLUcduh2FMN92ovOSaa/tiHhrb3atlcRgJ8L6MWbxEqdk12pFHRY7lnVpcc
MfMnx4KL9OADfW1wZJShm9/5en4vRJ3sRUCr2tUPlK8vYLGMT1x7d75FuDu545afnjLNCJ9KKd4o
ZtcRahVUi4x25I2OmK4tdSf2TdQPuU8AHAl6OGVDp23b+tQY+xEZxGqiea4J9T01sTWe/AyBimTS
FcfCdsxdUmZlnGtrs9fFPi/Cxyxxu5M7UJSNYGZYSulum0G9sZiPOlySrR3YUqDQan+nhGVznh9U
E3JiX6RE8PkloqtC1g7aUCGV08xjTjf20qFEWQ6GD77fJIYWse2ic0enlk9eYYlHbJqO5fuHgir2
XkqkfjfY7XOCf/ykqz3aaI2PUUPgulA1goWZ0SNuRD+5bEsACe5oqZuekewyUc1FIGnf5K5YqYHK
7WXo+5OcJtca7yLp9OhrMcmDxxi0ehmlDUHoib+iYGFvYs/MlkCUl0bvfTFUrf2Hy5ryc82AqxpW
AE0oAjE4FoVfTJdU1uwswo/2PQGvtYcAaBzQjyxJNQ+JCIqhMxEd4jopLlWH4qFLDndMwLZq4RcU
1uL3F1lb+WnyP/81pIQDbLVthdbnRyd5j+Rcbfl6f7cZE0PhaEripLOX1vInC81QL0fdjhwjhBti
9darJkXfmrruj01nj7tMtzaFbDKCpoi1ZaTS713JR/5UB+Za8Qso5yNsw6b1P6FIks/V6J+jylSQ
GrTBKWnUeNOQCyFW82Sc4MQnKQtcR83D+6Ap7rim2isv7xLytWKxKWXtKYiJHQx1GGK6EcEwm8rd
YWM3vF0gcZrCkFeK1+6SpFIXvpDbxeApJclRJqaWabU0jHhVdebBw4hECkHiJD3ZhGAjX+068Dci
qJ/VdAT0l2e3maXbe9VT9l0g3UGqCh8jvkOOYtlfkwx0nTY08gGViL5NPS5nmRSHG+Gq5SH0VuWk
sm2aVzHoF76deLLKeDV00ExLN2qOqlzXKDxtIgTk/FAXTX2KE8KBDS9rFtBzIyeSrYCqhXIF5S/R
TQjIzayG8fX3n7/yyz2Wb+L0fUSdrqumaX24x2ZwO81CeOn31JT7a1vaOWFPrt4t6DLcVb7KID2n
xqtO3868yPwbYYX/4I9Rfi5Azd9BYQqM4tTRCEX6qI2HzZeadmmn3xHiqU/ZgMKQNCWzlbCo1aZE
GQIbP1S1Ve7yzuqtyF9JkjE3PmM8koOioyJH0T5Cd9IE7YCPnrvd798m9ZefydQsRdTBb0WjB/mx
capIZtXjkx2/K1n8jRi0+ojcIQbHlnjIOkGrzN1cNSpPKCM2TFm8nT8o/YoaMHrhLrPWgVC/QvJv
Tj3psrBUBukQY8IPh1Redl2rHseOHM3f/9nKh9oeby2obhknpaUq9tQ8/KBnUCLmXwiBzO9Bye9D
jsQXu+nUJUl9UDVcr9ilpoGmZKwfhb+i2r2DNq59zqx+x70OFyzBfdy18+4stblDudLeV+YQO6EF
zB/6/0Lha8XY0VLug0KRV4OfbQEqycu68g6KBazBJfPPqJIlgSPGrvfGakmp0dp0FsWxro4BkyQE
bJJmNHGx4ydX6tO12YEv9mnuHgr0lqvCdUGXeEF7NI2BBgh9Vzy+ZHg2WVg5RTh8TXWagT4WwkUk
Dc1q8HpznQnLZ+KWtcsqbAvsg4O99hpt7WeivNG6OsGUH5urnqCrtavrIbdwm+Gd8DrKYWONQUwr
lqXu1Qs3Z6Rnh19w0vlV8VXSdXEqYgZkkkTerWKRtFngf3fMMBgoHrn3eMvsXacHrw0DJWw+82Cz
H3Ywa/NtXtXIbylTbLjFKnugswGU3W+yRg4uRA2tbAmiymp/Z0zNKZ35KXGRAZGMvr6rOq9fdTC/
FrYh0jsbjPnWbpsXAXswYRSgKlsFB9k1rxjaXVDsMCGSEZru3eFoq3m09YtOcYZWD0bKC+lCFPFi
ICv8qpkSOawF8MdOtv3UodQv3QTpp1Sn4090g5IcCKhkMJUqS697hc6d3FWZbmz1thoXNTVbWShX
iPBTLhD2u2ysq3+4U31w0Lx9lXV4Eib1ahtO3QcHVSO7Nr9L0/1ulIHP8KNNnciU7HWEZGetyEFD
l7Ztz4Yh2rPuKQRiht4hi/HMc21Z93p7104JfVj97hM+lN//0tSftV/zX0cBHYePotK8N/UP5k5F
VuMyKfLwpSdMkRQMYno7Obvhe5IR8z50W9UkeCyndbLIKbeuY6VytA5x8kzez0dAVuFADocWrzXF
qNZoFKj0BXVyk8mpvZJHX12P0/QkjbqAjz/WVnoiiM3L/KeaS84//HN+ud6ZNBeEjeBAMVTzF8CM
pnbjGPVd9NIFzQXZsHKn2MjdSxTGC5c75XJoyvhaQ0NDJ9EuFHXAkaZYyqIWXLAljVTvqlKyz73V
oKCNTA0RZNjemd29nVlfB2/I7z16/v8kFrE/jmZ44zWVToymWbbOheTnGaOhBFVSEVnwInmAb0aQ
il1mPtRxyFABfOna6NXe8SU32+HZoT2ELPYO2vDVjO19qhhiN0+mWlk7SVWPXi/dqR1pWVnDfEch
n8LxUFeadVedNCXfhRQON4rlTcASjDUQ0+x92Y2yo7nVhmigbwNKsWctshCu1OUpTNxyQ204uk/a
krIZF9O66Z9+/8l9ULDNX0RLZ/JmyUJF62p/0MuMSQM5oY/CFytRq5UdGR53cBfbd2XdaEEeHYxe
MVZ4pV4GiaCopt9LQyUOSV+ucC8BIO78k9bL5VEkfg7fWvlkElx/1SxpR2JhK9X6I2Zf0iAxayxR
LwZOUcXtgqIK7JPQK85j6n5u5IZrtMukCp/rg4uv51A2sMh//2/l+/PL543+h0GLavElNRTjwzWh
7BJRWV6avsRCyEuUtN0ZN7BN0HbrmbuAYeYlCaIlOpn0ZI/enV77r24xqotIVsU61m3vND9kNqVd
yD3AHgTKSuxWYdNEN1x53V1uVc9EMPdHiXKvVSerQCrPBCr3gCooj+JuPOv8bVcd4FDAd2tr6x6Z
9rGkX3vafecofQ7MHffpmDRLchygGqS25ojcwu4qaw+F0axcevRapCsHQsnR8tetDGmXlLAG3UyK
PT43uTVS99q6XugvGkJDnMpLp+YHU6zxViSpM+iGRKhJAioFg84F7EN6rCfqkZfYBRH2AMHR0vCH
iUZ6lIa4WNKiuKBfzM5qf1/XY7BlyulRpzcwdSdpTspwGy8QgquLUXtgSIjEs+peGqM52EVJlg83
H2DgDk3F6BIzjHZGBK2rkMQTJ5k4/IYoiSou0jNjdvtgGVlwoImVOXWki63iu/1+sIbXPmhUug6p
snenRFdXTV/8pgB1QR3TITSgP+akdLgFuZQ1bL+eK/taMOrCIkfBQwbuM5VCdTFV4NrWdIieOfRt
CVQsjB8NvSTTckrgVS1qbmiG8MYoh8ofqpPevtKgry8xgyEHjMgO1lu30d0yekTov3dLasTZ8NWK
Je/IFbxY9x5U7xJpnRMOsCOojcsHMT3gkHZIaM2Pnpt/hVH0UuID3yqZOAN21m/1pum3JjTVDi7t
RQ2QVPYi+ZY25Uk3oNLXlnftyNm6AktdVEpyS3JE9mp63NqNM7V98ylVRsMZaD0cUlk990JR7wbF
3wxWHl075pgwz4Z6y2WJ+nbnd0QI+Thp0ettjYDSP3hSxhZ5Yq9CRiYHFO/DyWsoVY2WXV098s/+
YURv/jKrMA1FaIKboWkr6A0/XIdbkin51unNi0F8zCLyB0ZxCb4sy264hjICulhWwReyWqtkuedO
6AE8MRRv6RPMuDGC8VvSB2ITRwDnQwF4/DNVD9MBk2XvonCqUDFz4nZ+JCESMwgoPC5x3glvhhMZ
aUf6i2s4qoZN2usGa6l4A/j+pBuOcvU5itOthujzFkRARoBg2pxgkIh1mCmvMzUH18iG7BJtJ3p6
QODLouekauMl1jHuIo3PNITX6pJArPHEqBvMA3hDvSA7dEC1oinvM63K5q4JVWUxtvcJnS+4a324
klMQSv6YvvQWSiOjb+uN59JQiqavsFsG5zZsh1NgiGs95uXbHOa/f6LGVTNF7lsGVgwxWP1h9X/u
s4T//890zl/H/HzG/5yCb3Qks9f6t0dtXrLzl+Sl+njQT8/Mq//465Zf6i8/razSOqiHm+alHG5f
qiau/6TfTUf+/+78r5f5We6H/OXff3z5ngTpMqjqMvhW//Fj16TLV2zBbeMvvN70Aj/2Tv+Cf//x
f8voS1p9qX495+VLVf/7D8my/2XoQmfgDHpUnVThf/wXoMBpl63/i7uObRgqv2hB44IbUJqVtf/v
PzTjX0KeDP8KgxEBZ4uzKmJLp13av2SFnFPbYrNNEpj1x5///B/wv7fP7T/DAFVoaj/dBiekBP9T
IUd4Joid+HgbLIJC1XO1mUSfFrmjiW4vvaQ6+IF4jHUz2EENAXpp6N+0cW1WC4MR5o6AMXxw/PRB
FXHpN4Y7a5Ip2LEPudkqHTIYKDhJ3oOtaKcs6YKdNjb9StWAM/hBjNXn1MgD13s1aZdgsaBoN+YT
apV+Y4Nf8bnu4Ia19jWzmEGY42npox1fU9WznFgZxJqZdoTog59upHzl6owHsTrKaYBQKZF7pzZD
7iOKhsMxM1+jVjPuKnAjnaov0W74l1i427iq3SXVu2lgjWEm7HHo0nl2+Fh6jEAUg8zBv+qpre6m
S3eUfIZU4j/k+WgcrMIaKBh1uBRRB+JeGq9hECrLCJ78srrxja4+onYn0J3uCe9GZG8zLA9BFO6C
LAyu/4+989qOFMjS9RPRC29uMWmQUlJJKrkbVpWqhIfAm6c/H6inVVMz0+fM/blhBZBJkplExI69
f7NCZkwBSXi1ms23Rn3rKNjYUofPAkcuFRxTTHyiyghnqqH+XRnW78jSiiMz5wu+GOSdpgpRp/Vq
WVfg1nUlI7U2Ru6NMpL4rYdQODj/Jm13wbrPNVWAM1a2PE2l+oBBpOZXZfLsgK4JGJ501NMkQFes
9w7r9EGgcNu30V2R5ZHfyLl81MeELMpIKqIty1M+4GVlThtNT3ZuLUfvPKj/7jSo6DbrynOESVvQ
V3LrRXl0iOL0QNasOWAidCgbUGK6M7J4nYyLodgHdMuPmWOHY601WOZh8zUXGczAdo6PSm6XyNk2
8MIWCjix4TwKozLwGEKeL51A3JgCzempeqvl/L7uULbtxFtrD8SUKCLfRJJFnLP5dK4OgrqL092o
cRM6GZk/00zwm5Wrt0Y6IZQVf++yo1WtvhpX7xmJR7Jm9z2G1vaSnUjzEVQZ81tiYxRVUJCcSqRT
Slm5nRBpWkyhnHpcWmRio0PRMn5DGPslYeThUPt1kEIo7DpkJtsYj9YPfQZAY7MmNwf+3caof1i4
WjPT5JUf2Vj8bELFJ2oVl7Jecs9cI6xoMwRhIzwVYeB6FkRwd270V1mkv1e1LX0SQwgDCP0wSQR1
On5vhaAKgV5HtkgZtxv/GNXYOOfRnZSRA3DK5SXT1JNamkfomf7UGKlLzsW5t8rxpEm/DbQA7rvZ
eB/TAuZ6FZ+yqvsVJQQHrJcTflD1WzfZDwUTbvCE+bg4VNy1O8Cyo/w5efNg3rX45021p3ROisYz
sL4mz65GpBfJwSM6HSXvObU2V9dtxg+BwY2qven4nVH1B3pdO+ZBEeTxlLz2W2NbKMAjnar72pxG
BN7Rzh0H5CjJS1Umsd5Mh07U4knI+mtdWB4VYeLF2HUEkKYNVDVd+E7gNS4K9ImMHkfQhieKehO1
FqUzg4RG5SipO494gRSsrVUguhLrlrGwvumSE+jx5C3NkJ1mvcH+EvMqSvypm8jluzpSFoLDedcQ
0wfIVj3GEiWfWJ0QpkHAsaw2T4xmX1lQg5iq6UPSqPhJRfNqDCCtViXQpDYLcUJ965AMvNHxBIpe
G3PGm2tOzFDPKF306XBKZ5zJlN74QDeQxGqB73V8b4sIm4OokR50NYQr/quo8HAss0wPcKKh6yBK
XUMoDOS4QSJbJsUdFSjYocw2O/FLbmvo2emCx1y3SZGNLdCaFWebarmfZ03eOuV0hqLgZlOkXTJb
qvg2befjOORpI6gKtTe8Bao2AIk6OllJjTvnukGYcNBgLEsBw6Tz24RsCqmeFp6j9VNPL9iX/wLF
FgM1yN3VgglZdwWCVeSNj/xrs7MWh3LIbrUczeQlp3xmxl3rl1EmwU+OXaWTnc3qOITXCDI8Ry+v
3eqJPZV4SLbRKQdN6haA/SgyxFNN8s+GeWTWaH8iwI2zk43stjV6YhgBlzjY1wGYga8s+V0ujYcs
Uj0I46OQLou8rL6WppR1Z6ARQjFDqwTts5hdcZwNnox6BtbSXRI7xgdZTgQWbm16mKk3HftlCRQH
Az7kikl6JsB8iymJD31TPkWs4pjMZg+/0zTQoknz5tE0wQdnqo91KxW/tjiopSr9mJUC+4VNpx01
ThkZRnSAZvGappZ97Uz9zdzUTTB384s0FABxhxeprzoPezIqUpXkYV2+eiJJbM9QcpO0+G0bxzq2
NguDcqVpXqriaYsut9eZjHjE1+2ck2FGpg5MDCR1zXiy6/ipMSUraMYWpDUrKR+Cg+ZmUS0O6WIj
ij3cFNS9jgiDxv5kShBpYmSe0+l7Vrfr02qfOvLN/qCliCLnwahNlD+y4aTa/D59hZawOZ7sZZhd
fW5uqxG1GMMJY61rkHyyLmYtMSOaaRjZ0BcrNrlIT1M6pUCUnKfRTL6DczoglOampnOUddytbDFe
g07jVoeYf3YlG0MBEDYnwy4A/+KIugCfqhr8OgUw+OapsZleIIRHvlh5oVglC+uZUsGxjAza8gBs
+tYk++JKDCTE36l0SlHXIr3RIr/Vu0UeLd+W0nyLG+qT7Tyd11Qhm0Faaa4piLXy4kUtHbmWqciK
IblEmXmdLmV/3Rmj18vQdKsIXHTa/FgoXGfqVRVZSuwK/cPRMJBRlkOdJN33BN4sYhiMuUi/zygG
U8NwSGUAgFKBEl1YrIJMg6k0a5cIB2RK3SaJGM2zQVX76eCcYLf+dvrnMjN0r4XM48kTid4ewh7m
TWcFfbFAspY743ZYePByxBJMOQdhODFBTxLgewYzP2sFZViwWvmABZm6Ke+huMnYov9s6Yg+Whcv
I0BubynQUhgK019fLLl/W2odO4jIvquJ3q6KciHzvJmeGLnzpiAheGhUiwhoyh8zSXI8a5u1oRc3
2K/LTpjxA1qg8gMr7iJfK7uXVdLkI0XxiwVpklc+NlhfHOTyt9rg2JQtxhHBnXM0FT+wHK39TjCT
VnmMzKXFYNWlXXZCPAUWkPONYtPsGQWRYKovzwtIQ9/qQB1Xa1O4ctOhjibPM4FOt5DWU89ZK/F4
DErkRdTdfRV7VM9p5vPKsjzIelbUeh2dbWtNvRoivrc6jF1EgQPa2edZ41/PF4lHFIyFO6If74zp
cC1QZPWBykPhwDnERwPiNDiOg6w/XosKWoAF+Acvr9sDxaAb5qU5sGpt8WPL7HkieUCLKnpWdddc
h8dxHh0v6ib5QuEiSjLrMFZZ7aN98mJYjQgqE6lQu8MLfou5cvTql8nmp846ntooxDFxA7ZQRS5g
t6GFKzQrO2ORhwGGjIbKikRf0JL9VxSsCjIDb2zoG7ofiUCKkltnGmNmsIVbauT7tRCnPmrvkxRl
WWNVcEvHsRZbR7ft+jNUyedu6JezgtjkIauiYvNZIJSYLF8aG8oMgzOeip5CGNpGvsmf6ZWz6YDW
iIszHEZ8Yl8KYpcjDNneV2dkj6zVelOQXRkoW/ltFf9M1yFQx6hzlcyujnNeMbsV89UyoDywsOTw
SnX8UDoU0qD91QEAfpIoE/UuqkVb2KYTbhJqRkDKxnrSbqaPSRM/lsQ8NLV2QV+QenxB2TMZtJfG
rk5D3uu+nvWhAHzB4GbjBJACTqsdb0scAsE6dBPePaqCkMw44LA4Jes9ROLZL8oWj3OrDo1ufsxh
M/uzgAph9HoVtLOtsepoEBmVR7iFVn7f1QzvhpQ9rNZokDuGIuP0hOAQyX+ksnxbEaxssyG1W4x9
CrKBs9nIXnW2fm3af4aMaBqqXfQTCgT2hApCgYRv+WtNHMk1RkGBwravWLnKj8t0NlIU9OqqPaR1
906s9EakV80wWetaHwJIAz46slbQLkMXoGQIzixW3FqNI7dHndhLJGxdVLMJxk2cgcc6KqkVyixb
fAs3qniRNyqZeRmiGhnrKXpfzak+oOLhDlalBVVWml7XHYoelyUlgpMOeSUZrYOtaKW34NjhlkV/
q+uNa6yjzRAHtw5F16ucDnhuNfWWMrABN7x/BjpSugBf3spuohoniYu2Yr1aohrhGkZFJXBAbouJ
8duwZBcpcQZct4CcxPC95YGyitaup1ZoH0BjH8aGodRULiCmWCKSikPexQmKXL6Nu4OcWj2pwu66
MjfiQKuhWwoEeVza6yiNzlIup0e70Z5iCAhuM0w1+jPotjGHrqzCXGu8MtXbMSaWiGU11KrZ9OIW
t92lx/bUkN7ROZB7QtmqG/Wgy0sR1DzIBz2K/FbCnjeVfmaTAk7SwDgEl0b8ZTViEhY7SjCA5jio
chzqQc9ivl+ABIFRcLsG2iZBLfO5kihuQiDm5fCSSEVh3lzlFBupsXtMpx+2bd0knXUgl+sc61zM
HrJSr6muPity1D84lnQvV1RWKWeSPkf4Jv5uYTns5mk0HWKW7DhPntTmXkdRxHPWcWXgx5UuFour
yuKHkm9mgWnuHMyOKCtb8WjXB8iadf7oWOM1gkHtqR70R8kBCi/aBWUfF8fSxyzT3G4m09wMbY1/
dXIlD2mOlSYKWo7dPC2LRk1+wTozTo2fUmd8B/LN366+OEaZ+UnWMu8RRmkKCCWlCqYpS31F1MsB
ZSR/LMwwxxfXHzqqWYmhQ3JUoPPWrz08PdyB5fGgTm9TmtRXNUNBik4p7HH1YbP3LmSQXDrFchl1
t9Q0NUKEO7mzLX9cKY8OuT8bfY4dNt4RdfZexclzhnHSNQITl1WirM18OSsfjtS+xUMU2r180Nu1
OZK1TF0VHK5aakBqleEaeyxUsHEwNhMYNwr36A5o7OIlz4xiM0XF3V2Vv039gtr01AngB9mNJU+/
hupDnRzHr2Hdu/IwAATMR8+YJiNATcWbTR3zJdxM/LW3DhVlIsqR2eh29Y1lTtG3iPpNYs1tmKsY
ZzUKZb7BvsjpHLB6k4JSwmLLsMHbRxtWDFttTNAF+QGZ5ekyoEk9mH5d9Nc95XXGVHJUHfY5FHce
1amxzra2PpeU7aU88sqMwaWOlEte9uqpJ+IxMyXzx0liHo3tjUclbqItLokj1k1YWV8UQ9KPvb0o
jKfykxid761GTzP7J/RTcXU31fepjjmQ8SzrzfW0FSYHWJMX6FuBocaXUpSPo8wQlaIeKaOV6sVl
9jBTMsdwkLSMlxXxQ4FCHWux5dI3pIZ6seAYJMsYla7pS67K3b2SIASUVdOP1ThOXSbOaCW8mNrs
XXqnf0jX5HGlfsw/ygCWgmREPKAOu4H/+rO572flrxzJxrOU9tmpkdYAwDbTzrZRTPto0ueO+14R
q3XYKFV/tPXoDlCRt5SWfI6SCuAS8s4HUH+3YwpECzUZPGZ15RwpJV9hgZHD00RzKuxjT+7tmCgp
I1k+nPbFpE2l4FDEmPYkKLEiHtnApJs+Kq2D2KiYbRCryV1nqU9D18a+ANFKUp3QYRwXlMgG430C
jZgYw8+pwPEB9oWLInpFVQcehjxgy1sWE4DZNLK5s5mBqQHK3sftu2nNZ1NaSVgYWKDZihHwS1eB
UtqsmtX8duuubuKg0SU9yBZIQlme7rTIukiTSQwJFctHvfKM2B5JIAUzwEg+oZ+x3EcS2fy2C0a5
6O8lo3lnKKrcWDORyivDfCqQEZ1u4OThWSnJXpvHN6p11ab690mz8+OaDih5J4gGCB5tYZdB4qir
J8tvqcLQDpoQ6c3C7tzFVu8LADl+b4lXpocrRcbkPQOqUmZwdvDghqQPZ9FE6+3YCsXxrcK+yXvz
1RHqi3DK+0YIwAFifB9mp3Gn+iqtMTjSTWU4Zg34S4oRKg89w8qKrqRLqMdDK98NTntRlhF/9tpS
yM8CpKsUAWqru7EWWTsZRfWwSgEh2bfRkPJj3fcSadbxpdQSLM43NX0s5nBlHc5FCna+0Q4YqACb
NnBLtJsVDlqRU8PUbnRNvUYhG5mLURfh5GgUHYdk8GVrFKH6r41WVSLUtpfsxyiDdNSJ5wqOR1SH
01zCkbCld1Giywba5bbjUTrue1FTfu9K+2c6kjWhvtz5EL7wOt06iwlXL9RlG2/hrvNsPKRC0Ola
2Ify3IqwciayMpPtI7fxohUy97c6JZPedhJB4cXvdJORarstaV6nY7qy9lstZSURwrF+XIqCRVFC
NTfWEC/M32p9/YYiNh9m2Egfbpsyj2t+lH/tK/xRSEUl5/0W981Szfxun/0Zwy3S6eAl46tey5xD
E/utOtebtQuKauNsWoc2ai9xp2arl27JHFabONfZz3tnxEXMh5/SniD21dwhvwIurv9x9e2zoeOT
II3tcrhq+JBCqsrj/o0NawDtv/8O+36VONCe1eXe0IafzqheDQnpkwnD7aMxAEdJmrRkrp0nrBx0
winWY5ByuSMWY/EU6k5/nqD5HSU8GCmHc6f7KLLvAplaPZQhY6/dbnG/9VYrXhpmK6aYoQsdPDtx
pNOBWOn9qYrqwLYYfhMwC6zMh299F+mH2cg2A4ayjAt3XhhwJcepDk3l3FOpqMJx0ak71+ORGIwx
oXQccYLYSFrKKMOlnKWjZnbt5FH1vJKRE7hS2oEV2ZxMgYPHRSjHYL/61sKyel1Q7kngY4T756xx
y1oGuyEGjrwPLUB/oSGhoS51KuhW3ZQ9kouLOG0Rxj7+5onah07VoZi5/4WClH/jEI3mCRXkjM3e
2jf7E4f0z8eKpiVIKiwGyKyQYLbl4vTZVfb+sm1Uc2HAFJblLV1fh4OwU0B322Dv8GaU0zrLF2k2
8ORrETh3JHeyQduw3/gF1md023BlE8bvMh7UsCyMG5tMwQH+whjuG9w+6sDo6fIWmuihJhqbZ16b
LS8DLMXU28Xkuxlt+jVMO0J1Fle1NxTRMZ+z9GpmYvOVnlXP3hn3jdie572VAJA49YgiSm2Fy5nh
pDhTN2b9uVm3R+MdFAGzrDLUQOfFrIWD+V2uwOHv/4Na2NU//xGyObYqvUujwVLQTH82+MRes9Rb
rzsd2QUD7ZZjLK/fZ9WwfCMtsce2tQuaqNqlSbG9lNQFj8LkSTZY0s3AvT/PKa10NDLTPltzbVwX
2Ni7eK0HtmDBVJKRuEZE4mktUvO4vwAFxu5KRaN+P6eU03VnRh+T3jNmNNIR3vRyBHGPlvAUj7oL
RWc8anQ0CPJVeTPqGkrmTnfqyIYqI4KpLqzG5NIY5CCMeUAQKN++VS18slcP5BbI4G6SE+p203JL
jUtI6+iVBBqXZGZZKo3sSvr60wHt2GTacN1b+tXYVaccsgjkQNIXlVKB3/+oByW5NqHLoMZF3LEm
S35O2+yE+B5WXz2r52laELfhEVfA/TTqZWwHy0e9O3X1vLhO8mY9DQ3MWvw/Dj1LLNeypdcmxth3
yMhy1uWVHVV2jTtL1PhiNr7JTodGxFy+iYVsjyEXL0OzToEheBiQ535P2xKZiM0GFvv64wDqyJOv
U1ug9WWm1ziNiasBBWRXRe/aN5UuY3mSxNQ1qXl7gHTLq6+NhViFq9lo5VfRNUD2jfHkfCNxC84E
okZxVSpoe+LhRgwSj96QMtVt2FVjUeGgdZJKKERLB/4jKap5kuWiRFHGLj43lk2S0zEIzgbr97xY
qZ8YAIAQ5XPrJVZDIPUKIBFazbbZW18nkk6o4RxVwI2omHr7CRk9UwDuRul/vW6/yv5iXUmfOvLr
h0aWzHCEQBCqgFxxoN+a2AFIp0XHDlUyprCVvf3o16adauvzTVULT7hGMM5TRo0QbbbCqu9llMy2
mYQ8eRhHsh2iFpcfsH06tUh7FUSEC3xYJBjgXY5t/5Pkis4F8OQEGONMEQZVCz3GEVrAVMD/wvAY
a1IoM3GeBaPqtDBslpJekJSfTM+K8+lKAS6sZxOCySXBpBJN5w2H7vVSXh8MRgEXrsS7kWBFbXbP
aV/8Jrvi1Wb/otUN3cvuobZ2jynyfaRpnecptyOv0BCAoVeRbkXHJEp+FQL5oNkqMA2cBKW3NlC7
0txzmKGWF2/KdMlQXDByMmkjDFlfUov3WW6aQOMnK9ru3bGoeds92hbaY+a86AuJ8dTQM3Dwy3em
bNW1nF71lolMV90+WIjPuTC2yJz0rLNLqwQBdESJ4DGRi9UjmWF4LI+CuS6fiy5DhR3gYaUNTLKM
eAYQqa4T/AoG6bYqu7M7MLpFslXYksexfEvL0WZcu9UWnKxtubytVUn2RRkhMrl19jqQ9SJgHBRn
pZrJDjUEC2viKZmFQCu60zf2hlhsTXr9pgGoFoiQEBdsUb+miQ9LEhS/rJPZZHfagq6tiiwqNZX+
JzPDdLDV20KaQ+r4d0BgjlOWvDQLNTaneOwpnPJg0WNMt52qx9ZCwDhKc4zDap4ARsqj4yDaytIB
Pj/O1JBybkeyi9Xc8hvBF+5ETca4ADUeyLirWwyKACsNdSOGC2SVcpXC/mPXp60/aurdygBID46C
lgWupzbYgcurfAEU/tqjiJ2lTVA35XkGZLkpGCAr4Fplcqir5qaoqeZId5Iq4KlS8naKb03k9wOC
qH1U3ZiK4ypA85LZ+TVa1U0TZZQUxvQHwI1gHoJBaCMzGjrUdu7lnRbA5wWKp2hXktN60hLDD69R
8/DJRviDPR4VUn51Jrm6IwJDV69JBAIwsuXLFI3HYSL81OSAKsQ16XP4TDfFB2J/J9ip3yOjfUf9
72JDyM+n+Ao3p6fWBHRrXkeW8QtJnRyCgUv+72EGLs/iJj83s5NdLZI5+4YJ734dNQXeMpu9tW8g
16hXi81YWibZm1gVYIIWIVuur8kBEMKzakS1m20g+9lJEirriVtuQwA1h4Y+PshHu0O9vDk5NtHb
vDhtCAOmC9F3gayw73edtfppTdQ9qb3j5vMwexkZxmHSN/FYRt4pzrXXhNjDLfqFkZJYDSmt4USu
gj+zJ1satttGTQCnJ2LJ6J1dix4Apr5S5qea2oSoF7ah4rCOTc0KP+AtLNw3AGK/dWhLHURP6thN
t2BusTWxet38Ew0MvFJKFjHWtuIYR3GyI2s5JgKlsMVBeQlJNwKf7eR8m3VlEZJxFaGybWCVE6GV
8th7Jalmr2zw+VTTCqorfaVKVPS0UUl1rYo+nCstQFpT5o+nQOeCcvDGCrtyhmDHGxNjUsmDIa+A
jFtFRdecwnjblCx5QvlN2+LtfpUe7IpvUknblLe/qC0pGCRm5SVq1oYd8g0hi7UOVfmtiQYIwLI2
UPIiCsDBIpyKGyKF2pZo0di/1Gf0SDFIH0BlYLCrDVczHA9XHUpS8VuEqnUQGrGFYz3ztV8pxlme
4v7oYKNcuF8fn203QmGPSjdjC4btLIUAIJoNgDtHkttwP7a39o2kIhxI1yc+cuaQUMU6zRbEjGJ9
1fSuZ+VaPeFymV4xFyik4Egy1UBOw6rW4MANAxTnlJTwuBULCX9NkMUhqUAsMC1ET5fUoAiEtF+4
b+KVDhtL87EiNxzuGyPZ9J6k7NTv37Bb68ovCHnIBGSq18cSaSwlSw+p0L7jeS6UYC5mnP+suvVF
KzNOD6PEA0CszdqL5UZqxkGHWuf2O3OwQIIqnHrnYYeg/X+w3v8VrKeDk/t3YL2Uf+jHf8bqbW/5
J1ZPkZ1/yBvjCblEnTBQB5D3T6weVat/APwyN5icajuoy39h9ax/yBTcTVu28dY1LQeG2n9g9ZR/
aKpty46FjSnWPf8rqJ5iatzaHxrBhoxbG4IOG+gPzJ6u/225WcKU7ubcnK5tbdMe3BdY22ae8zVU
UiwU1XWuvUow2X32p4YhYu9U0d7aNulaPFc92OGpR5CHohY+IJGzjOHeQhGk7Mok7KWmCodtpNxb
+2YfM/djVjlRx94PSk0+HB01Oct4Bx3ienlM6jFePWfLD8qVErcvsrpu0tLRIduW/F8bpetYq+/7
eIXTHPXyWVdXKyADXIXtdgvJvk6nXzJsGo1Jzk2RVF/floX7hjl9Xr11y8/oX021cN7RVemCuNtW
kfvpcVynf74SU9SFOCvPFj8bh3ZDyFEB238xG3D7CfH7ILNNqh37sc/TU1NSTifsJehllW0sjPu9
yVj/tVsgKlO4lZRkYRNTZyLlWq25IVOjpRlPKx1/b+4byVF6BsIG252oGmRiIBQc6u2bf20Uc0tT
xOBKIXVu/4axYguC9Sdm9gpr5gQ6RYjmvmD92YFPYVFrKqg1b4f3F3y9Ck2GJ2PatPEBmh6Wprlf
tilZ26bkvaX8q5UOGguEv06TrI/AKWlZeZBm5THaJvW8x8+QognX2ffVcfsh/zj1dfU/rllp20+L
VnLjogqi+H99uvg8vV10v6X9Gp+ftDe/7nN/YymOYuFZy6VcJUdnK58t5GUojhkF8O69uZ/eN81a
vNm6HAVfh/ZWuV1gbxmNhAt8nX2+4uv41xsMoPZhLY6lpDD7V1uGpYu3mfOzvR/+2ljbs/J5fj/4
3+7/cam9mTZTBgVQe/x6y976vM7fl/jjc/9LM3N+aeVUn//+hD+uhCapSf4d6vsf7/7j/L+5+T/e
8Efz66b/eOt/e35/5d+39vcrU6gmro7ghEWMhjIK3f/r8d5b/+Oxz37x9+kUI0hQR//pOlJNr9m7
zmLh/Ewijx72tRFoxMiBtKJm4ertbB5VhrSv93y98K/L7ifM9VuSCgPTch6FvfKyt5QtYfe1+9ex
eo8wwYDW4X9p7i/dT+2tfbNfaL/k166BTCDJ5u0a5X65vWnswd6///T9hftm/xhUHR+lYSoO+yE1
pzD+sjdxKRnlAASHcpSR49jTxeaW3IaBT+48Q80t3A/uG7tQdXIF+6n9VfvRPp0MCr1r01FqzvD3
6zfZ3f0UYbi5PuxN2YjL+vaPy6gm6J1ZKBjC7Dn1z2tJrGiyq7ZNsRZB28dfCgVDapAqwpx/pq3+
iqkvqxoFek9Sqt7cDj9zCENe2wPpGYtfyySj9pMklCUhxeDLrnqTnV6JArFjRADBNW7C66FmxWDi
x/GARSMS+vBcQXU1VvDHXX5+jUUH1bOkbRIM25Q2buP4no3ed//HY90+Bf9r88/8Ne/9fMdnOvs/
7TpdQk76r0v/P1wG2cMBJop92q/s7JPtfpefzf3ofhkKysz7//5OSjkNk2zB1uGPu+lm0B0UDsQ+
k+3Zdqecy3Bv9dtX+Tr292u+Tn+95uuYaEzSVV/7/91lqX4wf+7v/rrE/+5j9st+fcrXZfZjoMpf
y5zE8+KwitmXtuo2m+6t/di+ywx+p+CWdPg6PiYdi+H9JZ/N/VS2z6v7e/664r5b7jPkfvrzlfub
1m3G3Fuf57/2P6+Z6JK/SNidrwqmJ1YtoWEsDCqMb4hElIihlegky+AASrIT80AyppMnzcW3E560
spmo5DI1fg0xHN0UXpbAVxvNFXw+yF/m5z4wEwvBOOB7R6gCeFDjqDT2ytERiGfkuf2m6UBGRBrm
3Zsp2cALRXkGZKZ6dQSoQ7fuAfaAp5MlxES65j1bN1QlEUaQaje2Ga93ACpJAc3YlrfkYYq0eZQt
SvdJ3b0UqfS+c2oXhaR4vRo3cIRRbKTMGhvPnVM5R6AhTmBMlmfkyVGH8A9QdnJHlNEp9S9B14BJ
j7BtWSaTqq/UewbqkImeH0ocTwIsdKdDZeknkTd3kZR+5NUEXH+tsVQ0zWuWCOSycL5C9AY94AII
lGHn1VVKRO7bJolCVX4uNXQYy1Rcy0sX1ATw6NlYD5jQZWcDmYCk1TxQvE5QOpAh9R589Til96ay
Soh7FLn7Y6zq0k8GsJiLJCsHvU6z63RaX+oi/WFhsBcooJG6hyEWd41OKalBqk0uA2Ft45yBoGar
Da5YUI7NUzn3DYSj3SGCLGOtUAu+6WZxasyBdIraquD16soDSvBWT6xqbda7DIvRpkKkfVO1X8Xo
aGEZJeP3AqqFDVHvvuzN6yoF1W5EM1mtCH3wb3EZYyKM0oqYP0SpUJFr2ggGazPwXwjY99TtECBa
VjeqkvTcL5zNlxbpQ8rJPYMqNNXqoFOuRbmwC2AmD57VOO+Zgp6h2qn2Nf5xvmNSFjWcOj0nlvo6
Jt9AMpeeSFNKwDo5WyH6oxLBZokpJ2oeWStif8BrhyHla5nrdJ7xlyMxk92OAxZ5w4v9ICN8fASG
NrkUW35LySlqYLYWifxUO2t9pOhKppK8a7dqd1TUsQEjGUn2iiQ3qD5j3vLfgzeKZHX1qq283gYI
UenISFRFd24y0phpliZ+Y7eWnzSb021q+VEE3coom5Pm9K9xPnyICvMCrUH5ocxvRxkS8QLp+tZA
v7AGl+xEN0Lr4SThzrw45L9n8Usy4+gwOcWhKDcMWS1jljwoodOJj6rR74whUg5C8DgEqHV1OLWn
4uigb5CNYHpatfDMDqgbpXs80UvhgLlPU7/D0IQfjpUNCnsKdcSRzrMq92KFBwWLmetEUPez6bVf
529mD86jQy8WgBFZl+0dC9ktP5GXS1WDMkJ5+9U2ilOqrFe9ZYFPlJ9Bq7U+Mutul5E5JNp3RVfY
VyamS7BjwOfJQ3nnqDq4yUW5UrOM+iUla8gZyvsMsyCAO1J4BgoBd3NlnpfZWU5tASRa2ADr52L4
JuhVVHJK1Hz6OgELn5Z3C8JA7qZvhDON/X2dRubwFsU1MUT9wdJi5dgY+qM6zM11k/UPrZbYp3UN
yxUXE3fB6MqDrsuCjBC6yePuQnGkTBLjOGvF3Tyx/BtzfQnq2vieSAN+AOtyGicqrTNy5OOAey7Q
FdyhqFas2fgDeV0k4VHDdklLrdSPQauhagiYqQ0MLEcGI8ZAaQOs8qB+pzCON2Cv6ddRM2aes7xh
n+KaGlYVuoUMHQaPjG4tF0jhdWAdCiZLbw6KfQW2szlTnXIHhMcWgyHBaEGnJEPxjFgdtZChdgV3
5pNqu1A6BXQy9gAVEgo8KwVCV1bml75HUc7IppPgz3XVMfm9jtFvSAqXdMRGL5sfoqqBgQ0f3e4d
oAWNdRCK1Pi9pEnuXPePFCd4KKK6dWUJxd9e0x7IQ+v+mjpYydpVwFC43E3kVwH8SPBjGXSTpMgP
fWnYrqg3nyxLHHoQAAe0/oGZ9EHTzDeRZr6UDsL81LSha1Ewruv11V8q9b6xxBO9D9ZQO0BdQyrY
L9jrnehQTzrr0ZxEbbzGV/+HvTNZTp3btvQT6cZaqtUFUWMK47qjsL1t1XWtp89P7HPPf/I2MiP7
2SGMwMaAtIo5x/hGpJaboarVhRizbjmk/nPIZQp26lPmkpThhjaFLC3q9CDrYL/FrtVhsBgBsHQR
2lCpmMfYl0+yZVnWON1RGB9O4sHqVYMteY7Uhb3EptWS3jQvnQgsoxWiZDG6WJwBptMYN+yJXWej
tCDKu1QOEDUWXGnapoQXs7AdwiXHAlwGsAR1JGGFeCl75ZtX8tWkGxZck71X1zPIT90NxsVum1M5
xJVbWpx7PToxDNXxLm5ecelRTrWWwmO4a5pZAhjly7GrEQ87zjrHb7QwzGIm0WsVPKoIoWKl7yq8
aa061hdcEKsx0iPouAZWDdgx0zjqiI9gkHHhIQCxxLLHWbHUQ2Dv0wbKi7NsEanTHdU3Y+e9TOaY
L/XBeSGIYFrpCRrnBIZBM3qfVWscOmIw3B7h/jKLzZ+0ShSXKMaQGrCfbT12Agu/UG/ZEEq8UGEF
7JuueyDQVJAb1gyOXDdBGYMYCNFxmup7abdy6VT4M2nUlnTbhb0d6W2xhc/fqail0FhZEeE2WSNS
fh5Ahpoyfc6mQcfxn2Ha5hu26gRhozMdS1tv2K3XTxlyvEWrgYlwNIBldt6vutGI0TyG3rK2M3sx
9f5Ky6Jz9QgzYjjRUV5b0dDsc64NK0YEy0DSuE33icNtBX53cEPTg7KT+Ew32FT0WOzLuEH8Tb2i
j8NxG7ZgSOsofPHSiC5EpJysVv/SOwjjcEz2wg7mMwN5iUoG8TQCBqhgAc4gH5Knjt78SReyO1E7
Z7NUMPLh0pNF068ym+hMzQ7/FDIkq0pnoVCHwLkboWPLywu6noqj0N0vNm2UPdkUiFrGY+rozjqo
aZxmEd5Ez1DblU60YhsIc+VrBa1QkQMI657L0qzcpmkujlZWC7+DjNmoxdkw1Re1Eofc2wwmiAdT
wyJGVl3toqNLy/jWxvLIk/jatOtgkEk1pf6R/NWvouelBPa3TMTj0jKsPUyk8ijV4FEfEITAsSUd
PPgTDy9mH+9HdfhNMLIsS0tRF5kvdzVdyKWmxxZuONJjU+RAy+FXG2ddZ4lMGcTQs+0E1lITwcnr
bCTBNt6P0kK7mEF3X7SZEgIzz7xdyRJaVPkRy3C2MoVOfEW3TCzkDgB3dyR1tAtCfWFe98upraIl
WsDa1UtN7EprWE85TWrGuFUqIQ6ZWUR2Dao+aw6JkLSybD64IAHL2CoVKx+0W4Fp7r3SPJTFNkvG
EEyNcP16h8dOHhpnyljPk7MbDYtCjZWlkxfahu0DBr2PHoHZuZbz0Ak/YmPiOkCT+J3ByfbNgO4V
ZuDJt5/YsRVs6zZ5XWzAWGCJQHE46DTVlKx48DXxqPYpIgGR3Yy2/ePXHWDxQiwKK3hLIqDw9hCo
JL2WKxGq7ZbQ2dVUoknKgwg5tmWARtmPwzQzceQbpCYHf05prqK4ODIPstwybT7uIlq2OUBgaKVY
ooICnnxN/xwThDTwItfl7A4WH10zfij4jn2tJUZNyx9Txw4JvkixfRv+tp3lfEKt8Dx5Ey3HMJpW
olPPkVldEp/JONCUXUtS0UMRdScj/FPZ6qlCqf+qZdDrwz26Go02OrXuKfqBhJUjwq1YHIGjXtnG
xDkKIkKxdComib5giaaghfMC/NqSti/tytwMcVqEMSuTq1Qxy+I4PCkFfyNvKirdeB5Ia0cNTqbq
qpEJlYYe0UBLAEzYtP7GqqZV74/AHwKxzvzkNWgnf5NVE+Jk9j8q9YrnhnxnVcenWXKCObI1aGBR
7hjwCtRx8NmO4ZPwCd/MvP5XbeTRcjoJpL/7Nf1nyvEoPOrxt0d9AeOthC6oFPPCctBWvbTAp+TE
6JluJFVn65NootTgTppuWjmt8De28pA6PTqjOn6gcgTFTtP3csCVHoflkpb8zqcqvKVG/2nkGKn6
ZjIWHYaTwJs2ltP+FHaBtMRbBSL8Bv+KcFw3Kdo4IVF1CE2DpPkzNznXuGQONsR0UAZI8k0mhcJy
vk0E33nUgsN3HgyLOOzKZMZMGlK1/asNqSVHLIAk41mvOweN34icxBqfUCLxrbbPkpgcPCXYUSwR
nzr4AozS4RIfMty1aJWo+Uuuq59B3h9J4ViMOcCb0c4WBXT9EzjHehE3Mth2qq5uKoJ7QkVeqyZW
LiIyvEuBkexCCibWYphX90P90O2qgZTZv8ek5RfE1/bp7p/f8lUvcNNqIDFt/kv3B7pJ+2wma3DL
pnO1YLrV5Q3+TX/pZb9prApKboaNuJ9iMuRBqPKP+M9KAXRz4bGKjcrWWsF6HRYDfVSdq4oSwamT
g39t5psx8a4IIu0szQ+W3xuX+w3lyIng7omVaG7961hmjiWJDQGX/L+PtTP6EQewuiltZZHbhncG
Xu2dW07GwiovXBQqQz7sgQH2wmWabyjN0mofrXFxv4vMXrtElRXit6//HvrneG3qryHL3/39kK2U
6iWBSOimPaat+7H7jaZ66q72sZfen/IfD+APhTL794Xvhw01p38+5tnu/sL3Y17QE9vWaPhhqsK9
H7o/GIL0pPc83v7+JuLuk2URF+EH0ZVaYW7F46WRMrz25QCrqPR2PTwMMUbJcRgMEE/zjT1xXeWN
CRDm38eSscuIngayHwsFUUhB2eWoKe0+NmLjgk7B+Pu7bWjSzgENMIJzWWage/hSE5wKk1HYm7/3
q3wq11We6Mvi/nhQGCoro+ES1fYZNsK06ggp4Npp9YvjxMrZALU039HY3vy9YWv1DjZj2o96wisk
M4lxyOAC//O8Ie6cbTKJ8u8fskRuHvw0vGCMaE+o7t2/Z9RUoIkb0JQ4SVqfc1ZfmOtt/6pGpEx4
/nC4P+1+AzFZRXaYFdv73ftzpZ01rlH2Ahg5v3U/po5q4ip5/JC0WGkc4TuXhFznC7rZaa9p7Yfv
Vc7lflwFcHA28b95kS14H/PTvHbcFZYaEM7Mb7ILvIgQlQ6i7hGZXthsFd8xoRPm1gUqe7mSgY0E
hYjKy/0B2UT1ThRzeO/8vPsDEPP1U0lkrhbFs0reCZp1nWKx7sKRlVtnAB/+7+cGZWktHLi2m0Qt
ozUmLN+dcExewSHa7qCPBE5bHtIhi6ySteZQfcOLFSKr4QYVa7OjppQtgmEQfwFp/19F8H9REVDP
/D/LCJ5+hv8d+POv3/iXisDRZnYPXX8oVmgI7uye/1YRCPO/TEC1Fmwf9S+75z+IP7qD98aWAuqV
kHOQ0r9UBKrxXwQrGeRXojOwZvHB/wvxx9BngtF/ygikVBGQsTdUdYmQQVdnEOJ/BHmKRsFGm+di
p0cVlK+6u5UdyRIwyQsgcCa5lMhnVK94TLl0COAYjxnU+3CC8jnyFDUpjpo3EQyH1d6wq0fNSD8r
kHILyPHbIp/WgeieICzGC43AHgjAN+p4x4pODHmgxtLrApDLk/4cK7h6genVR0OrPjPRuqwMF+VY
ukTvnE0gr1oo9zLKywUBQdvKTtZWW79OWWws9CA7xgWTi1caVzJuTwZWWCpwvbdsnSHEEqRdcHfU
0LQmgLHx2hiag9o2vutP07KiVuw4/toke2XRVxYSN5WVPZgO4pcWSUJg+WTtWIASbBnKYmXH06aV
7Qu9jcWEK543lsHqD58IMIYcbxFPxvgIw65vFj2ByBvhg+psyS7y6o/SBlRb6cfWolIwoJQwLT4P
CixWt5fVPu+scc+mKj3kPdKGXvWpPHU+ABhowID67b/3kE2pD/fjKDM1kETiARWLPE0jn3NGaBRe
S1/jXeiAkAw5HGpFM10W09JVTUc5Z0buXzxt8i85qvMMH99xGrVoVQFodB2jFBd/MibKqxDR73fb
3Csvo07NLXTWmkq+eWiE+pPV1WiVLZTq5KAED13uvYLYV87C8SmmAtpdWortne83lT0q50LNqeh8
pc5AavNkofu3E3M6pcCqD1mqbgqd0tZCVCVGcb7lKFQAblJ1ZBKL69zV0LH7a2hoCIgzS4MII5Fe
KbF97DPLOlZzUI4yFAejGyw4GCivEv6OGyZdcBlYNZzCnqiaEXD9bC1r8UmrA4S27OKYgsDFeGxv
9Qi8e/RDdpeW0dyyytCvUpw6ZxfosnoWSs6N+PAxBN/ud1RE1nqfdxfcTQvZR+Zzl+JhZ+P3JhIL
+bfAtRpTQ32bClG4I5HR9Ee1t4FV7pOnNS+dl3eYcOe0g0nXr50JzDcvM8wsHimUAxK1w8g5bc2x
5AA3OIGH4oQQFgEyNKGVECQ8OllrPKmmdnLMqDmZAgZGVqm3QcnHPzaiVr8vCF/MCY6jDBW85z2X
eEJnJtYpediD+Rj0cfRBUgTbEpnbtzEysL7iisOIDn3KBr6xS6LG35Z8z9fJowIWxrbxYbNuL7rY
++oIOAW5fHaGpn+urXzaBjSS1nat1W8x8T2Jh0+ZRkC7EH2lbQbF8Fxgtv4LrSB9XaS5vrLhz7yQ
Dm6vOsMX6/ujTq8ihmXLEumWDd+jHV+tWr4S3plfal2jNVVRsrI9A7tNXXd/0k9FFt5jPNWUeO0S
jkTnnOohDZHNwABJhtA+BpIAFz2ri6fAREYd8dJJLZXZHdhRtagQpXbqM4XlB71I/M9UmQtCpBtc
ckm5OogDolxT6j5YRGO215q1H+yJ7WjiDLdc6YdbpuIoMxxiVesMcsx8HF3VtGpCTKX3Z1h15Wyr
ri4XXZAuOysdr3FlDVdDbyiThOH+n0N8lzEC7vCAFVgs6iErXkWhpRAXc2V1vztSt1gUgcd/lfqH
qu+SV6guZ+Bb9dWY2vh5xOdoxv3H7F996Msge6qz5BRmtX++3xv83odSkfgAvdrlMA72EyMQ1V96
f0c4ZbSqhO/alWE8jUPfXirDeYHY6FqAyx9zqSZXekPk6NT6UjdHY0VIb/qAKCJ5ULAF51rLUsZX
aczizwkPnvqkq1qP4cjGpGuRrVXMGzm2FuUPJvGWvsMRsAMsB4XOyZTE2UOGVO3M96dQFOqCDXKX
bCuc/MXXlfqmZDI9tEyXc2OiWOOTD7eFqZ190YV/bFue7UQo38O6BVWXWP74quiZscfaAsBrvuui
tNLdqi3VXVXr1lvCWZUEMn7VwWsgKgfHAc7JfusdfHuC0wvzPb4Fy/TzN8pLyNzfxNR7BxqQFICL
5rdTuJ5UU56LPu1eTGrba1aR7Nw6z1gTjo7ZnqDOK8LYfOHUVAo8Oh6u3dGLqUZK9Z3gEi7vRhgn
zVw0ad7WpLLxYuV8KanVYJsKsxOYHefcTy2RWr7l7/mXo2fLmANtk/FN9TDnSd0Pb6nI26vdsY3R
RXAjZ4ix2jOLrYFM96hGzTEubXKs4kLhMo/a18pQ1lGYZ3tTacPnoWa7pxN9vSvKMHxWK4qmoeAd
3R9F/WDFCiuCdNr5vmhB51CGuCDAvUqf6IO/x+a7WRflqyIVL14BER2HTvNw/6nP+H/6bkbGs2k4
DJbaHe4/xVBslvFUSDeF77rSfGbfIWN4ElUNBS4MaZepKmizGJc0Bf3yksh+a8X1rxSCLjPtEDrT
Gt4dnzIdrcx9SJOJVgcilIkPgfPH3moQbZec+Bq2h3cN8S/xT/42AFGzS/NwDTCNib03WOVgTiDb
BLFd1kQndV/E1SVVQGorjLKL1o/lWjF/5MSCSGdS2KRiGhdIDssDCV000EJx6z2KpjLy5HbSIBhg
EqGQHhc7TSvffSfdEDahrgY6Glujr74YhNEkl4pDMJJeQwFvX0srjh46ffjEF4gIu6DxaTA/tLFp
LYvxFnZJtZ59NhSXGl62GhaWrjcIU76tMXqaIlrKtJB7BWJDXVFjMiaaSlX564W4FNtKuEReUA5p
5EVp0PLjEv2jgZpPqgG/sSUJFsTqjDclKrd2ZOlLQweyMxdCo5YIWJGoa8scynUfFnNPJnILp/im
n4CewctelAYXGleNY2g4B/x0Rfv9RSvVb5kqD40lToqAgNfq7zaNSMow1zaHrRMl/Y8FhWJRlmm7
DEPz2W/rF2zEG1xz5qZsY8Fb/4mLGshJoizbZng1vOK7y82ZFuEfWGpYWi9dMRIkMFSLPgiuPpLH
hbEWqBtWXud95I5CT+QPu2dO5gb8Q1XUG8gJ3VJUsMdUmIiERuLmNGr2bP43pSdY+KlxxaLZlMk3
QVBvE8aXKek22Vi1rPnSoyeTfdkXKXtv+Zo34uYBY8kB9qxhlOiW+O3N2S734o3aigIsgEuDtoWy
97vm7E3KvhotSgvFCvA44NfLQAyZXaUjJ6vy2GnKZ9zXV+GLXY1JnaogvQpSkxiJFzYIZluFpJMr
WL9jErogJNQB1B+ob0CZuuQxg52uhlPqkm4RuFoETSuGvuzY5rcJkgLPDpdkFe1K1cA8Honl0MMr
NDXzWILB8/XyGVw1G1nmeg0pe3kufZ0UwKA+sn6KN4xqpDATci+Hk5r1jkv5qXYrYJyU/gk488oN
1GnCtgvYjtoyszLCj0t+mpfdRJPGwCLeaEpDe3a6dystD/mUfWeNKDa1Mj4Jrke3IXuJj5GSOGri
viiREJRciDD1l2zELOh940Wi3OLfj+dWu9cvCr6eKmhvY5weUkH2dGbDpRw1nPsedGlO9eDOLKS0
LV5Ejk9GWDN3TgtXpRG9T6UGQZJ6YYM9YumE0QrwIczSunthN/9ez38Hpuq7XyUnjSxPqn/EHY/B
T6lzjWhK+d0BPsMDUEdL89lKnQ/Lll+R/YcZ4II8gX+1CAFagoio7V87Hb90E98Pe3rCOInCDcL2
EoMUZ5403VAZPzvNfhml/tOZ8NfD8qgXP3WNejjN06OeBTuj5is3kuA7MMJr09MyyQ2AKagaj1Yw
Mn2NM1qHaKew+MB9ht8G6rhtDFu0bg8smN9k3736rfFYm+bJLpxroo6XPNdS4IbDu7Dbh7yskVkr
B5ZGZDtUwZ9AauX9BEx14p7wTK27NqrwYpnnKjYPLXlv+LNM7LG+laAgqi9eRh23rzJOksloURdx
T+kv+CguUaF/GCK8+My/pkKsXD5MOTE27dGv9W3ZaQGCAlycEcSx9NJ1Hl2nyVpOPiZ1BEdn32wZ
soJ1VZGvo7RkD5Z9QOv/Q5+F7uU0/bQ2UoUqBhBunpQU0GzkeUsWDTTlJjPean14rhO12Ziyu0Ch
W+RJ9eFB+skVK1rrnaR9Am2IHuNDW3bgvyjuAZyG26WXYjuWxqpW8s88M9udbg0SRphinNjvE7kO
kblqc5XVEvtjafMZONMQPOgYa0CTBheLwGEiKn/jsYZt1GFPIczBQ5P37T9GN7vVbqaThU9xrr1i
yktp2xaKq3j9vjPqdM0qq94ZDqdU5sALn9TsjBr+VRKxcOwrDMpeOMbruF8NtH7Zym0dpX9AaCke
leQpxAKLXbjQYfwFxM91Z3Z+uouIombxNYxu6YR7fQycNfwQb4nMwNgogw1KXjdfgibEDG5nZ2qd
0bpzyL4SnnWI+dYOCu+UOulu1Dp/VYjkrJDN5paGfe57u976Il2bkROxaKkctxC0JDD001hThg+z
stod+8SdEQTeaiJFlPiI+D2McnVfpezis1r8kQ0toSIh4x30HVIRDQ2nmpLsKJvyrU6rdVOB42Tj
f4tJN15Mnvmpalq/9HPGvg9DUXWAAzpUfWIhGOxg5dB7oycaWtdg9NZsawFEVvajOWN04DS9iNnG
XVcANBR6CX5jn8GSXEePAd5KxEPdKh1IKs8+OHTqmV7t1EHhX9GmyopRea492DsdPNTKCd+MJEnW
ldE/9Jn4DWAPMZWFGeKy1F/JUmdjTQ+1boFKVLPJALEQ1oJ/7t8Pao75Gs9+ifvxuw/BrGcCxf94
3v1uhC6T3Vi5uf8qgZi8UYoR/+Op9weFx4pQH8Tx/ifvh3rkSUNJy2fCFwHnyc8Owhqh6qU5w3K/
qTVj11f5KUI72GT9TwAUeUG2yBsFj4dwVyuiXqhKs8trcFxNBcJPrRchjNqsNd+MsPuKi+nHisaf
UsMyRt61WzvaTuv7nynGJJrnwROT2CEFvuY04DJJk8T2qYvFpKs/4zjLCwO3KuQDNVtUUX+mKbfW
ScIs0BnyWBaYJsMswwuqCUqpTkArvpCMnPgy7maMbnYf33+aErAyHVShpdpa7bbthXt/8H4TNE26
Bur3XMaDsurU8DMNID+JJkHSg2cxRv6VzC7GQcXPCPQLWJLuC/fuWSiREDFdz8aJ+/2CPf6+gJnT
JNfckIIWflpSsMJDCf6BcQFXZTz7K7XZaTlhuUxm7+U0uzDL2Y+ZYcycZodmN3s1BbqZvzfqv38y
qf+xlPK5iIc0Pth00XYjJtAMMyiZYfmi1k4k+f1RTWpw4tZgHU1mC2mcuk2IahpraYDF1AqHbRDy
gaNexBmNC5UM5ZWqZHsdrkwXTUSaYFc18a36SrnSDQWPoMDZCWhjKNnPuAlaNY9zg00KebrqwZvt
sFjcV6nOVt8Kr91smIVI0JjWqnGUjxLn0KLHWRvisC1Ge4fVFalidjKgby0qz7Vw5LbSOFgQYJvy
OvjtQ4FvVwn9tUMOnBTKR+P1LrU/lvjlykAHVbbBh8T/q81G4Hq2BCPxopqCSTjSxcXOnNINHrPZ
RKy1/ckhJnWhzPjEZD3hNu7W5FAQEqAURyQGG1JPEE/iTgbac1ZxK8ezbXmIWszNWb/p2FAv6O7y
Nmebc1YmT0TBwIFM9ga7KDt5QiDDxlD1XqXSbbAZsr/AN62e9dlGDWjoCyA0tNDIM5DyJBc12mmi
kSjVit8Y0ZmTKHt7tOuD2rR7xBADNRs2P4OTnwoG/sXAqsUABKXOJu+k6IpdDX9gsCEy4gMv8YPn
hSlcocfnCBHTMi/OI638DQL50fNuqLGyJVPTPo8u7Ww1b2pM58FsP6eKvZ/aZpMihlnEONR7nOre
7FiXmkFrPKDCGoRPhb7BKEq2VMkugAXHzJdEfVrdJpb7tGKxxFcmhPcal3ww2+V1+ueuUr4HlB3s
aeXNtvoUf72Oz77R43IFZP07IvPXpXBLZRJXPoxlSBMfA8BRzKicnBn+fb2HL2kGCBdma3+Oxx+4
W3sKZ0EF7v/hjgGABxDNYACvbZ9QqbCVwfKhZ/1biYYygiXQwxSQ+riJ4um7cUqUHXfswAwgUCER
pNMtQSXrOgLal040kyGUZ3xajqsH2EhGZCuzbAmYX5KEj5C1zphLF1kzXju/UHayedNRhCjNK5KO
vRYUq74tdyLRH6MMHZQg6LCXQKySkrBOuzN+K4VgIelhWI/OeUm3PPUeEg8O9aSNGjWUE0k6P+UU
vvvY8mX5CravcLMiTVlNmtq6NxnRDKNZd31wdDrPf2+L/Fua8Q6p83HQWzKzX2wuRK1jFWJr5ZIc
jKt0BuIAWIqA0riVtXjVjehgDNnNV1MX7RNzdHyglb2sK+uWRtVOb/LPuATNCj0HhYPm1Ismbt8D
3Qk2xaR/QbpNEVxhv0uN/CkI4ls6Fb8BA4U6lb8FKDkggddEMOZY8jjUnkUJ82sKhy+PQUHK9Nd2
5EPT4i6xrI8xKj5ach4Zp9xahzJT5NT+O5mn6x7yhBUjhcA4rb5XcNe3zjQ91ba80ZnTiQ3n6nrO
RX8l9uADvDrxKWFHi7wlo8WiamYPw9YZn1tIdGt/zPcwkjlZiuy3UZqNUKFkap72XDEFtL486yiC
4eLBTRizdT5Z6zFkKxiR9cHUt6badk0kwGDjW2UKK7x2yRn8rslTy+rNHLNTjgK5od0eddOjqbMo
m6gUA72zCZpFqHTR854ebaicB/JeawM9p6M/hJKsg1CzbuSOY18Zd4YGfyzzbKrT8r0XzmMQkLxn
h+rKYm0ofDJs+1KtFlbC282TiU97TkRRR1bQycr0WfBM+XCdP+I2LZ6chIgCmHEs5YO12gTfCvsy
FGI5yxzeQvAeTajwnTqjMS5Bi0XOszrIh97kDrEzUBcqRs90MsiWSC82Io7aGB/0WddjGAqS/eRd
C+15a+W49hS/EPOVLPrnPgMgbqbh+X4hNQmnfvHL4uM5DYFX+KgJowbeZWlfSpOciX50qLYrqrq0
kMRTO1NA0g6vlsmbUj3W7MrEZtFEBNTF04Mq2ReZ8ZH2GH8LrIDGGcOMXi6BklbEQoovD3y3jINL
2Msv5FoM8k558WXDdQ9LccxRySYqH2AFYN2et9v5SAJu7sujWaCwkrFz4tvfdVkGg86nHKIMeAN8
nbLRTOzybWM7MnegW0X85hnP+Fo/BgMVgCWfvYACR9f/ssZ9aRNUVGBRIWu7Xm/mLudWsvA0DOi0
nZhXQqin7QBKvDJGMocg8bDp+zV6sivK3l7Hw/joz+CcBJ3lumgRJvaq+gW9t1zUPQBlw3tApvXc
J8QboQ07TaWTbDG0oL8WBxCAE4IrNtozriFtR4OSK+vSmuKTsBdBJ2m6oX0KS2iaCfEPzOiojFX5
PsnPtI9eRlowSNY96gzzCFnW78rQfZrw8BZ2H6zMtJNHO2EdmqDpX3CqVAiCDVwXQB8Hj7m1GzLq
7irMG2IuIAPWqF0tuaTttcbvDyzYABrYJa1cUeD2qbTZhL02gSRJy79YSmCuwrGZS69zkkhgr/vE
In4pDJ6rFqZiXVXrqnFeJzFutL75bpFwLpBkj1xz/plQt2utUiVttFtTDq+F5pw6n15GUipvVGwN
AVJuIHpji3WRrF2cC8RSq1Ssxq8wQJI5gdpnm/c7mVO2qDr2rPT5luOghmDzmAh6J1pRX3d2XvhF
2d7iEpoopjfLTFPfcU4xZSfhnwHSu55afHFBHK9IPO58aT0uzLrp1gEKJBLrV3nDP9AFwoK7Q1V5
clqAh7l/VBAQtA6nOEYJ+oId5OMyRTlMBuq6kc43y5tnf2KXW2Mv8dupY01CpFbQfKcVMPbQYu3q
hGgwpMkG0luLTMtPsmlfpMP+qa3PkMj4elEFUU8a8/6s5IHmth2N4Lp1FkkVP1vTrE1wWSy1OiDQ
En2HUKnS+rk8wrpk++B78LUKFWBg7zsrOmwpBfJPfTLLpd+1e8vrHrJBD13dnvjgArSCU71meB5d
LIwbujZssEgnC5XhScSQv33GPAfhiIIdZWc5xSehrBsZ+LsmHShidT824Zn0VV5jGamLHkEviWfj
OiwFVfgggipU7LIY/XEux9OY1z+ZUhprhZxPnTq/LF5kQ1/aDC2KeWH4VYAzI+rLJtREmQPvojPw
fBRXo/3T1jb1f/p6GeVqRZlHgFSnBd2v+NfSdVqmgJ67FGZ+hoOoIL0gU51Xc+ATr/zuM0Oat/Bg
CskqWDYa/nA69qu6tq5saJ8Cr/9UYxvZGYkTWmY3m0Zo71UKnwTID2HxQ/VRk9UBo4aIjGDQ45VE
PSVHeTZoFBqeKBBSMvKRyfygFIQFD9Aw0cuvYropKxLYkiVL9mJbWxj+ispkCZrY22LCK94aqEM7
pV6b5p9eF+xgLAGNTatdT0jEgKaExVFHf0paZqizoycrYdusUglYVhlSWZhbFa+s0hFwO9pc7qDU
H4YXEL6hsTAWnroCqBQuJYEBIDaAZrYq2nEbxjL4FnJ3xIAMlkNGql7sNoiW9gAIjqRnCmMcJbvF
aKcVJON2AW23A55WVA72ItNG1iwrd0zxHhSqQvRkPj2ONaD/EZ20W5RZA1TSTCHvi1lUwGLSeCV5
56oT37b0QqqEtrRdx8rec58gzfaljdrMDXJsJuTvyAPSeJlZ5VpXW9a2T1ahzghfMeIVSU4MD+uQ
tr55AmBSLOk8aduI7FSUQ7oA8tRp63ZgkinMamT+kT8hm79lMDDROgYKrpwhG/J+muzicTwGfd1v
04SABNx4u95hiiMLY8da+opmvdhGRDEqGt2GMBl24JLp0REL4Sdy2k42yxBTJ9YSc9zg1N5GATFs
RFq4zmqWCHo1rO0Of1wdNuRfm2zIp1p5yysyDEsvXheFW5f5QQDfWwqfgopGhu9KH6PZf981Cy9G
T0scer0em/FLRTzxkAjQ31AvXZE+hj7EhlKxHvAUYBeEgkPTCHtMFB9JPbh5LTmfxMzTlQRSWeq4
PGjVbsMgXkezM7Gp2kf2seuWEAB4pHRqu8xK9jjjwKzuazW7GBmNhYJ99kKxk0fI886rB2cF9lRh
KH+ozq2mxtwknbqUI9OM7tRnTyVvGMtxuOH1PgNMh7jhYYYCulgOeoEDp8u+RBQQUTILtAKLMVbR
mtVIRUT3o5ORqfB4xGNhAfK2stQ1GriRA9gYzIGsNz1TN5f8FsU26xv9T7Y12pQM0SCyV0jI6PbU
6go9Kk0HKj49/Ujfkl+Z4teHtlDOZVwdAst6tkcovVCL4zPBPvid1gVvaevnfrBjW3IAnqbTP6Ac
gjRiF2OsRHKETlPgcWqno2YRvUVzZyGa+pL+L8bOqyl2oMuyv0gRKSnlXstXAYW3LwrMRd6nUubX
9xJ3eui+8U3EvBBQUBYpdfKcvdduM0YdNmmX8FW5OjQJodkqYrjEjqn15u2cxfe2X+JIjMp+nye1
uPUhYa2AWj42QXWnY9Wz7QCxrrX9mITNbpYzRjCGjkcNaHfdBsN2pue/E12hNmE53+TGWZJKsue4
u7Iz44yoAOXH2J6tWdOXYA+HeCdpgFwY702cPvovNPQxDT0NcjraFdu9IXLctRVw6RF/7EGT9NXl
Txlh00sviIlD/y7YfOFTQRUykMGpqxp1Hf/J2R6pXP0CgL9rMB60h2dNMOgWGeNumusGcct8SKea
2M7Igm8elBv40UCGK9enj+Sf40DqXSeo9qwyvsJ+4p2NjCj41EEEZWe01vpXYqmS/VRDExNFSKPi
CifrK91BdiIKOqgLy8/CcsOOAncWdnAmH/Kc4xEcIJt2vnvwCnyaBcNlY924utsoi042l1vwjCiG
6k5/uJWE+yibcmPrF9b2mvmk+WV2frNOyZBeFbbAMRD0V8XeD/VmaHEtGiWGsoz6N8PPGOTExDSU
sX3CloqmfGOX1oaZZUlgEbPRIJMhUChWbKenra5pfDtuwPU5DKezXeb4IqLiAs+93mU9sA+kJgfp
dd8RxmZWrW9ZLW5L/iO+du2t2ySnHkkM14EdvOWPKRmuA8c4WWa6DSdM2X6i0ain96mkbRkP6Smc
h8eJd2Np9TYl78oBl4o7SyECtzax62EFLct8W02CQ10Py78pvVN24e4L9D+m2d+EYMpL/mts94v7
TI4K+WwMAbTyorWqsi8rZsoj3OohDMcDsonXnvE7rl0WoqDp3uc0PlBJC2/28Pho5t1V9c2g6mnW
O5Zynp+u7SqM+ifPHK+6ySfmbKJdN2g4y9hzcRfm7+4EcD11rYvAEl+hi2p1pPanvvUfiK6Kte3u
qnS4mabmHJDOAB0gPiCsIcwVtsx6qKxu72fdV2YOGZtPKuBceA2iTxxVnoM/WGU7HCvhKSfNU6mD
ZqrCoHABlsXhM4Opdkezgv+NwthYWeSHdYRpFVw8JR0NQoyKN9f3FDZpLkt+PLLuE6jCdRxLdApF
WXdbgysmuTHDpnbBHVRF94dRXMXuA+FVVDJEok9X4jc9RaZ9ckcm28TwrOhoEq+mOeB4aFaGFGNG
e+F6DZ0OGdwbce4gvui+kHaxicpJY4BWq/aTbXeoeYgPcyxjXwFuEKb5NAvjq41GeYL6h9MsyO78
S//BHOPyoot82NapS78zunftP26edsTIzLdRT35blWzCMR7POCE5RdhxdVmL3g4X1uQSDiUa0nAK
fVWprt37di3WiR+JVeMqGIpd9ez4Qry4nXPX2s5H5WQvUWGGe5lOYseqpr07hwbr3ga/fIE0qmGS
Q8FZlcq5cgsWyAVpRpup3QhPV5jPCXipn0kGHI/hguURTvNRdRoYW22v+7C/UbWtWBgoMauehk/d
Gu22VfUmipx9TEoGYM06wtMoV6WRn0NStI4m4cLXppdeYkIDvZO0mCZmcU3jgB52Ou9J2E0bFmMR
g99T0uzYlyCaVnTo19jTC0J1OgrsobvEQB5+xQUjtpEQmNQN9oYb5vuQ+RLmGGPbNyPWW2J9SFg7
G0bENcvmMPB1ep4m997ED34ncyKxh1buyde9T5hFHQDVRZSm4alyXHNfQufRDPZPph9cGZ4VbsRo
Ppp0CB2p510WCmONR8E8Wbb/nta0HacW18xU4Fd1MuJxTc2uRc1bomUU53uN5XrpZgcieTLnLsYa
rN6xPAT7mJWmXHwfU0uHLIzVPrPHbm3mEs1alpPkUQbItQNfsJS85UgqoJOWxo7Ze4tZnDEQ301c
w8RN1xQZu26Sbfr8XTuNeW0SEzYUH6Fwsqc8zG/xKXw4ubtVdYGbKl/yYGEKNcGuj4e7nEMBRa1q
N8bP7tfYhJ77pVr1bDTwCQAR7ogsLhiZWs6+4bos6vbLjQoK04CUTanq60FZXCn1aaig2+omOrJO
sZsq4+chJZ4ss5H2EUa/H5cd5xfp0uVZJslrXXFdLmhXJwYe4bzLTgUH9cH25UmgTDraDbX1UI39
pt16NuXTFM1vNpvh0WPsWqfZVlRMMRL1ElptQgi4eu2slmAjWnhrKuQ/Q1vn+6wDjBgo1W2ChKZd
g/1o3YNw3S5OboPjdcatgei2Y+VqebFWGayjJIGRWaaMIbyLmsXGA45Od1g8C6p7vLMaL1KrVs3S
JgZtUG96DMJFEqid6tyJnpNjk73REzvF4qRJqDxNTik2aRc/lpZDfjGM9HVt2Zi7Z6PcCdz8SDoR
7Uf29N6q4ltlY41QyruB5CMx2M7keDN3WCNcecoSSsBhLp96wjVpsvfzJvcqjD8NPV4LPAKA5wcB
RezQbBZoVU6MFjKEzsnWjKiOcRCNvFEZE6n232CTX2jI/8dtfyElv384LUhysXz5ua2mFFq7TazK
CzMtm/XPjT9/U/8QUH5+po/vT+u/SJLlVYRZ/d9wlGSK+dXPHf7Ht7+P//c35PhBVDj+P1/F3xf5
9xm53nUzIUoLW+XvLVjA0o3XyJ5YZVzyf1/jz6v5+0J+ns2K3ao4/D5xbWSUED/PSJDK3P79/P4+
+M+tP19+35PwxsWzwkF6DPRb5Mr+5MMdPZbFaB2xLIG39xNQ/Mt3OOiAtP3v2/wfgNPv36SIrOiq
/d+//PkuWlbq39u6kCz1MJWHn9v/PsLPb//e+fe5fu/3z8M4xiLrMSNzbbr00bdJb5rUDdH17wtp
LIMJxM9j/Y9viVuGOvX7aIAkop01Oo/ZXxZPBk7GJ6iDsxCm/vIFWxbcvOXLP7f9/vjzXam8Sy8r
g90/t//c/+e2nwf5/XGmCmXvUyraLf/9PL9/989tPz/mPwig37/5fayf2/7TXQIFFs7snHhNB2T/
e4e/b/fn55+XVfb1Enfwv9/13z/6Tw/7cx9Sn2Bg9ITQwYg+dSVlmSkN+AjLjx7wCqp4vvzzoxgV
yUD//HoAgD77uzRYOi6i/T93+rnnz5d/bhMV8bz2CJLl9xn+eZrf+/7zVP/p77AE85p+Hwt9YXNq
T/PPzT93kDUojL/v7PcB/sfv/3mSnx///bURFOQVpP32P34Evw/7+zr+48P8/OE/f/NzW4yCbDt4
9p8eB/sanS8ywh9AVDkoRh9mYbfqJlJDsvu7XAz2k+F0eThfxVb9+LMuVLTwwE1V1VHamRdzBaf7
UGytLDNoKbJlc21juYhlW064d4XrYM/0t72YkCFdOMt3dOtayRbbrbfQyp097/lsZbTOhF88iLAV
hyBOiS7QD02f0HI0aGl6YNtWY4f6rwekWYca83R15cxcOMKemrkrppup1l9L5lYWoyewU8Xegzks
PcBmketiPfYbFGmWCPeFKb6CfHww6yDbxQ2iiGKsEBe1zmoyw2RrFVRJUUYicAP4OoFOX841YH5U
UFfRMoepbEj8U3EuTLQADLEdcDglggBKYabo9VZmKrytGxLLxASzYJjFrfRdi/RkXpnLdnX0nilN
2NqojHzjjkLH8okMS4gEaiUzcF2w1ecz3eBTpGOTXkvLdNfMfIxtaChmufRjMLUg9J8fbZkfy7om
fqmo10knX5uhOVXVRHxBr5Otw7WdCuUyjphI4SmMNuzYq01XHqe4v6QrwR4jpQ1oiKrbRKm5gv5D
zwN0+G5olhw3ZR9CkgQeImaIc20NayP0iQtnY97503Wmx+/O44PxdfDKTJ3xqA7Ikcuw14PoCctU
nMy6HvfMzmD+C3j4dsq+pY2fG/2dhhSQQlARjLPj70nvBAihDspi/G20hLpIl09a0k6vu0FuqY2f
qCXHXdeIChtr9+XheIwY2qML5L4ureS9bUzTnWXAl+4Hg8ocwrsXZm+dDrCJ05E41AYNAlJAW8h6
WHalwjCORmNrSd54hK6RUKXbMQnag9/xoseFIhphBYCuyj+63tkxQX7MILGyRr5gbMC5pCx29rHx
rcCKbNrxajmCrNRVV3k8/3H4JbkfjAca+aYMLzxXVv/ZFMTQLgn2BC0yBx0npHJx7OGuF7CrQ9w1
jCmGTYs3RIKhJdWz2MFJMPZzJtA7q4mhSMFsEeXLM0x3xPwu/FQi2VEPmrxgnstFSbYpFfkTpDZN
p7Z30NEZu4IAz9vJVKu58T/qnHijSETvkzZ2xPoZ68GkLsM3Sz8hvohLrFxB/EXgQo4+MKavPc4v
QTMJ1CcH0/jjBSXik8Qmct4UxTpIxe2swiUAIid0Wj9M5I7HIrjsfarvyqDzmmmM5Ub2mTVmvwNH
0G9oPNY7w3+KlwraSQv48SQIbaQu6YUY1eXMKb0e1EBT3DSvo5HuRMH0tRfvTgOPJpg8ve3b+y5r
HhHT55hSg60b1K+m0mdmaMXatxWZhfqpEoSxyi6lMx4K0s8zzX7DHMUqiOCQEZfJCNmLD440BHWy
eeem8slIaYpiW8tz9khd0YhNmZKU5JvRVpj9wbQRXOb59BwF+p20y5apcfWVzi+zlQ3I1OJPkcTM
7q1Hv4kfNe6DizJR5m64gJAiXB28q7H3SUqj/4oYL60oyN3Q+i5z9NTCfU0H54wu85lQkktp8WcF
mA9boL9TsyS9G0mLqrvLEH0Iralpn8UxacNzGR+mD1fvdZg/ZGX/ZvYlcyE13RD/RqAnnkGXTiIm
CdZuySCsISHILHsarO2wiTgm1m3Vo45L3zUfErQWhDDYLI5khsTEOTDlVewRY0HNTh5y3FUXdr1r
Cye8RY2ioOAE6XoZIbtjsbFL4usApaOVzV+GqM83ZgBcpWtpR3Rd8Vw7pr12FOiBMSPWLBvmjdtC
s8+goAlU9tvOyJ/c1LrV49KcftYuU98mybBSIohIrC9y6L6KxPrsGpsuR4vKXWA9770Cx0xPuVaE
GbAPhDR+zlQrnqIXE5UCkVZLCkZ1L9Lm3HTTGkrxZd3T6OxoWFkDLzi2dkGH9Q5wTEsokktfU9TX
zK1WSeXKDURK9q3ReKxMLgoEKmRuvUMvQnsU4PM6NY8tU3Wv8zAP5RVpCTS2bO8IhOW9S/Crj/Im
9vNiIwkVik2vAUGh1KYfQvQf/nBSTNYjt5SbhqvutrdTdO2DzjauwewGcR9BME45bkLb+PQbBnyh
Hvd2YjMZGNAoeaTNj+2DNGE7qELugSfsnXm4yuLysYSqLM0cIXqMPIToldfE4TAzqpdAVOlJryMS
dEHG3aEBfiic/GlachFl2z3E7fxZje6zVaGroTVckHTqRuPV7G+8jIar2SFlNV33qqqR0VQdk9SK
oYwr4aKEKFRI6RkSA3cJSrVXpvZvQZQ/uHV/OZKHm4oBgWt+6GT+mhFA4qSq21k9tYGtL+OZLJEJ
n5toaWplNeACQCx2y/mZIacFpLcI+TSE410yuEjsK6BakfM2qfEt6pgJejmSUCK1Vyph4ltkn4OX
PNoNgbLN/CdlSKuJEJt1cuxl8cB8lYmcqO5qXKV9YjAdBzi64vO4lzOClGpO9DYz7X5TYHiVQfTe
+d0x6rHl0N0E5ANealDen06StKu4wq56hYShlIyfBHILQw7keELCChePkCrhOAm8LwgjtpiioPAE
x9eiS5cGmX+sRsb0mNSAVU2yWsUJ12bDumjynv1yiKBdetZh0VE3dQgQw8sulPMpiLfOxPDS86Jw
zD8ncBQBa+VPQWtcsPLdJ20I3KT3+OijM7HYqNetvYItNlbhjgAkWsgdHwuLBFKJBMvVamBM+BZP
DAZ7rz4nwD0OdCRIBpnczRhcZlV1n/c2agarxKTC2Qt/5U+ej6cqG5wlVOQZVcilFaib3s/XXj/c
1ip6cwrEBIQIEdYw5K9eEKA/wOwJ5o+mFtB4uBQcG5kULqwfyobWJHZAjVvfFpecknsJIv0Y4Eyu
ijPeANQ2mIHwzHC69M+uoi035+QfdFF1DYynAx2U8WlK9Jx2ET1ULik2i3GlUPmA9Lp/TGjEH0C8
HDWCHg/XAh4DdOdlBCC3A5WJhvENG8yGJdfauUWz8zp9ZQM9URW8riZES58neL4YrdsGugIs1EWG
OtWPII/Ys0OTnxj20eNj9DwcBAUqq01vwYvq8LDTZ2GyWtyjp6455hAzoaFeOV2b3Cm9VaGrHrjA
UUneBl8AE/tLc1JrkiMc0jLUgyEndnNB/4bmF064kWCX7d/aLthF2meqAcTMDJDM5TRpWqYieVU1
G2TznDwUYQ2awCZifMasD0FqkR0KUnxhKOfPHkV9zRW81zU6cGpjwjTxdWouhsmlxI+lo+GakBMO
lya5M1l+Nl3PuRaGSxpjcxkl1bfXJbTHTcblmf0Ydv4ZwcmHOaJKmVuiGE1MQmHi7xj3XvVRc+FS
LEY02XQQnSlBVmnrXFlJ9kSt/eS7dr12IhN9tDV+0pVi2OJr4F4Blxp3Iki5f4/qhKu5e2tEKe1x
t0G63XB2DGu3pXfr6IJpkwvkU5KgC2dR7tIo+da7QKoLpzKBijmjsTLH4dGBKWZazkhhZXBt9dgH
u/0NNlSGvUZ2Y9MbZ+b6QUus3DNmu25I0KKgjfUeXa7dMd+Go/GIguiDnXKzdrIG2avJxN/joDG+
YaW8J1V2DF2mg0msLmp5Lmoh10GMmDgvKERnBy5gl/nrAFNOOjtXbR/AKe//MNqBo3gJKn6L5H0z
4ZReYTXaKh3dpFpKRCTN69imp76c70AmkUdYvzXSQK0aIBoTVfxYSySjYx0+wickvEtE1J1L3pdM
MYD7aDkECAHEKYxX5oN2p1VSOu9pXxDTN0xrGbnWTtrTgyUwL6WcgTGfcCaTaJGc/XEQlGxywG3s
EUkiRQkyvs3jibkPEFPO0qIYGoBbfE5ykOdoLK4mrMzLJsmiHFvIRc6zAWNAYiNDrqpfrO7CMHeu
GBkDOMa9rOROg6NaFimA5cLHBzo9+Yt3dwi3dZaxsBn2hR13MErtD8s1ph0BcvdiCslvNmGsRXm+
JmONQXDA0V8ZU7ClMIk4Q7KFYsXFAklfldnfNuOKlTtCSXKA1rFuQl5xIKtZ4jZBXb+KG2+TBczu
IbThc3OsdwJ2/yTMl7AKVkfbGg56sgImD+Zd4wRIp8wAUTHxxiKrAMI61jYBrbNBgHUYyTCVjgXo
ElGkZ2qfOiCt12aAhAdxx0tqNsc2VBcGAsWmQvTX5fVjSrJuLEgia5sNuRz9ZlABM3gTapsL6XEg
lHdVdfOZVsBLLb8mJEl1MacbBlb4xLr+1iuHV68bPpNCHaAJrl3LfEPf6Wxqe8jW5dyswrHF1jcP
DAQ4eGp5rzPvtmcYuprS4krjWDKYUa6qNHhNHfQn6J8eQnXXS8EglK37qmyJsxEejMK4vModeSlN
Jp9ZBMt4Bv/UCu+6ZtehAUtsYqYCgRweLW08igCQZxRPdzjc9Aa0wS0cKgbhaXhkq/XiB3c+vXZE
JoW3Kpkjr5VKKbApMF0PX1JqVZtpcE7IxlZE5oFpitEP4XrOIeIZwUmk4YFjct3Wsb0dU5OdGDE3
K/wG5dawXDrPxAlgujSJJ1xFycLbwntaetuhES9Gnp/8trf24TjtqxGopc4xvTRej6RKfcZNB+7T
PlJf4AmnwBgAiFJVsvsarkV2pJJ2jsaiPNEJRLVKEwzQuXDRAf2FdvBSNjYaPD/9mrz4JVYxNFoM
yYbubfIfLURX03MlE1Cs1j4HQ7IqNRjXDleLmzLak/1LVjJhD5l2bsKU/1pAni8XBBBTLTnJgXfg
z9JFfOVmj+TFUrtWCFrrgZJDu4qobhBvDAEAg3rBSVZfdeiRtRHXZxXFOztzEkyv40WdWR+AIA5h
nPZs2tAjN+ozGabHDBUb1H7wcQ1nPHRRj71hwKk0DN25nHZBjlt1glJkdaph8gUe16jCaN2EICmB
gaWY7GCS0QtJkq8qzC8hUOP0SmuHbb0DsSvpDjFg05VPnb1qK+trsDF15I9Ex5R7hG9vHmoWcMv0
T4LimNn1V8UMaOdV+VeaY/Ud9LBrrPg8RwhVG76su2V+L+brNg4O3s3I1ZRT8YxT+T2xwp3l6G+Q
LOcwwOeVsEaZXrsttPcUmOPF1BIAPTfs4iu7vdatRFfG9M9jepUF1t5YsgzierrMHaG2eVL2uwQB
o8uweVXXwxPnKGoQs0bkMkh320bTnvutiEyPNlkaHwkvfsSDamwSpn9P0kI7MjThrYq/gvG58e1n
9DMPXtFTbUJdIbukWXdhmKwQdaBIQksJ7tim4OXcRLNbNfumdXf2q3At/B/201j0Bh9oe1fx4a3K
wb418mzaKGm/aLgfZrTkjaPV4j8TRJdYCB6i2T2Yi+5NRnFHKbyiAnA5svh3WGjOmt4u6MPhetTW
TRBHt/UfFt4QYNbQ2JdjrG9zyU7NJS0KjnGDhEC8xAsAdrKqs5MPDyM6hd0UJzcpUfPQmCAVMpOV
jGE3bAIvB2ze42Tfm+9Iqd89nMud4MDMnCcvdu8tt9zgz7+Kg3mfKSwo+XTqWs6WCOu0Px46W7z0
iux5D0kI7+uIqQr0r6AZk3L99+bEXglLH5v+DBXxqmMBCGRSrFtlvobL5tU3ossZfGBjVpeZ5c40
7rrPuhkXrcBT3jdoGWLkWtAeV0KQ0VmEHC1UMX1ZBYeZaCSUJfmJZLWPUurbGpwgfACHPU1/7+Xy
ApFFt2ZIQU2F1N5nYskLM4yNLNI/FAAmQxlLkddYfcZFTHxbdmrxFovM+Yr9lj5VCzxN5ma0G5M9
+ZznzM3Gddvkx1qP+EnIP2sq5z0zu1NrMYkNnATyI/7bVNkfcVjetomz8DhJHb72oCF083BZGtBv
MvjQqwT8xWDfhQocaRh+z6XxYC2eNRw7D0b2Bgu1dICyGpEg1Xqw0HYW9cZW5qfXq6MVJPcQcaJj
VWZfKlw+7Dh/m0z9nJVYVUobp3FX8Z6T4Txlw1WVJvdYKN4pId7FInP2Kr1z6umtryNI6YILuVEE
2ToG4rmeLQ95c//TqRz3I0vmxp5ozYLAPKFap5sQvwVYgpaZ6mWRRxeooO8Kf5ArTxivczRciiY4
xUF5ZbGEA0XZq6pCYkAs3IBgMRmSlyRv5fq7cepPx84/wroOKeCr28IA1eoVLC4u7pgQ84fbXMzl
sA2xvbp09PLMrEnZKO4RQ65KDw1JifplGrAwxWb4nKaoYp0e8ss8eCDRpM2YGjG9UUV7twFbKtag
vtOV5yXZbo68i5z4LVc2b0jHr3UR+mRUuVecIc+4Hbyt0W+CsrpKej/aW+AovaGPtp5Rwkmbz0ZY
nspcz7C27a3TQ/rhkmdsnXztW5xdqCj1wdEozBc99ehjsVveVG0Hd0R3wvCln7Kyqeg4issrO3+C
IEMibnXTxuolhrK9Wg7BeWqgvFIe7SKXA4Ve/hm7356O+EvoqTOd2+uwCwW7BGtgdTK3Tlpf5LK4
V7H1WoyuZKMXU9YO9d4PgKdLxYWxTO5/CIsRMNEtzeP6wG7sXk3FS63ST3a/D4Ov1NHDD2KXMxmS
Tf7i1JdtHb5SHoCxjClRQhr1l4Yvty06qjVi+wwUk3VoDejmIp1sSoYmuiwm47LyauPMXvN5LOjt
zr23A9tdblBaDOzpEeJgqKEzLvPsUELRrwwGBDwADCvjk33vaur1g0xC/zDOxrlmV36M4MpHuMVO
OhnYNBrtzp46Y12niO7rydlPXWGejBwtczM3EZMIj42aT+pqEZp7MpjAiBs+cvwp8Nc4wIo7Y+rQ
1EDm2P/8+Pe2sDiknJeMb8isB3ralrXFtUo5bOOLap/H/iYqxxdfJlcMfvqdC90Zs+d0rDyiaIXv
vS0MeRMD9cqze+PA+9nNJoVqL0M6fQQFsLUhd7nt9poKvR24humWBmSi7uuxeu8VCChIyrg9DHJk
TR3svfDb8yZgLzmjoYa+8dw1GrkkKgIwx69GPyksTJT27mD+wQ3MSUOFXYThh50C76ZF5G+gKskA
i3wskGC1LsuS35xwjizNcwPRpn/wQu8zDizML8TSTCzCYR8e7Tm5FJKOlQqs5yA7A2zd4RG+apan
S5YJjO2aDQLRtyHwn3wJEQPmtMR/s9ZTejkL966or+sUDAPKmvsywuGOkenY1pKWpneNh3HVev5X
OzoeF0NIXk5+my6jg8AoaBuO7YUU0YALwuaMCMpp2wt16jW6xyZqxlU1IVlD6MZpbR9LLf8EwmH3
Bj8FnThBs3RC3RAWuVd3HFm2t7ImjHcgpK7bVL+MRUc5NKbYGu3ie0jm7kqR+x7R3hYOO2U7Ij+T
g5L5gI03MBYvyeRdBdE3Kqj0QrSLF4ENZ73w3zsjvS+Gp9DGlqJ99mhxhDy2wvo9qgqVcIUyIwBq
DIhvWMGQ2aeJMJ+zgNU6U0DqMlos0KCcPTmRsqf74mp5Zo/94IriuSv8fGu0GAy0CYIiMmCF+dY+
WaRwKYpM/okRm3ZxkHQOaVKh06TtifF3zpmVYGmujeY0G+55dLJsjzKIe1kXNrOwnfDd9xlDYjHQ
qgw1wxVi8TDKLYw3NbKHM2wIS2XurzPXNbfhrB/MnJBIYTc4iyH9rGwaVk79laXNTRuUwyGfFndR
jmfEkkdVEAgxET+BfYPmk+dl7z1NPq42lYHZlI5ZXsXHKF24/pX16rj4X+lWRnv+ur0RBZqlwULe
toyewreGDgvGJYPaVV1iHMA0iKEyyqHpUYzchmBegMzR7OyFEez1WRsLgqbo621QOi01/4Lh14N/
7Bs6fiSeElMORm0X2FEGg6PdIJ4Dftdm/W1TMATqnI5/zVBd0Je/ihy4Cj19mzFHjjzQ1qSWqo+p
xkLDbmofNxLsQJ+IK8XYHUcpi5hHAHEyJ1elFNdBLe29FH2z01N1nJsUg0ZWbmNLguSLuDhEkewu
Bvrt4NhRxi/s7xIfqFCPTM34/5czsDk6smHSpae8oq3OvpV8N/SFrQ11Wdgt7PoyITyZ+WnT0rSv
7dG4aDmKYYABC1TIPdlAvARBuS2dpf6slEOY7tHJWEnzpHoq3dk+4Dkj3VxW00l2y0yohULamwW+
LQ8ov5K5s6p62moy5rAwBmldMG8sFCca2yzXeSpybGOeWYZrX65LC0qEM0DDlpyiXe0vp+R1PvIU
2cQpbOctsHgpCdx2mkv8tc8KgD1XGuVC2cvQ0HDab4rxCfZ/v2ocnpJYCToxkcuyxkjG9fWzEzgm
UvDi0qcpeRFVt4IWCkcUg27+K9s466A8gkTYhjy3WU87u2EJNZcqy2PWs3V9lOBppA+SjTsRD4Wx
tXpZ7hkW27FT7gJkmHGseb7mXbhS3RVWuNXp9AyO4bLWnoaaQBAB9NQW1A4johmAwJjM/JHxLQuD
T8CJPmrb7TeeT7ArM1Qah4EVtAAsaJu79Zelcj6iKb3Ri1PXD/2nPNb+AZ+SBmBb1yuFBnVjNc2h
Ly/akiPZCXFNcSJBZqmv5KRYbsbSOnoWzk7KCodjTtbm1xg578L61uP81ZfNbVCnW8dpbubOFacu
wVjehe9o97i3tFwM3Q8hZKnNWLNk5lQ8rjHo88CM2cU/RYbatouN16CVPlIF4hdZ75AUSMPb5rP/
GWeSmQ5jrzXKWPb8M7XIRMXKvnZvVayVxThlGy7bx9QOp5OLFWeVsPWRZU8xG1XjzqiNfV4n98rI
xa71byxpUBiK6UmPAKo6QVd4bB+VZiLiwv+3orIDAxSA1xnzmVcfXcWdes3JN+rsb0snNz67fTbB
XBW1Hp+lxXagx6+2igODmv3QVk58HVW4EiqbsQG1ytCh5630K/AINN3hVdaDpJb9FxFQPdUGLXig
1A+KpkBFgOcqskqX5of9qEO2hyng9i1akHeDrXsbexPksEQeC4JiDFkDoXGg23hzXa2qgP61qdnz
QY2j+V+Xf4Q9fCgtqFjc4QAkvtpnZQXrM//AUR5yX8wlhs/O2PLaO95RylGFr6iF67uPbTCec7PJ
yAEuBGyhNrRvmi5Iienk2LYb+Eh4AaeaCA6cvGuzwWsTq2E411izgI5v/BF0Vty/T1N1zRU2pQq2
V5hKEpioJTqQejcBUr/EWUbXP0jrGzHXX2mHFkTF6b0lgnAdN7Re48qB0NfQOMFA11+X7jopjE96
7cObER2YviJjN+RZd4zZ5rH89Dz4oJ5ka9R28Ihx5qSmICEFqt11snxx6L4VAMhPPzfhU/nUDp2H
OnN5t53/ALhgPBQIxEGZWwveNNuR9wBZsNXTpm5Yh8PafEhB53MciOeuJqbHtCxvHdkH38UzJufg
OUpioDItPe2qK4ZtG7KRKYaZWmjVjlVDFHn3oL163lsYkLYamNJI/iqzY6ZzsECaPScPLmIfi5Ly
8f6aTOIo4VhjXVT27Lyyamu3XX/WtX+XkxEiyhm/am22ZxWoepUlICm5PwJ4QzHeIFbzug0nmvy0
GXEUfgy9CZPUYyyf9uaT7TYe6o63uinDfTxisK5Al7XeNQmD5AjNEjkxyvmwNnaaEauZGySjAS1L
MW2FJOTsRUU6WT/uiqIBHhaegZJdRS57FbZl6GBreLFGRj+G3GmcHTVFzviHJRcYm+ffmP/F3pks
R46k2/lV2mqPFhxwTDL1XcQ8MzjlwA2MmWQCcMyAY3x6fWC37LbuQjLttaFVZmVlBYMB93845zt2
81h3KWMYFxLHxP5Tci+RaUMngDcz7O8qxDWeOHa/0UUe7YwM/Fst/D+eA9o6199GjdJMNpQb3oTC
tsWKb9vzhxz9Q2NDZ1V/PJcP6Jxnv+sRkobpEX1GVPqemKnoPNjVa5MiptB8uKz2ZUzbc9Cg8MGn
uUVn/ipSuAZeIH/LvsEnbwvQcoFlr0PLu1gA6zP2L9s+co8Bkp9TpcZXwstColkMtu0lb4AnP+AG
7LvYWOMUyXZj6KvNoLIXCBHsTT2c/MjI0eBND73N9sCR4c/4jgKFU2UdDvO2s/TG6Jsr4LFsjyzj
SHbMQ9WyIPaYRaRiRKrj8Xdig/qeF85nM49XCd6AKpWcofiMIblY8ek0EAS1u1Ti00qX6ow9yoOr
YizdaYths7cPtaOPAmJSl4/PxjSLa4cWyKocroHkAJfCoXi3P63UBmcMK8IoNWFKc8plwPtm1cRm
IHpq/Jh4K04zL3u3pNYX9J+c9v60M7QONmSKrwMZ82lJHrMSLl/EWV82+1aKo9uTSpQCSN5monrL
3ARr3YhdyTI+I6d7T2X6S0NU5tNv7Yean4tMBtI8zHTnzi24WoaQSuVbw1Bs0Gz8fFYJEkTiYmPC
wMbW4W3u0SwjfOKEPSmtXvn5P3m/GvySm4h5AWNahv5tYOI7pK1yos+xHZ9ay/usMv3dn9pnthBQ
SJUR8aZr9s64y+qQdkCKRb3DHtXAc+1K8EZmHPirLp9rWn6i0ZEd2eeqFr9EOIBZKtCJLdusQkcI
XzIfWFhRHfvRPffNabKnvccTVKDeyzm4Q9f4YXfJn8bCiQ3LetyXgJqHEPd881l47fegiphGF+VD
LXci5ObkTM/g1x1y2V9HgBJ4ZweWJ9vOT5DUmbLaRRSqdeVlW2exuXD4fHjWJwtNfxvPwXVEkrYp
hPydQazHLByfYAidRmf+MpRfKwBhFO75xQUUmBZ1vteTY26RzTlUFxAbC3cvhjG6tLqqd1FbP+ED
25pOyeOfylNDUxrp2sAoD3ogD8gFzCKMZOozhriGaUEf7cLg+wanKF2mOJS3NGGEyRvTgAUiDs5M
NtZjWyz3YEIMvVe8xFVztzsbUL+/5mUkG5JZrI3PtHzdMPNzAeauatbl62SCoefZ6UW59SPUfLy6
Y8XGamSJMeaKYVW2r7UBoKR60LMpoDb3O1wT4NVSirKKWJsC1EfHTDgpIO/osdj68XxN4Fevw7gu
tmZF+rWvjmFkpti7UbADYNzCr/me0CxmI36XvqUE0BEcOIp+ABAfEQu9WgFWCCIj2RiT9e7q+kGa
+pAH2bTVgno307hDqKuNdZGVsLaHu47sX5U8Rzan5piQZzVZfwI0DqV0IFb2wac36XeGX7L2v7FB
2Y9FxK4kPds0pXFEGTFG1gM5Hw/xgKR66FB7iGMVZflOMB5wc/c+WpjhGE81+6o2T3BlQJs11vd2
hHdTMzB1cjAreoliK9xbMdvPoa2eJGfKzve6fdrM+6ASp5CbXPpLjg0LMhdkklJMI7HAKSwSVj3a
G2SU/MqPKHYqdDEtPGNT50cCtQjLEjtPa6oSho1BMSIBMLKLHJuPUPUfacuuQs0rUT9lddfx0ExY
Ycof6O4/ktH57PpyG0I6t82s2pvGyL5sAmRY07W78S9GsizsMZAxPDMe7HJ+iR3vm/LGg2nZR0yZ
9cbQFpmTxoKXRaPTcSE6LV7byx+01NvarLgwyEzqA7lzam5Yc/iFZP2epb+kvQAO0iND3UcsYRY/
v/L7HAabBvQBVifxGpQNaqTgZ9zhOmfTeTHAJKwQ2nUIZ8eLk/vPeK0YcOf+q9n0ly4sH/7623/7
j//x/1MP/i+pB5YQAZEDvFW/x/8efZabd/3+t89CJ3q6veef//jrmvyOk+i9+Otfv3v8+Mdf//qP
/hV84Ft/l8IKPEGQgeNbpk3uwL+CDwLz7+y6ReDIwHEZFLlEDhQoB+N//CX9v2P7Mq2AVAHXtB3x
n8EHUvydUsS0PV8KL8CQ6Py/BB+I5X/y77kHlm8L24bO7EqGR9K0+T/9e+5BPRojs9dWnI1QPOum
LrEB9s6pZMtSDsGvkbv+BMInZj6pMaQDTH1o6ik+B7NAIcuvOjjppxwyyMS8/TGP8x813J7z16+c
kURaQ8ScFFX0W+JPLqz2sTQMeYkLUKezqLINqWDJyRrcLRqy/Byl6Ihw0pNHl3fEqjq5ONh1UT+N
Y/+zyuBnem7/1BKt8GA1BRIVNdsLS6Y9WZ6PyG/IH3iv7602Rgiv5NS5bkh2JBHE3GldHp61wuAa
W+2DtDTUAdofwgUehdMR+DjRsyROq1fZPMTL2XrIRzaPNlnepAaI4rlmwQfIF490MhbMm+KQdZNn
y8fZxKXohe69B18L9Ml5t53WfBx72ZwTx+BF17/dMhqevRww4KwyeLU5bRngybfINCu4CYzyPOXQ
/OUuJH1rPNNekMeSsWee2Hc951F1iGo/uDDnj0FzE8YX9gakxppDUdu2d/OnHvMG7qu1FCq++LJ/
qHBXNPC1QGsZPQfTuKtkVHxOAklZN7TBsz+jwLIstEHIBDD8KvMBy727wSSdIyjDI0AGQH8hufQZ
rU+4t1hsrStXFA9FSRKPl7uXUU+HEu7OZWjHUxHbDldr7+9K/vhNwXowouaeIJadBSFwgYIRbBlY
W/nujqYfuXd35scSO9GjP5iIlrz+aQ5NDKWwTCbX0jeJenNr2BmBaoPjPAaZoOpS6hpr4w2xocIV
ENTnENIs64lvUU68l+hZrcZm9TTULNEdj6pv6lMfSZ3nrC3w2sfej9qDb4mtr6yUSYgp7m0wsgfs
lb+HxYst1uazXQ2nfzsg7mU2RWXxN/bF9zIpdPuPv4T9Xx84yXPmcySYvuU41n994LDxDVkIBOo8
uB4zTUxMANvZm+oRTlaXXFuzg1prM5OISd4rkvYnBrJ2E0sU+SJCdv1/fj2WsJZH/J8vdDmvHMvn
uRfC47bH4BBwEvzvR4CBZ7My0IGdgygejhne8Z3j0Jtk1fDUpbk8mn2KWqFuMU937hvODOMxrJwz
IJdVHdgsa1XtrkM2QzrL4U9loKeSPIzeBjlc3MWQKXNEK/zcICuq6AVJS+DguqZrPvedykmogzIk
ReruC+WHwIQdlja9se7RM7NhjK8usN8aoMhOd/yHkVv1mygIyEa0EBfbFTehXAQHC+LkAcr3te9w
EEwTKt6+9+G9PQh4IGcc5glycJ2tFQ7qG0gGTcLoL6OfHfishoeNJb42clYvEQrIScTemTUFxGmz
19sUHSkLEveaGiK6usJkLwgJfd1VsYZ8UDxbk8FaIpqe/IZdXWN+Sy0lL7hQTq5lyPvc0DmHgjma
gkIVBLSqqrJeTDTJjE+kGs0jq/unsbIU4+aAaZbK5FHG41EYXg5I809OSAYRp92raFwe7gQDc20b
TAmD+DYVJo8xAVOw5hUmGAU2KP+ZA8xiFVogV80C0jNz8Y5SBJ0ds909GQffIZVDftEp5cdQbyqK
yKOBKm3lUXWul52sgXB2O835WbYFY8KobA5NavePBawPBKRHXlJ5iKeyoUGcqNdaeJj1MOLH6CxQ
hVhWqq7uILqIlSX6D48sknWiSmOtwSEKEckt2z7M54aHUkHBpWmyAxqR9hynjFt7B1c3VoN1p5uf
cKLhCbkIcMnycvcSF/dGa6AQjpFiyO/4S4laHVaNY7C2h7cAWfZ7H+O/Zze0071EZ6mnoDzXkKg3
Y2uRDA33GZpbsMVJW5OeI0ERgZjje3qYvfBZIvzfKpn011a4N8Bw/oY4LXHLFn1BV2J/w+dy0NB+
EflgxbHCJtkL61tfT3TBPB1rFGzElzK3dBsNhrcM9Dk2zUPp28HFCSHq0t7v1ICeB4U5Q/Qw8C+R
kzw09AIr7b8yf5bHLJjUyrfDdyeYEgZVtCqViGmdILWnICk7A8117NXEdJArzYb9ySnWsavLTRGU
BLyPPchDu1no9n6/H8mZRPb90uKpfPI99tQGN0DYGtN1itBEy7E4GpLZ91g5z/Yo5MMMJk3MNsIL
67dRQ6oaZ77PNAlfbOl9Kx2UTIZd7NnKJtsa09llapDNjYvKfLxn0m/XU1rcKtVg92Zutw2L5Jsl
YKj0LnMfruJ0o9TEtiYGTNhOPQoxttIAvIJt3LKWM/qkYN5FLeBjcgdiTvZ8kQKr5ZaqWcc9L3ri
Q22wUyhhxloJ+UbCZDaS1BE6rDHY+m35GvXTL1l1zYG0FJLz6N51DYYyaaYnUiQSfBLZW2BIXDjL
yVPPzVtskirTx2TxOU7zrS+C17ZDA4nwJ6dFMiS+aN6HsgFnqYxxk4I9U9mMfj988bofTUC744i7
ZjdECTR6q6iLNDQnDSvJ1VAFCEcZzORSxuSk0Vc4+6GSv6skkzf7d86gnZoByXE97KQjWBfmfBbb
kLYCW3tLxB1umOZQhOE9dpuDYMKE/n5I9l0SMw3njKOH5mGQFBmtZ1+qsdfnSSeHbKxJrBdOfZJD
Q4j9oA4G1L2qTfaNqd9IoKk3jY+AfSZ6Y6V6aw/DGiv/oo5Ty5NryYmEWHfeVoNCOowA3cmfHMYb
wIcQd82jc9OkEO2+nsgcr0fMhuLmeegSEI8dGoxoB+R9wB3L6rHHQw83vbkQlT3ReU8ITVEe4T3S
nzl2u1vedTvhsdkOLdRcjfDvX5F0vj/BJoDVgAZLgNSwu8tEfiivjfzGHPYG9MBkgj7gh3b65E7G
WVZTe86+mEpJfNQBrFjAMrTTxoI8coOXMLPdA2jQnZ3N3qUuN4TJWRtPGQriVWFd4Zkg4ZxjnDmx
wcSM1j33Z/NcIJvf4Qr6M7B1WsU6nTeSjey5LyBwcBofUgJ4tlIw7wYZ4+2cgT9BVRKSbOoUJ1JV
nbXdRR9pkBaPdUpSc1iWP81QqlNjd4/kJepzwWFyw1FhnZNuNlbY78SF7uGYydE5agZHotXBtog0
Dq3BJbMYan+iji1oBDvPTuDbw+0gp/KsWX3tXDt7N2Y8N9IFVN/NGGS8KLhOiUlBlrntpVdYbug1
uYweinicNjH+dxKbah6TjsHBjGRjXeRTuUUGdxvMuL6S/SbXbTSgKJDgzDUPYa+1tXUiOZ3BMDAE
EgEALXIGHd6xtdlPw64NQSXkfswFAVgb0Djae8PgYZTw5Y5e0xDVrmqbwdPYXww1PBpgyEll5VcD
s3hkPxUMjhnamOaKhTyLK2yeTWaUMKsA4qz6PBrRO4Tpxuw5ywUuINVZ4WNEe87iw/b98HteIdKc
+jrf6dF8ME1zWM3KCrZ4Hd8z0uK3wI+6bcOmcYXVm+87kq9TAxw1ABWzHLDJctR2kaqQx5JrH/Ao
HUU3/bDzOb5YAId27MWIjEW+hcgdZ1DdccU38bSO4yet/c8UC8s5tQzx0iIn6ZDTXkj/hNcD/UKg
KEb6Lm6VLV54OepQpAmjcVPfe9c52mnMT3B0830U1a9ttai3pe7Xcgw1409sLf3yY08GK7nNw/gt
Hbpqw1FkJuRU5k5wY8B2LCdmSHb6J1lkOnE87U0+q7jrmscxjtmcpFwGs/gdudnZSf16b8fW1uAh
4yFENs6efVre3EmpXeYVxhNXF/FH4lY05t3k2D1AwMpYqbKWbOLMOyKr/ulldXOuE/dxZhT2VDWo
Ov2xk9sy71h7s35MnGB8SkyrhWbGYWFnwBOJxmMnERHvEkT2a+uBxMMHlwSlvrOlAxzoqmTHcLA4
f33pCvOjVIo/biA68dBpnmONc63Pz6oLFqiDZ62BbB07XbMGGSXT0Jjv5DDWo7PXZFatCSAtL/9s
IJvEm5+KDCkoape0416uyA5ZAhQ6DI8mn7AixB/R2DB04xwy+Mz8UiHTgkOkH7ImLpDrYhzzqpQc
nWpU5K+5SLjz7DMM3YCJbY/2PGT556ImOSYec3Nco6sg6aqfX5/KPIqm+wIqTk2H9X5d3eM6ytft
6FToXcdfMR0SjOam3AFHsHZDQOVdyanaVV793aK7Ww8JJguq6+rkJ7jh+sKV77wyXp6uMBRS0286
N833Cg38ekQxupsJqPKWo1/7bbGNOoaBBbR0EO4ubWgFRHEIubfs8lwW9rzxikrvwxjyT6Rm8hQW
MEzQ3hSfUc/lBPOPkwmx2k4pzdvefcKGDvDTyM6REfweO8s8ySb5lEn5ixZXnse29g54WgUaF3+r
qjpFLaEyWOt4xzBepG/DDN1pcvx1ZJkelxyPMr/v7hs9lRu0OIiQbXwUtQNeJrKOdg9ete+sX0Bj
jxAGg7U9ITbsqtlcJcUwI4ML7I0Ht21DGJaPC4zayvHjZFO6KMnK3sq2dew/hhJ5tRyIKyJsLbyQ
/8bJdhsK8WQziDCEX68y8kl3ZukfMxKmvjllMmKvNEkBaTz7YRzfWMBv7Ues4/5hyrsZTbp1AwMP
2sTAsQv2dRK4lpKG8oO7wj799rDAwkWL4o0MapDeLme71c3HBCo2GMeIVYHfPLOTfNb+tO+6OsPh
PXgXmzdrS4NvbSwFqSgCiMjuWwm2KZK1l0hOdZUSL1XaOHlgVWO3hrnEMtZqAYg4cf7Y1epbiJdy
wY85awVCeJcELA2l4AAgcupXmLb2xemmZtVK7yxSNd3Ab5G0e82GbAkyD+yD2Rhscx3rWnZheuaF
vYfjDLcztHICSzRNouWYV5Oae5fW1NaRvMMlA2LawoQj1abhJkvkN6rc52xa9Z7VHMdC36gB0ovv
DDZ/8GESdryLnXS6LyBavJrZqUoYM4HXYZhfVPT/2dXJm+o8OEHKTmGEdiCdK4SD9p/VXAEHB2Vg
BETcM5HI0zkYDcMDTe2+zU072ZPvEFxMouIH5Yvz15c52TYA+x/CWJjbRlms49BY+V5pHlzcpntl
DR+pxZM09BSMFrUV/lzjaSi68jw0ABOIn0IBWi2DrznIqBUY3rBdRbPbiCPRhf25KeFnhX5ack65
8TkZVXL++qeatX7YJ9kJR5SL4b8yVrFf1hcqNP/AIvKBHbR6Yj5ZPABXpEPjIFhHqpzYKopi443d
ux2q9M6zkt4hMmPW7GgeyWLaeZFVAVkcwktoabbBPTarnYRWdqbUT8+Fz2XX+IrVrzmHpyYTAeIp
TUKT9tXvGVd2tTKK/IkBqDiICSCxpQ3ymIZ1UucewLrwZ9jp/KLj5ckq3GAjO+WfOoc2ovfqcc2+
1ngZ0uI7lW6HxJ5IkVVeH1FQ5OssKMNtXSUAv/K52aLJStb9TFxoyuwhssf0yWDVus7s1F6by/6t
CMTZj62clBWGXsZo42sLAPYWboSwLUpeopE0vELzWozEjF84pefLVEYfl0Em3rNZe95zTO4JpXzh
HuPJwZ/hwaLiGifWmkCxxLL7s1lmdCoNZ+PEisgR9Vs528iwHcJ7Krcv90aSW/gqw+eejn1nO4E6
ZDECnGksjSNxHcevb1rZ6Y6kkwX5ZV1tLCDkofBZ0UIc6YYfB2rhe1VlgNyWIWRlueDmGWVsZGjB
1YPOR52M1RYCB5KgySyGO90X8piUjA2FizIZ/Il62UNhj6rTy1vzGtevM5l1RIfiG2wM94mgrmFd
OyQrlNgb0W/IS33V+lPNcblsOgCLs3diuGdx8Ta52jeUXhsnSbxz6YQkSgVHsh+ja2+bK6aE6cWz
1LhO/TQkynME5OYDhq4iviWRjNCwcW+tW799KSgoDs2Y6kPbIAfyCH6KSSy5Yq9gQ2XVyc1oCSAk
pnpx2LMgMtGWbop5yNF0kAow9+FT3jGMTKVsDhkHOretOe7jWXwWOdTIdsigQBCct0a8a+xBk2CP
DPJzNuqQsSsSigEv3PnrC64rvZ+H4dnpLe/cD6ZNSTl2h68CxDdgy0QN2IB2FCdbsDWcZ3HEt4JS
tjCBSLqQL6lS7FyJzTwPn1VQIMyuz+wJEQck5XtkE+aaMBvfWtxQu0D73TqNDi1Dj5Xsbf9oOMx+
TDV6fLr7BA+fUx9CBSA/bb8FWf3aVOa1E0PwWuRXy41huQkV3fJCiKtjQIgZDQ9NF2gOY+IErdPW
v2MSx1HXEy3nBTPY3hns+wxj0E/sc90gVY2d8jzW7Q+bLJjGD4YrYGdAv2Mkj46cT9IBEpmnu69G
EvUKfWOX/9AsN9dtS3Nr5OXBl1ADIxyK+3ZRG4GRek/a+bOM/Qav/ncDBuHsuh6hf8mV/We9m3zK
nTyDgYsjeN7PpYETKOviw1yekqjF7ufTttpjf6wM076URv+oizi5OlHxI06MgcozeMdr0J5zHOFL
KT0W/WKJzNkokOfrhpuQW/4EJNFh5UssLS1HbTFvCvnQ5hF2GDJI1h2rmh0HTbvLOMbZ5enoLBPk
9hj/6j19nLXzyVbaDBkQQCrlV8VqWwkQjW5pmy+RU0FMqNCINRVc6q+fP6UbGhhjDtaurL4bPaRX
35pphbKekCe3oW62v005RdiUZ7eeKSgUfp/uPrIuyPBJwpoSua2y1r5OhQ8uZpB7IygkTQVNfpPC
b2xFW12AdqxT7soHQs2G1EpXvI/2kUpwvLcFD7rRVPuwcfUmd6c/g+XW15aTqe38cod2zsMazO46
NvHf5ayqpZ+rA7MkMNkDB2GDkZKSAKlCwxIUoAEsDB+ddh8yqAQR+OIOtDNj5RWk8BExEnUeJEUf
ubUV72kTBvShaGudVDWHZOLFoSbozKA/tbBndiJiikmlk5y24Emi49DbP3xw47dGuk9FnmKtNaNv
ZKwQo2Jh6rOhzmx0SQqvbEOUwD2Ae4ZFyPabwwiMeU1U87gKC8ZcK4btcBSVx73rMl7ymQz/8QpR
X4wsMp47ljuIaoJ/DlO6sP7B2uOpQtMMRjXrcVbPK5U3GEjdQp3yb27MNJwITrKukdJfkN1/2E3C
wtvqd51Nd1EYhneCoITWLq4OwQyPlSmoeYgjIHB5Ke5THcQbN2fLTTWzz8Z2IeIwtnEl8x3m7902
rzFpddWAqdF9S4fWPrUl585gecVjj/0qqpwTlZfcZSy2t2YPjPlrFKSELLA6ojUo32PdD2+Bdl5K
To6ZWLBHFV7tqS8eTYRynQ8mywbKSJspqp++tbhq0FJjyBNoviEskFjworG+HiO5pKx2BPSiMnJP
fE5/jIyzEqagX5N7m8+1J+v6ZuvkiTDKdBPMrEY0bS7A+XgdJ2HwrQ/8W5Pic0MZxwHaDMa5w+O6
/ppIIB2nI0VNvvPVPJCjPjSHgf1XFH1XSQv9lxTdlS9HJt5YOFBmBckBM3F4CnoKP44vZlxujNYf
S5Jdox6PQhRXrt3Fzy0cBgTIAVlsoqrO3vLFSbxrZkZ6/1W0xNb46JWtgcHRi84WHx0t/EVnH5Jo
FYlW8bpJT1ZVsl1mApiXA7JhHH5pBFZ+CZYvoDW/uWXprZAdkbcQDOat/OJdclSThfeYkpqxQR3q
G9o+FF7/ZkeNzzSDIBrcyPN20BaxBi1GIcak93CQxWlMq/rSWu7KnKroNCv3zTSiel+WlWJ6MIaP
7ZB85/7/VdY6eE45udiXYBtEckn85aLGY2qTvbhEmRhaYVRSxTI+Cqx9xd4UmTYvtPF6+zsUmN+I
leGXDi2kUeVG8ENy/FgpRP4ASVjuf6GZRcs97uZb2ZBDr8Yyf5nN/FRbfn7USyw0dBz2vyEr1rQq
nVdKoEPvtYhjyCPczgTXXBXon8yykhN/M4TXwF9SZyj6VcDaIPD6w+Cg9NMqf2uqYRfj1X6pEcX5
JhGxkWfeyW0lyDzJdrWV5DsS/0owK0zB7Fm/urDNMdJVDDvEYJ+FVb6aPh/nwJ7ZaHaQxoCr/8hq
gu9t54ddpi5X6lCxrgWmigIJ98pEgRL0+T5nGXgy2wrKRUG+u7lxS806ki3tZQ7kPXJ5q7OMIBUc
nX+AqtEOMnW7QDXYmRylP7DvPEWK2U1aVDG4Ty4WfkTGPqmS9t7jS2F8cOHpEFeV4PwKQ5jFcUFV
OyeoRbLOgm0V+09jFLjroDej3ZyihFUjahWl4h/gZKK9B/Z0I7IMk0JrG6c+8xqGcZySgabCdHFy
oR+sq59Vl/nnAHT05uvfcmeyFzXXjDGLi2uUcMtYPq6rmX5Cktbq29NDl9Okqa7Ebzbdwy7uj5ER
W9c+Q2rsTsOd5zDZ86ivWYuZaHWcDnXZe21At7CQlB1Dn6EJPRFCGSasV+lMzKkDanmYIC20wFZ9
d8qPKY4Uu7aSIXgoB86IOj5HXQysW+XjmZRVbCC1/0j7xhCWFeDcEIFGYo68Fui8smFxSHcKYDkB
sh6GnPwyEUHOygblazIrCpK6aR+GPLcvpvhjYQL6Wmunigo/SDvM7knz7A/fcdTeScdktckxspkS
/3efYW9ukpkkl8bWz6NbB2eGOXeEjh9DV+inyN4ywA9Qu9cDbCecQ71Qf0YOqk1T2++Q617cCBiY
A5h5txllBLgnAAU7RROc7dF+kG2y0xk2sURFD8rpniXeVUXzse27kPxLPuaua3yAGpabePFxMklU
mxrPUWm0V01vy3vZ7nBLm6ZL4nrL4xMv8rMAKzzCCgoRiSC5yFsMfIcm7B8heWokAIpX0ucfwgSJ
BXRlWaW4kGyQcIG6E7kJ84zSnOU7djU1wWNPetYHRpYzE+8QDCPvzKo3UjEsHhlKlyWLvnICXGD1
xSTx5ArSKrh+/VMUGReoaMFRQ2IwUXDZ/QF9x48h8l+HiCmBY4df2NaI1X4c3QC4/uuLgeT+1FvG
AQxNdIsKHLMjvunatlMy37MaGTYhY20JJ638+r1u+b2hRWGsJfcE21ZiZRfn0IAjkCxZKvDb1xeE
WtEOxAGXxPJ74TyJXaPZkHiEYN1MhHg3Sv8lvju/p2OhkIj/r9//+idhli41QeMiigZfYTBO6Spf
nbAQXSTRb1f8w59c5ByxtTctNWS61kZhbFQPxom/H/13D7LGZiAMfgYDTUlq8ykI5Js1ETYlREru
FIip3kgV5ReCTmuum60IKH7BZcxbwy/F1iRk7RlLLNHwkICFGTy57hytJ5mog8WJEGrmfczi7xAV
47XBIdj6S8Q9EzJomG8DndcKjf1raVZ/iiH5Zg+g8Lv0xDxZs5SAHhjh+XY04WkIoxm/N/IsYJ5t
chu3eAkQFEwtOv6Povjpuv27YPnXRY04DDguBLkYmfc9Ew5rtbjdNZF7CSaGxfR2VG0upgsiiZ5a
9qip46FeC2q1npmcrcBrtMiBO5Cjq8kI+lUM6rRMzfeCJI5V/NaJX95itLJzeSqHEch6bbK16ZcA
bZXebAs5p+xdkl67DNCdAnscKEusRiw2shwfZCNMhtI/Z+KopyW8ahY5kgrfe8zcjBVv1ZDa1O9o
WzuE4o3JbE2G+RKTYhzDsIopVplExw6mL0bia1+HxDhn3c04jNkYf7edykO3Qn2gKBoNLZnj6Yx8
Yf5CNAw/Cx9LylS0HLv1lktjzegYzlnL32kCNgqK9pAaU4aZ7FfWY9hTjl1i7oXEaoQuEQZbXgeO
c0T+uDdgHfxKR8KUozJeCunSXQXChVAZpIxtdmytqIdzSIcW/l6LfR5Njv0xIwSmziPTtneeg8rb
4BP7GFEhe8tz0ZjxmgyoBAOG9xsSEJbeDCF57MPsrtJbmYeP7I7JH9AW0CbUkDu3Ia3a9ngKSChq
pQ9FeVEA1DUhhayJAk8z4okFcL3Y+QzSj7QD9Da2KDeTluhzZscE7pTuIYdCvbHDYu9WgB3BK4IO
6/Bcevnz0AP7AFVyttQEdqloG/ou+RxbhAEJF1xwpXpGoCYBVU4D6ywFxw6uibsDoo2JFt3aWSkA
wQF1JSc8w3jy2oqCn0Ahii2a6yercWqcwQ4qWRZJtuE9Bt7ARiHyKua/ehURSrilz/wQo33vGqaP
MiRjoog1MmUImHXy6UnBDzLpNiwr/R3uTtKl2giY2JJJ4jV7cEMPLQMe24VtkREAu9Op+cZS8ifv
a1I94JjjA77EMpbap5zXLOg7Y8vWmjumZIxSYZDNooGqfgHKhUgitgR+shpI22Os2wM9Z8GWzWEJ
UzG0R7W/wsx+ABOX7YZJ3Vt36UlTh6SMmgwIJmhcOLi4vhxqzy5sy1WLm09Jve2Tkr2hJOGn7Upi
1xEmZVyHA1gjunK1qkauisiDE9Uk6baeUXVjeVoBusxrV2zQ1G0T5E1b5UPBMdLH0ldyHTqwPWcj
2HoJa52pMyQHIVYnF3/tOhD2jXUodk0BuGZwgUENgflLA3xKRE1pn2Kiy0MM90b1gR+IcPSKof3s
4sBaojoDiGo5s5RGkJHJwv25E9Cjml1eyt95lLFdmd5RNr2nnGgrz6kjrKvjMWsBagyh+VZD44cW
CQJjtCGcYyHzXvJO6N0MiN4CPuF5+lrmrGpDl0GcxAFaiHLjLPWmHDBCJISAETU8b01/SPdQmxok
L0AwY5+3p30GwgYcrUBJWebRyUn4obqm+z/ZO7PltpGtS79Q4wSARGK4JcEJpChqsDzcIOwqG/M8
JICn7w+s6j515NN2/PcdjmBIcpVJkUDmzr3X+tbe6khfVR0kgeybERMRK1mMy3beeYmKD7rrvcJq
aQROeFYiv2cctcct9azTro9JAB0sl5Nvkn2qlibeRbX5R12Ri8ddB2oGPl9GBBme6C+FV3x3xq4+
1DhKIYRFdfu5sBGkYwZk1LBcqlbQOo1NmhHthKGjh36jjTejK2KO8WHyoPNZFGGK8N5C+lmn1YV+
6Z+oA75E1ahOdu/+GBfveyjZcJtc26sWp9uv5Wmr0vWdOM1xBH8MyDWegK32n+K0piqEm+Z1GAwr
XWZ2P9Y2fj80o7B4FCxAU+D2HVqST0tia7E643fWHuCMDVDu6cxbGW7RnDvsEFEd/ebFOf/lxUmJ
rtdG5OtYnvmfL84KCT2KmSUE2KLFqV3bX7aX9HsHxwwtevr5uffg4cpYO1o4+dzY2S/JFl7H4hPu
3m/VQpYnJIFLP6BENefn37xA1MU/vXu2w8vzUBqauv5O2jfGlT10XhQGFsc8PJct1UQZ77Ml0Q4N
L3wbd2raTCETRz1X6JvsrTBJtPv1y/hJY2w5jqPrBp+jIVzPevcZklDRaRHSwwA1DUOKJSOMxPar
Qn6pbIrOfP0wazzlYBbz38gb13/6P7WNLskVfDKu0MH0yvfy5shzatTBdiDWkXTHuDBNEncnlZdv
l/U3jmylUMhUrv/r39lcP/t3z2xI1k+uXDy6xKP857VhuFValXkhGUElzSOyr6BXmu+FnXHso+Qw
Kxg1Rje9lov7o3KW1netG6n3VHsFqNlQS34UU4571Rvpv5XY+xA6nPO0HR+krL4WNkU8WoffyVOF
/PllC92FHGEKi0vmvTx1Jqylx9xmBWJo6a9oS6BWBUHF0MHPhDXeAF0xKWjhL+NkJBE3xPZ/QYDb
ogAd5z2qxFSZ1SXKmLnj5kJ03QFrNlswknV/HgDaDC36PUdoB+bGiMiXPwvlDgfVpQwcGE1sCDQb
LrUJ11h37C2taLKUu9Q8MJp+oPA2Xn/9Sf18dbrS5kDm6o5jMmR890FVpdXovNN2MNA33nTcwLiW
iIMah0+doBJMWhrA5Mp8bO1M3//6uX9e3Xhux5AeZxII0/q7OyMHqYL6vbMDQ7d3BEd3e0Saw64G
vkZohfrNevXzcuVKxzNcKW3PY9l692w2hvwGtaQdJLjlSFD5gMZ7jW1Ex02GMHjB77/+7cx1eXl3
D0DkE7pwkRZjWXj31mZN0dD5qGQAVtbZJeSzURIfDFKJV2sUzY51RJBATt5G2nNdtyUyL8FuW7k0
AdeRV9M61klE9fNdNFrUAItLXF++Cn2tAqWQsWAtfSQfsY8F1NDeb5YP8+cF1LUlyxdvmCX46t1b
Bqk7nFVuW+D0NWdLz6I8pF17M8D1BJPjTUfDwHbHIMz2eLkIqoYNCH56bKscUbkoROry0IVDssmt
GZ5UZYP+qd/MpI5el/JDKJvl8Os3/b9czjj5Ge3ytrPfv3/PPRP214IfM6DVQINfMu2QblMeUQCe
jLAy/HI1OtAKjwr9/OunNv7LmseV7NiCBrRj2e/3Q4fmLc9dmMG0ugeacoFk6qLcGXGTGYJpftiO
84PRuzVErJ5Z16qpbVc/MRq/8TdXu7FeXe+uPgwylmtYusRYLdZX+8fX56SMVl3+/xr1pBSxZxsB
gb2sV6t6aFk1Pzeuv/iw1B84lXPDUR9qjlb95s52fr61PVw6EkGdw8Dm52WFWZerlzFRoLpO/DiJ
bU0s5k/SPRQifya8W1yFLGiBhusIR0+hOOVEHaHc/eIk5jHMNeNbazjHZagkrt+Azj18bGhh7YKa
AdTkuE8YXD5OlnFbYkqMOrTwrA/GORubMZCw9gdY/odelvZq6V44+PfGNUqinaDPggHakQSutux+
s034UpV7fmoVz6Poj0PjlWeGEuvSIGcs4SEr2NGqUc0acwTVJIZykHeU6V5rsJcZ5ZdUj57Nxe1I
/2BQqIzwGPVblwvFT5xoukSpCVSaOK3V9XwxxDh/mZQ4aimqJK3InluNwo2i9tKNamEu5jHs7DhR
pYMOZ88d3Qt5li99lN2GLjY4neGu/PXF+182bE/HCGXizDY5QNwXs39cLmXC6XHWQhlEynLPC6kX
KA2+pXHnPo29fnZBC+MCRzOQGhxkOozAZVq+DlMoT/qCxXZtwUYNumJzyA+eoegToGVkWFK3p6GR
H0jCIKVwWMzfvHD58x3v6Q6rLOWx5wr3fiX+44VH+YhshRowuMtEJRoTSAA/BqLSvhVF+8XV5iDP
pfOQLUuI9SlnJl2SsAZKlQ+D7RQJTUH9xZqV6JcwT7Z0nwXqQRjtDDvFKYsq+orpW8S0ajcy5TtY
IQjVvmbW0DHWMrxPIlUrxlgrAOLlTPJtZOqBMdW3e2XVc+6/FDfECiyMJCzvcjOhh8xs+WwV4mmC
VUEE5x9tiOjZn/KESSFL5rGhg9cSZL7XvhBIhymlSAQBCkzLFqp7wTv8WIRTscFZid0WhAdBeerz
r6+K/2LX8XT2aFYRQ3ATm++2ML3p4mV02cJI+vVo9lw7p292yNnwF3m5wKJcEEy7qkazyqoC6I3G
dooRRWT4rQ9t9pvV3fhpS7UF775lYCFibbPev54m6Rhc4g0N+HjVyemQVDjObqr09ppAw7D7p6wH
ROjU6B4nvd7HC0r10mHwlsTwNAaQcL+pdH9e9XlJLtZB3bY9dsv3BRTMCDTZNA8DM04EMlN7Q4+e
gSHzhiw2aM+YyOscW58f6PfPJ5vIkUIfIUIZAO1+83H9VO+vrwWtsaGLtXiV79b8AndODaxuDuBO
4wvEnXDq+uaQMAbcQPBbKFdNpK/MPf3e1gzfGXhtGiZuIulhnDbFjbl+yP8zQPTntMthMknPy7R8
+c0L/Xl3wuBvr4cSzE0cEN4fzXIRJ5NdOyrQWnMNBseOVET6BXWsxzktu5MpYO2g+X8MQ+8IYaqp
uLW9pMABnDzDSiu2ypEf4qhtydROhk3busUln9VDvJ8Q+j4DuQTe4pl35McLK0RxZmKJ4WjNURlY
hskuqf3ZytrdUhEMQ4ydDtXoUM0i3GsYq9FZ1aXnxyWCcJlaNBdXYXUMNH0/uhJlod2twUHfrc6R
J9lAxm7nwtn1Jv78GrPQWca0tlGm7a3BdQ5Dl68qMqc80iwQyINsbw8DOfGHdJkfuadLupIqoDca
Im/U3G1lyfI8CcbC94e6n/uVZmUd7geQioEe6lfRXxbckrhDSvtxmZEgjLuCKOwPBPEAIsiiD4VZ
fyZ0i8k9BF7N6g1Sdd0fLdTGYBSLu6X38hDFoHTtYfAe74toStPwrLvjy9wMn/WK8Ehdw+pv2pfE
0GA99BhxJrQUjgXHpP7IwD/Fc+B5gd3Ox/tJOgnbH1OJgj31Rt4NdgLgzJFxNcDOd2AgyU+Q029q
jp8vfmlw0sdv7Emh/3TYTUocMqi5uiDJBKc1+FxrDV2rnYsHeA98m7nI/D+/+6XBbW85FkMKR7yv
N3sIjz1B6W3gZlm/1yrrIR9G75xqZQ6tzE78xRWHvk/o0qDKKjDz/KVXkIPtXn59U5nvDjgWZbrj
muyEmMEkUMt18fzHTlhi/TAaEGuMprVX0DHlhSkGW7CkYYvs94B9wzrZcfigkUfgr36NxeFKlJXj
vaWgE+NWMSpz1UOSlN8oRGgcmzAfETpOWkHt5DHKX+InwfjPr1Bmb5eq3UMzIyVkMn+30rvGT78O
a7ywbcHvYgrOqKuV9B+/jpUzqbQQbQfx1CS+q8VGsBRSD8icoK99/x7LohHcv4JStu3qOTkpJ1zg
luCEhqDGl26I5AkOYgGkV2hv05Qtwf0hoYpH4g6rFCiaf/+R1AD7WLQuSAjol8CciNSFh3EUCOEY
gjTCzzIMFI/DfGqbhWFKaosgkSngg7ie/u+XOsoULaLxjHNcBCvYZSft7kfhzVqQVMRGyg60RVt0
oYTRVcUbEY7IlnJBbLLMjilYLsJRrTXK9zKGbs2vPbnlhsiiOpgxCzGQCEgVDoP7V16XcKDUS51H
3MkUq0J/KmWPWaZNX/oQ4l0eNtGRs2h+hFd6MF0dmc0UvzQDmxarGIq55rWApSUbjV0gNoljiT/E
BWGzToOdjVkCenHNJtGlJWRrdWb+Zb9CL4jlLhq2csIPNACvJkTGam5a8tVYQ2hF0VwXK6YAb5Np
L7BpbfSuio6E3RCeiJbEZLjxnBqj8VrGg9+hZdlNYcaoIGfAaswWyY94gg45q/R2Llz34hTCp/cc
7mvL2N/LM8CrBAYRpVVHGbHcVh8fe4xi91fJDPyhZPZ+GpI22epOKV/6zEx8L+Nq4PjCZB6JkG/n
Wn/RRDVcUsRPHC5qJPdEDkFRptfUl+MtDBv9NY10D1r3jOTGC1/w/G+zhntI1xrBvtTVmh8Te4na
z3qIyD59bFIEs1WGAstWtn2623XYtgjMUYyutHZETNHDM5tn7PK4tY5cg9FmKmPEq0IrIU21nBc6
jtOejKp91/2Bd/bYC2W8KisTm6yJNDygtOTnShYXVC6r2kle5Ar6jPBRHHpErgecW3Dfes5PHkEt
fhbarwjGzB3J5tGhKvBDZkOF3TLRmP9Eb/SIHrFa0YYyrKObx8bJLAi55LCPRn0xifdoAyK74Vit
VBvjU1nIN6ssPrldhLB0iPGV4oo/mUO710ZHQgc1sPJF1cnWsfjXhPn47Wh+RDhL7VwSTq9AbR67
eKd40nRopxsvc9Pb2OP/6lDqGbJDF+A3kHqFkez5bkydV1nu1HivJvouhjD0MiWl36WchsfKWIZt
CQx95yrkVWOefEQJ2xxGl8vo7i4OUdjerJEJk5bYyR9t/FUHn3fwOiM/qBh936zn5hbwcYWtleM6
LgOu18V8WlDGvCo04jDE8hhxEt+CVHnAyGOw2uo2uhG6C+TGIGqJxXSDgs4QhNDrfZG46ZFUuAuh
EOVRjPie0xzz4oThb2cBL8OFTXIyegGefmlfZjN3fB1kUKrBb7FsUglSdl4Qpow8q5MFx/AFMgPp
tm0zMDyx8q1YmLCW+ao/wnrrg8jLdSynCAjyoxVVHqKhaN165wixrY4Eso0vNEviE4BumiXEqNJf
Gsg+FhlB88AQ/JEB1oNtdjRzHOon5bLhO0yoPQB+Ow1nwVkd5ux7nSEVRdtXX/QkWZUpGE5yhJUX
r3zipALhqptygKRkSzROKvZuZTnbHGb0yR07qkw7al6pa7eVW1pPVExYVrzuoewH4+oJLcUT8Yxx
h+QzmOIIVrol98ce6F9oTerM7x8HhBtuE92dbqksZyKrGOmWWK5IMmj20ordmxZ1xmPNzdRwnN0S
Ip0GCT74tYGrgrHRLqmLnzhiSDbon6p6oidXqtfM9EJ2SrIZ+zp6REDsvmTZH2wMTFg74QakVlUB
J8kmMrFtIua1Dj0mizEcEULdvMnoXmnLk6LWzGJLrFUeTNC8iymYs8TBWtJ/zeeyPSSFiLZRnRHA
jCzpDMv7udMnyVv6NR6ik4dPJsg8RHAz4vd9wlibvAyD/JJ2LD4U2YehE9sJt9U5QU1+HMc6YMqY
njXJFgc0HVhgCf4KtQdlZc2S8qxl0b7W0H8YlfdY9bqzn1q9PYRZ+mSVtPr6mhu/qgn20nQ8aUSz
qBM5IfoJguYHtnwWKjSqvNs6jT6vGzAkoW/bUhN7WJAmAlUYBh8ioOFTVKn7NDWtURFZbneu8eAm
m4FY8abmbtbl1UvFjyyy/VmAbEMXgEtaTnKXoJoqI+bdCGerM6FZS9WEPmljX8JmJnxlALvWu5K6
Oc8eUd3zMaS17neQHpgAK5xf2oHsFFo/Tb1cGUnSaNMXzzdwExP4l2o7XDEFkY4NXgnPyM6t/mAO
urhybEGrBp/mUbUCJz+yVrRJpti59OwPEwnelWO6FwR0w66SVbxHuqUfeF+PY5/PxKtl00mKBs/5
+k8zFE62xkprQbrjcnNML4pVaOewhLqsQS+NGaXwj4cJ8cTNkkK+kBy3KZyuvC1zBRh17NV2aW0M
J2OGxSccoKNB89zxTsIXdSReyrlbLSPJpU8UqjwI7F91783OiP8enM9rhHInmxy/VgVkcVLjCyq1
7V37W2UJY5ZYfi0ccuWREcUnsHq7JtSsh6K0Zjhc7Y0j5Z9m0hxJ0FxOhu5blFIcjKY/kXPgPiy6
J8cBfUxqmDxag3PNs+hq0uN+NLv582zBns8jMsQ63TuabaFvF4HUNsKeSEilMg6UaLshIaehwzwB
JFZP6MVx6oitZGvPtBn6bow5NdungkRGv2qsl/tYZuhFdrK1FqZpWn4ROgqOfrQvfdmcrVVsPUXo
dvLsUqVWezKzgXFyGGG0HnsLYZ6ajoJnMYpane2yOiRRbFzkaJ8XN/+z6VPvukbdCRo8h35pb80k
Mn6NcN5WxGoFiRH68XIuZ6++oi9DUmzV2onJM5AXvfV2GW9HAqSBVhAEgTl9rjw3fpDYJwzyJi/N
CgFdhPTbUH29O8vhLm3cpoh37dJdGhfAovQgyBCovr0PQ/qaaImBbL2mMQx/Qtq6mxJ6RBWN6B3z
fDStujplaR37bmE81XRH0uEPXe4JsnyyYGyeEjQlmziswT/rGO6tEuu9jV/3LwsjDlF8wq1gUBd/
Q1o8Hete3FC0lv6ctjUigCEMOOShk8cavTUat70QjVwfElN+TUIhCLvtVqNSejL1/FM4KUB7wjU2
cYF5wcHrk+hlf24d+8XLa/KXUi0IC5Kd7YoTaFZDLBedfh4sENieRWT5DBO4EN3RwPZrUpo/09t7
LQgzOhOReBAqzE55Ah4ZdO9IKKSIr8hJ9gBwO7R9+CGNocd4osYkoP9o7DBl5AFtwYIDs7zZWvLG
Mt4GiubR48JmLJC3ngQMe7/r7/B175HWiZ0goEyYCCKwZOzXdOMXun/1k/10B5wAvp9u9zoU0fQ+
90R8od4XLONIurWmb3cad76vtYuOuhA2WztwcS6Wb1n9cELkQaCtcMcnzVMnHV/zQz+sGLxIQhki
ouZQxs5jqlvtQSsIlw8hnfkwCxCqdMk3Z8yW06QGHKte8dwaGRtaob3okVUfUtF5LPfEgC1SYQZP
wpM3NfVzCadaGEAV2TmjYwh2GEBG9nEU3UsD9tk2VPhMtwg9VJ2ZjyMma9pDAGbmtEPMlxFN22Wc
WvA2Yc0bl3PSEUJjDoAH2kJpX2aRP+JEGmzN+UHMDr9tq3/lPKz5rdlfkpbpKKzaTU2m8KnNSuob
i2sjX01VOMC6GufRaHfqIvCHHm2iX6EDmDjHzk3PlGwJ5yLIqob0YukJjBvQnf4SAXfACRCPMk7F
XLSxm1kFcHw+NARWxV5dPqHGrk5JTMReHw9Priicr4obzFuwBQ15VwYR4sjnmniUltXklEQu9uNp
SDGok6i0GvzqqQCHaX2yG416sOyQJNddbfg9krWgq5vkFBPwHDVLtbesJfxElNomngiRqdLxFo0W
91zaiauzsCu3SL/nJDZvobAePTnhAVEiv8x4qb0k915d4qUS5H0PQ2PRv5jbJ9nV3dM4oogcwc1u
1/PD/bpVaMK3qoXh0gFLP8AgnJ4n1RrXdBDeG7uPt5MzeniMPvu5Bkgwoo/1W2dofU/Np0XjnMcJ
+83ylHXWChKLNd0sISE7H6e2lMzoWG3DVN/WHurQsoV0uSJl6hZx/JxNFoAmMb0UPdAClY1HO8fY
TdvQfcndz+EiAaAY3osCv/IXV4TbuiUzMWFbX8cFg4ntiasN82IVMkYsAbd0Vr1LCeLe0DhDc1VO
p0JfY2xacp6tcQTsj06sGqgH8kYAuMgz6Im5gm6QV9aFrWaGD2EiQKrLH7QyvB1TFZNIg2LYauY0
n3RQ67i5pNiniPQeRCX2iHmyc8Gw6dQ7RD9OcRNAwfVd2d745xD/ktAAxCWrD72HVGPSezKb55mA
zVB/KZkBnGca0vf21tLFf5QjM1wP5+umGML0gsWapdm0XxnBv6pyvhK/RMlIBTeXXYrjkYAorYvb
Y9Xi9TQOoLi7bb+yjLpUviUJHpymy7tduLqasOp3j3UzdkQ9evisDPfMQjIe8Fe7e5Pml58M3Vez
HwRIsnFhmoByZzNG6xpWzmSUIV+OJCcDeyYW1zWvDMumz2SVOum8L/LcprSddnaokLdHdcl5q+yu
qu+zwOjDgPjJ6uw22beobwCHRxOODjJF0B0zD7sjknr0sztkW/GmzzzwuW55hYlDzE7XPomUQjJM
229z7M2U2uiyiFjddGGB99Nk7mInoJwBpPTnMepFQD4DDbNKDiSFuwmgx3Mdwk2emljtMQEAwWRU
ggQczInNkFXGvIclKqotfQvsZpM6DU5rH5NwukYILo+Taf5w2lk+FLp7mWG+Y9fGk9LMqTrGyDJ9
XRNfLBTHO5sTBYemcdmOvH9Hp31TLkuDKdjWB6We7yAoaiOQ7kQyGJDZ7pgJpObGNZzJZGvi9kGT
w2uDanHb9W2xq1075MCeDICQjfyBFnKoqumi5BS4nCGCGgTYgLJuh+I3g6plt2cnNR8N5XbPnM+5
PFeDbJFcR7cI3MyzHvHlnquBdATaMdGN/r0/ph4g3Qgkde8gq5y1uLm0TT1s87Z5NOph/jjs0ZRv
aj1qHzuE6BauNWdcuqszyHM0xnzy4CH2oay+qJb/8G49lGop/WkoHzOsQr4Rob5scFVsMrd/Izvr
dcSGjM1oBnZibR1Q1CcLBtGWlf9bocV40HKzeVA858lT8o2UtS/UKpvGcvMDtlrKXJoah7wtMdDk
6UMDZ/l+ymxLggdXxk9e2+JUOsa+Mxi9LpK9S1+7lt6YXxszpuAdcoCq3w1gXNjDm5mySh71pjI/
uuFXKIrfognPjAULeBebJCnmBsf+yRTuDpul4YddH+1xth0j3DHZIrqdNcKOib34Aefgn9ZAIefQ
GNjYRiM3YY8jCME0bjXzNRO0xAxjsP8kbbP8oi0iIrmg5LTjGq/eisWP7M9ihMJtJvmp1Z38nDbF
c9Ry8AJ8CvclnJ7UbGkosLRsB7nWJWSmdk9Jb567IZp3nRLyKzF/EqqvPIH4FY+cRS9c8pXdTSf0
AKavJXiM1R1CwepqJEwvElTH/EpkqNpAGJ2xRFPSE/OhOz9ig34UrkyM3gOyADVzr3YoVmOH82ul
WHa8TnzquNY3cTT3hNKME84qjWw9fd6xTCT7pFdnc2YEOhrN9S8Q5CogA/40+WmokwQr6EpMxKL5
jqTzHhKzPo4DOuOSVGFKrY1epC+evdorO4SDqH0PbmNpPvo3cmC0sKdyDsmnDNMHXGMK0PhSgt7B
IrQs03fHBs636KlHR3CKV6/guqB3f9Zwco+wRLCej8s37QCXB8ePd1XmoAJbgVyeBKkSd3wXVAHY
SROy/cjs60CZNGvvokkGxVlg07zcZBKgi4ymg+W0dGE51rlwjQ+Wouz2co5TbEH2iJ63xFi+6cds
Z8JGDMae0JXeTh4o5ZtNawv2LuqmU1z1Two2+InkbraUWb83TenkrT/T2/liFEbkC1mO+0iNn5XV
9ntSYsptltn0Ph0C/DyXMFPO1lhUeoXQJu70433HH3pIEhVxYy2nrYYAM0pfGxsqULspL9QnuzNP
iYXr2dGvmGh1SSpsOTEymwEOAV0hAr6fbkg8nY3TMinVCRIfQPuGLLKDS7raoutPi5sZV9UCCBla
Dce2Utw7HETd9bCT9+G3VkFNIGSSq7kBsuESqbDRPZUGFuiv7eLah3wdJup48zhGKeT0hPsxPxGn
GnvQZoGYcQwXjFVG2Hzh7zC/mMOuTxLj0qnmaqrJPmkzBnB66TcvqB63EFtsukU13SlcLTCE9c7v
jNr1Tbt7qXOze87blDwIq6eVqBW39moraT3JLLq0bvWH7uburh6t5uAiTqBR4Q57Or7Ga8NWdSqZ
elRtdcslLDdFFLoK2RAwmMPdlvNzkoO3yGZ31W8kDylcZVee7SE3fJaPm2PP4AJUQ2QkAY6bJZ7t
C5XoOD/SQ/aJMMDQBu30Cc0qQ7qGxFppq467MZsfBS43jMN1vsEHKZ40l8XWMjv3GAKZIZkHRyNn
ZeLFs/XKbaDCYPUdIED3ALpkGTEI76xtxZaLD1vFu2IynX1mDOxrmkm72kvsz2r+041xZ2l1yBHT
nPKr3hZfiWH4MkiaJnP+2hWmSawpcbqr/hGsR3025fgnZ/7YxzRFbhnqX9KUO9+yzfLSASrZC1zb
JEfjF0dG+dxKIgVYOF8qFqM5dgNJ0bSPJ+tb3czJG3qDT65R78D8tt8l/c4o++CWrrgMgx4/WCzI
ZERXF3NgfODSbjnKcvmuYF1jbYCBj4rbegvDz5yIXgs6Rs9VBMw/ibPHfsh1JhnJvF9iSPiUl9mR
gv6iStrpWhrOL22tc/uAY8fj3Qwku5H83Sz0pGI76p7weL2ZlEAPor5oZqIfjBIwbjDHRDA0TfOW
yaFbMefNZ3e1IoSqnh6bptKflFF+wk9X3+aq+1EO0MhMleaHTGnOx2U2V0Id8WrVjPcjI+xib3L0
OnYDNOtKaB3JwrcBClJ1cIhDE06KKJgW2xYCCWuVvYIKZN9klxb1dBAmRMTks0nOVGjj50EmS06h
RaPLy0lbMcsXlU4fw0qb9jEI3UtoqLNYWyP2PI5U2xzmiqqdr+jo5qvJUuZr00RXdyAMdYis2zjz
D28sXlrTKKrdvGcIPTTjS4xl82gTmwLGgm/nOhxedO9k2bn+SLjUoXIq40MUq51j6sXnlunKIQdT
sW8ro//gNMWJwt8fbdzuGzI2Q1RfOoQaUJHaV6OePyugJ2+xhw3c9VxY+b6E534pFmRkXiFPTg99
ilO8a/fnKh6AD/PcOEAIiWAkneJ3AF832LvDM3++f7+Nm3GD/50/7Nc7tJYHeCFneTVv7isBhKT1
YBHadGRqCQz+kFwYG/k9FUTiw2LHorPzWIWhA8xH8MbtRbkA4F/QsRMrk7Y+qtmD5e9219318xVn
2earuzG24WbaTTtzL4PmlNyS2/jmfhI/wN5Q9daESjW0c7Z4RPk2fW763SAZfewyEmW+TYyrjvop
P883dTNfu88Ed67RTXiiHNhPWxrXYUdw8k7r94M60MvHvYoSBAeJfo3nYt7KOn6Nh3rfAUTDLcWg
cqjd+ggIkdy1dLCw4rfeNhWzdnJVecV2V13dIf6sKgItyAsk+CoX3zIKgQ3lrAYaNHOORHsSCzkq
kouAAQyTVj3MSO5ug9Lflqjcd2rMP/JFijKpiqgxk/wjneStbJEgZDJu8JZb1kcx2nTMUsrNtDwL
DB8lL+LlY7uzN3hs5v2tVz6OzOCWAa4KX27OE77Kpla2L7u5Ce4PjVU3QQPu869vnTilj1jj+knN
tA0cqG1B2HRtcP/2/lXWcWkMRXExGKcFTL4uWnwp6NzuG3OqAq+2K+blfPXu25bpyHEhyTl1RRlU
hQPJI44aHsk7qfZT7j7f/2YJbblNZEuH2CjKIEzFxWFAuL//ZViNZdCMURWsr0ApU/vHz+vSoQmH
B6dURhHcH6I0LLi5efj3z+5fgbVZl3327BzXsrE+Z1eyX4dL2JBfs75+mdScK5npbiOjxoYz1EHY
kY4x9+QfnvXaHA4VeLdFyr//9a5LyNdcn/vdz9IGgJPR5u2WOemHpWzifeuYGJm6OOl9NjSIUFpT
Bpx8yqDD1knCy3JAx0jCuGnGOIQYVJu5/s+H+88ip81p6VVnbX3X7w/MY+mdJl7G42RP4G40JBJC
Z9UfZQJlq+0Jz1mfSDHe/0s7+P/J/r8h+xsI+lDy/b/J/ufvzNb+yOZ/kv3//p/+D9nf+BeWJMOU
ELPxeeCj+Jvr73r/ko7pIOhHs2ExrUBT/jfXX3j/MizTQw6oo+swDR0pZ1cNK/Jf2P/CJ4yEEwmP
YetYR/4nXP+7tvkf2mfUgbphmy5dQOSChvleJojyLG7dJYzo7tJNyhtqqYZm3WBP8B7r8CFEnylx
nQS5Y70WNYHCi1vGR316SrQ8SDU1nUoQxuh703BPFjxTBK9iWe899l0gKRzfCouRIKOMfHL9OEtf
Mq1nIZ+K3NfBzOQh2YbKo+2qGvUdL2ZiDMvXf3wkt79+nX+y1E1LX/V8//l78k5JDCumbSL6M9/p
86dOkgpruvYJpLpBzdfvpyQrjveFD/ZgGyT0Ojc94FWyklgbI4OfRZXLSZ1pOv3j/Ags+K2EsAe8
E69cy5B1ycCrwQimHAp3FPwDUE7jg92jtjSG6qXU9G+UZ9bt/pAX3Km2N+m70MMWCEJjMhkVagVM
oprceETCBDSPRbWfl0ydtbw6UVsMBDWiPJgdcFw6LhAOnQwkp8T6moka02WGlYHX+/pvkY/HihOw
wfUIXYL7Q9crwlayyqGN+fTvH3sOc8CliMpd2gufIKrlKBJzCe4PrF/RNjQ8ZrF456Fx8IB2sCEJ
OXyaoELS/Fi1WoYNBb4KxefqWJP5M+I1xmUOP5AAC3Jr5uZTpScQiWOzD+KB96z08KyQ2EWhokXR
AZ7bNYFszqlicCVmokYycs6XPwyrmHd99ZRnUxaQsuDukyJ/tvPxbzEPFop6JzM4G3eBz9LrXvDv
h/vPNOzLjPCdY12g409Ed5vW/6rj8oNAC51rAtKbEhSGi5nTZ8ZRfQf8pcB0ks3RKYOsF0JZDUh/
k8H9qxlwV9B9zLRm3PfGMBFpyzAjWhVVeXOsI+ZhBAvGYxB6M9AibgdfaZSLbpIweQOCQ1uk+cp8
DYd+E/GOGGDfZ2E86Qzwdws0TiKsh4tnO7R1/zd7Z7LcOJJu6XfpPcoAx+DAojckwZmURA2h0Aam
UEiYZzimp+8PyuqbefPe7rTe96JoWaGRFOH4h3O+E/XIL5eHykHFZYZlfOo1Oz7BxBm3aaVevv/p
+yFkcnPq8xlAjW2SMRGhTsqU0o7fD5X7ZZQ5m+bCa+ElvlVpRhEMct/mTYWnaTF5z/YxqjCXIRmi
EgltBEzsLEwKzL42wQo254ysPCaP4s11fuqAxfwxAhs8aQqQpc7TqDAdLPX5S6lx66cYSQ5dZQHr
ismDhyJBV5Icm/40TDNbBCyXa3a8Bgov74X0MoZpRcKYcEYvns/OoU26iJVhSKK9B3QvofbN7IzY
4HuVg6LEWIx8EKZYvWzZxtoFtYYhnmtjT81Es46/M6eD40fHjgZmZeymnYbXPtM1RuwIkUAWTMOh
CN6UpYztHLgT+L0+3SlGaUez4Roadfo+oxbFuhzLh+97cOUh/sWbyPyv/MHXywN/LnqLRRvX2Gr0
ozob9/RLuy5CXZhAX93kfWSw761RkNVbVyUQuTzEFAwLKCnjjai6lybu3h0a7yM7z3F2Dfgo6EuU
7E9qQIYP+OQxrKA72uaGLnxhNxfPZEK6m6rC9dDCEaDtYVOWY1gMETA7WfUTYoO5FdRZsrbbXRBG
DQUDNJyQl4h3sYchlrRpnl/xAs0wRwmczYc+/CgncCH18pB5Nw6O6ZDaM7EjWdmuvw9Kbpj1nirZ
D2q7Jugqf2ilkhvSHZmTWoSS58VTk0GCagk/WndQKZGekx/YjaPNVKDXtmaV3WmtCZsDjSYCuedv
SeCYFienS7+8EKDgVODjDTQf4/hnUurLrjLZuiI5t6j5ye3zXiPJQMkwEIyE2YtZDuUBAhn9HUhW
15VA4O0oAF+LsgVc0XvXws5Xldkfo1oT7NbIFQ8rtsjmcyGy4zy5GhqwmuATWAK5G3xO8pH8kzf4
TrVfhZvvt/mUgeFmNbdz3PytgKuCmTlEYO/B62kKOUAgAkuCafxVc2Z+S9H7ibTw/08qhwlNs6oi
UR4hKwnmLiSZCXCpWrPnnLhJ86VdzOk9kYhbr2SmwRviRhQJnysJwxVsVvhl/KrQI39xjsCcLQ5e
w2g0SnXsohBu5lrZVyNiI5Gz904KHb1bxkRabgY7tfdxRQGsEGIgqnbWhTeLdTOJfS2b7oDMtT8V
5i0brRFNtX7JI/OntfMS3EMMWpexBLHP6ODDNgFhM9YHzyjsi2NXzBbZVqCDrzbMBetVxVeYUyev
hqlFPmyQbgP/aF6LpoFNoINWEgbokXEpyVNR7/SJ8CA2HzFYmQcwiWqlh3qw8ZgFV7C2TD091CKl
SwDAYc8BJS4k6H0rin0zMferpn2SsyIyPNJ7A3ywZVz/EEZElphHz2xChIDT0xyjvvklQRizvDZZ
fI0ksuVa0vlx1s8HLF/7hNScyBwm39VReCGyNPaoFy5jMyzqRQKG7Ro6Vy/XZtWOPqACzqM526G8
LQGU0EZkXg1hTVnbfqZzL9khyRgJJGYe7cFpl48nENfxvAkS5mEZbzTnIwiQAnKy0KMIawMjBh8c
8qkVgpdpL1nfKhgzPiLDFlkA55Yk5pUs5Z8xpKyAEBAu5oUoWK8jN7gfHFE/OlV2QVRGwgqqSxz4
pMOZ2nY5yrZLXMWIuP+5UPy49AdWRqo9Z1gEPPSzfdPczyC+N2V6jOYeRkoaXmZIYoM0lkA79aDr
NCWaYh2l+je7Y+eWEaIcWqlc2bBQfcNKtY3eGcxjPEDFIZjfGD4YyY4zJJPE9OPOoZksKAp1RJL1
1KbIN3TxIyvv7OiGhmS4g/3zs14QHu2cK5/VCx32Fs//K/kb3ZrxeuMj4UKaO7kz4wH5Cm4t9AOg
DKgnHON+wjtwn0fDzmJRGsW5u6uq4akekmXYbX1li+50ittz6uo40KjIqGkUslCmwPBopk0rwbYm
VR5u2i8t7ayTKsgw74Id8injECrTL8BwrebYKt9LGl+oIZgeYicBB14i7LHTgFF5xmqKbFicdUF1
bELIX9KruYU8WSIXe6daemxY+IIXJk5qQBUtQwbotyMhRK0eDm+TfrGAr764ZX5wF+A5aocNAy3e
pzb4MvwgJ0kTa3gZ7LNqTfpK8WqRCYVkBaeuVV66DENNoQHjhhhWsggzJ9+TkfMuV2y6yPoN96XA
CSbaFnrGQt4qpzN24nRH+bd410iBtXnQqia/yAQ6mXotmxy5i4tfjdo9aX/zR38szf6BwUW08rL8
HujvKsty5hyCTTghdtjFjGc8/dR5BBxkzHzHCXwLSSW/5h7MIsi7XcGGuYao54TWg5zF3cwKi9xc
YhXTVEtXIGzuWKXtAeSCvoKbkgWEJsuC4T7jhs+RuWgdwocfXWejiF/QUOW7TtoQDNKgWo88dKnq
jSEEtVT6OmVMNmXy7nQtQDHLPPQMiDp+5U3qIP8O8/beKJlViiG0WfuqYaUzAt0F2gFqRL0qYxFT
OABYkRmRuqIpf3TTb4ae6OBJLATa2Oww2UFBU/WzECMievlaVMEjmcyCQWr/CzMRSS8zBEpvfGGu
sZOjBYB5CnYxoa5FoqJ1WvLObg5MZ1kMmwUUeNjNZjtixUxhnQwwBFao+WMup26L6zLxB5DfJNV0
pPiGCJAjZ1u4WQG9Ac0MwgYVWBXA8PZkztlLXVdXgsiYKcIAAfI1s8WLz1bBypCYbtIlUXNHnvtZ
qvehFc/cb3amB+LFsdVXBRIGxRzv1xjzVjvPzYGa80uqbNiGOaOqIWdbBt7LIyQKLdVMmX1rKcdK
ExFXEc83Q8S3pMHN6sBW3ET2x1z8rKA7b+KAMqgXhBNRmMKquUUJUbSZ/owCXseUUBx0QRi9XiU/
anIsSgcalIP45FAkPXQjkGhRlzdEi2CbRCkFOo6/rTGfuO9XD0F6NexDHaZEHlXmr8FIb+ybSHQj
0GpX2TGZHUTK2qlzL0B9MQivOYdrkyEN9ZM+D4BfwgMppvV+xr7NnFOjcUK6uGNnPDK3KxmNG0j0
JIiILooR0LEPmjJkjYFLxDXmLui9Ye87vVevkDDyUusUkqGL8CYrsYkMw6Ex7oeUerzhOduNiXey
kNBXkHY4pc0YSPyeyYYPwqWrsnt1HAnrDpw42snWw11Iy433aWPi+fWrqH2VZXiHXEYEZUDgI0VM
E/Gkx9yCNc9Z2OkgCb3Me7PMSlxatk7zgJK9hPSbZXfFWL8IYgQYLGnjugltTnJGA9wxP0lYmUyY
6FUReDum8CtI/gY6PmtBZ2u3KNCbLatlF/ZsgwxVsqdsGusprZeXlLPQcWMCeZhPediiZIH2imU9
ihM8WaVGCMxIju9GtQ2zVqZqo2qwUsTiPSz60TcNYkZmTi8WbKdas58zx7yQ4PQRhMODTCq5djJO
CSuDvo/2ODGkvelj+yc58LxzIljEHqzv0GAEWFDv6g3TyLnYq6xgpR2usZHicIHVigaZRN7Q6q8c
jnNI5Qg0lFF3d4UmTSk4VazPv9QU/2RjwtJVGC9ewwxkao8qGj7g7Vbs3/aeaWHDw4KB/D9c+10S
w9cZlqLEsCxG1dkHFuUzNr6PMsDZomgRy6wMN6U6KKRra3iA5BFy/AnDPEmVHIzya8ja6UnTqDl0
gWO6hXlAdFdOEiCrh/LDXvShqTPdk39lMgEAW9ku3CgktlsD2b4zLjyxxQSnMHegEllkdthBm8CN
NnESH0wRw17Qe7C4yHxXDK1GZPSU8DKvy5VppzFcsnTXdVG368cRSaLXPGhO+FyYMaESIFTbNL1V
RfUJxu1T0ItYeGJ8HVXB9NaPGBDaBHJYMbxlyn2MG+wjWnoVSc/vgLRhZZbktcOzlVTw+kBsezFK
olIC7TVrZ/T4NA5khzDrrB/5xpRNCQdY66avejv4Vdp6a4bX40Z3KfKIBYi2UMKdU9n9jLOhwDc5
HXH7CZ/LuKDVpYYOz06KL7YIJklRFF4Vvdwa6Cep1FAlqwgNHkyr9aSbkLfqLgItHrEKprlkq0Ri
fDgUa50K2/YqEE8O0dnlCMRhnqsnnTn/1skR1hkJQkD2AOssmK/L//JD5sWsjEeQqgjO021n/2SC
yNt1jJFzAsBa1tITqQ2RHr2CBOL+qiHkcmt3RaB8VmVo+8cypWLgcqAsUMQ+AxeD58blv7yQaYWq
44wGjhdDOvXKZEFui6Bd62nFvqEdOQJMZwWe9s2a04xaPIOpVVZHuLQ138L7IjjysYq3VZR9Iso8
kXUCwtoUaHkRhYJJIee5Rxno2LOzErl+oLZ/SUrJijh4Jq10YvnvPhUUkWuzCapVVAYPWs2NDNsS
QYsWpn+F82d2f4OwQed883pvjWX+GEwl5cZQOGs9cUOq0DZYxRpBQlZmeatur4u+XLcMHrk5fsRG
HGxKAHOIxVlQtqmgl+c+EY6o+wOH1w2FFhdbSSpCS3QxGpKJuVtNR14BEhhrx97OygQikJgQBuwo
3AWI6isz11eeU/3yBE8YoNotWK7IsG8BCVbJCWG5icMgYnwiuCElL1VovWS9AVrOq8/VoH0AyuUe
273F0byJK7kHD3vBcLhOpwtnSK+0RxseEPKN/GkK7yoHDlTeYUnrPT5t2AsVXJsxYGA3bIPUNd+A
WsGCnNNp+KK0iLT6ZicKa4GN2pPFBorXJRgpBTnaaiZ9yKkBjzCZvIBU+c9Ekh5bC3q7y42Sux7S
doe/XROaGQo38zIHnHSInsnFTPHNlJMBOeWLuqq/Ft7E7i0I91kapMccNFwNz17hpG89ls4QMlZZ
2Y97z5ifzXp8DNr4rnMtfRM50WdlWTunbNFgTvbNJnST7LwHkiBMWxEIZ921uoMtjrRpago5ZidL
po+dydXSU/VHubjlDTYsWfpFTtJxAPsYKsC6mdf5kmMmMqIh6G40FTOqIqOD6ME46j6NZqBr0fHQ
mflBlYqAme5OX641s/ysEQ/C/OzW80jH1XcfELdQFhgCNK1w7jsFjrj3uqemEM+B8ag5uJKINvhq
u+nihm7Me1FZa9494ybDNcdCbvyAWb2XM9ngvZGtjEZ7H3FFr2SrjVwZ5i8KNiJ1KgiYbfhaO/Fh
UsRTNTBPUcPE963aAGn6En16lWXKrMwI3yPTu4f5sonL6g4bx5em5Y/l8py1oXt2SgxhioPcRcdv
SHSLyKc4otER8ZqwnyNQRXgrY0T/11vdb8OCZcereCUEYMQlcgClfUgpU9cFAtttAxN2K9FUr+mD
t1kVD1hcGJwx36cDyUabJNuZ+MgJYGSWuPMRer5ZD1AUjMkXcdcz1e80CMDeY0yvYNY6d+nkhZzg
eZ9RcsDaNWg6QGE6+aQOYwM2F0XwNtRT/S4sqnWPDQ6ZNcC8LqjXLiq5URA3kVEyuylK8DEHpxqo
Dtr+bPwsiQZa9VVa79KKdaOE/RqLlGm63p4CB3nK4tdfpfPwkXdoEXuV+mAZCiaS9OYQ1bGkxAnV
q05Pdx0sZApbtoANjbchILZaL65NRaP1BGWOFcq5FP4gIJRfWTXCW+RttIp7BAQGrQQ5ZTje4tra
enP6o8XFuNHaW01CHOj2KHsc9SMHkeNnLcyJZfq0r8vyrezyZ68pyy15mL8tat21Bl40uqDe55Uu
mhjbQD+e3aj53UUhVjT8t3jtyfKtzVReAop8aq35fSSX5hAgarxaM2+E2p3uYR/PeM9CwhVEcqnw
L3RNmG/ExD2EEzTv3LsoIhIxZdW0kljDd2XlxH5mhgOSeWPaoyLMx+4azx2zNMNcRQAsNm6n7/XB
wvGDstfIvsyozDdeV1jrbGJQCc885XmbDG27nqc5JtTTjJs97PbroXwSugo2s5U5WwPGySpH9QO7
NaADGZ8GFtSbEtkee6LZD9h/+Jxx7qou+LpqIGyqCAo4jkRTjok3bnLXfgSmjuo7JK4nSVhTF9OJ
Kpnja1LWjtDAX3E+/q4YyxxxsR5lld1nhZGsyMUg4SrQceo6zuAHifwF1dNvpRu8IKa5ylD9Gpn9
nEilnsBwmu12HLSV1yLfC0SPbIgsetTVLdJLaiRHkHfNJP49AeG76sWo1jSO87l1889ksjMfS2+5
Ei4dgRWgzdeq7KHVDOsCG4zyJU63aGCzHU9l341ZdRsaLu4RAWfc18NV16KXoCDowK3G9y6pkacW
iOndsKo2RPnlG4na3tR0/S5CnD6Ny7DSUmskUma3wGJFNKyyhirOTHqbZAjzLq5lsSsEdkzbwLCi
lgT5PEL0jegPnrY13abyToMDuE70Sj3Ehe7rjThwm6g3tn6ICstG1f7VhNpw5o/3e6gTvBPlzDLD
09jZaWep9/FJouBgJ7JrU0p8qdXzRbX28yDMkiSyawFtwKJx3hKIpeusE3JS1kAws2pyo7Y6jn3D
FXpXu1l3DIgtoOB0ECAzETVdnLetXv+WarqFeISqKbp0s/Oqc/dILfWaamSx1QN/UUkP6nVjhyHl
s0Yx/MA+/5l2OTgCc+hnFpQILkFpxgTZ0tKPejocQ+Cf/hTn84q8w5tVhveMjoYdR+HK1jr3sei1
YGvP7hPCrwg5XjksaP3POC32HT0SChVu8UNavgwxip6SSxJ19HuRmu5u2RZu4mEx6enea+yUT0ZX
dHfBuAh+O25/5hS+htjO4eVaD/MwwduOo54lGKjKII5/VGwJtuH0I5zTUxcyRJ0r+VMZ5q1Nok2E
6ZPabiK2UdnmhQpCudSGYUFYblzUD4mpD/RA+XKfAK7tglXph7PsmGNmuPHXlUumQxS0R5mm+KnE
FK2lEV3GYdrbduhi42vrNU781M9k4ML/nvdlam+rDrR8kw1IRmeuyfpqHzULHl4S1ORvdfScSCTP
1SVlLXEj64vsc0bgztJNRum4mcPKWoOgc9d51H4S4viQREifyj7BtKhbl8ZgGtq780eOMjJVbrQ3
gxJ0ef1qDYSLAI1JVO5AOk9tzsQ2wknn3NsD8jvqu3kjjMRhkWcQ9JtSlUeonlwy5MPSRrU5rXId
JH9p5D7hgnsDRw7zuhTSd/5BcxXtkjjcSsd7J9TSZDtTCkaJhLCHcXKQzWcG0xwhMa5DcjU7rkFL
Xu3gvslN66zXxS1NafBSwCjLpXfneuotxOnRtxNAfc39Uef9exkt2XxsuzcYcXDtlOnW5NXqYWyx
96gY7nR6z7y8vEtpm/26DXZu5MBH7xASo3k8VEhYV8RvrPjjjU/Sfkuj+RrnVrZl/aaOhm3h/41W
Atf5VnpE9Jm67exDbJJrs2232hgOh27GtJBV5aPC3lWpYY/jxFoxWESBXHEI5IxnErXM7ZGzEjsR
wdALWNc7Y5FufqJ/Kn9EvcVXw/FtdGIdY/AG11zHIdh11iZpCFaLBoc7/VDjyCjPuTEgyIpLaMTY
8jYiHm4DTtZD+gTFd/aTmmycwcxPAW+SbadH0OgMTTxMhIw5k/ecZlZLaEtDZqgeQeKZyp3APHfk
zvdB2TBvOqIK10KaD2mN8itm3LyKDSqQCqEVorD8lmoDxb3t1cBUVcNaH09fU6a/Q6sw1kWn3Tri
nHhdlpTTNIOFArGfesemMX2YcwtmTAw4uZgJnM+5G3jxDJWe2+joqHVvSXm0pPgoBgr1cXRLIoxF
+CPt7hr1FVCbP8yi8K6tNvuFGXT82rhaUnjFSijebqS3jo+wzkgCCRjLwatt75Ru/MqnKfPjVAMN
3SODTtSZhGDGfFkXofdCX1gXGMOG+qWBWGSEmdiRLXhXZOmuEfKc9TgTlPeZRu+DTLEHcTVVFr6T
sNJ9WcIqGKgBlUFS0CQQInPSUvwnudwZke1HVuqRnpOA77Ta7OTqxlb9SGYQxI2iRCZUKGvMn55d
Fr+J/DjauU+wX3lJIkkqrKl2cjbqJewZ4EeTnebc2ABYJSnSljRFAaX3MK14pVwuAOB2KGjW2gzG
uC9dJtKxtsrwj5QBx083AmmwR+KhcY/R9IW/5JRAze8NsamSmaD1ljH8RJACSb5nG5wDQRg56ljy
SAk4oHvkXr2ZQu2QVao/GfiglLLTsxpfm6JtDzq1EQz+2B+dSD+neRmu85y5XlXCQK4stzsNPe6U
epD8pQhvZ2RsHYd8fnCGdNpAf/lFtaFBVXpHUZmsu2HZChUOrPwYoEFWDBsxWjtcnNz8JiN/MJf6
xkE4r7dN7JOOLK8O4/Jg4oaX9PgCx2CWzBgIcSf2nBASdmsfCeouXzYGXNoAcj3m9Y2ByWftueIo
W0B6Fptgfny7rYrsRojW/dyn/Z3SGFJYsNW5wOZfrCsv0s6Sz1nqB3o8bmYkX0c8Cwqc9jZN0Vmv
2k1l2/JX0iICUC6uYb0Mr7aluPfNgJtC0/CT1NzqjIou3DVW7Nq6O8cBEDEbXNJpfWlifqbgrGh1
F4pkZ8PDUOW9iBidyFgzfSTghPME1Z6tO0tjwVS7GANY/Fy55Ob99BJSCMu83LTw0ZIuOWejkT5K
/QgNMTt/P2hakp9tGdBZ9GITVbwXWjQcFLEtW0k8Phj12KHHiTo2Jc08eXoxmyO3PJHYvgYY0W9l
RfZzKdndRrNJXHTNqcleEdUAmwjwE6dutF/Drjh5+GY3SRTeFaTq/chJDmg6lu+Fgykr7Gx0JMum
02BfJXpHPKfdkYiUhhXh0XMpuCbPJRWDAT7fuSxOyoFKEddPppqk31Y4PpnU5co7ai1DL9cWhKo4
5nroy25Nft4a9YlcmTId71MxE23WoV0lqgDKRblLiSSaPXPwa8pAirjPsZjZWzLHHJTqfdNje+CA
MViBYyv9yiDmL5ooUBomRBZKZ3QpmAILUoFFn1xDzb2les7Ueu41ymTc0npnMfwiuHgPFnTYQjJq
RRmTXZZOvnLEwWuD+vr9oMvEJ7TG720zPljkyTL0J76kGjlmmckBp/eS5sfiiURZXez0gClOHS1q
Yje4Kr0170dibc4ExR5TIjuQgMO6LwLk1K6cD7NtemczpxUoigaXaL0Uy8fSoXYaOzYgU7h3i0Js
DfQEUzifuiR7CWvbPoOaC+ENCCJ79ezdBcjk50QVsNvBxB1MHmmnQ/KjZLE5ZSlRbL04jyMHU1nV
B+0lIZoAJlcO+H6uh33ccnMHPMtFNvfRLjNGNm9VcB+OVN6YURA1Q2EGTNK5a2M2z6FK5aOXzx8Y
aJWwXiqTshZPjl5Uw2pyFCiajiRLwOMu0FMCovP8iFsNj9pihCQN3IMLtNagoO1xonyZafxb1rq7
rXUiiirZWL4dTySu5URpR8Sk72beTaWwf2W5h9AmT5hiIj/TNXluG6QoRSgPQFF+FnHMdKnzLiqf
w8eExWNS5IsPiZMxe66Ndrgi/hJJSdxgeMcmhI6ucA/0/txlOPhZw+K9D4nuq5ZhYQnIQYpx3ZIF
Vwn+6C3dwirrWajFDV+iQiyXo7OFrHOvWJAxvptabdfWyAMLOEzcxa7NgLUjUu0pnMWWZOAAuEgf
bZqIGUrVNRZF3SYzXbHTJplthRr5TS2mb/l0YA3IspryAK9SjH7+FsbBvPXi2NoT72pstIkMEvfJ
NFgN6YSBlRk27WARxzNX9xL4E0X+lmeCbpsZEG6HGy1/cOgStjGGh8AB3uS6CprmtoQZJUl7YNpC
slICmXsU9nEoPUbxrCPokRX1rQ6jLso87IYPZVvQKY3RMULOt4MczISbFBq2oDS9Dno/fNazA3ok
S0j/M7Lup5O6RPbY1A8q1u7I8+nAVHHuzjljM911/NJCuN47g1y71fxgjW3sm2aACrPsgR7Y+Mbz
2TuRbBnsl5H3iNlrF3fWb2+it8+8Yo9xwtgVFpmUbjYdYSG9pEaSbWngpyOOtolziAdLB3kFW6hB
5agDphsDFqbG2G7SEAnL98O3GgNpAmYfkq5YQkdojBozyZlCoVI60nGw8IlLCtaIfgp1WNHVWF6c
mr0QH/r++PdDO9bhttPcZ351Vr7fgnBSxRh9Gi2EGlTl3/8UMo6ue2/YJ4u0LbYQDmUSF3kGKKzh
zGAQD1mOqnPBFMJ9iFpcHzygKUQAktg6fZhJxzep/siEW/3x8JJ1PF93UZ9BQnqSjeq28OjgoS3/
5AFo/YM9+f+11P+gpbZtDxnz/1lKvX7P4i+82zHqXlTVMZ3M7//5P/74qn9rqQEV/GshYUgwwpYJ
nQYS3r/V1LSE/4KAA9IPHbMlaB7/Q01tiX/BoQF2iO5XusQbwMf732pq8S+Mla7Fleu6pnQ94/9F
TS14Pn9VGev8WoYwHNdhdgYW31qg+X8B8XWzyX1DqfFaDCZGe4RrVTda555x8S6sov65tMbioKzY
3dSYtqFdsFo1uhg0CPYgYtbyp1zPPsK8PBM7HG0Ds7jGTrSpCdqwRXGX6x4oEGt6i2Er7KIGHefo
WUziq+fBdce7IpnGO9JhnX8ARtp/o8kuTwxNDk27tPSFKLvgz//yxKxiqlIvUv01FGa+G8Crsyn/
mPHk76MuLM6llLjdcpXsioYodEWldW6G0bhWkfXZRXPF4L6/K51qvAiDfaup0F24lEuXJq18fWjU
vYwja+1Zw7LUCinK3AD3txv87tMhRm9e3EqpjCeJG2ttcOgwwav6U+wWDHr04qujqz6xXRariYQa
raiHwzfYyVRDcko7KIKjbOUOoHnoO6MRnMxouAdX5G7aoDefFcsqhhQWWQI+a4TwACJTe3TmajHu
s/4MibL5h9fU+Ru18fs1hYHuekhTpY4Q/2+vaUxKi+NN3TWcF16piuKt11sK6KwMn/pQx6I0cxrP
Fr9srMW7okreoDX+dq0QeoxHKm2Lcy5DHwF+RJn7ruyUXzhYfGpSlsfGfkQzl94MdFjfdSlQaHy2
ATVt1vXEAToDY/S+OFG9+KHlMjkfkiXZXgfmVeKnipzkccwi2LZAikALUmSvpMjLqzUaEUVqQBQF
HgbguW5218Ni1VXfkUFnkHk/Cdh7puS19OZ7phf5y4SghkH/sOlwXl1So7ybUDHIKiYSe5q7fSTs
Wxq7M3rGLn8R3bW2VX2Gx8ZSwQH2+h8PvRcDBZuS+J+QwP/14l3g2JJ3OY4LxxR/g4LS2oUDY9r2
Wti/0nAGupDi8aUw1vbNYqFLAoHI2rKdy9iz2U/Jm3eCwsdaf4I2kRxFYV9VZ+nnuCt8M9J2Xrfx
6lp/+cuh+N+YGZy/nTHSkBJqPsz+b3C/ubyt/nIp2ixqMPKGxVUXWntMUpu0Q/Ip7WhAODE53j/8
uG9nxF+cE/ry8zx41tJyHYR27t8ufchmEwFzUXlls2hEd5rBVDVFQqkJ1AWNYV1JAi/8GHH7Iygs
baUTDPUdcuCxA/umxcgbMszwpTP1/MBSn+OM9pJtbUbb/FJGGbI1NsQLJKTwW2+SlxJ91LYSZLay
pXEu//D6Lb/wf35CXGvCFoADHGe5m/znFxBpQRwRGRjT1JpvMouik4wWV7NrNBxXIYHEzOhB8Nm9
3/bQj01OolMzK4EGtb7FsUClu4hwDb7InDgNodvcfz+klvdpFEyRzJhLcDLmlDXkHJ5GItqwhEHa
Bsdy7g2enYQTt2UjtYxMhyOEqHwd5z3cVs00jvqyUmobidlYMqIO5kT+8PKSmNzoOBlBdDUSJQ1W
/i6Bex0Y9rnlCKiQFFfEopATMF60gSySztP9whAjpVaF4L1VX12rR1etWULHlhkrPjnj7Lp00dWU
zvvQydihlQXcGhhQ/xDuY/+NOswbCeQ8t0eTxpF5mLVcf3954+qOsgvbDrQLXvAuGAln0+zhwbWb
1yHSOHj7hHVR4zIuiabfqeEmnxDFNnQhw3udSjLGU4ZwkZbohGJp/a4TyKaTif4gXj63b6EWaNNv
xj5XmJ+HUTjJW1Ii68/dKbpLo2m6r7M8XZHSwklUONa7ZQRMpqubhSMdrjx7/6mf5VrU0z0K0OE8
p3CGbItsv7AwHjHtW9sJf+Y+mt1+Pdd6sddsMskLa7T2MXhSDQ4i+v249i2nyK4h5P8+aH726Vjd
oTRrXiz50Ih2/OG2dneBSvd/f2MLT/6Xt7ZpQTOnM6fWAfAs/wYCdhoXJEHUsQjIg3hdG5lx8lyS
HvR21OtVGBu7bHbc/fcHvh9GNwi0tbZ8TqPBDNj++TVGoH1UM3j4P//pL59iy8SoV9/f/M/vhjyC
WbecWNZ9f9/vDwMr4Uf85TNnR0PpGLvWhneKufr+cg2MykET2fYvX/j9gT9+5PcvGDG433qW9fLH
v2H85jf484czAOSPEUilwyQhEfG/e05/fva/v6/xOw/d6fjH77B8xfd//eWXXV7CP36n74/88UNV
ld8lxsZoWAvanaufyuXTvj8hsBqXmc3y/78/8v0AcpCX//s/LS7ZtL5G3ON30HzZebYhRN3gFBvC
29ss/Ft16Q2Ovt4bTYimVbDteqXQppjmS2/PXzNG7+3UPU/a8AWkyjio1DzTun/pY8f4dIqfOga+
WE9n9vLjL5x3NpP8PlkP0k3X43hSnl49B7AHmXYto30H3gmiCBFTrpb2fCmU7qPMCneqyE/c8BEj
GVm/xVbjI/9hJxwQJUlPjoCxpkxIA3EVArTIBKJF43YeYiuL2d13g6OQkZDgMHfMLFNpoXhkSSGC
BhyVDttx8TKonu8Ru7JE7vNJdYZHFzyMn8dHBJDrdhDOj9YVVyf+XSf9tU9lcolNDSmX221Tp7k3
enFHtuTkp8kgV3qHniB3cKZLpe0gNUOI91xC3c3yFpmKG5KDisbt36zszc1x89uL2CpGTGybrcXA
NSLSGQRZX3okUP4vrs5ryVElyqJfRATevMp7VUnlX4iq7r5AYhKT2K+fhfrG3Il5ISSVhCRKJJnn
7L22j1QqBzVTatDPwFoBwq/cNXE5wSKwjQ9o/xqVG+pV3iWKmvhI4waAtsRD4ATtroZW2xS1eSJP
sOLh9COF5xM3HcDmbPgtnPJu2nW7kq55E1F9Dipi4SYAdVNkc4AJ5KuChipTd9CKkOorbEhsXkup
E8Dedr88SsB1ViDGo25AsENlXS37C9QFCJvS2qIiIyPGGkidREepucXWj1zjKHVGRlBlGQDwutxp
lXusY9c9cMU+pq1WY1HJEqzX+B0IJF90Hv89MfxKquyWe4V2Nn1GSWlbuP2GTWRo1JE9DJKY3Ehc
8sGih+qUo7lBHObshxiPDXpi8LGKGhPQpgbSUuWMW2qA4b6t0MwCt+NIqzkBaBDmwmxiggdbonbN
nKE49V4NJLKLyYwQdiRolwYKzSZNJ2+SHgdfZ+nfmfva0+hn99q4hK3zj9enh2x4sx3x25XtRg51
t3ZscSvwdp3oOx6kTj6y7CtKaT05lGb3Y3nxKdMI8CIyQXGdX3SpcSqq9I4RwhcUxUGHU+uG3rSw
s12oGUeVOW+DiKtrTzOzjNuaf1n3VFduvVKs9Ojw3GPEtQiaXXcd1eVFc6C0SEHROMHFdPaiYNNV
dnQIQmPdieLF6sqt7ic4D2QJbE9HEKOSDC3zUDgLBbB8Kabs92RTZjRL1eOxXU7QopazO55Zd3dp
c4Vks9dPEbaMkkxmzDXuxTGR5LoeeiA/RoOeEkjVG+OmQADRadGVAYtKWJO+EbmZsrLDUFOY1mEM
R+JCSR7O0YkvbQ9NXeJGz7gqBk4tsY7D79zVgH4y2dhEMNVYrasDOfQb343GS/cCluOKB22tMyDi
iSxCJMZ0Ehs09WtAfpe2QR2St1jXhNO8VLMO35hADngSwY/HqTwU5W5ifonEVL4y2QIdG7z2Lj4w
lJknQ2/IlDerT35DqBsLHxF9ijHDyVHHVD0e36lyPjWf4zdg61ujhTE3tkxoNUE9WQzpyXclds8s
Nxayte+EK6PzciHrdDoaf1OrsIYig++bim6o00CmBCPGcujHyfKlnI904riI533tDa4Uo58bvXee
vWUpRhzOpNDtTFsnEWDYfBjgETLWEZ4P+GgWSuNoo1ZjnMxYFU3CFs+Zn6w7c2yeGl3QPbX3IOkT
/gFWvXVd6tXgQ1LMowFJGHM1TgkJKDD9SuGg0EBZNi7so0y9x0SGDnTMF7VHhm894FsKWnUZnSeJ
721PFa9ZiJLqcT8NJLG6z2oCAQhTneE6D471iPA1CDz0roB3hky3trbRLryq0o7dlQK3ecxLrEjK
uSd6BuKdMOq4RuJJCjJGuzq/E9HIDFRRCGVdRDgVib2G89UGHXwabKFwuV4cgMBeyH94UjFU69hf
jiGK8iaZ7mblSb7cMCOPjGHTWd+cYN02a5PXlIGTUmxj4tOttuhySV6Cf1D2JEdBg0fLLxZDoINg
pT25qAV3a698q1L9Ridv+izAYWMXTpBOEYuFA+6jroZLzNBZ5pS9Q7PdeF65qaRNSzTHYpHEWbrp
gcosbEIwBwFvLdSG8UlSc1jjad736LhXrWXdDfS5FHAkI4CpxZiJ1EurocuoDA37p1Z5MMSDowpL
Z0th4skTw13AC5IyPutd+Kct0j9Ah+KFgYzSmaZ8aRjDh074ML01nfOOBu8iKWMiW4f2XKEBQbqM
HCZqpyWhXe9ujfsM/gajNRAOt2bVFDsVlM1TE9QbBpiktOxffRLsxjE0PgDEdiDK7B54YKBdikbq
y8czHpvHXZJ2oytswoFu/AQxdn7Z/HqDA/PLj3jvbppomA+AmMsu87b40MRLovR/Hvto+pH8xa59
r7iebuxcNw994GnXUUOEPM37KIjKyjP144o0WUnHiC+DInQoay2APkGtfXZ5vX7sC6sMQiKu4c+m
Nsg9S7F82+a9PIqYqj/+gm9PK+vfZm4c3aRRH5pNZrNvavJE2aU/a0C0VoHe5l+I1DePp3LoEeNh
cb6LuBtZvfXpPsbK8lzb/HT/7q07C4xkv0xP66ltI7PSC18d/FjrNgalltewDD6c+X2pOJ+70Is/
RlpYa2x28alvlXOO0rmPagfj1xRl695wq9+Dh4J+xG12Z8pzHFg1r0fkvjDIDfzfeHQWj6fp9jt8
ZPuHDom+tJKivo7RYABxUdWm1+vkDZ722+OZzmRfRB6b7/RXhnWCkeiYa010iVepZhcrWlHaV0ET
VVL+/u1HSBx11xJ3rAoa9jmcnx5KyWe7Mg1ETnwXe8bQ6kXzM8jARmTrx9fWk0TVkFG/6fRasYL3
Xx4HyMiqJy5X1XvmNBatT35MVVoRju6hvJW6WX9LOSwfT0Vf2CKglc6tTENQtdLudkWbVLcMKcvf
wx0w2/XjmUHoJMHSNzQblr2bHjUt09YV4s23MIjvj71FbXTrxVw2oA+2rlHCHHN+d5faIhGP0GL7
W9F5+XsgfY1YpKnobjTKm50fxeXO6JV+AzXT/X3jvsOg1voI8SP24TTYnFpjLE8IzeyLGgcgcnou
f/X2uzZl5ncXgjyuulqnhSTVxaQ6+PcJhXasLTv7EYlqV5pWh6dO02LsYDqy89EqfgWS9WWPnsON
EfDZPVgglEznThKy9XgLOkkYhH/p7qw58dV0Dl2vOfctGRCVGL0fv6d/OX+UuqW6qrzg7Ks6QTIK
YSuXPtfkBi5u2O0ez2LK5xDYEpcXOWgWaFCeoAfC/x612+PzuGGjL4sx0S/oatQpaHCW99PUfM+q
or8fCAvoUuLGuIylIZA2ecGqUI6PM2P6+wzqEDWM2by6Mng6x3g2ouH2Vl841f5+ayegQ8ai07hm
LKePiojdNd6S8DPmV/l4l6aOkiUHKH6KfLCl+Tw0zYv7TzeRPJUvPCn+PUQLNE9pRIrAlAFmHe0s
/izGFl4ixzYkVHRhEhGfCC1hbVCR1pQUUDHojX4IlBeP/SgI/4vKc9NnZ6yrQ8Q1d+O6mvjoomL/
2E88UEqIRT08N6YWHfCXkocAt+Kd6QGmBN4pjVS7SDglnjEh2aR96MNGSCxrpiffpBEtEeMP3wnQ
USSTY3KsHGnenEr/1WspMk4ikagHuOEVoFx91mNKGt78AoxtJ+qS2JloLe90l4VNGJv9l9EcHy80
HTGsFXWNA9fzbA3xp9m4fvH6+GMp8WMmY+leesdXl6F08r97Fel063u9fRF14xK6RX4IAPvx2+2Z
3LjRtxrwZwGQk3tAaJgVKfA9Pr7ugtCnrAVgKwqHq5GhzX18TJDCXwro471tLAJ8CG1fPx4vYHzB
hug/y1EyOymE2qF2NN8mz949PqJE4bjqo9Gg251YT04Uo42fvzi9Ttr4XuY/I8g2j93IWP33D4j9
zayNP/xB0avEfrLVAzf9QJ0NT4NjSY7UTC9NjCPsk/BZjeQnBi6LNM1vgqeyMMjFaCrjCWS7dZoU
KorHdx/KeE+ZZ3qThcP6zBg8lELB9FmiKDfacXqizdFinw2BW5S1eUiEnd9bX/v8+6nA6KDIlP1V
TxybeNbZFjV/D5L/LmnkFa/d5JZ7FaSscYc2/VbQRudP205gy6omcfYx/q6FNENqxKa8/T06DTy1
OiobxvIQLWHcIMGc91ob7WtPYfTuGT1hGBaStMeXyLSjyYX+y4+qdmNZBT+ZQbqvPpEGj79rhmYg
p+UnRmJAeH387EafpaEptroZ/xpg690iIx0OgW3Wa4trO3lJ3gLmAC6iFu9aLdwvUsfLXW45FZzW
iKlJYXVbfMXeuUyxzPjeODESdlxV21tAu3ovPAIEep3FKtiiLZ6beFEHbbZk5udfhZpuI038s4QZ
rPtlAGe97bjE/Lhjqj2ZiT2trR4XfNf09ioY3HFF++XL8yFUNkZisLLz5av0AfOLnnSdsLLQCpN8
V7AGTDzl4TpgVR3ZRAXjq1rT6e/uWmZ/UcbYYVlw3lozhjBpdt2udZW5IX4Io4xTAuzo6hZuTFod
w8or/24ixPMg4YJ0/qcVB89PcI0/bg4OSLC2M48QEOKtP+PH/nv8/z/v8eTHBm1Qcfh7t7UJmC+w
U817fuzg8fjU1bzH4+Z/DzKMB0tJdOyitYm2WTR2Suu9I8HJxuvYaWQUTX4zntmXJHRHy9ZE5bwV
wOwxJbACijWFDd9Xb0n8gaANEoKHcbtGTH9oWhr01bxJW525bokgeCxQQhv0+Q+9Sji4urZy/Nkv
yCHaZDjHFTAQLTDUAbkMHChbIgNsYbLQeRTIJa8eMty/T+hGRFCpxKuaz5vHLXLyKE7trMG8I6/E
gkZnXul/pKbxheIZyfbYjFhkJyfAZIc6cRP0ah23kICSqvtAfiOP3gzqCTNAwDj+bKe65h4cuahu
to/Dw1nWIJrrQUWmaKVdjQWDqLrXx5ejOloeEIwjU2Xk6OV0UPZPqtirxkplU3jJq9GB3mga9aKL
GEVLygtUDw6vgtU1LQVQvMSQ2ubx2OOvhCrBYLDKVUyc0QroJ4DguloUIPuZKESlspaPDxZbIliB
H4U/kOV840looH9JUqrrlyblYavRnuI8hNludhcbWl/esrT0AmttFHlz8H1AO+UIaEfOLBdZoBF+
BE2EKfYLqlfO39/H3707Mwzu8b55YoAxHJC8xNBdjZBkJVqGu8loizU5dXxZXSfinq41Fm9KDiJB
3+ZMHllcZDEtO1U/t3bRbvWYRqoAo701G+/kaiPKkCT1wgVdaBoi6Ng2U92/JXay8SQ8HhmRcshi
0VZOciBCpgZWoNcAgMgNGzq8ro4/4Lua23plKRl/hTmujdhyD9oQ/uqb5rfwkAT6LZHQqrIudleU
21q612xCe24O/Vs3n0L6fEY2M2PvcQvOO+cR2Ohio2K7W0OKnnZFbb1NSeCew+zk+q33pMHMBamS
zbGZQKRbXnpuenifWRPYm7oCziGEY6+Fl4gVFkMAAB6YltbtI7wg7hKr1rgFZROsrc5oL1oyiX00
dW+K1F6kZ1Z2LKDz36axSlcJDKMzcmkw+paW4emMnSVNSG+DM9s6dAj5DyGYwGAcmFsMIUtjLg1L
AvCsLWqC4uqDgy4qCsQRUBGd+ISFPr5Edh8+pTIQayvL5NrRs+mmFVQZeR80Ny012xTg48Eg3Ir6
CvrKrDcMOFiZeYjt4Dyq0tu4D5qKR9Dvoq0kkTdWehQskQ+PTT6giWx0g+WsefLnASyekYv/bUhQ
LbD3gCXRPe1XlCavcPuRLFpVeNBk+0YuGWbggWYDBRGPfNwDrhaMBqBD8G9vxsF8ii2zQr3qsAQn
8Su2WOhAk3dTzmsSf8hu4ACZRr3tLfTjCojrfxvpohGYaqzMWi5/wpgw1ELinYjJf3p8/r7hDBg6
InHaEiEZ/BH0PvOGkhOZNN5bgGtx33CCHpQS16TInE1mDurweKj431tdINBheM7bNJOuMsSBGXZw
TsNk3pijpa11b/iIUnriVGueoFNhciYTYJURakA5uIkxZDx+57BjZiiaNrPBHA3VZzTp+x579dHJ
h1MqZICpAIKe53EZrWaB0mPzuKujYclQKPAXnfK5OwOP+vmbPDa5pTmrsCjmYhfYo2nelFGHY7+A
FGTosYVwXV5kp78ENaN8HPIRHhtf9/69BUHo31vszFoU5PqsUqF6VGAGmsz5lj2E//fu4w86kLVc
uOUuqiBVPjYQu7iuVPlrZJtiE88kvccmrxjHQmZsf+8+HvNT8Lloa21kjtBIQ4usv1jkeNZ9D9Ow
5b62ES6+cMLQ7c8vTWd8aWxNcukQzbjEfzHsp46VpFGWQMx9AB9DjueNrhul0Tlc1tRn1BMtUHMz
9fLN7iYKNbb+jEjbYi4BzqY3MAqTotOto7kHqylAqFk9N0o5Vo+Ny2wdelGS/z0kbU5og5EFVCnn
X8Xjm6Q151DIcl3XdgV+JSB96bfeOuLooBasRqPfwR2Dez4PW+2MYwW1hYdDD58or7U4j6xsDRB4
ODi2PRwQuuCaC3pgdFOgH8jNgkjXNEuWSAzaucepZhZ6/u/9YCaQhG22R82KJYCqGhAoa5lXQYlX
F4TQbDqgVsCPHV45cYoeNFpczC/ZLOcb53PlMRw8bv2/xyKXH2KgQJCb/C5aJfFHozY4QxEW6yyu
Z2JJWpzoFYKXM3yMo7HvoxqECO8RSUJ3l8WYKYFAFGm10QfhXwfX3LQsc7/pweSrPEAuGqREnOQQ
puFAamCBQuPcQl6nBBzxuBXtHmBnCxXPzK3dJISPfAW5eU5osb7kTj0cfbTzq/QeO8FwK5opuBRo
DHDEdHDYaAhaMb0lm5Y43BCj2Y5JNF77qhyXrtKKVei7JgXCwMUSaML0RZUQU4s1nZPhyG2euvFT
3qc5MZVmDrgE49q6FPNyxXMuKF76Z5MK73rwK5IAcS48e47DMsrQw13sjhtz0oqnvC6oErvWU+hX
BUJTWjd1giKe4suHERDll1fzaC1wODspOlWsSdi2RktuXJNoLg+8IN0Z31x1eRS8ZJ34XetheX7c
oxbPFBCCBkrSIF02gWO/Dxg0R80zvlpbc9dEhaO+MPPkfUAD/XjcKzu6CGZs7F0rrd/qvN5KKZxb
0MvPeoxM0j8takqVcnfmiADGnJyXUnfqd5s+/75MjGzVRkXzTooksbBRQVNo/quPehlzDebDMgAF
BHQB8bdBSqUuuTZ73Vi/e24I/C0IfipYncyeJqjOMp09gTGlHEiP/XBTlxQ7w/WxsRqkn4h+g72o
yKBnsmh8K61GPJA7L1EbtiwMmHg0TjY+gcyi/hu8VQhK36yxSXaYcs40Utq1JmPzKZpvjVA11wRr
S4DP+MRp1aeHJrXH5zirtSU4rHE5kiiHYaNTHGpcKEMmxkUndGRuJSlH3sQIlOF42euxY+6aIvuT
1xi626Is34KOJJ08aSi22ZO2Mi1EZ75vdxvmDUQ2cK386aJ7QA5QVFr62+Anh2bAlivmdEeU1Bmh
Ax1aWudOPVmHQqI5fAiPy4gBnSKwG9Ks4Kec4yyDRJhm4SITKZfCQDXPdZW3xwEv6h8rhRfXNEiJ
1kbT7vu6Kt9qGhwQDrOrPQlEX4N1gYRxozNlviSxpV6I6cgAKGKmVWJfD21zJXrn7npjvlMWoaGP
Mz1xfeuYFJhhaHWNvIb/Gpe64pYVWXu2zPr8uIfPlF3rFZ0br1poFoShBwp/pxG2847df1tPMv/p
A+psYScibE3DZzWUI1QBmstgc7295zvmszNv4EWdHEEdPddtqHis+pYmsEXCrDL1hPZp2SKtwHxf
97CE3BGozlTuu5huW0gaXSgRi0Cnz49myNwz7Arrw6RYuYgHfemVRvzj48/QoCPQ124/EV+5AJUa
sJ9Eq7wEAWULQra+ormUQKmyPNEgaoGiBO6mTB2d1sc4/vIzd+1P8fQZBB2KqCzOV5FvQeXQJa47
e1R3aIKMoNWU/MKHv/JLz/2jiYrwZIgi0ZbpmX+QpVozkMWfCCCjTe7H+aFv9eC5xchDTtS7EUTW
a+XomG+IsoESqpuvTlj9e/fxVzqcNEkB+y8k9ow7lr1TOYz2h20107YiuXNTzHerevjoaixywuz/
aRx9unREcUVdkF1h8CN/EwETXJsKsOPm6ZWqZb5064heKYkBYi7v6u6vIKd9j8QjfrFDGgF0ScZd
pPvebTL0uQ0jCaOypv6l2OIntf/RQWBB6Mvei2LsQOkM+TWLmCUlAZSovMarkY+poNlQb9Amilc7
GT71FLI754f/TbbDc+Wb1R9SLGjNhGBzJrmj+BNiSZkpdKXDsCwzSqRw2LBhRtBVsXu/ALqJcC0N
0VYDMbaKPM1YWxharklmfGZJNO3tqVFne/JWhivKt5KRPRf2a+e6/T3nnC8sW10TDcuDNvoE/YZA
cybHl3gf03zVNq06jLbrHMtO3WWVveCZUGthTV+ZKTG5wLl04c4mN2g8xqpuO20XTWX3zms+0hp2
kqqmGKsgxcTKmwgGVtS3yEtkiWbb/vskB7J0mmWKyf7DosOfI+yvdONqVQ3pUrG+qeywpWCKUZZS
0o4yU7J03N7eFV2hz9fXGYSf4ukzqctYYdZc6QqzYMS3vrTTUK1lYXr3egSw0sjCPWQpPCSbuPOD
IuUAhwW9TCtzzgSHxJ9xJNIFtNKf2MCq2QmICFY0aquREflXM/wmLYYebG+VZ9yxEsZEZ1wa0b4N
GmnLAO2ck2ibr7o26nuGof0QzvVN16+db/8T3020BdBrvPSGmR0DlRsk8UGzZTTNmPkSDTpN3rcA
Ua3FUi1c6NnrKTSjvWG6BTggIQhvpzDnA+vZ40XyF6LG4xEpn3wJzeYipkfjCakMdQXMX1u6X/Js
t6D6HFs7A4GM1/SLy1tZW/XGV9Jc/vsfVGa2siLzxc1h5/hB2nw3idigRta2DpDWPVnoHBXdukNQ
sfZ6mpWkcNHHNYwGcosz3OJp0C4GEWSPe47bEX+QiYbsJIUEZIKjQnNr5XiJRVao/F07hr3J+e+v
oyYZWEYQxIckdlqkTMXg38XVRSkaGVU1vTYDwgvDT+zPoHstYjGeXOCBCCob7Wzpdk7sWjNLifRj
Q0LEv5ua/Ayt/UMn46kXIcJCDXd+l0zDER/NiThr8ZpgtjlqyOfwUIvgOqZtcOWsHBF/G7JZoNn6
g70LT0xsTzvaVOKe5fu6bvxDPQNkI127N1bEr5AcYq7m5nSRRXrGRddyvcNIP4Uq3oCWnjZmDI/g
sZhu8lYdw8zc930T3DOD+LQuIUEhR/YwuAHpH4vIk/4l61lWlfM3RP+knauQCVbVr0X/mutje6Z4
4V8a5eWsKzrnrY7jLanyZBWGRrmnaVxCS23kOil4rXKq4MDuXlO9f09YVL2ZQ2RBDiJkLKzKz7nz
+J2AHV3ZAnPJ2GCpdnIaCHwbaJtl3y0U9YWD1hN155TFLyq8V3hM5jMOZ3+TUh5blY3Qt63vkEQM
GXmh3OZQ2FXzBqfrkEQ5ma3zadI1BdCIpBqe09H50cvcnZfw/TMS+/xIoBLxVJAMyINttqqjwJta
4WtkgeHK0LH+CucZpTbsMBSZa0mOkfSfLauC+Nh13Y/PhYX4t3hNvShDHmQks0WU/n0ItNOc2lct
FGsM9wmXupCK0oQPFjg9HJ4Cbp7TWHfbo8vigtS9mlqSrXpE2LsoGMINActLWvjNd97TBGrr/B9q
NHTVDI8oB+jyB9NNbpVPnEtGfvbO8bt+WcAywfvkAP3JwZ62Ft40Tc/krvENQi36FrkY9CNiD03S
8+AGrUpPZu9OoVNioV5fKEhFFHODH52LhR5H+b30xLX2GkJ3Oze4JqaltqUXd8dRJiRJG5G7NQhQ
JYSTXpbbfeayimje5tlx8IxtEyiuYUn04URezwcOUX1jpjPK5jyjSzMdxwmwga54MoXTwlYj5AY+
+gwd++ZDWa+Rgi0B6e25FCksbwS4awpYxi2vhH7jBK4hBSo6o7bNws+uTw+pOGBygk+TJl25U0eS
YhCH27jUuy3XD2RRrVmD2lH1kaidV4ccmn2EAH/LjIOwzQDMnV7M2RP85Vj7Q31krXwB/bYf8U2+
DnV2rtLW2jM3KVaFbVLmE7F1ZJrF1a35jFUlnobWqY56qp2z2EwvfpoRDTfa8ZnKF2CNTIdUkGVb
O1fNEYQGica59hRGAH2GjlM5oxr2XhO0K4r2jXS4JEvyi/Kt7AL6w9grJ356PJSnBnLa3FyaZTZe
SjN9iRLde+mAxSIvDd67pHafAfd2w3agdHITpBcBkqzMbTdIrI72zPChTuIZOxVLTpgSCKpVF9tI
Y6qTO1uTdsWX5dLxFdL5ctyWGPSS0b4BjfejV8bSklF0T0cPGILCRhMlX6Ltgk3luCA8IjW8K3RJ
ooBDlQNS2Gua3dxThx8s7Y+dH0Rkr0snovSXWxVql+LO0aAoVUMpRwmziMYfheU9162vISJuXAxh
uOunYDiAijiNHfMcWfse9DVZfytkxZ2eFkjsPPPYxgNuxY4jIcZ2eMd4Mi0EegoaTN7wzpwFIWVY
31p7plFE6TNrCOImC7LEXOnWO4cCxlw7iM6PTTJY7LcwwO9Ealnbynt5bFJKuyNu6h46zntPAMmm
EpEAik/6WeQGWHA0/RDGbXZuQi7HJB5jZh2IMAI1oB/SsDdXOV7XLypVT8oKPzRH27EW75haMRSI
luWrD3rkUnyZI8OdaCMipl1fbhraOQhSMg3ZVofLNg+g5tH2eVETjZqAlUBXgTDRbRIhcdpSsbdZ
q4NF04JUHnWqtSJCug1T5E+QauOB2M4e62NNypZGQF4S6WjIe0iuCtFeoQzjPDYsM2VGnD3WDbFF
ZOvwm2TdNvTZc+va6iy64BS5wAjMViIyy2k4A4Ch7oY2W5VVfiBYtAsaTrS0sw52mjC79ulRUcQM
bn6joKFHX43lERwLSuyQMR1BIyrDt2lwis0bi/wCd0tWXBGYrDvP7E/x1sBGf43iKn114mTVGXp/
rsy5G5g3xrWObG9f+cWHUcfGFR3LEX9ctbdat3j1CuMAkFPQkKmidTIOJcUKkfwM+DPFtvfNELzx
2L+Y8HTNOv1NH0uRqRk1z6yAc/p7QbgaQo3yQi4lZh9Rnb2exqtOZCLarJYWhK68ZdF4yS6V+PEZ
PLKdUkHNBION26QUx8Cr4QzCcp/WYsccCFU0wNEFqaO0h3vdeYmVAuZl59+BCWylMhGk1NG9BDm7
BMElP4syooHjOX8s2uxuEZRMRB1m8U6whVcmDrkjjTNlKtDjtFrOyPHUoa+1OaJ8XVCW+vQ6hLUA
N5KjjMJ3RU14RwePch/Ld2rOT0mNjamy8pdQme2zpZEKTvLo3mQemutzuLLmo7fT6Bm3ho64ja7p
3vE9SkZVbr1BjCSvcdQo/6fOHGuGXGDAanzvc6IupN/8Tqbs1SuR6XSEyrF8hWBGU5vk7p5OshlC
pu/8e+6V5zjN1xStnMMgKZKNNZFYDiPdgqIHszc9AstPVec6dHrEmqB5d4mah/HJQzEpj2uMvOXO
KQGBgoq7ZaC+11xW4V2UPVVNZJan0XR+2ZS0lrLV3nOAvIRTVP0ThtjhyXDKaBNgAaRz0yIiopss
HB/dP8TZN1Z8F6xKxIYkbbqjH+MtFMLLHd13i8pH5J6EWV09JBDKN6Nzj13rpqhn4GiEZo4vdmoc
+OaRLjaWZnlnF/AeAufyRpJEvCk0uTI1G6JNkNEUGSlOFhRVd74RB1u8jQRwZvLVnDJOvil/qnCm
rG2oQQhejFcXjNouilImDIZEyzCW5Ge3iBHrJFwD1orO0B//3SRBHRzSYspzxqnyO8819/jYaA2A
zgRfICWXALC6IqDCkNUdsb/x7LXwMvUkyxZllBEFV7MORQAByQd2tA1oht5BrZ7FvAEFUWk2CiSv
cleKrurKMI5xr6efRoG0cRwNYL7jZBwUsxVK3ZZAxanB/nBhMlq5AChrE+gBr9NZ1oCErkltZUvc
fmrXaZQNx17rtw3crnVNJRUDT+GTL0XGiUHUQ+t6/pGStn8MolisGjFVa82Vc9xMI08zCvPeiBd7
HncjI/G3Xd7XL0hDWMg3ylxqqvmdu8hM7BH2ZNkP5cHJEGu4fkN0axPPQV6oYIpv8oSj80iKOGLQ
sb32CSdmqL9aXavO4EAJX6hMba8Z0Y0cGu8yyNZ9GRXne4JR7O+6uovHaUlHmho1GjhVfwVVN30O
LmtQB1za5nEXgcjJlRMacUoEJGEU8cEcDPtaWmOFvHQix8EpP6xGWU99/7vvjfZpAmgICQY1UEsJ
9sxaklxG4IjMOTNWpwEZD6hLHDsO34U9dJu01/W9mbRPnGh08k29wz+PXtStQ29rzD/VWMLRxhNx
6LuKiGgIOjDcQ/s4PDbDhapPdVC0VuUiRs6zQ297cFNTv+Q9SV51X7zlJkmcCI2tT7eadvlkuc+V
i3FAyr2UlgvJL0JX3Irh1nvVidlBsOsTHbmtTMUr7UBybmY5uW/V5Dsyt/btwL5BUZ4zwpdUWuMD
KIS4FuEc54oW0iKqshjJTIIc9DupIpY8SXPJRE+AexR3e4OCysFru4VFktQN3bRYglO3d4+7iL26
lYc194k4kdMAxfskOzJUoAu4R8BxZ9TMck2l1F12Y6afpd7p5wxOGynDXBINK2ruQ/uZE+t4M72m
uUumyFpkfpINob8mLoci0op/bz0e0zq/hlJgbT2lIZ/EdHW3suBMGaX7nEZKXASYIGwy6mUx1AFB
dpIhw0CDhBkVcp0XjV8URu9WXw/3pGqglmUpBgAXwXLb5/XVaciFFPCdgeV3ziupyMjKpas++Eo0
xhIhSZP1X4HtPyec6tvYmagv6uoJiBWwPB8L1ErBh1w68eD/zC5ZU3gotOMo22c6mie9QLxDNS58
IRUUMXPsHrw4Gy6WjtksTprZOSCzPSbb+mDqRnhIN4BU+/9h77ySHMeyLTuVngCe4ULdi7a290EN
Kld09/D4gYWE1hqj7wVGdkVWlL2qCfQPkqR7MOkgcMU5e699jtM+B5HY+V9aO0YbXzqf+tiW8Oed
72CXgq2AVHEBAG9tK9Jnnikhl2t9zpMPhIvvRPKRc0Ok62ZgN+45LfKEwtWCJ8ZP5PZQohGgRjY1
SloFKSiJl/sB/hX2m9mVR2PIqs0sAXcPpYzO90PU0eCoQvPLvYIborMUMPg3ZQeSmSESEvpjy+h1
AJpHfgj1V/rpvdr6Dm1mU9O2BZ025NUCF2RUxajZRbZHiYXbigjybdOD/KwQ7rDBsyhst7Ld67FG
/cnS7L1D7+tgU/ZdJzVtvCp02QLRmTyor5ig3KeWAhdpSQoCYCGbLUOauS5sCsrAOOwlKbUCSfj/
0+t+ARL+A3HBMIWDRfB/Ri5cfwz/66Ook78DF/76R38RF6T4L4ItDMX6VkBWUPJ3fp10/0s6uqU7
DFSC/yzRdn/l11k2xAXK8rruSBy2jiSOrfmVX2fp5Ne5pu0KU1fEzvGG//1/vo3/O/hR/GV+bv54
/vdkN/GH49FSsJAsaZumjZ9eOc4fJnrRO1Wv6wFZaXqAC11P22cfdm3chasBus1mRvy7ntAzd4H/
03aW8KN0UJu/nbS/PtU/fYo/8Aj3TwE7grq24lwI9Ue6XN/o2lwpkXs5c9OutP2X3s0uzOHias9m
tpuy+lI7aLZw4NB91LY0nH6ykg+XYWqBZSFd/PcfyfiDLrB8JFANhiExbhsu2tJ/dtvWVPNkqcgI
MiYYiEznLf58RGFpKr9DmtYfU+79qmjavQlRzbIx4HW242yoHa1yG50woZnbLh+6PUtOaukpsxOj
TLLOmZHRc7CAKU021hJ6J5hI394UaGS0oTkMBoOjFoyv//4vEn8Y35e/yNYlV5viglLC+uMkVxpD
eNHUJEG4FDFNiVhEhXh4ysgnlAcMBsbCCPLoaBxECXAtgwdurp2iLc9qzG9Ue42H3FDvLA/c/2C9
FVzq9BEmcsrvjJL7Z+NCNy2HGEUll+v9797mtmnjelASSxKJF/7gbAZTZ67QHeCSSFdXjQtZdTKr
D4yB7ZFAn2zFcsID+zvSFEvmh0wj8Hr6j5/rXy5M0iV1nU9lOa7OF7Wc0795rmNdY/WJjPBgEaPU
Yqg0dRJGbNRbYKbzc2u3RGW07nYWebw3guGtxFuxKfIK4pA9iwvhZf/hwvzTBm4xhECWVwY0GL5L
kKP//JGmRmCJ98f+YMZiQGHtayenzmDWKu3iEq/1kvqXxDCDJxDT8S0XFFzZXaxny4l2FEmhqPkl
gBW0qCuQR1RS6CaSoQeyo5j19xqJlkQScEFNgeqJGgrNdOvmTKM4k8Z8tIBAgwOuL2J8QBiKR1ED
CzqXcEyjhe+sMN32/vS16HKaCJo77pqiOFvNgokrG1hRBXWz1liN6O3puoqDSSA1ixZtVywx0TVL
gWn6SagP7LQQ/+tIk30jrZwWTzfS5mA/g6qD3IUhH2iAGer27+8Sw/rX+0TaAvO+4L7XATdYf5zg
PHMVLbW2OxgDYmbqhVcz8E9V7ronIzZrWuhQzJJK9Y+jP15RCczM9Xn+iKPmUevATCOIQMnIkuHk
9vWPOpPTbqo4QVP3fQgL/vap8k8Jgbpw8OW3sloIU9Hkcn4NMqysYePg1fgg/xpegSInazQaehGG
PA6G9Zgo4+ZOrF/DRuoobDjcHyVuECA16h57NBhrkxz47Z03cT+koXsVvkLyVAgf8Bwy0CZ/5mvs
rmkL6f/eMeqh1DyF/sO4kt1jTudoryezuM2wX5KmDh/cuKxWA/KcLRfPvGmCjWMU6dpus3i/CBew
XZVo+Ium2oXLjV/msWcRjnBp3TK5QFWbOiMH7imCi5HSc5tn9DZMcBvIBjGs/Spa43xJDuHUWDRg
gk18BnPSIjnk00O+wq4RES5nsELN4vcJHANrdYnSScwT22jK/6jYDW2aro7UH5WNA7EvQYoLyKHn
Iaxq796Rg7Ul2dWWwmNiX5Jcsn41WFNxEqqbVg4r1XOHjQbNNfCY0BrPDaDyNAMQQ5LCl7zvXxWm
geP9OyIgoV4ofGIjh6ZFTa5/2CzYkHGxTR4Hag1xW3h4a67o5PKtJHzjzKzquZWMnmSrTjiszXMo
kujJ1/roSUdpg0yqupp1Ue01rRIvXS59RmYF1nikWGI4wdku+Rupdk3XQeNqMayJwKmUtr+MKfoH
VvXkOtB2C7OmZVKSobAQhhoyDGiJdg0paHCCEhsIjMRZiVVh3sRakKFAxgjp0FM7W8uhIbPj4A/h
NYH4uEO2jDK3EAyzanyOhzw/4giJHkY6B+C+CEiaqQWscqdOUQ2Y82NBuevRdxa+O7ko1dR9GWvA
EF2mjY89hBo3SU5z15ooaUfz2dIrjcRzi/UGz0xLv+VUFY6OKGibTTkQxoY2OgmLWNXl4leXDzZI
IQ+9Woj7iKczNYBfP0hs/o62H9T2/hpKscUrCUEqM4r5fP9l09XJXFe5tXWzSO0y2NtrMI/BU70c
UqIhPW4SJPjL06liMK3NcLxYtbO/v2TpkD/XA1mmZsbOh0wvaLoJBfI8XMx8lg5iydKe7wc9Jho0
nWYc2fxGqPTugEMJvnF5kfSjH++H1uCEkq3x7f4sI1L4yp+3GVk4oi6Dkt9jp3y5H0YMQGqW+Q4s
ebCicw7eFagHbKHW2tZkKhxnQk0e3RT0nT267Qswa9LV2/mswfuPO9N9Q2Ip8QQ0w4tZ9BtRBG9l
nslDaMvpgOCuXRUODnGwqTHIzUbDawwKtpvR1d77eYogpYjNWYRmtaXMkunAQyzs3MImQIYOtfSE
RcZXV1lyUxnjt7To3EdszKkk/TQz+8ceqHs3vdF+OlkOdX/IdweHtLQ8D/rD1IK6892FuuCmJzDm
3sh9sdUaqOPdkHrwRxCZDaTQRvTCu5oSALXSGkJsKraBnEm/VEg8Xaq6e4Al8y4Y9BHpUSI8vYx+
GgxtO5cWJiNXpzYpcrkNsEhnLfZEWaR4/vNNRnYIBb3sc2t2ODAZfA8UpVaQe9W10Npwo/mEpeo9
m7AyRno5Ga9xuwAYp6Z6dML8aYFA+VADtkPgqvVdVOrSPCMcigairyjEhbBA72czReLkzeCDhW2Y
XpkQqxPF73bXtY86QIq4WsQAy/g0p8q8TVzLdfNJ6Vr5xEx1zRCHnPBs5PSvxxfpDETQ2xA3CHyn
UIhgzrWcbW1SxBqG8fOyM99ZlEE6AtrWoL28wlEAimfXXTfUR9dWPB9QH8L1prHR8wYfQTq/OEFg
naMAwEuem1T182aljwNNDzfSjhUtUAEjwQ1FduL7e8QqiVktkI+S9BwKtr7cLrtddD/yYKe4fDWA
jSgGkj3ZBHBUlQ8hS5nTboaEvhmjYFFA5nAJNPFV13IUYqTolgg410PeYVztqRaOaKbOowlFIFTD
mV20KfL5KsAT50Wsvc+0011ys+EzTwcVpQnJzOV17lS+Y0OW7mWVE1mjhcd5mHZh0r9DWWS5Mvo3
HQwi+FD7JYFvanWgsrkctTd8k4RvjzAou15uJjuAylU91XZM3k6zAM/LseR/b8wQNBQTaz+f6Cdi
jMWzzkQg0gc9U87RTWe6oQTh+OHgUTe3jyUKTgJSmVmnsnDP4bIOyAicbEEukuhnH6nW0PYiCqn4
ptPD2+hDGR/MrrxUCCuuuvsjHEhl9X3zE4sa20vs+ge1HBAqmFU9rXUfRGfKoz3NNWwzOFcBFTDi
C8zx2bFmccLtwnSsWkwjwCL2Ora2RzyS5K0uhJ+iUeUHnLU3IHKESzckAtL6h5OVYheFDWUSfBrU
x84/Auso96pJsbtEfeLplXOt+i1VF7I2GvrTGsXTPHEeRUz/lUDhEtOCh7qWmCnUCBuJ8ARQrV8j
ROTDay3tl7JzL0VQake9iqKVPeGzbrtIv7hZsp8D2gqhe+v7CqNz1pO81Y7M/soKD0ADPqpwQpeQ
NCuLv2zS6vbBisMGXXmUnUYKWKDjOx/9Qb+uut4kaqx6IO+hPozNrmm00qOH0B/68Udt58VlKIAq
zX79s5yVCVycCRz4yDqbK0/ElbZDJA0btMDVx6SWby2+vLUrmoitKorykHysTdMwFHb++G70i+l1
4k9Iogw1tFZonhFzNS3v0fqEdeS5qPZcQXSvTGS9MyB2ywhaGlFUrAZESCORZWvGFXc3pM45o7/j
0/mDVt6mm7m2E+RUkn5kaWxa7ASx8yO1ovkxbLdGJKVntK7a1yQ4pNakjl3ZkdIXKTqZ1CpWPdKK
xu3TWzdsOq1CO1PW1YkYEYkK61Z3gggNApDGrnhHElbu2si9GR2qv2gmnHcA9cDHMUEV54h/CPN6
7Sb9Z03fd0U+WPyMsYIPN5lf+l6b11TFSiJNiLHAF07jue3LU4qK8pYiDtm0XcLU1Mb0z6S49TQF
Dlo40udfnnYdAS/MLJziXp3CljmqB6TxQhaSl2jutq8G56JykIalY5PKNDk+SCcA4tJIsk8i9B+1
Ie5/mLLxqD1cVF2Oa8NC+FtnuXOC0WKTE991W703jiPbuPsr0TA4J2UAdqhmM9nGaQRm5P4TIs/5
V115qnvXIrFNEoaaR8O57rAxdCSGrfOsHU6OnKAR4JPdWrXBU83/7qLS2g1Dqe8iO/tcsyGDKhAF
5/uj+wEBRggFTYKvDwptyRu3tJOLuKAyegs2N/+iiZLjSLNyP87uT9mSTNfrE7iU2Dw6mmP8OiAt
xcDbV/4m6rEgS7ZfU5OvYqy2yFnxgn7oOKV3mn4VbOmwtcOTdpxHGqHEmvnls54a9qGiggNZfSqf
7691NjSZoO7VvilNjaU0ssB5CutnkuPWqm2rx/szUGni6ChyXu9Pg4OdB+2OyzinRZdFdFbscssl
Q/bA0kibEux4SVpH65C+yqqm2uJVJskaoyPGqz60504PSPTm/8G08SwFRBZyd7ODZfFx0MVVZ/Rl
rwJExlm0ylPWIDeWTl8PvIB4bqnLPoeOWFsNHxAkiLUrBp0dmEGpWWAUR9/C7QOkwiCUhO1GcVaM
v2sbVD9Gf+1BNPgJplnXj8NczESAL88ljoiVtIBEK+hOMRukE0pH4PxZOq0bimhHQhSfzU7V2JJG
dSoXUHfPwq4bxvl4PxTg6Mi4+sdziGto2oJxhiI9MvICJ/wRiWbaOgIxf4VtuLKfFiT/UXITnViX
4+ih15xlJQbqsY7h8gX1fmyqq0EDcGdE9idNn7kdJJgP1g3emDvxFpJYuu2CDMBI+gmD2Fe/1oOT
ltYHLO8O7xade5wbfLHBkz7EV3eOrvDPkf0bN1Z4hxgH1xjxUSdBjjc8GIZIvPR0/TxlkwAEUvVz
RRgePe34XSNMTqDyAwMd3ZycrVdteiZrNIzd1hobRcQt6H4DzfCFQLDDoPpXjSzpNV2xTHfmjZNH
WOJvYYlitQfiss/HJZ9RkbU5NNMa8vYhttonFifv4TLDpNawnxBR6AZpNdXBEEgZMXnU4WOSOwRY
ERmgGwSKi5ysen+gKUDR6ozW2Btks2kq3EKN/qXonlnnk7hE5DLdTlY1opbCi03A1jbQkd6yEmR2
GmZZh3uqEuSp6XBWddX9sDTZ7SDqf6HBWK50qd4Nui4eYHnMQIg+6KV6lNrW6B026CCwyy7D5f2Q
2dBIQgfyk/ujmfk70X0ibHI8oVqd1q/95ES4Uts6WXAvBPMSfkJbjLT3XiE+ohNBvoNBd1p71kxM
70XVS0BX6dfR7T7UYmpTmVoTevemG65G+wJVQ9WMiLummZwjlLCrIlpS6QlcjXq2Q0Umfvqc6nLw
882sMW9rgoUA7t8vyYcZl9ljqQNcD6ox2y0V5ByOz3cGjgeGoXBVmob7oDRiEXI6fAfynX4O9mit
fdC8O6Kb7bfAMa9uZXtF1KIGBLd1zFOgtrobmq+OW34iazOFxsIW2HLxNobuEJ+Nqjk1VSmfErms
vvL6c5QX5TtfyUVL/be6wgkX1dUXpyPcJ6X1uG8GO1o7PSrnKCQbl97JM5v25GRJAe0rNSmYSRPz
Ukp8R2Sg4khSuWta7a1n+Mkjdu3xRLenLJm+lF/WoNXNeo3TPDy0qebuZ/3Zna9dGRX7RpblUxRR
MUS9lnWJg6ZHSjblDsosMQHW8bNzn5a05rpXXbT6Gb5nueESbtgLVZxEBGzWXcAGXWVjp3W1Fpre
e67dfs4pHK0GhaHVoBXIuMf4ZesPZirkY0iBOtecRxV7vTXpX0qdjuMcSOsUEx59iPX8c8Vaap/0
6kmfHQIMgTYltrD3qA0E7HnXpinct9v0NlBUPmhR3KO396uHoopepEVg2YzXkm+tRx9BPckHLL3F
l7hVMeFmspudE803beXJEdOS6CVEwWXeCDTj1Z1s02OhgN8+GDZJw6dH1/iknMF/LeJ8V5TTG77d
Ad6+MWDX7CoK1XVBajLeLDEkT0LDuZmPAQHe6I7xk6wjg0ZfsyRUdlzT6Kmrh75oromGgzaM+Tkp
Y6jkdd9nW1QdhqYy1n7uo26OvKFNsC4UM2Fp5WgeRVcwb2aA0X05vypb0f+ndE3m/PIQO/1icPZJ
x2nLz0RwokLWb0Xu7rRkIDdoWAQNv3yiJXvKUlqbtPqqZuAmi0hhZg2Yr3rDxmV5Fy0Y/WoMo9Bz
FgN3aYzFEU8mZrLl6f1Agz9KV//jj/0S1+Dv3x6k2+ymIXxRBuCoclhXvfMhE7wWDbG+zhZ12C6b
8uTQV5l7qJdfWBycMzQKZpMJ309NomUo6eUvB7TKOE2/h+zBTX09slg7+8CkvFQjEct56Eq6NV3U
P+V+eU7omR/zDJ0GtJIvU4bwTjMbxWUPbJ5c8iZzO3aamtrKpNZWwiFdMQji+dmvspye/ZwhBQqe
5L5GWPESyf61RlS0/+1SHpHEjnVtnADDbsx96Q7yBa1svAKR8K6PGT4Tsk9vsyxXeQDVtB88rXCS
42Cq6RpO5JXZUgPAj5IhcFPBqUmPPmFIh6DVSr64jkrGlHvwojUq2m1mrLRRy47KBJlFpMnLyMAF
Bu3oFvN3vmwM/71me9aQK/wJcUtM6fTJGFr3OoSzuU+JP2WjuI6jmdm4bgp2gBOpXAUQyTClstKl
QfFgI2BXBakmVZfvXa7kjabnLr8FaM0cQ7GGimSoOflEtEV98nOKDX4ETI0gpAplaX41cdO/la4a
dpI1gpe2Qf/kasjxaT+03zBF7eVM1PDcWi8gxos9t0B+8MMwh+Hhn/I81r7c480tBQBvJHTxyhTN
RsntCbGNwi9BSY2H5F0ClqyPPgifHD+SP7IQfUFb46DUMJRjOj2TTw8cW58OldU4XzOa2Gy9SI2U
OoV0UCTPLgIqr+8o8rKhlpsigLRmaIOJlBbxe0c4zn7OGTomk/THGREOpbkZw/8AdaMa95Q4mmOD
mYqA8M65BlWQUg8ssDE4Hdl5tRZsJsznGzb7P82qObChdDwHYRFq9/whARV6o9i2SOqZ4lGyn2x2
cHgDw5e6xfqxPJMV7TgYgPLa0uPFBTsjYba6dmtN+S1kj7COO3bBQZ1Fa+Qhxd4CA+z4U4yLr9Ce
RsRA6BYucV0wD2nOtxq2hGd/zse2vRJpLMZRg3mnG6fSLDkxEGi9IR61XQ084jLU2UXFeXTGFUvG
gz6e6E4WHmMmNNO4ezIy50tisSS20mxTUPF9jPUGp13IJCVwt1RO99w1TMYN7iHwsfP3hqy0g+UD
s0BMAFa6C/Odo9PArWsCnmqgJHKMmoupkmETD6h1iI9aDclUH7pu+gjDliX6UAuS3ylLuba5p23k
PAv9S2Va5S4vCHbrW/UJuB7shjI0j2kE7GIqy11nGFxjI/gIcKRv0VTl+B+HF76tyUO5yB4o6edd
bkBvlmoibVB2xj4J9HknuMAYItK1E7vrOaE63BT8fmjW724rUULSRqomvUOD3Z4pc9rnUXzILiNZ
qKmfoFDDzXQC5JsoJwh1YTE5NOPenj4md7i6uQtQImm3Nqf3OEX5p3RWUNwc5xQbsXPNp+E9QIT3
2FX+WS7EcpgqhGKMtGySySGAMdXWieGQjRo0D6BquLTo2MCSi3bzQkRoo+55dlAvKvt7ZY7b3DbI
0UXnszHJFto2Zr7s1GEVVJpifUzg10BOvePYhK8O7Td9mKAqgF3aNKi2D/2hqPFRZ+RhX4D4YaQJ
qKRp8wXspr03p9rc6CV2m3vlYNFpb/yWEDg3yA+1JLmE+KpuHalKHKaE02FZFhl3Sn7Ur+RnZbbf
4lLr6+PUJy/BaETXeCqNU9KKjVNZOHEn14aBUBYX4MPCZRdJlLNz0HCJhhMbz5CCHhlJ+n5uFtNf
V5bvjPaswtE2zmacf25nb4qiY0eI+9XR6DWzSEIEDm5If4gCVkKSztMjgs1kcfVr57jWeFMjeBxs
igGE3F6U5YsD1jDyZdmELG5LrouZ88fC1jmFhepOXQHSksjofWXU/los9iZJQDUDzxJK29obLNpu
T0clNk6jD+TaJEW1TGPtmHfP0ai6T/2kf+rAhMLIm/N9KPiKrRQCT1nPoRd0IQgz+vNTRmuMVERz
T95VuUYt118d4m3KkoVf3FpnEhml546440UcYvYwKnAwhrtNS99cT1kTcBFqyZPiLTaRGpFHmbEP
E2TfkUHWj/JA9FN2QlsEgdOdSFxnzei3FI6S3mj37HCrC5qg7jiGVE0XpW8UOm96ZnUHxqo3WhVo
uPICX/e4LC1ETcPXQK+4SQyuPkOVZINNCN/Gdoi2zA6ombsgoXDii33P1EtqkjEfsQn0eyuazoIF
xdlcDpHBiFwH3ckfWBGWOgkIHW2pY+TQbMbBfBvAEO59yGEbrTpRSc1OgUkeYDNoP1O/quhP+OXN
tKDbaEmyt9WHbk/2rdFq5zZT9G8HZFx6315kKuqz3fkHOeBoFnPsHzkjM3W66NZOJSbxCidwr1q8
qBTOTlmKLQvtmcIfB/ygElV+wiDHBjED3h6z5At1FP8pVoZxYwTRDyeu0h3wEOvo6Kny3PYtCwBG
RCL2145MoFM6TOyUWw0egmSZj1FSllufksXKaRgw+IDjMb/TKNxG7MY+oOgn48mCBxb0XkxdqB4q
vz7AlKs2fm+PIHRGY2UTTbKdDT+AfIsG+RoiJ94heqMlkbevhhkNGKx9zNFDTospzc3hgvYfckF3
TBr5UFd184DoGCf3Muyk3MHoUJKDHBGoFqzVq1blV7m0qcmVaC72+GAEdnhQMSN8nCPqQW2bPITL
IxlpP5KCTXcOW/owpCC4Dbff9HXKa35+cYq+OVtxulcsY0kDIXS1JNzeAyjBTgHQf449aF+55mte
p0yTlq5v8QTGzNyBcxnaMT4MmX5JoIC4DY4rd0gQywG1OjDugahyhUMxNsNzSfBtKPFI6ipzXzoR
XfK21gkjn/MN+UPwQWfxCNKzW5IESzQoCSyhqMr3Vl1ox1JPP2NvhNM4uKcytzFsOBZAkjwFZlIe
pW4Gt7oVJ1Jjp1Ngd4R7xRIptKm+TaFVk0RcDFstNE4hfaMPoJOb2WmdVc2S9CrKwL9YYwwEl/wC
iwLKsWeph3hWfCVzdDdHGd0DFqHkCVMJhfhMb9OgsrPvTZInMxwOtzh394u8fGDteh5T6gl9ZhyF
qKuHSieV1K63SWKUX1Cw/7CD7hsRkMXBd5vpVlKeprRwA90ZHYaW4tL9erhfGb5e7i2WHNuyTRGK
Z5nvoTjnPg8irvgmebXqSl8ryhlLflj9lLMznUIso7o5teuKUhl9qM99SDg3qA+6pkRWnoNY3GiA
6xtiFimbsnfbUdli20e7c91FzXOfZJZXFVQq4hGDRF8X41vu2j+0BrdWnKb6nnWm8Tp3rFrz2Zj3
90HYLOgqRYo1nT223wZkKZesbvT91FfYaJaI7jo2tH2nSfsyN/ItLGC+5rprXUDavCXVE7654MXB
QHRzMQdgnwS9H8YuMoEFgmQNZalTFuDh/bmJrOnXo3kClnJ/Gk4o6WUUucx14MzbKHY90wKVucYw
WYHt4pDnw7uoCTsckWCgpC+PHXnXaKxT/f89JMIAxgyMsGVXdj/Yy9YMDXhxvD/SyYBIV0VLAZxb
ngRKRdyWsikmUy6RIHt/Pc4j0ABBbcawFrXU8xf0WT6Ivw4g1vHcONVJtBX4fbP7Dnug2sYz6FAk
F3N+bBf0yf2RSAqiElznPZYLeqhf2CO/Ho7Lw2gBklSS0ShsCLqmr/xXUtjMzEXGCk9/H2wZRtsq
oVcbLeCi+xvc3/DXW/3jtdpy0cgGxSFjA0ZcGciErQ1C6v5ryf21+xskOnEkeIr4CH+8IXnWmOHB
AFXUSI8F+WvzWgNOfPz1fHkxCLWZWjN2uLw3m7VKcwzJPZt8enfAuJZHv5/6ocZClZDdP16/n/4/
Xvv99Pe/J8gXItzvdwYkDWxP5YR5L19g+PtbvD/XyBGAWN0ERy5+ncZlBNPSqq1jOoSETbZ2hiDD
hf89ANljX3r/Bc366hpN6Y1yLJuTe2dALe8r55yr4/6/gKWaH+8/uT8SoQLwF7fffr90f10tv3Z/
1LgK9oqEOvmPt7u//us98blnwO3Qz2ULgIkKXnuMG+evR/en9x90ETvwNOksUCAvLs1Pry1DKri9
k25djdsqXVBDrItWRmCm3v1rDu+X2++vFbpzv9xU9zsJ0kx1vB/65ZHlTBD/5ijcQqEbj1WZj0eD
8jxFPZ7+Ptxfy8KZnaFG1TyB8UwqS1Zs739IsACz7ocJL9Q2SGqcrDPkTjfukTqhF0htGsjoXOrV
omsKQaYkRMM4RBJMEeU+VydKgDhe07VRbKkbmRY1LnFnD2xjZIp2dllVfc+i8FXk+bOZUIIdxu1E
K39F6VxbzYFAdjBhosRnqGy2+CIR64kd3orW4SsO5QdQh2pnTMl35bLfoRH+6uCKN7N26SxyT2t5
8a4m0+shmhHHGQZ76J8Xi8tthQrskgQV6iN7fDMq+4EgzuAcWMEunJdic+Sffbg5kIwixLgrOTVf
qcXRK6cxukIAlpQ+3wxviMd6Qe5N2xagQzZVFtVN7PkpoHUMj46HLv3iW5Dize4yLu3Vrs1WjRM/
wFE7WVMDWt459W1Fj7SbNnbTvVtp/UjFDKz3q9ADQOeT+lba762TOeuidcF+Jd8YrTc0Afl7gmgf
awq9VjV9A+uy0qyMr5vGrCK6dRWU9qsxyC+avteXfJNRtt9US59lciVJvIJ+gd8k8zqDkWKFJFWw
lNUiC4yVDdkTo5UFV0Tf3iFzgR99rsBfsPVIxUoYo1cgtojp3PQEWTo+LjaYA+tgYimfY1+VpSzX
7sZMMR3RzaEgo5QBBrr3rBa3DnqUma2baJE6qJc0dVbC5Mw17MSOvtF7WgAWir5CuCvh2mxzV3wU
zt5w2WaZGUv8svZ3Te8/Re0VeJq5LbJkbbng0xXrmg3kwp49bdqoeMPyi0agQ3PQFHsfsc1qrKqO
jhVVSYMgYLc2X6bWcEEStt0abcQzJSr86ZRiyilCURyxr8JTvMb7AfXPno1V6eRv3J0/RbtpZ+qk
cUODmwW+h5HGXglhHPyZKKnGDPdzT6aO0+lf2UA03LKGqMmQB5XM+rDYUJdfjTu/Ld+nloDNsoi+
RiXh0miiNygk/e1sSyICsGJP0v4OgHdjwxxMNLCrLee4q0EK+wSJ0kTJ/H09WgcLkddaR7mz07Uq
gSTYjq/waI3dSEbOllWysc/Bj2/qqugPcYBp2Apb6zZOJaokPT/NLihtlcEmmnPRPNFVJ/aabcP9
pSABxNkN4lnPJ41ZyHa3TTV/GECUL9ncwryJQRzF4N4oeBvSC+xR3rQurOig+/qOviKCTtu/jaiL
PZdN4qqocm5QM5IUD2yB3Ic4WJ+/ANNR/mQ5+MVCsNMFMBaUPj4rHuz+OxeNH7oW9EombTQqE3h5
gdvF174E/NAE/e1+aMfjODb6S4zzzOed4sr8XinCeIXjDzdp1VT7yaDQ4vlHGkXdkVz36DFa3JdD
tjNL32CsSt2DlPNymxCuEYQSBKF5xk0NWdTuT9Vs0yNoO/gv8tlsTfk8img3pXP/qHfGS5XX30I9
c/nRRK0aDvMDFl6MzLoYPCUSk1EDA1VdiJEAwrrcZi4YK6sxr8Si7Psib08Iv7+w3kl2MWVE6n4j
lsMc546M37IyVqz+h5ocnpGrYLgh9GhXRj8MK6Fclk4ly0IMUpWjrIttTNYlx+BM0sAMP1qbHO7k
2F5TxU4p+8t1FITibAnrqep7uktOMG4pVzWrQnuHN+NczFadR3RXh3muIHxmEI9xSpQYMkFLI8YL
t+jDf0wpjFRgVS8t5fnQb7NXZzhNMzwMO3QYV5L3TEzD2Xen8hJr4vmuuqlqqpJk+ByDuT70Dv/7
f68sFotj4J807grVlTRt3BzC0Y0/rRZzb8RuJM3yQDZXchh6mt7k62grNIOvCtHiy5g19aaep529
iDtGp43+w0cw/sXtoRT0B1MXtgB4qJt/yNldP2y7GEH/Acv2Wvmd8SADRgBtwFLNRPaRGqzPEQSU
O+iO4RXH6NolGmCtlUW/bjAHo4wLwtMiNtV7kT30Kri1NJc9tqv6dVGB3qtR//7E3YMD/zhxSuo6
7gl0+Baq939WvONmSM24GDlxbutsU1soL+j9qzBhkCFesPZ2r4rN2Auvd6Zwz7Yp+ZjNg7CSr9Ew
nf3Gcr/8X/bOo8ttLM22f6VWz5Hrwl0Ag54Q9GT4UMhMsEKhFLy98L/+bUDKkunqylfzHiSTngyI
uOb7ztlnJL3bjT5LQ7yUFHMo/th/IlCxYQMTIk+dOLhXpU1ADuTf8998//9hbuCoewYuAtfD3Wev
gvOfTAQTDlTwobJkqFtSzix8vjHGV0amhibbJE6oMgpolopopcz50MuY4cG6SVoPsBDgvx3afjgg
n+00aY6zdD94SwWkTqqPnHn3yVhVh7EqB1/lkX1oE+vWaqEKr3/E/4XuPk/Vn//9X6+s8optrNom
fmt/dnPpplxMH/+7Bez4OrzG8b94yV+Ru7b1hyuwkRhky2HW+mferhR/GJZkLNNdi4qzybn63f1l
GH/QYHCINcV7ZEkkRP90f+nuH57wbHbxpnCwlf1nebu6uZw6P04trEDA/Qm6k4xGAPSw4fx6agmJ
IjGxQ+MJHat2zKasO2Iynygc6TdpnGrvM8qi9PsLdqad9c6dRUSaQDOdU0QmCxrihX0UyeJBAUw6
hnYrZlb5aOq3iAK0ixBgITBsNQdwEIGPBzKnfNGehs7MIaTahFG4WnE1U0XJw92LNj46rMzOUwqA
VQTZwBSg+62nVTsHsuuu00PtGPQ0xUKMUpM+yk+ux8aFlrfjZ15F/94dzCPGUHYAqAyO4N2Lnder
+X4eYeIJ3EzbEhkZUKHuoQ4J3aLaAUtzyNJNqxL3pu3C3azku7qItoannupyPFoyqADStDYMYeR3
HR440GRHL8R8UDgbmsaYByib7fktIfqIg3AXgCPfBg7hV5E1WHeqH95IkN9oU2UhvsOZnFc4wwZN
fm7t6T1C9OZ2CJ0HwH3VXd8uUump3A2wGh8muwWOBfhhUyaIy8o2th+RgG4tMBXvlRt8rVEAbWTq
5fsRgAvxoVm1iztAaIQ/pkOqjobXTTuhq+JImQOt/tCR3Bne5GNA1dKpt3omrTN5I1/Lckjvhk77
oCHdV6UxP+Y2bMEuVeFTASSodaAnRmzYb/om1DewaKxTUoivA3/jJY7EGyOWvCV2M9oGY1JtQ9G2
x3qen+vRgSXbRsWhKp36Hvjn34XPysUg9tsPWWIc4+QQyO11d5n5fhpj89kC8R4o+YQqwkdz3B1t
swPYNmbTLrAJS0Mm0O743Iigo09iqRlWOTF6CA/OdmSou94rq61W0pqUQ3kY0h7iQTHaWzX35n2N
It4Ln3GN4CSY0JvhSnqIUzhDM7SwHVbAvaEX8WHo9NtMTyFkUXzytDY/j9Poh0PtHFxgjRsd38fW
1Kr52nsD63gKnZpStzBMDghWsTfRXEdYlb05Vfrq9LN6D/Tu4M3OS5919mNUkXQ2D5+MnO1Er/ip
eiB1OmWWxClOj8pyW9/sSsL7YL8/NxnwwMIUUK1bqqw/DXL3347sz5ZNQ/xqJ2TosISzDEKui0HO
sn+3E6JucENqksWTAySJHWIL7C6adgPujxszpOEQ2O+LMArvsuuYEjVN1Oj9WPWfUAlq2zQGEVgv
Boaqa97Y6DX0g3pyrVmCXie4TUDqb2IdQlxCbx2hEhf0fGNfD6d5h1RdPyfjABwi6HytS0x0xeWp
o5t0jsfPYFTIr6v69yrV3CM6zft6EfoIhMwA//MXErZR8Y7xOwMO6oWjVFw1wzy4XeiciZnxUY+M
97YbvNByMg4NWvGzrIixT7GcUVIE3oTG4OMggAxkVXHIu1k7WO5VoXbaTjTtdrU3kuO5SKeFcu/l
YJ0xPeZHMZtfCtldh8bQjw6D22QqGny9Xvs1+u6XKRyuVmBu7Vzg2LCWdDiz3HTuWO2jhMWxmQiw
xHQt4NHlqPcFdPSoRG6bR9Y5MfQT89BtJuaFemuz623tQ2QMpzymft2Xcmk0Q3RKvA+O3b2Vc3xN
IzO4Vta7hVr2ZFuUFMi3BeKehH5opoeojB5bV3NR6tJ+RDGL4r8LxREhxyEhIUm1VJALwaI1yRDg
Riie02QG4ijhkRTzXWdRMBcYSrfTCJ4uU/Gw9yLWvnGsyD6NnJxf83QRYMh94BPutkKiV2epdduF
W6eZhgskZGaSnlN67qvpUoMGNyuKi5R4tu4QdifWUpDTloA4bF372tGQoJgplVadIJLZtuwnuP9k
bHUTkdfhTd/b+YET/UsLm2LTGD0efMOL/cBN34pIqWOeNcSWUA5vW3HD7wrRT7o1QAORutjQRhDV
pWMwMaq5uBmGCROODt6mDsN9reb0boSbGuXWfdARrVYE9mGM7XnXTXZ1kB5om/XCQftX1VTJJv6y
TVik1bHIkUqg6aIwFEzbeXA/mQauAgG8nz6mPHISpEfiRLdIp9RBCwoLDZ0xouMyPR/0a4o23/YH
ygEHa9n0T2gnvTANr9HA7Ej/7x5g3lvXRMPx3w8DuvnrwGsLgtc9qQvT1E3PNHBK/zrwGqzEg7B3
4DJkjQ1znhaPUdQEfDrkNZC3ytaAZgR2yfM0YhxvnI7Ofofk24lPnCyUO1PUGOOiHSBrCiRs0b+E
jap8nen91IfjlznEjhHn0LUYLDr8eNipsQCdXcQnB62p7F1eUefUKJzkkUnwuVt9GD0kapB9wPba
/JK1cIr9AQL+1QszBMfOIboD2uTsjLDx+SfXr2VMqaekirbLDfzllln8KQOzo8XYuRBNCMQpq6An
9ID4gsYoJh9LXR2N9Z4sj3EDSIX3H+NkR21gS1ajZwSfx4W6nS/4yEYRdFeO2dH03LOg6nRTE1i5
I6gJzKhpT1dqLt3GbjWymTixrmZF5kQr0LgmXUtzQbLHaTUH8fyId6k104TERs2+IIV46fPoU1/F
n6UWegejZ8Mm5ELrozndU77sqJtclDPQxpZoLjw0/Y5lLzEvxXBuFJEcVVIRpkEqjqTDvwl7s9/H
4O/ojLbWzVCYVLOmXFAWmFiX2Wl4iUP+een14VNdfIKFSA+q4V+U0sVRLVbPFjz5Fpp74ZcYFq5u
mH4BfyIPNdsuzcNP5diaLzD+PhqJ6K5ZLZ9NyIxWmV/1wj2UdZVfO9oNoEe4OI599/Xf/2rl8qP8
sVpYfrTmwmQQAA8MG0jVbxnwQ60rjW1+8KgC5K4eQX4XrIrehVaWOkIFeKma/Khp8/jY22/J7E03
lo1VAQOcGc/1qwjMg1Zk6Q7gIqtgYyTe1CiJxQEifQVz3gKUe9TY953HVmqHtHEfiEadProF7DOq
ItFjRRisH+NCPFgteaa1yne2a2BCtIms8dym31pLI7smkWhjOg1VynjMrkZI5ZfEj+DA1/gs4wH/
k53Ou1HNOPzMm35EiedQIQmk8mXRodWnR/toB0AOWwJ5W9mIFxCJ9HJm/TiYc+uzEpRXe9i1nDn3
ST4iLlo4xI6ttnXcaft/f+Ct37bCy4G3lr2NzkbbdODd/zpaFCCYGj0KncdMzoTuJihq64rR84PV
zcE9+ECSqmi6bkvX3g8tUhmCzUsVd9fK1qGxW1rySKO7iGyC7doMX3WckjmXVi8iEPalr0PNb6ze
u9VatNZzY25KV7dvi0YgvYqyC/Sp9BSUISwphgxU08o5QpZhT2Av5pPJTJ91Yd9lqfuxKaLyPNP0
9gsjKK4SZjbxN+qpDQO1nUUW7lkln8AcBn9TLgAT9j9/nZaD2liHPkHU++8HCVpP3MzWsIDkcfh7
oMnvYv1Bzeg/mqgXBz7zgzSSlDL/2J1RA4xsVxIaDj2SsrxnqNM8uzikeENZ+474IYOcZa1F7gs1
cHBwqadv24TEx9Cbb4SHasoMcrwsRSFPUEb7c9rGN06dEN0mrGOprlHeX4VTIaSvoN0PhlsgXO/2
rczpdCvn8xTl9pFRcX5Gf7qhTeOdKhMEjksDvO/zrV6RI9+IZEZCUi2ClJxio5tMt5nFIJfGvbgA
8cR8MrHD8UrrDGvBveaihEsNyvQ0oc3auOltEhLFpOm2fSzi98ALmmsMj2DqUoCb0qTETn//WRBB
6OMpkBeAi+aGhQQDyTkMY6TKcc7+ykh7+ifDcDDGvaUh4quVTsI6pcxNW9sf5MBpObDX2Y0DycGN
G1G2L1WItkHqlMyXFGhK6Au10pPaUWPRdK9bq7CmaYCmZTlqPhi/EUU1VcprScbTYzyLvdaST1C3
WOPmMnBICoIO6tnxh85UDBsKkkWZfjbGsX114d8jNJ8RIQTuMWdNOLAUvw968wtW22lEMEs1N9sW
OckPetdYh3UGsiAQuAxQ18VCHlfaHWUnFwWJhhsLpvWOuvZcZOrWsgdkGZo8l56OsrPUz1kIREij
3Zc46CsieUJIH76QCGxv5BRPsEUjLH5U5eNJvM9bV19kVydMOorIJm1i10loGtRztevpdO2JDigu
ievct9W73MiTu7pml2NAKzZIl4CVyMgT5ofY6M0LJGNkE313GSxs90Rb/enoHVCAksDRCijhZjLy
9NkkBCnWIoItwnJfqSzGtcZNN1QHEFlvZpmDsBlZxXFKse01AFC6JGG5KYcd5fOV1dJixGyfTAzv
SNiIpXVaBMXTGAr4aML9G0wHg9nvZ7GHnEB4OhCMtWDz247ULfQc33RfP9pIZv0Rbue2sjvnrKio
3DIpIRVk6LebwrpzUu3JiAKkAbWqdtkw1mhU6shHccaKgt3daFLjNxOr28VY13K6EgaB15QrpdHO
D8JIomNsTnQFaaC9o0NMX9eVYNN7URxKo3puQXXQfWPeXsdZBHeI4TM1nMiw4V8i7IY7Nw2+9G6P
z8v0nkPSTchodsmLxyGDa6bZBxRQfOZMdwdbsSLCyR1pg9tiS3WG8JVSz/ZqgMPraDI4AonGrhUR
PONpBPJkg7NvsENdtNl1b4O6DI8dYTa0sGoCmtKwuLM7E78UqMLaW1DiRdh9xD18SkhhfJY6TtIs
JOu+Rt3mF9UDwimbgkwZvTPnuj6mC/8308bkOQ+eJMw8aMOzdkMYFHwJS2UneA4G7C1GN+GEDxSu
xU3giXkLbvaaBAgzBreh8mGb75XUcYBPRnqFixRAMrDIIJhEQlvBecvLsHgMaeP5KoKI7JBHRbfs
WGBVgL7FciZE5knlxnO2VT+uSj5CfnVShqkhHAC5tsgsmLniosPzxIZu1GdW87FW77OsPxQs9ujh
5MEtVXgP1a60EbEl7QHzQ75pSVm5heJPXWPQXrDj9DtU9+LQTDRQHdmxzWDRgSrXvhTGsxBRfbHL
nsDFgJjjgFgSsB/RFl4tTt98kFA4vXAfYP7CsyAbfjp13e5c8tWOGRLSDZD691GCKaoeBTK6TpEP
FeouXFiPPawioTUhJILjQL84fRvsTH/C1oTCrzSXwORC3UmENMCNgDoOdf628AqrlojaUk0IVTkj
Q2IZTwRKmxQUg0tg5eltTJBHmXXZu0y3P1Ow0TE5c6utPVCO82NdZ6iMKWY+Z9Crd6FuWXsZv+RK
w10gFMEwkenQlCU/0lWgKwM81/wTeumjazg40Uu231b6NWiGz7J25UPyYpgklUZqmPfjkdyx8iHW
vuAsd/22afCVZvTYkI+b6JZsdwuB1n1nzQQoU0UEKZlkWOEH9l1MAy+0veQ2apkryVlFikt304yY
f0cCHQh+yePnbDIqvx2BooR28a4Ky+7QiUKgZsPd2rDkKc34o0trq25u2hnX4Rza7r4t2y+6mbiX
KTeQNrTkn5DbvQ/1KL4VQG4fhrA9kWkk96GlFQyveGfSgJ8diyM03POHepz48aQA8nKbwLGJUfya
ZzhArOJjNeaOvziSjjC5r7RvyntnRL2uwQS6r6zmqWvdcA+SCzqPTT967lAreAHlyT4eWZOhjTjT
In9fxIYNYNruUdB4+SEvCACCBBBtbEOPPuS6U/vD0EMitrGJRIQpC2ncRiE2xRG886ZII/qpTiYP
Vk9KQxvr+zhs3edjwdrokdXKCWanfnWt6F0StBp2+WOWtM2xnkhL7lE5XWQ1sQxk/4Q61QrobrkK
NiJB32ai9496tc/J2NyJVkV0LqOYQKQmuB9tCqfE4mWnPOzbbWeZAazivOFAxUCQ9AGciYoNRh1I
Q209PIVllmEFnsaD2U/nPM9qzAgsmyf7tc0q8DJZ8DQHUwrf1EsOBVSI25hWqTcdqi55w3ef7ZGe
CixrJG/De9wOThDBv1R+SEb0VRvq+Xbo03DjVbW5wcHGYlboLoQU86NTOEddqY+OPhtHnCQjAiAW
CWmbSD+NneEWJ/qnmWLxTpg5Rm53eKSH4HHQPFg+aXNORDfcZhXZwnS7v2Z1SGbQqE/vMTfchQ1c
NSRYjGlW2jymjQSB+6Kj4fzgUjvftpkNmjPq1FGydv82U/5fZ+lvOksLwO+n3dP2tX39xzcq4e1r
Tkvqr27UP8qv//AZ9fLP8evPbaZvr/8LMyiXvpCkKMu8briQHv7ZaHKcP3TdcT1aTKbEVLIUcr83
mky6SR40QdczKeOSOsVD3zGDPOQKCjo8KG2Hqob8TzCDy8f/vOFmISRs9NZ0wThlJRykX/d9k16k
OiwMcdSYiZFn5eFXewa3T40LubWeY/OzkKOgGg30P4k2JVrliXBl9nBfULCDWgl2MYayEArAMNwP
FSBiRNEfdItTML7/6TD/q9L22vX6qTywfluiGeBXcHgMlnC/ftuSTnTlulQ6tVGcF03eRuXVvVgM
poH1gVyZq+qZf5Dn2lgjc/HouOmmmm8ntz/WWvvZwG8BTAkyOkjtgThGkGwEPu8HvLuTRVD9wPIL
P21HaIl355h/KjgY6ZijVbjjbWr4KoTzUGKq7pe3m2SOWZH7eEbaDHurLt+W5/TsSVtaQcvHMT4f
By8AjMpOl49qww7D7dXFA7LctTxlecu60g/LN3CrYb+81WBjaXQBHVRvFu/+15eql+ou32n5gusX
rod9KWwKZ4SH8cVj3i6sJxzTTHVs6FSpQexhBxkb/nK95roaAiwMFh+d7tGL7WJX3C3PiXKANDZ4
1cWwws6qyJGI8ZLlqVCLg8TwcQxBhL2z0vFkdDn7Wv5rut3yavYIDH/BJ6kW+Q3vEUPVwQtPLiKS
bV5bsyMKpwOSw+2QeyRpUVtOKNqqo0Vla3lGGg8PNc8uW4bq5WOHVnw1oO+Gaeeb1p2tLhY7XV6R
FrwBn7F+Lz681jECf/9Tl89TaMjwcR1asamLHq+Shr4rWv8/Hm3xWSXIzkhLW/8A3seiKB1oMQp6
AEd88PLhy99AWWNXY1lZri+HkCCS/fKYKvONR6Rs+kxaBm614sWCZIR7XW2MzHI4XuJAkXHTWZwa
Blh4rvflfWI8BwTf04j0RXuOPWJ8l3mBm8uTFS5nuC7HSTQbwQq2RiZoJf2+A7DTdcVluT+Ym03f
B9tk/kRAwGF5X7Yy+xhhVcrbLW8BSMPHk7Up6Fgt30oabAC/v9Q12FODGCFGeBfH1ibg+vJYvbwt
aRT8ZbwbdjYWxHr7hEFgT9XVX77B8jLmSel9ZEW9S9lL9PW07z0q3klfvuaJTlC5uSxalnBGfv4U
xbARmNH2lZAIv+nSx1ELnr0QiwsI6E8YO3YZNWlvYnmYZy9DJYmkXfI52RGFyrmoybmpGx2tGKEk
1FScyLhZghO3hQswA8I2ZShiwlyX+MUPhsqw08UBcN6EisYkhrfCCrd5RAYe0G4wN3p0n+nmDqEx
v7NuZw7tA2Jyv4IS3pUzR9C8YxAL/XXI+r859G/mUIPRmRLi/67OuEuz16jMf5k4v7/o+8zpWX8w
L+kO+gzdA4PrIZEY/lTtf/+XRlfjDwi8EtWWIQyAqTz018zpLI84uiPpNf82c5p/oPZgAy/5oOW1
7n80c+oCtcfPcyd3kITBRKzzNfRlov51NmoY5gvQJ/VZix26lZOBIwCXyxLBngXRy4Agvxpnza9w
G2077Sl1dZDQHXo+khQ2K3kGl4T0Cwoh/jiRLF6z/ReJZZ28QAOvZBHBallnKj6NueuMUzQU8aUz
D5WwMef1geUPTft5rAnqnlU5oJGafQzxhDvqR4/t1R54KtZ2M/eYS8J+S/I3iX4lCVaVtF8qG1Vs
o1C8N0vJqVejc16v/bjQLB8HIp7MhcrneNhul2caIZqFby+qB6LU0jyEYaGlLx5bqXM1hd8vQlUZ
Z/ALuN2Q323Wmymrcz/DzEXUyF9PXh9YL+LlFeu19V3WaxMhW7Tgip0+hgkyt6/LttDX3DxEIpLl
l/VC6B3dnDmQRzsxSDAwDIxOGoSd9VpbbvMU9s80p70f6k57WvbeyTxnF2xOAiSdpz3ggIZtHlwt
d9bZvEi5cc2wuPy4YMeCBoB6sz9RfIFKEvf2tsdPtDFso7rgI7nWQU8T/DaXZKTWymCvwT56kzT5
vTG4bzhysYXU87DD6YbHlcz6KIZVsAB4vMl5CIak2QJXJWk2oUy3BNYBOnS2rqt97Fz6hWQI7wmV
SfF9jvOxlPkVFRFFkoaynEUn9yZsDf1mHOAVEskUcNhCKbAUJ0cRTelJA5LlAFUZadfp0VWbvuII
LG7IRaRKM1McRYkCg/LSJGZ3DaZul7TG53CYgQqO8KcKIeiPadzUsWZvTSoKN1VjL7vSgdzKrH+a
UGqMdA2vcuw81hJK24SaHd1gZ+XX2c4QlTIPjrJlHhVgw1srWpcdDdFxQ9gDoEl70IgNeECrBppk
tbAdwFhujHy4Qtu0sD7S7htGBcOttK8ii+XBceeX9THIgRw9jYYYCvHN+gSZSBemjHbQ+dNvJuT+
N/ryrdluvvSaMe2JqaV7xGPQD8wbGedYb21nG4n5nQyT5tBardpMJHJcm4E/a5Axx8PODp6hvTkz
uVAkoevnAVckNtLuRnaLCWdNp08SkyWJVL/cNzQfm4hqCvnYWHWi/KIZnjhCQdsbgJfOjVeS0s2H
Z+AeuLre+eMCOepOy21cUELSH1pcUTppp4eknS7rLWNsiKdGfb0ZZ8fdSiNk3ltKd83DbIfvaOVi
A54s40LsJIyO5owtil00qMsMK4Ep6MXD0ND2adjfmikRTx1Ro2SvNtbWqGMD2EVhoWUY79OIvGWq
8saud/NPa3L6YEz4oj3J0sNgzV0uDqpvVxfSRoM36gjeOJv9t8wl6tvqoCwZy8WQvVL1bkgIM9vN
mk6eq8UXw8Zfpdl4XO/ymjpBOU+OdWPqzY4hoaCgQLEsJmVgO0iCqUghIp2mTlkTeDWuszVOO5PJ
Wzr2/Q73Wn1Olgs0LN+vrfeNbn9I0sw+0GnAexG4NqRTecxbGaNO8OadVSGJcALv1Ww8KqmLcWf9
SnMevupxo0N9W45kh4m3dEfNxw3VkICXUdEbB2CH6LgMgNPUaq0GllZdbkZ+2Nj+IoNFIJheMySL
0VnDr8XiBDMXJ1graoltAiQk9l9KZoJIJDMHljjshR0e46I+ZETe7XMSp0iDaqm3TvJcu+64N8ri
WQYc9LivKVsCLvdFgEiG3IVixyaTf8bW9LZDLNkWTMgUHDUHqB3YOtXR3qbQVpi9dyKaQe8K+6jZ
GlY2kr1lPjBVrFch0BVntVys1/C940mINcw3Gs5pj2blef0BTLb9/Rqs6cdWdBU5GXlxjhezlbRR
9PrImTFQdcvklQXl1gsSAAFU07ZxQi77GlFukUyzMYmZ24atOZ2N3ngzHDKpMSVbe3NWDwiUgnM9
KPPYdbDTPtrqz1Anw74moTmjoMMsSuCGzZlaeE5KcZfU+MiVX6HrNRQreWZWYkkeK6/89uxUZtRC
A5Igg6Tb0caoju5gxFR42z1RdTVRZieinMmtZzjETENGqDZb743scajH/vTb377e7GOB6QinMCle
xOGsh0HRGjREMFOV56CsF9pyOOxRXjNj+jwUekeynSSpqwdRYFdorcolM91AObRJ6ENQTifdefmB
EpW3nVGXoJ3x2JDVwPeB93nn+XZ0CJSSmr5HFdShzWiug00kdUYC86ZDKLDrvERnd6/Vm1hadDIp
scUgZpLFVi3EvhrtGA8nqwDRR0+iZYDo8gqFWzIgZRid7ihsYjPqmQO+XNCOYAArC4Bijp2h+1+Y
EdUpIsq+XayCebLEwMUBSC7mggqfRfUrWOcHUkfN3YMIm3a/Dm/rhbkMez9uimXIy2MaHWHooAMq
Q+bWDkG6kTQwRXRGg/XqegE9kBS8AMWmbbVXUuLcTSV0GMYAv87rRat36mDQOV7HoHxmSI9acFmF
R7/TwCpfSRr6lvi0fu463q7f5bebcyC0A1DPvVzIRI7n60HrnoK0kpxANa3U2c3ekzgFcKgdxHm9
UFpmbVXOESlFaF0pzdYHo7W/5qy/dmNEux1wMV3CaqSf+6wFkjDyYvllRkBWS4N8U389Nz0VYYi0
ZJMD+otbXyzn4BDU2qmy2alF+t4Ywo9ZDSeRF4KhGPbKMRiYazMF26DSw7jYWo3MLc75anNdr1rL
7fWRHw/r+VF1HajRfz62PnV9QhJY1cnpP5mLY5c8avs4BIx1y60V15QsNt8fN79dM2V6MgeG9hpp
8m69DxJVyYi1HMcKnBVqxRq+SwFFF6UFCgD8iwh8xTWBnQimwDv1leYeQiefdnFT/AmBVD/rmqlj
dWSXp3vew7SYcbPFCbteS5ZriGjxCq9X1zt/POdf3ecoWvelFlJPXt7rx0VekBRBUwzizV/3//b6
9QE5B99f1Y01TFXNtL6depDLYqKbl7OwbiS0Bnc0lgX7as5DqTSW+zoQ2RFd8/DTFPrj5nqtn60I
s+kyua6312n2x01yHrc58r4zRFkK6boYd+uUYyyTT9NPdIfW28NyHqEu3fa5GjD96Ri41wtX4Jvi
x9W5lAAGfyDP6bpejI6DiZwZ2c9krLaVXpG7ZTguMzJDNDo/iIgBHXZ1hEQbHKaQrXd9tHD9I+ME
p+ivVyGXsUzONL08//7QT89CFTYAQ8mZK9dnFfgQy+o0A1uad6t/Wy2T1g8nd5cLxDjr7SqVc3NZ
r7JrgU+5Xp2XE0WPyCM7rlcnc+R0/fEuhrIjsGFjn13CMkq3Zc1eYKP3CMo3397853t+vOXqKF/f
cb1vVIZ76hxoUX8ZzdfH1pvRFLlExi+PfLu6fvq3L7K+eL0d1w7PWm9/+8QfbyWSoialTrbFxXEm
BohlGfbj/X98i29f+8fDP979/+O+Mr8gTxdNv2cjdKKxMin2ozG0D8LlIYCTjXjEqfk8FtYIG46E
zVGvb62Exm4Ln37Tz8VLEpPjVXrVS1qZPYvZ2d4jBrIOeuDcI0ytPrAV/soS/bV1MAjOEcAeOCM0
vw2erpdWSN6ATc1TRe+IphTbLkmDs6RFbUXdtMkD29wqJVGAx1679OqezTJmpnEV6lNmlI3s+2fk
nNB0a/FeluRikbDpO71zCYsEeWvcbBKjQPaw/JnWyC5g6NQ+05j4pLNvhynd1axPcU4kDedCq7aJ
Ivi5b6rsUBXtnwF5BZy+lFoj0X80sObtpPzgJhTmHHJ0IRn2vtU0+2nUP9Gurjf9vgcoxELbjXH9
aubJ6eQ553Qh3SA9RxrHLVPWBR4DwTVx/DFy2+I2ir4M0+fMCw4JhgpQ6lq/D4vofYu+YAMr8WQR
W0fw4ngOTfNgttUdGA3Yw2GtbVTYfZFIVSpsLQcjoCKRyGIfNuzcuqZ9rznyiw2AXS4FjHxibuWl
my6dHlOCkc10bzdTuVEVZCsrk5iazc9pkD14lCZe+vyz6Ii4Y8l1N3XZa46OWNTwA0z8C/XkTOAr
8bZyDZHnULDjsICJhPLT7GFttQpPnco068E9WCEwT1pj7LIPS0zBJpcajX8spE1mIXFy21cx0zwc
EcUAyEwuKdmpPoWTdluxfdyRF3sg71BuRgjbY2Nl+7iKQLKb7mvCL/2cMFP7lgX1SkTx8zzq7wL8
LKxItBtUIAO9RMYQW+qkhAVnHLAgr3CVHIdQf3IH1D1mVp6ivLYeY8t9cqvsdoAmz0SS4lrRw7tO
JYeWNuV2NjQsAYqEUw75IZbegaZitQvz7lrESfBFg+/Cf7XfpJRv1QBUMYoZ4JSlK3+OGCZj1lYb
TIBJmQDvsICszeLOQ4ZzSsO2OQsnwfk3TXeoQdNTrmW3VQ1WSPF71fWg9K1KHvoaT0mZqZ01IEVz
u9mESuS0IN8Hsp8tFOxWfVYtbZJlkeUKZ8Ql+l6zXIbVvvSp2iIot1zfzkNkzkg9btwZBFfWI10w
vDS5WMiGDrBMHwsk8RMCn0wPoCKlH2oT2YCyHy0sCx8qVb6vGKLA9CH+d+tOoNCdm4MxD/0NCamx
sibfGdlFWgas1qnPmQ4w2eKGJWZ9Sy4BBJdUf5Blp+6n4iu6+qdyUvLCyLoRY8TY9+xca4G8oFlY
5uFIVIPQvsy6/lLEhHpH0dGrPOhBiUtsSSjbA+nQMft8FftFr74E6Au2gYUp1anVsb50iULHZZUl
MLdabeIONiqBBMNGWgGnGyh4qlos81yEw/AD8z4gmoSsriEghV4SC2yNMDMB6QEe6dWuzYB6d47w
c6Izcjca6eEnt3WgE2Mepp/KVDAHeOMWolGD8oyRzyEddkN2DVZ5+N1YsN7nAQ6pRlIWt7Mj+Z1E
hGvBOWvTfeTgu25r65IKp34gmtLcJKA595CUvsBAVIeAMcoXU45kCVdXZY3solt1WyTDPRpjuSc3
F67689AhZvZk0W5dQ3yJpXGxJ5OWzRC/zkPmW24k/MAAZaT4faFf7m8Co3kxGxt+gFj09z0H2njp
++xrFWNAAMOApBPCka3x861eKVPwN/WCo6OnH71gxEBZPuuRQ1OxTL90Jc6kco4yDA1ji37KzJ9y
6dL+9rY4abt7AluUmcuDKrNH4siKbYinj1SHNtu1EF739BW2KKjBLegzvqvxtQuHT6Nb4+Ef3rVh
dqZ+hfBMZU9e3L/TJmbx3EiRhUQXDD/kacnPfbFvyZ/3Yyc5e700l1bQpnQQy4+Lt6oS20Hvv5KO
dkxRf1KUc/o9GrKLE+NGopRJ7sFygAo3IlERxU5E6AfCNyvYaf+PvfNajhzJsu0XoQ3CHQ68IjSD
KqjJFxhTEMKhNfD1d4FdbbempqfL5n1eymiVmQwBwP34OXuvbeU+9i1GYZVT2Fuf+mg79cmPatx5
2F52RHjjdEJ11MOXYoKUHLHPbTPYlT1Rwqa3c3xQVFUi6o1ZWL/mIiItOHkTgvmcLIXBHGn40bcQ
hUy/4rkAPp2AwFiZLFv7Y1ArZLXS6kgf6ttA7PbiNmqTXUjgHPcGHLpZbdyuQbSeQ9pbjPhdAARC
ATVVHu3rsUQfHfbvwtFXJafhfTPKc49N+NYq4puGKFQkmIJJUubd0m/29sQ2TRzR/AIlKLytZK4u
dQYtm5iAnd+JfaoSZwdu/7XEUMO4EDvx4BJKFFM0BuMAGTQZNVTlUgYtPXYgSJ/CFiaiz7VEy16a
GPZzZti/7fI+krShRDmPpLTMLIUvWErO7WcVp4iEjM/OTyCihD2xSAsobI6rt3NY2JQF8Z0zWDci
toqDrO7ywrr3lqbbFn5K4jYmsMVfERZdZDErZjGOQxirg/MM3A8zUMy+TAPhQRig7kIWSJxU5qWK
iv7QFPhVnMh4EKW17HKk4sNAIBOwD1xvJWzuKWVsF/sw+1CsAlMJbEUG7tQv14mZ38NDoFnNJctJ
CZjJDEeRT+YmzsqzgY+LkNZKHkWT7cMUb1em76j80A4q9Vzp5syk+J6wy/ZcDuKHYGxsVc1VKZIE
Hets74DvISBJPSgUuQ5CyywwaYY/rXh66he+R3JD600WAlZhHyN3x4ddh1fh1A/2gyWdKxmlt4jW
YSc5TDJjRSBIm0ZbYHtbFDw/snIs97LGuxWnMMj9llRX6X2G6YB7zqYEdPz2zpyR0U3ELwxQFwF4
EiJYRr85c9DFFyjrXxujePCraAgsIHi0hBn5J1djgRuwUNmVnSaUT7gPd6Sr7at+fOCUy0bNU9dY
BiuchNkwgz+aRGRubGt+4rD3WNqtvh4TazciWc0NcswIdbuJ12PIkj+A9Cc/m7RdiADLzexUF6J5
rLOBMLQqAPtjqAQ1Xq35rjY5y0tdXfyhodfsAdqPnJGpJckFTV2eaYnHdaipbhUnRSycig5cy9lr
o8HEbUrt7ek2FfdRQlbSnBAwUvofLEeAPSjm91VnASvsJ+t2aPS5Mc0r32cHT6xoYqctpl2fJUxg
xp2aYTeX9vxQrQxS5ZhY8A1wIvTAE4Bh1RquS5KFcNN0b/VHO6L1VeTleW71l5JY03r2pK3ZFz/L
VPxC+ohgUuEziCitGPya0904jTs9PhWUhAe7rGAWZ/2pGrG+lYW1QNuoEE4hqr/Am7uOdW3fLZ48
uYLebgbDjDLJAMquyeUK2fskEGgBaLDg1wblQIMSHxaIGhPn3QBgIU1EcxqtJj04bpNt0HElBzVt
XaJpNyQpuMhgfZO940fvgvv+zr5M7NZD9RhepyghKLTiLzCqGKb3OfsrZWR4lHn14LiPSAOsp7Cx
YICO7d73YNE4eivr+r0daJz3nf0ibIp7XzmXPJKvldNuaeBdLI/pPa5E1IPWAhu0JYHeLBF32lAb
cBVh8uUbn2Ojo+NDaDJ+4mM2nYmJx0SkTJrJ00OPin1jlESeq+lK9XG6Ebl93zHoxFg0/ZSFN0NT
HJMNWBb+Yogl0myWFwI6OReE9m50CFMTIWSw0Wg/cP0liPjxN6qKlK+ZuVhiQ78DM1nM7DZjlz2R
0Tnhjsx/OYWyQHMol/OY126txDBBrNi07X7bcd7t0bQTJaz7K7JuYJy6ElMYLV9NxPTRCoH7pArw
Ygbim1MOY3/C4Zgt3mQur5yVEqBPC1BndO7Mnk1rEnpXJUuKpdQCeJj0Hz1rPzbYZDnE2n1vurRn
wSOdt0QxYTX9pzt1T7r3L6Kmq14v9BisBtrmsmuAewfOPH3OBfDn3PZfhxzEuqmQ61W1SwJWxXEt
Rj9u9QAEM3FWnoMprchp6dMAymF/6cZYPyVGKpnehdVB4dcY23y4Ks9DkvyQxKwA0XMU0siXMR2/
MHrsUyA2ezcafgtSwnK9XkCilLlmHNtEscnyZt6Pfvns1ewfc+6/6gVAqRp+9zlcnTg6lZE4UNZ/
hjqeT5FPsVz47oPZFjexMT1pIrFd8kuvOkkidilniCx7qU3US8R+BOUkCAxxJrJ2xqsyRNswqU97
AUxUETKzWyobYC+BRS9RvoqIotIifwMpq+vW07kTt4yGSAIkATGIl/zZ1BCBFrKyuGTOds5mePQl
nSBpnEE6d6zCq0vf7PqXhSipW04ptg6HoF34yqo5HMnYwtARQ0DL5q+4X9Y/ovEY2dzarnhmlfgF
bxEUKUnZ1hDVPBhoFzufVTtEo8v+HF0P5J4vfuRtUybrQdQxWvCBOfpG/eJG5rBf4+68B54e1E+I
s8awCWaPgV6W/DKXmGyUXL6XpHbMC8gu3aqtn/xQjaTpxz3ZKkQ/E+NqAOOK/sgC+dSimdg25Ve8
1Gtm43yMk/mHVRAmj8/vFIbrGzBxN1txQ55JsQGN8NZHUx+wud5SI7yC7XnEjXqPq+/ikarnp1wl
ZCK0UvPxp4Mrqu7YnzjI170zbUgUeI5UaKE+9/dOpD36OODOXCPmhBxH975dgktElbLlFEoFQPTL
jkDdggpc0GFmVZstezMVHp1SH26TTfXeTwVfSMgWCWNyO5ay20wRs5uY6MrAnMue2HphXWs6DIkE
nZep8dOp23evN0hCcidmZMj2sjF9ma1PDJPvyFyAdbcSGvvM7tzhSRis9hYNucpIFbUn98YGmHGG
ecmWCW0ZOcXCuP9M90kjvPGzY9biYxmyaSP6/jmZZXjTjFeZ57IP2/aPsgdppvuh3xsc4/lpfJgr
tSdFwdwNWn/5DfNpozavQlVEezhY0S5WGF2Q62NYmaGF5p1FJ3FWmAfKct/Lh6k0nvvxy4/pervW
8ygB52ee92HIZ6VcdjkHKRrJqccw47TInIioTFYAFfH6TZbCNicwOK7UraxM8hbKyLou5oG/RKWK
sonKAQLBVFb42FtWECyom9xr72ODoWCtBctDeu/DmsJk8MOKQlClvIVNZbHy8Z5jxyt3NTNz1JSU
SObNekZFqxUGVoiH3HX5SJM5vfY9dD/XhDJr2DbuDkn5DQo9qLx7yBgAgMdsi/q/2lmL/4wh76tb
oziod2We3A1FaQWcVEKucVsnL/Hoe4jSPORMGdW58eYksR/0rZxvVPITGvk9mF55Qtolgpy6c1gc
BO+1cwOe/LmdLabEblFshxCq70uOXR9UzcBiDOnV6uKfBnFH+1pj8ozrTZdXGMisG6daLiri9sx3
znqdLJ360FQdPmPGFzjUdkMdvcZ9xGaAkdjeRaThDCaQq9F6L4m4IK9y2qK2rFI3JdFPPcY0oAMQ
VFoiMQBXAiczvqcfNwZy1PdKMj5FZlG345M7p0/JsDxMU3KJkvlEzsNt1+YEbNxKbb+XfIQQdZeq
f1YAB6PRuG/lwu1lXE9Jhd5mUfv1YLpAPuHBpaCNrDtHR5926DwvNpoyZ0H5n9ZfaaxWPSMpCzht
9tJ49kjmqKR5gzXDCppkAFwd8nFl7X6IZbjYXC0nFABINmYsHr0VrCFA7lrvDBWcjAKRU+lGpQMW
4Zw7phFFiX+9AQ/n7xKz+ViU+nDzmhaCdWNa+Remjg+n738UxY+xxZpWMODITZB/YYdAst7kbvFl
82azpfqKYv2YyfIJNOeyoWOJaLdQ4C31mhjdvxcU2MGSsCSl9QxXsys/s7Q5NY2CHMKISGQ0CqYT
YvNtZlePUqaYos1XZbWPo8KPhWMQz2d4AY1NZ3lovrSnL370Mor+zm6N65gMqN7MflYmU6VGGefM
6PdIRtZovFjsm6HONxLzMVks9auR3FdL8o4v73ce3Tptg5Spqiy+Hu+GrJSg7OO7EF5kbTg3apBf
0sqR4Iu1WWU7t8OAzZcZGl0kKu0YSJdKrsLu1RHtMY7emikyTnk3X4yQo6AyUaAlD0ty+D9BH26U
bv4bQZ/nrRyk/1nPt/2dwVtqfv9ZCP/Pf/MvIbz8hynQ8VmuK00HWRvywD/kfEr+Q3mKGd4/VfCr
Rv1faj7/H57jIrnBskeBDMrgzzp4QSK9RAYobc/Btfy/UfMJ9ddYeRrTLiliAt8GsnvzrxA4zWg0
ZdmtjwMY363HLAy4Rr0HpnI1SqBHRJoCN+JeDIj9W/ujWHt2Y0KEgjWM0zavVYfCDZkKN220SQ0m
BimK59Lq2cm0wvTFyDPYm4q8v6rtovNQxDsTfmxQacIKRkyY5zanH67j6x7B8t6IPjy3amHmd/ja
XLc/J6RpbRyjM7dWHX/iOvAOrXJvRznnp6TCmOoKecZ2XcTM3uXiMd6dy99wxZeDaGW69/iIGz2A
ky7aNzHJ27LiY+FSa/rsQxgkMoeiP0wk1rH3uh5Nd/UyO2a0o+N46zmNsUOdoHeNDQUlbGKShUMT
k5A8hLmUj6zuZ4b1Y2D0lChDGC9nd44OxSIoiZP6prFkuJs9P8BjfPJ6czkqs6v3otX3KIU/6IvT
U09YnLV3jbyuWafP9K/mp77kgTaAF2HqaTgWe6xEIoUrNdUNyXWR+b6YbeAVJfwKWz6Oo13tOHzo
xzBS70m1b7Ibp6FuH5F97Rph/V4KsAucZQApIm72Zx/xZd9uIWWaQdMmH325S4hD2qW6WVnR1rQB
WktzdoS10GFZyvHxuN2ee+hLjyXogQqkfJN2j8SFOoFrce33pt29EFFH8OO0HkqX6By7wCi9iKEK
3bgizOnExPalGeyL1IQ/+75GydTHQAeGMtjfgSy4bfQ4bs1If814MDKF6x2COhHZ+U2f0GcW7hO5
lFQ5LcHibYMKjPMWtvT6l1VKRA7MV7Yax8RGpvl9zAu5DvrPRHU3XUnVQRrIpUAsPzvqOhz6Gyv0
OSpMxeNAY3iThKYHR5RiE6gVSOJiCBjYnrQXXWwvvy7n/FqaP5o1Wqwm5RAxUBCFIaoC5IakckQf
vhue5sq9rQzqLX3KHFIEZ/0BvT3Fflg+9uRxKK/IXvQAgAzvYzdtKicGUcXMbZsr49ibZL8mAFuq
8C7q67vJAb6riL7TIZ+cyBp0AZTyaBCCKgf3krNBUFeiWSOHEFk+WI8IQFk+2cjPscYOHQm2Oc84
BI7pWI4jLsVaHftqRTsYI1ATwD1RXuLvnZzi4BTZmj0DnawyqTbSCMOrN4HoJ7kUcOdX6j34XXxu
R6/e4de+C4VxBYQAck2jXNSGj33TjncIMdi7XdJ+qke4mt2DEWZ7H75MweH2xamy3TQmXxZgU2ZN
p2yUx9BbQBpIsL+t6x/T+ZE86RaUFfMBASu5x1Kfuc0u0+GmZIR/oDWCS8evSjiD6bUbarUDEkT3
ITeLNTuH2Lh2Ffaz1OiGQNbqR5PJ8F7eOllMHoBj3CoWnT19owS5IJ6UMkRoG1qv84jggHPZA3Ij
Y2szxx8Uutd+Zs6CULFwNpbCWB+69LgEOrPd6NaXes6ma2eZsKyDScRJMVPdOwWQXnpQhKZgYaX0
lMuQPXi1L455AjBez+0+1A4s5b4jBzlmsjUs/j70g7HuAQkl8WMZ18sui4vH7yyOlOlwloY4PBYc
0XNs/aQWMPIFMeZj2KbHYXYCE2uChQLVt+5VbWUgesbbYb7YTnru0L0GjhOTA5aHWy+EkJYMYEtt
+bLYxWMSEQs02EJt0Ji5Zxe9yTldMZYFE2Ukj9Ge7l4fZFPZnys8pHvoOj+dumvOALKasz0y4O2M
5dcAYQkj957WxUtq0YZ0rRQFkPQOTgSBbe7Jmp/IwWFmyDCc9GlWpYbAUltGp2pFLYHEWhd+25r6
s2lN1Q52C/o40+yOS5mcRUJaFlpkn8TsWl/LLFsxXPEpQ9RYEgx86L1xYtFhHUXARWZHWTTQj5DH
5k77ZSscXlW40M6cQQJiO8d4Mdj3RiGxKg9JtQElbGxikOM4bpnS6ZSXM1yV0rRbbuFUFEejKW+c
aTbPnkUoIl8FLTXaxHHt62v8ua8+LYeDI8BZz0NdHR3fvSlTk9NzMae7uBHYhDrh/vNdNOtb+X4/
9fIVqxSV+vp/CGidjtxo/3yXRaynM5MRqtuIZxm5+DDXMv/jxzqBk9G9yDUwJHKdp9J07C2IYYiE
rr1vhH2ZHCa6jO6GWDtXrmqdq++fCgT+VwIyTNClWOfLZfjKZR3tiS9ltpm+DRgtudGZwNQoxxtb
QDGZxf0KNNvNsDoyeunM2IviZHGQ7Xs1HUYSgWo82v/nyvynufJvClBHmjYkh/+5An353eRAj/9c
gP7xb/5VgVr/EArnoOuYlu36ci1o/1WBOnhNhDKVKyAAW3ItTv8oQQV1q8X//oMFuhanfzgxhf0P
hQcRayeeEugzQv1vKlAcnX82k9i+lKjPFG8QGqkgQ+y/mkk8a+gX/IHyGLn+Tw9CkJNcFmucEBOw
V//pi/k3Rsq/0EURbWGh5JOumNG1Ejf/4lwJe07qThmFxxll9t72wPqpYWI9rx2Yu9zg5q+2NU89
IhdzviEP8a02plOWg1ZJhvwDFgI4AGZxzdiO27EjK3Kao63QcDu8InnGUfhEh1jS+XBYV0DeVXaN
1KZpgQDhn5gmRcCjTK7LyCPyEUw5cWrlbjCav3GM/reqfv2gEoSqiU+Hnt1fCcUxrIPJ0Z5/nCNx
nDoMo1j2CeJOJMFbJI5YLJkysX+SPf+VJc6xmhpmS0W+6cKCqXHV7aMwP667fS5yqILDuIXHQdxV
I3e6sPPN7EJwt5kk22U7EolsveoePhGxaT0QTg4uoI+xzi+RsHdlx7E20jdZSploOjuOBs6VYZsM
q1X68i37y5aYbTYu8nFDcpuJtAZjfEOYpqFInwObxwI1eGD2lWkGPuszLa7uba5dxpFRfYzhvxSQ
YJBzxxzu/RRAHevkaq/in1BmpPOxqMb7weUCxC1DD5vdePldZ/W9NqMvJqV0C3TyWJE3YI8T+mQc
idtZ6PcSOAhW0uFzqGVKBwJK4n++KbFf/Zcn4PumVKurV3IW4wn9y01pNqJycloixziGsm7V4VPq
6A9mruQxUbcWGoVTU/Q9HYEU4w1efV02SGtceWwNVQZh3x2sLD5G2vE2SscmcWvuLhxtmzYZYPwY
xrOsvbepdbPNahELEMwwNsDcGLrRoakYvDbkNO49IsVeBxMRCBE+XzL12w2jdlysKKqCtOS+rwcD
Wj5DrUX4P0jCna6cpn6jOrlGJeJRRcmUwMN+JZqfc7t66cfiPi+58QhdpTgersmr+GhlcR+2VD7y
qiQSc0Y8Z1vZbRoad73dXUvAuQjpHbMdNt1ALhB/YQp6rqIo2EFjz79AijcJcLe4+Gl65/vwRUX2
NDHRA5tyxYV6yH3umL+5Tv/mMnFax3z97a+z/+IYbwWdqVmNPmCbatw2q1vFi+S8twQtNfuxE/rt
P7+g9dej+foQAzN1WLekJ/2/+uwk3ekczKfPiNE5V657v3i0rkCftjhS+tcqIW1zPVQlXv+mZ+7g
BDDfRpXIOfrCOzVJ9NVaOyilx6F//8/v7d/ds76pPO4WwRLzDWH8E93WxghXILYiBwCCYVsS6hnz
1tjJqNKkkpu+dAdGEfnfXIN/87I0KoSDh9Gh9SX+cg38xqYaH2GoYgf6mqT3ZFasB16ZfrV1H+6i
SQMZ857+82e1zPXX/tl+z4UADGKyTa7b1H/bo9LIsv2RB/dodhYns+guGsnai8fsGuANiMjKygIx
6G4jnsNWMd8SOCQm6HmlMr8syz+jOx42gA9Y/eP8xk1LYOksMrQR5kPCr8ks/4BlJgqKFOcGbyTb
VJmLO83N70WLZiGbk9eiMS6FcK8oUVl/FWds7dJ+53U5JMXEsAh3n1Zjx71576KU3iq37eFX5Sc6
JgwmnXMBwyooP6IZTxMjiHyDnqTeKPr1demgNvean535rCsCOEMITH5YhwGzUbwktfroRs63knc2
alDSuib5NPQ1SRme+Jp6ebZCWzO9JmemyqedpzNOp0Hv0gpGo4b3cVquRcRmYApmxjOXrar3Bsje
AJOdZO4zPzlD+dxb699la8UZOD+ojj2nNgaTKb3/JCIevNDny5W180YmeKAZymzkDPZ6rJEA2f7e
RHR0bJiFlH0PIgQ4bZBhCfibO8IW1Ez/9ZZAsWexxyp03K7vy78AG0M7JEN2aaZj5HOsGJ19Wgx3
/bwswFDbcjP4F+TiTEis6saBZRfEnbpZRg6ZgE7gghFfBRRqwJgYAzYLQs88Wt7I0SpP+z0z3seK
WmUjR2Tmqz6FpMXourStZyR51gaAAdqUfc+CviU+AbUQhEHo5b0RGPJnorKahMcFkX5OGrw3YgfP
AAKUSu5CS21ah2O2LqN4H+fzV1e4V8oGMCuk/6M0T008PvglmFxmY6Sttx3jUNHclIv4pQ3QQmGI
vrnisM+atSu5nSBdJdXy6ICOI/yIsy0oPndqGO6UWgaVZb/5fTbuOVTuJT6BAPsWh8TU2DLrJeen
p8SKrPzULRZR2da8R/Db7+PBeKX/GUxNPB+83Hlul/I9LHv4yq18bUgIwjaVPKYp5p062tRuaGzT
UF17mWYO3Bq39dKfpjxkjtypC6/bbkLlH6O+OXU5Pvk6Hh8dPCTYR3aemSdbV483zZz2aOzURmV8
VeKlG7OWXtvwABf+a65JTyeNZE+KHWPSCniaq3jfYRpfYgrrjZKdgHpu7bWfVjh9Ab5N8byZQpvd
aZmgKblbGOrEt67OMpEsuJWgEhoRxVelT9OEP1jyb9GSz5+UZh6Ji0iTu5mzbe0QAmOF2xn9ULDA
/9h6BJX1kTvctW2V7IeFZhFZDNsaZBTpXmg8i5pbgpgyJqANEalj6lACOoSPa52SE4syrCmkearW
zdlh4OnRE9l5oiLD0MrfZvA66VTHL0uUPaayPidpdUpdrHs1LS5EDfExR5ub1c6WhKz9iC0lFtwM
cyG2pmI0i4JAc9sdUaNSPXkl2InZZ35CUy43hkcaxj5TxOYZGSiNAcu5xKMyTkOrz1ZrL58YtlzN
r2ErcQ9VKF5kLW9dE/NOa8UGy5BzKEx2l3qqWQXtyD6Y8choibCoMnkuOCqnFlzCkXMwgLDqebJr
tV1WARGRqA46EeugwFcdhWYvxZSOfdNQ0z6miQsKnlqeAzHSKXTti7pDQH9eYuduHhB5GcYnAbgX
ilaUHhq5o8P8ppnympHn8D7Y8NhMrn+OYuksMZK1yjzZAxWqpFpBK5LvCxzxTsjKTFbGnS9Ix23J
VmVWe8H8zPMEKKk1oKT0PUY1YdjXS8McGwwc40grPc4a/08dTO8Oj00wIV+vQhz4wLBvdMqAW+eH
ui7fGwcXH7AohvD5vLa2KrJ2MufT78AW979qVptTM/Ic+xPxjDK8zer6EQTF6YKyI76p0LwGJCHc
4PDau2SJVyp+0fnwu1Y1LSIzPLKyQX9D/Fi/d3X/5Lf2hxZXul6ukEOgRfDLdKdnxcQdGeBmUeNr
JiUSo5CiuztIXd8uEz5netJIWAa0PTMt8CrOn5tsACSS+Z/aq6NA6ukx8zHw5srZuAhf6aEOSGxZ
6gvDs++6Jlu28xAzcdVhFECQOhi20DSp263KsuuhCJ9GI0dpXS63QxulQWVn72nBtxOLF6Z3dCmb
hPapS4Ajpe2rT3soMFJTXyrDL46qXMngVn0BSwt0jNOBhm1ogD1G0bkJOTcGqZrJ8LGJX84Eogd+
5zNxpZjQneGhRguSCh7mqrT9oBbds/KLCzDYO+10KUgP4AQjwsjO83Z1yzy5XdQz9EVS30FpYjOE
kbIsLXyiPIRq7PW0eeJsZ/l46Mik+gyTJ0gG6CRmFs3YuRSRaa7kEMgrh24S8cGK0ydVs5KmjXu1
xtWwKIQdZjt/3nXa3HXDGrAD/HU39I5DKdlkwTg+V3C9cf6Rd+Yv/VVvnZIRDJuejUMyca3wuv8w
kg+e8nYXpkDPpO+/ML29TBZ7deTr57ZqDmKyuPwmlIaL2eTRyW1JbYU2sHPiudzGVd1sAKHvzdy8
Nj1OftSRRLX1LV1S563yxbsHgafKewo89s1k6M/SLa4qJ/pJd2vIop+5cCZQncRzU009dxW6UprC
K9YSk3XYvpqG/zPMk6NbjRwjQuMFAxS9VjQWnPVR4JbQC3tTvA3N/JSzvARz5t2lCv5np7KjP6zg
To6ROrvqffWVppjSpIemsx3K15EGMphDdJRFfFs68VsYvbX2GZpbF5halJvU8Q84wSamN/bx+9/i
Poi2sBb3LfPvecok83hKg9GShDrLDVod9GrR+Bq7Iyx4w0tXYwutAyW8Y9Mvz0aPjYM4AwCPGTJZ
/rwwWXM7/SWJ6EHFoscjkPJX5OPRtoaOZNfC2pkCbyprHL0IiDeJ552JbPua1hdbvHJl9mQvcUUA
V43PZa6j59jmuOakwD7H984okburN9AX8s1oLiBiH/JxaXaG6oA4GQsyCMESXzR5/q5LiAPsueOc
pgfyqiasuyuexrd+x6nZXPXzZ9G59+NoIO2ni3AyqumtU9F1x5xxKIa9XxiIKhEekBAsThOxr/NY
IROm4Nlh+RdIFSVKESXudXW2u+IkGgMKCSfXVuxD5q8H04jb9QBISO76H7nIDlRuDi7PlRfK1WVf
OuiVPD3DFlqgZWOQSQOTBL0TH5c0ujEerr5/+v//iVx8iXlKpgTmHpLA13hqBloHhCDegekusuzV
3unW1N/dUt5CfV2u4rpbrtKcgDwCbQi4XX+519nq0GcIWLGyC88/R17uBVnW3X77C3VdvDReniCZ
7aAkhTY7x2jTVMYJRo6Bdegd+2aVY5iFs4W2X1FU2jcpejsW/WducbZdoR30HS4O54hqRIKVqI1c
b5nKwT6GNtVaiDIM/btvkvtxyfFIeMVvaWU3Kr5UCWePZY7uw3C6oUya0IHG92PZPhetfqx1cs77
8nczTufEFgiE7U+vRwhyRaDBG9NVRPt5+dvOonu7wxRgjznHHzzAKRpGqgxEJC77ev889dlvaijY
2GuZIuIt/ji2PpphCJyDZvZiLPuaxbTjVRbGz7vKzz84981XckU1jE5f7Ei347e65LAHkqSCzi4E
iZ2YLdfoqdXH+23Qd+2JWNi+fHGphK6+XdiaC61bgnNyHlEjKSEiz1549f2fYsyAzyT6lro73Idr
7OjSs4wxnDrQpKmvGqIBlk2SN25QN+UT8aA/v83l31f3+6fve4XoAGubzCF1tkNi++Hb4f5Ni/j+
yRO9Q5vHzZHG+cwv/ScX/fQW1dIPm6nrRrvxCX/Te5TS/RmH4iX0cBOtDQ0z1V/pQFIgrR+Bd3/j
F/La7qJnH3XpYXaxvZNKeUwmdrfCJPbO6qMrb6a/E3UkhSQDiQQ8BKc0p4gDmwaOgdJtI5xuY5iF
3El7+SXm8fTdwwTRC1az3GDfMjZeaXFgS+R+afo3Tm2URytyxF1u3BDfF3/gsG4yCON4EvL1IHL9
GgQNOSmN39OQkpAIFoXrZASymlC+LMyBBSXmleJ42aiQB3FGll+7X0Sk2Hdr6+/7kBhWKVoxBNIi
745eKazg+8i9DPxuK3Exxg3dqbJzvCnryyVomixr3pFfzP1BC++7zWXk/hOp3x9E/1DXkhSFwy79
2Yb6S0zLTpFn5E58vrS5jU3D2YwRCQo2xFqcQuZDasOlCREUn9R8ZwwMqf2S3dXFLgEgLCEINAwM
kudhHkXLvi/Weau1bC3Xj0GR3Icd9JwR+AHfUvXpdeEjhGWmmwzZGofU9Kz/zFF40V+2Txkt8ms7
uYYx623BuUDNLOxN7NrjUdFP7T5B4yiEnf7TtEBmw7m+td3F3uXxfrDoHkBRrnZSTlvRoB2KTE/S
RqAd7YVcfYKRCM6VPOP92lYcS1Rz4ThdOtX8Cl06AsU4nysrol4faFS4afsaeuiFZzoc0ixfrH5p
N6IO6WHo8cxMKSSUhF0bO+CudCia6LnDdG0UQDuDN+Ua3f0KhWjPvcXD/X15YlaaJMad74bpR8eF
QJ1HaKjJVpbSGQTQcEemdhEgOSZpKxwfFoFKPlxQ2Evt3BqOdzEljZOkpppGz/JgrBrrCRsRgFz/
SaV0MfBgvydMGI2QXu/3XaeneJdbJoLciepknFDhW+bXslA/IDv4boTohptngXvE7RVzxKK/GIfe
U5aKltuCP+PUVnNDnTxpf18AJ16P1GsnBnHupWnEz6yiN+SHVUAj6TcS89tCPMYDyJk5ZqK7fqVJ
Wo87B70ljco54hmVpIh//7ZSf1Lblut4OL5W+drHNQg3d1s00dzgu7HTj/k03aYl3fmh5CyXY7xk
3J/ZEIwIPo9y6yar9LGg2RDArrZ3Czd8MHUrvWZtbhc04+hsj6cOib2p6fAYbl7sSt3bxxymy7YG
jWdPNIbLSiRHq8s6mk6atlEuTz3E5KtyTj8iQRfGMq4hViP4TOEJ5OIh9IhUpX3Pdhyrcz1a8a4w
MDCmA7a1HEN8K4ru6IePMULaQxwuPLRk33H8Kvoy38qUIE+A3Eha/OlkIXBsDPkWMXrgVFDhPQtR
F+gfY6SJA+oRGmXe8pWbz916A8uYxprh649kDAH6I9xeQOQeNH0zq8GRUalD7tCdM1PaSgtqVvpC
tCy48ehfgO7W5//H3pltt41sW/aLcAZ6BOqRPcVGktXZfsGQJRsI9G2g+fqaoPOetGVdedR7vTBJ
Kk0SXSBi77XmuvRkUi3+QXmFw9yLe5ma53RybpuA05YJVJNm7dqDlGhqXbK4nGOTneOyiq0N9oCR
S7c213pX3TYNPd2oSLBmMtJ29cliqCTmKUPlQOTOojNMmtzgLCjY6xmcCxPAPMZ6uN8NdTWt3I+J
SmYRKeiAonkJAgTGVHGD5NiSVRKp8AmCtLMcXFMD44vxQDVzHY1ZcKgE3BwnWhF7Beoyab5XuKAQ
8EQHuNWzlMMydrFNgRR+yQ5dNuNKNBnUH2i1gRsmJMEvA4RdnxJ3eK4rdcUtFl3UuGfBf/R79MK4
gKG0ecwSMX8vMKsGgDq069DfZYXcFxWQNLNaIZ1I7H4bllhQ6RQ8Sbu91Zt+hxqLSUEMsU3Ilq4b
OAs8cxyPR7fNmIyFIbZC3BEGSZFhOj64k7czMu9ZCe2lbgu5xNOE0Z4ZXGXtXYNpoYwlpSjHWtas
b2DEPJVphB1/HL56To/PG5ObstJjkhmsazBEL3wcuwvlNufAN3coaO7RuCxxHJz1Kj1bo7ztCsTI
aSaPk4/ahpCSnV/r4aEq3G9Gl35uQxaLUpBIjn1zHaecj56erwIdU4Ahnc9GMIWbvqnOmm/DKRpl
fMgmQoeAAy3sFrYzJ2pxGEamKW57K23qmZhqd+MEtINkku/BhAseaBGCD+rMWHks2vmXh1CvOsBr
/31dQ+xJK2AYWlOIQ12RZwg4/FPNL7gyshQbsc0YoghCODTkGDGWVCuLcQlAFk6qIiJyYDGSvXJ1
eU0AyzU5SyjQOpFRXbTyIzyoHZgA4HOdt0Y62JNuQKg1HO2t22NKHme0SJskFmfE/LQksvHq8uzy
kCRwPCX37vVFIHB5CDqgOLADmK3NGoR//zBFknRRa1iHMXXCGlZsHFp3YWfJI8Lzqq9IpNYSYFE2
ZZEdjHl49TOBRzb7jtuRc0ADFK8L7tqLII9R1//3wfFLZIsgQNYR7qWDZtc/o1H+P+byL6IEw9Dn
ls//LkrYpEUtX3+jXP7zb/4RJQj9P4w4wqW7RXXURF3wjyRBeP8BGO1SMDAYcPHD/KKKNWBcWtzW
yepx0R24/8aQmvZ/4GVCdRRAMAkP9Z3/F03CHwG/aCUchBFQM/+RTVD9/6W9xZioT6IsyGzEIb+q
qBBdawAIDk1ZXbcIorDjRdFWZlpCiLYOKJaAhGVR0f8ob+xyglnUdUT+cPsUJfUCjynfcZbsVSm+
aL/Lmz0X+KmhK8ugCdPMj/6a7vwG0olqxBZwtxEIC4qk9MV+34QKnjpasqHd6hwqtIJyk2hYmjQu
Q3Bz9KYmbDSUNV49LP1/aWkbbxpmP7/cFw6dKjJc9bct7dqKlYEwqt3WoNWEKrYEJWClGaM1ytN+
0QXhNZN6CrkVMVuW/Ccb+GX4P+H34h2dx7vfj9rFt6jBC9d+Gys9GQQ8jrbdbmczi2X3ycoguWjZ
UF/NvDmSKdlXEokp2Oi1YBb2lzalMYtWfmkYXrYfEY5OojWnpfO2czuw0IKtx853nDZaxrX6FBLf
hJXPMeCKR6wLrRaZm5Av9UXVMMLGyuwtnq8chdrCKmvtLy2r938RWp/54jJ8Z5bh/HJGt0MUBFbZ
tlutYI5ixEyJc8Oujr9c5O/teC7ONxvumLpBT0zYrmnRLv/9a5pQWA3h0aipp9nJRGd2XcPQfCwD
0irdNrzSwzw4T3TIhKmMXddr/Y1X49NM8eYfS4uKZTq47gEXrPjpYPhfT4o3vWOOCT1cxgdzTlrT
XXveQ7/sAadSphURGrxtqleM6giWtejFtvzFOAb30qZuyqKk/MuZ8Odud0zT9E1a+IZtMGr9/qVB
lMS9sEjWQPzHdDOgXQl3plh/vNvf2+sIN0Dje7oPz37++y+bpovGZPmUsGnhIEgUZTPqAmlMauHC
+vir3tuLv37VmwPs2jp6AifttmKUuK5ShTUsfoXsUxILx2JpBHwto/H08bdab6QQl4OH1dd1LLqt
nMDcfH7dwhHjrOh7LmjT05GXaG2+8zP90Eq8Oogh7YXyr6MYFGlZ9vetZ8frsVI7hgZ/UWq0q9Ex
Wus+1sDPuOYuSb2A321uFFXKlZirehTtSNRkXYzXCTeYJn/UoTU3c81TMLLihEWMmMKd6L/c1AIz
JsnLoDlpdRwp4YXtrdFpX+3Kkbu/bPkbfdy85ZaORM+gkuihtnhz2iJjcs2i5cJNTSgnBh4wq81p
G4dslRap23bGmPfocjzl3zcpzfHYHm/6XHmrYcBk6uZ3aYNym1q4gYoGi6ZAGmCNcbMKibrJFSeL
qVgXNzX+AhxVZ+FN6MGiRVVhuJhM6+iYdnwamheZIYsNRa/vgs+jS//fjLujxsT7401GAMHR/H34
ZJu5d82DFZrEy+35l/M59tE+TA5toqIikrXrpkNfxd+HYgYv9Q8TC8a5cawte2odu3xkd2h0aP3m
rLdyU06xdgyL1zzhv7r+Bc98sapL4wsrT2Mt4WEtfcfYuJ2Dg6ElpsZKvXu/C3a+/i3WRPSQDdAO
+hlXoFUd5BdGs1Zl49IOmEDrbXbI/IZip8bf7Di7HZS49Yvyoe2O2AKJDxhJ+bK8E1VQhNNU12hG
TqGP1sIDAMJCuu/ULUqGB6EOyeDXyyLr5Kqw70iseBBOelfHxMkR5EYnO+9o0Aj07mh3EzBbta15
m8krrVXBWh7MvnxkYSTo1It22OB8ebBiedN56hrjx9wyicnK7F/GEnu0Vubj2gjxpU3oDLzkyhQ3
3oooB22nyu7e1nGv9FqLtkUeksYmvbt8oFkzkbfAhL9Q6ZWtV+0inlrMsE4984+0T0bh+QTkvUS1
81J49Y1j37tF49CUcb6ahntP0f6zl1Gh1ljbZ3ikFoFnubS7+JBaddCG5w6Yg5q/yEprwXgFmq9u
r9No/MtZ9efAxYKeWStDse2TIPRmBBma0Omcnuuos1vM2sNWqERbGnK4Dwaqr2FEnyMFNvbxufzu
t6KQpfeAVIQbwe/jll9zdvhTwm1Xf2ysnhVm+qOr3TN49AckoU+J737++BvfmfsIB+aSZyDR9V37
D51a6KtcS9EE1jbl/5wG8TjEd7WG271+dsjwXvv6QW9ZoJXOdPPxl/954aJUM+fpue/P6S5vBquw
w+QCtYbN9YrPZW1u4tHU9vaUaAA9WCC2O0971TBY/mU3G+iU34wYfLHtCua5FqLOt0cXk6iGXp79
bHfe2ecKW1tZppZpSC5RkktKrMTk0g4hgyGazg2DJ7DH9NlVj7GDA/bjvfDO9I9fA41J4OAzPOYd
vx/1RGqwlEuYU8PALEifh40QYz+VdJArYuTK7BvjjDRALUK7uCYHZZWmIqaO298X4H+2TqqvPv5N
5nuHhvkwbgvwNAapO7//JjQB9gQgAMyrZYplmpJahfp7o6R6LMPxh2qgSjdVgXXbNUPue+lTZhWf
Ri/QgXoZX2ish4tdY7dXkSBeMekMMLcuDimO66rVw3sjNk8tsN8zUxG1nau2bZCdqin6EdkBncCE
j/54ky7Tmt9vE6giUY6zIrRQz76d05IvpmkkrDVbz578bb5qw+5seEG2zlXHTRn2NlHUsgKvY6Ok
SWn2Tg35PKkzX/gZq7VGdwFLMHVxcQYuk2bVl2W7As+LwBVYhNenBGTNlMUkDKx9Z6M3NAtcRm40
ze2G2fN+9Aev3TkFGxza+9Ditjqk6S5kHxUSLfLHm/xWdsZsgE2G0mJZHs5QVtC/H8XAqP1sRF2w
VQm5ZADdAAgsvEgbd1NlHFVbLUMnsglMoCfe5cB9iuhHLBFbRUz4VWdrO6bnQAiCwV2xAMQPYoGA
pJtiLvu4+JwNFU3EeTHbRjQz02+a6B/qKBVXaW5ALe3n+Y9rrbISgZcJ1GbhmPCLXJVcibAP12XQ
TFSKxuepyRzMcza+zqCxViY5tX3hvn68Ny6zvj9OgF/2xpvrjJ5Mj8BvbLZhZwClTcd6aU5GjdQt
61dlIkABBdxGe8DArgE4zjfJX/A85wFy+PXHv8V5b6RnAs5NmlGIGI43Q58Yld2PDhhlP/OAmNli
BAuYPHWBv3YrYzxKB294KWkW1ZQ6aUAZ19lQAK2CEY2kcTfxw49BgbHUKRF0NPl48HwatPWkkQ43
z3FmxulgJ98ckw+RVfHcGp3a+6FdLoLKFSt2xj0fe1+LLl5NtNSWtB9wnYkkX2dC/iCjEMWKh2YG
GxxiPPdzVjo1bZR2BAEQDNskQqtp6fvIZIhCgEttXhf+ZvCpPUodv3nwbHjFg9vF3NtLn8ZZ9dS1
zdKqqODJihAcYCjCiNO/BBD/ubyhToTsF+cGngZKGr+f9Nigvdns1WyFnTyHAakW2kRJtZiY0398
FN8ZJF0m3Pi1be8Sx/37NzVp4uZ1YTRb+GU/4hLigFfuGDpvRA9aOKI1hConWkJmv//4i9+Z8rKN
pkBLbdvubMj5/ZurIOxKL3AYnunDdgoafCcGew8y4AUoCTZREaw8swPgmkP1dMAfrbORlTwczzmj
tkCgJV5thzbwVA7ucoxqSqISUQT9sY9/6jsnuquj+56l0CZVuPnvv0zO21BWZhDrzTaPsL30FXHY
8TOugZtBc5aZlD8arxB/u3v9WVBi9zimL/BHYGx5e0f1ldYMUnJ1YRc66xZyVU1beZ7EBeEdQxEQ
ne025UbzrR1Vhk9mQP5Fk6sV6P5gYRX2zUDE7Ir8SbWpAyaakxzvpdEfcCv+ZQr053pt/qXcOj2O
i62/nX7JrlUOzPdm24uiXekleKWUDBbwJzM5I4p/fHw03j1jWSIJfAmOTqXv96PhEsYNTBUNn5Wf
euQg4DrblZm7ZwZnCzkxiC9/GtKV9rcT9s8V+cVjZHO6ckAuUUS/ngbokAEvERKxzab2iXSNW8Nj
dRhEBA1EQ01iObTZkPUnzVdt6YZtgCa0WSHsZR0eID0XoOaXFvAjXSRX04Qw9OMdY7w3ahgei0ed
i1k4b0cNFHHOFNEI25qa/cyogo8bed4mKZsT68bvEWqIhbKh0Jms17zxriQ3K7BhZno1IBdGsR/W
yC78+FfZ7x0vZsgcKVa3OOjejGVtqALTynVAOl0YI33DtYrvdJ82AMNw43vnpvXRzBBytgmVHuKC
L5E3UETsYpHdjNk2Nx15Zw3D9y5GxNwZ4W0UNM2ZxB5fs6ZDJaLzxEhzrPyqW9ERzLeSieY5575A
3sGpBduJODPyTxMZoKtcMYWT+gimyfXVU1Od8pIVghyo8Oybtn1OB+fz1EH71RB4PJpV+DpVcp0o
IwJCGA2n1OC2ZtVTecQM3VTMAT7eYe/sL+ED0KSy5TGXNt6c3ziiwCzlbrVVISaBScbrDvQMorsO
pVjn3Muou3W1+kcMQujjbzbeSPznuZbPXcfD52LoQrwtYsvYoNxfe9WWsAhvR1ypvZNaQNMzsBIE
MS658zU6M5WBgAqob1pW5cC9sv4yoLyzB1hLObbuzt2IP+4MZQ7lrhQ0FBM5Xtd2pgAzAZSScCDJ
hjOeB4K9z2ORH2ObPv9f9sE74y5fTjWXRYxHLd/+fXiBuhbGYK2qbQtnEVFZtEUN8y0uw/CYhZW5
lmhkCeEmGFuFmzIimuPjH/DOKOPrlPxs13ANG4Dp79/PTClv/ciZU1+mbFn6eytYYu3D6hTTVKfh
/LctZin0zlqSOaWOKdXHZsQ4/vt3CsSbXTgZfKfK8ESYXrzsS3SLA0WbjWzruzSnZW8MlX+vOULn
NAxeLS+KDt4QVNtwCPybWHumCRmtu1lo1UNHWya9Fd7M9rbGgE8dFkDKILwTxutZcJYCnHZjTdy6
DpxTSwbvsaHERMhoeWdGRGaMipZuU8fP7QBfbWzSW0QJPV2EgtgeV2fZmw/o3ls4uiCfwl1mDtZT
YtvflBs5694ccq70TpxCY/4grATPiadtY4jyyJw+Uc3R7m2UK4HXO48SovWe8ldwCmRKKCVY3RtH
V2Qp4XlZdL11S2Ojemh/WIWAwTYo90lYj91kxN8Vdf161q528t5jBXFb9I526pFl4AnKWXOLKPA/
xR6ItzAcD1EnbyZgJ49NbkgEupb/GYYBAAoPKwHqP/saoesjM5luX8chiS4mmnoivK7a1v/KIig5
lcYQH8WU6gvukPnjAClLr8NuhUR1Jm6145eIeVs2tmBzC4fIF6bk0Kc0FMx62hOL3BV3sfRezKic
XnTY2rlIv4Cn1Ta5acvT6HWS7MX2tRwbSK5dn05QXIpunQEcYb1HI1+iyEoXbTrVK4mICBlTNrhr
qVDyphbC26JkVt+lT60Wd1tjfnV5y4smAUaGMHdL9+SZO7s8tzDur0bKJJe3DFE6V60wt2ku+2M8
P8zWqZ/PLu8FUBYaVQdIsmmZJ5YD2q1yj5dn/z70iDvWZU9NTji4D0YwKCAeCnkKkCOfQnug1hmO
1ToM0CaQk0eaka+1GNS8+uvgFqxepgA1aoh+9fJsIshunaZIoRMVTtcIfaZrZDFmEVTXl3fo/I3X
EuXUTkzJDpzmsc0D5+bfhyrvlpK5ytnLINiT1j5sc8rvu2bMB+a4JVDFhNDS1suIuuwIKOgDO1gk
LKmgUVePI0dgE3leSIymE9zZotgYY248aVFRHJqItYzGNFkvSzLHS0MDoVfdqhT4SxHn2o1RUzv2
ZbsNBs1aOaET3EMSq67QJoXLy8uMKf5pnNAZN8O+VlqmIflN+humCXU/phqkBNmR1bDy9PhgkjoD
0dlHLK8N6V6VVbBE2llsYt2Nb+1CxbcUmNR6GMFQEFVF+d1V0cHSpTogayOL3vL8x3SMSU8oSm/d
5mbwiPROW+Z2S3D5BOrIHabH0cbsEYdqOuVaMD2SdXql2YZ/m+l1/Zh9Tec3bcDp+6HLuRiQPVUs
Xx7CwB/vQM6jsDSqh2qsq1WTAA4pJytew5GnRceS+NptpEUCHM+YuvasNRaeaOTG6FvmSPFo1Uev
giLnVclXKxXOlSdaMhqi1OX8JjC3DYozWafhkvZavXWMaJWxLQ9zjZJUVuFhBw4VBjnLuNMzSIGa
ugFLgxdnYrN9FfgPCo/ySh+Et7WA0VOU6tC3G315IrJ8Ogxls0Fab9T9HEXeBbetUt1XQKufVdcf
jCnPr90eUFrRcJ4UJqBurc7aU9OjGnXL6DXCArMw7RBGUqFXmyJ0srVqgIDEeZvdTVl3O4rB/ZKh
hV43qhz22qA1n53h0XEgkVjSXlulRuE4jxXIp0p86aKryhzdr/R/hw3BKy1G7DD57Lg02uf3XYtZ
blpib1EDwyqUxObBtbVxadbmuOtg2Jb1FD/mo/zKQJJ+zQH8oN67i+H+3wgjcR9BrVqhzB6Hru9u
yRg7ReNjaVfGvUD6cw1J6gEvW/DgyCk5x632cnmVQrc+5U2akwNSgNbKNY4GtddbbjL45d3gDgNW
cDdiVaYuNNmHlBYosHiUeFZOcsREcWlXmsb44AcuOWqytOi3FeMDGtJkDVru29APJOIWcXPXDZFx
8m35qW5Uc9fOD8ZA/WAoxEx4xAtbKIeyc+73EKvBI1bzy7hr4zuZlyu317/6Wa22lRi8Xe/6nwcr
T1ivuVyLJikSmo38Cy/Wt+Y7B7rfKa3vuPkI+yZwPdbjMHrhtpxpy0E4HBKxFVVLm6KvqzUDnnt0
NIEUtpVEZMhwvA5FNV5fnqmIiQx4zqUzaTPP1qKfhyDzZsjK6NpNH/2KDPBMOcDKrdA86MoyYN1Q
sfEqb1q5mku45hwP7lf+tPPHzDtY1NeSMjp7o1ccQgNrgl2Ss900sb/FCgHv3slxKJjNLT5L3HaD
7R0qU5SHzLU5S70pur7c7Aqbv0Zxz0IfSdn58uDQNzASCOl6U4dH26/WAjPy3g6C50m2B1K6snVc
fS809eIG5Lik1NnYgAPCwD16q3rDihqQIdJsdHjhwdDDcOXk2HLyIrsyxwlfSRwtHBsGp/K3llW+
yiT5lCQBmKx03IST/K6NNYyAYeFovb3OG5tfwbxP4fwpPLGbzInmaxAfm6h5alFnkobwGqujzX2c
BQw5MfYXJd1PujYSuSK7W6bzq3xAkuIleBtG5SA9ZQ6pZfZRdO2TObY35GHQnS2vU8ww3HXpLAU2
ShIQxV7yJMxgZ0/Oi2lGW6zR24GoVYw6TaL9wBh9htH0OrW4boD5LrUwYNLqiZ7UFGOJn6Rc0gqF
0BRC/PS6qcZpUF2xGIqvjGJ67Eb3pnIV2u20hJs87a0xvVX5wu5YMgGb2g8xtqt4MDZWPm0bqa1H
BfCCjHAnpeXojd9Zcd6Ws/WahBd7mZU2FchstNhtTFkdNqvMmSvryUG1qj+65UOSVIqcOOdTbAO7
7xobVbsiONZyqNcGmb5qpHgReP8WUqKYn9L2NveDT3ifq5U2jMa2iZmZaEDPKTJ6S1BvXJ7iOo07
sZ6mvl0Cxty3DZFmlqvoTWrXchie5eRunIK4V70e2SDL+JqX+plSiVoKgbMSA9DE2tNvpteol7gH
0aa3ivOLe5LCjz0Hdda12IxadTITPV6hCCmIcrdu9FqzFo2TxktlxMvU/Gx24jw2CH+Uw6maZGm5
xkHXrKuoOvcewUb6YNQbWlWos8mCXBEKeXY01hF5jbG1USYEJZchwfa+A6EvYXJaP7QcQohwMHIm
k39O1ITA1GeFbKDNDlx3bZsawMy8DXdJQL4JhX99GUaYCRWBeSQQ0bTAuOBFCr9PRFwRuu8tgb5H
05AP7aymdsg2oRL4A5kh3C5Y2l32XcTxD4uEjkU/5dWiY2aBiJVQEvgoa1s1j66yvlZGicCgrhfO
J/taajSjQ18x1sFJHHQiX6WJk0KUaMvxAC/LuD34YlMkxOPofZeeVECwquk+o+IIiR1w4Pi7DviN
bo6TM1zCBXqxqMb2aAEYwDYzfHYMTdt6fX9dl8paoSiFzl/1xNlxXyqVtydEr94GAGutUJ/2MBJe
cm6AcYnWtR3raxUDF+xk5K3yqgQv1Y/D4fKswRBeh36HI5dbz1Db2x6w/6EcrOIgsRNeUWdEVlwe
UmFrSEGiwyXhs9I9sj4lNoBCp2YssKarLKwPogtrVAZNCBHBoQR/ebOLrepQtuHRGnqxpXdTHQyt
pqJY6kC0/aQ6mKxvcD72pbnt9O7kzV9Y2WN5gNPA6GkMDlepgBdeUxgvCOi5/PYoG/KN5cUvtAbk
IQ4HeXBZuy9y2XQrBXeQ4QqtcaonzcGBgYy8b5Z91DhBlBTnIknmkABt3QTZNxWW+Rp0TYUKvysO
3bwTEgjYK+LfkdUGWneIHG/cFSMGaJrtIPf6fSbAyA3cMxfarEQVtQtzDVM6Ua+IfUtkI9iL9KXl
mc3h8kBfcOM1pr9D+L4emkzu69axkahlKbD1iP5/VZOLDOWaRIiA3ML51eUtluBHmXvxeqqzg5w1
rvhqyG4epq/CYbJkdQjLKESV684FUl0EE1SZeN7LVdMUKwD6+YGfh9s04JpvM2sfC2786M8PbViD
yJ2fGX20nZyo3SV591mooNjwKiBejYdi8tqNnRuPOUEvDCeOt7i8D/GYofLytHfiNWU6b0d8aHgY
kyQ6XJ750bTTpMsqCB5hYxv9jlDbrVdX8FRUXT1FZTNsfr7UIj89cEp1WJVgR1sRqzxiGVMNhfXl
YdQceRiKp5Qw3J9vixZ/RO7iie+nMiXQxibLgIwEBIAYq6/qKvlmsDBd08wQV1anUsZx9TP9N/Ka
UyW3JIYKemh6T8eT+5rhcfqkraXtiEUfAS/KZGewglubPVaeKdVW0J/EKaVidUqHMlnEvl5uKq00
ucgTBBuNV2/C6PskjOBAkW8GGdb1ss7x1Vf6xgkcFteWuBo1LGZ9gvfKpvegVaxV00R/6Yn9XeLK
iCF6+6+j2W4GEpTWSQCIuydTqvaNiAjmOZsWKy3pBZenk7Tx33AR/0+MrR9q5Eup2SF3efdikyOu
LF5bAaUKbSTGA+PT7vK+FZFvwUyZf627nbAQnPw3+/by8ZeXek8yRewn2FHmv/6My/35ePmnhYZR
Kuu0evnzzcv/VV5+7r8fV9akM8APBLX43982XH785f/5+UvwLj1hUcOqPP+kf//HKAAzT7rw0y9x
oIkGHckZuE2H/5NcfHmWmsM/Qcb//uHy3r8vL8+QckDY6PKHy6vLQx/Ws0tq/oDLay9snA3hMGQm
8dYkUwIbsuLbxQfoCmxxmU8a8eXlvw9TzEK6mPCxLi5PL9ZB2x8cwkKsq8JgLh5VcDb8vgpWdVEd
la7ZJzSU7qqcnGaTtHG2HTJgEOWAv0mfe4EDbjJsuO2PITZmSL7h4FF0X7gRlQudwXmb1NEe/t+0
8lDV37SAkzYQx4eTK1iJlzS5Ccegmd34xtYuiY7tEViZSf+d9BOyeSK8Pq4gvNYBKUi3V+rfACTI
64hSB+vsu8z7wowtWtUM5Isqm0CMZBamWpuxx03S783QnmvHvEWwguxzIOEnIMmroGKP637SNvrk
ffW9G8fQN8VQfQsGQqqCsSKA2MQF2AbtQxqzpOtA7MbKlbA05T6qJ3dLgN9d3iIuyqdqx9LqZhqt
jfTxMDUgWRc9xRPLaI8pcKulAKqKXUasLBeTUGIPC6unCSwLf1Ur6JDKg0GcpdU3ederCnMG7rvS
spg/hTdWMZATV/xobWedZZBjuX9+V4qMt6hl4SGsdqUa+yqeiApxCAEKBhQWLOwoFlFjoSJWM0Nq
WZQSA2HAyTpmVvll6K47Pf8UJFW/rUMhVhQj/RtPFd9UHkdr4AevZdjdaxh/iPjsy6XMh0MYR89Z
vNFw2XFkZ1liR0Z5HdXrrOq2XpHjKa7RJkjmRkbeg5I1v7t5YOwi9RAh3/oUGkxnShkc4R34B2Pc
j6pAjWTpR99vyzX8EQi4Ha5YvcrIrJLS4PZ8jstXkieHdcMSeGM4WAQTQsSIuDTIDtGVt/XDGksa
7NUUXxtRArAjmxofrW4kZ02rw10TTN/ROCZnz8aJa9cCJBKo1NFR/a2F8Exm5ZOWls3Bw61Br6Nj
tmNXxSmVZLEqW8cYJXeUnh41fsLBofQB9kLRBgxwmU/EQm0KLw52jVk+s7pVK3o4xTb0iC6W4M46
pny5Rlu+7NpwmQ8kJivamwjSKzqKmceCsGDtTgmMKHWqA/xB3rOgAc5Em2gR05c9BOoWHZPPzIS5
AVKDg1u7D8rECZuM2GFSJC7EcnWZtp8Q1C/BJNh7ePUlOYcld6KsZB6cULIN0HdPVBJRRUVfPKIn
YcVYcmXFdX1sqQ81AmWWnQnYCE6IOr0H3GaU6ZX4BhClvq6IvAxqgBqOee5CKgzNoMldohdn3UD9
oRwM3k0UDcuY/MCN6zT+Fu2rv4oS+ytpRmqJRS0iY5H5PglZuICZ/hryyRoQl4ImcMhZZOFE8g1I
6DAHxVSlG01LG6of5Ih6wIMpY+Xjtii7G8dM6zneA68aqSJdB1oQpxdnTSqIqicbLBU46Uzawolu
M7V34TwFBQNzqj/PGrBSA/2hsXdY11HRT6cfOa1krZBftKL80fXkF3YGyCRm8u4W8t6zC/h0Q8xZ
xmXEv/exNxIpF71EpBsOuVOtmXIDlpC+d4r6CPSNRUIWsUVq4WArAgAjj+icxKpEsM2tkxRDux7G
XV0U0zZuZbIKzP5VymK8ZQRECKMgLNfVQDBQQhTa2KtkWU+Zu9dYzRkovrF3RdehS9oVubIZVT3z
0dayYJPha9kXRoczfdJgMKrgUJHbuwr9OLprB+s1cE4F+JSYPo6mcLAxj4hvpsIgiKuwSC8h1Nyo
My7t+SrqrarfV4Nx7YU1izhf4V70vK1rjcgymSifqvkBsndkU5rLW++q9Xzyd6r6SABBcvr5YDI2
tpb/I6gg9bBKsNe639P6g8bNh3lVdCTNajxikVzCM1l7tAApDkK3Jo6iOzQI5w8sKIeVKehfZESB
kCZBkgJXvWAfN425depw79dUVkyZoUfQcmjJYb/OPW/njoSd1rLat+TPLYb82TZiDNMW2Va9gDfx
2Kjc3cD4pS08wIGKRLQhtStE5sporY0xhSG/39l6RxTSFO29QPFZGTFRfgMMxTDXvLsWJX7RsjPD
pWh8XK4Yuw/SSopFHsmNK8Pmpc/Ui6mTVzNTjHIdNlk95AbzxPE7Abv7EV/3mIwutVABe0orj6ic
t4oZ7A2JhoClw3rRId1cmJ2FuqaePmOKIy5J5k9TG5+igKZG2Gfxll4OmeU+Rg+QCWCn6DujvKrH
+yZglAW1BNTADkndKp0lk1u0O2a+0IbJpJvjE9GMS7M2t+T1zIx6rkyfz7QYHq8rdt8YXSf+0G/K
DrIKbiiolInhbZr4gZI35iMfE7p17U/CR1nrpZTUJVTAsj/3s+dYR2Sx7rN5jTUjFfxUw2vcDTdR
c2ghwoPjF9cJM8AwBfdRW+WLTHxOOvB2pyFpPidVDGmA4sum6NTGoWq2Zp4M1qRAGFePpSA7xThF
NquQIsT4XvTJwaOZvk4ZtFdhaE+bvsZcGg3meqRSv3RQP183PjcXS30iXQz9XFyRYTVbYhS2+vX4
BUtH9knRQFrFSW4vvTzPlwUlr01hI2AT7eY4oBHfqzB57Y2QTDMIsIDBExo8pPOmqW9u7b5mjKXW
tTPqKVi3Xh8uaKjtqcuMe6cjYq6pPYz7ZbCHpj2hihq+aY5vHao29o+D74ebFE0laiyTZtuA/dJD
93emFKAfE8hMRhfEN5XNGhYY07XhFwM0zK6Ib251OQDOob26C52YiPDJ0KfF/2XvTHbkxqLt+i+e
02B7SQ48ib7vMrKdEFIqxZ68JC/br/ei/ID3PDAMz40CEqiSVMqMYJD37LP32o4YzB3JrfpmBQ/a
t/IXmYWrjNL0Gx6F4gVvfLrxIK6vjPazbgP5dJKkPQ9R/MnHrXoqr+VY70RAgIK/ZpfkHzFo26Mu
tWGpz/+KMy5fKWGmB6B6wz7K0Bgql3Tq0Bt/tTg7ejSE1pStgklxP/IRyg0mQFQSakitsRyu1ArU
xBsUMwFSkhMkyc6cWbau0U9XSm0gMyV2vs8KjpAj/6Otr2WbsYq+HDL/WeJ1dymi8MLO9KIGmROq
bndIUAZ2tOwv1Q4dhWh1uLFzugTUFSx2car63wgSDRgrYloqw1oZFT4MldZe/ku0J/Gw142m5dOl
E9/Q2o46bqrecMBsc0w97LY4do5z7t3vepYkDC9FGMQ7S4JSDDimOFy4B938Bpi5dsYOGG0WGms7
DhhwA/UFGvgizLy8AEQBYwGYf+80075Pis0QE1ZKx2mjyUjcusTZ2uPc5jPWu071DwC16jImNaxs
0+g2soTIFeY8XQPH3ePdi7aWrvunrOIM2xcftRkBmEC8xFVJelqav12lW3s/sc6DhYwA73MtetAj
+lwdDxqsXVgNxS+tZ5/yIfwhWocg6rr0EiaTWGdFv81AO+5VFNNknZE9n1rRwhKC/QCwL0NPGOyd
VW5c6ikW7FGSK8QsivAM5x7HjrPQg9xd5DKxN2aBIqKxAsNoMq5FbFtLvW/a3VRnwR4rz55qWpgD
XoatijtFX4uNhVQFd02X+zp1xoUIxreoMpyjRWKB0jqszNGQg+sCLQX6IJYvRpavG4GkXOJu2UoB
gYdFVQw3Kue+hTxOXVMDNY/Fm6E3e+5IA9YP0SF8dNHDs6OFjq26cfwfww46Qt4ow43lLNQIoy/s
E0p3mLKXcAw4LXg8RvXc1tamTdVDqo0byHUwhBmXj9Pc3pCYAUsCJ/4ykVj3YHm+wj7ozoCOYWdF
t3AgLJK1/9rJ9ZzDhYuiIpnumGjrnY5Z2xqq4tSPB4zT7EiTBkZA5BDIjiluDDIc52LYBylV4FXj
jpu+8NMVDU9JUrmXugIcaOjDqw6gMKm1d2NgK+PCWRqrYKNZw/fIWfFUlAyeiGsnL6EVEMJyueWN
CXa1/R6UtItocaB9if4PvWLi3Ui+5ZgHa98ZxpPtwQWoC3pKsTDzUE+jc1SQgDHs4jUvhuYcqNR4
dP1TprQuQljUzpSippdccSdByt+mGE7uedQiD2WxOHfZBVSteQ89XNMUAgCWyBt1B1IW/B2z2r1o
MfVtnYN5FaAFtCmN61ciL3QOpXZuPpEmmr80dqg2tTu5C46N/sXXaZlLTxSR7MK6BOBJlZSkYunE
imJ81BCrtUlj1mhhFleO/VE1k3f/9wXZbpek5o8sLZZ3euZiQnWpl21GwkDh+JyCZDjzPOgedqcf
IjP66pGJUa07NjQRrjRX85vz1AY5c4FWr3AD8bJaxb20UqD/btsjDbfs2KfMWpYZ3mdP9t5ciCBR
5YL6Zk6r1tn4eBfXdmGNa1foxaaNaKSwogbEmjcdC4TidWzqFmVoaJ661rHOcVg3Vw6ANjoG7ym+
kZ4lJVRY70R2dDj4IebtWPY/MQF4dkaTva5kMRwcBtYyBqpBPRmx2jw0Vm1khhsDhEpvHNMslC+F
E/MqLS1CS6cxI/9hFdGmdiAAmrHD+T0AO6S0IDzFXnFLIyveRSwYUEBHCHvyg+U7dxG7oJM1SfKV
oETpapUjfemjSDZmFrTrok3qZTSyDDKc33hRtb0TSW87GPEBv0F9/PdFq3sgjwMvjCzj/J5DOoeu
bDw7PvGHpGtaUgR6dxhj77MIwh+N8OaNthSskoXcY6YqQbZZAEtmIvncNL4ae6tdlbXJ5rgSIZ1X
IVWzeRXSMQKM0pF9jPyPcjeOA9prNO/4Y3bPzkYlQbMFfAJNJPY+pobeghac3WT19XFwY8lSpPgg
GKu4JPx4HWnG7xEyOm1AWX9QzMTbxPCqVSLyuwkR6pJ38XANAkpkRwpMxtxyNtSQuduiT/VVJyCZ
UFT0Tust3WoK6CTdRfR5eglHoaR3FxJF4uqEv3zzb+V2lEWUPb4+kX2WGvnQgQq1T3R1SVU1fCZb
7BmsBXdvAn99BCJQWVYNu7V/5kYCmZUjBTV521YoAZA68PdEYFAHtqnq4LiYxrOIKPADeQHYyO05
eyhPbOJUtfskrbCu+FQatkc9d3/A4WPerAL43874tEVuQ36BvgeJ+xiYmJDzouAdVYq5w8Mn0GJ4
w2qjnEWsiZB17fQH5rvc0K0KiyUE2mTSsLEtKbZkP4HxnTCICktJYTNojQkkZ9YzFaVwJIiQuAa6
1mTy7geUHdVtMReo/qoCkJ/w5kl67Gwl/W0mAW4Gfkm/MRBBSmvapcRnus2CadcVUq6o8wMgJFe9
F7L9lFthl/bfXt+TH1mkKP1OEFs3zTC6Q1Bpu1LP1mmGcGXSTJyLoD3XufY55MN3aKKF5C2FOsU0
Dgs52ca+1MYrHW/+WWppfTJK5UEeN3IWmixRK6p4CsuM1zzv548uSNYhrzfW8JFQgNrT61EpSKOu
Xa1qUVU86kE22dBidxbHqXjsYVgUw05ZJORFYGK5RJLhLIG/TvZLcDf1Ji8T2L1J9AHrF6UWjZ8h
FT+PHBnlBu+S1dN4kDoU7GB0j6GzMYwG77jWFCu3QPwyHV/tNJ+qXFUW1jaowQ92PKMOtGv+QQ/X
t55VNQuC0v26Z8mWpeUv1mRiO4YWspZGtIZT0Do0I5AqQj/mDjiPwWqDR4W4NA7sa1vSC0etU2CZ
CvWoUgCYbRpih2g1+0UVv1zTzgD6sO9T+Wisqkg6u3ae6zWENQqQrd049whrMakFBymczG2CjF5x
cszd90jzPeRFWWwrPRpWlYSSlAeDu+FuCJ4uHMg11MwmemVRHGkciN/ROm3rPWdZTOI18ZoFQSgb
+E1jnWxcOfu8z2++q8pTUVDyUzfUKrouZ05BmzM3YThkQepfsxgdJEZbA+IETbNRT05QNRerhVkm
avbgypOVTUMBy89wHUKj2k56jp2CkseqdFdaXtWX1p2eBpuyWZFyD4aZ5Su7nZmiHi9cL0fGf0Hv
sQqMZ5VO6sAd7mCPIiV00/9qe9NYJkmpLRsLeS9a24Efrc2K41tYGr+jTGVsOYo/DUP7dpBFQNvy
D22x0QmLnbdxneRPD08Xg0yY7RIi947XlyuTFOHG9oLfpllcg+SfbouQPZrsyZqI8G/LVe1ruthD
64E85LN/yUvAyKGSFOg4CQdZooUwRwub+2z+w56XISvn+BJMCc/tDrHI0xKEBTmcLfWFhkHbT5y+
u/1+VDUd3oaCj+gkvDseTdkgYCmW8Oj7nqxftZvom1iPKNqSQmHkN9YmHNB9VSQtAzq3Es6R9yL4
a7h1eddtZ8QN4dG5JGcCJYBcnufDAs3RZ6DGoOoTGwmhJWGSpBk5g2+Z1fExpDxRFu4yrCt5ykgW
LBNRsiGcmIe9BhtW71i8xpwH4gwxaEzt78BAorFTxbtMc1Xp9t1COJDs4CBaB8fTfmcEiXUyrRsk
R54H3Qh20+LHswdPkB+hai4PaAgPWTle/THaWS6WLhRa2kSqwNq6LFvSSBzCHPhcPxrl3tNo4UmQ
/Tad/amPmnesBuUTYO3jvWtfqIDFdcQdR9PuoeFAkzJ9rgCTVtc+q98tN+gPBPvKrZx0sSxZPw22
YKFvVRIXieS+byv/+O8LuMM/Em0N7S+uNogX8Z6dzA0YnH2Kaus3Z0r9O6vtuxPo0SUaK29jRDHF
lRDEKrDhayShbkPTG5/n1uYNboKMWVPs0Fvi98QvL1PfDnSeOudEzusxFT4VdlYOTFlyMIt8X6VN
dggp1dsXg3OnvnvYmhU3LTBGrPeWPDIi6pUzfB7fiuNaW3vvwJo4nPdWuh1SO13mvjZwDrBeE7cA
Vd38MssmfUokoS3rMhwenVVd8rZ+cqgaIY3mWAmoZCs4I42RsvadX6sFQXB61ygUzWTUcEfq7WWX
IpiOHgH7Ct4Y/M3oUEOPQhUKmA0rh4B5kzIKTKQwjDA5VAANTljmNrORfV0MoXdvohJk2SD1zTj6
Xy7GtaUuQoLjA9kDolsU/JZqV5mlBSoqdBY+s5hKkN9SsAgIDb2xqS1mmqnUz/5k8Bx05TYP2cWM
qUbFHIPuWfjAgqlizlvy5bzHweOSBRn1AH4L0qziU95IE4UmKoJzrg87fbD9Q8ZZet9lpMyFBCvm
mtkl6jJtN4Qbvg/mci15jKVb4LcZo4tPZDBKyE+YoZFtgfAi9thDs5+kzaisnZOysZaOToGfZUxy
rwrVbzwiXitPD8BRMrdVg/jI+KzccmOsOSpE+wIH1TWX2iUf627firS5+GEI+kBG2bnncxlZg0Ep
MN2D1RAAQsALF6WXSNntssno1UkDmozHTpnbusi4WxU6GNv5xu91TJOuJukFUKa559lxiUG6b/VK
3sowuUK/Gu+T3VG8nHRH3kx6kLku16GU+k6m7RlVvgI0VouXQLCciGrzpSw4o0BWBOWfshnqYuN3
kcjiFrsNjL4KfDFCy5IoEN8S+Y51UeXWm97tVPejpLKflaWrm5eoZ9Hgn2IeBpxohdmbk0U/pRDd
T0nzjHBGfzHV+GEdjVE4nkbaxIW1b8whPXumvQWaJz95DIIRB8WwphIiOrQWrdk+bSWXCCj2JgjL
HMxcuwqNKttrrNKD2Hw2sf+I8omLSGc6H0uLvsSOhCBOTusCtDtgIlXOtZMQ9iJABCVS3rWav4w6
rPq0qYcbdEYTfUC3Xydc4zRivJGT8+cZF6xGn91GaQ27ZpB/c0llgZe4lNaXOoYiexxuvW+El1rX
c9YNjyJg8kW6cY8OOufKI8yAfE9vp6nTF6qFrbtitHb2VVPHhADItk2wKacaL23CoRYfXAlDQTHU
mb1GjjdMvwzHuJJO1rbENiPAYpjcuN1/ucbkcCIv1T6GGbZScZ2uJzMVJKiiZmeTdXpJ8+mv5PqO
va542n5r7Srm6AX9OqdJ7/RrP3D7SVwqR/WpJ/8Yp+U5r2dji+21rFan4EhVAFuWKT4RaEwvpnEK
a5bbNCHlGEj8u8rC8tqLsj6kHVcdiaHm6ImAqmW7aC5mk+31qnyxHA35mWTO3qtrDjTKWZqAkxeG
H1qvw+g/EPvVofOilU1EYDHSbPWCR/jN7j2aEdMqPdKMkN3Nhg98afnxyrUgIFJbnpz9pET8Mwno
DpGZn9jRMmPJbpf7dDC0iTLv5fAvFEwHdZuJ0yDC5tLq+tngnrFq2tJcZ/NThA6YYS3CGOcd3qae
BZaTTSW6YKseIfDoux8dGrElbJV9p8hTSzHoza3pbqWCzg7DVmPwTI0PjIkEuI2aRTprhnfmxa4/
B9L2Pq1E0bwgeCgayD+cDl22SxTColm2v4ohwboopH3IjeaLiUA/mjXPBD+21nRhXtx+LI8KPznv
CjenFALgrR8oyPM469lGhEIyf/FYUIHcaO8Jz+8bMYi7AdidCkLnYCcNLiIgxseOhpalqsgbNU5P
k2nYc9XyJVTM29rU97usbbddlxr7yneSR4AxDqj42uW+uMytjl5YBIzdKELQ+0V+6DVigdK3wrc6
RnYN8yY48a4XJBgrBGg7Lb4yOiZZqrrxPS9ac9uwHX1jt41N746yJ+z0auYY7nJ1kJ4r3/K5+528
IQr7TiM2dLZD/TVgofm3tCoega5zEy1KH9RI/q+BZ13YCt3TnsMQYNoRJnkUrMo2v9ADGHN+YkQv
U6mfdbR+OiPaF4VBmde1iN+jCnmn8siL9WO9sY3RYqI1lg6H0C7v5FmmGWWmuDLZQ1FqYSQ0b9a5
+OWFotxGonsxtfBa01P21qbFsA1Ew9BG58mitrO7M0IpZ09fsgnuE3SSLNjRBd6S1xu7e0+6pCd3
8CFqhM80je8GaUMWJSblAKkg5RHsZx6+aEzxhxKYVARrGrPcy78viWO4Fzu09TM0plW4oods+Mjs
qj6KjAveSAv9Q9Vdi0kt8o5Wj72vbSJ3m2ldfpYwJxfScdrXiIsbsTd9w0yVbJEPGamm0N3LJjQW
fu/L3yMrojE29FOUgD6Qnu8cTGtqGeQE/s6GVb2VW98eVqHXBgmH04BDF4/r1Xgq+uFBE3F51KhL
GJCDHnGQTBtZYFTw/+lVBR7TgqY0djfIV6Ju8pM3/nVdbaBl3sLZCVTGWEK4a7eVmlMHcWK9OlMf
LWOzsw5N0FmvlaH/x78KyfMOWtxIZzCIRb3EFp4VQ74fe4rjCRR9jdAYXzP58KVfvnVmED56q8dz
kSR3v4+AgFrJVkbBE1VnPDWWH2HP89071WXRm/FvF9EO8tAF9AmQ+3xG2XRSlOogp6TjMy1R2giZ
HesMEwZjjnXsXSJRoV9XH1PACotwgTyQzey2dY3m4ONmAyzQ+pu0ZYR2MGEXs718cuph2+S9R74k
Ky7OSA6ysNjkjljN1x1gwQ3bXRyVTlNeYG3/RWrwtpWp42Awe2vPiZyPBIcNqPAs+INR4zbDSXep
qwG0s88sy9l6PAsO/EtZ9h3nO83Y+Yatrt3EyCvT0Hwb2T2o1msffGN/x7r2VxP2kHWbRv2uwIa2
qFUanLB9w/UVVA+jjIpriqPYSyk8a4NjF3LgzZv2L28nAmHYNFxIrbUp8nR+FBvWjUnXvjFWtkR+
nGOuOcNaDWW6tt9HJ0+fVajVT85v4ULXsmjrSM5HfcGM3U9qujgDQpka3ffW0ttXLLaMuG4+3lnt
GJcpKFdt6iZnIhwOG8jxqxbKOP/7onUGyx4ykOgX/DfWZLu68rutF09H3qvsgFvPeATOIW7b9C6b
wDoG+cA9zWCsEa71nIwX5Wvmu/GdNe3FG/zwLdLM8ApR5H0QvlxljluSb4v6K52J/TX3phMJ2MA/
gLxJ7MWEbrApRo6oE8FX1sSFvmmquvlHNDjqKRzWxGrUkj5o89ba2a/Ex3s5JNJ6xycVYbJ7UR0T
SSIMKk6trj5HTXF17U67MjBgAoroui2npD4aoXZoJO880JR3MRntzu5cEIpu98lkYewJjlGnJbJw
NwxGvvEHMjM0kRRrHx8owklqi4FRNXLXZhhU9KqaAWmz+i1CFac+oviV2Wb0OrU3oSLqoAOnX09N
+9NJ9Ril4a0Gu+zPkCoOwJ4d4HHha+hX+rHNFQ3nozateE54296kS+tf4PL/E03/b0RTgo6EW//P
RNPtD36D+H8nmv6vP/OfRFOPcjofVpuJ+QPA7n8yTZ3/LgDzcR9h6zEjKfml/6hZnaE2Tdmq6H/8
N0v/75CLoJo6kN7g9Jj/TwhTeBXkVP8LHcUmvyr4x9FJztpw1OaA/H8BNfgml0hQetkOveynTMDo
Av7Sp+ovdEiKy00YZhS1xHl10jHA03YUL73ZE09fxXn8t8XKunUIgI5BGAd9NnvpPVMPd/R30HAU
uOug9unRnL33TW/cvVa7kMqcpRI+ARKjPuB0uSKd/zNh4deF5h8Tq4s3WcQevExsrGE4/pvZ+2/M
KYBhzgPUBAOsOSGQzVmBfk4NTHN+wCJIkJsfPbECNecLmoQbgiidm9Rw+5Ox4bBlNWcNPM6mnhMK
/EnA9RSvwH+x9mR5NZqezD8oCuEqmSwSI/SbxkRDKJwvSvvLmLMQYk5FsFPdjIn+ixLSW5BhQGnm
AAVBinFOVKRztoLeLI7jDUYSQV+YUazBrMF5dR2DzRwCbxJFL5yD7lVAp43nl2QHCXKALESCJdmh
zxkPNac92L9PfJcEQOYkiCNf2zkZMqXHck6K2ERG8jk7Ms0pkmzOk6AT0/sQtv0KA9ldw7liEz5J
CKHEjrVN6eg2eZTEhFT6Oa0SzbkVGjOA/i9M4iypQAmfKrzldBTwWt10gi/enIDBcnkQcyYGsEO3
ruecTD8nZip24W2No8wVlAwChVoSpx0oZfH+sAe51ARvzC5YKe1Q6rhUiOXQuvLtE9MBp/ZehB7X
g4DQ43ynLjLn3H2Ek2oVTPXNJfATEPyRBIBiFfCQmDNB5Ltr5nvBnqu9T3NuKMm9R6/sT40ybrsu
t5ZN60X7R2LrY48BYyc5kRPE4k8gSTSUxltElHK2U/acWSLaQFlovdVwbSpCTZ4b2VwK6cMk7kR2
aGszGXYV8RqLQFRJMEoVdrIYBiwZGAbCY09XErgvf6XmRJVHtKqbM1aCsJUzh2L08dtyfsYWD/0Q
6f4aTMHC4ISJxYxXPUvJgbgGSS9pA3gnPUXtQnYGw8gyrQ2MTV4g6jWOoEO4HB9zYcUmboLo3OrJ
3k7HFn7jCl5etePGkt8Brij8xqAvh+fQIeVqybi0GiRzRJpg7/jBx6Qw9XgjaZgBo2+FQc9LNPvo
mcO562jEjbWZut+EQIIw5lghZlhWihrpbPJuGnDeBW9mBcpj27Stv9ZbLt8xaJ6N10b7KKrGVdH2
X3SrB2GxThXM8qRCZY1EeW5S/avQQn/PZuw1GSxjEbsCvQolrJ+mU6LRfVxy7Q7I+rBcps+ow80X
dfWpUPa4aYJhKbR+XCrC32WKCZJwS4rRr90FAXmrgLvUpnWbe+fFNCb+0UaQACoNHRJIgyDKUnUk
G9l9Q6k6Fmr+oeVw8wrA4sbYdUt+wy5Em97B5QeyFvnb3jC0ld423tKM+nBpp5VccsKanoiRXEbR
7xizH1vM6mUYvfQKpwjZz88OtetITkxdxa+RLEjY7bEI06jJDaqNcD9ScJsXwupUeBLl9GPnVDvh
d6NSIqSl+YYdSezKnhc2aqu5w5CACp8KKJE2G0UPk+ImZ9U3Up67wNnT46TzytVgys+sdZ2NTU3W
MWPXVZfmchq+7SmPnw6Ve0CkCPb2Hc1wBmOwPYhqDRFutmS7p16D2oXjmp9nDmhq6VFzj11FKjyf
8A7U9boyBGHxzj8nqnP509TH/dvVofAs2ZgjDabijSiFu8q50XTznq8x082govpRhsY+xJi21mVG
+VkvMrzW7rGpcJHimqmuojZ2TVi8YmUJNszSW0sM5RF8F70R8RcPUIJUU/CIe3jvhjvcoU2uosny
0bSG+tTbDdmSCTuvNhX5mypYJenDOSEcejU8HiieH3znicbfX6crwhsRUsVvLcFT2DUoq8KpKUIx
jFezSd5yYmqbpoiPnKNxnsVYcXy9z9a5Lq8UZi5NgHDQPWDngC/fOXE3Qq4pzHXjwMMyx5aETUg8
IAgUoi+tRXH0SWuNeRsJk0Sjbm8IqrcLdKd8GzbDZ+S2JWS68K0b1aH3Y3eBy2EkeUvXkWN48UqZ
2sOZmoStqY57rHoQu2uXvmj6D9tspguehkdXOsVhUHyrRhSwWHb7iBKmOaXYxNNrqek3jyTTkSws
VtuhyrfSn1ZlMkVIXN3wEUnjzAOtYWiz4sMob0U5ZWt2GQYhk6A5CgaMZvYlpRPLcoSv5hqVezMo
Uu6kKXg9Qt5Z4vxqzTYm4sSUban608HbPo8kOkRZ3r9i7E9t2ERXnJAXM5QUGTjojo1T/uZZI94n
134dzWemuuHI5qVYF6b/0hVYNE2vfk+n7LuzOO3j53VXXEu7yZs2grQVfh646Tk1TLr7pylrMplC
fCQRnXqGTC49UZsD+w01ddvIgi4x2pDZw8ZelnKcjrJdW71Gj2c3b6sy/+pFsltZ/pBsafbLDx4P
4yxv0wuq45n1k8/R3zY5ieAhmZVMnD7aU+cDzRFefSaum27sSi+2OFUgPHmjxQtLrpZUKqMpMel1
OME8clMLt6jES+vIwl/lokaYTSL84mo/JnhQhrrfCirTAq6qfT3xDKTBKr5Q3b6runpfURIn8fey
DHPFkSJATief//bdaSk/dT9rL+b8ZdSrXx7qgIEHGoYAol5K8pkFu8RYthR2HRE71wx6JRrCQ/j+
NnWZ88r45rCcZJ5tMyP5SrWOG4ko5+cSiIOBZq+l9N10baVRzbwk1hAGuFvCstzyM0TvYf3WRn8b
9TVSVI4pvmE0d6tn6JoAPsg1RhYbphqEQ1nOgdvICNd1SoEQBAXaB0WYXu18OwoXK00xV5UNFvgR
jiK6jszYQSbJx0E7YMY7A5ma6MBT9TEt3V9RyILEiOb3OM2IAxInr7NjEJI9sE2MVmbIpenq0lgL
mf1wHPJZNlesS1IPhkTNizElBg/NyXyvzaJbK8tRK0vT2o1SfFRsoDI1oH4lHbpR4wNw/u6vaRcr
w911TRF92DkNk4L2nQWcJM5YJcV7QdCR/nK6Yc25MtjFNudsM+jlpjVlvUqL5jvxrHBnSYfGWcxC
OH12MT6QqnX6c9ZfPEOMRyx43n2+ZFDOHKDCj57mtnU1pTVNPfjcBSGXNWa+A7BAnlNtLA6+WfNg
7rJHawmFET/lmg3D8+DOjRlDsO0lpTetAellTEucMJ67kWNR3CjkXKVec2cb1tyoQS2vilAYQ66z
w5v19Kz2mWKXJgUhWewaVbWk2GfYGdlstPOTiUpV5a9ZuVrYiITaCoFpvWmFyyUgf+PwoFVHYJHt
Y34bMR99bUfpWtI6cPXFVx4pdxXQwrlzc/D/UTN84Ak5jbn56cxmbdVHBd1BKSkdHN6eHnqktHlI
dy09el5Q2GspeRSwszsY3nAtc/ic3eh+Ic8uDZmn22lKrqHKVp3BDtupW4uatP3A0UXLk3XB1iMt
ul9QivdaFJDOH4MzaOQfPIK7qnqrDP+3W7P9Ktpty6Yo7b3fQV/+RIoEfPzpe+11jKFtdowbb7Xv
kGj91cUOPTpqO4TWPnZ8yM/tVdPtfRCIZReo6zD0uzrSV6GLJUal2tniENFSiOAhBlBmvEHw2KrY
W1Zas9WmeqM0tVVienMGqkjLxFzpWLJwNPvwuKedbTkPq8Ek47nub6edVl6oTkMjwUesSJ500Uaa
8u7l4smTVpHw+Ok4eBPNodCrsTZ1GylS9cFxTh7hrXR5xYmKFq1xlivpVG/zbzJRJSGR7oaxPKik
f1R2cPJyJ14VtvFSGvWxMbFhxhQNQKLkSWv5x2yE9zN6B67sv63jr8MwJvjBAnzW0/CDLDu93cgs
XlSTvfFq+aLK8L2v76HPIqfKnyq8OWz7sYGRXA+PlWX/CPvWWBawCv7Cymp2Rsfc4QME4dedjqUh
Oei3yoYyw9/LQL1IDeBuLs94bSQ7YL/UI/jPzig2vUZDLJAPjFG9zBcuLVmaF6zzntgPHu75A8LS
lJpYt1+JMT66MY1GJev/KCyWo4x3cHlWjB573AN0KuoolpPtbx08V5MZn3O7Ud+gUGjXdEAu+28d
9nZVGJ9D03z0dYNBfTMY1S8MrK8aMf/04QaGeZGa3IzO8K35437yvmzXfQ+iCLE4fxZt/MC88dXY
w0XjdB3nE8t3ubWHaCeb8rc16rfONJF+ObAQCvAEXUomGLti8J7ELaytFpofRJfPYrR2idHu8+4l
V3OWTF450K89Anj0lo9Labhrp8ieTpftoqusebhOdDpruTUSWSM7ThktE1m2DDXWy0lJtJVEE5+G
RG3wP2pmfmsCrhRpcjzUaYdSrlMtmsG/5geHM6VbosEz6R3t0PCXeA+cnp7yRyfnD6R5q9oZqEFp
LLeItkwBnUxrOTd2VeEDKZcXQw0vQJOf3pSf3CamGLrdsJ/aOK1z6Qs1y8JXHbpHbbo5q3Ntp7zq
UrkUMjOGiZhub805IQ28d4STwXewpXRw/drWIW/izzbV7xTOuePsFRHqkDj2Q2jtR5PiLifv03XN
D4DBo00Xsi/iZTINF37Sk81TenBmJ3L+NbrWRRu9i2NXP+nwrI38VuEoIBNzCKdXpTfbGuGd893C
9jxSffg5LePmi/BVc5t97CYrP/cPJWW7IwZ5zm6bJAe1he1um+X5rR68XcjGPyxSbxnY42cXJf9u
mQWxtyZrPhtNfwgv+qXDLg7yHcChb7IXa11YLznx37Evf+tYFEetXdVd8yQWGaXZ1ccfp7vBgtXh
UuX53rPje1lQxVZFbAqav8CV7qINvqjF9T06tVT1FnKDm1KxLpV41pn4oyISKJPpvXa5/Yo1/4+v
tN+4aQ6FyzY20Fel758SvNqix06Xb/UE1Ox8sRCF+CwTsnoeh7fIxm7MNimPPqAxFXNFqfU/2Tuz
5biVLMv+Slu9I80xOYA2q5eYB0YEZ5F8gVEihXme8fW1PFTZdcXOuqp+b7O0SJK6ohAIwHH8nL3X
BpBY99Z+rIKTVQAe6AdtOQ4gFGab237KGvS5boCo66cxcMs5lfiWj/SnEltVwIqGqr+0rfuUJfa6
0bzzSDGRl/bLYJJQNiGpK/tzl5jrMn3ttPg95zMhGPOhK8I1vu2bySrgUXj5ttPGhSbYo9vdAwtG
QHiqviK2du2V+UGT461MkA1m4bYxq51op23MxsKM4R6RdxfH4T629G1gTKfO5tKmJ2x3tyM9f7y4
JWh9J2ZLZABHT6OdQyAxJCp6CFpDVNWbc6bReHENqhGaY1jYIhViDPC/wjFXpjCuki78qNH+Vj20
CexsbNuJyIXYSCYwC2ba73QXK4XVJfcVq2uGUntpe8Zy0saPLI2fS9Bq2wCyKJJC1MbokCfY+4sq
0R5rHpsLPytPU20cKmFuCt15nkuu6qlEqxqJDWE+WNzkufXuyri6I5KdvPEyf0WctnHimk3bfDtb
BDhjDB8mcT94NJ3MahPJ+hsh7HeVCbXBjnN2phbMrhSvMnI80oKZowbajo4cyQOENXd0J0RMi3As
B7jybfOmF/IO3PMM9jCP0kvWZnupia3eDpdcdfLtbInDea0nbI3GiuDIJ2sonnJZHienv+nMeDUx
PIib/MWb5sc40x+sErtONZ3KWSOOGdn7wsTmtMgI+GsKm7EoRDlV6FX+vC3YBlpy17KYyNhfGYwz
aefgbFqahnNTZe1LaMJ9R9o1Wve2OdzWTv4SZhctyo8xwXgGuz/hjYdpQOaOOqczX4i8o0y2UNMl
lAZyU9n+IQ7rF5w8j4T8Qt8IWCP60TnRejxjNOe2L5rnlvK8jpo3VwYnCmAqrSFBfgjpT97Ztd+u
1e/KxXQT0qXIJzku20i7M+Qqc4oPKHnr2Lxe+HihdhROfCqMbAfb+hTsaAO/+9kYziGH3p3Mxdrw
pm+JPtz1vLuOB4WeH0ejX7ui+gwSomYmA66oPX+rqxxh67xOZ58Sp7+V0uG8aSW+ENBRcRgsnXG8
UZ9X1RWvveyfPaN9y5r0jItkixd92xU4csp7o2RCj1bI4Hlcn/LpI7WCn1GcLFqRvvuOHqGKwVRK
8i0earbC1hxHKx/1h6oRmTebqzDnv57YRUmLqI7W9C+B5jzkg3+nG+0BnosDy6eaqbCKh7Z+mH2m
15O+SDX8fQ7SHmNsdomVpzs92jR0snGVI+22gaBvchjLAKgqLgG6m3O1oaGiNPfdydcHsfbywV6x
QX+IrTe0Ahd2rhRMaUHFNt2l854M+Af0aCxX/fxS9yZusqLcIoFY2zK/CE2+MmhPFmPbryYz+0ia
6TB2nwHgPBbw57QHzmWmmsElm24HE3veqNM3rTqgdVrMGNWnr9C5GBtrdvWY/r2VJbEL45bT256A
raY/FVzLh9Rmg56MjJ2j3j1YqBq0LBInus5UdcW0Hiq5c2a62wWejCKmPgIV+jNt86v0bdd4kFg7
jYSAmfVT6lRGdt5sLDP0bltgVjRAWOqaGZdoxRYe9G7gLzwbZ3035QGr2rRnB7BwV33rOeycW5dh
QvMwFka9Rr0dru0m2HUSy1ITBo/sCL7PoZVsqiau911PyzzAk+HUTGVNFwGiEULkx9j6GEvv1tcr
YztY5q0crEtTF3jCTO258ghdb4LgcdYQL/lEK9sAku0W9L85dtoqbCtrF5cQCVNQIotrWFmae9BG
FQAEua3UgYIQCo9qIcULzhAV8CHQgRxUIM+t2pIvtmZS/rDVw1ZGhmMdaGururc10aGCj9uV0fU1
Yg/E3IFIl3XDfso1cEvD1Ecw6Xrbqmo4Q9G0oc3engmkdbyVF1Z7MJrmU5H+YMjwXg9nqwMYZTlP
ddmRmRK5u9zhI8T4IwyUcuhM2SFjQrLljefYVEJqhsMQkf8WbyxNgwR6LEqUoIjfwzLjDs66va0D
ZWidEvA4cMVlnFV7M61IRyHrGcrfdEPEEgHEYQckskFj5Mf+mz1QngYRwjutqcHgkMXbjVxKZoKE
q5A9oskeuoQ9BuQMyexoF8kDAcefcU/MUOo1G09yeEyUeajJ27Aef2auy+PuGzI/dgDFvEzNJy22
nosQixIQnIdGXcl1zVikdRU3VMfQnMKdwx/XLsZA0tzIMVnWqMITLrYaiS7ZmQAKunDFThU3mtLE
4sAyH8nneA4RtFu3IIyPTplfytxdJzqXrN3D6Gj84RX19MdsbaWb7Yj9g6Kj+RPVPz7/9BMuETrh
mGRXjzNoB2RojvlzOYBt0uxp3xkWiKPqO4+4k4CutNQFO1yrHsjVbfBu6PgCzB866gPrlsDB75nR
rAg2qtCnsjDBEULI39yzv0am3yKVcVTrsISKAbMMNZ/5obxVnB9FFAQ5GFEk4K6HfJdnzkqE2tYi
54yRN5LtBGmXsR8ZOiBw3g6j84jw7NVvwNpHxWIuk70l7T2a6SefwCRE3eCNPaTuXDHnwe30BQPD
nQE+iMzoD7ZVKikLR36CTaNATzCkACpFkr/qXr93SW8ehH4/xNGHGLIlfNGHIDa/G/V0iiFerICP
/BCjvUvc4dmM2JQ4zpru0JMYePp49Q+t+Gb2Vrj3efI2rSR3mjuZljTwTRp2G67GELoXbxY7KbuL
KokPNk/F2Dclfj7tuxOIQxOX9+QuLmmCLMJ+PDPk+ibpFi5mOX6GYX0X0fUb3HtmKKtK+Buh1QAp
5vohGNNHI+suOgwREYd3RZce7dYvb4ZW7Okw9+wS4QrQr86Z7rfLUpMHLLOMQmS9pzn9IVt/l4wB
mix4phHKJG9ouROMU9Wn7wH1PVFS9t2QDNuxR2AtBn6Zvh8lwBWZvNp++yKEfWm1uluHWfqAjTqR
8ceUfwYxDY2cutFqaac79tEh9lnz5NowtQWyH5J5p+5ckwvEG5l2CHrfMS2Pi2ZyVFp6typFnC7J
PHtoQBKjG35HT8vKKGbqGJDG5EWqi/MUDHiBETQePaGjRCnLT6wPh4mZYj0bZ6sI76LWefV678lH
lE5SFyaMIgI2M1CM1M0ao8itq1n1Iqvb56BipAg5s3pCo3yJnd5denW4k3OqZNPFZ5pXe33MbzEK
rCO9ZSpr4c1uCfimq2gypSDJ3ZKQYn3h4NlRL1AGhl9fXb/V1Ldffvbl2y9/7fo3fv2+qNkmk8no
KVPGEvkQxYUOkoZTSAiys/T1LD/At8gPObMCRszzfR7jmrFSAFSGerl+9V8v/4OfjQxPyKqlLeIM
UQJZLygOUzjLFbKAFG5LXh5cdDi/Xq7fkoLT7p35qRZd38I0M0jeFgW/AHomQMeQYE9Y0emMYtVk
X6IO1xpRz6yvX5aZQwLK9cu51S++5Y4b341YlL1szA7XFyyk//yqAaIqfRxnqUd6aFmRed5xvNfD
/PVlov6V6/fl1KqGHTbKErAuJVx9GAE3wO0Y/vPl+rPrt9c/cNyg53P/P3/cqK+cFGoEz4thCcWt
EPQs+WGZPwMnbploRuWBCVp5aC34eXh5UBgkYXVgnFodrl/918v1ZxnUrL3XfXfL/tbXho80xZss
a8ggvpvcuAHtOISw32fGN2d8FxMFAFqsaECBau0SmJ6LjOZbikaydxt6VcbwmbTuwC6VF3hK0PoL
0HX6NK08DxjMzDJp2shisxGiV5Lo/j5w80sfldOhtiaQA4LFderPST2C7rCdcYlw93W0SzwCPATZ
LQOxs7+JfkoPPZsAbB7FGUkW6uemn9ZzgZw/ADuSkizuVAdzdK2D1w0TEqr53o2H5GBYfnsMC/I1
p+p7HYfVrs990CFM05shPzdV2Z1bq/JYUeWRKUOBe8ZZF3a/d6rex5at888Y6Oq1hA+zyIAMBUwu
qUkdHlWu1pyLCStohs7Qgv281wZxZw56c+7t+qQXqEZm/OelgfSXOnzxhOw4PQlU0kHemufeMM0z
LAHufnM8+Jq8zGb508mSaM1f6c7YyFZZbp3qKJLKyX4btaO7d3TTv0kMnwoI85k2vulIDZduaXw2
Rpud8oL6HeLTqQspWfj/2B19ugUTZzXxaP+GNSu117wPY4031izyi9bM+WWOfhIcYCM7nhFe012M
e5GsW8mnAh+OEle0eKyTLD+HjpOdhfbIdGk82XNQr8IyZaRCuy0nYnbT69j52Z87JyTrzoke6T6I
8nsjqBxaWdV0I3cEBv00aRHMjNgWsvIIXDTmAPsAOVMTDyZK1Wxe4cOkZDTo9+sl280wm84YwRdT
7pEbpI6E2ZPGdI7yRhdIhX3H7bZXRXYBnXzplVnNk8hLYWEaLzzvxI423SMFyFqoD5GJEkoTBioZ
Mzn+qzDnykoqaa6vP/v1x9c/QUmJF74rODHHOdrlpZnCX8y+mZ770cn5psDFtiAR4AFuDi20+gx5
7RBr/tM4wp4b32Vlfooufpyy4JSQbcE++jiM+mNEdPqitfRnXNXVQvPKN8eAwKHPdGWr+X6Y++6Y
pebK0gQ5yVSKugR3zgBmpznLqkoPJWHgTU6dF1eYq6FWRiaYTQfbTCR6e1k4/TerMHY9eTmQHY0S
Dx0u4RCBrPSpU1HJ3ldBOi7J5LKWudszQdH7R49nlTa6dwOIYJoN021F5AMNrQPbWyAMWITd1n4e
/OHkTsnroFmUqWw8hWxu9QzpjF4f0h2jbcqS0Vv7NtySIW5Q6JnlJXNOLWNUsJy9BzumTqIHuFsr
SAJU+Q5BivCOW5AH5Y+hoghzMvHWlRh5nMxbD2gTV5p+dIluWviz+dNmb7eodEIZ7WC89yNW/mks
6PQFzRKDwV6Xtz6qUYIto41mFONxSGZ3OWb9SyfNe2u+nxXYI6yD204z0pvYQ7ORAtoxjGRR9uiM
owiHq3YWMC9YCDFQzWSAVb32zS+ZvBphzmw3KXa1Pb/74KfYuNb3JN4SqXpv22dW/EevzekOO/nT
hBFLm8ybqtKRTtvyztXDfdnC49RvwcRNNMmZWRRu+5aj+EgKOW0mh61fN37mZeHtUcdqt9oIlLTs
GKkJwzjqiEJlUO5mCF0rm30eGpD4Ms/Cwn7MaUgnFNjGjYipKBtj3zEIG3O9WzQtONEiL5c6IRkL
k02OGZGHZBaIYEt4u2E0nIrg6FDFraJGgOLKEvT6I04cM6s+4Wd8d9BmLjpmlQJTzbaOvQf8POMu
tA28ormtH6vgvQ9141tn03Cxm0MGmX4fdaO5wo71TdfOFfVZWaBAserqI610lun+UJThT50wrYUj
cCvX6a1HcdYbPTvjAK2YFukYucDNFGygtTBZpjVP4LCZD6qUbExxnGxGdoYT4amvUXrXhCxjIW7e
Y7elU49SfOHbbMvIm1oEH24j8yPYHKRqbH4WgTSLy0g7YWFM7s6R0PPY7eb3dVM+oZj63lvxZ9x9
EEBnb3pj8ldyDnasu9ZtxsmCPbIwIHpvRnb8zAPGJ7hL0yr1JofeWdtu3onM6zYV7eVWWlhJK484
uXa86OHYrSvJ8LHy0QUmKrHAfg9JrdnY7Cj5uC8l8upX39Y/q3C+yCgzAC3U7joem2XOhH5Rh55Y
z4Pg3m7pFUqDspmmRziVARPNTsMJ4Vur0CwJJQ2tjuNpxhUBRe5CBtUd4bbJWjOwvuI2Mta1M609
jXytHlS1ls6P2hyDN8HSByXvbBdttA2E/hDa1MwGsIwl2p5+6YAawHBG/Zbmn6OWDIsmntgOs7LR
0pWn2EaiU+DkcC1sBiXKNw8gu93UFrMztF926K4do37r4HhuZVnf0Zb1dqarXyKGUrUd3qcK6mky
qSCoM7hnZr2jM+SeAweDdNOWYh+TVgF1rst2HpCMtWtDjCtSPF7NOBxMs/spq/k5IwKY3y0PhMPf
dP4UP6fdJbSaj2DsHyu0BxRqYPAG4a9rX2y72L+lywK+KajoPuMDY7WxiBkEMuYH+vdaG4dFpqvd
QiU/CzrAC4rSYT0qEilEUqHQpL2ClCbQSnHW8xbgl1q55S6iVpmGU9oTCnIaKdxple8T3tmybvEQ
TQqJqgWfeQMilTXPBB6GLzTiubtJFEo1CYGqhq5wT+QvrHQFXBUKvVooCCvBqxOjYsCswmnwuClY
a6uwrY4CuEIYo4SB90HLlfyEM92XdGsr6KtQ+NcKDiyuHe1gKTRsgzp/1V95sZlCxzoKIpsoymyi
wLJD8Y2MM9Jxrz9RL7PC0Brho6mwtLkAUAtbIz3KuuJRFZQAbDtItr++RXOyrS0wtwA/rA2bbIaL
qvgDijsqKO71K0kTeYeVYT0pum50pehev5xrGs6ZguyairY7g929/vz6AtaHxAnovHzX7gS83liB
exuF8A3VVxFUX6nwvhP9VG7BfC8U+rdUEOBI4YDzKxm4lUCCDQdcsKHAwY5CCDuwhCcFFQ4VXpjF
/Rgq4DAf0E2pOMRwwIERKyxxCJ/4+qNEIYtRluTLqlUc46EBaVzBNsaR4+1caMeGYh9fX3qFQh5L
oMgOdGRscMS61Yj2fYVOHhREOaUNskoVWDnowThCWg74xNEDAl92FYYZSMlAqAtoZswrxRFtCXxu
BW6GbvBdD8A15jCdO9jOnYI8lwr3bCnwc6IQ0MgdxapTWOhMAaJtgRIvUtBoU+GjCf/5wbY132So
SI8D2xMwMQwu4loFjAKgpr/NeEpBqektlMcWTnU6lMZWv7KrcUVWx/4KtFZnGccaVGuFuy7gXrcK
gN0pXEpu4x3UFR7buZKyrz90oGdzSdEEjwBqY12u124OFMWBtp0o7LZ1/QcjOm4AuQuF5u7VSQhG
BgYd3O5KAbxrSN7XY48V3Pv6FaEIzqpT6O8GBjg+7eiu7rnT9PqHoTDhHjPfVIHDCwjirUKJC5ji
oQVcvFKYcW3uLm3GAUQ4pwxG8Css9zdl3rgL3JFwauGVVwpc3lwR5gHl3ATVnBO9wfidnhhrlysX
8Dk6oUADhO64dJPkGKx0P1CYfCiDAXP4qBbRxrqz7v2BWm/yKmic8s2EtR4r6Lommg0BlvgHFZDd
UGh2B0b7/7dD5C3Enj/ZITzDJRfrv7dD3BQdqsj3/HdDxK+/9U9DhPsPlEuG52GFUAnYkl84fDbt
v/+b5ln/EJZr8D9PFzpPILwJ/zREmP8QBjYCT7rScKhPiAT7T4OEwS/0LFd4KklbCDJ//18cErpQ
QV5/MUjouk6CpWnB67Z1y7G/xsxHUz2AutWhDNh9A/UcVqpbT49orjbJBPBLGpK1I0T8OClcxpgN
0I9cFPE9vdVqPinB1UQE28KTtBV0e9rmUF3azr5j5XkCeggmfsCKZ7namulGs2Ii7W79smIXOIb7
TE8gvbZqEAY3zKhfcSFmm6Y2+mVU0gPu6oyRwTf30oRVAhi9wYiQ0SUvXlIZMYPCS7FEtUP0GhGg
I3MpgPTOzUz69QZcFBvlrGFn2eHE7uC65IW38GoOosreq9TqdigDH+uKmLE64L0WAphEb7lMYXWD
5A465hWx6HqudZ+t04s9K+ouDaOA3AxyJUs4anHmtIuQFO0y4xfUNDvGaiJhStV701iNR9SpGCoO
pecSUDA1O6htrPXMYdZRP+xiOX407muo1+XKo7ZZWrFEtg6Hk03BCHE/iuVy0M1gFfSIPy3JxESn
I5dHbFrAmM9qNLR2VYMCaP3bxAR695cr+vbXlfC/8i67LaK8bf79377mC3OBWAzGLJurhGuOmMvf
HTTx5NZ90ZckMJreo2j1HiMgL6nb5EubvNFFMHUe7PfuIkAn0RMUBItCH7uezL8/li8pgNdD8UyU
JpYgC1EXyuzzFzMP7XgxBklS7q8i7ohBu4nzoN4VWneLtOKJHL7PiBjhv/9XvyaZq3/WMVFbuzpq
L90wv5wBMIL63ODS3Tco95kZTQsubH8m6okRf9sa5FhqzF2x4EPFrqm8NNpNDMTbA29D7isUnX9/
RMaXVMbrEVmeI8gCZv2gEf77iYgFSJOMkCNE46jZifSylo3XGmzfEeAVgHEAhbMzsFK5lkqUn6eA
OdLkEMZ4b0dTkk40eJ/9WKJFkjOjlyLdXn+V9JP1aBrGEhrDw98ftDJ1fVlpWF+IL3Yt3bUQtX75
9ALugCjPYg7aq2fcHdOujd1p3faas6hjSRALI7qVOVSvSKFIWAm4DyNfoN3wRLGujY8KSdfWRF4D
drC4k5nP1KZ6Sn1zXY2I8Au645S4EFvi723BjCM1mgS7bQVNVZu+e11zhjjPiTCij1EbEW7ZxcBW
xLgH59uuu9T7Qzzs9cL4fW3lQ7J5p46J8w0/3O8f05gEKdx4Ee3hfuxNLaV1UkWo4Yen0J2NGxpK
TMlx2QjDInzHmgWEL92H6YLMohwglZZgeuoehrUjaauI2t5ggV1F1IFoW73HvlJiLP/c+UmP1JdF
wCu7cpWn/rtXsvW3uyo52AlM+dzu3qsCTGCt1eyTRL6ufGcZBRaxLf6f7pcveZVcnbYQ6C4tQXik
w1Pv97ed6iAeceHHewBQjwU9Wk75fKl9ktQ7Hy/2zxxoWW7oGjkfU7MKCrteI5FrgnnjkfC0ojvb
IjNYZrptnf9wEf6rY+P4DBhXBHriRvz92GqG32Zby3hfTTs8Es5hTouXwq15JGDJLjVCwmaK9Ovj
wOiFvQCrsMgDxB1m2tFK7cFrq9u8M94aJ/xuzRNt00DecVkytexpKRWtjdV/rn/aloB5bjzO3nSw
ySNx7dsq0OudZqCOKGI6RG6KbDDuYY0y3iqRnxyw1r+B3Zenv3/b/2IJIz1R6lCgpfQcoqt/f9tJ
ENPekyVbe4m3GevgrdXM3lJIcOnOHN3lFX3HHC5Qax49n2/miUEgAL97VWbu8qiL/5Sq+qXwsDBY
Csuj9KGUIdbga6qqFWmD3kMa3BOHyb0q5osIJUTXLN/nqWPtQ/TYu6CHZeERdNY69TlyEMA1mf6n
I1G34V9u0+uR2LrB5eA6wrL1L9drnLUScwO3aRshf7E+mnDU9mwzu00UY2gkpYxGQxgcZsSdQYmg
rwjLXZuVSr+Ukt/cOk9A3v112KlIKajqjDn/cIzmlwzaX8doShUDfF1N1Nn8y6Ovw2dXy2JkKSHw
zWt171BrycoCRKCB339D0TcHIkOyi6+rDL87bODZRBjibEfZmYLyAzcpztXyI0G8/oDzbCno2/ex
m90aGh4/YDgBdggLE+ecofo0tKeuC6slEN+GKBeqPZcAB80p/3j2vzwW1DvTPZdnui4dQ/5fWeH9
pCdRRUjdXliTtqjAPYdVP7FbB6hNaBexTajOc4NEDsbelBVpF699c0JX2xRKpKSi9XZOEmt/uGfs
L9WGOjDDsTjhpgu4jlbV76e8D2RfAF6IYB97W6ed4EXFBVhzbXq0BUSOMQauHSUMn3xTVycwXIS8
0uLcjEaXUYQGPNic3F41ow8cFPRMUZrO3jImfTenzQbx3lI6Q3oRfVZtnF4GK0ho+gLK2Q5KWPdo
jkJfdDNBukVW7m12fct0aj+Ae5W4xOAQ+FaHJwz9RGFnd11VhCCMInxyRaItK1rES6ia9U3otlg8
s/mYdN05NxIdiSCfI1Pmyi7bd3eOTwTIcarRtIbpzlMzaS/wtlpCHndbyHnhq8EoKDvt7u/XJedf
LAK2YH+DTdvjMS6/LMeUq/4wO5q2syg/dkMf8fRWEW8zbzylb35r4h/2PekjaOvzTVW56WZmA7+R
OgAlPQAHU5N46CV0IRyLLFOYs7eTK1ZEeoBiLvLPwrTwIloBcDSv2XE/uwqpAd2TMnMxeIDj3NYK
ln7iextcbJeyr63X0n90APywc7ohMTdl4u+9xEEoV3Ft0NPLfZ/MELM4zMw5lCIHvRzYWD9R64Oa
O+D87oafQ+O0K3uwmXBYhOBg7hOLoQIvzb38Dpz3Mqe4PGuX/QJpv4hhvGDXJginIritBHEgEDCr
Fv0qM5hSagRDpt6bHWjGXV5MF44YmWpNEBXuCATg48Etbe8XCeHH+L+DTzRuKokk/636//K85CZw
Bde/YOdGrSq/fkDCy9uiSTlLWgRRu8UQl/g5NLCxQ16hI/Wl418MWrKoXBB/YswfZUpypeMWdyFC
KgIzDZhp5KQw2YaT3DTt+u8voevq/Pvq7Qqe49QbABFZwL8UWZFmcBFpTfSrFq4GFP4+IsJC8Gx3
Xc44txn+D6DTWKs2aU39E1TFG5hs8kAnFFFFGRCmSP/UmdmA/eHo2N5/eba4AA9cg62D7blMOn9f
RCa3sXEvxFxltWFto0h4S2zrbyngrI1vlMGyHIfp2ms+5lkELC7GfoTC5ddDj7y+1d8fkPlrR//l
hJmmcAgGYivFoX05YYiMNQPXqr8bTSjmSJaTe2b2NJ6wofW59sIfbVooVTcArUKEL59eSqKMWbwS
0yRAaJn1j47Eb00Ls92AJ/FoFZAV6u4IMipfRahhNiF0WT+bx/UQAkaki8t93XNX9PpsLvv0OehQ
dvS07XskQrewqtlScVfv+SgxszYfTD3jk2R+u2va+RYMLPd50PsHhzO5CRkEEF/cm1tZR2rOH96M
doXvpYBv48VUwbYnD2bs3IIJ7A+hx3H29QpQs/tDkIHbY5ysIemYo0ccW3DsUn5V7BXNxrZwTMAZ
uffk7O6LkId/RsA1PrYsOpSxircv5hG4SfOTj5uUybjHJTS5H2ZNpzVNa95UBprBFQgMw7nfCRgQ
RubaKgZCX2G5jx8N95WTHZ7MfACORfoKFtZ5FYD/ZYjZITzUXR0OHuEYfhoMz4B/Nl3TWDQkCdcG
R4UxGkPdkQfqmwbJ+M5E6W45tCTseUqX2RDah1R1LoIJYrNepK+Oro3HKEUgMEQZ9Wzm54cZfCZa
A5taL1ol6E7LRJOneXTpjrodmHWevjuvkzyxunREaEc4QFH78mUm6tMytnXYT0SPGD+nOTHuuzR+
d+ZpoA80EYTYIGUfGet3dLe2csC08cIieM50zTuBwNo3Q+uf05nRXZv38zIeBz5JYJmGFxs7E739
qg4RbpeOx2SlVUKxWQtvSyPDMmLlO9/ATcDuxti2Bnf1nHfw+C149yYi3FVYOM+BLuRqKlF8DKOG
1t6Ml5VgeiZs+eq2c7qMgxyxUcS4UQ7uj9BKy03uDJhlXSSP4AHRbMVj/ci2mfQgQED8zQngnFa4
G7/nWoYe36KlGT4Gp+8Ym8EQdW1cjhZzjFVTYJ928Bkj3F1FDvGGY8KQahqerBmXO0UViIeZFMZK
Z4rJZmrdG469Skt5tLyGttDQIKtunK1h1SekauEpgWS5MOJk08mcyQ/ysGVgS/bFdPF3pBPcGWbf
bpx8pE7txmkxF6h44xFhYAp/9DBm1e2MYX6VSufGScHRCTWAxfvhY6n8VXTXub+BiwlSR0dG5UrH
WSQ5wapOaOyLtMxWfq2vA41Y0LK2qREdEJo1OpYtoip3Q8/lm6/nzrpp/ASPvBfdpilE7Lnh8WW6
z0Vf0V7XofqiGNY3fiH6E4g9/dn0uSFDA6taMD4bqMMx4mRw+imYVlqIphm4g7EpJPI0P/BvOgZq
sgRglZoV+9oR1/QkT9RAyOT9nafZ81aO1sUDxH0S2Y9eDDjTmLetxsQLIAlx0FHjXfTUccEtMsZr
HJ0SjF3yJjFnzHkhEm4vhDpejtvKJLrDmH7ITF9NzPFP6NS1hRUzYqwtFMS46u0bQYQwm0E9gI3f
P1qZsQuLOL7pR5NoIaWBBra7awErpLkUN70+nnw5tGsjD8Wdhq5TV2+8qLNhq/cge624G5/dsk3W
oM6eEt24oX7UdmGW43BDUrNKgsj/FrbzszYLTyk6IFC5VbcMBahQI7K32TCbzzBBQsDHYX/sTXa5
PA0jzE5LbqtN2dg5RrAaC0KUWN9yA2aKacYMtYwAtr/WiNfKtwg8T+Qt0nYSlAwwMo1Lf0K3mh2o
F0wlOgYD1AQ/igGJBs5lrGxxC5VEOvc1/rYHqeF5qacY0YIdv5VpG2D/2baUkufJidYUGmz9q/nF
qll6SHZdpalOa8L/zHq6BuwaP4yiarCAmN3ebDTyy5gxokvw7vqkkVx9kMbZZrPDydHGe6O+yier
4rbc2U74mKF1uogC+KwVmYTktGa5TQBJ+Rc+ynSPrO67443oZYRe7pGiEAWp9eaZNsmLTiGT2W1z
GMIoPGV5ekwjYzun1Z0dcg8WtalhmQc0lqZNv6zjpjmkw0h+YLc16+Edv85zO4ic9JbSWPV4wTfk
lavgrEVJZxwlGr91bJx4KSKMl8k41GvhmuHG0t+ssWatwpW3DFOxNSay5PpclKcZLYdpkt/RokrX
DFIDSgNMrcUFLcifXrj6AJ0uPM5xXN9VE6RktzEPs+7r27brH2pmuJs0AKORecSUTDopgqjU7glt
0WEbcA0BaVsypUgPioumJEViT3SP2AVBj/FWDGttSCm/JSTlVKbHKSqXnU3T1S8sj2hQHENDUT+l
WAj8xOxf0u69zWjesGMht4kUjRFu6iKu+YCjTCyHzJZLelD1hvUCATu5LlSV8aWo7ZtcyvgGdioZ
wdFgbHzT4tckIU81HoJVVpgPIToySz9iFUUWUNX7WCvWQ565N02/A1gCraMCM8gVu09D42X2HP0m
RFyyTMIDPu9qrWeUgKbHMxqEH1xjs2t3Xp4cS/cRs/7K9kBTZFqjL6yIx60QUg1WXYJn2pHATbQp
SGK6+igIrJMRM1U/NAjOAvC60xuECUPiwAmf3adk9D4cyGyEw4cHsEW0huKyW3bYKQKo9EeAqaB4
+ngtkhCgY2xL9jHdspDBeEmtHFA3RNWsBy0g4ttk1u5TCAZr1LkILVF9rlL0mqXTJ4f6P9g6ryW3
lSWLfhEi4M0rAXqyvdULQq2WABQ8UAX39bNAnZh758Q8iCF1U21IoCorc++1ewA35bSQVyYgJRVB
vfeY4WyYpqQ7H8E7WrmxIVSne/Oz8ceovU8lQ0b0B7SI57D1Y+c5XwcerONH7gJ0Ciu0COfUK7j9
DpvfmlzWWzyXkC/jYpZAgLJn2HZNxC2HY4QluZ6ZyDPWWfbWSNRALn/qWX2a2ImnGc8X/W/UYjpt
p25HKiAZchjy6EIzIOndt2TEWNX2sUPPLH702uCUl1hKXYl/I4Y6j8Yr2SnZIFLF7ddRO+06g6xV
23mmpI7MDJGcqjTMFyVZ3MOCXFwVX/M2rtRXk6x5VjRj5t76xHjOmT0uDkBFXzpaI3AB1YcamegO
bAPHkRk7BoO2oiSG1tLPKO61mLLNzM9YejMkNN4+h7iL7EIgT0KYuJlyRTSDht/AMvUMBtZWn5Z0
M+iEnL+PQ5Ozn+ZZ1JCFyzzdfBmXD1NJIsATlUW2hb/SyAkXmrwSDGI7fzejNdG+db8Nu3kTI6AG
3O/xNtbEToNBFsUKxUNebwtf/8xSawcjfNwWXb8XGbRzOqzNZkxJLjQBDgaTFi6j9mFjV8jc+Sdn
e3y1oB7TnuN2MR39CqkVCKgiUiiZVnPIa8oBjrLC2/K83TBA90zS5stwrbOH7BXjJRjkmopkqGjZ
CXcvLFuGfQu9D1HYqQrccwfXO1sSglInDZ7jNlgaL9TWoDGvRMKPR3WjwylDlhc/jHGAoFqKUMgC
nPmCKk3Q+WeCnd4DY5u8lViFA4yDk0q9S7E2g4LG/Jmp5trOuPxlXl86rfhlVvM5SC6zC+sLfPZ6
0VdUCsBMCHAGqW93epjGX7lfPLkeMWNud3CH5lXSb8DmTZMDVK0kGB6OF3DsqgSdiyFhG9CWQeHE
7TK24leO+R09Eb0JwKcSlAS9RCOyYiDjiRYc3ZwUmh89JIbH0g8OKUsBJK+apW/tBurI2vZdkz43
WEbhSDndlREgt0Q7aRF+ix8UR2zZ6J4jNw1e3Uxn6zRW6y1pwreY4Vvcr1/husnKilKlJ/339onb
U27//PuwRgdnaAn/STjOyHHaSh9mzfql3Fss8u2J/05Bnls9W1eh8+2zf59oBHoA11G//P3nf32r
9bsQ0JwsYZvG8cHQUO3VI/zTtuSt+L/5yqZE4Lz97y879yZWN6sCwvt/Qoz//s+/3+y/vgoKvudq
EcXub7bx7cfQnUynkBdJ+J8M5H/9fP/vr3l7zr9euNvH/uul+ft11l8xIfw46GlGzck1cTiuQ9cu
CUTrh3umwodBoA4YvelnQLIbtSqCZC2xQ+Siy0nrPFLaBjr7i14jr2dF24neRphoDOOD5VPgo9n5
IFYKh1b2c8ira9HRBu0bRw9LADU2GrBOpm+jnFwudYB7ukQtm7WJ3BrT8J6QDHf1ytW4M8bHXhJY
ZDEhhpIA+qTKG+I58Z7qwFMorbQS61x66v2mutTM3lHsXFwfY70VYLrxc/JaOIJxACFBciUruab+
hxyg5EnoX92IYs3MV3ddh6QrDuxp5x+XivqcuMafXQZRD54fhhmsXXDm3AzZLN2+yPJZTUUxXQtH
jMfCqEnEGfWz6KzHbl7nEHFN2OV0kXgEmwzFdj3A4MXQyVHKl2rvet0+td2XmGvlquMcI7+j3sJK
TPcQ84EwtRG/dVRZuCnGBpB0YOGq17SnZNtxYguT2iY2XsNX1ca8aH2sMd1EcxjaxUOhP2e0uqNu
8X75w80bC3hsZYW449Hl0tl45ndBzWbCbwNQCjzNadqt8ADPiFheEU7guzS1bD9VqrvSmKDuAQFY
l5D7pza413z4guOVvsZP3Rj2JLdDcwIZUfacg8AvzPh7XoUV+5c0AHbX8epBbfpsjODBYZqEzNag
k1tqu2GUKqJU7LaxAvRdS7CyFtlrWFq9wxTPD3bBggoQ55ya9W5wO4gQTnGs4pE5FtBXgEobHIjp
qfXymp+Wdrol+kvHifrer8dd0mKyjzOCYCysZFz1m6n22z1MwumU9Hk0LTPkOi844mIvdiSYxCHg
jdfcLOfQXwjeXcp6l1YtkxxMxqe8IPyM3gMmYH9fgQ9b8C4foeZdrZRJ5oyOy6vELYI+i8AxDBic
YWrc6kVXc9ekUwP9OpbSCLtBdmiM7Bs/IeoznczYWaT7aR6NgyFd/y618hDDFmdzUWDf8jKSK1Tz
wK/WX0umCRVz5TtNYI7LvN99gcAFjR7XcoZaWDiOOqhUbAviWQnDxV1BIIfVYsTKpnNF7mLkt4l4
9qZvW+91YgdWj8VU4tLAnT3X7o9hQBLWeV9ieSarDWDVgos3g785I7kcsm67JJLt1Fx+OtgKsaeO
90UVv+SJ/c0UySb5LUy9+Zg72ilOJT9kCeJ78HwiHmxSWZvEZ6AbO+RvL0GDR7n+mIgr3vsWlBxZ
ucQ/4oCzhKnWztGGSXN+iY16m3ZMBBCEshF3AStX251Nm9AYsXzdQEKVsbVKRAydmVc7wgbezb4n
GmFFJjCme+n7/HEdD8xqhGfoudnOyvqXvE8ujgNCY7U5zRpOUXQtaZmkoWdVDVydirRRfcJBlAz3
XQFOo0AuzFvbGBCFnB+V8lg07ARXg4MNwsvQjJhjCZSskR8Gyk/p4bKDB/StwyejZH42m3Gf/UEw
Z4TT5J4GRcqt6xl/uADJCZrWZAv8sIY37mLq/H0skcMpjXDBwDIVHHLUkRbxsTQXOVEVYQVTbccx
GYv4jH2hIndoW3xRY0wyyc51YZ8WF2IktKZoWofPidk9BZXAI6Tmt8Kxyl2evQXE15EZ0px6PRb7
TBjXGkr1gFnCtAO6qPZwdObsRUNOGjJTTCKvjUFKakjnu28nG7cuzP1VprRElTAxGpUWLplyeIHg
dw9u4U+p+Y++JKAHCTdkssXeZk992bYASQDj1XPxWOblFaol/npgWp7xLS0LJJ+UlzJp37Ft4Q5J
UAOosXwh5Yag7FL4kTbSAw9i6W7JV9mNHjGlHjjmqMTa0tk0Ewy5dWFcIfnq6wcUa8lV0+8yHTxG
0zOdsMafMbIJuHEwJ2aFC8pfkjeR27/Ndo53/dp6WhZcMBVlR1+Y3pMl051HqMs0wl5sPcIOuQPS
TvvqMSpsRu8Dqg4HFhLKr4OU7cZx3jxDnfT2x6zrLRgJiLNkYx2TXnvQieDZ+4Z+WnLyEynD2zD2
mJ2lcaf2JCy/patUFdrMp0uh10rd3JkKB3Yf0y4bJ/eFMIWDsdpiSUykzmxRvWgCG0xNBFYwcp4t
mZPWgggYMUQuGVIc6OOf5PfCzbfkcCBr8pop54eigbsLZM7oA1h6Gn8MhkQJHZAvP/FcggfCpeaQ
mMVB2AMEof6mL+xnXJlpgBEJiztEHsNqDqW5cyvOG34267tR9dVu8E4yBgVGMCHwcblr/YZ2HhnN
lzFeYBaMdbKNW/lkuvQ0Wrt46dVOc8k9sFg9OaqCSiyGjtRZ0zgDquWIt6J3ZC1fyCLDw6NyIuUb
Z9ha7qDD56XiZ6s66aQOb0Q2cx7EeIaUiJQuHQiSI5M/sbccEapANLMBkWkjk+2l7zhErFEzmKro
EdKhGu0Y9nfNxqmn83kS5aFOhmNTDYT5wP/Rj25BVkyVI8Rz8uw1ppEZVuYEazSbHkx7fqnA1h97
Kxt3tU43j+V7dAkHagEPeYl10voVnYXRp3MDuXVKxM75kEbDepPqAalKfMc5FiUhMElGvw1bqp8c
yIcreWFBqyhDo6aZiaTTjcTZlg4dEJoVsD/Ir2BMd2kR3WeFHS0doRrCbDIs9PmTULDFldHMkTc9
LwRrftMXBwukh8gsmhMAkuw9yZN3ZYO/EqKnODIwDUyM0UlujDEvhm2Hyj4OlvsCKn7rwhnlJvp2
6sRnLpJbp7nCltxa5p02luk2TlqWBrxrCagNH2gSLDZOOzTq+gY2yARKvW7uMkI1ADu5xw4hP7a0
YNz1nl4dMZ3tfHGQzSBOEQc3N/JL3TsHprhipQsOsz4/QcNDPadtSXfbo+yHqjymbBI/TM4IG6DK
zczLY6gGcz8jIRkMUWepJoS4DDNiJPaof2tTxtlt6r4rknp22nKv7JgEYVNe9ZSSxC7lFYn0WU+s
B0AIvAIjfhiZ3rvc/hiz3DvhgGV1nDZG/Ey/s+/fY+WC3p29yJ5sA2E5W2PLeYxrxADWglad+GFi
fI1qOBnJpZ7kC3MCEfpaUEb0/Z8W40F25SrZRPHUyoAsBNw6g1jTaRvvsGjdBX2gvR2mgZIrWNZS
vL3DfJNenXJ8UsZA77OmH8nk3dDuJxk8lz0QrCoT6kTrlqZ0lbnJVjR0U/5+UA2M1zvEQaZXM1ha
kxNLTQO3KBrrNSEycafghMG+grtdjuPMblRXkbLrlcDBYf7gwsSvl0A/3R68hJwuO6V0EnL8++DG
C05dDzyeo3R18taHHsOzt+jWoa+0alMr9YHSDzRY5ZmYBDSKRdkYkRyJahndVwTuzAlw9Hyizt3m
lvIOOEKnUzN1KNCs+hJreocNlQcN2sDfv7FduRwdEPjfPoavx5laccpN0Z0kEvtTtv4tliNDVGOE
9lcbzhF21j8W5PH2G/7n35aCwDADowT14VnqjOUk3gyNtOj8yPrkrv7uKuP8sLFGSTKQ9JN3My9i
zL7bWRBDfvueJEn2fO5/v31G960vAWiJ0h1PtKxh5AQVxEC1aM+2wv7TfzJo7k7p+vnbk6YJxdtk
aigLrJgFWvYavGYyXzZu5YRuw/kj8XRC6Y2OMXoFZ7AjEgfp3TzjPCNg0iK0p1rtElXGxVjpA6Tp
irKCK2Bo6C3ykPdlcVrubqb10oYYvFnAP2ZNnB2D2Jv3tIMOfz+5nt95IxkUTl+Lb0H2FE5en1pJ
8BWbHr8Jw+7HaT1/3h4EW0WE3ZkhUKe1DK5UeyoFBKfcuSOOFQ1qI0VEFWdscNH/Yz7PtR7JDONy
eegElHM5m6dsptoegfR+5s4ijz7GIbTczsnLk5+t22pbq+L6lbLcqTmXp9sD/ezIUB6l8th64Uxg
Dh0N+c8nb38jqU2eOr9hkiKh4FeKoWeqzWzia2/NG6a3vmgY5bTkhqwdHDNtKC5fa9eaaaXJT/a4
T1bAXxW4FAhuG/LWgJlhjuFKBFY36H+Smg8vw/hY+Oc81t/sAu4ifQ26vPrbwrl2g2T1wZysd8M0
3pwh60Oy1cKgdLGJDrt5mVJa55BdvOE38VBR8iNx1EdbMg61yChkjEAAhjY+osB868l0Ra7zOhG9
ww//Ux8CvrcBhllrvzzb/on48nHqXA6bjT6FaJYAAVeYR3PWpJGWuWkSb2VJBOyUZlAq8NMMJSUj
q1J9qr35kqcLh7r1Q/956OlHMXSAz1kBE7h9vPDadq8Jzuzr5/711KxYL77bl7x9WlfS23aT/f6v
5w3BgL7+9sHb85be8XGy2NcaKuwWOW51SNaMHkYNf1pnhOGL2qUNsg+Q8FnU0W0qm1l79agAcOcG
5GwR7+5r51LE/rlTGrLTQr9OcemGzAUftd6/jzsXLk1BcmZrEUyf8IaUsFGyIX7CWcYYx9F2YI05
w4KnAdeVMV1itDFkLWNj2XjP3HKG/kcNtbxvphCq0Lh1agz2LB4XF//cmBWRn6fRHAziySINloqe
4qaqAaC4kzhPfTndEcUMMHft3SVFxRyjkV8tMs99jeSzNcsDjQTzoNXti0T1Tk3X7h0HoI4j9Z2J
Rjkqs2rZusp4NkQ7HWyVUHTH7MU+NcbMdr233Durg/iYtv0D9st92+vylMbmEfeiF4HI7vZ48Q8p
RxZKRRTXKSLzPZ1IzvrSIKVoIvbMnqM+Z5IkLPHRTDUtGryiOHHDeXzXAXqfvDr/aWSF3Jmu+6sv
/Kvn9o+yLR5cmXzbTqWfAdzAXbs0bOWvY27usXM5R1C74ahT/M79Xjr+cOQ4+1p2wEGXmkGdUc7f
de+/taYFOG8dBPS1d8fd8ZoFKXoDIyH30fJ3vky/QCd8sNrzK9ZH2zI5S6Tpix1MD56DyIl5/1JM
GBtz7jMJ7Xeo25GZy6L2SL5+a9+cs8aL8N0Xg8SvLSJUL8I78YLjRJ4ceyYblTyB0E28P0QJxXtS
qWNg5QGTthNzTAJp0AV38c7Jl2d79eE7prE38OK79i+8vAm3LrMP5mozplomSUxjJ8x6oRVnq5YK
HpNiiKSGuNlnXflAq5cql8O5lW5HzTyonvCgaal3jlaxRBAkY+vZg2YZPzyLjLRkeCCkmTA3DpSj
DW0ojpMO0VhL6xoPNgQe3PCcNLctpP25WYkODK9ylCSmozgnm9NLYjAEhsP+jcMXRFernau2R5ik
rlM5fdo55WoKHw+q82Pn0quQzpM+Du9pMXwQWX31nOkg6Nk7AjevmMsfvof+bBkavLHcFjD9LjUQ
eN59OCZ28gib6Re1FmkaVXo05/zCQq8zV/p2+/qigOtMhv1bMZJngf45FQja1hi3JFMP8ORB1Ejo
iNgDLnA3vsre/9MgNG8QEgRdp3N3Gg9W/40G5msw3B/mi1TQtFEUDxuc8r9m3eXVT39PPlC3Nc0n
TCZxl5bWZ76srQCTmUU/vM0wtzkTCcQCfsItKulQwFRG4P7JdZltxQp3oOC+mxP9jZjuNBLohOnD
Y5hdvw56EYCB5IoyGcrPlt89Gz6uh55pIq2TMnRicjvR6qwyQI9aTw8DvQLC1eEXKMzlYnkWQ3p+
8LzHgK3b44toZbOvlopRf3tOlSQQV68Y/b9nfg6PlW21NEqafUMcnLs1oLIDraA59+lktXsDovNG
a+lRoCE3qjGIRmO6swaXLhhoi1nl+6FrL+7EYIPD9X2amOzq981qG7Lb144mr5s4FznTu/LWNct0
gI3EKfGcEMGZSdFas3+NOjIcU7QRNuE0MhNF7aurF78XT2M/bkhNMaaG8YnCSF9ptH5x8rBacQEK
gwKWX+ygdf6Bu3TVCR/F2D8qS/sZB/4TrzDs04m9fXi4RQqWzVab3UjhvdWUvFd5fKoT8n1NOl+j
id94fKPBZHn6H8TPlQqYEHj5U13Pz4Nc3psVLRwYMFyy8tIVDEA03p7BQf9o0MAysl8IQ/LCeoQI
gt9VBl+4CciQGVQapiOsyUxHUeMMYVNBJaqsGpVrj5TkZ4KWbhMM8Y9l1Ietwc9RcFem2oMDBTqH
3jS0zCuV9UVr4rw4WJTsuPmF5/6dbJhQND2pm/PvBtZt2EH22QvPWUmab2nmvjK1oImm6CBnxfhb
1i17puE/6lmyV+1nrJPIwSkLMgSRrsbyCzPq25QwCmVSiCBuG+PtpmioyMFjt63BWSQprEpqPzae
rt0NPgknPY39kHyAjW33HwyT7HAUfnPAqoDNayARCB0p1cM0H01z+I4hzaHmWR46V5dgkgjNQTZD
s7z6o9MWZXMdHhM86yx3AO0BgnBMfln6XwT0UpvB2IHJIs/GABCVyT39o/K57IjAqFpEbUCTyEKD
QSXK4eeceNk1C7r3pAI35fZ6cJ/QTd0wS/4yGAoccD9l26ysy2PKWmJrDCIQJsC3wOkWLRqvp4ih
sc0GLdCFsGxyE/tI9+YW+oxOdi0yer2JT4nvgOpx7ed2fraGHKVejbzCQI0H7Eswp3ABfenoftb2
kvLcXzFFzbldyESsR7wiKh73i0rag8VBbEsicUo2KjmDIJ/AXLucL+Hyg6XP+z8wOg9FgOwJbgzr
q2k2IMh4/tIhrcILJ0+Z9O3d5DfQV43gJfaL5lmKnBaKDW+YcjPbBkrRgJZ5hjF5fmyZ510CW3oX
N2vBLvtUjUbr1BejJLEtMcxrYBZfyeAtlxgfxXFiJjYGXntR64NfZ3I7Gby9ePfck7n6TuaJCNrV
BX0zoWeQeYBBrJ2l1fPeFcT6rTbMuSiJ3mi9e1egnrs9AA6hmC0xNDvBPscFfsp6C00Qbf3EBfI3
KzZRw8YzPeY9/TG2krvbgzGj3NMClOb28uAzuHcJKFldiYg+YWIGF2Ke0Iq4E85CUaaHAdWv2db2
ZWIzDJsY4o9dT3M4qV5/plYdnr1jk+rLs+9AaCl0xyQ/oybYRzL9Gsqxe5HGVO5wRVAlCmHufcEl
l0hHe7Tq10TV3sPtH+D25p2xzvBrrd4MEDhha3B7RbaJojvvif5Il5R91aWaaXRgRYHk5XHNyobq
Wv3ubSAVltm5l2LBWWV02cFlQhe6bb+Eeor4x4utu8CbkM2pWNuSr6TfFXSCgb+RjLSMptybJsc9
SebVZhyAVMwBBGMwtny1gcHwUjPln3V6LhKKMpFzVjM/81UiU8jDzKZ+n4vWiOwBRotXDcT3jCQC
mPs4y8i8ndniCIhZMRHaSvyYNJx5iiNDuhyXWekHkJZHAHb9JqWcKIQhzmoiwqdzDzBqnuRCnmme
Gbt09VliomOIsWjXqXNU5KfU7q5CeYc8hhiOhtvdA7ynTWRhOH47IxjdypadKev5z5ae7Fxesj3Z
E7AZG/qKfS/9aBxQXyAewERpn+IMQWVv9dSK3ikp7Id6EEeDxh8VlNbjXnrzdc4eN0Ovauws1OHv
jAsnv5GIrb3FBrq1fbE17GQ+Yj+4wvrzrqmYgOTJ7r5Z7MvSl9Vu8rrPfNC+A3u00ZKW4ApWeUsN
HL8veSHQ63B0jfNzAUuewXQMBGBihVnUlz3Pd8sAPrYacmaeE7CuPvFh3a5YG7bNClNL5mlbhzC7
rV/OQEwH+08ej91B0s1D4jTdeSI+r38Wh91XeGMYt0H7niISY6yZdmNx9mPzpSHn4N4fNU6frP8W
0OlpJuamqJ/qnoQQIwEbZuUovGZi7zPKFJvZWUS+JgtlveZoEGepzdXC3FjZ0eAnX4XoEdRa0FKy
uV6uIvtVVE6whsvTQHV7Us5InNjbFTLMDD5dqLnONa+Aq3kdlmySPIA55Ccarz1aLSHXXjNxw7HO
jMx9xyUjHmQyfqzB7Eaq1KFKOLAto7gEoi+3Q2mfATmvlulgwnA8blxD1ocktxKqGZkerImTtSh1
7JBriFo7xifLhdk76IV8sgzzIOzvOA8I5CxRXE+MVs+xSB+UM2hQ1YZ3mRhtyEwfn1JqnHsx+UCO
EgRYRM9tS3qE6zWub5VFa/jGhZilAQeFDWOe/GOqmu6oY74Sjs2wZ1geC6N4SNvSPVQBEXzMO7JL
5TQagFHvnv3wVZ+aT24h/ZhqaD39pQuOnpFsEHdq96ZZv5lMofaukl+VEONJOdkTquLVbTJdZnJu
XJX5nIKpL/pqfOty0OouQNeZmcfk0pyFt8TXkkPoCiYky/KDTBpFW9G59Dr2AbvhRGUq7m+myDFW
SnHi+sro5TUPTreEU6sw/3gN7vPKPqoFKU3yWDWDjX/cIZVLCx1Ey0wlnPcCRYTlDD4OkwFDd2V/
GQu4M2j39NCZSGyzqYHOLr9u1vjbK1ZWctjm2T2ZBz1xFREBSI1z0HW6do3vnXte2qjq6j6qbUrE
wiCVIKeyQmGO+xOFCH1gmhS+LS594DwOaqZiWu3EN7OfPkrn7HKBhyCU1MZznOXgoOi/a+yn27M6
2aHQDPC0gilA7F1RgwxpjwIqbQPedPA9jkSIYPp7j4TXPTYMqgLh3xkWvJWgtTetXYmrB2BQtfDZ
mtw3wgBx3LUOiE8kkEYHRLy7WTP1BKL+XL5w1mdmtqQHZi/n3MgpNnHT1PkXqWUkobk0g/vF2OZO
9lXZiFiRtKR/vfbGYO/GkQFuVSJhImI5bDLUVe4iq326ZXVIQ0DnvBpOgEkTmZ5mk2dd/LAagrBS
ZKPbGq4ydSCkoQrzXOJ9FjTjiPbIXoTNlyysZgiTNj4WFq84uqhTidFq0+OAVS6a2ax4sduJb51j
NV7hdDZcRmVRcRU9/z0F7wcmudn2QawAs/BMUpyzv0tq7rTgY+34UwzxC8kCrHTMkJCvcdpVJAOO
gfbHGshNK9uqDIeFCU2OgbrDGoLOimg0jd6V+c16ulrY8geDJLeNOVYW4Fi+R96KKE2RQowmIBwx
XDLH+ukZrEe53t3VKRW1Thp9YrLOA0cilAgTz+LcEyvIm2Q6QOXCeOan8nvtZSrwlDdi/pSKs5jb
MPXRMt5suwFXOwsKIw2VWd9H6yvDMBKKmk9x109aFk4oPGhw7j3EhVZZkDllpF+3/WRpvWORVERG
PQym8yttODo0Af/l1r7rLCDQPHWilpyq4SNdeO+MWtNwalbYoRGhZLx9d6a4tw2r2rvNVJ5FIIxD
h4GgV3LalSmHXN+knPeLUXt1UzmdRoMwHF2/W3q3v3atkleIoFHJzPRI/vwEPQgYZDG2D4W1xsDM
9qdKRvthoIzUJ7PD8FdsNcscHnK5TniWiFlbFQF2EYdKuZ83MNHtQRvUjzTVkhNEYYdE+eyiJUqP
IQYjrzY4hJxBHb2no4Z81pnN6zzp2SFecIKzjj4xbB/2i6k/NQSx7FhLnLNFsA1iFOqhqSdgrXcO
rd/+CArDDNveeIQzBoZj1kheZpNcLyp9JTqkyv7QPIaJQq6vH+21kzPjTLPj02LTBOW3vEzBkWEP
zC7O/PMkPZKXOE5K/+C1RQC3jxkrWgQGd60OV1jvjnOO4+kmuzXUYIWGCR1B8e5RGAybgDJhXE9q
JgkO254BjKwZ/XEjJsdazz7EgBI093AzUD8+Onlz500JlrIl6nD3kOaH2rTLuJZG7a6mkkHiQNEE
P/jZlk6FDOc3DjsfXi0CbMBr+L3QDvGzNXNYd+22Hd032ZCvyIx82SWoe6q+feuojMN2Yg26LUS0
V2rgClawaXq247jQHG72r6VaT6PK4+yfZfcSJlDoMZdgdk9xS5bhBJkNZcSx9Jj601kbtl55X+og
S0YyRg86lAgqRfQiRAjtmQJT7wWsxqof3g0Nw3VMWWbDhaHUZ2RMAqksoMEaUM7rgU319jq57gcI
UsTKBp55E8fQ7QdulmkhP6XY62PyulAIRpSu7PUwUIwS8hhD9F3KJYAwxfg9z+kUcU9GWm3jxoKt
TRM7pmidaGTiqqOjwL2a6Q72xErQM2DBMg2Wmhy5j5SDouph6JA2zEy9Y50zxsualGDI9Gs1/8u+
+CLZkyomxpbaEWBlkkUQ6v7wnBjyjRxQKgm45fgtb5eg3jH0Fni+E1u9GNGQs2LlM+sjkbhVeweW
lv3RP8Iv/MBF30fViBENKgRlCU+qpbefS4h/Jpm8pFjqv3UM7HTL/EjvWPLju3KZWZPd8Urreg49
cDCw1AH2J4hM0Af0m7XtTUDiNjHKJ87xd1qCQdAzEMyt69XQ7wZEEWj2WZ/7mQNfztNJRPIZWbKK
eab4Cvr5emupYyOxNiWneGQSNS04QZKQ7V68tU/J0r7s4malXOTlQ+Opa8YiQ/DAlzQUcZgxv02j
E/pb2cz6l0MZg352aJ9vtPV9/LsmqvGkGfm4C0bxBYM5DVsLs0xhRGu6/bkQCCicMQBxyd3uz/ec
SdK7linUpqRv+z4MaYtbpE52hZfM7yWeQ30EEFlb6ndGQ+fQTo7+AIj49zQ9J0Ft/qBRgeKZRN5L
Zrvi4FjE5CaY1SONBlWt68Wpbmuyv0x1taaBqCUOf6TCm9eBGqcsFnTW9RzvSWvmPokhpFTIN9H2
czk3IA82rVfwBYkRybq+Zb5bfTmVAcCj4H5cr5DOUL9kML+aZnWFKXA31uBA4g4eGqb3o97ZR3rf
HHKUwViPPvO4Xj2O3rJIUSXq60owBTnbLIsKyRHkthXccXbi/1jUDH4Zn7Nr5+/resh9gurA2zZp
9pV68Uudt4/VYn/IOQWk7B7SsWJVI2MILDD5XjMtfDKQn1vKa2tcwZnZ2tkvKHft9SZqSQmhxU5j
b3FWK2TZ3CdNGmL15fJuKDvw3crNMtP311mRA1Iho8I73DbsmLOtbp4xzZGykTjkADPwUOI8nM3O
/2p0/5jbAe5A85gaGfYs2fyKgZBBzwHUo5yXyWdObpchfuYqKOdN1bJEz5hZlorN1x+4tG0GKWx+
4svFTL1JluCw3rum6JddyY8zaf7LJFnuOp0sEU2Td0qnVlRrOTFZ8c5ucSv79X3ccDPoFW7pnla3
k9h3NTq8ze0n7wZc2sKd71tfe1aDrTGOx/5GFdEswZ25eoPnhY3A8rBvSsCVQ4rXavLu2pzL/wai
ut0uiQg2GCSuxF1H9BZ5fxNMCEoJEToNy1KMOB7DxhukS4geVjJBOLYijCWsDvhroxLwR20EZFja
JIqBbF9sr2MB0+M/JBZW+/Xj+ozUitLVj4oBqRCSoS5ueSdtJqYzuSAxgLz1e63P7VngwCNt6oSY
ydtxpyGwKDQt7iSVXXFErV16Np20Ikzct0hnMmmHVBrTEkJhmKBwUfh4mgqX0CGqpfXgVXyZpXXq
ch/72MrJEll1KDw6inGyCuxcfu0lEPN2JkfCh0+Vrmf7Uluuee38chpOKnHJ/pzSgvbSJtgXmu5u
qXzehiDeah2HO67+TVFgGbhZc31JIkllrp1CAP4xvMO25yheFpQInh9EHvAjhjsYMrTRem7NNamC
S5ZdvFvbFWR7axwF1m2Ti6PGk77ssWho26XFfZbj2qjaHzXv3FbkwWuPscYggifrAShlZcDU1FYc
GSFvxZ1NglGb8YuSgGKP6k2up6yi885ysGDmJmzTPshakY4PAm83qRPZ12hy05M5slcB5H6yGCxU
IAip6rI7JEj80VguSEqWgJbxej2ONz5STR6Epv25rd146Wg0GCjYp/owyGqmbuQtmyzr2W9JVvVm
+3dRfoExmz4Yg+qzd8FFhxC/QNOLk/lo5dl8ag0id7PYDiLHE02IrCG/F/QewkI0NGFcon5JOGMG
XvvPjHP+h7L32m1m29Kzb8XwOdusXAUYfVCZOQfxhFCgKpKVE6/eT2kv/I1u/DZs7AVuSp9EkRXm
HGO8yXp1oWjzEi5CYehBqO8E7qCZTBp1Z/SnpBlCGwN/SDhDBcQ/rSOL4eGYA8sG1AkENr5ZsURt
IKsSThQ3P2oNvIL1wngT01ltBd7jItYgsg1KOZOjriCvalMx8XrDW9Lj+9l4CeUsR5YDD0f12gDV
4DvHTwPPCCGKEqSmBjmMUsMeG1AAIW7I8Ot8vd2+qLfYHiFqIYB0L0gwbzKWb4Q0LaQ+sYlXFR28
JTHEe02mr21Pt7h/Q+Bs4JP8y9Lnf/wnj4Lq3/8nX3+TVFtGQVj/ly///Zg9+e9/jr/z//3Mf/6N
f19F3/S62W/9f/wp75GtP5+P6r/+0H96Zf76P+/O/qw//9MXzp+v4K55lMP+UdH5/70LvBbGn/y/
/cf/9vi/cieUNQG3gf+9O+Hs5zPM/vs/Lzb7wdrtX7/xjzMhymL8ByX+J8jSVFVlTMb+cSbEdPnf
cKMX8HxDo63h2PKPL6Fs/BtDdGPKXa/h1yEKeKb840soC/9mGAjrp1jEKYaiTaX/F19CTRD/izUI
BOWphMJOxRtGYHH6r84JBAgwPdHu6loY4tZPqMKBeQNUrm8ALdQCoMGI/Or530Me1a2rBiGxhRqa
TCGqCIsdn/49xBUAYwVHj02LcIa/BzTl1bwfH/6+zPoYYvgrDd20EyNfGok2fw/NyKiJJPGfL//1
vckLDtUdz9IkgNKVNCnMqPHh7xnqZb4pw4iBpnovQOZwG8gRDsCZGp/e4R+AvmgaI8LLu1DhUU9K
Um5Ho1pN0X01C7csI8Tr1cW6x6EE/gALB3ZWJJhrpIOxYRMEoRpB59b6cxXC3n71TO0FhI2uVDdY
uaI2pkHWZtWQfBkvFT49Gb7zP37+AFNgPmkF5m5itZ0oUPbL+tXM5YmGzCMo8v0QSK070XhPQayf
moGZmoishMDPmSQyXYBhENmKoufz/m1QKv09rUr4TxCECaGWhN5OoED7f+9zkmN/+PeMsag2Iy28
SIP3/O9BeBchfUq06dsq86Ny8ANyRebM4YoxO6YI7pE/Jqwhjm9dQcWq5TOOkkUIHXVaV9oMjjjA
BALHIOhMjk8/kwP58HxGKKXr57weJU+4wL7mQiex3gO3jISf1/w/HoKRefUfXw4j6Yq2It71utC4
yRgy8vcwHQNJ/p5pI2vt75moi3SbMpvnmI/y987/HrS/uJTxgSUaKOOJKCduQSv/3k8dxy0EGE+c
+OkBnRykrZHoSoOFTcFOWiJ+EHSzOInKQUus/of5Lel/5PpmtfuaunVrthOX3qg2U/fuIRqDomPp
w2dd+8WE3ZnCo9nzzICCIVnPM0MRmN4V2t/ppobc1FXuXV1UGgO0FTjn65r8CjZBUZdsFYK+K45E
jnEyg2KbUclW743UH+T8J1Nc/LhKJh1l0tjw4nKS12G8QCizigWUfFB3MCcsfP2hnb2/pidoXqRz
QRyK9sSgabT7GGUSwaAt1OmMpDiC+VBdTEr7nSw1eUnwCAkaGFCpj3hL8gyoLq0vo6M6hHlgvg6v
gxS76lltCKUbDxvhUAoe/TJJW3YkI8SG685nJQQaX4/eTIli0U00DNDWymCdG1/5DxNwDt+mPUY7
9TzBC5SNeVkfWvowuHJ2QIHeeCjJRcNJmLOMSaMm4oBdTqbgnu/nH0ginM9kxvhpMep8LITu+Qd6
EOLrUkIVELP09LjEQlhTwpwsCH0yBC58DLwh2pIkDUQxPBpgpvI7piinHgBzTWYZXPHvKalqNUF+
Jke3hj+FRoZe+TNvALzMInUqtNRwsa1eNCERUEo2ewmlylY8SZeRvKGwhphMg2NMKHYSabK4yxwY
3sxaZOYvB3FvAv7DvbnPdZ8UZup/qJdTBn9TJz2oS/zy68vrSzu9zoaTbmLQgY5J9cIoPwwYHT6R
ocj8jAaOuoemt9FsnRWp/dZEBrcn3YtW6WBNtwC/z5pmw9aP0nJyVUOLD8NlK3/Kj/7InC1YqPN8
RjX9ttrImaCUF+0UQpI7ykZRLHwju5xK5M3Zz5UosVL48hkTSzIzArPZJdmhXRbnfive9KdfXvGp
o8vlYmuXOg27YWL9ns7lt4WlEhUHF5SSuiITQmxNKCRz3C2s4FYuHBzHSHE94rUYcSYs2lCmK8Q1
CE69k0P7/YvMHp2lKbp65WhWMld/je/wKC2qh/wjzZXP6MfYse4MQBWHwGFyMWqx3yckxsB3YmdP
s0W+rQjCrC3hQupFYRlM1ByywFTDlDdYmczazfBycrYDlf7HrD7Fz2fmZGiUuR6eLlT08AcjhI5A
dPunXTHxa1fkrqoXkE+GVE8XHw2b5KunXTlY71OB3a/wSNA0rZA1QNAvFrVdHotV/cZJnjWD6FNf
/6WCG87TN/WKI9XXSvpg7bgPjD7NXv2RSQTT9kro8KQkTmImfkLTyuaEY7D1pLxcn/FmnfJDmJqk
Kv/g7qBaSGpIR9xDTuGYV59EirrCV/YwWEIhgPiD6mJo3bJEMW27DidlCQDJsth5gSPPOtAWJomW
coo+3oWFEMAbuR23Nnbfs3wLyEpxXt5BxZywgoS1BvDJj/e5cPdetZ9uJ9/Es3N+O8DddM699zr2
IcoP1OEWf6dfNuf7e0YcKW4jAxX0xNX5HBmGmmAraBghJltiAsY044a8C/P0GI/2DXYwcYJPPTFD
wxRKJ8xMiSyo2E/ujrrj9t49V/FXGFvGd7Cv73Nlo9HGvqWHLiYQwEwGB2Z/zdpTXKwSSIAH7Izx
o+Fl7rkVNyTQLrXJrRqdZXo3Q5D3LRzq6x1nFBRWWwRaLa6/527qPbOzopJRgtEtKLjsZk+vFs4D
QvTpruo3EHFCvAWIXw3pf7mYnbu8UFP6t8cz9pGiI2AUd/01x/+PdOrM1A7vw729idVjDFDn7oXH
IWoukALDobSCaIaiS31ueQ05MDD1ckibZrGAHsMj3MAuMOnDK4MzY6f3W9heZMQE8fwOkf8X74VZ
Shqne++Rqbqs/1OP2mwefgeDJZhHkiB3QXpN5JW4fvF2a+u96mbW/VrOcX6L2PoWU/gqsAFefh98
t+qS6InkiYeqHTUAYvAz/TcszcwRwm1Wwrx1hHrVdh5vj6S7arCj50zIVnCH3xveLKnftT2a4Zsn
Ahd6MgJYxmy52mlJbwr5Ivkw5tI83sPg8+W1tHlv7id9zhWNFdBicgUnK1hiEhguuLpdeQsE1ZQV
UbagMO5LWudVaqfA3Uj3Itz1DqJhy8pceFn3PZ3cEW6hLaGPMXEeeaGedF6kF9frpEc4syKCaFiQ
meee6Zs5g8qPEH7LIc5gPiwBiRF0hk7Q0qHUjhqNYLRWXqh7o0Pds7ijdfqq4cFNXtYEnHJCFrdF
Pk0ce4WAJzTbp9fFR9iNjbISWh+fUT1dYaXHz4u5E6S7V+IETHAnFir7fM9CdBpfCjHDBrqFTnVr
GrP8kRV2eZpsZbhuKtNExjgWZwk4Pn5EyQ4pBk9DLBoHD98aIitE6ACIvho7UT2ymAmTKdDNSgsj
OWudj7cwHDV4O9G3fMlXxsdTN187vjuU3n0RLvrJGuJpYumXAujGyfcijv7msOw9/Uu+ZPZ0me7x
0yBrpbDq34lml+sA9b1beqhkWw9duSc5r1u9m3jt7u0E24kwb2bVpltIH4W/UwPz9Shv/Zp8K30D
/4f/x8HMBxVCcNHYMYpdO7lOCS49lpk1xdlpwTEiJmYgwH1iRocWOIDIY8pVg15hRlJmm5ylbQEI
HFg4DL0SG5eA0pt+GR/TS1Nd2s4pT21it7unmyZ2dRgW1Eq8C4+aHb/0RvUQ/KVzQgFUK97Ji3Q3
XLpLeeL488eiZpHvJnCq12wc9PdWNquO3VF9mSPn1EbPV6MUTNevuXYWTu9H2DtS5D9fq/epnNMG
dLldcw+KTvDdbPNPmfEcW6uJKQHIyRTbNHiH5A3um1lwmBy1Hy6c0hNO0/rCOE85C5InED5dWzQR
6vSivw9Maqa8k0/ojcI55cVyBi5+2e6J3FAyT7FIdNAklylbgsdday6Z6mINCGBEnPjrFu9qsF9E
g42T+s3UzRpcUPaR6jStp47u7m73ZDjmSp9pwDTaFD6dqthkP+zTBolPqBHPJWFMXvZDsp/HMLKe
MYwT7ye6qmJTn6ZfcCONK65UUxeBK4G0hJpV1Qr4+85As6O63bb7cl+KK4GRyl7KPCOZJR8AFODD
+qLYDqIFv6g4JN98+EJyus047VO5YywjmhdbhrkkRDG0Y+LVamt4QJNo3uhmtSHdnh/NyDoS/Nee
gWEK4y4lIBqKmBnfhgoMItncL7yjZui4ma1XsGkzr0UmX7u0TcavQnk+mfNZcnlHOGYZHbT8q3/6
zU/xcrPuyowcymgDYcSlmhA23YxjPsqfljg/gYj8iUhC/VWawKIyMGulz9Hd6HOpQ6aTNzOiHfX5
34OGgcB8gvYaKdbtLqXtvA0NQuya5p9nf9/7e8AFr50bU5kKQyehN62zapE3o/ftHUp1hR81NJiC
ap92eR5GOR3f+IyJ2T/P0EdRC8fjv8CxI9I1bRe9MY2mzt8P9opUv0aa/f//b8t5ztBV7agjFV+L
dWATfArLoMVJi0oRJ9gcBIs+sxn/oKjTHhMkBF4EhfQpDPNXm9Z4PDKTv7/KuQEFmwH/+FQiY2AO
yQ6X363KcluDrF0Y5zwikbgba7qiRatYHrHKturSU0rviU1ui6+b2VSksSOWNCmb6VK6B/aJi9KX
5FmrYcVpvr5UrFyXdDxxbZIqRieBRPpDYaewRG2ZiW4V28Sy0UyuWnwVewuXF0P1eFFZXTcr1CeW
eFAP0moQiAlZTDBSRK08ZeTnPB+vy7CdODW1KIxS/gb15wVO4n2JBemq+RA/aJDeCz79GtdeCINW
7UP32zFTbFyA6lVxo+uEkU8mDvaDEbZXukM9lmPJcYEPoH6QorgVbuqh/poMdvCoYSeBFHzgL0QA
RGJz7ofCTBVHRJX0aH8wlCY8Ld0rX7qt7AgXJtg4CffKmoSV/uvlvjBjhRBt5csaowGqJKv6nSDE
uib+8Ahd4YZatvvQdtCEOXS6OazjH4piOr1Ote4f1SO7QTOYVBaUp1DzRm6RXTwoLqGdfQTMPsBf
DVM8lwc8GCAXhbmNXE9ZSl94IjS7yuOMAFcXK2KPB6rY0OV051BEtgN5Or6yq+fBqkOBtB4Rwth5
aSZoGxnf059uxFuwmKVkr2O/X/DXyBlDEGSgUntBKzF5qfe+sKsr/mp3RAh2LWommC22pzFiZzdY
clXiPvT6inE26hz4/RxO7JcvE+e7t3rWsWiJ5awFMjhTZ29kx6s7w1qncqO55EM5gpjQePWXyCn4
4VULyULH+PLrhYFY4gtx9+RQh86T3/f5xn6yLwiMQksLZYr9fU//LC2YowgLgYXlEG8CGYKzpRBB
14GXcF6Bu7X9tINdg86HP0LOxaW80+FTUxEtYZLykbKRnzLZhOg4DxayA5UJu4uCGr7Yh6OBh8tl
pGOISyI8TpmehFRCsowV1gkARX5zijdKZmuXYk6oH+Him+wWHpICyp49/GiWtMOoBjJzcKqhPnSQ
mk3Dab/wbZQ4y5eho7VUI0f8kWm+6agmFh0+n6MkqZSS+gBg7fcXzkbhGW6+uTMQ+gDTSE7oMp8r
uheA1Sbwo5ucuwaNwKiHztyJNBP2FOe7/OlgsMRpz0GWsPZULPKL4TDh25D4GP3wpK5c3BVVed8w
fmLjRGtA9yDsxsSrQxY6uGDCc7Se+m8vW9JkxdR9Qu/+TfFHe6p6OabipgJbb8xwcxQ6lOJvYsCM
ILJoyH71p9cu6SOngdXdYBK3nyNhTrYi9omKN+GpGHJTlrKVVm7zqXw9fQ1+D0MPppOxq4mIiA+v
9Khc3Om5n+WbiDFTTxGDTMkMpzZcJtARLJ5a5mAX0jOQPb69hsw2OIKF038JuS0sCL0a5y2VVd3G
q+imP5giQKo8cGFg7cttyACIE97smApMrjTfyhcXSXh9EzyOMPYmvW3lqxp2T1I2IRQzkLg2D5a4
8CMv8ESyCZuosRnaVuuJSE1lt5ccYmHJIsn7YjgxU3ediojZjbfdzRCgrYLnIlGDG31JciaTAErO
9JGWTnUbcrfhoHWrmKPA9h1gzGbpvxXzLzwOIhPFzBwSGAYME8Y+QTTvVjA5bM2uvu4o4bjUV1Jj
Ps9vu/HiDaKMuDHfl+fN2A9YliZOh0ejYKXpLk2Od1amC2RGogjbkhSHVdWPY5YxVixe41gJYwrn
LIS1rniYKrjDmqgiyPc0pwwdmBNg7Fws35d2i02sfz8Mds3pJHZ8x1jLAtnj7JY/yY6bJJAOmsIW
unpLPjqs5+A9w7lBEJRqSnZ1wvBhpzFJ8wtg09NzBwRXrPLuzNSLneiubEODUsFhyym/NEdbM0Ej
yuvCvVtPzWGVb9TtsMX7bxQxsiotK4qFzMQz18X4n3aUl9tFOcwJu+hmw2lcKWIrPHDmueUmF9K9
9F0UQ+Lhfudm/GLXqLCCjlluBOwhWHkX2SlZdVvtJttgkxD0oRHIfsMtlywmX7AiE8nFGXMI58/c
1ZmERvCBIQWZvbG9U8VoEMaoF2fZ5PF3vDkxGGruWhYB/QO3AyusvaeZKQv67LuXb6rcVQQrItsU
zFQzNcqIzAetKkVHoPmUAYMHYoE9Rlj6g61Wx7l98CbpVY0X7FCsolxYBGFqAq2mWR+7vfhAPt0e
uN1Ukig6h5E4s7sYBgvOhNiHg+uSPSPbgmYa7K/cKCJqHzNcE/5L74/XBDw+fEY+QwxCQQKuOAo9
r8OtW3GnsWAjfoxxP2nNSFil8WmqLFLJSmfljOA/CMsjXJ/N6FA5VhPpRLXQac7b567FFi/25Mke
M3hjL9Hf8t453vKh6nzuCzVbwkfNF9INm0rtZWNzkr9nWIQmulf0rv7cIPDXfyKH9hhZnSsETvLE
/OOoDo5W+gOS2MrBi3Da2awgh/Ezs7IUDrNOLkeoDGbIF77ylVKnyOMJv7erMPcDbZtE8wHDm4qu
km0bsTyxnXcLMygyrVOsV1U0PWYlM05x63RXs8Cg7Wi6FdsGbKyIPvluqS/XWLP8mnilnMFF8azT
xUVquNx33UOoDobuVi3d5Xp6YlNkKNjQJf1kuwrKmBe7kbLlpEgX+RTsgpP8g3ZbW+ODSkL3hQx4
CFZm4GMBO85+beE73gaLqrfabPZMPO5ReST1mpnHXARGyhSRMi4zjOL4bbRzWPQUJo62pYVpnbHH
Nr7cCF8DmSCB+f7qORSUc7v6CFtKPxPk3iG2su+7ioVkHEcndIvZDKdit9tXJ3X+/Ez2U0e9FRmm
by7Nffk30G+6mXBR3O7XAMB+WxD/LWCd12zSf+eZX3nEkH6y/KJrfJ7YJN+yOz1wYKElcO9WD2rx
Fmk5XVwOMrCafLKlJ/PKkuf6Kr8KkEN/VcRepYtPZV13ZixZ+tRjYkPahmbd58QEvviWPA5WcWIx
gHZ/n2t6/pumgbhR7YmNXeb4ttrdqXOC85M7gAIPr2xWqpcvKNZzgeBO/UVKSk0Gnx+nBGakVGol
P2mif1uKv6y60IYjBKAb+I2ILw6vH9l53RFL2j1Xgpkvhx2i5vsj5AWg6mLKyxwonr8BP7oHybLz
eFvsA5+r9Zs3icapqpcMS/N8w0ku5veZTOnmKclKpG2/oXZdyw5O2F7qYkhavdGMc3ky1Gl+2ZaN
1EqP4onSS1kkNCXzdClslPd2QAHNjNySbIrzPWtUKfmi4KYAZJndK2OZcRcWASZeOX2PWwvWNFvS
2rVfxhc35+RJkcfFIv6Itc3xM6sVnt5zctG5+k/9ZYhtbiibw/dzS4/vZXmoTiyKMfMT5jfHiDLB
EWfyx/vLuLwrbzglgfW8sS8p8iZt1uHwzUZD+X9fSrd7YYfqQv+mOpkgw3/hIDYL90/Kh6Oyyxno
HBKRt2ymXG5L8ahxTV7wtnnAzKEp2ySrfje9KtjCzFB/PZevhaw5eH3R7mF2OMZvoISl2J/ljrEK
toQwhn7vyJvsRQWuOPFZdCWHe2cZOZJvuK+tsej9ft9dBU9fjuQWmiXyz8fKocZlg/AsM3Q5GzhP
ihRS8CPNUDcFSF9me2CNrMZ1w0y/hBJlok/5Hkxon5g568SE042x8lFN5k5ZeFzh8suKlooHMxU4
4DiNbJppiC4M9SWIydBGmPBisNovBhffVgQlTwzeU1c/NI1JNg+GeNjFoSsYZZ52atji5m3pfqPN
BwknVJ+hzmucNswbSmTRTwWHAjF3um9hXs7rWzdSA5XOFq9of2xOOhVzg0yM5nBD10dhus/gd9xI
/5xlJzq+BYDAjMZCO8GpM1bpOg9n6ShMRP4xthrVx5RJK4t+gCeew7WDVtPvrv0vzvJdZk5WxXVS
u/DhzncRFZef7oraal6ExJrKWV9Mvxhc4fUjXybzUvDCfX/GalhBRg4P6gfLXTyJxmm+SkM29WsJ
Kw43hkwSAQAw3OSEO7nKOMRB/1AB471MlPjicvR4RgvQ35TQmi6Z+wyHAUGto3n6obgGTJSAoCjG
yRR+MoxhTLKXk1vLJyJE5Rp1B0V2jcFC+wLrVFwySf/2K7SZu3rPaYNjRTYAgzcT7bSO6TYjcpYR
/82E86e2tF8JraZ1D5xn4ClAbIIfbSWkbqldcVmg7cLO9oTiLSdZhSufNjiFo+fj6Em2A2E5hIX6
XQJDzUxfeGdYTBS/c1Owgis8sKlsvZlMI3rCfbi0E3y/9sJgh3cqDaSdtJ20eMMmXdfISLlhtvo3
aiJ+mL4AQystdZIVq3ZKt0O/9zO4WIW4YIvbYk1cNIFRjujm8yc3D6UyG0mwUpzczT6bs/JVL2Os
fJ528DlllFyOy2/ymxGJ8Ft/6IiFyMHBzdSr5tUiXIGxBr/SMfaMIzbVVkvDP9zk3x5iGU6T0YiN
hlYT+vg8cKe1s2R/n2zftP3FiHG+0RZOt+/3mlfEcKa/3l+LXjQBJKHhsljHCAbvcz3BmIYkpCXZ
B4B0UoR+Cnteog7MaNyzTsIXLKyX7guGB2iJV+sduiWKUN17V1fCbgtce1ILmKg0+8Z7BR6G53+Y
KHnsjQV/rEBEYo2sJTC6q9TOQU3RG2W9jQE+2wKB1fonxfF9DYcNorgyg5XkIGsHwQL65gb4fn08
ma1hnhriO7tTFC9Kz4qPGNzAX5gCxoy/sXEZtyw78Z+fUNwC2GpTGzf/Mt0AcHTw0bAuevo0LgV+
69QJsYuye7oKbiLrGNW9IxL75XP2qICTHYSotzC+g7duPneiw8ERkIohFVqKTrMKN7GyqtoZPhxs
iPgOM4nxWLJJYDKpjOMr1fIzx24AjCjzqdGMT+2ErPx1Tn4C1eFSfy4Ty3D0DyYBcFZZjG6MmZ67
fhmsgU/rY4w+RbMNw2uP9PAAisZH2XFl8OKXIllzS3cZn8CZPLpv/YNNTiQ3iw2p9cnDeN7e6N/R
wNI3qIQUUNt2a/nx3BWUODPtO4OA6yShO4iz+30JBVP1lKtkc0282GG5kxIXrL8f3Ojl1KX9IvqS
88Jazcmn7D3aRemCJoOXaZg1mfU3G6hkxT/DKdOdiUDhzyHFPHF6RgiJdqR0RJApTPfjokMP58QT
+PJ2Rh/GncZ1PTHDU+RWh0Q3p0h6KmKO/fCWEjy6zU9Z5msTH3ABxEEYM4pco50JJP90Z4N0KNLl
MhYKig3eitt8Jcx5PJXxjg0syLUuO9VqWL1mijnxGR1xLVDZ5XZ7Yi47YNdMwXTQttCElY04Z3uU
z5JbutVFytx84uNZ2p5E4uZj5rbL0RUyYSyFyS612CE4vw+CZDbSLdLdmjcIDAGU5UOfBZjTaitW
rAiZK0gVJl5B6L5LHMznUnhT16pTIeyzmtgqrxFkg/gEVxcHQIwarLt15z/JH2SvHRDB8JlNMk5V
zWZkSbkhA/oirAQ2PjO5cICxrlhTqydhiz/NpjimezZ1gyjSBdEQnvQDYBTTj5amNANwIEXQTw5T
eRPPu42K3hyv98f9Mr0M9L4U3rPi4+XFc9F+O0x1pE+G3fWN+X+O/RLSG0tclDeYo85kVp+iAx9H
tu+CA8ohzcJZBMGA5VqxwlWw6VcvT3yOeEo8InRRCIuSK5jiqzxya/ZHLjIWPLFwlYN01Vm4N8jP
hJmBL4W4bLOPKSOMM16CNWF1vUModdqDyVokLQF354+XtCgTNJ/mE6yMLZpjT7nz9EmbDOmvMIpI
3OHuKCwvnU0GT5bMY32m5Ss0FKE2a3KSpJ1G9t49WIYLi+x5d1VMRhMysEb8oUfGjEwcY+vkkuK4
UGuLdrIWVmws5TAH+uLoaX94XKzYUxR3Gni0KX2Uj+jw/OpxkXoACO94ea6Y8STMq9BEfZrRKF2q
RfkokdPjt4GZxTI+5bKJQcN0/HQSrGGQJUZbhQkECGO7Zep35OzwGdFGvinDLuKisbWVuoEmZE0X
+h7ssCdZ8YcsdfvOHKK0NIBC2VTihbpA+v+d4GBNI/oLzjGr12VvYsXYx17XnYMGpZ4jUaThDbwL
rm1hZkx2tZXmYcRxmFLbygCdSPJtqbEpN55gdrgTYxz6FV1oKu54XoY2TAjouYPTzBXuUyg9X/oC
G+Vwl5/Spxm5kxmrw9SVYq/MlgZhVp1fIK13uA0KCNzUwPI2eAj7Abz5W8fy24IWcUofEJjzjLGE
LV74e63LZ2dmtaouU186ASmi/TpMPtR9/xHEvkCwkFdb4jei5uinsdkpGMSdJsGstgwPbPGEP9co
8zlgGtab8iU4sCio05GIpsgOzv00KWt91fngDLlqGTEiGKtwo63gdd/JtgZ8w494anLF5yfpQwbk
iQ5YCuYn/Qs/J4Xhz6I5Ap68EXckTonixxyOvEa9K3fTL3mRbAw+a4lIwKbCg4/Sn9+30sPDA6i1
YtDAXPQAyKwg9XVgv4lXzDsP4Y3LLjhMGTZb+gbIB7fC5/Lzk7Ya7eHU772EGuyhYQ13KhgKWYSm
b3iP0UFmwTvEp/cBbsBrNPNC5mq+GiIArIG782uUBhvL35QDaixTL7ACFk64C2CjxGvZwMoAt/Cm
nPQxHFQ33FWLsULu2XghAphQSE4MLBf1+rnB1AbHQNAvbOWbReSW+3xnzJQt3vhbbO++JABDtEFW
vBB9ZasbTn2NLty64TyyX7t03dmgi0O/mBIccpEZy1N27mxh9vIihGPuBEqH5sPDY8zCYH5PVLKY
jx+iudS3dq3yaYFvf8aRbcCpBqV82+ECGezAcaZdRxJ6kn2M4QNnqfwW4YL7S/WxuY4KYhPMH2Yx
YeBMKq8hZwnIB8IhLZjbMnUARCRjbCeJM3VDiZkUR2M+XTxZPtl6iiXXZT5PT1lka5/qF99rBFN6
sERwoQgfuNymVPaXciXaAhVbREVkF+K2Q8UGUoNQA4bV02LJ5hPKgSfR2RYWY+cuHC+R6bHcwfuc
ALnRUT+Zln9SvefSkUSl9u0Iokfkh6GY0+9iyStBlsUSakqU9rk7qDBfuBHQVKE9WMiLO9qiz+b4
PMYLrk/A69G0hck2RMxDvZrMk2Mzg0Wl/qH8dI17cRkOdjejUs9Z+niL7Jg0iKGvX4CwC/w9V8IH
c91HT1W1DM6v5UgRC2y9v92HmbEpPsMZt9abeeoVTgi4TW4hJUuXE7Z76HNObmzuMGLhw53La0UL
3tlyarNu99cCdJfp1Dw4w+iYLNUdU4GaAfyNne6YJHN9B7Fs18wZHnwUlynsebRHbv7Jik1aZGy1
EpePtBndaFtGnrCG5AIaGoNwi0JTKFZBYQ07qmxtK+B1EVo4WjTlbjhWB2WL3bOXJrNItjQq2zM2
mvt+08juZGEc02CmrvEI2LAzM/54Y8XiBTakmEWMjyXkNQyEsWg1qXqH0JJ0b/AMm5XgWmp2fwbr
Ls/x2TjRlNY6E3/TOAW0QZRfTmA382t6X71CvLNw30P9YRI+QX0CpDr8RrhCXOMjDUPNiQy8lKbJ
KbblOqbmoK0pMNBxMpFK2Xn+1J90qlHrxWvjdj8g92FJRKZZP+1w6hc0l5F57xavfB1PffVb/U5E
DJvNkIO41LA1S3xg9OhKT9Vc5QE4xFEBrqYbjWL3aSXb7mda+9kBhesawQYdnPY52bLTPaXNM/jA
TgC0h7ko/VTnT4dl3RG/ssc/vpP8e+gWQK0Upo8C/O9CDYFlC2VGxhjLLpitnILvPnHEO2MOi9uH
lTrVnWfmd7lTYBKdeE15wYmEbZKtqWCcJsCW9bnKCEkkv0XAJxCFMzc0QzBxlS1qD4U3rzVQVvF9
lhaMStS59vEUnNzrvqLXDBsRCNkLRbXCfmyo8d6VEeQLNItjRYMH0JPNOhw34OAw+PWj98RFxB3U
jtiCcqwu5Lq9AwynljrZskw/ZDuT/CxdRTAzAnwvYe+4GSQ+jabNEr6HebjMmWVgED3SlNg86oCE
DSdkr8JIbBczNO/Ofb3RZjqwaetLEjTUJfs0sDQaVsLf/G7YB29b6ueEeETYzTSYkoxv+JlehTuU
0XwUcVGxzprMFthUACOorcXx8Beik2zybvacLNp+V2d7RCzic/XMfeJahJ4URxx/zpNu1rXb1zDX
QbvAIDOAiXnfriSCV9S5rEMWOw8645qXT1lCXUYtRJGAIqRkGELJTtkt4gHmslZyOnBl6/qlMfHu
kOoImsG5Gxtm1YZ2l17lvbGFntTUcGOtGsA68ycTk8LolbtC9hnIs6pfKj0cjjMLc6TO2pP61W7/
gP1mhPj/A+f/+1KQWNUJgpr8iwvw93OhHozTkRI+HL/Qq8jnrWeJ35AihrO/7w13VXa1Wtu296cx
Q3rkPBsGY3HFnZBPGMrhZYqrUNA1o6tpPddyGPXdgDtqUS514rAYQozf+vtHEa81m7wGeH7j9wRU
nmOwCU//vjZK2dWxwPVqgnkw+hQrUmWiH6EbufZ/3yvHfygSqPZ/D0OF9ODv2X/8w9/P/etX0Fdh
uzmJ2tpuCRgz/34IeT2q+b+nfz9ak8JtRbGI3lL5X+SdyXLjSpZtf6Usx+Vp6NwBDGoi9o2oNhSS
JrCQFIG+dfRfXwu8Nysy78tnZW/8BkETSUlBkYDDzzl7r501dxCcx4pq3JkQqnTB3ubFmir2ds2g
yy1hCrsJDZCVtO1qHNS0VsUmXixLt004PYyBbtehx6dW5ra8U0V8l2XRD9/OH21H/LCgp25BeDor
n/EG6JRDLJJNw/naBXdjMdo78B0kNGWvgfBx3xIggau1WKW4m0DI6HCbkwIRlHQQwL4SZo0sdrIT
Y+0Kk5LGcymTO3SimZ1cwHK+5n05HKCRobI3kGkDWUGA28UMrnQ37nPFZDsefpRGaZ2woaK7DveT
h0sKZEcCuaWRRr/V5HtyDNIaHe7zFsQ24ZpMN1z55RnM4j17W0Gtm1Kcts30jisErsPMhqPrYeIF
SNJw9K/zjEwAHaPvlKgtdF+Hm6lD1qgHLoSpptk8GOMhK6PXPrGOJerUxUgSMB7o/KraG7KlMZd0
W96QYgVGukDyTTBz7tdEvceIvMAhI6br+9tQWT+1gZxZwc4utLmdgYmsqmggjnJ2v5Jc/ih8+hlZ
LINVSegMljV0Gh7aF0ifhwQ1heMy2utt01wveAYTIHDl3ShA8lSsd3mE2A5B4FR8QSTDxA/AbYwf
yf5oNWqxpqcMSCZc6c48rCXMgZWI/OwURy8xtKnHoEwRPEXWg2lw4ZC2nM5uVGIIzmc6cTrLj1p+
jNNeFuI4C9bAqUziNW85nAgk7gAxZ4Bk3WsA3elQ5b+MBOVD0CBYd8dsuJlTefSZBfSYHmKTngOx
KsklIXepa5e1Jit+EKJCSPslqWpECqWHaAESCMgN9z1yXdBNgfrwo/l2ssicwQmC8tiQWxB9jPn4
i0KH3qYVqfGSS9z5WUliVuSx6eVUO7h2t8GjP+7baUbNDTVSwOy/sVX5UnMkbsyFKzGQMmFZiCNT
FrPEy341Q9ScKmza80xPBCAAC3TB+REMkYFOw2HIk7F3dd9ZAqtfTh5+JQr6fUHm6DY1aVFZHLIE
r22tWvTn2cPQPNucJQm7ASfRb8LjWlDRQatbBkSNo8TG6hSLgZX9kHVOq6tJXt3YYiMXoHV2qyei
yeD+iIK+MlBPNgnGfYgTlXmR/9Thml7ZVSrXDUtZUuXyzqT6t4b7gANpHZBs5lgQmeoKAJOZof4u
fhES3J3NlJXbsey139XsyOM83pFXL48dW5oEe+sO7nW6qhHdlhbxcoZRoJ4nD28GQ8MFteyzcjtJ
dVK8AX1N9zDvOMz6mS54OETO3rOQ+M9Ncu5iNiq5ZtdXVOnDEP6I9XgkwZBZDiIDllgyf6W3mhzG
EHE6fOVZz4g0Dl+jkpFy6WbmDcDD3WRr0v2adN5ZnVNstTdxmqBUDfuC5n8zOzEFcPqd+I8XJ70f
4W8PLTPEMZ0QP3ccwVHj3WSCJlbJ4DP2xZrkDePBdfL2rrQoYdLx03CNt3Hksy7JnwO9mBJUU3/o
ktqeXBCLj3ay7zyHlqNwXgplcq2+SoAmBi4J6MQhL9DgyuZxBJsF2ZlOsM2s0qUXHEb9NnPEcWAT
YY2KC4722mPax+9ZB3sDE92JyBsXVSQoMtkzIB1DbAkBKpF4qh98syU4IAFUZzMmBoSLhsq0jXVf
l822ENOd1U4bS7nhOvUIow4a+ynrsgLxOz1DlwA4tgyADrq5wX7jRncFgd0Xw+peGwv+c8N50kH6
bkeDMt6lPxGFOrrkFQWoZGg/S+PGMTDsl1Rz7lBV/F7WN0sEjyIImVPUIj2iRawhFUVERa4TnyE5
GDuWyNJ7NVLalEGeMMDHoWAmU7vXoISFyr6RGImiW3XvLVlHB8NlOzyoj0zlP6cWVJEcByz5Bj14
chsIrV+nAdISy8qjNfY38w5yHZIBs0zXnkO91IEysMjR3M1h9xBXJCj5kf/ilAaJbIvRmtMMpRzU
L8/xSPrlKEfpt9Ih/h4mzkORqENG2lqI3rAwdLHiavRidI/ToF90+bi8xGPgRhxUkRI7ewoIu7El
x0n2EvtkR0LkN4+E06A5LqaBMQ4aD5OUgLXXcipm5dRu/Y7NdMHgo1eiQwJtrLQ5kQ4XhcG27yWR
3uxGXemUG7+ZD6B0qo3SRI3k+bQvGPMMnt655NiAZJqXEI0BEG8OZD8msGaj3Elu81RjEOGXjFQ4
XQJppLkrQg55N9H9elra1JqNuBPzmfpGm2NLQLsCMv9GwYpeVTA64KTR+7ICgyFECxDLoGlAsuPc
innj1KgnykGDxvbmfbWEHJQjTkoZAmYidPfGz7H2JSFd/koGJCoGcFMDqrAUOgsTNEoYhCcDkoXQ
o2toEyu3dZsH26zEJpIGQ8KRwj5x6HpoRe3Xc4UlDpzml+tPOBAzZpgCLTbKkXrqe8IcdLULCyR8
rpKXaaRnXB79CYxe0THfj12H2OeSz6bBKEP8OfQkl2TvmEG7OZKhFCCQbyLru+nRXRYc34u/+6ZM
ppgiUXzzM+2tAy9nyDkQt0CyzZNVJC+iDvcm+U2MuvRAH55iBLLtugsxvRQ6wbfExSRv3O86ldZL
7lwmuyEYyq32oqOBORkpjq22/OIdp2T3/O/Kk8Pr1HmfAXhQCDLzJe96fRrCgz0yD7BUPJykFaI0
9ynqgcfRmfa9s1/kP2RAXl1vMMUvk/sx8tyjPXffJo5ADla2NezuqkHvcLbSemXSmATAeHP2Xui4
wPeUzJ9y5bzmOYMsgYgNnzqFL6mbNzZ0QdRo5pedSqJx4SqOsKNIST/HAaLPnvplLfs2W1emsytS
pAuRfpxd9xCrGrIAogbLrHceKWmEd+P5sUP1busB0mcL+CAeaWKJ4lKBiVHNjGGM4UFFHIsvQMZ1
vP51K0OwV1NzCUT0BpYu2iuSQub1lOTOA/lvENPpJuWWP+9qt9/0DfofA9ra2jGy3Tjq5BDE8xHm
2n0NywmEbbSLYrpXZoSKv0xqbEhxh1lxKYFIQt1E7AV0z2U69i/hYE4HgEfE8iTlOhW9vzUqhvQZ
9IcCXp0gulSFjFelwshomL/k0H56Rsu3hffIoKcT+zvesOob8esEkJ39sXWeZkvhuzXhS2BJI6GG
bfRLlMTOFgf4vPfNYxUzzHECjlpzlkSwSoYpNVBQSFz4gxqgLnTpR23V1Dn3VZhjuJ2wkmoJEL2d
0NbmkANmF93VcDv6XCUGZj+6VhDdJtSQkBxs204OWQbshl2t1WC4RFBfm3zUcTvaZCU3mwK3LwSB
2j1Mbn0iDSR8rJIU7li00g1SRTAHCthI++761XDOff8ExuTY+7La9eN7IW8hVZ81VuGNcD1GQBOZ
DTHcLFM+tRkctI7XytuUoCbMg5QNZPo8hd5HLHu5tyfbJ8aofTTbPjyTfMbkfkrfZCp+pi1vqKRP
6sv+EMnqramRGItcv+ZWzFzDKC9xUBOsTsE9cOauc9XcTGRx3LSxFBQlGZYm+8mA4FvFPeAXenvm
rg49Y+sRlum37JzqYj4PMvpyByDVIvyAwcHGP50IgTe50rbVRPypeckjuJgCLpu9dcwKyXFFU62j
6mXx9+sHw2ei0sYllNRF2ZvU3cF3a7EKbfRfGDblDJpUhuw9NQ6RWk4vzphjVvTiFvMx6D5f1kuM
0gY2/FtpcR0mVmSXmvSOyiJFKaRpvk1L+BfWgmeDodkQ67d8TODC2QO6SfJvdxJhfnpSvUUJbfUn
ZXP9aCMLk0mR8xXRl4xF7AYgL/o0aTcbGKkjVHaHBebTmKG5ixZ0VwTlHg/0gKUsMqdwoyTmUPI6
kSlOYbINAkq92U6fgoiQ+qxjVsunUa46mW76zNAbuLz0xOuafr4HloOy42ALdW+6Nf0uvU2N6SjQ
TYw54yFoTmzPSQyt4nzecNGCMzAcOJP9R13BsL6SV+m4oRXk5EHjBPjNj4aDXVo7MqgYK09R+0BP
4ZvITHwbuSDGng9QmA09kLF7T7siXSnH27CbFytCfc/BxLTWkDkqSNqNE2JpqR4U1dDRlA+DwUAs
mV6SsNv7KUEibmRm25yUmI3kZLdIKRq+S1OQXhWYyGohHfM3vWDuHk9Whd7qzikK/yTLeV9nwFVU
LJe8gvGh700q74bNTGBDzOlr7wLsvUL4Et7OwbJZNjk42ZciyNEg73pyvkKf+a7/4TUdSTdtcjIF
UPzQuuUPJ1VKU7CJQeNh75cUweQ9tVMCUSXvUJez+C38PQc6uDWiHu/tFmnJxPtrLJ97gJ7UNoOT
Rbzjd0MFtBlFe0raxadIkuIqm7LiJq/Fjih5Zn0Gc5cRMlDHR+m0DDZk2mS349Ln05W4NNFHN8pj
M7Xpyfc0R4fnMNZpQlw+SFo9ygqwXAytZ9y2g+0eouSxzJAxgBv5jAw0FQ3Ngbql6PGZq48L2xD0
3U0x8O5WNGe2BEbBBYoZeIuS4kIBl8SpPTZ7rgIYoBsbnS56RFXDF4tKd1v5clhaGXi8LURxsRV0
GzXaCFZnqzh0Dfq6DuYQ1TYocBs1uRFUHkm3MY1oRs+lozBVNb8mll7pR9M57zLQN1NDnoFGfTT4
Mlg7QTBcdAqsuZ9vZ4Oo4sJD9wdY8eR3LfC/BqQzYQgbmQQPaYP4WszWicgLoi4cFiYn1y8K0JUw
jLUavs9haBwBgrz0jo2Yq9cuzEuUQHye0d4RM6qYkZF7IUk4KTqMUi3a6Ymw5YGcSlvia5hebFLC
16Exj6ukQlmluRyEHPXEPBvbsYiCNVXwd6QZldFYn3P9FFmxuVlWfZcPFIMpLKCLFQOnHuz4oUTY
UVkoDCugeZqoYjBrwZPR4BCZmQvzh0GI/Z4pewt4xtZ4K4Qdn9gWPtAxmRFbDLvCsH6xUH5Fc12D
fKO6K7oBbLidgxkiur4hjshJLFhIhVduVAwuK/H852KSnISKA9VlWDhQw99ZLDaYs9zPOY7RhCB8
h4RNtaOGNxxULR9i05zhd5PfiKK6ropxK+qEOYdoo4dJfXjhIxaHip7UTeh3/sYdrHejZZgyLNOj
6dUdqFwypd8tg7Ku2urAeQ1KvKVYsI5Gi84j66IfMJHYTsEMAAQG6m1gWwUud6Pr+pVTjgZTAI3H
Npy3xu7IjbMRnpJXbiFzNz5sNTzNDTONVl3SpkQKQCAsZz0CsiH9ity4uJ+R6lslo7JyqWMlJZzJ
Hq4awrPAOAEckEDmzDwHc+w9yYaByMDwaqL5FdqxeXFLc11KbFS6R6qZVmPxNNvGB+FA0Qe1zZcM
OKVN9Vz4kq4mYRJc395yRe+FwDl2WXdl3TV72plyDMdtWMdvjgFJCnjuwAU1djDz6o62GkvDOUfh
MhX49glmju2cBJeQTYwLq6Gxhy2XLkYTDpFZBHuvCrP/IHmuWlkoxcuA3ckUECtSkhsfOZkJCp7l
rZjMH1ngfyNSBP9Kdl2sGD4F4yUeszfP1ADoicE+16PjMe8SBDzHxJr7fv2jH5zdUmbAlZTzZlLO
fPJ9GGkJ+5Zyboj3A9jEQpecPMt3bsIKfpzhmc+VX1Mb5qNA6okpTnavXLxi4nRbYso8/8kj5HUT
zAGq/1p/84pirabaWY9ljS21tOFcsv4VptOss7DaucIQS2y2VWF/AmpPZqVBj2dk7StGo4E60qtt
3jjHpizUHqwXc0G32wWCTaiHk9MO4MeyUcGPwC6JEHd88pR6fcSK4rXOQTgdjK+wWqVF4pM+WYsj
EbufcS78uzip7mcDUyeBuePWz6n2Zg/HS16wkXcUBHi5DWpj208tM0u/aC/2x4DwJGfhX1ER1mh7
CZhwNVOH4LtdFBtvthHp98wzouRHU4GL92hHUzVMN6p3X3zEdzlWPzwvzrSRlfhVON1uUJ6ichN3
btd8hTTeNuVCCBwqe975KDHmimZ9HbDtXrr2pUF0beiClB+i0N2D5iSiYAQR6DIjlaSPY9pgc+AK
FMWBQIMwWawYJv2rcCZ8PopGsXK77i0MxUtSunKdKarkqCperWnO95ZMTwFxJMT5YD+0u0Vk2bbr
fMLHLwYW0tKk2Wzr+4aMjA20LPocYSS3+r0T3anRE9OkecDUoRp4BbrTXKyEXvcmXh6jmAlUjAnN
amfaESNXuFVi+tk+sQxw8BbvqhiNT9XJR1vn8g2iPU6vpHpP1PjDaMVlAeZzrb0f+GRfqkAeRwOY
PJw6FCuaczDPnG1SvI5UxfuggSMjUDMU53TAyJ8gfc8HFv8WWxYXkvGGeoTrs6o/wfSyITU95MXl
Qt75919GU/MwtIuhSsr8OPqkb95dvz2sXW9iUL0UEf0wrSn8SUG7ftNy8/tuXiuYCNf7f3x5/fF/
+/zvH5/7htf1+77rMWEcdqYYfvFfQmT0bF7xcnP96nojyr44NgSr/fHY9e71ietjv+/+u8f+3bcE
0Gaq/tNsgs2UYhX28zE/BmnFXzMtf+IfX14fvd6f7ZGnRA7tw/LLJ+qT8ni94ejCcfv7vpiDf9x3
Fp8tPpr41c1nuU9nsfKFoS1Ypel8zNJ25q8U7YHoTuCrk7cPRnCYnsf0NO9reYyMSB7nKPDW5A0g
WVnutvX85xPp8i2ucpg8CHv/+weu33a9K2gK7dQQna4PxdJxjqPl4WTrjNTBvwy35/p912euN9D6
+M8pOh+T2Ma4rQoMXcny/16fbi0pD6X1SYSFRDDs97hbFVqBGIrYiY0DlK2FVuTWDPODjGtxXTH9
dZKWWA8GNH0zQSwsVXu83lhjiyAiKpsZfeOMQgTqjFu2X6NAa1F4ku5nYhLsygXcaZiYRVozLoR/
mAIb28cLVSpZQFHF9QBf7l4fy4njZFLpNgSuh+26NHvsDddnerJV5k1QFT+zga7875/LdMQFderU
MaiwxaXX33D93VUoFvKI6E/8OfHu9//3x/9y/bV/fM/1KVjMjI8HqIS/f3n6P6/s+t3XJ/7pd/9f
n/79Gyov0Tu/04ff3/tP/2dJInycNoS4sAGGmcXy5+WAFKQPUDz0nwYH4aJl4rNzp/ac0noGJwU9
o/cKhmGCxJviR+qYNfDogKlAGcHVnogyjZLmLLqBqVLKHL8N933Ub5I2O4gQ3UpdgvICsQINX/zo
G+OXcqL82NcM4puMrX7DzoWKU1JlQyoQStETY2ZpBVSefmGPEGBgEPW+3gXMPoSiFaDbhsab/8wG
rLykA0uaD7+6NQ1jE7ZpsK7CnlQDzbC+LxqEnx61iDMCNdAwPIr8Zx/GYtNUaKDYC6y7dLrvaNGt
scujLlLlc6sYINQRZBATJUVPlwxwuMu8u8WvGGdOeKhH88lyizu2t5oobgKOVJzsMy7B+16ZzU1b
wOAhaooaIUZO5eHnKrv7zCy5mMVBdxlNBkuEr5wAw2M9WNTgWegfe/Ja1iDnR4xraInlXM2cWkBx
XLTKcD8mhJLEEDT3JbPFILkDPJyt8tlHQmO2X5K8+s2c1O7a8s1TGQ0d8tMAMbpe0nwwgBiu/z1F
VtkyByGEjjjJsEPRU2ia9+JH16WwYAv9YbjbNMtaBo2SiX6a3uuaYjuRFRrqCL8uscfMOOLg5Mh3
F/a8lXaYZzXNNGcy91KhHY9AS6/Kuz5Fbuhm9XdcBqRMeXBOmjYMb2qPPqmZxpJLoJ4BcrA+CMJq
DrVL7RAyg03buDm5cMKZEzR9+1wb7ItNKtO2gGEy6XjFMPgypOZ5sEH6TnmXbFqvvBWtXW8HGdwJ
y/kgPIm+LS9HcAjTHLHEjUg6kIEFxpg0KH65WXzKggHjeFiL26igh8blDKZQDCFVZdYlhDJiG32z
ajTtgBoJzFSF1qpIzVejtX+qVJDYgbmCH72lHcAJE833uVBPvWrGe3qPVshmLZUowJR0/b0Lj6am
GXIkVWPCNZWmB5j+BNr74uQGT6nTywcwx7+khYs/zr6FbFBw1Bfodp23XhvgUsjsivYiJNjbmK1k
76SLrle1nwwDl8JvEBBFqfXaEhOf3WWbKmFVs3NzZrjCntUuGGkjgdWFa6wZYxEQlrqfYd9ELyXt
rSAgHyka4m09AG4L6OtugdMejTQ+0Mz8ZtVOcKh5h4RvC1qdpfxmlu05y300cB6LqJMP2OocuSey
z9u3VXCro7g5OgSkAEfJj7QEbg1MWKPu3+qseTcqXkFeIYLNg4eqNO91NFL68X73MIclW0G7m77M
VInbhuyPxtK08ERkoqZBh5XGyMATGbxGMaLquTBg6kQ5m048wG0U3JYLctXg/IAeIT4p11BUGIQr
YvANu5ODwm7A2KMbkEos51t7gMZXiTxEU5vXH7mibaAhJK5tBXzPQd8G2R0l3ZjqrTs7w1PeNqgM
E4QyvLcImNtIXNjTA/AzEd1Oxal14/DeJYqVmjrgXYjD7Wib717iG6hhCvSXVvptcuJup1PKcDNy
5aWPgs+WFlpnSpAYFvKuseN11V1yH7cV+MDZxj0bEBYzjX2PLGYiZo3OlAwRTfUD4YvzaG0IrBue
u3JgbDk811obaEujn5bd2RDKbXvbSjS/I/mr7OH5pUyJ0bh0ixNx8OHz4pnOdN7CO0msjejveInW
2tJBi2KU1ocz6npXwKhkjI8SdpzKUxEOLeg81KQIOXazEHIzJJgqoAHlKUpjpWV+sGzAQlJEd2XG
TjQaFxIC07ttkHjtoQ2Nu3pGF8aw6ls3Z5ia+oeBPKmV5dH7mCoTe6EROsfB6z4TSKk02oqvMQFJ
ODRRwS7NeBFGrXnXYR0LCSmzbqeTIT2MbZ277ZOOFn4JGTe03QUDSia9UY9PY2uhB3diusViPVvV
fGoR12QyzG8XkRlHrlv28Tmt5nzT5PmZPumdIJwcAXrsbMpE1ZQdbrPrWvT/wzinx4WKu/VnfXHC
GDhNRURMJcY3cnsZF47jXUrf/jhUDFZyDxvXmABlt0uyGsb0bUDw6o7jW6YYphsquSUmGX004UNr
ZWFhMhp7FUqk8FM/nYlmyI71loTTh6wyWVML/0dVaJr5LRZf1bykHtkTHMhPiqFWMRNLVSuuzLlw
v9RyqpLKBaOM5L+BE4ieHbu9efwIjPoyGBPxJoq/PsHxbhpYsr0cC3IdPZu+liZSXb8+oMvJa4QI
UED5dflxUMDtGDNjg1oeuz4xe7Dxatd5LnUbnvxIvsYZZMOkISS7Wwg2w3JjDilmirD4FpFYShZ0
4x8nZ3yNBKAKXdjT0WS3h7yEm0bIcCNz5AQJOqhTWhfmAYry2lq6h4G2duNSAxgudUFNHenp0twZ
C9/zemP9z1fXu3+8xOUHdBwzmNtcH+hbi+3cuLxybzCfRZoB+XHJVvbwlqOL/J6P7akqINqzfZxp
OC0BzJ7l8SWDdADjqrDXpk92+Nj4uwImYt682SHaf5NkJ66qbOmvN47HoWAtN9e7kfDooFOwrZ22
IWE8eA+JyCZkdnk3ba2HedNO+iFajvDU4XpADB4cfM4WikuKiNoCXVIuN9ev/vJY7/lcNxUGo8ZK
aE4ulRNB6GxpQ7tDfUlAddh1FHSws/Pj7xu9bJy7WIYrg4nzyqkZdu7Nhcx6RaSGaUjNUhikehIT
3i83iSuRMl3vxwuUda7pxviZvVdiSTielwTuK5k1bx771jMPyoVY5C03c4aQVxCaSyTusJCqgMUe
uwrXWVPK24iI3R0iMOs4daV9vH7VGMI6VoMqaWbQig2v6dy2vezFJCUHxNjra7h+pSh118pBwhXF
50rW5pIZbx7RsfeRCg6yhmZipYh+If5jgs9MZzpE9iNjEbLPTa/eRYkHlE2/zQP7PGq9fMXYoOYj
LIl8DAWWHVfbx8oy7aO2k2bdcQ29aRXqA9diqVzQybAufbeAFgDxJgugKVQISiumdZN2CCPoqWWY
Y95XAWECZu5yOPmUvJs2Fr+GpY653nTLV+YQIKafbRpD/8DkukUMAT+jIdI0XnEqehP7EgFzRBIl
ZP0kYxKjcOaG/uqhbGdzNzIfPc7LzfX9v961aSlmOc0c3u4QgN7yGbBz+/PGH2GoeGgFVrMvUOBm
FERWZCMqHXZlh+KlZsPrLyDh3wfg9e6U4CkvpzlYd9p7su3hrarw1PXzopVM5kRvI2P8sLHHs+67
h2GsTv+ZO72OnFaMFwsY4ewfaO4A3wy58tKzBj6ZkhK9IWISd5jxPn9FFBAJbcIN8mp4jhv/uf4Q
z+WJ0ZSBSBWl9rIXhLmcsCFe4Whyz9G3+Q282Nd4x8Qi+BY952g9du4E4XSV/wKiuJyU4462JxPE
Cl8So4DpxnY2DEGgWyeAI5mGvxYLcAwEyZZFfX6CJ90MgF63nbGD6hj1e+Nxvms/S+5OyAZvHMQQ
II6YAb5ZnL7mGmFO+8p/RQYu3vy4uTEeMaMxJMxxgyO8Uef4w6SKwZ7q80Mzcgb8xqR7G2Qhbtg5
N+MOR4jlbCP5iRgGvG0FaPTZfHsAYLWJ70mRUTfYjBFaPBOoAvkE23mygKa88/QZ3ltn1GmACzb4
YyESZIxevyouZ4QWPqkvebGexLt9DJ7ox7PX09ixbNi7xJ2e2TOwrFhvyffpLvga8YZ/H2Bgt7sQ
NP3BwcBPgimLtqKQ3Dr1WjDFQk5+Bj47A9/H9vXKcYADnnTmgKnROTuRzfLDhbsfbExnGzY4CnDE
orfA2AvgoRM3dcwIa4U8DlDUcM9OjHUDSbz/cEZtsRs/wvpGPv702207IZU/T/i8vZqL4d6p9777
JLLdP+Ha79mRhGXxH8SN3pdx0er/+pvlwXNnX7g8vvDaEZ4Y0mA7IV0PaaoppeL5zx+PMdIZcO7/
WdXjkGS2iVHTOFYCycom/SVO5T796I7hI5TTDN3C1gjuY3c95Tvaiu7Zu50/OULY16LRyxa2C2G+
5rYhg4WPIls4qUm4i7xDUNzD7ByIPsZdJkgGtZixs2/YWUj+XiGaoAx8mX9B99vm2/wNCsctHtB9
9dI/JI/5c/XS0nFYkXH4MzlCrH3NfjgYXHb9JTty7UeHaXDAYqzf27uJicTOfWAxQ2uwRzaDnRr5
NL59G2PTtLOGFaGbW3jF3Rpl6ezgjmpf3FswzCPd7LPqyWPd/mz6L/Wcn8HxRr8wJmBocH/hgJLz
Sp2o0tYA096SD8SQBiktSItvhicGC881HzpWG1jFPMNZDa9BIOtHSnbAMBuc5QOHbMv48RGxWU0U
zsq7lNsLRgm8uvSGicnmZW/Umxuzyd5nH2j1t+LBfoGCufU34c/5Q2Hstnfxc7ZwGq1Xz97E5+5g
7KOdc8EX6rzraoV9aoP1vn0AA4jgOf9eQhbB9YKyaYPcGXMk56mLG+Aj2awIUCSQLLrhDJvuFgTA
s22sfgImi90Nu4M1wY/rPTBLYJ9MsCMMhKduMV6c8CmAU9+YjwwrzYidzpkWOXTxhd7AYYuM7zKt
2WUQCbeHyHDgTwy39r35leeHej/+oATnpXIB38lj/Tad/Dfqyh07ty178z1hNjTdAC1c3uQ7SkIU
optjsvM2/8uRb/y7A19ZhukoV/m+5fzrgQ/IXqPosoaL5fUXPEsRYViLp83+5vqv1qIwJQ1kXbxj
m0HZhNHoG44kvRC/F63y//JiCEL4P85C03FQPBsO2Qd/PQtl0o6q8fvhElv0CvnXkjdZbCbeIhBt
OGy4fqzx2ZGOQ10V3lXtXcgAF5vlN/wj8d315fyZKPHnsvCXgIu/3P3/NO/CM7x/+uSWRI0/wy0u
RHb819+QD8VFGet/jby4/tCfkRee+3fHV7ZNfIWhLGIt/sy78M2/S0NJxcOeIpLKYJ39R+KFtTzF
446pXIcDwP3bf/yZeGGrv/vKJeZE+cpafuP/U+KF9My/rPbszC3X9lnxfYc2F1u2fz3oYxUT/mLq
CPDXN136hMIGC/RMo4l5nZwG6VxOpKyKKSIpDx0sEwRLerXhbZ00/lJj9WuuW7FojmvElHgNQhDB
Q+zfk0+VHxnw+ZSUSCgFlRAqlbNnaVi/xP0C6DpVxFm9GMz5zM/QHtynsZbnWYwAG6Q7Pw56RsKc
s8DTiQjuZTchxgDCmtdZu1U1LLCmmZgiz8Rw2BrxdPY6lFXNhov9TW+dxyw1NkWT7cwh+e5PcP9T
L4Thm1VsY6VTb0KDXixidNYsQtfJQSRiNclevCmcT4Z9cIvC2o6MAlvSbwokQK+DIp2eq/NUFM29
lRerSdo+HrX5kAdcfpj6ghawWb3DEXZE1i30Em3ft4UXAFsB2Big55QTYcghNtDUT5rvxog9qRwZ
96PZM3Z2xaSxkzZ1PFyT2U02HsLsy/WmVdYBddG0ISKT18C7kVnDduq4PKT0rsAXJPYmT7isQmLF
vhuLRwdN7kXy/+mmmnfSHE5VAwsknqj/zDnY+EqW6O7JA2A6WsHN6NAKQIEhPdjcp870sxmmg+Hb
wybTbAW8rNypcrxzllFxBt8emc1432S9e5MMYjX2JUOQXlC5J7jZU3TIdAX8I2mAQRzSJgLuU1X6
OR8WQOQI7Kdg0BhT/m8jhbnQHkqSA/w7ShmrKWzASIx2c8KZN45U+6TMEcG2RGNlgLpzmeTf4yi8
87KoXxOFBcTZfTXgIqWDdh7EACaCDffSsAvse2WxeBeu904O2wBAWwDmySrw9G68qUu2njkel6Pt
D6B0VJVhBxWaZCukN2iVSG+31+0Yww3sWhhFo8r+uOFPk1OUPfVxRmOFglg3JX17gtas4o0ZLGEW
AbxGi9AI4THXHYJqn9devPdiBqN2xN6nsLqSsGs2Aq5GEiyh7mhcQmOaYgo1zEdXNZg+5vbOg4Jo
2lZ8myLE06FtYqVgrtAKGmPuFF4Y1R1EmgKGsUvvI2V7xTTrnFdKQ66m34dgK+Q6vrZr64CJIfmp
vOi2CMwPJypR/AVsyf+bq7Nabh5b1/UVqUoMpxYZYyex4yQnqoAjsph19euRe67da8+q7vxBWxoa
8MELAiyeY1XDaa3AD1HYm5xZRGmipb5pd3ocOOIIWFS3triaPdNFTtyxo27Ut9KPmWG7JNB1FlON
kiWe2YJlAbgTOk5yC2754sAd7sbGLtRCsofg3kOiQRU97ufUnVsqempSe+mka3tTSlt4gxGKu8gh
TGFKhxj8FNagA9YN8yz/aHV6LrpWQFMTOfG5FileleY16YnSqiJI7Ug1N2YSIdFUzYQ8Uo5WE9H3
VBYncUBUK1eQxS9iZJNTihnFkilPhuEDMqVn6FYAcqU4Q0w+BkGX8dxT4Rjp9L7Labj0Ba7xcw0F
WGi4RT1GKx3jBV1WkHiUhm9ZKbCABmWekfeTmwOqVOGf6sK4EDqr5on8+klBYqW6byNQxqqGjtSQ
gvely5TZkfldRx+Gqo/eTc/QKB/k3xwkENymlXpq2/x4H8vBTpvqfTJnXBfMHorvnBYeSJVyFRQR
/nNNTvpEN0HLKeVjj/dXhcMrhb0KVISTVSTjFemrGYxIFncjxSeSlk6Jvu9A0Bi89Lu+V5uwBIYg
t8Mf3YfYEdPip70jggq8C/hbPVL2IhxSABGu+gok5RznfoeJo51nKNwVZKpJJAE7CV6z8P7X9wp/
pU7UMiQkIOeiPuHq6AuLla11jkwytUibr5YqABm+B8D35XXFfJua7kkvm0t8rz7zMT419wAsui6E
FGFofJYz1gGB2X1moBu3JSoWpiZPlB+A8fUUMVxTRuTCoOM15ngfRbPo5P22Rcg2I7Pq6vI3v2Hk
fLpH93ErT+KT3mos5FHZJZl5kDH3iTKwwCpoySTSZMTseyiIJSw7Q6RYrpvKVQ7un/c7FotYWv6W
sbgph+ljKqlvV73yHqYlAtJVfB1F6QkLVM2X3ktxSBH4D3HIUaFlZzE4fMyxkYHTm2uM7HLQBQOZ
JlyASgSZqDTz65z3fyBuK+DothIEz5okAsuVgX3Jf8UcFUvJG4OVNimOVhMaeFLMFFYi9C3Nd/mu
J/vCoGfFWre8MUJMCizpUbSezBbity6DEcYx3u3L+hcI42jjXI79G++1ajs3lgE+9rH5FcfxoZco
jksBGHf2lotQN6/ywMkaJO1N1eqdWSe0uwzBG63wGGr4TlH3K3N27gTa3y4S5vWQ18glyGaAoJ24
A6fGz1gfZZohHDVxkfFf3GhfarfUK2L1UsmtjMVA42ZWL2+ajEaW9Z6I6ssUVuqhi5Dp7KcCH+P4
la3HbHj1Rq+QLeHcAIO9y635MhkFYgAwx5tJP1qD+aUJ/ZsuwlVT1JvJCeTJd3RXqQ3S+wE1OUEb
VwSnTKfaEWRpg08nrHWaHoQRxaZLrkZMNolHQ+jmlZHC45Y/sD8sn7g81JyUCe9bDg5AAntDgV8J
IAVsybKHD910UVkYDuSANsx+WarzRogGzmIVaR0e8ZTJhDKV4Vv1gBsF6hxESzv622T+fX4bsIK2
KpLbLu6BderiexNomB2B4AxL9acan4NK0Z1Zh3/bZSQEMVFU2GjRrjMo9s26sS+7OVxpmPdEx2lW
SS2wouTcYOtKpFuXcZSW0LbQUFWkyC1j2sdqZ9hRlX3L1v3YasoBMOS33GqfYfM29qBpY8nPUQIG
2Y9utXkO0jXN8EsPCc/tFrVX3SDhR9BcbL2U+GNOs4NRA2gY6q95gv1ajSfrrr5IVXigBvkrV/qm
QTxVbilq4lfRaeVVmkhwdaaYWAGYqIQ1s9ErxTnyYYRgRk2cDgne/M67vzZCka1oyIuyoUa67F78
jMF2Sn9AQ/lRCk5fCo33JqevF2q/kK2QKAyMW4wi3tAL+Nb0yA8m1H/umvVBfTmgfcqI0U4q61Jb
D5qAaaqZn6Z7a+AybHzGebnLFXqNBAiHsNTo0KSWaTNKBVVS+RhBe24I/Ziwttx/z8gE09R7Nurw
O+zbi54IW3OJK8VK2aJIqUCrkJjWMb4EVURmjXIL9wSWDtLKnMiqLTXCpmAHLwTkpITIi7N3oUzR
WOtAKEKKNNdFPzkSoq8BJKZxmHe0tl9pwCMNHIqXVlp6Gxlby5iJ526qN5Wpb9JhEY0Yr3OGkhnB
abA2YeciZybTkKQeN+sacret5VP9R5fNGnJkNyyeKpkAwjg68a0pAhhAlTOIpOu9FoBx96gWWioa
Cr3fqvKnlbaHJBS+jch80XBiA0eI1PqwFGdnoByLkH0JUagpzPWcvsopxiCKrp2lOi/tAeeXoG8O
cpNIfnvn8dOgXucqMu8pG50aow8WgyjUoVihepYMiEFR6Eia0GfKxPhALIeMmGDGJ+iA9KsBKYrH
p5rZYaACLwH0Dz82Q6H6z08eX8dVFTlmB23q8duPD48fyIw9Wp7Lq/374fGTf780ZKxVpCle/9f3
/8/bP375cWH/9TtpmuwUuct92nyt5D5+jxMW1sTjU/Z9uKX/vlWlSWtTGSKCdZyBiu61MFAYfrzw
44NkiWgNLXf47wdaav/3yw7Sy7aC/RsEE+Uv8yt7vMfjt9T//1f/+Z66FYlTSZMp3TcqXYpu+TBn
HSy7eBF5CUQKO49vPn7n8UGr6a5Q38jsRj8XEaas//X3/37ZpxREuxagUXUnjkBA8n/fSCr01K8Y
oQcI74Gviyq6EdLSO3h8z+jH1B7uYK3TMQ68hp7TP44RD7OIKBvp7jw+7YTwlCNHknV+NUR74dCo
T5xWs3Ygn0iSC+QHHSmIVeByUm8RoBg/hmfllULUsbArhON2RC602S+Znwd2eZ2vRKQI0Bc/4Mng
GNlE0tv4LKHODa3O3MOpTOg4kAXZCALdkqP1hBbgjMj1WBrP97N5UvBT/6FOiZFAPe2hxGY2nXVx
1aMFNXjdjfVLroK+nYxSySfYMxzjdLQB1vHXwMaTuWLm69hQbBGG4dP2J18so8HNQzh0iv4TdUkK
oRFHi6N8N4cAHSq78ZUrWwnsAw8nLCBBq+CtPKc7uIdYbCG1CH+OGj9+f7AlOdIOdx9yk3QGaBfR
gIFRo7o6pTPcKk73o3lCuDCuVqnfdp4IcyYkmY2O2bZ4CVuveFn06BDfAfK6z+E/wEDfyPI7asIj
OBNzQtX9wEfJwOgXgWH407NOT4KX6ccNeY++jf3Mp7jfCGvK9qSscClR46rTLfsoJnygWhSsCwrC
ug5vA051Wz0HaAycx5dEvAhfJwBabeDMaw21/939Nftkg76f4pW0Luw7zn/VM0aHKxDE8LdNhy7S
SibIXdHJ+LK8d8M6ItWD/EeAaiL6lZBlOgfNw1bEtwN5PhmkGRJ5NimmAzMl+UI9ZF2707t6LN0f
EtNwbx3awZnec2ion7Ty94iZas9XRE+PiBTvKZ6OVIAB/aiKQ3q4ugf2Cd3Cem06J4hLfHulQm/l
HrHbsNVT8Gtu8AJ0gP0i52huUPP19VN80Df6b/7Nvzg43eorzN/v+AJdMfgVOq+9qhChk1VwCl0a
PivCLwYAMd2GeRVBjd0uzubOTTzlVyQsTpyKBeYTGyy6V/hdQXP6DD5+rIt5Mk8gyBaQpTuqmyDc
WnAJZeQgTxSRcCUzPPDh95VPG4VieegWF6w0PlvB9sTUUZzP4ukYvrxrgIpp/Nk7A+2PI256d5yg
tLWOyDolawyxZaS5HYR3bPqvvvQywaS/UE1/uikvL3G/Eexbi9zpd4kiXuEkxxgVLRuB9e5yThxk
zaXdjInkaolFnsfIv0NYcDLWUm5TzWkGpDBTlD4r4YbRxHHCqLGEHbDCVuQyAMTb4W1Q+djajYxU
cbg7I05gHuq6LcWkT9BJ//tdChpeuEVwo0dHIn/B80EEtKAkDupIq3A7I3J/4XWTY+VXN7g+zGXM
UoCS5YMz2uVbsydDkSF0+9RZqPVg1Mhk+zkk+9Grnd6DUBJj11IfwZoqbCHT0TyMKJ5j87UGgGZH
3k3FmgItO2SFY1Sg3X9myi21fcvG6xvYyeTU15/Ur9f0Jc7UfDi/MRPAJiezM1T1nAmliIPwBN9H
WNHOo2q3LGceJrNsB5k8xFID+8DbRuLHw4XuJT2v/FjmhyDcGNQ4tmG2E7faDy2rEY+R+RlyX7Du
kBvW12O1iZ+iU4j+q2EXh3EVflIkoTdxpXGwokP2GbvpFgxhvCXPKZ4JmBi5wgdo2GfPHlgk4xuQ
bOqKh3kTRTuvwI0Lebqnz6I8yc/dX46EwnSsBQ/nyGqNDrgO7sVi1ArLrr6ap/iF9is0RnTl6k/5
N6VzJL0R6VLKqno39qlPzo5UosGKhi4GOfMePVFL/ep/tcXw6FBBasM6afUJQR3V5r9YPCbK6pue
ok7vEtVprfLSC7YwVzTLUT52hIVflW8grFKJalfREeFpbAZKJ7sVfi3YxFaQE265tplRdqVRbq5i
F9HaA5Ol8BkVN9wCmJwu0Xv3PPi9cWR05h2CtXa6eC6YjjGvyI3kHJ0vD+Qjr89Mh8Ol9h/FQeIR
oRj6jrd3joAiZJ1VtmUVwkdA0mres0ZiV8xflDWqcxfJASuhmvsW3NRLQr0GQXjw/tDFweD76CeM
PPrhBhdohfw9Nh3KN4clR2BljzuYWGwOELqLT4Qo0OsIXcag8sNnDI3u3vg9EamC28Mth+MPevvy
7CnVFF/Zdsa0Baka8VdBpoSJcoi8fq0uc6+kgdW9YVYSLI89JsRL5BcKl/fzJ3aZiDI9P5xtjy9c
onhDk3c1LDd9YOsZg00crVlvm4Tu2QZvy9BBjXiNvu3j/3DAO5amzi50veYyiovTEtRrN30C92kH
z/kJ/ewLzqaRugb2x0jgMjAUNqoZo+7ff0T0vM3brB41gl38ALgCsLcA9gjAEb2F9gnHOLUTwUfb
d7hkN04GtpErEg2LQg68IZqQR+Y5x1uwrVaiCwZ4vXjO/5p/OiLfAJBrziiPKdSwViqfA8rjJOUG
xxVWHHgdwSBF4+pbvoFXYju/Wz8Ggo6yHVCfoy2avELXnrVjvN2oHEQe4FgcrLZ83OqVj3fqCjkP
MDjoEWNPK2Jb9jxv4pvWoXrWlLT4n0rQZmDTorMFgoA58JSeSby/26t4YaHeIgc/gnCr7KpPTJJs
Nk/2DFD8sDq/jd2Aum248sJd97XYsLIM3sOv4FPYwRLehR7CmYyg3XscsduiOaGoT1X+fpK/wh0N
1ZEKCLbW7mNjcticnNHwYJTd305ohUDIWUGwpVn2xMNpLijnMITIfy4PEU1/7jdxsAZlLfk9VSN8
KswFbO+yOy5ckFULkOELePTMXodTn4dvUwLR3wa8sgOpaJM0CIv6PuHQXHyCuCDgWXAX2XrKTmp/
3+H94AhYLdwdPdij1SxjRIdLTvdqmH45vMI7QXMWIIS4CXm0erLR1F1CW/cFdSj75pu6Lax3jujT
DUaN0LKQsMZv00UPGRElHrkCcmDVfdbHyEusU7k2XD/wqGY5gQck0WaWvyhODCbFHZ5H3AGOYfWN
CVz2Uwnn+h7a469CNikr1kEA7iVugRkK+PAZ4UnqSlBNmQuTaC7wW2AuZzg9QMwGDAIOY90aX3dw
j8R7OPpJEJLms1reXXEDEpvjijLVaLxS4tSCPb1jFd0JX8h/5HM92YiWA7WTgVeaC/43OARrq8eb
hUoC8KYt2460xhbhmNB6Xyvf7G2cJwTSEqL8bG0s/44nlz1Du6wtj3ClukDzrUYKYxsCVRbekZ0n
gkW17W4IjV8gm8OELtk40PXGsIQmEJvHS6M62ksFL499W0NanwjS/Zl3fUA7ZrGOalJH0vx+cTRx
Z2yNWdocV3iaEHG3uEQihWfXr3O5Lj31pt6Eco3g7m3wFZMw4qM8ss6Na+q2GxEjvg0VExmJH65n
XlFdWWUvEuI4wERblyJxjV6b5Kc1FejVSAk6hFrHXmHjQxyzi7Hi0eYDpwIyiXhHRgmDXgSVIJr1
+UZmtcrjdlSPlFTmO1hiT3gJkqcQq8FD+mm8B5htqk9j7zF8/S9UwX/Gg70PEFiXuirX7HMmlMWG
0b4fBRIPPM1wXCF0ofwoDptKhW7AwNngglLBZfl36RtyxYnHep5QiOBeqtVZHdZauNdAM9j6YdqK
bt/h+LIv0tO4gxKGKSp2K9U2u0PGuQnqPondLHc+Y9EWJFckLMI1CoGKFX4tnM/v4Lq6p/o0XZCq
GmRPLF56fL/QVkwdiiripYnXKBB0XIFOkLZR9IPSvE7CWzB+mLFdoHhMzIAC7GcrrogIry0VZkJw
aJCNLYNXgppgeQbWmZVLgDH5YXckQJ13oFeY89qRQqOBy8Jigoafi4OHT3UIltFjKhWX+6uQnmnq
bKcK8ZwNNlOcBMPp7mHsU2CbQBIGJrt0pHVfruvsWY+2I9qFwfmeIKNACmfnzkjTDQ1/djP8xRe/
muJ7wRyLd/gB3l05ddKRcGYx/MPKHnmlm3nDShh2PI7AyeRZhl+pXopKzL04R4ijRIJX4vYU2GLp
qgzNkSZtiKSQwd5mY9agoOCQIiW8NrJdFSKP64zdH3kCignmK7UQSOaUGoEV0KNDDHfQKH47eeKI
JVqjXmC5GAWjpzTC8TUctPSPy/TDwwbpl9zyacekmaP9lNFLssmNteTpgFWS/YRwPkEY54jm0OmZ
nkNMdaM95WicudHPSKGVQ01Eu+AlS1GRICERkPcQe5sYkf+SO0RMYm0ewPxNNIjVl443DOdylZ4w
y8HmCTX5HmJ3usP+x1C/TONUg1IXtxzZkowOwvfwqVLb+i5hn5HL3DiVZM2+ycgJ4pzXrcUTfhg0
v/aIcbF7hTyqLZVv/NHRRoCmkXiD4nFM0zpGWUWN1xPxsnDRvDbz8HjXUc271pKbRb8B4K0bRxL4
vWITj2cumj0HjLdSbkNqIRxFBEzsdfP9eUSY9szxwPm0ao+sG6wxaWF7R2yviF8r6uEecUf7img4
OzoW9E/hV/rV7j/LTbH6LH8VbOZ+QIzpcCrt9rdU2cExxcNa7itmY5oOPISrQUzDFH2jLNCs6hO5
7Do+ZM8J2pvU2KnMkt59Ca9YtY+vOoP0pTj9cdTd5IewCzM8jjFjfy7Rm3cgqlQXc1N/91f20tzB
m4u5JzGJx9pvcBB36SbRRSZK5WN+zA7plhtata/aeikeoNnoLQcvVffvRPDYbsj0Ujxo8nI9vIy/
XW0T0sRyj7/wGt69RjGCWV25WfM5MitLtBY9S6buYbojrA9mZrMMKFUJvgItp25ic5/Szz2hYDwc
loNkfGVt8U5k7n51YRsrnjufBYd2wBHZB5M9a5+/snhZkXePXjn1Avb0kT1oJRM+DWucqmmCb6Q9
Am3MsukGev8XJgXYHyzNAgcuKNZOHrWoP/EiPbPceZeMpOHUwsD6BZmU3eLn7NnYFb7hEt7ph8f1
hP0x+RHdeY9F2pI2E+SXmB0eg+6YJx+zsW3w9xrIveEf4slhJk8FJQTC4qVh2l0UAirrmryTkxse
RnzaWr5RYBK+UzfIfozS6Z5ll0iHDTLHxtjhOeTjianVHslUpSvhpW63H4iowXhTvKO44Ykbfn2k
VvJwU5tjb3G3I6JlcKBHx7b0Q+EobhpiUYrVdPTvAYkL3G3TW5huQJI+9Y8GHzwafOx/ADwPBE2a
db4ZKMK68mUcPJL2XkEqy0HYxZccsKjFhjRDTLGNP9b6Mc7+ELi58ubt4FnMaI7jaoGFJK27YE1D
VzwLXgE+jaNaw9YkxAD1ZcDd08Mvoo5WRLOqckIIUfzQqX3oJ6TNmhsTaBP43IOMqoPNloULz7zp
nfSr3tfyqjwjTCL8LHboip0BXOhdaA4nvJIn1Q6ovFROuMcR7Fr9oACyH87RLrjWl4EDk6QT7TQI
0eYqerbRenqtjSuIadSCv8YtoguUE1eZ5xSTg+gN2uRY1zkc9hXshK/gD2M3aw8/TCpRqF2l8esA
l1h3WImFfo4tx0DFuN+X/fvwxXnG23xmvkYs1H5cy78Mqz6NehM5myr8lQ1NVTv9vL+eC6xQ9s0z
0Uj3iWtcV9iyvFtEmbFoLdYgLigztsSxVAea29SsIvBqK5hrM1KIN2XnWy/E5rvMJcOkL+p01DDl
xcrV40GK6VP4NA0bbIUmeQcsMpn3QEVkj2SC4zl/JRbIPuXJPxt0w5ipWEEsCR1B2LJP49JMHWQp
dtwSNKw9THMOU+rzXVHeCcyhcSPQ0GgO4kyt2U32TdowuTPjUgbuoJ6QDyqv1HxLhFPYeIhDzWaX
vZntcaxfeOoHkQZwt0t7bvVo1UQC9++Cg6CiBpeEJbjhXWbsxemdCl2uw6XYBznEom/+oyJjAcFZ
/nlSgh2SsdD1L5bxPDY7fYlD9fiEQM8a87MzRF8z+r1nTi/seI+Oir8f/OVHZv0PtRFL9cc1Hiwm
JiyBw4a2J8df6iMoBqwDxJDZWKFz4qL2YgQ7eH4K2RV0/w/qdITwqCRfiXjJlihYllvM68DU0+5Z
VZegpXxut9f2yj9LxW2tXa2XKn9Br3oH117/6IQ1idcT8x7PldTv4Z647bVn+5lLlzCMXeNIpmHm
X+KAfBgehDk34Iz3Azsqb0P5mqyNxRyxqxP+opS/TrxFTQ7eKn4MbvtNcgnEEQhPd8QObynoyjuc
GbEDI/m8Ck8cQ4XDpqqDOKHxQxCF7VC4zqja+DIGMSih9t64XgbkkytqBjZSGmEwP5csmhMRdBgi
SrA+HztgdmC7fSVXL19R7n2YXH4zWv2VWIttDbQwAnnL7GPTIy4NPrpL9EPqQlxMLZcNEqJN6Rlr
OdmRWOxuyO8FH7H6SoiZUPSjJ9TQf/xmdxvfM8nv+R0dFakdkH7suuHlvVLUYGktDjr3TRMeUJrp
hrXEKX2V4NR9SzSxkSGlNBNIXupvSO1XYwxWxBdVXEVFUMVkYbvUsFbJGS5fnGLZfWxwnHhikOMK
7xk3VCFDuN1huKjutEWNg7jaY5Ep3+0rWLI9BY+Kag0BqPlBdI+cKp9S/ScVIqSQqFkRI2DFl76F
5IqgOlyCEUlZS8mxW+zkUAv/w76QiCrVbUrusM0GF+WeyicsARmB8FpPVek2aFdIsSCtwm2yeRde
qYmyZfhptKWkxGXxgLB+GW4h5Zy/RbW0AjZdePg0EVbhc8eIAkxJSZHSLUlS8DENB+WaH1OXs+2D
YROTa0CcRf5tUqFJUanAvPp7xCU3RrB4w9awyC1dxm9eiW0FBTHqUpzwQ3e8g5466yS1tokkSLFX
vlV5J7PBYeALKnZcZmD6hi0liU1wSNKjofm82L1BRPZJZmTILV6Vdf+avdFJRu0Xr+c3FOM/+f0y
3KPY0n6jxmG9ol/FIqbL7oKzOzDBqTSZHD5FSUXRZUDYuzAMpdhDor6kI2A3BtcyV0h/4kAqpm9a
fcUtlVYbzVDy1/TM71LYqQgukI7XUGT0eRq9RnPJHSkJkVZjPWmcUNTgE/5uQEfUGdcwQMgkBoap
9nkpK99gjlhoV7oz+HxbH4Xw14KOQY2TClO8pdY+6p+55enhulQ3RM6Nssu0q8DWzzULuHnW/hSu
77U/itMyeeIl82DLJrVePCydgVmZ0/t1eQ4qgijHuSdtcyMBxSaHo/3+SmCC7IbywKBz9Vwrr8wn
isR8pp7O060okFbL2HC/rXLhDdnJGI+SLWU889MMixHNyWWXaiKfk3IVF3G0VemcYNilooaTYklr
F9FvOf4yqN3wwZ/zPku6ghjECiku4ixlx7ByR9wXJG6sUSeEpZQ1lyTRr6cFxo9n4DVLP8foT5yF
jDjjpUJvtrwE1huQffIrFAQdAxWqjmIPeXHJU6RE+cns5DURLOPcg85UiO/c9Z1iY5W+UfbnCy6f
yjqmcAHK195dpm7NTsnJR0otoQ9JN1PDQI6q5sI6pi8H4zp7hupP5MhD5ZxnVNEQEChogCpnxdPx
BtqCxiwMBAQ6ZJe5BY/XClCiR+VweUTsCkylQGOHexaaVyg/fvVp4dHh4TXmgU/oi7Uo/KmU7Q8m
Up3U0HqPOgmlys50l0lrurr0zlzhS0qu2HMtUcLjnXkHWPdcArae1DTUFXfGnCQ9KZXFHZW9mgvl
XicQQWjhp/jEbxh+3p6DP8eHb8uw8vd0xpcHijUpXrDM5XiRxeV2mPSKy1WxiPgJv8LjGPwxojW8
3DZ3i1M0l4aAIUPHEHCN6CRw/zMSbuHit80fcb1MguUhIaXUYXEX0ULiAZKDYjq5tG/EqdkHW5IN
pFnZjLhNpoPZOdNh+OSN+1e6BAIZk8f7cjv8NzevvKBOmUd74vFQF07JmlUVC+Qjq0JTNyz5TNm1
2qajK6ChCkwTWHTAv/EQebFlYcQ2C7XSsLmjWXc2dir5j+nxYFkgvAe/yGPnDrnNRQTI6XW/eg5l
vASoDrkzNmjAJJf+ATBQol8H4U08pyVrnZX2HHgjXV3Lkc76fUfxREgpJrwy53nzANSzAJTTnYxT
0to4zCFUxP0MTCXiwbUx73kM/C580mUuAkyh/IxUCckp0Fcq7oQ7zFVgnZfhptWIQC2Ow1wFv8dj
kEwUUCCAoyC7qhd/cc9SLvxBJO4Ha0+/jvnBoxxhZ2R+Jfm8Ez336E7AvcWtmNfJXGs3LKvPIO3j
qrjseU9jg2WRlnbb7Zhk7al7oUEa1hg8Okijt2eIk1Q9yhZ5UsIWUDo+LTa0rHHizR0l+oJMzNWx
jrXIJXIcOw9yimjZZSZBYtm8zJbDdmJ1z337kQATa+CwwhNWD0DaRNlDpamRDyiyRrMH6bUQN7TG
sYEDMZZKbqh5onblGXOZfXBm7RnNK19yuwuCC3+feE1cHkhro1/VgiP1zFvaXMvAwggGoiO7JE8g
HGfcxJfhX2HvnrvoWjMnzeqijpt/RhjAttCuwVQyPojSkwuntT0gPvU2bsC6cWcTdqFUg1G9VlFF
9Flw+dJ1susTtnAmKsAOihNFupZkh1kIpgDBaFlwGTA823EH5NExUIvGMPSf2bsD+GRg2YH4utbc
JZHK3ZLrToCJo6y1ZUxRBGQp/7MgG9QHVx41uV/uj+fKtAzo26lLfXK476zv6jngnkicmIzxloEl
zeOSuP8FEGQALrIj3Q0o5q/CYslNwUfGaIBll3ne8fbLJOgpZdoIE5loU0OoCnyVKidZ2YrOhYyv
kwUtmZLaquun1WBVts/uaaPgnKEeObzE+juL0dpFP6BUs5dlvqI6SpJqbpB+T/LPRXyUIy8lzVip
ZG3FcE4tSP97cUT8VLiKYDwfy85UPb1fRhqNF3YyqnwQ0Wuf0EJpgMI5JXMsR47WRy4Al5ZlwHU0
IuwSE/q3iNyBvRx4Fx1G0FPOxKKYdr3yDKS/OlNnA8lhmUhY4pyQUyF6Nu6BzzJY1o+Keyj4QqcE
fneCKV10e77Bo66qXY32YO9YNM7BsDwFb4yoKB9AdiVU7mWHFVCwh2DE2qx1Df7Duja/l3mtPPMs
KbSKNERpe1aQvyjUI9Ik4EjUul3jAbikkssOlFMmBc6VWcu4TZO5ZR+WZYvdnxQfaU3w/Wh1WFgA
Olm/1lQ/a500dNmeC3XLNOQuEKYkgRYI1FmgtYs9DdbSRKTJxoqe2hAAuBeKLB63TXyoFKw0EJlm
simGL+EHxArbmHqrkEVFEfYlK9yGMSW8sd5Ryi4bBwziMpMQ4MMNeaE32eIBPfuG4Zl3SvhEZy+s
dn20m3L0md/RWFm6XpQSIjfCEpgVWm/Zq2RKTu1y0LAWsVlRvygjWLRp/LJaMzF5FExZEP+UpPIY
90xWoEatjyDLQKQW/YgLhxFaZ8x2mniDueNHbO1LzIFXy7PwzddmhAQzWmlnnVsoURWyOclzkdN+
K6Qvd3pm03IX/GaB8yBf6k6JFQLASBSrAFsb2NCjtGIv614A+/lBRYS3NxqHlccr03Hi3L5znNqF
zGyk6T8tG8hyZt+ppG3YSQAozxiYYWdOMUh7ZlkCTg+at4qNHiuvfivzUpDvY9SHfpjw9EAC5Zml
2+IXBl1hdhEoHbkhwA6sCmTf5srR0Q9vt3BLVnPPAwMD0+0UbR0Oa2HyRErnoVNCTKQRg05Lv0Pc
mUIOwy3kzwERFxvLYzNisZan+wdzhiXFlbETzeipcgWP7ZzNiJ2DRxTCLL5veGjsPBmgFR2JGNpL
ALWc5gtACBsU552gbfh1pPfIm4mXERACs5bZhXRkG+viQ22CMyY2RxTUJmzgzXhXzj6KZXzJGBKc
sVrEkRz1RAdHsyjbL00GHit/lYUQc8CMHyyJww5KTjIiFKm+ocxDP3OJ93gpQpDUZwu5z6jKL6IJ
SUp1uGf2hwNqchvWDPW0u/L1AiaAlgyRGHdv/LDJn6iNkqyTry7HN8gTyp8gi9ADXWAGbQPqbwPS
gmIyh3NNhQnx5xkHeEEyPXNE6NBuUKNB1Z7NQ7OwfAsreOpK1Y4M5vK1UOd0i3pNT3h5Ntiqmptt
V1cyKOGECEkfnmbzDokyb42thvZLqCS4uqQgOTGEif1SV7EVGJUtAk/K1lpcL8QEEFWuZhsIa59J
C40iayd5myIwjtRGuhGHiEa3AKkl1muMq+sUWXZ8DrZhF4TIOssYoeWDIto98iZMdgpntS4N6Izg
/hTrgifNPBHUrS6DPtztMGgMiBXjIi+nKggbnCvVJJFahBjMOUBjc9Z+6yz8GgIOmVLhdI7mzO8M
NyGuCUMTbQJA06uhtRAvMqTX0cRKFS+k//x5oOuTF6Tm8fGtOlUyghzx9fHSGYYZ65HKTb7QgnJ5
bLdZg5DbUMUMWdfvYxkQZfr/PsjhDBDz8XUbGYBB5RKZnYqFW6tltQ3T6H8/KI2vaQVHyTBVhBvi
y7+/kOjJjznpHX5fOU2g5UPdT3CK//368VmPhCbqH9lmWjQq4odGxePTu1gAaEQnOEHVZt4JFchO
Ia0nHHHGGvaTwRqJwfs7bYD30+NqTQFEaF2lLVZ9y6ePb/7zh8tfg+zkJ/9+s0yDTV+Tg7Wo3to1
bj2oPXARjw8INCNX+Licx6ePb2pldbVEOomjAlspzESkylROOsTf//NhWL78r+89fvr4noyrtJLo
sa8YyK/jkOLlfVgBdakwQkf8zYhCgR2geqtFuUHKLzIQE4FeEDaDI/aaZss6KHNr3yWmjj20UfgN
kpJYSYozYDHNXMrbCZWBfPxDJKkm8wu+kd64ExFU2yKwWneoNBojM5i2hBJaYiBmUPZ5eMwXe0ZF
nUn9FiJd1FDzRLqOkLyB2bQYMyH3hcJut+jeDKey5UDuRQ3D9HsJpnkiJbpjfrqwCU01RbsWkwlr
NL+z5rXWKAhqtZSfRVohaMYji5rh8G1WCe5gJY0QiiRqrT9PsnRCz6vwFRXgazUEq3YkPJnAHPpa
jXoGGhc6KQH1uWLylAhZ31jlSCv67qUBV1lStTJTXP7KrNugNC/GkkITrq6cYOzoGprkWijQr5v7
QB2qVF0Lcp+bjYx0OEHzRle0RoDIqY19GiIaP6XV79gJHNBI9SMBPuDlTjM9EVK69RxCcA8Nm65C
hAUcWSHeEvSxsU5HlIdB7U1n6KmPWiLOVgOIkEwiw0DR+60Q2w14+lhH/r1IyJ8Lw4g30gwGqaDK
bFIg1Ac083Bh+ewLBq2uBpXK65tikTvkI9GmiLgXZEWnz2C0jZ/wAxH3MHoQ/8oqUqL3akJIIuqi
EG3VQvXvBcoNVIA0KdXWo4J1XXkneIxyGjAdxSo9oB81U9sRY9xjOz35H/bOYzluJl3TV4QTsInM
iYlZkOUdRVIsUdogKFKE90DCXP15UH/HtFrd8Z+Y/SxUIYkGQCLNZ14TQmnqi3Ne28+YNKwEVIi9
pIQI1AsGrQ/ySKHLgcxfow1/a0bD97Lnjg0jBRRoyFPfjd7F5Ozye8zFR7z03BiwZxWl3/2OaNT0
fqpEeaew54DLPYimVRx+swSZIThmTFRt3F4jPeJBWBRH5WiIEph5ad8rV5m1hPdWGazDocjO0MGG
ctCoNGjnXNjV4zz0IKRo9EJBmY+W773WtgOUQBvbqo/RwRlwVZJ4PIbh41A8tI5Q3+KlhOitFcp1
x3xEUDwuO5yMPSTpqvLoGc3Z971hl2KdIELP2gxDDVaFxXtfG/5jb8WcezG+11ko42USkefEvqaa
438U1Tyg6w+3LXHdjxrJeSNEGqwTxCOGLgqcqnzADBgtodxkHiMfxzuUn1bJjKdJ6eO4bSX9dzxN
6ALNXbpJLM7fyf3wQ3/YDQ3EPmgfF0en9sFBmTQsM6L/KXjzHAwRjXTAUD1Ei/prXvsb7Vrq1FT1
CT5Nd4S3gtSe9elMLQSaisIZRwC9BgBJ+AF5npVsjUQj9g/zKLfqgzk/dQLybIs626EAHAHNby+1
D4rNnkiSqmSx6xHtAYYU/qKB94E2cL7NS7ENrIyToGlfhqb4MYgMSltvbWcnuywzHaauMteekdmY
mE0/ZVphvBRHaxlBeRugqNRWux2Jv121MxxrN8QIgpkCqk2hwHo084B+DueI6nS8mgPI3ljAovvm
1cBA/BoGbO35e6Mn3vJsNNTt0D/kOODA8gmmVdpHOIWH7d4yjXk/OMX06EbRLqm8I1Mk/5kF9lni
D2V35fiCKcLW76G5iYHO2tBSNoya72477lzZGcc5BqaBbCIEsHFGFEK2L5OZjXvHdE41r4aSI+jv
MMLPuXd+eQP5DYwrpD4UUZFlTZeR/u6AwBtaXd784LnOt0ZZLZWPOd43SHRTWqQQhUQ/OSEkLFGh
2mU0etyXFm4zZUQXGQUZ1LlXpQNNx6zF8wT/9TCF7rCNAwR6J7soDjOBjMjKxePLeezr5GtgqXrD
Zpzu7eRFhKV56YLqpMLZOdr0s0Qa21+7SdPUAYrVNgiAYKQ2TuoDaSLUzIb4c4pwaLOd6KVchVBO
96X8YcSzPqmqPAf1lG3RgIhhD5hvyKiRzQf0s2TVnMwKz5HUivDl0uR5dDKmzDpbxsy2KfWwMVI/
Wlt5dWWW3le1UaFL2JGea5S/DOVl67g16AKG3rOLA0o2e2INpfRXMganpLUd4LR5dj9XhJ3lEKOL
SLabpbRdapc2kEwtcewD/bXDI3IfwtCh8bCUSOAOh00Sn+O03rh+/tn6FvwAC5sfxG3CYBgWA5AU
8Rz7W5eHwzpyvXE76ApxcF/va2/iqHVtsfEG0iMfO8rczK6WdsBotNOj4Yc0xRxchnM871RZFhAf
8duzR6QAa7aW3tX2ZjDt/oSHyBf0576PZffQ5C01gnR0kJzTJxSKw20XR5oa9IAd9dQ+JP49g1du
DTvHHKgL/ZUvPGwf0wmIi4HlVWAHe3vUGamF0Rw6D0JSKygq1J2dfYX+8zBM4wk5sIuRCNT15xwW
BAF9XSFM5UGWxDiLCkpiFB8FBpJZ4q2J3923wIT7zGR/KlyLUrkv9zER+g6/jcU/sT+h+/1kQUMO
iwYvP1MWALhXeDolu0q3L2qRZ9Wog+KPSbI1h/I9nok2S9kDlRHUqRo73AuTkmZa+N4e/75JbdKR
5NDSQE26CKRp2VGbkzVrxrT6reuXoMwTfYb1OKbFJ8R9VIWF91bNr3Wj5X0YI6NfaJ5fwHiZZxWf
p+hBejnYhv47KneAWSeyAfs4zcmxq5vx1CAGDm74I/QEgXnYdNfIeBpwjVylqq3RS9QfMeKuz4rO
klnGPXICUp7DUL+HrR9sjb3jVTssDdDl6kbKAHO5r3NC+tTKj1GDMZKXtu9Wp7eNTbhRS4rgjZxf
cUxcTDXI+6aJZfzDb9u1G87d2rM07WYr4Aia04s1nicnjk59RQtVJs5msBQNQp8khzQc9UQS3kVo
FiU8NIci/3sTq/1g9985cJ4EYsCYlqAogWkv63SNzpl3qvCbHK25g22+1JjM8nlUcblPwMFN2chD
2hB8PQr0jnJpD7YO/GeBumt98nBBfEBYtT4jTEBZHzlyRYVARhpbmbF6cCyEs1JF63WEiJNGyL4M
yRywN6U/ZRkkpyboQQcl6VYIj5Lr6KHwMJj4FPuryF6RI3lHa0QQ1p+sbyiBPsz9IM5W1lyhrXNO
StCbCYR022bLGSeKe1OhvqSCV4lQBKgm20HKJ6LPaQ7VSliPVMy6LEdppsOfZzaLc+G2CRXwjlqd
qLx1FraHROv62gJb3FT011F3eBKioXzhVryyjIBOm3TpawsjornB6TDOkBpPetJhBBrxP/L2CHba
e1cp1HuRgOwR6FmCbypnfqu/kppW2xYaNnBg/pnLDK+t1PsxoeSD53FzHCAZU7S0fjRu/ZAvmpn9
PHf3y+IR6YQMZsjgesJdMLmEpEa+KcQ4bRAt9OBjE0YY7EwZJg1DSR0kSNwfJbHv2snNX3mDpuRo
DshqItt5jNGTVizSyg7Zxhwm+GKSkw29tQ90jm1lieC8YJssBpgWjoQrG7RfcR2TZxxDsV22y10Z
LzQEAJ+F5VnHMZgvpqmtnY04xI582hnmJSoAup6GmJq4M3BGAGEk1AcrbdLHPlbJNupprmO40OzK
0kdkTEzOyQxSBPi0oGoWB9izj3sxQD+Sfk/ShxrCIct0xHmVUpNCRNG1ZofwZCudbIL6PYVXiYLt
/Zwi852U1mv4mvlQ8BOC+pXw5/TUopkLCa7gzLPN4DL56cIXoH0SeNmLaVIXEa5lfakkZFiX0AZj
eRyPxlbClHfQgnD9cAMMMNlWwYzNZFce4TH+qic/Pqi5jKmcYE0gqv1soPGcd9mwmUvrEDQgt5Xf
IpNPGa0IeVhThg+dw8tdDIJqcyYx9JD9GqQJjGwCm2EkGKqWRftqGEjgObZWxCxJs28m4OhkEZSc
YlD/3dwdZvgvbXcxbB2epZk82O5gfCXddTg73+emre/d9qhFTMVG0mvsjaey8FE3I1Hwe7qaZsDx
nXV00Qv/QjK0KlLnfUgjAa4Z38PEzQvaDsiz592rDsYrZQeP9Emyy3ntrvSbGgKFqk5B7ww0JLJ9
SnJ/8KuGvaWODi2dfqMxg21apxpOJK8TSvPWmPPiDvu+JQs1NWm5A3AypGfYEzoXGchQy4F9Yg35
3s8754s76L2mPKJxQTtHkwG0HW+QC/OT7TRxZmSJsbUiTiPcFsaHDbPgKK34dYw5Vs2I1chsYUET
wi5WZMWmscpNC+y1tdhGJ4FhZhW6km9ovpfO4CD72fwwBw9ZsDhmiVYVnZz51YrNlyihVThr2vJS
If9rZ7T6gwknQ6Oof0QxotvOGNKkBGveVsD/o5ruRxRp0q48vYyx82z4g96aavLpe+AS9XMIgV9P
UQVUw0CMu3Pw32iix2yervM8QSFTFID7Mr8UbfsyR8XOyMLwOfO+tVq/j4kCRBuRSlaUOZAlxVHM
pnZrt+ahHXPYISBIkP8HryAPWqbnqDk5lvmjmZFkyB119FEbwL1NSLC3+qlVuX5MzeGXM0AjkZjm
IaigvLvWT9NnfO5exXCtytL7mN3nIk4f87FBlraYaQMl49J0phPUKsqtqXseOZDQtO0+da30rlP0
8tCt0Zz0s9qioIQ0mQWiEf2WN2Oms2Ahza3xql4ZYPjWVvqNDUtv+gTzVMpEybHS8XtcZh+VH9ZU
desvjRX0pwIspeZU9Wf5oVrTwkXKpR/Zzde3XlrjxewNXCQYJHQrym3tBOAA1mjh21+sRu/8NCen
GbpNwQ5+31vjSWsc4ezQIeCPznOOupzSPq2Lat6NqGvcj9ME7aBHOCIW+9xeai4LMXFoKGJMXUVB
vK+RnJsJpuzqAY4vrQt8jsDOuq+FUr+c3Cg3Sd/+LARv3I6DajvN4sHJLCrSib9pDaIin9yuklBp
XAM2YF/UUPQBjI8uSiAK3hZvneXjRqt29MF6pB6lAh3ZbNhQBYx0Ci5aVR8xbcquyz+9ADHIXsBB
xVrQYKcJlPlm5MCJrBAFyCmjjxzTjDNcxCnb5mdhwYLCmGBq63LfuCXbq0sqF+joW9+2r6Oe54fM
+6JymMao0WdbND8KsIuIKhkGEXNLLV3xO4ysfezSBqfPoe3v/r/QW9HF3fR1qpBre/vI42LF7tTE
793vmm22SWb4d0Jv57e2fXuP+vYXDjH/4Sf/ofYm1H8pW0hLSpfgWPym9+Y7i6ibcHzPd2zX5jt+
13uTUqLqJqTwbDS/+dI/9N5c679sRyoUACVVlZtK3P/53+/j/wp/IQt1E+38S6bvn//+XdxzEXP7
TdrTldLyTeU7nuUh/GYq+1/F3pQzCSOtYLCYzXApXbR+G0AfUeVsDIJICmlM4t8G6R938D9d0TZN
1zF94diW88cVM9QZ3HkE8cr0DTh7Zlm92OI0uJqDOYj6+7+/3KJN+ucDciEK9a5vu65Ebu937dKw
MwKUmdIKXeeNm5EkGv50reb0TdTz9f/5UtKRtmt6XNDkav96KU0tWmHmUu2mNv1Ms/QzMBCuAe6S
hj///krLTf/xUFzJQw3QZw7821uDzDK3kQelJDAGBfAMYF4bURFKR1Kmv7+UxZz/t2sJS7nSVwjA
WtYf4q9hZeZ4ovBUDikk8G3zKvGOraQ4jia0AlGbmixzbzUd6Q8tDF/7FyeEVmMX57+/FfWf7oRu
M7Q0xxKu/GN8fcJmo1NDtVOL2mwanEU/IfkzXi1juo7V+NS6/i9k5f6nEfgPU0gKRwjhSxsV0D+F
Nw3LKx3fKplCBnZ3FJ5t4B5JOTzRXHtqevLzIjwlxXxNZE2n2ojfGrfZIAzG+nEbFO+k+IpT3te/
H43bwP85CYTroCfoo/0l/ly6oil7O4tgT3QuCL4wgxPvc7XOAURuyu6jN8+09/iPJCD6FB0JbPY4
pYuPZK+fpTchN91vBhG+/f2N/cfX5PnICAvfNNle/nUZzH3ST3GZL3bPNZZ92PhRzcV9e6KFPLis
CPxEfLv7XtnAd//+0tYfGqnLdsaG+c9rL1//TalYSkWJGh2/3eg5DyRWMFxC1HTD0bizm/E6moqh
SMbdIMTPOH4pGvKWv7+F/zhZfruDP7a3Ic0jRPe5gzmiHmD741WMydtcInmcsCX8/cVQov330VaS
x2Ze+sq1bf+P5VkGuSfzssqBJwJyrv0jkuyfg0m+M5ErbtwaOFax0ln80nfIek8R+UgmhyevcYgU
NbhPczpKfmbKUNkNmDsOwpzjAFqvNa9VuMB39CU0+yec457KBHps+W1kg1Nx8iasFsasHq8zCtBF
eaKY1oucikrJ71m+vxdgnjRq2kO5LSfneZoQQylhNbbyFNKRrAUTlNIaivFdb2KKcilmEh3fs5gr
2Bgi7nNbUKMenlxX7DU5QGTBXkSMjyaNvueNFmc/ivN7wwV1Xk9vQzt+ieulQ4CkN9yKUnGPBVZJ
5KtfOp+uPbY2ROR5T4soSvc5duZTgIJiMl+xMdy57UfaJ2+Zbx5TJ0TEXSGjR/yFENTaVsknnZbP
0k4+l/mEExo1roJniItHx2vf5bIVLyNjpoNNXArEYsC7erTfKRwEd6aOPkUUb23fP7dtG2AlPDxZ
o9gRrX/NEFbzkBKgEn29bR6dGClqddB6Grhr45S/WVzTbRggfHSug0JMe5imJ9zGedn924DnyJ3E
msiGxtRrCAMB2fjS7sb0yKIdmPu8lnKE25ajyhOwgS3DH3jJJyYVa7s0vmJ/yUiW+Sdl0o1qos/O
R3/LwUDKnXKgLpF5RNPsXUUknSOPiukuBKvZvOpYXxL1a5TANDwJrHrgnLDp2nSKfbFShzqyHqqy
JyReGpOBnBHewZGLQ1hJ/aTUvMtz7xilmp9XrVo/pi1MSlGFb8pjCIqgXhXxR63Ho4tG63KJYh6e
omGZaLgPLdeLp/pHS9tNGdmbM5tHbxkpgp8L4mUXPzWvBvr4BlyZtEzfrCR/oxVGL328oqCKlAdE
gjJ8dDCWAUFvPSUSbXazY06FXncfhJALcnilymkB4+FVeue2Qb6m/q8LCu5KRkdXZNSECC/woerv
i6jb1FUMLrRO3pIUigCn44MINepyXM52eFmNUBOCRZfyFygy64vn49LQUdxkXZ1ud++nPN9o6afl
3E1q0IvxG0iCO0wO3oacNTK5J9WBEhktSswuJbksMq/LVB6Ww9kxxcXoqX/MQb5LLN5NzAa6demy
In96dZoEe9emxFgtmV4wKG5O7si94fOOmBytajYsETQVbMpgZH44NoYaS5mB6Vh74WeyLNw5Zx40
Rvbq2OGj34FnDHwufdtKZExjUYxXlbFWyh3bLbpzw9WJOKcsg70Y0y3gbjOa61Qs74SK3jpNHIFg
FItTQe+cntuZmPC2benlqI/IHoeRKUQZ4X4cUTpPuulqLS8K2q/5jmSBjv1HjH/RwfL7J9jK0aeP
CDCy/2x9XROibpu++E36ZtQuAvrdDy8+6Ik1oJkuVpi+SaPqoOaPW9FzZCnsOjjCqdsPNar0t29Q
/Tas4X/1vr7KZc/sDG5rFNy643Api6sEnEOrxnAuraypqk/HEfe5CjIUohyN7yKe1oxHZHsNSt/B
2ewZGzUb4JfMnaf0emyA9BVOPG6GjH3bUCEo5WY8S68vV9NoX5FzZHUJOtLLjik6tJC9ipU+NlF+
31hdcFd1llrHCBqVdZCtgvPshR6tLQamklKvAf3J0h3w9GgLSjfDwXHqvd8t3B2q1nSRRjJck8sK
E1/Yqcb9D0jOZBiSNh7IOARxkYbHqhWRweeIyhd2HJVaZ1XyMoYQsDyQQWApGLjMMteJwbrKIsZK
DNPVzGgg3ybkLXgRffK5HAdmnn16odgZJkPDFoe2KTqunflRB+ZzgkiBNq3HIVDHqU822aBLkHCS
ds7tFU3dt17l2zEPD7fJ3+cDpuoHpwcdYMRMKLwc3yyLMq+V4V3cTngNUaS895jWEULF63Lqf9HH
UmuvFM91oab9ECR7SznUoXM4NNlUCdqsQbtxwualRp5vG7ZQqer81CnDXzW19VP0gK6DOTUxxElR
7u1s2MxJba/MgTnvhMYWWFbMC+xBuoHPlT5gUVqxEJVHsJeNE+IUzPLxQIhAye5WOlxE5tBigC8G
Vn+ad8lsgW8322lVWxDg5kLt4wIYY9TVI65XdCZiFiFYj3NRAfeUmrBdTr9q2V3snn1r4sykxPBL
mFQc85pB0im91szBQVmOFQbaXEyzmVPvgzscLxJOtNNu767MWEN67jC5vbZN/zCOTJcux7PMUfZb
Gk1ylZrYXmiq43Yjkelden2+j6OxweXdNqZfPMByA6Nzi4lce3xXiUeSBJZhNYEcU6mzQCuQjSy9
iJ56RH4RDQ7wWvjC1KiQX+kjBCB/jSbsNaTNSqqXlE/Lp6IT12JkCURBjzrq8Ggve7knLrPpxYCm
WaLh4Lz6gFQo5PE6vJ4WX2Ll64iiWO/bSA9X71XrXUdf/spGlq0jzRd/wFJuLhCSdebKRIVBASId
+BtvBT0IOZ5q0oONW+UHEk1MLNwQCkc4bLq+P4USekUXFpgvVjG0D2wlRJI3MPSBhMyTKHczXE3f
xjBMERj0rOVVUY/eqV/qWcWz3Un9XMDscu0SncNZvk/58Gj5cviZYKwRpeIQhpP4QdkJf8N2EX9O
SpfamlPtSL6hXQzxq2yRVaVNNpwM6R2h3AdbB01ZhDi2dVDF57AeTYTKALR3dohFUxahlxuV77EC
+TzXtJAKYw0S6KowmxRTDFB2zF5ijtKVGW/8ca73U72U5eDHm/UMk6lCFa0bQc62OXqRdWPg6x7X
02qyJ0DqYt9EKIa29nMxCNAFP245ucu0HxBv7nofbyuodCE1T8CSpyLG7q7x7C/e2BRQa8uHVHTA
mUA+Lw7TCvX0dZRFEFYnebXiqdx3abUCwjbfh3n/xbQ03+yD4bbb8Ojm9bF2+3rTL4VjQT8eJQIJ
z7ruPmi9XfDP6VHJ6TaxE1M8rXJ0Vt2aRZE+KXyiPcimA9jFagkZmpETNTVbFHswr0ZKV6yRfJV0
VKNPz3/vRo4PE5d32Mxpf5+VD42DZbmPuHNsNOW9BYVdEm/p0X11DcT3ppCd3AhTAq2QxKR2Opa+
WADoyt1p7Obw0I62vsMFVY2J5VwBWYpTjgBt9xDyYrictK/7ZFp7qgGqOyko1hOFahNVv7BJzVXf
lYgLCfhgDa2PXTQ2m8Gf6lNktYdywj3QbMZNj1L/VirY4AMiRV6JWHjRuSurS/11608ecaz+3sas
tHkGAZdpVDMdSZtKQotSdrHzZWWufD9qdoNO0NxEOqClia/CJt4OvYe5TxDcN5wwK+wMJ0yiUDoy
DDDXIZGfBeBOtzRsFYN67y5XF1237bw6Xnsi+nQa/8AaxJdzOekKpyTJBOLWCSw3gjF093Mzp9uQ
OgHbGXqjRfGEv6O9nfMIu+HQ2fXKWUWcCtvRCFfhaEdnRYXWCcKXLMDeeNLtz6w2AnTGc7hEdvqj
zDq1drLXWqDzbdqwqSwYpXWHRYAL7VF24itG0/GG7E1sglifxURHXtLPn/AXBscblSs/GFemTWww
9xIV1ZAAsSBMt5A5LywmwbyElFgz6K3u1dEjfbiTyroWNvVgORGmG4TJXuywf1fZ23Jg/lVd6lBw
gEETE/8kJdOHtY5shftNe1iJlTaU4yUoSP0ZycYZ0x6j5ny3ibPoPd5ppARRnmYTjCO1vYWt9LeB
6E3cWfst6yZOWLKZRHdQH/Phy6hEe2/6amsAxNtqhxc0wPQnxru/jcnsyK9lUX5hT/pWyvByC3W7
hDRT0rC/Q8j+akuCtzTsnqy7prR/dRPPjVz7m6JzS6RcBva1oIDu2ggpisLU2xjR3LvY+I6KNzEo
SdMYhMV6BnC+/FE2D502yefc9AFBfFKswwyfVMTiccTiv8AN0nGpexBL8P0LAo3cQ99nEd2HMCWb
5hTJtUtiuqmAxifuiLej2/P7iS5kT36XB8Y6iHIWLjxhAwGvzOA1JkuyRSuOBHoZhUg2ctXH/gsK
2T/n0rx6CQpuoZO+2S7jP4DrznPyNEOo5ACK6b5LkKfJyEi2dsHgltkXX4+X2feecykuisph5eLT
ifCBlvWlxCoeVZb56nFOg/OrV2UCKXXq62dvSUOGET0as6h3yNRmG0u24A3b8ujo4mT4br4Jazmu
g7gAlXHxbPJLH1upFCuCZecNJamps4yskfLxV0iFzpGfsM8VJF/gVvHPaGkVzxyoS1oqOvXD7naG
G/NOXeuvGRr2CN80aj6CblhJkKR3Tc67Xm67l8iklFZ4ry2yBW1mO9sxH8TglCuBOxvA0Mmkm+Y/
x5kC8cdJTX/6yckVOm+RtQud4ckZpmPcEBz3YL2WyJ4EbZPH8Se2AuM66fUThonQzLIQlcHyLEoI
rV6LDqttX2/voI/zACT1vIv65R6WfbUol9xiyY/NaPrmiumtz7E6qhqavjJQUCmchUy9ZMlORlvK
Ny6mR6gF+Ao8IuvQ0hmTa7kJG1VutaS2hcjPSzDFOLE9LclqlczH3nvxE9WAxZ5Aj9snUbMmWm96
rI0Cu5DpiE3ig00ZYsIy0QAHBgWL71h+9VJQ9EL9cyhfXNHgTTVlsBPFBXeQL4qSnmOLXdnLH5WG
oF7RWLNmgl2a5W/OkqIv8AAz+HYrv91u3lrOnMplvto5hYqEQ8qK7c8Ovs5Q8pNGmlPnVf2eyvOS
75Z3c8uET2NxCXJqKRZ0ndx6HC1EWiJnPDsJJ6bhPRg6XzHyL8uG0RfVa2bepya7jT8Cq4uhAt3S
NqMm0cEE5kSgQRBMrtdLIqv6+VZNrkOGuvF+GFJQPLNJL7EcOS7nso1SczcXmG+xppekXpeE7EBf
iS4R0XBdjxMAK7AuKNECDyWNXUfBMZqvzGB+InQQnAq3FiSO26oF/YX+pkmTs+tQLVvSCOnUx+qv
hQal4lD07Y90JAFZNtoKWrz+aGr9tGwly1uN5n4nSu9tzKK3xHpP0EQIWwFzNSvYZoyHybHPpkL4
Y46ZFUsJQresnnAcnzz/K4DJd0yI54KqSiNszAOcfdCzZczLmOjgcZzH1+UxhbHUlNkUq05cPEkx
0zd490vhsm9tskkoRUXyYrM6akGhYnBhmI85J9etN+B0tX8XdECxgsDBj8ear7XRfo5V9lSrcjPD
AVQRyx/hY5L7qNiPdYnMDfW9xJrCu6a1IfRS9NIYagu8Nd2MvGMp+Hhh9Dm5VDXEwF1HqI/T6tla
BIn+MrVvH3GzFKfu4hwsJ2gdpGOmaCcycRlHpiA9T64b92sxjF98AbbkVliIvmbehGuFLVswJEy8
MCYB7xTIoooJbk2b0oYCsUQCfW9ZRGbU2VOqHnnW/FXxwPP3rWj6i87sjaZ2Irwlt2ZW2mO+bQ2x
jVuKc+OtfJZsY4U7TySD89BB6GzZ1RWDkyB+tTzi2Aw/KR6u6wbDmz7AoA8MHjD0/LXT1vm2HuBO
8AobMvuYhGoy5ErkuArO0CpSMOQkNN0mHFehJ79hHbOT3cwUvy2/1v/qBJrccEm1A3QGRic7IKX+
qUtytmnM8K1nQi/pPee9rsNPEbJxe9mMAAVpkZDpvhn6p2wYt1NlO2vISMQHFtQ0cN931RJRe1Rh
b5lWuJTKsLFAfbbKkNjI5Uou5+NC77vVSHP0V9yYolvhnQaD9ChZXCFESPRWwDzTVUhxKuKFeBlT
sp5tNlIqdzlkaCSz0UWhKgQaCc40Mrp1r8lBFYKF9RQ/476gtgm44AhACJ6zK4sE2XTKx0gQTRYd
DIqgvdgJv7tme9XJCwa4aOe1bDGZl30UjbYut9yzmMU6TmS0wlmHsfHzl6abTkMC+3wKeiRaQVnf
03B9862ciOESOu7FHfPPW5XGMHhoEAmruhLE/qaUWw9epBdxtBWUJm+HHaEicg6QMGKP1Fh5tlon
CeHp5H8gUd/yOhnHPHCZNIn8JVNS3iZHVwM3pwUkSmGqohrdOIxdqhAIyoiRwVh/KZPch0wCyHfp
BVSKHlJkFd/cUXz2wA2UBDlRUkWInegzqb7kE0dIAlidPPm1xe6nMki9AwzoV1PmsaFyvDkhMjYk
ecdbzlzg8w0xki0/FYTRnS9+1S3gzKVYPS+lKdtjYRZOutA9Hqgy3NGsBiHYonEWIg0CSodvQRXF
7fO3BgsZOW0iQ/bn21puDZsctcLpc4nmbg9K6DWtKs9lbybJozK72HHw5EDJhGtsdWjHj6FVwyup
fioajBA+ztZkfg88wu2KJkAQZj/8uFo4yTgq6MT6qyYgXKLrARfXIszul1k/pk81YDRC4IxVWeNd
VUzfjYBYpfLjy6weBz9EBSMKuqOTkYd22D8f+nPLWcpW2ti7uMgPCY92gHBtyoqkoJk+Asf/ZrgF
EhVhsfXCns1NTf19rfLXqu4OYZVv8B3Qo2RqeQXqqoW+j+r3KjPEJvIeMO7aG2b1HagtiGHsabdB
155aN0TMNPUNhAmhz3lTBuYwts+jqfvnycxfctBZRu6NOzyMvMpYJFjHp0pFxtqnfAdN14DePKHk
15dGc23nzTx60I5aBOxnpz5ZTpY8BKV7zKk99KONkLquL3gPoxKZ6WqT2lriGYIxRhX2kHzrrN1k
FmFD0o8PbeyYJ6Drd5FemI6SzhwgVb0Lk+Fr0zugbGKEBgm3SY/eIOahRSRfPDfdeHkL7bQyfnSl
WmqkYbKbK7yFKzP9luMgtB16fE2sYLC3rld8KQYZIlQDl03UPYif/8uWSxfKnDd79T7RyV1oj/7h
9hFY/K3/XuLqe2AuiH98eKV/6JKJ8N9c/HjDwoF+MVWPWZ2Jw+1DLBa9HisHEFW5b8OKX5/hhxSL
cA3Sfp1iBb2KLMRmm4h6sYjYabAUgbdnstsFwGdXojRbEGrZewt18tDn5veioqGQJfGi6Ye8UAl0
8XD7iNPgO7wBtbad2juMMvr94/Z/SUXkARDtZ1xC98rKac9ouocuH3BFWP72xz+dqHe2odcc4rLG
/Mztx7VQmHAYRWIe/vlRDWheWZBD1hq4kHesgdvtEyzOy6CC86H7nWOkJau/Hmrwp+wCDnyA0HnO
h0huBkxLR2cc1ybe0DeG5u2jj1Ln0LTLuqLgv/7nF5KAC2UpFQ0Lpsjh9kG53/7rbz12YznMer6C
ux0FChMjEGiQ9RdlmDT3KvOpTS3zqayTcJMWlAajQGBUWcAIs+MXR4BtdrsOeQN4bCDszPDAW3oq
Oxi4o1k9m6I58eXxIqw+unfSLNmrTCNSGRd4b0kF2ado4NJbhv0YR4hdgtSN10oVcJYtr924RARs
OpPCqqj/b8bOa7l1LEnXrzJR9+iBNxHT54IACHpSlNcNQtKW4L3H058PrJouO9UdsYObRiTcQq5c
mb8xWwbU8pJCe3UZ2Mbt1Tigy0yFX3AGKze9rmN3gmEqr7OSlddJhRFnFtQpbu9hhkf60ekXVTiP
gC7v5upEUWxaG3P0qooForPOyNJQVygB9VT3ZzVBNmBhwjY4cVD+Xp7iu/VDGgPZ1Rcf7Zza3O72
rF+uwm/eE1F37gP1xRzm0E4GhDoG2XgVRKPFQCmpMMgzAiR9YMtG465fHm7PAKXdUzhDfb1kBjca
cdwFevod02h3E9qGu9tbtwcxsX55CXY0hmKMei9BL93Ki+0zNcmdFr6xg3dJzyiXC/RxtFQ9TXdW
60NFWR7MafpkOlJXwH39+0n2iqG+1+BK+3UxbUzIufJyF98MtNvJEr1OjQ9V1gQMP981hbxdU3E/
aJPEOzImB9xPotuOJ6Ork72mUA5Xags1SEKNE1ZLfopPQisFOxyNWhzta5C8baliK4nTiIrA4kIe
7RMdt5lsiTbpEmgKH5X0pLPgQlYolgcJ5iOlDOBWZE3ppaN8CmFn0kqUN367Lo3EXPvoO/C3Ogld
b0Fz5ad0UdPWcWaeu7gN90kqoaUwj6A1ZwE2p55/VhXbnjy1E9kFFepqsewMPBhyjNtTXD37VWNi
jkcpAt0cH9kLYxaRjF6e3R58tf7lWaSV6CNZJjNnt52MckLCqup3oa6ykSH85dntPS14HAJ/3lI9
tpjnRsrjYYSOYFNGkOJ9E31hQUN0VGreJonTGhlM0VN/KcPoJQ0rPC7w7ArLetpIQfsoJwZXHvL+
NIluwmCm8DAEBz8yd3KnoLmzkJlKC5WBQA+2KkuePI1ReSnFD99UF53ZJsZpuBjfrKp8mrX2ORnJ
GKVJ2Qzkpax85Xg3yaTwwaQ8avFAfy6q8TiBMSPm1DAaQaDuob6JMoyAvm9+VCTlbZ12C8O7dL+V
UlhFksY9O5jaNpxk3ZUMYGTw8U0dFn+R+PWC/36Jteyj0YH7Mko0CZsMrQs+xsp/x70UcWoYNgEw
zmLW6IeM60BApoEDEOXBIy8zuSXGUMGrklwvnkhuOxOndJAXD204OBRZ7LIHnk5AruOR2AaJVVIM
JCiJdrX+FqXKaz3zI/Ucfpsj09zQIXQSUmqUtOw5KAMIdKH5IFvBBxrcH0ouUfe6ixKkWNKADE7T
WH5juPQyCMlhVnZzJdOMk+n36piua3POYnZq5QMs2Bei0DERw3orLNwCoyo9uesuclWiiD5202ZO
wbnXguoqvY/OPFT83YKfpxeHXs3dmEMJIZutoTJSAacV9R3LyFTeqjyqgK5SIaKqEX6Hy0IgjR96
A+8sbGvJqNNbvw42tAwFYJP59Z0k9tvOYPl0q+jFVvC9lILG24JKpMJiYqfRYh4CMwrhPW14qrFq
REYJ1X7gFmLrs4BESoGFjiywblFjhFUbo74ki7aYnrxHlnivkCxSO2TNbGZAj6FUmz11Ae1WQgJK
0FEWSqP0Xa6gMuOHbu3+Hm+jLhCz32GuLJFVAbAmi66gIql/wBc18xyoXUP5Sim0TT6xViklEWrd
jDMLPRKjzD7I9FADqxBZzzLqE0upCdKC08kZDnuQvRqybgoUkYQWOiuD26kMKDOquJgqA/w5lrOk
PEtZuDmNsU6XWWNx2fmstyHTDv30rSsMAqgvpiNi71No5Wqg2lPEurRuqleISO+jFqNuNSylA3wy
CNek/KhYd8JBB8by9ydF+oNLtorpsGiCIZUMVVvwj3/E5QVyAGGdk1Jn0lMHnKhOWLIuuxSN5lEy
9vChA3wxx7Eznb/ftvwX25YwUWajEgAoDJJ/D/hq1F6DOlimm3LpeGP5SAXSGWFCapQZBFk7FfJ0
1UGLTKP0BMlmC+F6t6zCaItefStAnlpFdhRcy4RRGxSk7ahS8vn7vdT/BAqzREk0NMs0ccZVaBr+
fi/zeswTVU8YNiZ7GbYsEM2mGVaEYRaT01JeyyW85PTOWgUWuCogY9WQfC9gjijiKmY53ZEuRWqX
FTFYg3dlWcuZKehPo8jf4zp7x/3smzGxVmWSsiAO3zC8Irm93CCIgbis25dyYFupp+olngzUZQIW
hTecBsuEbxrBumMg0ir3LOShaJUeNOldMKNcueylqeDc0PS04sY6PY6xuhkmaC2Z1l+nLPyK8uH8
aukpOu3BN3Wed70ermndYK80PstLkTHS4T/m5LfhO+Qp+F7KdJ+O4ebvz7Wk/Akcy8nWJBmXUcMQ
9T8BVssxKgST0scmAq6PdAAWVBW9DnnBm9RLJFMXNtCQlVtqNAtJYsKLKdXlk9Qj+zSKBdMBFWXT
iMiM0SLYgyYfNg3Udyw9VSZh6jlzlhrZLkTHhIJ3f1V9GsClVBzwHs3WvTh/Z7OAKjOolLVeTetb
sTkIqVgoAe6e4XvQoOpaStSrIy7d0lDMI4pk8UDsRw5gJYJRWSkZWZe81J5jeVMaVN8oMxQ15Tad
KdSN28sQ0phKpAGiapG+GDMrYnra78hhARSaO7uciDw1doTYEpIVLp+HOMHhCgYGuhO+0hh9OGoO
goRFUpy3nxmWy5Trs0wmU1DcdIi8UMzfO5lyY6aInhm2tLwwE8sDiMaxYiytkShYD7n4SKJHvYqK
j0ppLpHrg0CRCwwDR61Z7fVWay+F4qQayTYsha9CZvjkeSA5ha+9Sj3pnq8i7RInLLBEcGUN7B7o
Q8UqbwZPyGTMamMUJWmX4Ewcl9vyXVbiaTcAm8JpQ3vS+JAOAfT94UMdsNdAs9lXu6OCWnC5gAT0
iFYDtI6NUgtvQcZ9vuwqSktF+CUM47VLiv486WjsSB3CKH03Pik+onhjVdLjautdWjSP/2a4/sWM
ImmyLokwATRLWzgAv0WsBh0YE1Voko2yHPIyGxi8Rw5n/RDafW7ELFphhYPIQV62WJp3S8OsWJB0
6oJhqNr03+B3/4z4thSLSULjPpKpSMp/2KV20uFrRlK0SbXgtcS6l/R5u5S+02ECizht/QVxVgz9
0wK9gmQJd7l6Vkzt35ybvwjuigXeWoYioQKJ/CP0vIu63tfzIsI6dFysyLmrOkSHmtIG2YKNgiV/
1izVUJ341Gv6L5hsH5ulvqEv+DHwFHYzzahh+OaD2EUPshpOLpUw7H/L8d8gca0/weQtVSTmgJC3
JElR/4jDJcFWaYMP4WZMYniFdNFBVsCBx5zX9OWlmc2yfk51w9W4bPsclQrZH3aGqNauzBcpUB+m
BH2ULjIznDMiw5aXalSEBaWpqJFDnRVNTeg9XdFZT6uGlqQL25TFY14IcGCtZjsk42M2xYUjzqBi
5axGmzBRHUvQrCeLtZAsXuUa64q0RuRyweIJEbNPPW/kBLsas7PcHqNiIX0utTbZpFWOhUcXhWtu
CxSo4uBRz+S1nlknPZzmo9VjwDXRtxAgJAZqiaxOzW2jQM+2ZUma15ElPNdlkzoR8F1GsPgypYB1
UWhdao43qGhOTc20hIeQBq7IHBHK4aXXCchznkMCBxsVKNnkZIqwtUTtknfBt1aInacrSAincFob
k4J2McbrSsf+R5+rQ2WV5TWdchanCdEqm9pxU0fRVztExc/Zx3//BZvmE5hBjUtf+zO55l8v/99D
kfHvf5bv/Prmwsf59dUx+gRDWXy3f/tX3ldxes++mj/+0e9+ma3/snfOe/v+uxfujdR0133RVPlq
urT9X1bQ8pf/6Yf/9fWfUKMkAOfg2v/7t1v45ZvLIfzzp23+I3rPiTs//9z2xz9/+uU7v5CiTPUf
wNW5XWTLQhxMX8Le8NW0//xJMM1/iJCbVFWUTE37+aO8qNvwnz9BfSKJIvtGKEZS9RsD5BdWlGL8
g9letCyoPqYlcx/+9L97d/k5gf87VhTk+j/FZUmRYFnpS6JPMPxjEOzkhrV0OArbyXdnlTUoQYpZ
J8rO/hQCYrREG5SscWpi6PF6jJyWOqHNNkkoRaqx7Cij6iH7MKCQGgUrYUH1djT7sw79taZ+b5sM
BFwif7BynRw1l+7oAqqUMKL3yghDxHGIXgU82z2hHonEDHxPDP7YHnQkV6EuujR1EJWAqbptx5d2
qb+KWIyVndLvpyEA6SLXDmQPckcD7qeSFQcrzWEITv2hn6wESx0EzlNTPGoWvtSCTP+SSsbHJLe0
CVVcJhqaUpgFo+vSdleBcFFbKmXgCN44pAMMFCeokSS7ti93tIBC35k0460QxnA9ZRiRlHW6R6oH
RKyJPVnAFB6A8e16CZOyxq3rAn8YNf+h6dprnGY2WmSlm8zld488mLTW1CbddwVCOqDvLUcOURai
g+JBSWZKpIu88gOVUwxqElAB+jZYsKRoD7m+hl0jhIit2L+HnfWVAOyuZOOQpajh59JZDFIZEOZs
z+pQkTPkTlkmG+6nEGvXsT2pcXeArwKwKgovWa2iH1yoH4EatudQ1TUko/RqA9L4XrinjEQloAHP
RdlwVbd5tzNDyUUdxjpZ/ijeVd133J4tWQ6eB4yTnQycvaMY8menGsZu0DuiJTB9KnjzScVqNpuN
K3Aten+Zqp+r9C4BdWj0AMVYPMCXmzHoasjltmAhrwKlA7sqkh96BYy9nzvkbTVEUWNhCLzIyK40
yFHOJxIjLIt2R4xTvAOh7K4xUdfHAB4GcZl++oWV7mKj9PQFdiMNAx70htBsIlN4jHCOtpZqaxhi
4dL1GXbKU5BDc2enc/RCm6diLPStjH0PUiySoxRDsyUZRjVULw8SVTur8UG9KFW3GkHGyto07Cdx
CE6oDllu508d3nL6/QCI7ZmclcazY6ZB55RpoaIsgVEwxdAZrem0deYQEWQ0ChxTnfAS6IZNK0RP
SVmAES9zBMpw7ZObZi2kBiZPoqZvgNeDJEnyag2YEr4nabYidLswU3F7CeeTrr0Zgzo+dMiFW9Qu
0U2Rp21M5dvsgCxOsuA18J/drKjOBlU8e8wpQHQZqqDkKwepoDXSpJoNbnlwBsqKh0hs3qNZf+6a
CWerIcbsu3uTYxRRJmVRE4CRlLTlVTCBYqfVnTHE5imJgdvHsINWWi/GTm98JUFEtzTrQRKjuyCp
BtNzG3wAalonzRR61px9CklyChVh8vKx3shcb5TiwcsKWKErGnIVIupo+dKpK8F5SxJYVinWEfJQ
gQYNE4JcVLSnXMQFUS20VV+0+nqI7KFFxHKuWlaI1T7uTKg2kA46c6baZ6pO1OnHIC7RkR9LenRB
e9dp3VciBpYtyC1V72jC4l4YFw4ABHuSMzIe9VodFU6X2tLw7/MOOoICkBSpHrk5BZKIm9R0aqs+
QBIB+bQMb1XDRzy6mBFKLxdhBY2uCoplm76Nj4Ii0xbQSzyt+25HXq1SgwGzIGQi0MfhIDE6tmM+
bvD7oJES6MiA5Rj35sZk9ya6CB0Fvk5TjmpKaKf7L8CQC51eUq5iabxqPmu6IMv2g/Ccyl20zrqE
NiHCOjC3e3saJuw5EvVOsCraAsoUvCTY2lljCbqhzYkROnZcovUSDqPm5hImYDMtObCK1XtQyac+
CuHeJ8WTOZUGi0rKmWGCC/AQfbHSGe7oY4S2OpsPWQ8CURVa876IQI2g9gdmN7j4c3cdQaNjKioW
LqTLYWcRxyWY67h30Kfu5pZe8ncgRUgty91j2S6qONGX2Y6tp0MZKQetAo0/al6sdi9zhjPErL/Q
WzoWYnpFn+faitUPFejbKuqzdm0M5sFPmfIiKiS7aTxL9MugEqMwWo7wSISyR1GegngIKWIWEVdD
Ka4UT0MTledOMh7zUJqPptRMIKbQsVWq11xUERuThIOSwORMivl9rOLSm6XwS5mL8RAb34hI4Eps
bXNhqijvKtuplNw8lro7Q0kxY5vPih/PLLyJoUAk3W7sZM5CPG1qAPGrqonIdwftHFsADDRjAjGf
kmTPtdm4DXgjyniwR4x7OjxbWRDBolGYUUYNJZ20Q1epow0biqSTjTm/+2oe75IyeYLwOJysUtvS
HI6QexvLazaiIpCYGIOpRANEANGiC7RjXeV3A70GO2tAr3QIeK3yWkjBwpZfpZWLhzqRif6RDABD
7yiW6PVuwkTFzOT4iEwo9sum3HlaBw0nxS48bqEd6Joy2ZJvAewThw/QjycxroQnWmpup1ofPYpY
bluZmmfEMkKFmYqhSpFfBE3fSQHzbWTNP5K++4inTsX3I25YPeag6uJ4F8N08+Us3Oemdj/F1ugI
vojiPmJ/djdLmFK31YMI2IHmtQ4jQJndUopoQyFu6sj5/FCVizlgm17KjLlQmJpFZVLEPlN6CEsL
KV+gsE5bjvGxpugCk0TfjnWGUG8M2LxMGhWpKfzWR+lbHuvSM0v9aLTiJkBxypkk2A0zfagkY4Ku
NtYsTRvIeegylTrZlyIaXtwxkQZhggdoayLFmaNvOL00dYBJuZ4AcA2So4bMZEb+tEcL5UIJBSew
uVdPbZ9OW6OX3/0KET/d6Iwj1Q0ob40gARxHIlxU2x9SoIH0z4bI0dIM4WmOJH4oWG3YUlH/GNGI
XBdS8air1VtbKugWNkwjgarouHaCxG3T+6itsVNTr6YE+aUUsmdETFT40sCzpxRfpJ41yygCFkvK
UaB3M39ETbjAxPNTXWhYHmhY+kiR+iS3kryWgatii9xb9VN5EX3BK8wMWEgbMsmXkro2W8C9cZ+6
HT2ilVjMn+GAJp5MpodlYIfSOX57pZER4ct8N5RJ5ZUTdbJsll6Frm1I4uqFjREAS04Bh01IYFnR
tPSBKnA+xDWpQl9MKO2i68UzdAlE5fGcYorotkARB9C7MpFWxNcc2NmmmOMnEHaYImfHULDuo6RF
zitqe7SjJlet6AfNzT6LzXnXThEuPDPqwyONGgtCHYEe3imJEuh1kzJoL4ElzYVYXteof2IGQxZo
4CDdome8bf1jCP/4lKgiOjElYrRk+SstQ+A7VkGa7v1QqwB/i2jTwrAwEAEega4DsK1RrjUm9IAt
WSxFtywXw0OM/TJBKtD6A7MP/echUsOHyEdfZerrHrlKGhJoY9eF2xZ4+5l+1O305QEaUbtbCyIt
wdvr2wM5trRNauCstFwpPpvlrkoIpnw3RoWf4xWKCNVBjVKQaw4jBsrLx3nUimutE89Vp5Y7ZpFq
d3v2Vy//6r2xlw2YvMiH376b1ilI0kwv7f/zV25/51cSOB197FLMMwQkgJat3x60JMuRjP/Xa/DM
mROaKcrcv37ym6e3v7z9ZqAr86oyaxQl//VtQcBxBwiHbIsmydTPv/ufHqUUgPXWygEXGTN7myod
z+V/naWfj+D2U+CKGd7Qm3/e8O29os4Rq6b1i3x2wnVH6a9qC2Wj3YYCdCyIYssHxTICbs+aFHkz
pKin33yAiu1sG8soS1VA1VLbLppiM0MqtJKYyyyPxe724Mf5viCZ96SUq7qEut883N6zlDFE5C+R
KfrHs9d2YKVTEzyTUOW4M4/4Jobo5cEZStGmzKtwnWbpIyUk5MszRmjbYNRtZWO2o3Gd/fzsD+8h
k4EPU995k0HeAg9Iyz3Vwt57guEyaCVOvX3AgF/uHRnyF9upWf2GOb6ZIaaWfRThj1gEvX3bzq8P
07LFG1Tm1/cKHVkylLlRKsvynQA5np5CL+BumBwi4Dm7X9/v+9FaQ1rAbNHPdp1RsuJG+AdCMl+y
Qv0KYA57Nk21EgZLhTTZ7RPF6BxF7uvNbYfL5Vzfnv3hpTxN3XpW94zow00RfdmDtIFJdJO3/lXT
+lfd67BEutUMMR7Rm6na1YuS902e+/by5/cYd9iprLxke5nW8+6CS+8lBomatTtBXT/DtfNSROGa
8AoCep0c8pVxfAZdvAq207pyGgcrowlazWboaIuuL/PueVh76NatIBtOLljNKT5YPj3GrX/v9cku
O6Sm7fn3tavd0UNfH/QVNjkOJbpp5c27xkFj3H1dNnYgOOPKfElq5zk27QMkje1zbjjPprDWz9Mn
b3QOG8SC9V6jzFH8gAsnJPfc2F52ePbv25TyAUjIDn6DPe+iLVnwHfuGSxob9/htxvY3QmJYJEq7
2R4ctI0HB6m+AokQ6z6bEzvkXKDmxNENL1F1VPMzpwVZ9ma+FNonp2fCWHWet5b2kpJHI4h6zq0B
4zn8UORd1bggRpCqFoV109k9jNLpXM0XHWm1AB/QrSjrJDkntu0f0zZwUzL14TKsuSQSloFogcaH
NNmgwd9/59gwWwBeHCm0Rewnh2f2Izl0psduqFgvTAinrbCpZFJA25vDoq/bKDZdOTNwecJLS12X
83aebHgiESS3zFXPIb4Cwx6FxgzsIRpfpa1bR5MF8ycihzJasgPL4Y301oN96YhUdjlgk+XUyf0A
u6JSUI7bRenayE8k/8vGxpMEmwr4yMusrokfsMfYetG4gu5EWz3AUwpCgiOeZ+a1IwqfVoRHHOkG
rKKJdhfxqYVp7Zr35rnamuY59S/MWC7/qc+FK3vEO/luMXyHsJ46c+slT9NkR0/KmRpzadObQvjt
Sg1ZsvtjuBM40p2KSeQDK0wJcXTzQ8TjHgOQ1WB64Yd4AWjACeu/qtDO3zg72fTkX4mKK0sGGvEO
n2YdPvROlNjTx6Z5ENcuNOTmgE1ufWwX3bCvssCvZpvZCh7o6UeeHeMBIdjkCRHxGqXXpDqK125l
ORTVV9a3/0myiIQJMfBUHkP8LU/5Y1oehO03hV+Ez1/77Yh3sLwxME7fakSM0sdbfWRE9yGa2H7r
ZorikOJo6U75Hr+hv+IPe0D5gZtKQ2DG2CJl58Rud9+fsh9lZNdPUrw1KSnDwJlcrlP8pJd31qLz
Xz5IGZTwuyZ/5ettDbZxOR/quaGhWztcdYk1duaO45uQOuV0ZjxyyTr7ed6Jnx4fdi/USt6keNPb
PYt3tHwal4EE6yT/tvA8whniKpV2lp/ZdjwxIJ30m8tfYtfHfUNLRLpTyyODKwid0Fg2iXDkbN7n
8zGEcW/zk9wQIRcWBEyLWy9GziCWFZyF1gz8eUavE0g5zocgsut1M+xVAeFg0F3fMDtWbffOSG7q
rSzRUDiEwXGhNML7RbBPXfNmB1OmzPdmswOxx1lazKbNx6p8sMrPTvmBPjSmReDot0W9FbHrorBV
r/nJKD4I9UfjM/sgAmje41OdyYee5L5PG9rinjQAUOreFf/Sw0Xhls+qu2TC/3Z8q/JXUUTPpLjI
5dG8n6Vdhf8JSGacRwqcuZ+lfKKysu1ZiwP54ifC4sczLhnFEwqwQU0i5nDvUQvUVjX3ZLI2ab1u
4eTRtv40pdUEpmfbzRfrzTxzheV6w3nt7XfA0ed2dYrCq+ZNn9zBurQiPHGbEBaGegPsxthk1nlQ
3XflDlcZwKCQmlcgejKiJ8+4HIbX73p3id3E2FeGEtvwpF33SVwdWRQtgnFE3fxb44XLrhzyJ+pM
0xpAEI1VjjSw3svQlu+Fr5pC3Ru3SoN5wKe4Ll1M7eoN0N20OKFfeq+fMe26haao8xQKBpmr7BiE
7Mm4m15wpT5xDqi7UcWACPjSSQ4QWv88rSEiBg9EzujAhctXPWfL6B7ZBZU/1gwbIQEGrzmup3WK
pNAn0YdQOnKvdWjhMi36GzCk3jJzqIHTu5FdLlEzfyJYon63DFSqfDGwPI4B5m900M9mwkzKqBce
VQbSt/AGxxPtgX7HxaKMI591yVEDN9taGILgChC/var3wvELiV3xk1MHybpi1ehwJ3E7Lj8fP1NJ
Iexq0RZvBu5gPiVU3zavZJ5g2MXBKO13483l7AuPxh3GLy9QCN+MO6Y/rqPhcYLC9+GTJx4Nr3qZ
RaBOomWLbCLzMBO7yIVeZkIVm6KVtBMee/j3K8aGkl+QO1qZqEvjBbye72auKEOLfYXbaGcHFvYM
h3oFxXeHxYpHKplsl0O2xc93Rh7ThWFj5rCrDsxf5pmrZN1x18/MxM16tpODcZfxe8wH3rPxxjLs
UPLDINb4c4KC4oln4Sg8SjsuEv+e46fR/uQk6PeLTZ/DadKOnHGecvwcFoOfKbTfLfepti8hWHOQ
0h3Ti6Y7WvGUPsn3XMbiwPTs3xtHDJpRpCdGeVZMyOJcGUdmP+2Ouwz70sCJ38N8L3P9bDlwhWnD
FmePqQxrQdz0vMFizDBYWJPyTUIlddY1UbR5eeXL5Cg0RfEQ2xMqgy0kvujAhSf4pE+EQWnHnUe/
5MCREQNemNy14ytHobxxNCjBModyZrVVC8oQPDSU89e6OURMqG88UPGccAByggeGfbadkAi5Q3dy
4jbiuuAzqa7D91zbN8yT29ZVcdBbBis9H3bA8DjDWe0oWNsv3xqXQaqPa4ZZ+s1uMfmzCZbi86aD
qexfmk9ua9/wuCr5vGXKnuA6Y8NFXD1inBVtyaKEA9+cdCyw7pdRqrqpBLRvxTgRPR/0vHkaSRbA
XV9SBIVWJtlecAXiMSNxOd5TPwgpvHaPi0I6MbV6qwXgPxr8XY0pLrrEkw2kAgmKbAsAJnDzvQ/d
j5o+o77FMQ+cCgY6WPoaiGF2R+FqUAzcjJxiTdqVVnOg+NFTKwkRMYItCSGu1/dpGMHIZQm/bY01
Ta0KNHhzqfEo0h9K2gepjF+iZGvHd/OeRfoKMBuhYVyCHNQSC1WXU2A8XqbqJc+8FCrSG9TFWaQa
YAcCZBoBr2HNTtp2a/jzYTn5Un5L0dbRcP+cZlQW16RNpcu0avZ7+V6WDnp2JkQZlCWGz3EnTVQw
liJAadMReWU6HfiZIcLyLgYQyayGF6u/LqxjWTxpR93a4Tqd0hCRPN9f5/kJWJDaL8PALI6QRKkN
249BA23FxMl3PU0XMnNxwBD3SHO+JCNW96oj4nhO8Cdz5fpcg6OG+x1q5dmXyVr/ianVeIxZUTKA
A1fhPg0cWj/kNMsAo5u9YuP3n4zZRQd6xWsj24yWM1wQxG9e+8n2yfxh84peqq2rl6nbilsfla5V
121idT2qa+ZADEBC89Ty8m40TxLMTASPLEdXXM/zCHJtfRUea3zJVbd4IV4xAkaIUdS0UQOwjhnp
UADU9wgOAcARcG97JgoQVlCIpwAmb2kKssJYOLK2iEOgp4iuID4M/Z4dZsXB2PIgwTesd5heyd1W
crkyH3CEoO5Iks6M0XQb6QThhtwgJU8hER6YoGzlOE6YoDnZofkcm29ApLpwR3cPdXKsNMCnP0hv
lcNNaXh+SDBmvbFHLNUkNSYgY0qHH49PlT0Vx0tFRRq23sb4sGqJBX/4WgEijt+DfqWylIms+zTe
ae1T4vHFgCUqui/XuUboELfd7K0sttBUVM2JazfsgPHZmR2lWICcozuwn/boagyuDYlt7TIAgS6z
eDqIJCTKsXmFXci4ZiIla22vUHYhq2Hfhp/pqjxhZvrJLVfELjdxbKCkwW9DzkIhYOG9kshZmLht
qXyNOHhTb5qox0NmoDr02X4zTRl7K3dxZhKOBBMubqh6bXIE8xkIiKXZ2XE4Unyk2dnciRHw4jea
u9WOTgvdk3AtUkAkdQFXOweIOyDt7GJyAUqElthAuVbfQjQDcYQKWU2j9mQqF/G1QubFckZu5WzV
dz9MK1xdKgGb2XUmUI79YYYXXNfz7mmg063hAvqCWxiWZaNyFKo970ysvJ8KFFpOE0AtFF6I/A3e
jC+jhutkazeO2GH/94VE/Gp67TRbApKIVxef0D1CAiZfi6D5urs2PKOzS0OdQ8EYqsw3AdkzaMbC
1cU1+tEPV8tu1uHplpjIrNpWwZt14sYxrpbmZV/B43RhwrMQiY72qriPqezK8OiCTY8BFrNuJkSr
Lj/ECmmIBz/2R0CR/tqpTrLPmQZX+bPQra1s5T/4Gxbd2JB2Idz2Qk93Yoz0iNAuCMI77dpQGFad
GNvIljupFVdN9QbGi6JxDyixDVg5hQ7pvQDRsLa1q38HgUT5Aek/e/LfVIGQgXQHTtP3AYYqK+1q
dcGq/MDGpM+3ZeUhmifeQ3tTeocwJr35B+vaVpJdtCbIWLffxPHArMhlVvtt5JnywW+JL7BFohVD
Ad4LqaqwSpVNZRy09lTTaK/3U38XaZdgeJjTF7V3i3DywvBVYQeo6K4grmYqbEQd0MFBArN3Tj9n
xenu8tfhrUpZyjvMwETJPdZ8DjAnZ2HF7poDs7KMplO7qj/4PzynZ/mxvdCIwfMxyVYUo/X+bPUn
YA8+sjSDPRIvYlc4ZrITtW5FpQ3gwTsRAyxtLKIstaoo0TbYNbh4pR8wXfWm3SJyjn6R/zavx4OG
0slKddtDAIPdRISd9ODd9I7BZn7APXxgbRmiIMEZ6bfYHwX6G+gFzDfdyNghDU+uzHrPnsN3HJou
osE9VW5Vu3iz1tKamMlk7lYIKjjmUX+kyOKC+gZioWqsMHYyo/a5xUsayzI67RTu6KNaazFelayv
NiG6DWhbOLqwAmAbQdZdJ/uAhN46C/v9lG1pY+h3wb7ygke521Sxk3hYRWkU5s5EU/U1OY57DRHF
DT7oygaHzquFmHV4QDIG8RYwk3vtLDlUvIkKoEs346EARx68I0AlMnzs+iXfYuEcO/5rhY4PFQBv
kRXflZ566Lao5VSXe/+E5+/BOAuUFFbGGdGsPdoQ4320Qf07JAuFmPA9srw7I0Y1PkQuvmn4tcwv
+mvw1j2iWi6Gu9jB+pYzvmGP8TucDyJ4BPRuxhXT6rN01QKeTMjiyfsCIn9zz4XGgZ3osYI6gOdI
tKa1NQibGo+EgGTLK44LAZiYiCMnMf+EgJu8RazmJX4mioqvdMjg/nOWlW0UE7/3hQoOY1X1ble9
ldGDHjncxdK1Ui9wzyUDDtfWlL7Jusx6Q44g1thZ4d3J4j+DuVzjSf/K0onpjwxB6JdFTFYA+qgx
rqUlvPxfaC1nPOVuPpgubkHuQnnf1nadEDP3/5+981huHdmy6K/0D6ACCSTclN6J8naCkHQleJfw
+Ppe4K33VFUR3S963hMESTkKBNKcs/faIW4P6iq8l2Cf2URbBkQzLPH0n/oXBwkCa1r3OTtFW/Ce
pFeOW/WMRqEI1hJLrL4I1qV2pJnFroqWDq02F2EQQvJFe4uPYLwyyDukMYNbA7cTwbnNPm93BkAO
Z9tjPJDxI8tNdujjS0JA6LhmqV+uHe9mEreU+vV9Pu/ZUZKsI/5IsWD+p5qhXY2bd64CAx8ws8CW
ts0Yv+E3SpdERZ3DXf+L1h+7pnwBKGig7/OYduw9nXXz7GHfXHiL6Kl1NkG+k1fFwn+dR+/gsaE1
tDA3w0vyHT23H/gRC8rvK/FpUT1ZgQMZwahD/t/r9SkZ3+rvlCRiE8UE47h3hS4+A7F2izceHB00
Fkp0i/wkqhVtcRpQBp5chhnKKOEaM/aeNhP6IMoHKIBYITDKo+gotVX8Ut6TOl9v8YpaO3fPIv9+
qg5gW+5AjYoYOed7cavCBU4jGzMVnbhp5Z3Dawk+I9+lzy5zVY/plQy5hf8rzsUatqjbnmoIvvh/
VjmSx0P0CqydSpE5717Cp05sW+I6p2V8R/4SocajV72WT5RUP5v4lpWWts3kTdsgrzx7xUHUlIQJ
zi2mHUNHcvA62BTxstv3Z/HsvrbaYltt2d6fuCXNTXffPNuvIaMoLfFNEWApJl9+wO17k6DTTK0t
UoH2izPALvA7OxvFl4U7q5En825gPfGIRcDoriDYsO8N1hOXCAEHG7TmS1+taRIUtJefy4/yo/j0
rqyDYmdPXeMauQBqAbO6T7mh22HZLYY1S5WvGHdzxGr7xjubR66OaIf+Gwf+9VDegjKLDs1BF9/+
qfmIHsvncj2vyq79h9zcBc11AMBiRo+QMOJ/VTXh6RgRQA/2D2mEwfjRjZrFF1g3Ykl2wZHSgLM2
nLW2lgxuC1YADMC7aNt9wMtbdNw+/NaQpttx2DW7AS3Ccj6PO0aS4Jbl7ZV3xirxAJbnnDgvgNrc
jS7RpHYLxBv3d945eKNfFWK31F/1e2psT+80gOx5tH0Kn1lCEa2Q8Wcd6KGP7g2Jgxh8IEUx7HfP
zpkAPuri1yYjOQYMip+LeGOwj99mV9bz8Mug8PuGI/bR37fgTZ6jw/DAlQiP76YjoKCKn2RwcO4e
JH64xWe1jB4B1Zx91A31UjsnB/LUmJG5FPwb+HTTqtp2iIaXwVuGZHFxnYS7jlxy/WU6kmhwYHFG
dSMxbpve3yX9vvEenEI7NVpwE8wNoIAwQSrL88PenHtBamQNCQNqE/SFudQbEGH93PcZW5wEF8ZA
1uOYvrzmVdGxRMezTeYWFqrhnFborOoyFCXJeOpHlPv/+ko2P/p5KgOiAWP9odFhTDZzE+7y85fD
5VsbSeIMo74VorasGAf+/vNYEMQ+6A+RTjJro9nV70MwP7285pc9S/TQtd5BLFM2Zzs8Ry3+fOs/
fvLyBasgBfXnWwrlF5s0qe8ty0X8p0KAm/rOr+gWXQ5gQvkbl4cWDXuxvjyEFlaLtUMu47YewuPP
t3f/fps/r3kBUKffv+Ly4uV7gJ3ArxqDzc/3XV7/efr7UZiFxOvOv/XnK4kM8Q3UTE0/X3DNhj9y
eV70rMtEWXqry4/85c9f/m0UoXBhtJHbqg5YQHJPZyXAUpRRFL/mGm6U43gpPQp6VYbRv9pZlhNu
6OzrW8OsroKMnlcUU7uazAeRQKgw+/taeLu2ZPuXmHKvEXC0Iu4CPi5Un4ap3Q7duyjQPtykuaql
8eY5zXbM0VE2eFWV5qGrNZ9DU/VLIgcI5fYQjEjqP6MmyYS+AE49Uu8hh2y7TAgqxnh9OrKUdIWs
IPEdb2dayGTD5DntY8yutbVvRoUGT38oL1qfpMMaK4dH0xNzzEt8T6DcMfNZnunVOu/GVSx2Ruyt
B8naskpu4uwlgJ0qZ8semzfL9fZaTQ45GBCqcqnaeApaUxhdh3W2kcJh7DKDm+kds/DBAS26wMF3
kJl6BCH8rtvTbW4lGz/46KFp12bOvpkBxzOuJ0WIEhoVly6phbscF5vTEgliTxR1cP4MyEWXg5vf
IDUjl0eVuNoT1JHsAOi+MotY3msQINYrJQUdTB3aVZiee9/5QjhPmllp/EJJcqUHzkuQIGE12mk7
JJ9CHII+/cx7HKEEPbEICGv0q+13mLsftJHzY6ub3bbQp3AbRtGm1HZThTTRsthON6Bq/CZ/dsaY
Xrk4qGo8ICbZZxl9lsk/DZFxV6vuZiSdMuoV6qj8ALj+KoYEEerNJmuIUu9t1mIM975C1SiNR3ze
nftgE+0yQ5HWrTVthe0eA2qejfXGafqoEf0JL70WRvwhWW2lgzcsJhGsDYzkJVWPjHNmxuKrjNuP
OtBxnU+YA3XmeIXIhTM22s6pcQQYL2WR0T65oJUgUI1IZxdeZZLfPtxW4HA/p4R2kW/dAVV4yUpF
HdRrqaaaKTqj/EsERIVBIDz2mFYGWeSEojqAaymDWS17Kjn3qVlYkqg1EmcT/yqAshhQSIOsfyxd
ZtexwfSZd/Ww75L4NKAHWtXWsKohKC1ISSzPUa2/TqWRrCrD1VaA+mrwl09DK6BkZNMbMW4MKYZA
K1OrFTIADWhR/8pen+5TsBQpykvM2eRfyy+upLUQzZPfu+94g659utKTg1Rj0ofHYeiOwOXXyq5Q
7nYZLmf9anSCeyfMD5kwGypWlD9A09wNTyqjoJMCidnH9DJLowHIGslHE07jorKM9+pTN73vKsm6
fVJwuoYKRo4zHg1L+CAm+OXeODJ5df6xsYib1aqBfHrrIMgpnXR/g8LXPyN+PXpx8yV64B4+m4e0
tIGY8G9OBurbsQqups56t3GwEeTHOpqO2JR5FfQp2GDOWPyKCY2FCN9eJ3rhLpPpjPj5WlSgtwTw
j40M/G/f7ONT375YEB8XFbAF7KbY0U262+EoXNTocCpSMOqErxFZwSzuurcKNuCyA2aSd994EO9R
O2OGD9gW+n5EJjJIVtuun6OW3UVm9A3MRAgYI9GOq9StknX5BEzZ2jbWdC417Snk3uTsWi8RyJCN
0KjIRPreDUZ6lXa0bNv4bezFcxci/zJUE2x1jR1zFFqYE0aT8hAJrH7d783avrJccbQjo2ZHo5+z
MGWl2gc3xVenyl9+Q5/HogGZgWWZ9FUl8SaFDrHIhr9sQVesjS6l1gafkdGNjos/ktPmtm8FbkhA
xpQ9NcYewq1nE+EQ3YRp9WaV9WOV92fO+XmC0FOxoB3amK6ppj8HLkWvxHvw++oGk/RWK0tsrPCQ
AEdYREtPoFuy6FsO92YxSCxCNuaIIrwxpJkgDU6pyAOtij24cwYK06VmdSi6bH0BywbUX5d+agUI
KR+OsbQpb1UpHkCZfCQM3svGDD9cNcV7pMHDEWznYWT8Tit8iCUmXkThsPWa+7qNvhvC8G5Ew9WP
LRyrIbRCpNXcgVNSbDIXhFKUtmQW19VLMpT9sm7ya/PGpBKiYe8Msi+s/sbyly1pF1Tha9p8EOwy
MwPhxBUjpAFBLB5C/YOR3Wq+OgdDVZ9RV8+qUgrqohjZ2fhq5/cp3Zome9LC9sMivnHlGHOra67V
SbXqMkBifQG7FGjtIzDdmtWpd43s0wD2SGw0fU8CBwCNrPG7HrTBIY66kLSBE404bSrmZUMRxEXb
O5TFjZnT+0KKm+Pt7J/1wRuJOXH3qvABhQ1GjabaetaVzopdB+dbtg2FEJU86JPxWZArWNQtYp7l
EFCsLS1WT6A6l44gYiEebetkxlTSG3afIRWxdZFBUe38tNvnkmTAHmiFedDak2MCgjZ12gyBj7W8
HNIdudz+VUDJ0csQfUJu/PRSqlN6TckoyyjRdhT0E/cM4dFfhV3r8W7pk+T5MLLSERTay/yurSv4
K1Kf4GJRAnCNg+6TZyeiYVhFPtQRJWI8uw2Fkbb8FIn92778/5ay/5C2JaTnkk31v1jKiv4ffrLL
D/zpJ/P0P4SFQxRLGHFa//aSefYftjRsYRsOeACD+K2fhK1L+JZwHbK1vNlKhgHsTy+Z1P8gugYv
ro4vDScnP/V/8JIJjG14eP9CjZg9/2SJ2eR4eTpyUnP2jv4llWbMmqbLHUAqlZk8M1kjEMHOVJNC
0gJhJBkSZawx0tHUKFZEqGDD0qI2PRrvWgy2UqtIfiZDHefF1J1K9y3kPt6bq7hOoseIxE8Wzt+I
26LdOIdJO3RzyJaWhEy3MLBI3ouMB5MA6qF0zWOpq1PUMcq3/aOvdGoUeaI2WNMeDF03byHOnFin
Hsayzw9REIFcyrUeb5DPvdO797IkOF41GFIS5BCBIsZFUe9QpGdbc462OQvnLV+CPFTmWiscUKPC
ifYg0WqazPZz6MX6dWFkBjXmdF3GwXS2HLGKbfavfinN2yq3vxw7pWAfdl+R1VA/VtYJ2PSwly6T
xpwJ7qQ1zV8fGbYsTA1u1rhr++a1j0ztHLWMeEjvl3AhgT+L4TFhb1+a8soAbPeB9fkIGWEXFNN4
O/i5vhdtsyfatGKwTKaVD6Zm64/uQTSdvgk6Op+K4HO3IgE9RRPPKHHdT+s8kjGouCFadbTxzNGK
jqp0CMPuDaCc+O6BYJg7me7HJlixOa23g7XzQiZLk1B2b05nd8Pxw57z2sc5ud2ZM9wJzDzLrhXb
gTAvYOdvUtWPowEjs/VR7MM43wrf+lXN2fA1EZsHSF0M7cZIx6ijIgebwN4XyU0zp8u3NjnzYrpr
M0H1oFjHc9i7sNx4m0bO0QzXhoGH3xt6d+2g92QDIL9NkxWw32M819QpHjTvxKpvYz8lTR5sJ2+4
SgekElMaYrCvupUy9IPsEuPQBNZZWgVxuVY0gCT5QoNDcwt2JBnTtIP0uH0F/E8rfGJx1TUk6ea+
tTcMMtArPafUHqTr2FQ5srrZ6WXV5iZi89d1zq+8IL0Ugzgs9cD/JWxgDObsF0gCN1ol0UjpVkRE
BmjOrZVTMujmaj9RF2Lj2t0bDqdhl8rmKgmmgh0R3o+ib/ZkQ+4tJ/DAA9tr8ChuUfjPxXhNhn1w
a8c7k9aWCPFM4CQns0FIup3ui6WZ03GEnEvStk8mZXmrVGdedWybTrH4lmpI0ba3/hral75Umk/L
M6dD7hA9bIueHRnrHcrP0Phl2e5LD9Re01D1xM60lIktWVdlNuXwT22o1dbrstdgbAhQQFdNnoJJ
zCvsfc/B+GH4hGmXVPLBg3DVjXRjMgiLjehZ7mjXfSZxCeasIWf9aKhTigT+3pElmsr8Cn4pvB/b
7nc5xHKbrR/OVQyg0qV1L6A2eQnqrmasrR3hO5vBQZBnd3KbtmBtoj4NEHkkL00qkU4TDjWAoR8h
H0XepsZy5rFZVz0DlxhHGzMZZGfaanCqWYD4XDVx/iYmK9r1MfoEPN4w1o10rRf1bWpM39LXiZTP
jgHBE6034P+09C8X5JRdaBaxNZjP/LHaDXH2yft2aWU4+7IgvTevavquIHkspyjoL07LgiT2VdHW
IRHvrwNV9sSvtXWdgejvJnc96OFjxqBNpEFDtzWlFZk2eMZUTXHzThX0tCa/TVaWPSRn7S6oMEPl
ebQ3yvRa1n1HNdX+7MJwWqYiRixlVzkSfTb8Y9Ia+5oy7bJJjZAM7htVY5rx0qRcS8yZBFVUq7mw
39tkGMTy2vYU+ckJgiIsmwRL+Al5vVq48SoCvRt4lJNKNkxU1TKLoZLoeA9kNZ1gHfSrtJiIxB1/
kZtCZyHBbWkEwSbDjbwabfVmD1w/cuC/rBoETlhIn7OvwcOKDJtv2itklPgLILgW48kDL79qo/yz
GDxCop3kTOgo3WrREPTQ0V5HJQLJyt0VXU8DURX4szKDNophlZtW+5pYZG+iIawImdJRxPRf5Kt6
gGy9Gky4GTwx524adgCT8pBxNkLR6hxPcRwyJuXZB4nCj5ruH0WPhyWwWIMFBuIGrXuuhhY9gQcO
JPYPqRIOoQ00UdI6uCdH967qcmszDTCmTWkl666t6CeEHd1MLF6jPxvWCnot4O+Ma9Sl3dNouv4B
oJuzrA1nWPWjjV6uFOPWr2V21okxopBEZrmsa30ZONhACjnd+Ilq1l4LhRMe53qw6F8QJDvekD6P
F28EWxbRzGqKlm5j4HgHV9I6IIm7oWpPfK3hodF3Ko2Aa68ytiEAdUmuIjH3eyp52Ur3XIq1NSqw
PJzNvHXcHDrqt3bHjg/HY7XqADCQA9MeI79nTpjTWgi7enRHkla0rnrUdRRdblCHa2DyAFTGoVu1
Oopo29AQj02cNzWJ2WdapGfiZhl8Id/1trqK2vKU2YE8mgrFTkDXxK65TayhiK/7FOdgYJ6n0usP
BrnRWOPpe0cZlZNo1/kOUnWtEevBowzCzF4RH4ehoKRvxqoFdw72sQE1LzPynLVehLeR7qBEkPkq
0arq6DTZjkIxKUsRuyVXES8gWrQBqUb4XE59BXNgs7dCJmBQ0oCbJReCy/44NNyrtpTGDqhFRIUp
JHxpMUbBg0+C6YoZvtraftkt+3Aodni6mXLpqlq2OFl+RSkpjq0rWZKXMKc5lNpwItsNjlpn7SHB
WHCpsffwLrPrOmIZ4CXWSqNkH6TavRuFwV5vXAwKmo1nrJ3SE5bfLdWFAH8Y3t9qqNAUzoXwi5kB
C1Xc3jfIH5ygNHbB5MAR7FKFUjgYSQwq7Xrlh4Q5XOwFrXJ/Gc1I4cbYB0lY/TYdXB7J2Yjg4B10
dILc0rq7H5BDHdwWi2NVOCjNZ1RqadhQd8I4QU5gwDAszTfCutQiziljmiUAagaxnU6p2tLb8XA5
TGkr1ngr3pOsRxxrdZ/a5FPvv3hB9Gz+tFMdlcDcCcgs6OezrMYmyXUlQ0C9TuTR1GmTHGeZW26b
2qWPUckGKmbiMA8kFvthbd5/BxoRTE3z0bAGXwQJQpjLmxwoJnI7AnYpZs7S0FpsEjtA0Wb9qDKC
NYIato+mHv2kwWXaptXBtdwSYDZKArJLtpdnQemecPXRsDS5EMeorQ6XRwYSuN+PLk8vh0yy5Coj
Ks+iV4fLof73o9EAOoIkS3V+hHgKU0nh3Zm+Hh8r30/2HeNJTu41TcQkXuYxatnCwuvWsH7dCFne
XN5uj/RsG6IjsSdcZXAM/zyYPX4peH//em4HoYPqwH4e5haJnBsZ8LbTfOfPt/0QKeRp7GWYW1W3
pwyq4JhjBwI5w2uXh5DQInj76bC8XG+6eBZkLdDExnRDoVtD4Dg/TC0yGqqJ1LXLxzrzcTmLLTan
38fLC0IWN5ONnhNy72tAYBXrTA6XRz8H04vK36YmqWcr25iwz88NHQNH48HsMIpZ8+HyVI3Jl46V
e/3zUlJiDJFeyzorz8vf58a6nJbLuaoN62QR2r0xHnLVTIfQgpDpT/Sz3SnOmaWM8Hg51POj2v2u
SO5ZhD3A/URHSZQE7FGKGZ05gDQkQNPe+brTHX4Onkr6g546xSbxpsdMK7VDGYbaIe3nay7i/oSU
T6mmRSA+H1zwh2vdrr9Sfer15dRX0zbEt3NxD/nY/ODKcbi4h34/yiXuXcoecj1ozWszu4cuB0fk
DJeuXW1YODL2UXRgVEd9FFf8p3bUnn2lgu0gJ+ryFGjvPKcfN5cvdvPNblaozEn7MlDuTnS329kV
phcYbH/MSWr+axeHkhhd+rKX510TPEVQPTeXD+XyWVw+qA6k78bOnfvaJLtj4ccMORW+LScS9kzf
xFD19+u37kEblLBPaKP/68J2qBOxbN4bbUUz9HIhD4waKDnHqt4pFgTu5YQwj/95qi5nCet8h1Au
bsM924nfp+DyX17+XxkZ0+HnP2fYzjeuCvdwTFdlp2LwKuavInUpFA85yr5G3Ap2xI50sYcYirW3
SZdcn+RrHQRL1+iw4zYxUs3iUcsBc8ZuLlAHTMjq3OaLUHsXMN9igHT1okCOr1M3QE6QA99KFLFB
akRV93MYZh2hI6IjSR44g9J2bU+UO5Gl6E4xLI3IuutCKo1IKCutOhuBf6Ns9m5ayEQP0DWIiUfQ
DHsva3lXNMU9fmBmTDrtcjIgjbB4FxlaeGhOQ3cV5/mncMSTHghCl8A4Lfs+es4IhgzRSKRu+RJ0
+Yvh+DZkNm4BkcVnFeYphIfhVkdNBpJ50w+oSmBa0CbAp293JqgKdp6K1TuG53rTOg0trYlmU5C2
u94fWfo43UNcGuUxUM1VY/buLkjDx0qMDo6JeK3LRCx1rKV7UJiUNfVm37pOvhUm7I1xIL3efYjN
TKdLFR3dD406AQGk2W5s3f7OAgnZj253qKW8StXnYNy6012Z0tX3Qw29a5acQmv4YENC7RpCrEag
78KQGfhwSBY+gatUIsg0tn0noOag8Ymp+ziwrvP0ZnSTXxSjJxTmIQNoGrzXLYsVbaTQTzzmybUG
dzk43c6KyztX7WFBbCvDp+7q2gWnq7lJnIx1woBhVWbp2u+zKxKBsMjE3ZU+PPkObbsmsK9GFhmN
UtwSgr4orYaQNfPKKctHl1gLYeJUpOuslm6C/aApsLnPDe332uoeANW+dZyEKURx0PY6F6Jt3as0
ObiZflelDcI6SHylmj4Tgz01wXxoyfv6FuYgNnqEtUArsWikSGsGc4XP93H0fVRtHkjqzPpSylSr
1qz2rRE6KITam6zs1iHRH3I4Nl685Yb/rqMGU0zjhSswFlCPrVMVwyqwCtpeoVyKKnLWsYXcodTr
u6wkpQ9NbkxdFJrUx2Qkd2AWzOWQ2FfpiMbSTci08YedmY+HJhuPCQ2tpEuCRSeHz7wVZ4yqj5Ny
7hPhwYxs/SWtekKDJ2uvm+hXywrNRIlYVqcTmYAFY026VXb7UhTZHe9yITqKzoGgm5ujTPElmUcD
yT6rkZ4dlZJZjMXO3YmmlcbHEKB7TyULx2St70Q3Ua/pbAfVOBJyiYDakmjEyRq6iYb6ZRp9PA8+
suq6flFBSMRujejfIPcqc90WAWvgLJohQWAeEQCZT9qrygEU+aJgKsA61H85RU3Sg0tTAnT1u45W
T+ka2b4G7cZmYjiwWwFIKW1u2toFnzQjQGYhQsBaWUujo52Lh9qdyWiY4gEkgKckSxEiNt0zzhox
IZTl6KX1x7YmjYVmyW60qhA/cjPQF9WrrduBZ4rz77SyomVnly8ucVpwi711IQSRW14NXaU7lyyx
FjTOalwyXrpsCaVYBh3KKUB5WFvuRgIdj23W0aXqtiY4Z4SKobfTE5t2j6Md4r7STroRnGBEAl/o
9fgGizUie2VuawttbajgBNKvoxqP6jIdnA0l/m9WFijd265aco86RiAOQ/ZEL+yWffF0EhKnkZex
srbbb7P1MHpVFCSU+T5YSt9OCkB/FBdYRuWxBX29BIFBPivYg9b8JVPlrKd4At8Z9CvYN0twroQP
uRjjMsSVgFPo/BrIB4lpjvnd8Jy1hePnj1E03tQ51dgsoW+tN1IcWMA+MWsgqvMpBI75CRYQWzWn
PxWtfoee4MPWTTySiF/gEpHK06TWNeRgDHnanB+SYSprul2XdGj8QsoCDTw733e/Yf2gFbeFtQTk
1a5iJ5o5qoJWZvlSU7E+MawBzePTtAL1Tdlj3KihXJkyKXe6799XjEGH3Ku+w7SnX+UzfWbqK6SK
gvHx241JbSNVytXTZh3IFEp+l6wSGKQwEPRTQ2ynrMg9khQQGMg22cXq3by0nfvFlN6BBacziMv6
IDJ9H8e/Esse1/0EW8fumRtj1mStJNO7dmuqV5u4lixlmdK4kWob/zDJM06MFr+Y7bKdFhwyImhd
70Z0LfAMjVGGVS3eHB3adSPdiPWo9uG0ysIY6aIompEuKrpTiZWd7bxHfp7ZdBrb3iF+aCFS5yZl
Y71s3BJQiyQatJNr1V4V/rAUUr6pwclZZ7b9tsisnT59KZdbPhPexivg35jIAZYub61oENwZ1M/p
KrWHqghfC70C7oMwu8Ln3vU066Z6vPUt36ZZF01rcwiwKgM1XkjzWrZkXHYVIrMEkW+hC1gchn1X
x4ioezeJd5W1M82KzE3b/Qg960pjF7ayJRLJXD7kyYSeNE5mfjMDWtB2Nz7KjlYBNI/8eGlkw3kM
OnllclVHU7+d4n48SbMnCng0yLs+JEiAyB1IjxGjxFKzEVGKlIb5VATPkUWcQ435pJ3TeduFtMRd
wKWfEpeUOhvL6T8TM3koyEiB90LeDtittA29ZdeSGhh5sHGyiQqcbSxyrJw0vqKbsdsOYtJhoPa4
AHW8Z/AFsOMq+zaKjJswG9tVKp8T6tuLesYHXA5OZy+rJMfok5cPYO4eaDPSY184DQL/mOJQ2QbF
mlpwtI2xVI1RwuQffGeDXx79Xupbx4dVXrf2PBgOO81Mr5jmlknYemf6jMQDDfl93H1EzdE3Kmvd
sCRCoukT6WWaj6qh816iMgF/++6R2IK0N1K7Me1eJzF8sG5aCzJoCGtf9AjPbn3YmWbHukVFtyTJ
+Njy+19DKPdUKk+EB0l0hbNwQr5bZFQdGvAzbJT3E1nFy6hJv8C6kXuBTLCpm5Vlxh+lIT8mKh6r
siG9Z5BsNVuuOtfVroyIaEyIWBWqcQTufCYMwwlSNydgv6+1Nh9nSO4QWYE9kgLSG607E3rIElXV
2srMdSO8vW8DRDHSuNpM01xK6rMnJQxy0UhroZhp7m0zI4DCao/jAIGQFIFrR4QAzdxYWxSZZ68A
JWGKSeEBJqhr2A00C6cD5TGohFRQ2yPfNCtJNQ/rTWS9512Xr3T9syqJlfb4HLMyNDatjY2r1L33
vswRrWBKyZZUnSYatJAP3LlgTmzWyanO/UTRwlPFA/xkxf4KwmkozBqPV6oTSz2HO1ye63NGCxz4
+vCU1lBU1KWOcEl5uDz/OUQlEX5AKsqlljuHYcQjQt6LuSgo/JMnzG/QdP5AdNmzuVxvOL9+p0jk
Q35LT2QgM4eYh0uwxM+hQ96FSc+NyfslzSEerLTeXdIddLg/U/bqUsoAzuCB/HNSNplj2x3yJqdH
nbuTtYyjjnmlmNEwTYAIsaXrgH6SA2/ghOgo315e1+3X2JDjPsrsnqjqoaeSw0JwGi2x6oNCHWj5
tzTc6IxcnjokL6L0KhECz6WNaC5yhHqVkb/Fciao4MbR7sJFk09YP+fyCMJENuEX2si/D2mjR8hh
JqxJ88Zezjv5wTfvRJOyUovSB6s3yBoYANReDiBdh8OE0DOObG3nzxvnOAY9Fs6Hy6Of1wq9v2l6
/FTKwZ2RzzvwwB8RYNhor34//3kxV6AirBQdXty3h3Rq1iqxyx2xFe1hGsqQ2d2nWaSsuF3ACCXY
Yy5nVbmLcqGKMT+kMaK3lu6WFvNztubUh7KaMGDOj+R8uDyavwMlVLMzPbwQdSMVFJUb13Rmv1eL
JsdsY/egG0DYY1uR56YTlZDBRj6U86MuroK9Q+ezq11x8JNeEm/ewy4jRv768locMHJeHgnEaAu9
JU2xztsvYZrDOrcqVhNaiDHY76D/VB+XJ5eXJdC4fcInhswVr+N8UP9+9I+nLHjrdVLi+rq8P60Y
CPBBcVXzD+ttYf4+XF4eGwIVhuK2rScMEGwTEkzn8VnIkKcAFon1mw8JiwTANaZAicF7lOMkDvZ8
uDy9HOyqwa+h7pKSmRjOYXsgduHy9//yJuaTZLuWgzFtfh+Xr4B5BDrBkhl6vLWGwSwrhZtnLIkp
KQP2XIui0p+zgM3K5CA+jUJgDDEgOWt0cC0Mpr/DFWGqUp7RZ6HOKyhpax3V7NpvTsKAlja48Xsy
pB+sgQiKHsm+MzKbhOgIJXv+WDRcJQm8vrCAWUEmO4lnY6uDXeV0DTkIRH9kL6HRPOyiOlsLChUb
c5THhh0N6dXWNun4dUoLV9/6amC/uZ18kobJJzlS9FW8sleReCxE96Wl/Ad2R2ZIECP9vuD1WSmu
VEfE1QwgczqIoRouHEDF0fKihPh/0ch/EI2Ytu2itfifRSPPUf1Z5ACP/koi/vOn/kUitv9A54GC
0DKICSHKAolI/5tE7Bl/uC7aEbLpzD91IP/1LxKx84fumoZ0BV8B9Wn+RT1i/CE902Gdj/REd5GO
/5/UI3/nipOt4VmOZTJbmvw6YZtztMRftCPGXFNhm2YfPWaDHQHyw7Vs7iyRq51VDSONrS48W5Q+
SzGZ+xwmIzalEbuaOacu9Vd/OX1/gpL/K28zKEV5U0Nt/nvexu+3g5BG96SwdNcWs9TlL2+H8rBB
JSizjqZl0GAkfx3e42eHbIQQn3ev9MGBkM3CfYpMgi7jfwhg8f6mpPnzz0swi3DhTdRX/wjS8GLE
a57hyKMa/NfCJVOP+WlnN3V+7HU/Xfc2/cyubE6UVqLtf/jf51P9I+O5/HEuFa4Vy7J1wOz/+N9V
2BP4kAh5pEFiEVQ9JlsbJjsLX5eePiIbLQ6OFB+TwiHDl42TnaXoB+LsyBap2Zp1xAwd6gRA9PX0
Wzf2NxL53z6Yv6de/H5zwkZGTsYIWifxj+ukrxJEPZqSx5SC8Sw5fCWmk7ZWhdswqyPsuzXsngCW
gmbl7orsNbr5Qcq+0LhPC3TG6BRYYbub//2kyTks4B8njbtBgOS2qZqhp/r7BTMUaZ05QySPYYeE
BWgXKuWGdHgERd96kgSPUo+3pkEmaAyQeVXTfSPaLyPzUEHmSnZ1TH/PrLuNnVbjcRwRKNAihsjh
BPG1Lg6e163k0CqkoBjTRgfBtk24zpFI8l82M8ptW7zaFWV6L5E71CfViryK4o1l1CP4QHmnJeUN
N1ly5UET0JtY3Np6vKHmXR5ab7wFnvhd51Ld+oUGAwHc/D6MyWOzjWcdzPPpv9k7kyW5dSzb/kvN
mUYSYDeoSXjfRK82JjRJIbFvwQbk19eCZ1opr9Jepr03fhO/HnElhYc7CeCcs/fa//7dckx+0F/f
Ld/mtvLt0AkA4/5JHc+dNEZiEctL1jSoj5hGb32PVmLB24jPDpP2qikBsob9hxi8H00MV+f/9YU4
DiuPw53ODfXHjZbkwi7Thb3QCznijXZ6X9kcENdRH1p3eF2w9MCJUxcZy9MwgHwILf3h378Z/3rl
+LYR9HleYKPF8yDO//NSkw1tT1U7ygvKA/K1jzIwY4VxOckoepJZvucz+k/L27+utvxM33UAv9sO
W8IfV6s95ZLKtGQMbnv4Phsmvsp9bZLwqYmNCTKyMX14OYmnDmPNNbi36Uj0nSM+9b33H24d91/X
G/pHKBddH9WCcP6MBgljQbPScsSlKYZrU8ziKqLhHinQxs7L6MUOlx9eYJEMgbYQ8jKClHWq7x3d
rCe11tlWpK1zDxYVuABgvvMcLuXOJPQIu/ZOzcKRuuuLGFZTc616BV+oYfF2JhBcahr/QwSS+68r
t29L9jGaAjxx/7yy8Rq4cewX8jJL4NP12saPzLgQ62hEbRrzdhdH4bW1lLUBZy5PpfLGXbzgv25a
ImTX9W5uIenSX2QAtAZiI2actE2bkjo2i8vkudYDcpBdbKdwLRA47WxakQhjkgD8IEdmDmHYT1pF
oyECjfTvr1Wkqv9y30pJjEBkLtfA/uN2KcrI11XRct0UHtokiwA22+blzvXYXLrpy5hgNfj3P9Ix
1/+fa4Xvi9BzCB0R7p/3B2rOvumDTlwyL9IvFTqCJxxmT05LcFrk9bS7qhDzTSlChDI8hIwL/fcC
8eB/2JSdv+49bPSENRDZQIiCy2v5lzu1TYem7BBQnIe4AOjl2K+SfvIh8HEapTrTB3fOYVIxhL2r
EtwgQNrZCVUvjqGLaygqQe8kffJaO1P/HzZt768rqnltAWWczaGPW5rEiT/2xbZYjUAYMQ4Rl6BD
ymDneLAjONl7bBTRsp1GHFm8tns7cNXFGWBgERjzaPYVHE4YJbsAvzUOmsvsZfGdD+/ZmxKxd6Lu
UsRedOgbLuO69oKjkVJGnMpAcxDArHHsIGn35J27xBftjN5Vd2VyH+Wd8xBmfndchhCAhoyf7QQP
ckKgbq2889C3yV4Zt5xObRtnOOe+Iq2wghfYBPqmwjgYFdtlzdxtTiPcsaboSOyw/TQfMyDil39/
nfER/vVK85BAB+zh3LiRLZAx+39c3XUIWFxXAiZK4pQb5fkfsXWtJosMZT/yGGEaBWU32tvcGhiZ
89o3jU/QBSe0lAn2//YLcMrUuyxk6mA3eL4qsRTQ9mnimYTUbJjzPceut0pWpzUHFpLijbpLW6rc
JffFOQr8Zz3b2aEssPZJ2J9bAhsI3XaDcx2q/DD780OX5CTvJZPLh031n0qQGn1ER5V5AcBDIgna
c17Vi0l7putx+1rnpdiqiLoWZz+bTItbZx+j1RFrm57IVZ52cyuaS5YKwFhZH51pRcbjvDzU87qP
y7G6uHNi4g19gk1zcKTtXFwY0EOMXMIj60b27A9muChyPPD157ItptOa1i9N6L2wrqVHcyzqy+lt
yQwQKVWvKSmOkAptdxd18PRb348fC88UxjjCB9bQR1I1m+3UrSmQk3Y+cf4/dHmqrpUKcfN5SbAr
BDysYFHRdUgwhjURgH/luRCqCH6HoV7KTaBJTrArqz4LZUYp7pcADQkXMBgAMelvik34tSzf8jr/
IrxjuTrIOsF8b4Mp06Rdzw1CCPtzMyXJaXS8byO82h1TBBfhBO3BxiGDVQVlvdWBbcF9m8R5jyoD
43+byZM3IdcW/r1iDkmm6nSpewUJIgpe52Qllt6P9104gDpbYx8bzvIxr7MZ+JQ4up6dnuzK/1lD
8dirFP8WqQ8N4l7MhhIQ/DZIh+QJ5QsMI5TxolTpG1FvjzKsiavMppeA8beaBQf5YXzxGU9CuYcF
nHhxvWP6GXCMTz9IjHnPqRMzuk04eDBmOczaH05Z2BFrVDM59VXyYk04wlDk7maAx7spLaODxraK
Ja+EqpgQUYHioWGtycY6fRjiirnDGoZf5paEpry+7/I5AEot2wMH1XGDHRXhdjmJbbIsPeEUIy3T
9jASGSdCtbyEVXrwmlQ/AHZnbkmzf21htftc1icnKgBuBRZChvbB7bDu2aW3HrnWUMP0I+cZh8+G
DB3i612ij0tyRbZdMrZ/v8L7mhjeCph4B6N+53Txryjr1aUBDRsl7MERUZZPc9g8sJKhREzXCJYB
KjNP2cs5og+8Veq7xa3xMRZf83p+ATntXteZkwUxMPLQpjK/zPV0T+T0fsYljeIkOSRyjp8Gf0AN
qrCj56THRP7PjNEDjW6oVIrWGZJkAterZL2oMkDRimh076958rzk3TcpNAoTFbVHlZBGBh6IBSN6
mKTsnvgFAQ3mPcBYN/4mo3i5DFXzy5LTfJ+MpE/EUMs3Np8qilZSwhKPK6zOzsrJlk8SzK6bcVWM
Y/A+XL11Sl8aV4FsCjl4k8vRP6J43q5+VZ1Lm9BOv/sVzY51j87qm2J4/ygDumbj+j2x6/lcj8gp
vEI0hyLrv+DWK8su+Kya/i1z4q1qvPTRbxDgJGTbbJcwKu7jZEblEYgz7HomBcZPMXQsgWtHA6AY
y4dR9gvOPj4tGxMj4CiE53Vg5demsz71lMMHbw66TV+qDQtB86PiSIFzGz6x47RPWDbUaQoLkyYb
35NXgLZirV9tncZ7PxKo3Na31EN/kHd4DBwrKE/dRCx8N72BwsjHSh2iWgV0pO/6xCBgN7ylPlxn
57io+J4cAfUson1NmMEep924kR6aHTVj/+zVQBnauM6HOoDwEBj4niAzsaw+9jJn3OIU8adOyp+J
rZmYrEtBGc0rIUBEPIMACe9omUefxqhoHkTMipTTh9+iu2eeJaz6mAXQ9Ht45E7cfdac0O4cmfTI
QEd0nlP0IV0Y36O2PQjtyEcrNS7iKtx2JNaCa/SWD8mVKFdO19JmWJ/YDwzqircpgX6L2nvPmNq6
g09/UqqzTtPgPKFt56/L8YpyILy31vueAOX9rTirqYz37kBCASqQFGUOCTyHfqwDvBtryXnxdVXg
IbWW3SlidXpGkTM0td45FWnvS7E+1UPPW+bWjGurDBlarj7QHAsuSRXS2S6it7jym5cKpdAmH/IZ
7SqyCeR74vMknWnf5hoNGouToPlJ5Lb6uS6KvJVZYKyLUXZbVEN3JIOMu7o5zNQM2zSFiQCqXHOR
uM+JpUD/E1wM0DcmnqqjpcssQu7auvwQWLq8CnWFh28dI4bTWxS1CdKBtaVabPWTClEYyTbZpCoG
y+RaHxFOYR6wUKMyBvEOemwp4wv8+2lPpiSuyWLjo3nQllWdtR2IR3cuRoSkau92c/SlU8sXbMf9
UVdkc7lQUxAST18S0m3IJqj8nZ0U1bbubJAWK6lTrSkuQjmr9yUnx2AIMvvCfBrFjaZr1Mn6V6VE
ug0tT1y7NHhGoF89hsqxUMW0Gs5feJ2mgZBj4a78uAjicuzty7ZPL6WS8JYdrCKWt28DDeM8pX4R
gDLtVewZ/gEyqAXzsxAo3pzi0MGWQHUphq2MrOmQrY6912aApaEauYPWV4RtzAZzOHP+DPcM+TLV
Pypb2MshTMDQYiyj20s2gWHt12k+sw7bqCL2UbAE1OMwuP1m2Ja4kx/7puuwFUDLycmwOi1EUV4w
7D5EY//euQLfRmIOYO6hTxcLHpPcySIfH1QMEyl2yOLsp+gh7wSNvrVtDrrG0x0OtLxceqls/m6O
pL8ma2xhWUymIjzGTaV3U9XMu1ARQmZFDEQQgMX7SmT5/VLScLjrOsvb3X5i3qXjgRgPFHbe1zJx
5mseRzbWiAHiipsD7FoRoLDzulcJqbkiZYjQEgLAIQ3ALfJhSLGDH4SP2Vj3oY0eChkN3SgkC9HP
YAh/IXWZTyqUb1Ptv7dtTrkrbWbO+bB1Ivt7YcUZJQnctdmanqZq8GAzkOydutG+RT21i3sIVWJ6
qH2S2BI5fCVKltC1i7VwfVdO+5Px+puIXO4uLIh3sc4Pjs7YO+SPpp3TnZyqL2NjsCtFxjJNKJdy
/BddaTIiQ2iqXZ2++f7FNMN0KqB1NTjsHe+XrpHUTm71PQzGz+h2T4GNWScD/tg2VcIhDs/DTLhc
v6pXzS3LtLqG39++qbAtDhXTenR2wG468E9llMT7HsV9v6AJiFPnnmlMjJpM3VtuqI92vUeYNezD
D9PsoCnT4lPIfxeHj20eljcPcdc+S/Up9MB/lB5U0mRqvtnV8m0EWj0u4Jp2CI4NoKF8nUig27Zh
Ljeylceq/2Qh1UVZE4EAwtq16T0gN0QtKHRPMEE74q1Jv9J8GI3EE0/AX4eJzq3vWg0ccCIEZe5I
qF3KwtuIltF2DZoq7hGnk2SFaSqpnycbEE5AnBjMgV0sLHwQLXpo5Hg9RIi0z4odithrp0O9LXLy
ddRsbMxlx+nX3+JJbkBESrUlJfKhyeWwA9SGuijkrRhexxY4X9m502kbRVm8tWUEP9IBmCHn8ikh
QGY/rfroGIfdOrXUHgnAaY9peDao4+IWbLIxacIT5pTWSrmcE1K+1xaOkZMPDMLBvjmZY+0o+hrS
hjnLluBxIqBG/vrY4T4SxdexsN+qtAr32MVBhY0kennA9IP+MMZAsAkABaar8y1nxHAfKYRFoSQ0
uiNZysNpUqcMV2Vcb6eeBBktnjiLviOGaliT2LkTuFacO2GW46MLAb4fXCX3ove6fb12L2Xt1DvB
4HZXhOmeE/qdHvCONgLJv2aVC+xja3U/F48SQzTFgWXzc4+AAwEQIHLUn7shAdXVJO6rnbJaVBWE
ZCgSF5lXKOtE8UpVcV4BYhD5VQ8bXuihTsTCOuYjkMYumUM9Qb+IHLccsTrGxXuYej9J2WLPIABo
r5b8sOiAZJZu2RUdcqQ4h/RcpYhukgQMJ3hYMaAwnkKUZ9T4z1VbPKCGRnBCHodgvaGmjH4g7EfX
09OmZ+yT7NHs+aH1Q3c+yhDvVczwRO05/jj34l20FVFMI43zCgZw35Fa07l7HRW72PGNoLHh5Niw
/agBiqMzfhf1E95Jfcfo2NvCSEssfzOvNf1dD1pkNXn4/pvvpYWvH8OlOhYueU2YMaJmgquwMqq1
OoxGNeB8RqPz4HydXK/f+EN5TTgIwlKajnUQNQh+2oCVVqefSRABGhCSiriJ5yjZlFI9uy7/phW3
qXkhJy/mt1A2mr6J5HqLf26d9oVs+4fKL6nWg+d6Ql3nCybHqJzOnv/V6x0DU2j04zIRxAq3ROSI
4PIpBRgQGBV3lCFszIsHd0qqXe9QjkuaVTtZyXNINcFS8T17w2am8KZpssuxelgItavQZXcZBdwI
tKVQHaUH48Xujai0C6i4khfpg3hrCwBwTG/hPCb+Ne/ZXSuHeW0ZfBYOiFGQV0nvHF04K4E/fevJ
lnCHd1AUHE+Gs9nCXBQb2wSNlBKo76hyxKFZnWvWj+smtYeBCLDiTIr0MaiST7Xd/nISludRtxxy
I8ph3HtDWD6QNb2Lyc3aFJH/ZA1Li8CqIFoyy4+Bj0DWtaOXOWu3paonZtbx/JpEjbOjtlh3bkSX
SKwdQR5h3bD7IKZ27PIoHKfoQOsCvYvkGx1PJAGxgKTnhjdwAaiDJAxoYWkb110N23YBvdB1wUJY
W+YedNP9JIveuff95jqxDJ+djIP2Ngr29sSM3bUbfxdKjRwgCfOH2zNkVPlDmlRPYknX0+/vI5UA
+7ouDqtOk1FR2SiRXO6L25e3B4qS1uZtZsdtBYSTUWJt0WoaDlPZpQ+tEPgphmZazl0MXsx8r799
bxnS97QmgKrRffIwu9YxsbH4BF2aPNweELX+45mP8QZiBA4mnYQfxex/kSUZW6NPvhTv7Ryd0sS6
MvPhy2DurkXrcQkVmzaC3Icqxt21Wdm+lfumHXH6WWV1rLMJvUBOolkdTDAWrQIZcmW/URXrLe6s
eR8RZFz4fIQggrKqfVd1jpqpyOHPxtNzOB+jmvonaKDsw2OhvYKYv0ht57Io9m/bD1AwHacaTb2H
KJbW9n3vzcR8oaeAkQKqkMPrNvCtd6BI11WmSK8T+mMe20zhja8IqR7HMrUPsiG21XYeacrgMEQr
sYmMlOaOKW0B0sqN7vpp+aA68W3JlL+lPPk1rmhBiSLjBjI9xlRw+ieVpfLoUkO04TNt+6A/Kbmm
xJFNOElF+kQwYuFk6f0s64PO6IhChoE3wEo5L8i7Mw+9g6hzcbESMLPYDO2TV1ANwnmBaVVG4UUD
+7iGqkNjMdaPaiXWFBdTA16/14dMcPPEeWYh+neO+Lld/HjEdSlbe5eyWt8X0aSvTC/uA3dIryj7
AXy2EN70EkeP/nhXe6p/tgtYXT1HC6A9TvDqeGwmMYaIrZViGlYeZj3PY7NOyvmYV0tFOB+ZL/Y8
6ENQo7RcyK0UaZec7Yw0D+yNG8sKkZQMaEQnjI2H3p2aJ5tW2Z0OIGtVuMtIGtxBVPlcpRbuPt/2
rop4ar/rHuGYFeQi4MHqAv9+bgnLDl1ecp24aNPXDnJC91TbKtilceg8e+kLMsNuN8dZ8nlSgJRb
J/3etPsh1DTdyKffth1OUcsdph13y9fGKstjVeILJF/NAglhMq/hhQcDy/us13t+Vlk4Dfpg9oFk
zHoQ1icycBC3pM0P6L3qUZYkqK9TCF15YXd1Pf0GLODT6sID7XqnuvCrp4e2gkCodUJ8E8EQRVYc
+hDaDQMP/6Ix3QQUt4WMkvt5eXJXAVMsmcnEKePoLmpR7GbKITVmYclWXr+8tBzvh2TsLk3SfHYb
3B+ZLr1jEBTWNezq12gpsK42HR599v9hKKtrU9E/SYwoUkfJ576Nv1nQ5c5+E74ss+yvCC4+OqXn
XBztYg2mR3duV+ujvaTNCzKrE+V2uG2w6m9uxafboNkaJv+eTlGC0j5BA1zHLNQigb5M//C+tSf7
nrBm517ZxIUwj8W/ruwVL4355u3PzLU3kSxiCGeW9NVzKu30dZ4L1JDMgGlYcQTAX8rJpK6G5ymS
w4mtEICjLptuOzbSu6JLFjsYrziEKok2dMLZeBXjTHcEqEIQfnBaqz/LnDbG2oBQqhsYwpQ/x3n2
P0SxiI5dTwZ60PTQhRIinmeY6qHLDJxXyVzLne1Tm1M+l7G7Sb2CiDfCptLV+WLrL/kcE45VZmoD
G+mqbHviM0gBoBIxuCGQGXRizdGTBcumDt3hRxUZdyOvlkXOBUufx5zsQmPW9zGTNul7JsDKBsvW
hSPAOB93bubV+M2j7Yi8i4LsbtYLMatdkf4QPnHIK5G0Z4SDyL786BgqpGLSHf2TnXxqJ8yntwfu
o5dV5j+kFbKShrpj2aXVsob06MeZnv3tGbQnevhtDmSopm9wlw+J4Q9jBIpErLlh/YVzuce7Uoa0
NNMVveVUWhtOY+fVUdllmsxQjrof97A3NhhsQ5hr8+QwC9L2HTljOQUG/ZNQXLFhVBebpRnDqt5H
qXOqRIr3IyrLk4IRwFjHf11m/4citg/Z4G19ReDcae8wOe3z3C8QxliucYpraEtgb2GWpTHkx15M
qN9w2lNOsn4pMVP9j/k5FbB0AzEo+PI/q07qUyDVxVpRfQO287d+5Z2Kgm50lzS/vL6w8NoiKa54
MWKUy7EID1lLybf4Yj4QtFuewzb62K5B9pwFxA97CRLlzj83C69Ye1a+mzCD3FGSkUfTJ/eODwOx
rdB251Zu4nxyFL5NLI5UsUkZoNRn5bxrs3g5px3krRRQNY0mfDUDMmObVsSdXUSfxGS5lxmbtO5t
0wG5C4jh3UUBzf0wwa2i5+gRzfV8hyH+baKWBK5MY90pWaImLu58iSGWyt2oPaSwCojIWCKbd3Ob
/N2iQ9RCG2xxlzNlJ+7CfH0SzsmatTrQ5T8kvnxpGWlt8ChDdcNfsZJl6w0ZedO5LWmD+OkBoDsl
dguKnTOJvViEIwUrjU1LfM0c18Z8Ti6V7KtTqYky1018SNvywEghJAEP1berf9CaI3ST0qn3OYbS
X8RoJGlUdu82TSIEzrRwO9Py0RV45PZbULhAkvXzmi7yiBrxyUHufEA5oxgThw9ZJcWpcYlRHzEA
Ws08bpqmZ4zt5LsWyeGOZsgE+pqUxdVuiOCGiEA+M6c6kBsI0X92shr3QVQ8k6obUfjkm9JqPvts
DJBaqXociWM7/lpF9rwDdzUTMg71BeYNmSCsSwQ5kGSvg61eqKv5xximFG4H96R5ngryL5z2u6IZ
fvSj+dikEclw/ksiJxCzbvze+9ZPL4HoM8WYFjn4vWXoee6siMO1LBmldQF1UJYGZ7tr5Z4F4mPq
VK+2S7Ba4sdf58ona2sK673u6RLMGGPoKM3y0NfMaQbSlEpyNKJafIqT5CtuoBmzKVLS2ie3ZVky
B9y9iVmhWgVlwZ4YM0wFbzlYWCLCmizNlbpdKeE+QJ38NKSCiQcxnHk//lg1iIzo15xxWugYO7nZ
jPmgNj6OdR/mNEUA8KzwcvuMFn6GPLsssLW2IUE+0QSfqSFqIKmKCwW8r+cfUWtaHEyktzP00bzv
yBdqEo7pwJRy+8BEmB2vhN2AhfLq0KLYIyP76Om63M6q/OT5fQv0pKAa8jg0R+3NSwQxpCj959WS
b4s9+awHsMlQ8e0WXza7yBW9cayRDhUDbvOFubytX16+2Nu+h8HvL9I70Jym5eFcOhkLUsxIfAMm
8I5EjNsjVO8YwdwtrqPZBGK3kD6dfeHQBJqpx6OAAzgKcHWyw303rx+tqnmO1vAQWfZwVMNsn7t2
6natxPE5kaBgDpI0v3q2h4wZKV1tEybSIwFz8ldNCX+Z8VoY08jC0fssopwzqR8VG5Q1+ZZlldhH
v5NnKHZcQd36NUiG4WMOvvDRT6fHcYqSZ1fFx8ibiw9wpBms9qBAr3PJmhBDxjm4xK/vZ5tDPDCU
6TJztnODpNmPFRlmpNOr7lBH3sc6DL/5ZdMewyU4dsUQPALYwGffp/vVIDDtksICQs02clT5mK3T
Bdasfq0YGZLMPHxYEyu+pLIOr3JMOV/J7Syi+LCOMjq0AQeltlKg+mmA0r+nOqpal2uxA4NnqH8L
8W3MDbj+RudjGc96R8goZHYwfJNMXr01+zlaglZOs4LtafSDh2v2AJug29lt9aOGdHCkiaeOwgq/
IdnCCdoK+5ObGHBMJshXKNSxxS84FmHHwF0/1Ry4zinqZymjz40ZdsRu8iZ087mae+eO4Vpy5FT6
w234bZqJkKCwwrdWrKs6DDnWqmYYsFf4zpOdtPahDiq95QQ4HCFw7J1pR1Q4RO4I212YSPLq2mgT
0WraxFljMwpmSjTxgz54Sf3eBOMP2dnFYYgdYnH88Coy8jFQk5x6zF2bRpQQqxtxcJ1y3gmPHZoZ
Ugh/pIVtZkTkNX8dTCH4k3o0STJ2qOhZAdBCF/OdefSwYTz4HLIWH0RY5pvF7/AtqR79YT3k+GeX
h6q0SJvIYj4eupeZ1zLh0vI5caqDL6g/q67A4tCDU2R1GyWHnyXGac9o0d0lUQd4aoHinkUvGNjs
c5yAqUx06O8Qpm5UV93XHsSfZSnOaHWS3WShkW/qkbEk83AnhYMWJWy6cboEe5G5X+OJTw7A27l0
dYvOoDjZrJyEijMUpaFbAEQ7rZiA7+K7VJLGohzO0HQEtypXcKet9GzihtjOmWfmuks/tcDAB5uj
SMPkZmOjS90BVqRfEAAtHi2i1b06IbyCmOLNtCKPila/vURpfimC4VRP/ZceE/RhMrNBac/hxovz
X0u2AM6fxXftFfZxJLNZGuiJNviTAQ5Kl3QlEecSlaKWwV1gcCmWVVivMebUAoanAarQjq4e/QAj
UP0zsEAa61Zem0Gj4A9Q+dcW+k/fc49ts6/5lB6tmqOq6Nm8Uc9sZNofrTEglsqaabbO0W5hsjYo
1W1SnHZ3DTSVLW3Q/M62BvQVDlqzjvJa+fFRNOF4ygsKKouyKHEZiVvolDb0xikQgjQj+IfiMwnk
zu0LQD40jMGWig82qrS7JnMfypl0xHDgBJe7XXxwOmfnf3F15QAfopaRzNctnX+lyg7ZXSN7H/fe
rw7YwC4PjYkxO1aGn9Mbko4DUmcxbB020IcJ2I401B3P8HcsR13dHud4adg8KZCeCVjPZKg9AnyP
NByfzhB9lGH7oIFjboiWnCRTyD++YQAFhga0Gi5QDCAoMKSgEGRQa48kjhuKkGOry6pSd9ugy9h6
hjU08s6hpxnOMuBHt4ZItBo2UWwoRTW4InQxxwR8kTAcI98QjWhI9IweqF3JvsVCZshHkWEgGeYi
pB0mKIaPlBtS0mKYSbNnc+g0HCUMT1dUC8OuBrFk+bCWBFXYxjX8pdWQmCLDZOoNnWkynKbeEJuG
3GCtDcWpmD7l8LohO4Gtz7fa0J4CsE9zCv9pHCFBuYYJtRg6VGs4USHAqMSQoyoQUkXP+9YZqlQM
XqoFM6Ws6XPG2wenBgIV5C0iOqLLrKOP3pp/d8b0yLlwZOvFFvb74fa9mz/sj+9ZpY2hGhcQOTAF
eQQtw2jQYLAVoWrk5H1jfDFPb9+8PXQBrjOliE0ZDeilQaJJMH1/zl3A9daKR4sdg69/fzMw3JGO
vavkpM3T259U2OLJqGLIXgUB9ffMaoEdpjewU/52Va+XuGGbBHLMa7j95PT2cm5P7aquDM+BDQQ4
y++HbloI7vv9NWSfcZf5+Q/rxgzh1zuvng3+DSsNQEDvYLnqcPt/v/+A3WGoHdyWzG0DKbm9WucG
Mrk9vT2k5pcNxuk6YWnjWI8HsDI2vZsFcOb2L6tiOQYGPsJY9RU4c7X3zFcR0V+R79MKNV/dvjWH
JLyrRL5CjahYQQFIJEVB9Cwd1oEmPCHAjVgMyYoxK5Tpb/7qvd/+emE+mVaG/cGpPygp6J5oDsdW
hOThprL7/xaeD0v787//69t7xVKYqaHPfgz/bMbh3vORbP6fLTyP/c+k+Yt/5x9/5R/+Hcfx/yYR
d6LwDNkMhHFl/MO/47jyb56PbDFA042e+5/pr/7fDA3Wg8zquqjcI16DWYnS//4v6fwNc4lkuBP6
MpA0Uf+v/DuwZP+i0/Vs0K+8BOxFAFXQsf/pWSnUuBbzGGVPdfwW2p061zeDYrnqjSLadikJcWjG
T6noYub4pJvJvvgY6uw9sVMK5kyyAhp00+8HPD/EpufiqjEHbEtmeZQLLCnmoRdGediUh7+vLbcb
QA8tWEeNKsl4/m4PHL0M9jx3t0ND8PDUdyffcZodhRFRWsDMD75ekdjApdorZlBo+qriOIrpEgv5
I4eE+tSN5bAfRPSpDmn443ntYLA8+dG2T+gR4mJFxhJWp3iQD44OoXIp4k1GQk/rSXzP/JRwxdW6
oP2CoG7NNdWQAVytHlEisLpITDLPRpNm77v6E+7DhGhS/1FMdXvwSu+hmOziYqU5CWJKvcc6/mGn
wj/rMkS30jaEQRlPrQy1czdPrBh9TEarM3uX1jxEE7JSUX6bq6SH6JVQJ0lMtsx6QgtTqIGcCfNw
c7Hfvrw9g1X1QRv+WGw+gzrBDjsEGg5AklyKFdf3OgIAryfSlQz77fY7sBz5x4VqeCjCBHqu+eUY
aZkUgZaCeQYgnjTlh1nkV0idJSYXl6qowePK4SPAEJyShsH+lsHydghPL5yeLEswAABRXbJHVUq7
bbInBRcFjNzMnBVTfY+g1j8lcagONU1yzhxD02690Xfv9Bz0l3gV7jYoEItXCeKkKgH6HeBOFdE/
v/V/fBK/P50mKyTIfBAdTAvgcOPwj/ocZRMBRf1Qj+fbA4ommJyN9xMeEkPNcVbnxM+ZWHdef/bN
zXB79vtBW6k6uyX9Frl4HOWBtt0ebr/QH1/ezM89lsxNj6PjLsXLTBCu4cL9/emq3aeZ2e6Gjs7X
m9p3Nerf27PfX94UwGvQy2NYlZvbJ9240N5uz34/3C6G25frosn45Xh2d7sjbzdjsNZwn1JDU7t9
83Z1zLn3BXmm2ClzEd/eut8Pv79HU9HGAXyeDfotMfdwCYSGBCVDgXPMw+3/lOsM6LWd6aKYXem2
Nd0ebvv17T5HGZaRql4gMCBxJdu5hr/W35BejoGy/dPXGP6hnj5LWgbrLqT6QSk9kqbQl98SjLLn
YSIhLbNCTYMIJpkInfXsmYfbl7cHN8K1jO4cGZz3lYPd0XHiAyes4khfSyBFgJgfuSG8BL0Uwzns
e5529cJgXw+Xfo4/h43ejY3LyC4bLfZx8WEJ1wq9icvx+fai5G7IMjIUzc12+4ZjVsLbg/jfZ7cv
I9UQPQwgxgn4EBbzF1z6GQeAqfdsENuyq3Fem36xX5HgYtlWsrNEA1hO8mCbHnXUzZnBIn3JKiTe
mZWmZ7ly6ovhW8FRgR0neJhSPP8LNzyAKu9Lq4bk0gfyQ0iBT6OIN7Izn3ZaQXLSPh10bZax2/+Y
srzqviDe707L3PnOgzPnH3C0rdzRttoW67OKOqrDWba7cVIPYGy+D70lN8KiV2pPcLvoz5udjsNx
/J5FDqVg1zr7rhq25AC8lqEN2LoYP9myO0YhuapY1L5VreNt17l6johypSWcAYGZq6zc1x1/ossG
aJTNuh1nikq1lPetgXcxj/qq5xWBffE1kYBeBarrrarCFZbpui3/h70z225bybLtFyEH+uaVfSOS
kqzG9guGbNnoe0Sg+fo7Azp5lOWRVTXyPtfDwQFpSqJEErFj77XmMtVbYRxvVpuByxL6t3AiXb4y
ChWCKK6JWUW7KvUzSkcmAgn+6n3Eb4farwbWMpH7XJqSKKryLq+JROdDlNyxHUQSwrspUpgtgizN
esbcokG1tRNA2ubFaMYvkH7IAXCA3uiFF6yGVJjbiVQ5yNYjzJXhDClFnGqfdLJ2jLtzkE0vIxg0
OgEaCLq4fM8sUsFGX/zU9Mg+zfDJtzQHyF7sOhqf8iHEnc9wXsJWb7DNp9NNS/3+GE04rJIRXlyd
TwP2AhK8LKahHkNH+OY++20LDtcck/OKAtEJs33nEC6Cy7A/AZw7axDk2Ps3cu2MNJ86AdLMwsu+
dRJhYja5VVFqbh2bngKon/XYJuHaH2cyQxyKKwFafZ2nPtHWWOzXrW1ZOws6DO2Z7NcEmWWPm+VJ
5NMtb93hKbct+kyWtusrizC+qrd2+jQzGdAlnSyYVGYaKuop33Tq8vtexeXywo9nOkbaFQIQXxy9
x1PuXv1cyzdNWIt9GRbPY92P28xLjZ1R2d+rFLPKMGtoKpiqxC6a+ymvz1bv67uZDZ+mtcSRuSgA
osHv6H4hZEEFNX4Z0rbbgXkgwKEI1p4vjItfO/WmUKoqgzrpR+7WhCIy4IXfhFrcjMEF+b71Sgsi
Fucq0OvVXJrHKpYQSZL3LIrFaigIO4k97SJQnBhTM5G34rNEj3yAZBl/6wpZb0CBeJiEG2YG5UBS
Xh5szczVLjyZd49xApo7OrkGOUv2/G6U1r3HCJx28CXL+Zu6evW9D7pv8GiQ+gWXoSrYJ/O5pVne
QsRAyWDF/sHMvQPFpbFmLN0jJmRy5ITirkOm8jx7IeniVbgynUg7umX9nE3pUTjaSbSjsXNthhY5
LlTyatg7xsMaF2T8UrnBz9xMWU4AAJLG4RB6029FUaV7dmF8JkkLgbWg51snVny7SdwHs6ltpcLk
GHL4GZXsCLM8TA9zjjaiP8au8Tqwc97Umg0fm4XGAyXnjs99Am981OzfWes5D2X71E7xXR1E45b+
XXZsMxcvg12ap7LCmGun4aGzsMaEyv5Q+4dWM8d7kle+8ETvE2QL604bmktK5FsyRccO20Y6WV/n
OkIp1+iEmof+1kabQqoVre/YvgqD2lJizccyIshDLXRCX0MIOT58NN1qftcVS0Qr9XhX5QSmpgas
QIvW2wx+mCmmR2MqvKVaALxcby5JOKf0MmMXBpxx14vxasEbI0A4ezC97LHV0ewgWHmymZV25ND2
SXuOkWzR+fJwhFTjcciYEWaQNnirkEIOftjBx8wIMvRp/TR1SwU2dq9DNmP+uSUVgg/XBYo22ZNx
cDv0ZaC0L75jQQ76zmYzPLcKQezEqGt0PvVgY1EFZtn9gJd6pdtRz0BqBzz+hxRZzmZWe5tRksSi
/BpHCZU4EqNNHls8KniNfVLuRdKxf7BDXBmDOIhaP2tj5m2wLGIE0pr3cg7wrYSIyLT0Vjs9Y3ut
vZ/xCjEgjT1QyDmpQe5csxxpCfi1DCPbgBSV8XEUnOSYrEwL1b3Jin2ejGHL5UlcWUsjGE73rd+I
tREm2sYsTf6w+KsGl6CsQk+qg4caCsCP3GZjtVvgovFgwYpeAKTL7eVs4RsvNwdkRB3ZbQd/2eCr
A7Vpffq8yZJY7oaufBnhTNNRLulqFmSC6wNw2FQVUcthUK2WP25WjBWP0XgqTeo9dNnGppmnL5bV
Ig1Ma9gmA4NiT3j+hskLxBFVStSSfIJAkk3aIT8j4xotWJk/W5U+7egGMLCHmrNqjJoojTz+GRkK
OaQOn/jYdGQsDvmpbelah5uioQ3v2U66MSHYrhYCMgMrCDfqYDgy2yeQglrVUSkn+ZYparJlFkd8
vnK/3N0aCWxyUx4K3cX4RM/YjebpxB5jgnfkKAIVvLMFtwpK4X3K527rLwhWI6mdo9RPn9zj5axX
VbkZFZ7a1l1ctf1ZDrWqh4ua7PLAVchmRQTG0wYAy3YmfbvcDpA07bLCuy0U5iJjR8O8GfSQpahD
/0JrTimRwp2tKvsh6xMafeqUaxfGFZ3CEG5bjgjoipz8DAfa+II08iXMM9I5M93gU6ZHFyCFlxkt
4RNZXOvU8u+ZRvHmrgztBkzvXcRWtm+GykOJJaqdD+SPeKR0vPrqEMb9rzl3813ueNNJG9CmGi37
oxmmGDh9WMn7ONS/J6hRmBP9TKIJav8k63WRMDUHFYrGOakawjYK92bI6RCW1Atl7L4tco9GQqiH
MXAtlX5MFpa5yjTysVx36HYMUN9GtlzAvqrHO5aG+otGZHWhta9Gn0ZPSE1RGNSJs2E3rq1sp3Se
JbZptsAJ/hX5e8rD6gJc1IQGUEdb5GY510MIw7Yj+UiTTXeLRdTemJ9Rf+qV2Lepc+adB1Aw5pLp
JpBDmOkjJkhcJ0LtG4+kBU8PY95dYEFdeSGCQ5U76b1t/LK6NrviSUnL2VoNcY0GtkQXMLDErxpM
T7uiA5/cBQwDmjqZbukcDzsDWJ/MiCDsqnF8YFhG/sPYXORQsP/nDYPeAhZa3ZjNWnjjVtfnAkVZ
0R5R729CWAvXAB3bVVRjt6sTyXo+YhvoiIDc6UP7y5loGqBm33s4oeb+0nfWfBgn+75LfNS4+UCa
qsZOpuh46o4V4fPkEozq8uRS39PNxsLPVeFIe11/mjzE4U5umqRLdO8NZhxwJll10IZwp8nY3lZN
nGymRPIpN2haB95Xz7fvYzEaxwloMKMH5yEdY2Rf2fjWBtF3rZys+35qsAvYjKe9UrvQ6Q73gbDf
k37O95WNBmFij/VggaFNJmL7CqqWPeXDVRplfkZxRD3nq7RpeuUeutzBAmhmEBnKlQ1Vu7CM5gbY
z/WSW5/gSpuEfU1N7awc7wecuj97yyLVJMgRvvsptAKf2I4SSvRD1qBCkSzScKcZRzJ/9kYirqgo
8FX1HXhRwzi2+dfJT9meVLyuuYOkPBZkYYghNDcxY6ZNr3r3ftp5vLlqSRS8HxDCzLNJqOBLLjP7
bkYwqGeog6Y2qLYZG1aTpsNBNOlr5bKRnUEauCvUfeGDHcG5pUtz4NtivUQ0xipf8s5svX1ZZaB9
G+yQ2ZjdTCb8cRKGd76SVE1oiT2je8j0cbhrSZe5W87YophrGGj6xiU3Eno1asCSMpV9D+rnYQqY
/qCbA1m/mfJHicpyY4RQ3Rko6/jRcA+zGBlIZBDcEs2g7NpAolxvgF26DdNBbvUmQD/sBie7aNwv
JKXEjwZJJq94otC9Vz9zP9f3mdrjaDBKRHBDX6BfdEM+x0wnHvXym+j5fFXIOhtZ6FfpViE+Kp/4
tPaHoc9otdy2Z4aqe/HaLObj0BWoEqSgJkMkc+vyCHNSHWcAD34MOuz9sbfaY6w8dPUcnWBR+cem
5VvkafU+GHe59N11VMbeumixNeRRW1119ACpZFYet01/Zqb75uWGdReIdGZe2yKMMZDQFnlYo5Pp
xMGptHdRIzEWtkdCeOm+ZG0FOdlOv4g+aK9G7FRHYRtPy4UWItljBNfjqGGnvBppwfYeXM4SVdCX
7RpY+XSydUL/ZgELu/cNiB5DdBGOyWCrK+5jS7+yGn3rQqPF3D0+gG4yLgkq5rgPxYqUlRhJTzFs
J5suBBR8bYXcvd55XvDMhSY/GpN5ZAv8s3bQKE1RwMjI9TDcEIe6P2KTa7apV6MXHMyT6cdil/uI
qArdJ/OaayTvmK+ZzWa3lf0l6UzEt1lg7NMMUy5dY3dVFZqx01xMZkE8kD9ntrdxHsSj6qaSNyRS
72fvDvseICqfqe6A3T+nmkrUe7jaR+UPe9AZnDaSICq4cKPxgxJjOOBQhh3uOPDQ4/I4uyQclaJD
1IIgfNQgKZRNdQhy71dK2f5sU92Lhl1krGnuxXBOcV1AFSinN7yQEDBdPkqunMa13aEh6WszfM4u
ReAgt3LzqyTj4oHymnyMFuV5MvThWtPhr/lm8BsyLHHVbt9T6sYJiDgQyQgdCDytKLAF45AGpgaW
bG3tw3djR2sS7VK4oO4TxIadSQE7u1TzIIvqU4NbYje05nUpxfQeknTp9KSPV91Ln/vuhqQlUD6O
9Uwe2snuRblxKoHHpEa51ED83rCU3ckoie6cYTwT+kQzhmK97+lbOyGxtIxsLrPpGDR9NEKhGOng
YP85kte5ARX/CNTlJXfN/mxpNumgWE3iHI9RMbcrz8trXE1p+CR0ge1reLOHOUa+1nB9mgzmgFlS
3ORcE0kT2JcA8/aEEp+aM243upHNJy84l3rVXozuWssKT6cbyp3jy+lLZHn7rEuHA60oMBCBJ5F9
hMk6TvL4mgPKYlA6I4Rl+0p256olyHQtamJD9TRKsUENb05bPyZZXWwdAE8ohEPsEWP4hBsWQbah
odi20/gSeB4Nh0C/E8kcbnVPi494rj3y1gN2reYXdlK/5ayPd14H3Z0dY4e2zPwd9CZtE9M64kHZ
IoJLCFMqUPX5OBSsnkaHMB3Q43YynoXQcMVhV4dTUz63uj7ehBXeXPsNm6J4tUXKyjaT39z73U8/
y2NjxVXyqvUxnajScc4lgBlLt+VD0+oTEVUwqFLDDvdO1mobzCY0OTvjEUMq5WUR3EUyfp3ygBoR
hPVq0Dh4YdWcC0aSnbS1RK0z+oXNEeshWtttbGKPrARincjRJQYUGC+FMSBlsel0qTes1RJnbENj
dOvxYgedRgJS/VVvcFQSeR2fPZ496WbVWqiUHUnbDNxB+FZEdf088UFMJIj4WLFWNHTdc61FX9Kw
PAwdFFymqc7aAN+EXNGv9o7frEisE5uhGGyouGx9CsbJ656FBiV4OzKyQBuRDRJpZVDKc9xm5Chb
g7YJe8u8LESXjs7tqoTqxtWSYt63plVWpJLuumM8WUkER3zshrXPsIbtQyNOSfpYuSW6N37o2ped
eYgTKtSsqa5+dB3z1iGUrkUh0KBg7bP8wdASXA4DL4AXEKw6RBpbIBGwALDFXvvQU48J2chxFOcX
GhP7Ab/qQTZmd7bQhO3sjuAGGY8poyCPKGG3+mk6FEWGhBkcak54dQNaEnljINSZ6FYNEX8RJCbb
ZAaUaJuyPjqVz36taknnrWY44YNmbeJSK/fLH9qIyXM1jOmqNZBX8ICcPcDR5C14kpUIxtEOkLd/
6N3iLky89sHQTUQINZdbFLOwgzSCluCxVk96ns4H5BUwyzGQycnsL7Cgv0l4FlxlI1oXYFjAaOOb
QJvo0yDtsq82WYN7p5itu7Aogn0zFT/6ImtX+hSAE5N6Tj+yZHJilXeJS3ER0l6FRdam52qodoZW
Y/wdmVgeM6/GKqEzdELXwZocnf0+zC9uYW8DDft6T6a1xW+2R4HJxtCJHkN6m5dS5y81fE0U88LP
+pqMA2Rftt+7p9zDzNNXWCnS1DsvB79FOh9ohBDoll3cnLrOdvaAOt2PKCGbgiF2Mnge3GG3vPBr
+yLRbnaKmcsRwTFUt3ov/UY0WHtmU09Y0si1YLDc1wJxzhW6S3UlNeexjsb2nCYkRWO/6rdeBvrX
nIbHUh0wdG3zUjyS8UxPdEzbW2O/1F4gzogBGlJjcfFqXp+v56Zy6EWlzXlWPgys9QNmTOPejLXx
C3QZ3uvTnAJBn629YWMYznnh1nFXe0eE0v460UnKcBhYSlSZ+8Sndg24dq0bEaagsefb2PH5rarx
h42C4GDyol5LBOVaMSWXIBI++iEDtVsqfmIhtB/IAdkELMlfZEgYWq5f4S4bV/a8wJ09565B/G7L
meI8P9qV090Cw893bQ3hp+zEjQZhcx4iQuj6yM4A+FM2ohZZ51MgLn67aTSLxYCt6QryC+o+pz3W
BRdhVE39RcUmpXSc7v2eN5ElW+yD6R3aj+bi0TpMYPFu8tp6GhzzXLeNj5wiSo6RHxYrs+kZnjRB
dssmeZu9SILnTvddFmD8CarkWBQlfRqI0wB5gQ+osCBjslcMMIPVxMUTzjcjnt5MkYtWpbV13Epy
/Qj4XEv3d5K2v3SE7TAeQJhP3mnoZHGt+hz9fAqWGOIBsQbtjJ+ritdzgCg3pjmNQD/X8GKOKJly
lnoMc95uwPxNXwgkYaLVe8x8xiY2I/FSILBfVGiWx7x5BiS5nwqMVHo+xGcn7x91X9T414l8H0fK
9NoXT4ubnwbuU4R6dp2HCKCTxAi2rvCOHvaBrqmP7uRYR/bcvDkEu7fJEfvCobdr4LdjXSs0do/+
Qz/SnhqcDACCpqHX7hyqHkFHqTG6Xxa673MJ4T3SneqQpBhgdRaZTnSvpVt906eqX4fT8CYElS3O
2+3yewi/cfbW7L3iCuENnET5YTDEcwysktgNRK1Tf5vDF3e0o53UmplLIOSTOGBy6zF4OlW9/VQj
CrNxb9gO687Q2gWGdvEhZlmmfX/M/T7vi0LxFKuMHLq5NHsL1Uuq1TRWAZBFyGi0Is9jBsu0ZvhU
4s0XOVeCFOerVHSkUi/Wuac0CMtthKVE2hXRkeahfpoCyO/4ZPEqDzHlu22Pp7QP8IjaGBt8PXqI
RIAhJU6TzTK3R3xN64xe4cGA8wyGB2mCXrwVli9oy4KKaG9pi1QhYnR8GhSrW89xFocRmtGOvMxT
hIFz01ihsUr/Jk3HYIxDQjOR6Evj1E223KKXw9yz5HtmLTtlx3zgw9KupNu8OBAK2LMkaAPZy1Tn
NDeiNUP/JW6PNoZr1PV54hPiEaJzzC0x0oSeq/WiQlrUVMHMymvOxDPRB302UgJuI0zLq8Bi+Vu0
VKgbISnBESCThN9kOaCLbhXIkoH33/dpFrCEjOihP+bQIYa0Q8ZuBM3ocFp+8+WsUtjtz5vLmQfO
ftNaTJLYHlIFK7bWcub/fbbcjNUfrDLNp7lvrnFTWOuiHvElRTLfTk4cngZ1CHB0E8SLG1kqUdty
cFi9jnNbMQ5i3DkDWMNKqE4X2vlyWG7OJsUoALKAbByQFX42nbto1qkD+GOo5zazPpzo5ysZRraI
FDKuznTVGRozraDgJfGVfR+Uuq7WvxqTpW1j1TTVdA7Z0i+lBukAfzlwXgD+LHz2RQe2nC3gdgKO
nF3Xp7flLgaJ4zH2Xv7Q6PW1BO8gcwtvlBLfqQZx5PqnogIPTfQXXnS3+SF9mmalGyHsVkCyz4O0
qjthGi0q2AzVCGxZ9lWqI8xw0NgGEJAOpIvTRqSTmYz2PfJP44MG+X8Csf9FIIY1y/wfBWLntxKU
0r9qyv76kr8EYgEiMJ8NkKP7DpJ2lCCfAjHd/AfyLFMHI439hW7gZzy4/g8AjbruMWMC6wh+82+B
mOUiEAPQipQLzZnh2sZ/JBDT9T8FYvwAAAW+ZbiO5ZvM7/8r6BQxL9L0aHTPRhjiHsypPm2h33n9
AHQf6HykJ+6+nOq9MdEwOCdK4WJ3kHVXntpcM6lQLjtcL52b5MflvkUFs5zJhJiAz5uVWaxl3+LE
VF+KIi0J7RogDdKTT6nJojwBlGQdZXP4vHt51Kcq5UOl8vnPfdUxLUd+1nomjFKGUsMusSN2rvkW
u9U3iDDGDpuURKV+XIQwmU4cpOW2xdrvYhQvy6KBLiCZ12nFABqx/qEN9FxfF/pTGY3jwbA1BqIa
1B0TUB66qt+yF83eM+jV3rVFd/BV62ouUOIvhy4E6ofm+ZUoG3qR1oiIXefvfawjYGz8HYn+2WnA
ayG2IA1aYhL4eX9xAT9vjrX1fe5If+nm8eblbM6dGJpTPovLok01mL3VLinfS1LCcsgdLBClXxAW
Y/d3eeg5K/Iug4+FZVldPrS8y6mDHPuQ8zsDdiEIVLKefj6ND4WSen7L2XLgefS7Th8esF5Up0YN
aD4Py3099fZIdOuhTJvwQLDgalEvpTTgXXCdRx+cUw6cRiMaGNQ22hxXAROXg04OsFGl8jCSWMoI
lknD3IPVAX/2ZQyS8VSNTnKadVifSNGwLTcn+nETkutTGEK5hl1obMSMYWKcAfswm8j2PkbqJeUh
KegFeVZ1GG8R6EpkN/TgLYOdLWQvj0EWqdl6JxuSR+ZT0lCpMHhZLRWIXZsqNSAoofcQEToYjmCQ
YPwIKv8uVeKrRXe1HExR6Afdh3qh5nfglP0dQrpLSlYg8l81hFoOoVLsLGfV5MijkT+SMfnqTWSv
Ku9qMsfY2RrD9Y+WC0RH7Pw4TGBs8M6kjQQFCslw6ubTR9TIUMPeyCobB7dawmi+t9uebhqyHovs
DDq1xazCFT4eXRcRE8HlkXb3a+y+YWFNOt3C0GMzymVCYBNmtjPgzW4haPzUOmviLQqbqDI88VES
NapMEsU8beoagndRp0gownb40KK59C2UpIU0nuXP4GRGvdPr+vGP333RKkaEvODEaWG5DXBvluKN
Ba08LWfLZ9MpBmRuy2noaIAVS+cg6Cqr2Ed4aO+tbOKdVpAdPCNugDyAkS/AAhYHwaZrKD/CiRb/
HBoD3sShW8eygXCj9I2hqJ/cMWVTLz335LXyOadS3mUigH1QNnuIn4e2GnejGRaHxW42qCRMN993
euMeF0H6rEbE7lK4mlGFWARhi3qT0xMY7X7t0zvlCYQAnZigrJKU/l0DcuXgEV/aGgMebBqq67zk
StGrmzUIJaYM0dtnxWG2Qb7TxuhHhAIMu3Awb/PeRTqe+IcMkSnIR/K5Ndk5exx++6UgWFSLi1Zx
OVvu8wecUhmy+eXT7ytB/od+n/QmCJIuDuZYlSyhw2g36SQbeLgmeEGpdv22SVcfTynLkTxJQF9/
6+MBucIx1EjWlvmbofJkqGgpv3zqt0w1C2nIlHXHTL5xNs6iWlzeCx+ndkNmsXDlYRExGln1PSjR
L2ZqG5EF99MUmUdhzrAlaBPYzIFmXLlZwDYgklcMsho2IjGhTTQ2ZK7dBwZet+VPaWc0XWxMwclM
19iJnl3zYS60rRJKcH2Jgw3+Y6rsvy+9cPzOo+0qkhbXPT9mYhgW+Oq9NikPulHTvIuGByj2jCWZ
ytt1zXDA6NZ1IjCdhUmGY9Gb1lZbZeh9kmjTjh7ulrS9I24TKkOYCMpMSt7lzEqNCS9Qf4BKVK/s
ipcDMhhqHlIbT8vN0BTvDePUbRxjTJvUj+qTmMueZ/2iF2tsq6TI8RgiSa53FWpVzDwsvJBl6fsv
p8vBU3d+nJldSmQ8l802QusGfhIF65SQ1GoTZhKRV3i0TKs4z3peILcAMSsGt95CoSfWsXcg/OGA
X9FW605jI9JjWJAcCQMaclAYp6cGtyaRhicM/wGiUsBhdlY80qvYNL0FMdD3H4hbPiDJRCLJ9Odk
pV11pBf+l2RzuQ+3DbZHDCwrHHvsRHxv2hu6c/RKfTw5jQSC1fOJ34dBTdzm4B0ZK1wY0I+gC8b5
JDTJqDhtWPERPABvnFeh5URbiuOjb3prlLvRvuFR57Q25TloglWDtCwwUR3W8CejStPXy+tTtEhS
l7PlEFMI7S1vRMq7LnrC0bpIPI6TuhLb1z6REYMVOyZ5ifDpE1mHecNHYDmUfp3urLp8ETY7ACA8
JCIrhe1yKNWZT2MGRxwBh6Gu4BrqvjLAbwLet8h/teNwK7x6uDOBJqzxg68zE05Z1xqPKbMkEATy
zYyRJgmaf3WOlSiq3uDB1HuLKcuaTS6upwm0sw2hdfK+FBBq9sZg6ZuO/krCtC0ch5fcoX/O+AZO
9fA6ZTnQUBHetVotV3WMoDpQH2mN60tsYVNzmtdCuk9ZOCJB1rp578fTDyevtx2ZhwMfRtoqyaUP
nXxvxgxdSDTZ56DCETsHL/Ra7vphng4uesJ6sn6TwH2tptk5itDcjpLZSm8k8wuz7Z74CLmzZsxS
Xtu8uBIhVJK/eP1Y4KLcYijW8KcDcnPSmFiM2bt2mX6HAAjZZBR/9yqyTOcU5BH1k/IgKhRycUg9
+r7uqBPT4zeHvEFGm3vwlyBogGWr1DrwVlcdUkLQKMe+MlGuAcE6oMI375vYfQbmfOIne/jyb2GC
Rszp1eqDNRMWm7sqw1Ff+3bg7hBVC/qVkkbLMMQrcJ9PiQlJu07weY/zaLx0rEm+1H+T0gfrNtd+
9thOdrjZMVGn7iqc3Wk1h1R/o/tuSP5Pk//JIHZv1QsJx5bGUa+0/+lMkRGMs7st5mRbVf0+kh0f
OiMCkXMMU9RiuerKJnrxfeysr9M0GA+gsuN1bYIFwpPomnlEZtv3BtDvGcbXEU3EwDUNxDH8+ZsJ
DO1oDxN/3iB8Q2DP0IzIRc9LM0aTSb6x7t1CpI+MrjpkW3mN69k7Wv7ErNjR++0IAI/JHHy99DK6
hOmGFA40mZyalMro2WyabsWbANh3qSaHfnqkPbQrbVSVVelau3y0wRB4NNfi8psktzRJUpa8FB2M
h4kY1SC+BLQpTPHld1/0NvwM/WVwaKKk7uPg1MXBrvxv2VQINjH2tYxpaHQXlyH3GlBJuvXGargI
TO+lYCpAD2mlW36/M+bgW+4PFy3gmconET1kLunsbl/B20da2sYtdOMpfrZ9a52j9ThAVyOKM6nu
e4twryojONYeePg4pjae3u67x39DWuMUbrdOHY+8Rb1nUq3rTT2nd70DCdrqahL8NNAgA1qTypQP
UxRDmJ5I4m1NZzU6wXsXYUwNbWKx7cojGEaGQCSgCjNhPoyhe5M0SvgUi2GVF7a/Rviw6j0ItLUY
CRjF9x4azj6faGTpIXSVmKjoCHBxOsB5K+QXoizfNRqnaLnrlQ7gz8pT7MfVK8SoHyhfedoDUVvN
rAUrwQuzMj3AQh6OaU+KbwYxFT+M3n2TDShztss73xBf24DYPpxLxCOWRGIzr4eHSepHjfOvotAO
irE41Y3Lnon8iAIJYJrubJYNtlhODRFiecDnYXnQ581y+cpK2WCWO//45//P+/A4XAKtTlAor3uL
6iharDpqxTXGEHPecns5JOpfPm8OVvbPf3apGXeMYy9tWLanbKbYW856V6+PkQ5SM3MvaMr83XL3
cijUoz4f+nnfcua6He7L//afP79NWqGxW25OX9CU4nVST2H55rrmRMcpZg6s7vp84HLz4wcsp8sB
JAc/cLYRxbGp+OcvUFE579E4wM8n7HfGbJqqNS5RZbwIO5gaLQE5UFLYbS93LofPx3zeV03Kg/J5
+4/HeJIsmpJU+9yFEfP5sD++H0lJbBj++NpYPaXP++i3ozn5eOS/fWYiYHSQAfH460HLlzKk63fZ
kD7UdmvN22rw7g0yf3F4kYgoO7b2nwdXVV3LzWZC0jSE+JuTpdaStWqjfP77x+1//2/2399leXzW
xrC4EbQOHtwYanKenauvEqmTAblshXPyXYfbcjrjNFz1IwivpVf/4cpTncjl5nL4wwWsN3KTczE9
fD5iOSs1QjXcbhzWn0OAz6//d/d9uII+v/3nY0jZeqjrat7pmmVgWaGfHrflL80tpq2oNf8ji+P/
Wpj/SwuTsBuXpuN/73G9/vrRvnXZ2782Mf/6on82MZ1/WDQobcdGrE/LUn2/f7pcdZsmpue4FjEw
mFZVss4/U+osmpiWSWiZhS3Vty3+6Z8uV/0/alqa3n/N86GZajOwNmwr8CiBaKyqpua/BMExKNH0
KYzlXSmJHedi3ITtZekjLC2V5ezz8J/ft+xKAz9hZPk/f5vWjrUdlDnV+DOsIt0tP6taFp/lK6WN
jkJ6ia0WtjbMH0ISAc55MIu1Zw579B/MQ4f2KR5eKr8ymXUN3lZarHq+YXwrNPPI9wL76eSEbpft
q7J7EGReU1/azP40iCiYohxSAixXEB2uSghLzvshqJ9CP/5aAzPHwTCte8167gXxb10j7p3at1Yt
GFfUV9V0CslEyFP54pctoQCti+yQOqoPUudUs7EC76OBa2D0VFdKrhzSfJnQK0bFixe4b8OgEjWw
wG7IHQVIAnrS0QedvYn2rQCqw44xMI5k0xPPab1TCLChgyXFz1kJy0QnMILf0KOKldWv1jSwenwN
nrjpFUqmPpnJVMPWhDUGurzR4XzYeSnVRpohC+3ZTZlpdOhcRxwp936THm/jZiq/ZDrAKiECsQmz
HHs+HAh/hOls5S8RL9TW80+Zjaa0sgb/MJaElBsHhD21A0i9HMprKekWByOKHdiBNMDfQygfO+kr
vm2Kqmd2ojva2C+BchBBj2m2sn0qXfe9jwJ9bet6f5kSNLZDld+3MftU0e/mosS5YAWvMjW+AD92
djaxG51XPMy1TyXbIL7UMnokEe6MVsCnD1qP6bDsjmOGgSO1jha4fRI0rJ8ygTQ8jLwPEsP+ngZZ
tgmHmqm/+6IPIAeIIHZBprRsubwhwZbEVJFgEs2LaAwb17DV77p8RAdlz7iHanQ3U7PO0N2RybJt
iFOmD8QvrxKWwwlcispcNvSflcpgTp03TWUy5yqdOSGmeVJ5zb5Kbrb5QKIWJs0ZqDavHvnOIN3c
DTZtjbc06c8JMdAEMbunwhFnTyVEF0RFC7BXK0m4B0Cu6qWE6noQZt3shJTDjt7O0SV0uiN82lYp
1CZx1KQt+yQaVmtTJVVbzsRHYKRv1tDRRzDbqTDYaC1UxjVLY7rVAaAxpp1IttaAZacAZ+w+3hiN
9yNvix9omDaVDa9LEqOdEqet6+Rqx+xEVc62qxK3NfutVAncXkfqiTSnu2AggWGa31M5hmjWHmxJ
erdGjDeJD/6DkQ0rk4DvjKBvncDvmeDveGzag5OBVmcw/uardPAO9LNGXLivcsPFwGulmWSJp/1Z
C36MRv1FXV/JsbYDXjSGm7K84BUdD72KJQ9NiQzchoSkMsv7MPmNKvSRy+N2DqJ0r3pBqHgIbXbd
HlIkMQ/D1hbWk0kgOubJ8KDpDtUNzeuPA6y8VWG/JgqNlRKsnrbuQ9ZrAaQ6EkAckt1WhvB1HAH7
VOWys6FVwixzZbg6Yhqy21tcjSPh3msvHbNNqxLeEaSkBL6j9vyZ8umytXnHBcAiFl4DdmWBhC9M
gi0bDR5x8urMPTnyfcdmTWXL00aFz0rafHKKZrLnHZVCTyt/ukvpvfC7vM+R/H/snVlzo0q7pf9L
33MCSMaLvhEISZbkqVy2yzdEDTbzPCa//jxQu7frVJzujr7viO9jgySrNKAk833XepZxFUTWz1t2
vd6sBRgv6uf7Jo9Q7kWdfbRXAYidfZVKTQPdroVPfvs1sp0fdqMi4CYRAbbuESSMzRrReawSFDZR
rlPCQIJhDgumZnGnJrOzS0dr2UcZPn9EZvzElk4+QPMt78IG12jv12pTepaeYvoe8a0ItPKKlPhF
qRD1kjwFo55ATYdB50B91Zb3ujCP1ojzpJsBXOkG1OUQOsNwbSXJJ63wayNjPSjDHPqfSct6N2gt
8soW5qk+DQTUZ2ZxK9rkUQOF2kgWnzSiwBwtyo/BcBJQ75ru6SvbngzHxGeZm/i144KEoNmjRKh2
1j6LKFjCGwjoFGnt45lS7ThQkYvVQF/i3gfxKHCxhlCeu928DNMlNy1Y5+kvvVBPoWnctItOu8QC
5gfb8r2ZxlcGJG5NxwC+2AWi16+6mu64GFzaiMZGGjPoxkb+QJOt30fVxU1l5bfTR6JT4y2L9j22
1jpaOHGp7D9kKIcb7OVPad/Vx3FoaERES9Bb/Uc697OnAGDtHdu4QNF6LU1tn9ng/3olGdDia5zl
aT7DHXc+lh6iWBmTOJKN+AH7EVQvmmeFWoPmIvUccvMOFat1K1h3enKOq2tsaD+mWX9spSTNahpO
8SjLyxgGmPDQYuj5s9Yj2y8zMR760mWoTeS9E5ZfG7VUwA4jBDQpRZqLhcIvpLxjURyTU3gFlrEj
MIEf8uST3jfDN5vtfVi8u0mJKbtRmDvomqcuCIdxNe0Ro3/rp0w9hK34HjahZww8d2QPH7WLW1A3
EhhW1nJB5/ggi2dHjzAT5PcIfRtkETmeHWl9mPlskweClXjURz+MYdz1pv3IU1IQxTuIjTO9T1QM
hJoeXbKpUS7jEJ/V2l2lfLF7NLIZuat+4MFoERqiUZ2eJDFmGRSvMbe6dGXI4KMqEsK0IUB4Rxnu
dpBUQ2tNe6d2u3cNvUarXL+iOExIgig/3BF66qQ2h54pnbeA3yb+JDqC15BYv8fpLAHJqXDMdkaL
WTPTSWjRlMLHmZL7NDFGz2Jgi4rkTNWTmhDpDjQd9+DRXU9k4z3zSKpzc5z4bonCTzAc77tkOkI/
/h72dL+cqrODUUzvmBi0yj6SreSCl1a+4YRNDnNnDyhPSRHscyzyI6BI3gwxKqBIKy8nVh2CKFM8
Yt5DpPkXRS3OVefc4Ryftmq4P9DBBbhNb7KAV2u4ywGiFRiruThIRJirbB2HWda1O8fAJyxTRENi
LZmaceqlTvM+DAwYAnwYWi3bpI1Xy10htfi2MQUnSoNl0hBKeujtApsWmiNNK6FQrT5gdaZAN4ri
3ZYiu8wJDbz+qE7Jr5Jvsll0yfyqmE62TIZgynGYoPOWF0wzIoDbWu9MBSqIpWB2b6R5mGgUeTUZ
b2maIY7k33WnxfBKiVlAVUvd7yZwkj059RXYvAdah/Q1mrgPWlyZhzGNH8u6zS6mUutBRTrxzrCG
K+cAcxAinhY1w4iD7Koux192l/1aUhX4p/0ljOfcq1eSVDYMb4QsOHvSj82bNi37neT6vjdN+ZXy
THokGHCmviKe3GWqgYtB5q1h7YbjL2N29wjDC4zsSwcrlA3+4gPXMLoaCZI7MfzU+8i8c+1kX9DQ
Oli18lQUTv1ArSoJzROe22IHObcMIte5NlVSISbnQr5ExAgJp1ybHxFmawwfEDcbj1i1li5Aopxz
iTIBj9idWarTwbSpg7JAL0jRYU4fLcr4pMzmHXrkWzTs0VETBn6M3HB3gIF1NayCGOAMA2Kf3KYV
Qqel0k06R1g4LKXAKwCljLh5vLAZ+gBfWDF93xWBqGGkpP0djcGYNe+A25tzl4rmvO0N+nQnTFU7
6Qr1hMpGBD/bk2S2YELErqYXRRbKYcrkxTAH8za2+WGbcBug1w8nMpupsOCYOqTqCGBMprdA3sXJ
dtZpu+0qCKeZyoFzVFfg85Ve0gxptTaDyQROYEBu4UJxaTu7JzsaDFYXLoSqjSEV9hAEqmrfzDbE
xwzyFVgQ+zEfiQx0EyOjkN2oz4Uj7lOg27Mme4xeEeiE1N5LjbaPVMUZMWV6bULnWjCQDFp16apF
vQdMiLAbUznpf996yPJYnkOymubqqekW51zUzRfTrf1FJRxMLx471VnuFxp5+2YpAB6WRbh33ao8
JOhpvJSSaTA5S3ozWMoXtcDmF7KyCEp0WrQUtZde34/M3HDzFBNBA2V1V06XCD85UkgmpyuTASAa
m2WVMGybv27D0oATlBlHuCrb6i3XMhrCqADigwJvu1WtbZ8cNTwHq27PWrV8al4i7P88HoskOSE5
Yv2gq4hsC9nsyzL6SGEScNKuYrdtgwyETp4Y9XME1j/pxeAh6BxQC6ytYtct1l0VreHv4775HtVU
wSx4rjdaptBzJIRhPiZm7Lcx6oztjm2TiMZXxmg4DsYcj2cGcvNokrZlz8WEVn9FyxRGmOY0KNgd
YQPh9ule4IpjzFmbYZ+baS1gbYdSUR4aot2CoQMTO0RlhJEc0/b2HNsGBH7AAsTGj8fTfm4AT6HJ
JTcE7DBVwe3ZQuAssCbXf+zzRtdIqLyrMABXvAoWqeKGuVYovW2X7tRyijRi7FZ5R7zKOzC3/K9d
EsHKGxzacyBjVO6rHIKFh7Ls+262SFlVgmxtoLtDiBAgVqD+iVFTPa2JyAop1RVbE9X9TRUCf7SH
ePDjVdK5bZT17ViXrDHJIsH8z4inukG20uvc9ava9shOha2eKACVAey3q1hns09ve7VqjoSRzvbr
wAhOcwz10WaaquphqY4QcbyIQKwj1wXARoLqZkZqUb7bjjfvNPOTBf6rAMkP9WkzcW97cMTw7ZFG
Oqxqhm7dbHt5S25br8/fxtXvHao+Ad7xH3b1zbieoBzhBJ1Lia8FPMJ2tkXMdTQ0mrx7vqT1RCRD
JrVFtk/Wd9yvp9rgmnN9nApo2almHTZT/7bZPP716mefUEvhWywP200LMUBQrEkSysqv5ibfIGjo
H7M/vC0s5OsGOy3WOjH8grHWB67sH+hkg2H+7e7fIIa/d9czVa4a5MwtsDCtpW83UjgXuq0K/u9m
O1yUsN2ZbemWF1Q0xS5ZF2LqMlxYxIXBduKQ6gJfNCxe4xjh1G6z3m9vaHsv8+NQadlNs1GWZBmv
dMRVh8Iwge0dXcrBGizEHUt3Y6/6qjaBlHl0jNVMqj+aBobO3bDykdK1C5+vm4wfit9WKS7E9Vzf
Nvym/9mTVs97+Tze7la3GwEUTHtXskb+9+8sFRUVscI8T4/qvX3969mWThSnTn2ft0J4YyAK/L1r
NAi7uVYwN1lvTMcY4HebMM5/PnIrqc//1tq3B44z12GqNxLZIqeEjkiqNq2CaBeOSJFGHr3uuaJ9
bYaVvrgetRmlNjL78OlPS23SayO+PK1GenmrFmN7jLnu/XVoaeXBtRhVyDbvAAL9+/RCdNgAjRqx
0vrZbh+r6/Dxb4fbZlrv+Dz86yFxtZhktzCim6tQclNLCtJs1b0StdbRpuDJMhufTRUzeM5aM1E/
wyeFOY3RxTYHzsxtt5HYuezUIkjqfpOYoVBGp7YNTr/5YdsuZdzGXxquCX31oGzf5iaz+mN3k0w6
LSvpJB5X7jaDJJdwtpVbGke0Pb/hZ8IaHVLG1JdNTfP58rfDTfS47W2buG6+YVsV4I7AOSirlnBk
yOIc/vc4pMt8cAbl8PvtrG9v2ysZP+cRHjxl4taHfjj8fsPbnSS1zIQ0tSWmspX4Iqn9rcpufkBg
e7fdGfqWR0279z7VS+k6DG+Hc9SyAt1on33+PUYudfpUqMNJthibVsU6Wau3Or38v07C9XDr0mzn
pEn9LdAm4/6P83vb7UHk7bLJcuDd8y3XIs4OubYC0v/9HWznuNrjhjcVEfxx8m+P+fw3YH8QvFrU
sbfdhiWAsaKcmcEmhvPPC9z+pLNWTN1s2TWWCQhb6daM+2yH/dUd2w63rprIcHT+f+oo/fxe/t86
MpqpEnL+v+/I4Onu1v/VdfJfmjK//+6fpozj/AeNc01zhGEDAIB98m9TxtX+w1r15Jpu/tuNEeYq
KRdYcU3+dZf28r/dGKH+B5weW3NdnVUOLXfn/6U7o+sajZ26yiWk1NOv//k/1i6R6brrK0O14xqq
uSa6/9GdSeykMbOayMh8JPzHnfq3wbBuXdoAnkGd8sbREHYpNCmKmcDONCkB4khc3H2sHltdp5lQ
pykpL/f4afozqc8ku8DMsJT6O3CWzIu04X0uyP6pcN3gt2OSO0XTx1jp5QWx011up2QnRdkCwihV
dwLyeiQP0m4R0CnjrUhfcU8xTdIrf5k7x6eokB8mKlEUwT745aPHMaMz9sX8bN4PEWFpat29FQ12
8Hlo7ECmg4Bpt4uHnxGRmV7vGF+sEmgzV6jMF1FMKR6Wx6SGy7EgiWweSMTk6hCTLZMoR0ur3DvM
/BQ5gIoHKQtAVwnz20wxs/sZ3IFnLGN3SOYExliuSvA00U+l1VbkQy+e0JUlx74Jv8UiTW5dwFK3
dhglCKXUxLfXZTuiJtoM46gyhBXkhgsj4SKMGrJNFWVPUDX2HTKFWfCgyGtpch2YLbJ4FvHRCQf6
7jLvr3pWXKWLs5EsiCvXN6KfMgJH0Tjd5/HyxbHwuulpln1x1B8z4dhjXI7vbcoyuCNQAwuBV7hA
ZhUtHA7I8OAcTf6WxjBRZtlRSKVyY+nPhDMbvq7JJ60u5QHfNE9UAXRRJGLQcES5Z45nZ5rm+8Xm
C2WQlIdqhp+8gFczFyW/uCz2qpaYB+EoAk1n+13QFNgeTcbbrVkt7nlOHoswPzuh0XCdUZydyhPC
QyRIjDWwTyIWEHQXLYGoFfdIN+MmdPX24AjepEp3GhAdFm0nigJ4qT/H2EzP/bpR4+mfDeFd2R+H
273b47aH/HeH2x2hQSYHFtDLdkSV3vSKca68Nh2wMv71b2zPV2/3bLsLdaSgiazHv16GATCw2i3D
SyM6hDP/9YVuz8kMQQIlaoT/f355299uf2GsMlMIjyiE1vf8ecd2GFFbqH7f88fr+/1IZXk2LRBE
UYTa9o8H/rH7+SKWrqZGa9berGMehgWgXrZNp+kIjReu19aqO5sieATGWLj+uE6kTNfMAgyTTyXq
72zM/tgo0sguWEK4bWUdIW1tfSap1MAmQwtA49jN9G37m+1WwgQoDTr6sh/pY5hT9wKeDcWqrket
L9KmO8rxEitA3eaq3Md0LHeaWiiXsJ8U0lTYE3HhIDJXqaiDDD/nCEUnqmOnNqXA1G+BEaQ4qNrR
Wr3dLkzBC5Vr9kyy6qmhRXDO/G7IXwCYiMN2v97rTPq68RLaijyXislHbekYOOvJuESRZZCzyF6f
lyEMTYn/eeei1ieIhBNr0VPzEpUKXgSVz/DzNjse9mJgSjyvj5Bt+LN1Sd7OM4GBfbLOdVFa53hC
E4wRvsLNzee+EBFMtauGWoDIsnTpd6d4+uvOXLxlda5vj9o2qpVrvw+FE6fkhmWvukVfUqZgj0NS
aRAIZ7vQlcBpbYCQjmueO53/S7U5QhRABR+JIDTKn8T/wKNt0iIo0V5fCzt7LuveOrTNVAQdfoyd
rAp9rw6ka2GehDNh2fNFpjH5MEX1hEJzvlTrZia6a1drLVK49RF6ez+NizgXjPSrIfE2vk8mUueU
sEfwN1bmCX/uKWZZdUnXDQo0sTYgKKbSXcC36DudaAhw5AnHhBg+K8mqqyjfLKHmlyU8qBOYhZZE
umBivnpR4GRe1DXPuUuL7LTU4Q05af/cvkxRQxnKSXELc1u6nvnb3g9iaITrVBdKo5NC/G0S0TMQ
KziidCfiDbJavyuBPJxqCCie6rSBluCwHcc2v7B0J5x1UdIjqxmgJ1+YtqITK4yLnHHhU/JFCdlb
kJndTNDsXYGUQHMwUpnP24nVCtLHrBXx3DpAAxoSSK5LB+y5M2QbbIeG0nWBNFjJjqosruB4SBO1
aewpJG5ZXRhhdogeoAbdtzC795VNjmiVjSN5kx0GrLTOT/QROggzZGjTstXubHNl4ov8JVFKAknD
9E7HDgPUcq3JbGuOrSD0WZ6RkJG8qIWQSrVX3f+xNN+qRNvK/PeNn8dbhSf9a+X+eff2NzpfT+CK
4W77p2lC2TvSbCj5rav8bbP9wR9P/XuXwJCvBNiBh/wsEmz/3vbwpShYn4EgrqFoJQ0FxDUDYXu6
Px7flpBm9bWYFalr6sJWa9s2zlr8+Dzcijx/3bbdO4wGdW2DooBz0BVagFSHrKCM7FuxRpNBLNoT
D8wPzvrRlNGPPozWOOrmh7XYbxgfxuuA79nHWALOfXk1SS2fKXmc8tniB4SgH7aZSWRTahwMXRuP
bQjwsUZzmo06TvPe2PxXddDluTzBM3lR3JbqI72gbvGNhea9HuOGNu36cbTKY1zKR9wa8y6EtU7L
NL5TgD8NmbHGE9OvrDRaxSMVz8iiUB8Vmmc4FepgbUlPRW5ezCTsj9Q/OkgtvgbPJyWPCllqc8pB
y8B+wR7T8/SVRUIVDqq9GemvExlzZHemdlDY+6It1KutN67X9N2TBqigDF/iEXXr2j0/WsQ0kKm1
mgQWh/p7G2QZdNS4UN6KNfZugJviEb5zbOKMDoipFSjIl8R3MEFS3uFSy0C4U1XIXFoF2SeFT9U6
BIuOnXuq2CKwXhLPrMJTRp46UxS6V2GDoTiBI6cnce7rQO49AaeXiaSABoNxHKHJvNeaDvDAQl3O
6XrwAS6M8KSbXnKNGVgIRI3cSftB4Xtoky49YkuEw5NFWKAJdsfDEvMhTPn3Gp1JRntniGLSYMWv
BPl3UKhfEIKkZAXWV6kI9aAX3asVdaFvhfiBEkk5SLruTZgD0aOrkwPuVhAcjNlTTVYKGYRou/vF
eouWMTrHKuDdidOTuZh1L82huJRZ+1Y+20Nu+UteHyalAk2hDq9E5WS+O9s/Jltt9+QR+RkBD4fa
IjTKRR3gTOXk65PCpGImyVKF1QZF601XU2LprrYz3dd2HWK3cjcel7dM2XGcIPbkqQmhpn9ZlvAd
6uLRBtng2yGkm2SwThjuj3xi4tri+dypZ20Z82vP6UiEn+pPk8uiIV/bnxFBbyZA90ptv6KFid0C
+kD1YRst/qlwUM8S0/dUfq9wC/qdWmGVGL1YFj19buui1vgBSzWHGs4nKKwZGTSiL5cU71G07pks
qpOhWwv2P/E2L1I+WIJOVZy112TiXHIIErJdbY0W5AR1avWuVcYvxXBjjwDE0PExfV5Mqouhyzdl
rGOy+9WNlWHfGDOBkSmBjBDFDwmYPiF4oGo6FbXrQvFLBh2fMGA6v7ZADeGCw+G/rhPQDv6KXubZ
SFt+UiE9FSIWj8ME62ewkhu7UjyztK+RJMsHZEOr9zlU7urOlrxGc6SjSq9FcwwjKKKUJoCAzZDt
QTkxy84NxxfqcUxD+eya/VdLJN9na4XYkHfnF5YuDvlw2wjD2il9UgdmkjEDceKI7n6ukMJn2ntV
cb/iaHhOM7IQRmAB+6hdIdo7zG58tgvsN2ZhB7MUAkMXa8Auioxzmt1ZWkYOBChB0C50IesSqSzx
RiyO4KS40Ws45Opp6ubXqamavTP1t3FiO5dhrr85fXmHYJGI+XxVE029frRmV/k+01YPygQt20LO
RSF53WndCc9sirWvOHlA1tSAOJhnRP7KXo+rxNNrEFy6y+czSLmXIlUO1GsTeqok4iVOpOM87a7r
FCePYICbOcI0O+93FaS3G0ItvCpaeXygtn0UtNfF9BNSWUnqHAPyFxS/n4D7WEQlV8O4r3Ob81Gh
/DRKE16hRihWGUEzZSZP6Yi64ncnwopkKY57NBlDlFRHXbDGGGsqU/lSp2YVtu7JUT/00A6PiV20
vozQlxlZs2KvUgClfc4inI9W1w5lhw4PxArgD76NlGQyTyT1r8i8pP0PR1CxMnBI++jt3lixzngH
NIq5cJZ2Tlxp69QuPC61m3hGiGctFeO1temLQsPwScflWXGvXvGqoeKwxlPv0oGcsoksWvsbQWK4
hQyHTJF1xNuqhH2TvoIj7fd5SFIp86claoAgRka8V4werB2A3tB1wNK0DroAxfgVDSsDOPzS8aHv
ovvCKsMzqVTOTkbGR0wJY6f3yXAUSMum2MKSPWP0cb+JtoVqGbNMJz5Rh5F0A7aBBTKpdHnzrS25
KBl9/1EnoKoLPugd4yqkwXU5GuvTFcP5yJCTPLV2z8qiICV9nDD/qMXPUOMKiL1/p7WkuDWk1R8n
5DeV4+xBKj9ErnISmfCNfGoPAHf8ag0JHyRJI0Vn0Pkq1VvOgotwCqRNDvyz7AoOE33LVfVnMgt2
gCp3UdsDHmI4UY1vEUoX6PfHxdJwaMCLSvMIyMkIIcCaxsNYPtasPBtzlecT3Ym5qfOQSgWpRo8W
z2y6l6X1ZhRD72FfPSLnJOyQtL+0qvwBZ4znNsk5tBFQqZ2b+GPlka3kTYN136HvGBQY220KJRGu
dR3cg9kXewcKZumoD1nJz4/UhMnPyu5XXkbHKcmNQz+bP5GPqo+G8k721pEoZvdxXrFuC6sh8kkP
otGOtTm+tikTCwfMqh4x88d4Ww6cXoCoicKMYYawxKnAYOk1pugKi7zU28Jf6uR9aoxvVk/dhEFk
9tI6zPbAo1DZh+e8oq5Fv5EvUYHa5QBp4cJYEo7GsFub1fceAhLq0SHxqjT+Zifmd1EmIUJGClu6
KJ9iCEpp9LUmoDxe6myfGXIIBst5JSYPwlSsHEN9uasqvtc4IiiCZYOXkLHdlwW6W0emx66njDA/
JnD9taj8aZWL36YgkGqeVTniiH7rGyXzTfTBXjhiS0zb29FJk1MXj4tfZAToNYZcbmlhw0XClFtS
oynV7FFO5Zti1ukx6bGUj7I99LJFVBVFXx2yz71tyqUTwoNehwu0lrI6zTPWvosJGD1xnRsiCQ+G
5iC3Na/CHdVD3ihV4JpjgOa5CdwoCdwMnVyptp5bZcm+7ZaXqsT2C7SUz0jtvLyv3TvpSIDEpjiP
dnZMREY830RCbNMisZnHEPd3G967+Ywb4sMUfRvMBYrjqc+MwFmalLTa+GUYIsM3WuNLOajPMkYK
5cQs4dPhquWVOEfixhTqdHrLMux9rtXyMbeGyRz0rM9TeZ51E0GX0bzSSswPhWm/K331HukMm+Ha
ca/jBBh/VwHgK/QqyMPbyjWwZxSUOhQ39KzKYPUZO8nJcE5G7ThHJ8pWvnu67Jjw9pf2Ie0WFaJT
SuYSeZz3MNhv+wYtnt040q/qxTo3dfz1KEgIQLAaLbkglRgdlxHR3CrcGfzqumS3zUNFqQPaXF57
XCdD5tfhUbeN6I6gOD+rR68rWusLVuYPlH3jbk4ik4FNIiwvk9FzU7WD24uZTfsRM2kaMH7ua7s1
g7SxHUJJ3SnYJQbp8GRi0rrOnJvEgCpB3HMs0/kwDfYL+bjMrnWCLIelYz4tLlqe+UQamzdIEVEd
I6I4OZq4kpPytayQl5sLQnns77FvW8U3xZRfelrxXGkbdW+67TeK4dbJ6jzyco1M/zlQmfFNfUlO
AA2fiYM7twswTq0VJEiqdzlQt53UEFuS5QBJgYuiEl1JB7kdu3H1YuMGBxlHP7xuLrpjHoeUlNpo
cX05W1jiKjnszAx91tjcj3r8qLpG4TspAauEyzyp0YXW4AglBZF/t8KgdY1PX1fQ6rjDKpvHumwg
vQ4VF8i9Mbx0YbfXesDEmckKJzStWxtBOzDB9M4qVJsqcIfhxryn9H42i/6qxbwcJlVXPicDr/Cd
Hht6QN/uRc4I5GfAprU7PWa18dyIgRlv745+qWSPuTYAmKtpKed7LZlI8XyDdDZ6CYQlUmKbAzEP
IaUN+GnTY5KGzrFW4qsKMO28DKnl72pS7LBiH2SmB0AmytOAiyEAyznsrNY8NdqY3g5DCRsY5fw6
WtS1ZDUnQnHsqPLHCH/1VzdCwh1ORbyvSUSe8XMDcswEU2n0Hq6i/6rhgJxZBOEqoPhft8ySFxNQ
eX1qZ57OjuuzktE6KMIaC57pPo/Url+suKd/LJAsDKs7rCx/ifwLhFoyBKLIOdC4fkz0OtnL1nb2
2FQNv47eixolK9jnCZWyN6T17Kt2Ye4dUuf3YZsn+wkRAN9iWaCoJ+6z4KJopagelbWE1R8d6uR7
Vj2WlzEnhgpv7hrLJRljro4h2CnsXYKwxDHzxlgfmbrcket5zVJnDDiTzROG6yeitYkw6Bx4btg8
c1d5sl1ALGR9sJjuTkAZmLsOzI7605QWR/iEZ4eAUXqQYcGlVb8AlCcyoTMG1NIYN8JJN5nmUyKN
nMU+sKw8GX30EapjfkxKG78YWBRRDtZOtZluGIt70wxIgA2LMRht1rh3h2z2QKguFGT6p7Tr9Jsu
ZtFDZJt2LsaWcMaENoVK5GVkKwIDctDI9EmzBHFxTf9I55Fk7ZHck26wqMVpBKjzWkcb0GFH9ATs
9Ztx6MrATiST4NKJdjknlCbqo60DBYtcU+4xzRR7OWFHaOu08aQJ2Z1MEW/gaglEVMVOYL7bqp6c
6yn6hujPWcGCfWykJFWYb31eMX7kI0sMYlkS2/4uo5r80Rxy72RPx6GVty71Zi/qUgOoAuhKI3c9
PjGWNsICLzwdx9l6wvCo+BpSaK8m3TQwGfprtfgWRTNTldJ5jsJ24DMuqda4SuOJgcUzGkiwR3VD
7FD8UGvLifkbzSMVNeDSvAlK1lr33OYNWlbYeNclUSRf0WsmEaZGrfKjpUihqbO4dFqDRmvxbIJu
HCjnjwrhKfxazJu+nGvKgDKkDGG8u0v0LLu+wPc8Q59QAPbrYvpeEZwXwJF4XprbKO2jK1FE1T0u
+SZYmJvvy/a5FFQNqoVCjq3kQW80gZmrXD/WqCGIrw75FGp4gJ//JOD77eeeaamuli+doAa8zMT8
ZMsvloKLqat79GbXWuYPMd8YNe6U6/w9tuW92eOEgakWYza2Howm/chm424sxqdWwe9kW7Q8tJ5o
J36VKQuucS++dyHCWKUhX8VKWJAuoJoQqSZPuL9B5RjuI7jUm9Ke4W/q11YNcTvoq3AHOnyaPFM0
KgKak89URXHsGP0jzFnLox7pS9aLXplD8Omj5DzZu+zHMpJ1Lyek9dokadOJ0A2SPPfSQYEbGRuH
WVmOjtCHXa/AfnV7zkyXlupBpbc/pcbzZAHYlSZEXCtePpZJdPteMfjhO6rX/Ayj8SDi6YszToTj
zb/MZZgPsVRuCC55Dedo2JcVMs1YgL7sQvejGNCOAhx4W0SuHblswnjIO+nRZbnjtOj3hSyNHWKh
mpjBKPYQLSIalsq9SmN255Je1EUXQqyfxKiSJhx2M8xyjPFd9gAg7GnKZ06vriuo2dsvjZ7RhDRK
tMTa3lYj1sDLD82AwoxXBTawC8HBZKkYtYa+CyHo5JBRLpK8I1ubWelM1V3NKcLvGtl3PkUx1eP8
tRVk3McIpD0utmQD6ihFqLEoXlO6LqSTWsUREd5EtjyJ1mZqrZJ0a/wyFfupzYe7XMHZXpFqADMD
y4nEXmUJLCU9Nn1+oErU5Uel+DJ2PwDkT+dGiLeiL/f1TO9VSwZk0sQKnKz5F3PM9Itt0W00h/G8
OGDiR9QhfNwsyqf9GKdkspos2pKB6TNVMOTdMBroir4vpD/YlmHe6jYz8qbrqLyU97pL4zk2FFzy
LURKjREbQaZz6yLQOZopbz9XBXlQQxlobf6rz2iB4y0KfUyUNBmHkMYV08udzeAJ8Rn7Rs6A5iu9
Ql0yKnFtVEWQLdFVtWR7qlrmh9rkHGonOvAD2mnpNNy4OUJOJS6JfEOYmOUJp0Yjv8q+wxGia3kg
W+fUJ016Y4yp7xagMqfKaQ7xwCuuzIUUrBLyhqFcO8wZTK8LWLzdRZYUD6HZVweb0vGNGKm+dOKl
Com4nkuT/oPVruFqjBC0xwey4XplulcSzT7yi6Fq0GcPIPy5ZuLS3w8TCOquUIIm1QDCCrc/VJp7
3+fqNwtItqfFVTCOlXsR1tc8gYyQd+vyKHWgIKqDz/h0KNTyOyurK1xHfVGcu6lxb2dZh5QFlbce
hc91pFJwkA6AK0GEiGLFkTeTmQBk0hoDRMdovsvbsfyVSNDN5nTSO66bncCdNA46lxPjZ2INhR9X
X0R+Pw1SpUiuMJ8No35fK7a9V4jL8RoTUKNClUFRHh0BdNtgHaqh+SJyyqcIRN1cvXeolh5KBTxY
Zk5M6nNxTQzrybbbg+n0RKFITEz1uNik3uXQ92NqA/PFguGF0casfFFrD6Uj4SnnEjSGPZ6SnHQU
pykxAFF6NJMVMwHkQxmZos/JXiTlw5Lp3+lN6TtcmpWcg6I1KtahAKGaCWBRov5oYzd6ZGz+sGMk
9VROY1T7OjkMLJT2rXZKAG3eJ0V1qeAcZ31UXgizv+lCBQ7DkrVHXYz3dP47ujjka6SpxqwhJHxF
EpMJoS/jt1i6V3UeX2IUq5DaMj7gbHD2Yz9bVNLjZ2Yiwtc5qXVV9eImT05LR0lVKm+h3QVhZ4yv
RIjBqxin+6Qzcs+wehLK1Ep6M9R9L2zt4VA58QKlFdQp7YHhwFWc8mc3f7c5E2hIHHs1Hjk/OvQO
Bnkjln7BKKbtIninw6rt/Rsj9nn836HGtj9xNt3mJoTbjre9z7/bbkvoYuNVSVR+CqtGcsMHFksK
p+s/2TuT5bixbju/isNz3AAOese1Bwkg+ySZJFOUOEGQIoW+O+jx9P7A+q+tUtwoO8JTD0pRapiJ
RB6cZu+1vuWIp99e5i942X/6kk6ulxt1boX/1z/6eh9WQ5rQ//vN//pJOy1PHbx4dmkjZ0pE68NX
qusf1/fX65SdBqAFQfBvLytlf+LMlOz+fOWv3//1D78+SeuYCN/CIfh66ZjS06pm5Eb+9YNfks71
E8svRev627goY88uEUV//ZOvv/h6KSR6SOV17ZRI5RaSv0e3kVplktavORJiP1atykdcQ4ZBP+BS
yRVOLsRM6ZMQnCQzFl2haX4xcChmz3y9s3RLBRAu3EOqpztLNTQ/6qiEzUt/y5nh0k74hhb95MgP
yazCeMUSOwapNTPNFyRhuLTvRbdRQgyxkJvYzZflze1Jr9DRs5gpLoP3ARQbApOi88w+u8PVQstk
xg8+KzZZhdFZK+fT0KQ/1xaGnJV1r1BfkMG/ZS3hYmTKnkdh7Fy0JBu2GLa5VUrlDpci8/0CqV9P
o9Fvh458RdaTsQgfVNIhvBQ7Is5InE4h7BVnqW1iytkAuvcWAYv0inpMH+apSd2jbOIiSHTYcgA6
e3rxWKrjy5QsGKEszIZ1AfGsK94Xye2taHHp9Sp4xQPt6u2tK0EUE0Se+zaDlhjC6cDCtldqZ0ch
jWAWa37TqeXNo/IdnY7iRWI6I83xiNrj3OuoqwlE7uqsHaGS6VuznX8gy+Hk0G1J/Y0QeIFrmdoQ
+6mkZW7U34rc+qhGffKHZv4YoYtzQMRTiKGJxISINVDrO/BzCxlz4rkiT4VefUYRcIBaXr30REcu
EwYoSwuEUBNPKom5H4H6BqWWuhtH0kBPk4WkLNfZNWrN62UngJCaT+Inxmoy37yepDvYdBw3elsj
NADr6gbLw/dmFLBqjOx5DNlXWNioafb8AE8GUanAzKbKd6Ii+/x9ZlELFCQe2w5jn5ZY49km2SEx
zKeGEmczyWgrbLryxVLeMY0F7oR4wewUxcNkyMU3UNGW8Fq3mH2RwFXB1Frf8Gt7k1NaXkl6zrab
t/wtbSZXwoHqq/tucb+1S300s+6tmJKHZaZracT9D3XqSd7QcgMtDw6iL82TVdvt5jf14cNfyr3/
UvbFQ5UQs/Tf/6tYBXt/F/RZZG3oK8SBrRK6vr8L+uLQmPOkpzg1Q5vbFIPiHu2MzkKi5Q+5iroj
McJns270QClKQX8mDrdORFW4QJ7uKfqB5LEdPRQNd0bUn7RCca/GNG+m2C7uSagMKrt9YiqI/g8X
rq3w2j8v3FIZDrpj6hZ1/79f+JKU0pqp0R5oBGcHxTKRa1DOw+BE56wHH+63KRwqAlHuwYYlx1nH
3v/PN0/7T24e9Q9L11YppMMu7+/XkDRJak1xkRwQa8z3dS4OmZbGBAngd3QXWyHvbHS2IacDpWHL
0GOuvl/isv7xz9eho/38814gFTVc8grgB1vWqtr8TZWZwdTBk2FHh74mLC92pHHoO9rzKpPg2Kbf
hyWqduRZPkOyaS5g8nDwUGwZauNQh61yGdyuObOh3+DpHi8RghnWK+i4sRbjKSf4l86erl1COzqF
hnl0upFMN6UVXm3TD5cKPemS/DhYhdqb5QzgXYmxy9zKPn/9kqz/1+XL93/+2P/J2LWBKBtwSjVH
dWx7/Xp++9i92jlxN8QRCfPQh8e2rgJgCXOgRfa2NgV27EWeBxT0pOyR0iHqQzGV9PfzhW37dC6L
aI04HI29ZhbDITSItx6i2AWIEA478nYFnILxqQ8r/f8ztz//b+TRmusYPMf/II9+S8rP34XR//qJ
fwmjLQjZOmZeSxem5eimCxzmX7QaW/s3OrHAszXI2haJTnC1/4NWY/8beQa2cGxXFZzkVWjc/0Gr
AWQD1s5UbRXuprFKp//Hv/+c/lv0Wf1r8mz/+P3vk6m2Pu+/z0mMQVpyvBC9Q9eC4P33AUnMiap0
az2hJ4wQdx7xsZTXfRwM4qd2lK/9s3Kg3AHk+cAW4Lcb9a+L+dub8wH/eHMefVwXiL35NKb2x5tX
JUEoluri2OIsySK6oFAc74qK4vFOTTYTwTvWJ8e1/8e3Xeem3x9CIzQHvEfLXn7vGzqr9zg6gh64
AxWF9mTWW+Ju//kt/9SgO/CIfv+gf8y6meXK0KFcuO9oUSxXDclxG0QhxjW/S7/983sZgI7+vK9Y
hMgisFlqbET54o/72uZKTXEGtkdEGf8YW/bONnSi92iW66WDXBTdYIBzu91YoCx99pkpYV4jbkGb
xhFYSdJWyiVI4RNsGbkuXmrOtGNTo2SWhekztSJ/Yq5mkVdfQlrjGyxa6nZmo9enxscAvnTifmz0
0S73ZcSJS+pFR8gUdzhrwiBOx/tQaSh6pOPFWNu3ydLSpZxaupGNw0l8GFCpHOKuUgmZEY+QQzAY
U5onCSEK5EKhWLcKwi+SGJyz9InKfMlcmukEw910h7YRku2nyc7Dp0ufiIlGaQKJdVGDkKKSH1Uo
P4i73VvAqOaJkae/4S4hE6KcbxBivbGkKWzk5rG1BtvDrnOxR9gutITKGJ+x6H7qlXsnwgUhR6l/
mkV/SWpqqWK4jTOKWcozijm+zCQ9ejaIBEiKGptni6aKJuGqKMbGaqf1sDYEufXeJ1R+LZjsm2WA
I+T0I8qRtPbqWr6qCAFovVdemXAOnRWgSRXYAWtyJh9yeJP91ErxyXYdmhteTSDEiY8+hY8cIS9y
nMLTyuWK8AXVaz4HkuzKgNu2V5r5e6lgQ6Jl0CGJQqQBXjzHaZdoGJaqJDCM6tWOVnxEFtj9/Jkt
0y22dN+MJvqN020ek5jImZpOOzKozF4+db24RfVHWbRvRPWRKuk4zQbtG1FuZKtnaRHYY/0asutX
bKiDpWNssWjdYGB+qiNsmK7L/fV1Cn26qbN5P1cP7FFXqgItMhLpyep1/FVO7lgxoYpMVzUI8KVc
wQtVFRiiPS9JWHp2kY9+DyV1U1gT5FpdH3zyWbmzUHxHS4Xsymc8TE5FX7oyPhXbETutQ8xRqKuh
8CEUHNftNPnVZnyCoiW9E+7yGdk5TgJ9IfMyl99THUBJSliqWwEQUWISXPssOxZr1qey6J9qzuEk
h7NAV9zyMOdtNK2qvcbhQhoD8dxSLoWnDlGQknt9Ie9l31ioPljpKU+25dXV5KOxMEwwYp2r1GX/
QyUnoKmKJ5lgO6pXQQmsZkupgdcF3UVeEzW1mdYs6spNnDWSIcMPDM3u64t2HSadBkyq6zzwWhEi
Aub4kJsx4jAg+3ytiXQ+m6hLVIvrbMOpWYdvKaAwhE31U0utwZ+c/BrNuGKGCOlbZziPZKkh9cn5
dKGi1aj/spaDIyZS28oO67iZ5vIZruHdTM471bHuVWusiCx0UgCrms71as5HkjkTOM/RarLJizX7
z1xBSQIGErt8seXxPdnCJh0eh/imJtZ1yORDUpLG1vbtxam7m1LS8097bt/XyFNXDJUDMdyKkOIJ
Pkee0ChDbhYkMowCc33iKhverr1TwbXT9ceeNvPMNoZApYy0HexTkEXEoDgdcW4Lfc+NVNTPQuue
xJjeZULzFoMnVVt/0Snzg8phjjek3LrWeBvonXlorkGrlpJouf7K8S9CvjbvHLhanN/j2Ru+hYMU
QW9yNC+6gh4QFA8EVcToRYTPh31xWIeTUymDPwsms6jDW1Mnt1z/JhthbFUHd6dZWFeSSbepxQMZ
Z4S+VfO3rqY0E6o84nG4kBLHlP/1fULKJGMw8xAAEjSKWoSo7n5ThHwot1n1/AzsyPjsWiYq2AXw
Fx0m/4lgMhE+OjW3IuVLNRbxKXMUQzpVdFoij7E+A6hIbt3EH0KeuVIRvsph3PWyvCkik1sJUBJd
ofz6+WnptqZdvUC7uDXDfJPuqp4K71WL4QzeyPaidLr1RbSN7OSpX9AJm+tgHI1PUXGd/bjOMbJ4
lYl5a0pcErUNpEz/rNL5JkxGI3PZgc7VdTSI+FOLa+E2vzjm+IMpNpFYn2ODb3SZuF2tAvxtQCmu
OuhFEMaRYgfk21DI6F7aS69yK6DAkrGYntuY2zqtk/u0cuhsxIp2F0d/teGj0SLycLUMyRnsR66w
arqR3AgpPhNbYe5M6Rt190O/I7T525ztp4H5U3H5aJGTwjOi/0ZWwOt6S+aGJUZQOKfhD5ssy2cv
G5avD6jRfYNnE5MozoA36+61aVMA3cSGweJveU9v1lhHk8rc2W33gxU5ovEfo+HhC3fB/wdqW1xt
o72wtL/GevRdZhRbEtvYWfaSnWeW8d5GDOAmhDZPSH47oQe9zN8XzaoRLzKrmaG6ZiSQOavJhfyk
pZObZKRbPY5eNY7Z1RnlvKfzByS+DlNkV+0V/wKyMFdi4ZEW4G7zLOuSRyiWGOzH4ioh4ngIWR4I
arsD1XppShIWRgg6+bryxV1+0dPuasDrCihzP7FGn/gKcWehGJJwNzxnvFGzLrYGqotNllYAyyf3
F+XkXSFZAeJCJcK0VIEd8RE6Isz92MTqsziUQXhijw40bs/q5ptL7HBqJWrALKvsaqpYvoOf1U/o
dM7tSY7PCyEFqp3dd0JGfm41C7VA57tsEKv2HAU3kJ1EQ9hpoRGRZc8y8TraRYFq8lIsqh+YVYK6
MB4og8NF6NC58l/VUbWbkZADgxcvI0gIBxdCTqldCdP+NKZdf0otME6NuR3Kgp67gguYJsia/mY0
3mj+sFbTQ1ONvNUkXkeiMVrMimVck3cql/4wWA2k2Mi9R+JyjRe0W0NvvE0huLMsj0hrh0zg5TmS
S0fnQ8XEt2yNnFI759VnSkUN4cBL6GV5/q5UHLcdC7m4jSV6E4PDZNKmENVgnfQq+FbTgn+pFVzR
MHaHtCFP3lVGgpjta2+F7xR0Mg+w26vSiZXbPnM35gEJJxJSKITgOFA1CvGoDM5Buh2YQPpxyKuB
uWEIAe2GYG1EFFdILCNqvzh7xZBnsTT3+miVp3bJvkUKk88wkRIMtD2o8e6bg7onSLnYEnvm1yXW
h8lGvEhPdo28K2i+UknfD874c0EleiSfa+MMWG0G0/Hmbnimi0LXUyg+q0PFIFId6GQORRvWdGmM
MO/aD2a78WQN0zlaqRfdBKrEGfvnVOsrhHHhG2Ii5NJfF7GmuyB93RvzvcCeg5zxVStQHQKEI7dd
z0eeDyJA44oOjZ64wMeTaJtibQdkQ9G1q/cWGrT9UpMo6aq0KSeIWSLtJM0KLi2LjedZTx51ily+
DfcDPbRBf68DNqC7YYkLgO1Pjdp7N03OnUE8GHEXR8naS2ZOdSAiBJOCfZgq+x2TpOnnSiF2tfQR
9X8MNg9VGGOHStL8wATMpgAu0NbpkHagVlT3nagey5xYPcT2P1sezaCqP+jz9Jt4iH8aNH2pl9vz
hsSnms7sQpQ0fth07sJgldqb08eiDvSAyxzCYFwxby+ANtYpt1FcSHI6F/81opgo0ELjczBDUjAs
+o0EXUOChs7PVmw+ayMiHdGjonEMUe65E/p6kqDErAGET6MwOU9K+JCbH1HOl91aiOSIQLhAScyR
yTLSVg3VVOGGmOHl0PZK3rOOILmpSDiBpOgLXYtCKzJU0nmQTRkOePOwhBq0NJbcwv9jpddaYnGE
eksgZfWRyIKc05fn5g0ZyaP5VqBFY7N1oJE+PBTJzDQA+82Mwl3IEr5NW4vd1dj9miQL8Thl75yK
aGGKUt/UDeKvrJA7Re9dzg8RKzqcJ4Zx6nekPXD0gSiqim+mEI3XEVnlg79LPK26s5NM8fQYM0gS
UrYnVP2xVjsaGEP4nFV9vMPb2m9kz7ZFtA3t0pT5qBOeuzpMULOmfmXqZyPJ3mOgF6xtqxyr8Poc
pdFkGHcQRj96Dqye3eTuTpokpjoct6RhfxSR+FUS/3yUJlvbukLS1IBd2FhG6+4mqzlYCKW9VsXQ
q2b9S24Nj/ZaWQaMxn0JYyJA0YPmpPBdZTz7g63RB7BTkkv7X6YEh2kiPWFfnN4wwxHLI8bxwB71
zizzrcipx8M6IaZWDKCo2Fp05JmrsEynCfw+e0riDmr8T2kLLmrRGdJWD9NfzbbWnLS7yA63upwG
4A3O9y7TYB0aylNS24+iJnQhU4p2l+uLtRntaGvE9CsiDRCdbNnEznW7C1MSdM3kopvhU3jJSYh+
bLNKeoDJYx/lXoogyCD3GJATPNAIDWZaAVyDTIlVPV3e7WWV+ivWdnQHAxB+1/iINJhtaFoZLwS/
d29T7gLunLsDOyuMIpMVYsWILT91babwEcPlyn0bJp5rd3Tvx2XNc6BkQIt+9qwWiXZGLtYWxdGz
KYx7xZneDUnSk42Pq8+juxRT6aGU7LZzEmVIV3xHPekyKfKcabhNgjEsObsTbeZzdxnu3RhUKRI+
hJ4ujQ9EMY4h202H9CYw2u5M2BaPWyrHPcgYQswG/Fnz4q6nTYanm6UeVIztaJsKYqB1pBEs7UMs
QD8tAt57i4EeiYnmthyKE9eDpMKGUtGP/YS0XmGvHyNU3fJVxVXkU4HYo9o2IbVSe2ipN5RZgPOA
uSa1scKoC2rpjCjj+tLhH0NxO+/EKnpMaAatJVuMy9t6mvAtlPqPUqtpZQ/ZcSjyd3hoRCoEWfJT
EuFlsKtBad28VYbCuWDSjplmHBs1PPeiCBZn2ilDQ+pnVlzVpfnMZoRYLMGeKxHXxCkJrzHUkC31
wr3VlsSuIrepSqyTVX2tEuWtjsAuss8m/UptWE5w8EJv2lhsc0jEcx+7GDXJvVYRJ4UP4EMdgRWU
dU6toKQrCilhu2RkA1X9BEW4euxNTrLADmJPVNl7qkerlswYvdmoF4+3eSqhp+4zElPCMBgcvPNA
DzWMwc5Jloj3zG8KENHdQrTPyg+6w1a7UMZnfALsD4oScC0atYqk9q1R959FWz8ORfxE2/ZbSeq7
Z62aNCcukVXmTKq2ctJVU0FVZsgDdrCXusPylxNAS5MvENSjNugMEDJgFwGjs5xqAsPziCvg7p4n
qV/bxLig3Mo9qZINnNbats/1aW3SB/QDnb1hGmfEnQRbROlFCamkpHxt7Gr1BxKsucpoVlA+4j+d
FYyGnFB8Oyu2Rd7cVNj93hQTHzKlCxCtAfBzXTxYCAoowPRdMAOv3nRD6fo9G/uNBdhwF9ZKYDXD
QwcrmOoQk3ivWqTJjMR74PopZC892+itk+6oh+RBUZ1hP8foYoq0/2XFZIKkO7usKNDV3C7RRuyR
7B7b9EJTkViMHYcjSHyNFh7zcALeGPp5kZW4B+GnUH2+1XPiIm5Abms2Epzii6CC4Vlp7MUl01ua
OruQjG8SovkETX3X2zyO8ZzHZ+KiSRE0lGOlisd8bL/bJQHMaPPpIRfzXYYPmQkFWYtOQ5hW9bKN
TQP8lobWfYVozglTGAFyXlYiyIY2s7GyabjATp04teG4zigJ7udiHrezVk17RUd2r/O7igDolz61
z30zjttFkSW20qU6oc8KrHSBJ6fWymGgb25HyEaAEl51FFmnkk1QuE71GRi/FV+oTGnLM7caW+wQ
2udM5RdtbuE1mI5Rrk8IpBb9PW7lM42ae1JEbF/HYuS583zKQYjRWyXKoDbdy1gs8tCP+WEQ4j4n
z/s0oWE0ombc1QWra7FKeYaYglNzYsLhYL+u1RZmQG/kmJbGnJpclwXbbGO2uqHtUk5TcewtzUu1
FHQuDfaaMTP7tMbFa7IfPLHKyGwbLwEm+GLEzFWoPEi1yM8S52mFTe9+GseXMIXJbtGFI4I7PtYu
GsLK1uWhGb/mxfQ2rBfvalSKrZaqq6yiHVKLzhsESUbYCtgOmy9htUBGmkJPWvKjLpQfOaoav82m
/Ijq59nMTTcY1xu4BvQgRnLYUDrb2k1x3MwGdr/ExR2WSm+NxUMxTk5t6X5zTKyipsE9LbOWZCcn
2xLO7qeTccxnebLM4horVA1blxVzpEXndZmfUmnjzpTb0cKqxqhBkZeVHChbWC2qYnkx2XkYjFq6
0oyvrteTHV52UNsF8ZsjIydXFEzi7U88o5TrTAE2nfptXgZtlMTkgkQcjX5Y5OCdsR7m87SbME1V
haYeO/JyyF8ky3DW8l8A1gcvi1M40Cbb8rDvuqDVGPMM7ulExffD7HHo9jlXJhXjgkuf8Bu5tSZa
eaWG4nES2YNRK+9l5icRjmWh1m+uxOcwRjLfsxRpx+jVUn4JrGY7O2cCjr4AUlXs7pD3FZiQaSpA
iZ4SgqzmOb5osthDek0If+HfUO29Jnp5VnBd0d8FPExC+kc5Mb/PbpPuylu1TEGBNdUbTCgRjQ2W
opnYsWWhA18Gx4iuDURQ28XZdGPKcybjzwFHbNoYIYC6IQ8vB8dPAGF7yJ6IKg0RfdkSabq0qASB
hGECQl6yIBL9emV6oM+tAyFzari9Ivs5jpNPGFFxTea3pXXTHWaGi4VChU25y2ySvyeKC5amHJGV
LxpmEdPdCLAym3qhNl6Nzf0oHPTHI1jxYqxuY2coKJdpB+BJe6nxbbO3FtZWatb9qFCA7lQCLJHw
D8Wz8mFijVqWbqUEI4ebY/PazMm2q/Vx/dK25hBvm7o+9EbzRuoWEpqIGilH8tYM38lgAzrhIAJC
h2tIOOcrF5EAdnwyzos+6Scrh+tqk/e2CqAUizJ2024LsLrg2tGJAIjJJDb01GU6pTYKOSyo5PDh
CkrKKBruLBAPZoYUM0rbOageJwuJ4hrJKSYl6MyCLaLNmtfJcFtb7TmqwwrgtvaswOASq/RlWA8Z
MaBf1YyvURkfTIl/sQGAzV5afwkzEs+b5s0RM02bXrmyQ31bs0Xnfn5JI+dMn+Daakx2o3KssWZg
VZNvUzYDTK6rvUVw3EZO1RuFwZdk0p8XBUkvAVlJN14Ueo5Yt9ERR2sYJyP+rbWWJ0MpfxiSP8gU
eXJbTCgzrEMKYHUAVekxr2PCtlYl9GIqwTxp5FFp37umw6SWuGfkGmzl9eqnriCo7BDeeHAhEm8m
v017BTjObTEEVF3WO5Gh9rUrZnKIhl7TIBMqgZV/rTsy4QyMkxC96l6F7LFDCN5yjhkLLNwxAoMw
ILORPMl58ovchg1gPIK5dZ9IgCRpiUOgwuxShkikptbJdojM+T5os1hg6r2hE4kvkahAx3NDmvOq
Kp3N6KDfASc1Xquh2dv29CrSEI+pft9SXwpSNC8eRs0HDpJEbZn7MiyoNQnrkoGKhXtkvyym9V0l
bg4JI1snvPKoHcq7uBtxc6xC3iHl5K5G/Zrjhd0jY5mJCc8jWZEpYfXpasbAlk7FlaAk7zKbp7vW
ZNpPlIRWCGF0JDAM3jI3rY+IB5+EWz1pg+5czYyK3hzhvS+tuT4IQRyCFXbudSx2avE5Du57Cf5W
ETzmWOp+TAOzRSdXddazIifeL5XpJndnWsl4HKizGGQgqrnjjVhNUaBh6fo62Hb63gxJhdN4rHId
hYddXJ284ytMmSCnuDo6BJ15LgBvz9bs50GLHmXTr0rUMfbnGoonf9M0lIg0Ys5PpnIFvCV9pbEf
prSsziMdh6ulHgZd/VaMWrJtpWodzSl5SftmpW3nLcn0+lap1Bhv8ogdXFo3s0F1kRsPlAWSnQyt
8FSwdwHhuWmaWuxlkT0O9tDcWU5/qLpc7shITneGtkudRblklf4cz9MHoE16QxT9T2z25AmjkKdM
gINKhRZMyGm+B2aPfK1i0QVR4Ilwjdrlnjl25VIAlM/SvJEgHR10w4z2ykuDyRk3NSH1zjGsqV81
6z71ay2MFF4gFY8oAFgNJusuMlmyHfSDukIBuKCoGuTmpdFBoCi4Xnyltp9NQ8fYPyEHRry/ivXp
jU60EVW+vK+JHsUC+v8xvHa4LbFSJ+9fQxfhOUd8NTfVTdasO9CYst+o/EJvz0ZId89q4TyoWtlh
4hzuiD7dNkXb0Q4M8WrVw6sx2XfEDVJQWJ9zziu/dMn3LtJ3mYDUypv6FyCIwAl5WVTDIMjrSvdD
WNlfo4F4lGd3vcZq3W412QJ8n9IFOGx2RNQRm9XTW5UVPbGZQijsN6um3YtwYw9Wh5dELsYBq279
VF+2PQoq5GSmOIrUfXPh5RBHaeBRd+Z9mrEDSG3iCdTV3V3paemTdVfy5YTX3njSKSzCHsAZVOUY
ZPmMSd4vFP85qqkYyhZW5aXtaX3LkSO78isdRqBqIGz9EjesRW5hkOrFwv6EixScN8QyKvtOQSnZ
cHzi7MXOUVUCZ1J/JVqtBW7s2sfBPmqd9bG0sXvUSefG42DoPkrZ6e7r//qWLEYGqkZDf0q2bkgw
Yu+UsOLZCiSoPTddNMDf0bFVgIqrvBp2uK/M9c3ssuygZXt7ugqFZzbtCpOkk7bGlz+Dl3WYrSPt
RSThiX5lftQGhSc5pkwhXFW7r1U9OlQrRYVagx+nEace1sc9EqwH8LWIQN0iue/U/DM3WGUmS+J8
Y/tohSL/3qT6TqruTs+NH1UWT9fFnDlKJg8xlRkY5elHqdq0SQWAEhyaPiHRr+agED3A5Xt18TqP
2NiHET9nal/K2F+W3sUy16V35NrDMl4GAjGS5qUkQi5wOEwpRxUYIlTj9DvIbjyvOA1PpuRsV0eu
n2QcWlm0z5VJZUE0Ota6pk52dmX9BMayMUXOM1ujjTedCCdxmv+wq+ZhXBe0xbzXa6my4BFrAy0P
X1tCMI2WzL/6jtzXDjs5uoiHgXMEUQHtj5KsZ0r/H2GdXJSuxGmrq5TeYtzihUtfI4kWTodR+BIh
6Hy1sfDB/+cE9Fw1Q4+osP106csDIqDUSb237my5oUG/JgYNbJBprfpGmljbzjZfRSKWIw7JhYvi
uF9SOtcSBHYlFoa5GNpDU2d3kMjFrhQQ3c2s3VY6DSwtHN6UsSyfp5WO62b5jrrWrZzr6jAmxHyw
Y/UmXP+e6tL/THT1GLYkW1AYu7Mz/OCmDguR3c1aBZ+Gs1HDO0AcXdZGeBMcz+oBC6MSxgBwZOiz
8DlsA2fjEPJfJcs7uuPH0CKlcLQRIUelc4FX1UEL097yDuHrlOfabmQ0+jmDdxtmEfl49iB3hULz
0yizs57NvwQNEb8f5uUoqC3tjKz8XsY0O10xURyiy7+Np+0QWuMJHs+hjapwZ5kduyMhdlO6AvyW
BbcvRFc6tgPtXaVXUZskmHGiVTuhQSiyKZTO5fhUQ3v0LQJ8DmxsXE/S63PspXm0jSDuG7TTlYvp
n0KnBS2Hrou1LxWd7KJ0uM+MkcD0pXA8Kq7IsAE6JpyHosYEhpLb97UdaRw73Lg9fv1SsYofdQ1D
RoDS4H/9r1AZYBpBB1gHa8PaNmV799eP0j/kr77+bdPJRf/+9QqJ+pyGBCsgVuBksdKTDWDyku+R
ejwvmxZdstXT8KZGtXlYystzmTjyPh912EJlpO842RS4+YWLAmVxry5PgIe/ZFXc1u5egxGuAJaa
0ujejaXy9mgtldy0rRvezcSCoj14Lzv7M7vOkYJDpIPbQfzMfd2Opyx2lwc+Q3KEYMO4NgPbIU2i
Vgf3XhWkU7tOFMyRSK5lQvc47wk/kv2naTKPFaphI2zL6O/zfk8aC/riKE8h2LYsd8/kGB1glFWk
m9U/CE3qqCSMP1JIT8UUDvihAA+PDs67jIMW+xr9Ekmjw4jCd6gny22qx35LX7/EgwmMsSimnQs6
yYfOxOGlMIdLU5EhltTTvq446wm2TEVagiLQTzIJM3bW2WNRAHZSsuo2CYQZK8p9QffF3DzxDRb9
S1eF0AXrpzlTaNOK7sGSGF5Ga0Rz0soTNSnMrcswgIMZzKMiFKYYLTMOOro/rOfTesKqmBA6L7Or
X5QW2aSb+YtbYd1MyBEwQ3DX5HJGPZXSZlNp8CWLLw428jxXn5LHUq/uhtG2NzGVQ2SsLVYAtzg0
Kt3lEXNWB/aAhn3kp0VByx1plWPNrMIuUrAxQWps23p7h3lyL6O2u9NVUewWtOZrGc3dtbTVqD6Y
/Q2VDpaCBakwrukDBcDkPlbdPZFMHSfSY6XMn3PpZC8IKjZOqcGZjKZDuabFE8s74PObJxyR1PLK
oRsCyyW7KSsZ7Ki1Nk1eNKe+jWl91VkUWDASNr3C85/V9ccS60hzY+exrkcqEzVd3GamNf1FtfwC
T0Iw2oKbso6zsIqVdPVLAIDrK7wdLr07e6l+pRDszHGGBNAgK0qMs2mbJ3pvkHiwLkiNIAIqSy/I
8uIAr94zg9i8AytCMK6EddrFC0zXB0dJ+mufAMoiyCsocLTCKFrwMFehBTGHbLwS5p5iF0WQ093C
z6mbPCqDfYFwsCZ8QFfpOZDvJaCPU0q56BC3qOcHTB+HRm9juIN8DIZ/cYhcSz9VatVyBnHFmXgB
6BWZ0C9pWDtbkoXMuyqkw57Gl7Yxwjv0UBBdRao+2FpYBmWjl/uFbg8KF0kSEqHVjxp1SN/UzOGR
Cmzvj4qpPBJh4w8K23knKqanzqC1LgEqPTcG9hNFNupz74JWjQy7uCHZkV5jV2yAY4smJ43ygxZy
oDJ4wsiECOW3kWMMKKNMfnNJqfZMM6lxRLM3ndS+/NY1NJFgwpGP5DgZlQL6wqrEhU35Mv3Wri8q
Zhnj1m0QzWlZ9C2c6S91bFJvU4mIIAc7dWNioiDf1vYNeRVGYSCGD2Hmwh6rBBVu5FGORJH49ds0
XsSdGZJTOCXfYYpZG8zhJSAfhdZiozzEqWmSFN+OdyF54nddl5DJUdb6uY/pY65/DlQD759bDPSp
bPPSat1JpvZeg7ryrcucG6aRVUb2nk9j4uOTpyaiQLEqnOhHunSmB2Oc9nHU2r41GRp3KZ221ZjI
4H9ydl47bmtbFv2VRr8TYA6vFCVRWSqp4gtRycw58+t70N1An1MuuND9cA1f+5RFkZs7rDXnmHWb
UlvveBAErUgOWrd3+pXjKqwqjTK1ri7LnN5oJUrjQWZfQmEEKGPcpK/CCDhSlPJzpEf9eiqOPY6R
dVLGxnniigV4YpkfbTE+JnepxnRMB5hAA89iPusydFFcvxdXMBV62WMhoiOoFiglVCA9s8gRGk9Q
UQAXllUYQDJojO6gqR3dk94zt4h2FCer2rvGB3tb5dO6rHu6NdCKAQngo++j7TBrvryJSb7r6CcP
CuzJ3OwXzYQH2tCXFPbZ2bGdYhFoXjIxn1yabDVG5urD9CIKbvFRnmdtPykwfKdt5bRZyvlo5jZ5
87mWLskCroHG5M4kknX1nqA/bm9Q0vXT15gXhBVCMLjmMrwVM1CsJSpKMgHzmg170uHQI5Rmr2i6
fojYbHJoIohaGbGjqL1qZ5SAT0Ye7el87eoK543qmfkKDIQMvKkaXIYfBt30JHRDiYh1jrALKZ4b
o8/PYgVVDWgfWhIAC9F1zvRDRoQT+5Bg6jg5RDQW1ei+1qXy7I8D0QIUxZi2p7WSl+OWo5Dshw8T
luM7nzLC3ijRtmSK6B3qoCetBgtVi5VviyRukeUKmb9BwlTik4MFkRosCTUBvuS0SYJmOhsTXs5i
OpiiFB9rk/D5vlX3CSl1JKQTfAkMEQ5USLgaeOl15+Pz1TX5RFcQoaqiPApR8Ylb9Z7MCYORNZ50
8K3oNyTlIEzMuEENvrNm1nITX6NomVOrbasIuGlNUSAaDXuw+hNCC4KEOIWIerpl7feWox5Adhq7
x3ygPzKK1rgI2wzwxKD2O3JflLVsnBq1zR3gQ6PdFnK6hX4lAjxo9yB28o05YqEHjlqClpWO/kRC
aMt4o7UeLxQxyG8c6yTURvquGqxh2wzwTqUKmnahQrsd4VRwMkm2GoiXZT+ixMv9Z8JFkL1TMl6P
bXkeh5SloZJUlzX0SZY5BgWKORd/3MqojpYskO5ZJ9EqK81k7cVKubQ8xFWN7m9bM2XxLKpLrXAC
7tgQOGkLBEPIAoDh4A8c2QNoHDfEsRrd3jCaVT8k1Q4P2On3wZE7aVepLqyDcnKNJPUpF6Ag6LQ1
mlSdaIZKXpStlixbvs8qkY2DZiDHTbJOX8Yi5+hSlFGGC/5xSuViX08cLwRlTJeprlLW8SyqhIjx
Fn2KbryLogeYDgm54tkGF5W+s/QGbq7WuGoUnbUcYk6W+PpCKdV2Y4Q9Z6HGT6Sdn7fSDuiXsCzm
xf/3n/3+pZv/1pssZGlaNVKsTqHRpLqhuJVeu75mgFPUC1NY6FW0UoEAb5RhFHfh/Be/fydntPkz
C9ZLOUAmMg/QbNVL16wx6ky+g1IBzt1koxI1L91Tj9z95jvlBqvfOXsyX7p3ay/RLgweJWElUPhd
sq1SHzguqJeSgaAu+4s5HrxXMnmb/lKXawstoWDPZZVxUatAHG3pmZisYk0WpAtdb6m/8wen/Krz
o8joJc4buZ0+yJewPk7PRgRiboHITjtnWIIoX98b+3A1HQRxJbgPVY5KnyK3PZ1SsBY3WoTiG07t
Y4Tt8Rq/6cZKxedX2DDAHazU2Udxiym0lQejOHWBo1/8BzV16/KtKw5MCDUtRtYRWpnZTqqXc0iT
TKzcCphYe0AZDYGSsjXDDAdkiOEdAmG095I1Uhj5rnzLRbt10+RgGjdBeOerI85bKfdxs0DaM6ef
fJQbhCUNrchXiLPDkRi6olqA+VuX8S29sutWsw3wOhG5InPHBQ9Ju8keogfhBSkBpSRsD8t83WpL
5UF9S+SdjJkVzH3w2RyUe2sbMVRd4j5Vw/VpJtrdrtyjb0swbr50rzBUlUvgmGe+3LhQ32FFPRbD
tnsKbu2DtKqUBVLbA9SEYrLHK6saEqI1J05piVykOwIqKxZVggrDzu5FHMUYfG+RYA9gFjrc6I7X
HKcTUNhoDzI6QEOJI6G3EzhLhLBup2vvYn8BUM3PRUu6Wzuid3k24zbbpw/SSbtlmMT0Syu7CQrf
g7olI6RrSYlaWVfxYtzk0ZEZOMJGZFyXzlO7xRswURuGIrdPd+aBwjEHyVu0SYZ5BPicOEbXf6Rh
B4ThszqUz8Jl2CYo9NfpZlqqu3uEk8vgkPJlHiHpIaihmvxes+V9rRxqf0fpY6Dcb2tOic3hBJmm
ecEO8cgEnCqbHH5uuO7VNUqMhkX1aG0CxNf1wgD8bIvKJro3ycviJDtsDYrMvKpOeytX2ZFzOFqC
kdilbfCQzLpqhycCntmvnHov29HWvw73wjo6autwY9xX2VkjWcx3PN95lC7y2duwN40xWz42AKo/
qx3OO1hAFEuora58lXXHrp9rJ3+qdh5lwMd2pTrCXWjP8XYA69wgWKEmCY7Da7KtDsa5WAPUXNR7
ZV2AQLRLx3SGx/gFQ8jVuKBxyZ9UO6cW7S/VGEL2EpInsaC/YGMinqhLGxHiUVTOjSvtKPr0L0xl
yht9vllQjwJ8TfU7QZaHQRs146Zzs6v1psWL8iW/Fxa0TIq1emt2Zo/cwZXe6hciCmm0kiR4KDdi
CyXQthbDwnwqN+ZVChb9u25DD123p/Q6O3qQ4k42gQvXpHeFG7UiwMqUwFpHvKkr+b1+il5Bt5dL
Y61dJsOuHgsiLa+cE6dfJDQ1iZvuxatysS5BtKEM5m0mCshH7hCH9YjoXrt+E1SnWbPdAIKy6PVt
sM1P+lO/Ml68fbXz15lb/AJS6y2iNzLPRrCL6c6ge8I/DtTLbkXby136dLvWuEsuCbUukJd2ck/d
/klUFvEpUh0S+wiird2UCQjzDGqgX754UNHrwoKi6/OBjnMcMcAce6Q1yqJhBrrhWShZaxg0UIsB
W1hI8xyNvSegM2XDnbeLh4A4abxGi/qdE+uwbEbQyzbNWNJnl7UrnQPUx+sodvRduw8rHjaDCd7S
vDTN2gfbPBUXkczK3AH2l4U7oV8b2gIBNPI6fVlvvXu1wN9JeugdgshhOgtXmb7jXXSPnlugFGwn
6bpWl9JhdDHeqS7d2GbBrPvuH81DETmdA991L1yHs7WfTgJNVHYMB2vvawfvszcX0Z7AUSrAdERv
rIgSe7cn7WacjWf/ypLwbGyUD2Ffu7x/EYd6CgaEfdWLwK0eqi1ioBCl6EI8WUvMDIvgWf/l75CJ
+zRfbfkZCqpKdjpDlR6pKx0tiOprGrnWtvbRKZDRyMvsWNbSvEKkrH6J/lLYRi8ij/RO2kinsn2N
9umjx9BmD45eubebBac2ZDK5w//Jm1PCVDZHMTIfiv1a3dSl42/ScRX9spoHIulMRwM52qiHgWuZ
bSOOrzm8WSrqWqd9JsSrcGkpoakwGOcb4UALFpU15DXEMjRA3OkSZGsRBv3Sh761CJYG0uyLMtry
qnmwDpK4LnaYIDVgk2ugKGtIBDfpBHpg2bhs3eVz+OkfcL2bH2K30ZlTz6Nko11oHQMMG5umwVHf
M7fZ0eOEfBmW9x2RoP1CzhbDDplvsMyP2bP1xB5d2peCbRgL2oDCK3V+5Ljeh3aMCes+x6Q0Agvj
mNK8WSTY4+4RCdVjWnCEi371u4s+bKdd4tRrwKYYgNblwbe7t+xRvo1PKW2UN0o/wdbcZcdUXdbP
wUMxLut3Xjmg0M1OeRPuuLsraesF8ARsoz9xI8jmDWsnvMWBa1mXCEaUtJFpozWUNXlKvNO28iiG
W91cDhst3pMS60rrCZHGU+M2KHexsIMW+PAScjIdoPvijlw949D9akQXuoQsUwtaZw81gsFFdy88
T9zpbtlzGDuZu1Ch37SEvk7OdrbzXCDmyAb2gau+qdalPSFMzIdxAZTg3dsAcLLCVXsXaa7Qr+p7
LPv4FxsPA42dcvN2GBTHJfQxv3D7k0aSXbDGjSHvjV85YxsGj2YbB3ry2gXykSJcR/YbQM8fqgt5
mPlbhuZyKeD0OAvEb9NbcuhAYqJUc5iq7FeKNdS/xq2mEyOsPkMElDInEBc0rJA/tLukcUysSNlW
vuO/NwQbqALVp/Fu6HZGvJq1lYQ74plMbT1YKRCUIKlxxNQv7BSi/F5XD03j1OaNg6TQHtiwFZ/V
XWNdG7DpbENfIrA4FyYo5E9yeE9RMLurT+Epw1O57culf20fY2ztNF405iiMQ46xMdm4FO+iAeBr
4T9op0HBpwL+b4kyQHf9/FjGkGNstnOokMKj/2q+yAcmieQzunQvBrU7FyDaS74vN8G23TXP6l2R
rEc6wmhKr0oOVQ3blLIIsKynTrEsQc2+NOmatJSOEGJiu7MT2L8Z50vQ9MmfriRxvxQBzg2box+w
IF/79LUldo/sF96uVP3EWzY+4V3EhpWAwkMBqmFhXLBnbFbGqZJt6N4r4QbXpd3VV7qd3qMg2NNh
+pXv9Wv+FAEzdM2bz/Zrmz3gQV0ozQKiR3KYA/Z4WFhHoAPxsvKUGGyXUlpUKFAWyT37uCZ79aGw
URo9DNT1HrlOzKGYB1i+thAoMOiYd3TcvOJR6y7COb3ilBkgYfKacepAKvqG2HP6ZGErMUbsfLYS
4M534iO6lWvNqWMLtFCj1340XTBo3D5SMLULGFq6bQ/jymOP+sbAF7ZdsmXfiuEHLPoiewlLp/ps
97Uj8cqwPKGqQ5D/kDFVbz2XfYuTXuKdUjnaiqDRlbkJD+a+wAtmsgteGIfgxM7Bf+GdSXZdvi2w
wMAoFu3iqk/bIlrNftsYBfuysm4zIYTRpm21o5Haw466OnUK1QXKkxcrWCt0PIsr7V//RWLCYkcF
zYZ5dheb6+TBk5wp/3gWXorhRcwvXeKUT1SdfWHjrdhBQQCKbITUbM+G6jao5dq8a4slaR3Jpclo
uy24c9YHD4NVNWYbz4FmA9rjkN6GezLluxfLcKotICyq7B+jZms3DC10JyXVmc4VLb9V+Si6PEbv
zkNS1LPe7QI2fvKKQrAJMf6eFzRHOb5St+nFXyOyNZk/twRM7PPXzrT9XXLzjwVHKIu9Eki36JNC
wJ36Rn+GgygbVpM8Xsfao1j27Rix+DY8Z3dctnQWX8SLcqOYwcfijuKM8IzXp0ORjJx9BzzlzSeN
+YXaHQeF5LP2dghI5i77zf9gNk4FWKR2c4Sn+pS9Rb8qFwy8uSmW6ru3NzFrepz52CPb+cG6w8tI
Xa/Y99uUsCynXgYfaUQPi/OQ29ioZJ6qbbRkjZqxQE+UCliv2ydKH025IMKcQ4Pjn9Q74Tldie/i
uCp8G2K6cI6ZDxF+csubVzIR1ffqF6tWXzoNtLza6TdgwZWl9+7t6ke/2kWIeTfyXnCMbYrNLXDg
VrfmRlyVz5bOTMQbys3+hYRe0Gxriw/EQCvheMNKW1uX6tLcI+Z8nFHC+B8RfvKuoghdjfsAbuYy
+sXsR866HjpAcCjw+fZnB2qHVUFdos9mlW8e20ug7JMP7YnReRe+euvUJXwASri1M44S/sIPeguI
LqzpIaCAuTQUpPC2+iLsRUIzbIX0UBsSXm/rO1onTnBgWA31MtrU2wAL/Fm6zpPNLBLjDGdspHMx
H2JNOgzQpW3/ON5LT0+lRFveoexD0xbPOQtj+ZKgZV8MK/XIwOEhBRd5F3xifzXvktwOf0W37p1F
QLhKq+w5u42kz7BOXLz1sDGuzFG8FMYHXbe9sh+3oOuNZ/D3WrKYrvxjw3PjgzHeqGA5FXZpi2DD
jtj7RDnOcR3tbfRJClDKzkhFOWkHB+xV4h2zvA9Z2aYWiQfmlh/zV+To1n6ubwp0fZbenX8NeJ9s
7zH5ZAx3T2yhxy16TPESnpiOZKYcLGfQWBb1Y/2oPdePTI+wiHcYCc7lqn/k7Koesr20MnYbwI9L
46nibSsRlOYrJk8mS+2ZvfV999K7dGMei3sEaiQpoCPdkn2A3e6JAzso93pPEikJofVKpOVHs++B
uI/H8a26lAJlmUWMKIyszZv5NA47y+mO3ns/PEb1SkjXmrjOVc6WNqp+1yDXfMHRb3b4cIjrsTHa
4vP8Ag3Hst8Vv7yVJrsT8RDsANoVQVD+mv8wX2u78VicmAXRHFrbkYut1tWdth3W3AFxryxrGoL3
eIwDO6YelD0AuMypC7FQ0tw6zttnvIRvGduyYAmY+KM013G9ZAJ/FJjIZ+GCDXr2ULzWT9gpZA6e
0kW4D7WFrzUdr1Krrg1E0L2VeFuB1sz29+/iQe9woBZghCYxcoyKVxrxPoamFz/2eHhK3E8UGkIp
3OGVDcR4F/7+8xgRVho3JUPFine1RGZqVLGO43nyHMBolK2n5ElIlHplNBrfW68FmdzpjN/6ZgxR
m9pZGeEuCdl7oVJGIdq351gE4ZyQ+O4ERYfVeeRlAH4tbSNkNzP8qsfjTb6JYdR7VRrYLg35//wy
mNWhVQt9HZP2tAVpTotSZUOZVISZWp/WZ15b3d4SWkjPyLkowqJPWKaFwEnl9y/6dE+Ohb+muUAR
E4FxsWwqMPlJYD4isqzcoGBjju4RCyKFZxXvKUoOSrTj9CFq0U2Izz4Vi77wgSHFEtbn6tir8occ
i7WdgSBe6ObF4/tuw5L2X5kSZ1By5iIKul1YuLtLf/xUCu/gNZCpfBWoqto+Rbpc86qI+I95EK0q
u+iVCRHqJ5bH4WLUbbyesFpQmaFx5hUPav04qqhX59+H5lCiFqk/hCi6WUlxrYb6juRucGSTusgH
gsz0ghLq+DgWgrJuVNGlsr6SRuMcjz7obPmocPC0Ou8uk9Sr4XE4MmSNNJKRE0uluHLiXTyaO8u+
MR+KdtJWsT9DVofpvp/kE4+DDUyuetSJig9TAI4HttKpxOHdlDVha3kBjr7A9UDx1tlQb1pcVswz
SbIBcc2kNbi9OAbHSsB0ghljXHtlu+5EmIqhOncxa+NgJtaw6zI2mVZHMbCEbCYJE+A6S34fKRov
zZl+GiLOcHzJwz/6OLXaL7VH+CjAt7bjNgEHynahFdstBvZjVAachiXzv8Ni/4XR+Y9/MMikrygv
00S8BD3LUnFn8qFfgC76kMhZJ5iV26vwIQgdxtnKeiF74aZO4a2l5bpSI1J0ZRbjarz/z/8lDH0D
zvmT7zJ/uiUpoqnTIVK/8F2MQRsaLTcqV4z7X96gOmLtUzqIqGKAPAttr9Kpdol4pf/+uRLYoX8D
e/jakqwYlqnR3FLl+cL+Qc4Ra70Y5EGq6LSknl3hFKv0dWj051HHCz+JqOnT6oAN76Bb6DlpJ3Oy
zZWNavXbHy5l/o7/Ahf9vhRDVlTVsriiL09AijVxRB5auZ4IFiEqBbAQwmeQm6giT8HJL+hPzkAY
hi9Qca+717xyWljshDt//GE4kFb7x7XIElpUxVQ12fp6LYR9SbKQh/TKS6ikWcQCP2MFkrF4DfCi
eYKp/vAklO8GoIzFw8BiIurqH/w0OnZTUQiVq0PS5+Se3huKhk6SnVY7NYg3uf2G1LwUhQcwJlvX
OFHLga09cgBcJslWSTyyliiiiVhpiT9gr69q/JAXr7Dd4riqqgcTDUgxokxtUh5v0dICLyFHcCBC
HLYMzeby94f63TOVFcXAIgvXTxa/jGuCawpWJb92zZSFUAcPY+tl/8PL83uQfh05isy7o4nwtwxD
/vcgHnA6jw2BquRFaTfYNJcuNQBvU/xueGMKSrBGD8u26MAxWPymNzdDpB3wf5AM0CcXmNqDndTF
ud97qrnn2a8LE+h5MzNLoIiW1WEaAWgUerkWa1CabfArr9Jq9febJf9Bz+INUGQdWq5lSpakzkPk
Hy+jpamDRD4nxwGLralv5NAKdDROtFrGlGc6VWHqpoayGaA9iXNZmXCTKnnwpR6BYwxhRB8+fUv+
NOPqvp6ZC4QFA8Po/bOXmtUP78i3c4ei0rhj8TJk/fff/+NyldrScyPkchlZi1aCaoPhajHN2Ckp
7e5jWuqzp/9l0HaRQu3SRwBHTcYmyLP56Vq+e3sUJm5RRVGPMPTLECCHS5QEc6zcWKN7YsypDDNt
ZAyoCZUyoHyN96npZgY2bYw+SD/+/uy+fX0VAglVEc6bzkD88uzwm/z3GBwQFDmVJFNk7kJEouO9
SdAhuPzcruc3D19WDBBkfjidfI1M6kozTmbAJoeNffj0ZiDKhNh/0UTSZ2PEFFz9Q5EUsHsSTtmE
PyjWeOsC7w1OxA4bJQXTqNvOlKVmxlD9/Yt9uzAqlqmDIldk1fxjXkKDygASK7fOd1pLiV1XcAWi
WiPmpjk0RDRvJsnaJBTOI8gvf//079ZFRthMPBMB7n0lg6qDp7ZqypowzpwegdJEP9FN7UAUA1i8
j7SMAknf/PCdv5u1VBFikgrfB5LdF5xcPLRZNxJq5U4DzxLBzYtu5i9//2Y/fcaX1S7UGhmfKAMW
kd9h0qu1aqY/TL7fjkleBonHx6g0/hiTVgSrRW54KUqyiHtaACOziDUwwLQ8uwy/MUGEd2tle8Av
c8HURDMe/XCS7BOvBKjcHToRf6gpS04/kp6oGlQMgjF4CQmMaGoUwB2J2bDAxvuARHZqjCB6fOOu
CL23GThGBuDww8P5A3jKQiKKmqmQTC9aSPa/rCmqVrSKACzI9RGn27CbafYk6VJGBAUEl9fMqJN7
3N20HMDd+EJJ16Rg61tYmfP3Z2j9sUvgSgzTYrOqyZLxddIpdUM0x0Ip3TL7JcD7VANAxpbREL+j
j5eharydArAiUHZ//9w/dyeoJk2EdYZuygpx9l/mGl9qJjJhSneaCCySeSfBjmICLTr8aEy6FZDs
v3/iPOL/vcIqfD9TMzDOa2Bev4xWqw5DMiJN3GGqCT8CZTZb2aeiih7+H5+jyqLEA2Y2V+dv/o8l
RecMp1iVkbsmtZvJk9dCj5mh9H7Ya5rKd9/nH5/zZdsrKInuIRzJXZAUjWCpDppvTvlkPw7IAqRc
pa94lxDPnNfRwLxdPKvRxiijG1+fWkPXdivBmjVXSrpU0GNJCmGLETshewpSrjgbTf4O8kGPgq1U
AdyQ/8Wx1Rqw3xditoYfKiwHTUTRC92ntUxEFZ5/9VN8YLLHMT9SNlpZ+6uJnIE0SPe9SodO6oyc
+BIVAXzeLIN8esdnLkD+jcHlcPrWNHr5RfsOPxt5QRz4HIjxiwEUee0Nh+MprTaffA8rMZ8lA6UE
2McCc1PfOCRRM9Ju+Bi3ph8896kuIlyFrqMN6sUvgl8iTDwn9uhgG5pJDXOSjFWlaU/iSo6mM4fm
ck2cGCcnGuCdjt0mihEPmEPwEE7TzQ9Pfx8p0jcLExtKQ+MVhPCuaF93S0kyCQrHtNyNUoAActBf
YapflF6+mpX1RjWis8UxvmDnebTS6FxbgQqkqcfqv89DbUvEyRXz+pMmlUspKO4nIXkhYChhpW4q
O0/k9TQGFHZK3QlF/6EiRJiH65GhKEnrwRM/qhp/tRFfsLXRpVKDByIHKZoBBFWst6Tvr1pjHaem
vcokrdWdt1KjjIZIah2rMliq2AgblR+IknChDK0T9Hg5o0sqq2SfRxe56a5Y5vzqIxqzjaJIH6Mv
rT3BOMKDIdG1kl/bTFqTSALxmNvueXSxwpAUoXRZkkZGnKbQLubrlNU+dmqjvQa69PH75zp9X+f1
BfUtiHgIFTJyviaxtoPiuRptwbYSX+uoc72BOU1SnxQ52+Cz2CZhdoBIfPY19eSTnKwH1b0w5Qfc
LjB3guA+6OPnKiimfRPA5PF84a7J6oPaGh8kxlLNN6vHHDviOe4svFvZGWtcfscZlDHlYbj6YYTM
0+CXSYswU0mi+KShyjS+TCZeCrVUrkbU0WDIcr8aCTXyYSFY1CFTAuXC1PoIEbAjyaiQs4g89rge
aIJ6Su/+cC3zBPnlWhTZUMFNWLA8rK9HFKosXdcXae6CA0Gevo0FgbSvME+XBEItWl3qtgjvxYVQ
9K+D0bxLuXitK5Q1hMaqy7wr6Caagr/pm+GHRUz689ShcEITdV2WTKiYX+f2yh87IWiJyPaxDFDv
KkyksjReEJeD2h6qZy8lZpoTQOLWBpytQOg3bSt6PyxqMxz56y2Cb8t6Zpoa//t6VmzG2Oy9sQUv
a95DBEjX+P9SYfmbG4Kpwx6iYSQpFHGikm+qmabRzJ5ztbOQFScRjkb9XUt3CXYCyvLDGd7fdMg9
ogU6jCWyGi9kC+WsVzXOpAtnpUv4LmEjQ5yDraXm08ojsgzLRvLD4vndTMX5SAHJoFHbkOUvZ4M6
bookxlMFobU9NrJF6716hUFFFkV1K/vslrQj0h9lAhaTv/595P25g1bn1VQyQEIblqZ9WbnjrsDd
JEXYUUzaTfiVSKQYb1TrVqFekiGR3k0C4qG/f+g3Y4pdO7hrw2BjpIj6l29c1Hne+l2buHmM5BMt
IUEOr5PeAv2ITpqHTjrDIze8ppFxQUX98feP/70F/PfbpooKX1smaFHXta8bMz9MikxNyoTUsEal
t9gxOnQZ6Z1IarV6ihL90mEOoL1NiE0mgLboqU6UnWoPovlYtcqtnf/aDOMTuSkBcTkmFZP8dRzv
lPYAxm8b5Vj0jeqnp/XnNMGFc+hg065pXP6XnV2pUbfW25QLx3QfKLiBJ/MjwoQPgvKH08F3A0Oh
6Kdzm9gJaV8+KkAq7JmNFbskHT4qBg4P31inWnsgq3HCMsaJsrEe//5g/tww8/UgpitAzufJ5uu2
Sy0AawpmjBKIf94qXvNRuoFkcMRCuv99y2MvXaqy8cN4/HP7qoocyZXfm3U++MtLoNUUMRqP9Fah
bbcjmX2qGp9CXdz//etJ391TTaTcpZiQBeWvZVy2XUMY8m+7fqZd9I4zfM6LRsGNpTJ/LgVlHxOk
GYnayoQtoNZzzpOC06odNyGiQCBVGhy4yXgUvJ9G1jeTEPdAEtm/m7JICPeXV3IQ5CEjXilGK63s
pjC4KtrAHODtm7DZtd2z5EWIfCIYUdJPQ02bV9qv7+M89RkakDBWmi+fzQLSWFCOYpfcRZwPGP2o
gMBaEI2ceT3vNw1MNxuDJrgGSCSZQsISeHtcdf4pwARv9503LYAPHn4Db00JI6DJS00oxpoYvxhi
DSuBH9q89hTMJLlycMYhCimISfPq7I7095C0Jwgyv6FjTaFioMdNgk+MUELEEL9ZBkJpLrUeeNHv
/xwgHjmVuDELTOSUWsHB9f1LU2vbqgPJMOXibIr3ibpQygXsY5Ac4Rt1PZRvA3A/Ie9cQFzWQpbK
VwDPq2I+Bvww4OaX9I8ba1pzaUYyLfXrgJsiGK6BykRHjs6LF6GXC7SlPm7TCjVaCRDF09ptnkEi
wTT1gTtnqRT1+e8X8e3LReQA7QtLBov/ZSJJ1ZLNg58nLp5OJFV8bTGWbqbR/HBo+6beyAi2dM69
TOo6tT5uxj8Oh7jdSCQss8TtFZpOaBNN8iJnTGpddlu2UDeYB+jBeTaNol2CVt5XXrfvzemnC/lz
pzJX6CXaRCbFT+7+vy9kikRsxKBZXamGe9HyizNU69p/jdPxSZutnHWdvFWldpyN8Kn59n+/4dwF
lQVdNUXxa0WO10Dv4oDZbIy9j/l+V+jL0sr7YbKW/zwkUwRjZqTPQPle/vrWDnWcSVPOjKHHtBgs
OP92UiSos4xLPEpQHpizIqVxw04nYqphlEOetzs0JjJJ2uylUZpD5Jwstrxz+y5UrccUZo7sETYw
IA+sJQROP0/D3802pDOoEm2Hb8oypl6ZIPy6GGVnuxX6ZisUxSu3cpHJ8n4Uf5z1v71PsgLrDuyF
+UfnJuEmGTrVL3ccToLUgkSOi9eWsilISBNlTRK+tcmbCvilF8BV9exI9XIbZghg/j4wjPkN+Dod
8KBo8qqSQjjJl3XOamUAT34Zu5iMcekA+jcBP0CgLKFWhmi/MEnlTX0O2E2wJbhYZr0WzWfDVG8p
2pr8c/CxroTk2NdslyIWSFDTAVEO/NJZxIr1g3bQLO8wNvLNHChmFAwGUSle1SZ+sJTmmhb5qzWI
+wJQvV2jnFSr58okLtgXUNeyX6JUTQnSuk1SeadAayqscAYPf4Y5zfbATJVlLut7PMZ3nQICpjCq
XdAq4C3EFR1+xzMMgKf6YxZyzGXYE93eDSJYS3kfMBzsWAth7bz8/r2hE2A23+WipKIS5G+R+NOq
qn777A0qrMx/ePu+bu0rr55LCikrW1ltM2BLZtxte5qczvxCVH2PPigYXU1qKw4wbzp3OrKkW1Rl
r5FfvRPmu5lE9SaE7DKbngm7rMorLI7zpFY921KL3OfgPXqTLJAjbYAoQR/POLzcHBZZPHOmjERH
GS3oH8RpkiutEfeooHuc52LStoCfQ8AHL1Xg1ulwEuT+XVPTzzKEH5aB7zYYkqhyjMTgbc3HuH/P
ionRDlEIQMQVGsmWhuzOH7ytGC0lv7zPq/FVLNDqeMnFyscfzjjyN0uQxGQ4b5pp1ipf9/uyxFut
kiLhTp70Aa7tCdj/gyEFy9LKruQAtpLiKu74qc/GMg3hTvAkEgeVe8qr2TXXrASoZxZ0/Yq5UrWu
BwQUspetqPdgqbKaa1Alm7+/q9/NrtS0JJ39PvuxP47dHbTVofLz3O0jFG1Gtilb6jtpf63ibDMV
8VbsydQLcGih0hwzLg4did2L7TVpUEcYAdaZ4JQY03s0qE+pKX5MsOAi815KR0ICxR/OVN8+Xkmi
LUkvhjPd19VXFaworMw6d7HTHUu9rxANPfhNsRPF8OKz2cqSYTlGPnGp2o+5Qt9srPnsufIsS5rF
XP3vscWU1ze1WjK2CE9ZyIxmaVD3vDVrguw0IbrirN8Gk/hRJOIHdWqCv6V11ntHTW6vWPPtmJgu
uwU+rYjZ4e9P8rvDLhfHcYYcNhq3vxOZ/rEvSb3/Iu28ehvH1m37Vy76nfswB2D3fpCoYMmWk2yX
9UK4HJjJRS7mX38G1X1OV7t9qy5wgUahLcsKDGt9YX5j1rh2lZzJqSm/gRtbj5P1LbFYLsPIWZCf
XqoFtaXQsg64LO7MIXz8xSf4Iq/izKie4dokWO7nMFA4ZtzkBdWlauzu5/PTY1kaSiDmzTfT6+5V
NX0sc/tySN1DzDwZOo8yMb4lcnprnPAWE9pvBZB9xWRq1tF+cXd+sR1rePtxX5rsSf/oznfwLYuJ
OjRK6Ja8uny3rOqYSS6gOKxu3bb4VTP4q4vFwGZLtzQddcvnhYgrIyh1ORVbqgPrOkQND89kAXnV
F3Z0n0QjDw6/uJ2/SNzp16uWYdCBNnVvXqF+uAbE1A94hFO8YmL5aULHODAb7jRXYVn8qvDtfHW2
f3yvz7u8kqSJac6FMg8+lowDBkw1SF1kOFr8Ug0lADYXWaNpbCK1OkyidBjCcffu6HHT2j4j68eZ
6Jubzjqkn1eL8UItzSdA9TmdfNxJwC1l00ZobQyGR72QijgyEovJ4MJoKNZCkdg7e9HWxzP5GIlm
TvsRNp94NwsNl1PiQqsDu5JMFzLSLqrCwYG8ux7jt1B3Vp4sUNI5O5cZbEou+lBum3LcqJW3F3V3
8HKgL8q4qSd5UPrqmALwafGOTxgAzbqrvMPSu2VKrWo/kqQ5dpJPGRaHoYBgkgfTvZXRKdE9LI1K
hrSXsQPCJhumhfjuXkQp6VlpejBfAvUbVjbPqbS3NcgyZTTGJSBtD/9QFZMcAyLNumIe7Uy49Pgq
axOVJNN45s5GE+QkYbXOB5TSav4ikGZRWcSNNGr2UzhmsFAL9hG7wsmn5AoEL7AxjUkHihTGO+5g
JkFptWxwaUW42fSw6QBF9WOCQUSb3rU5QaKB4eOMz894iZm6jywRVoJ1iAYnwmobna9LBXuBCcO3
oEJnnXjGpsAWyFXELRg9ZnS46ie3uAV17huCeMxRhwtZsBVaUONS5oU7vIO89N1jPMiJ5dEN3L3l
1u9dXN6GdXGryAYtRYDmyWSkvXyVrvakZ8wtFmn5mAwXsAwXjg3ulsbBkwMcKRAMeQMp9qJtZPFa
aXClYmrVAg4wImvdKBfzJTHY1a03OnvXHhki5UPO6wCQ9A361o2Rwj0Moss+br+VTjj4RTtufr5c
fnn/aI6jsTgYyFY+Jax2JatmtFmQdBn4tc2KHPU3o8DxApWQOdqrdvL2fMVfrINfBSnUP8heEVOg
Vfr0tlY0wlAJR6bIaP9oqnco0px6fvGLlejL7cgiwpw7trQRvU/vYyIOAl7vFdt+9LZt3zITBQk+
Z1qXakqJnA7oZnTr1fpVjC1Opf06UvhqxWdTdWyOMVXYz4mjJ/IqF71FR4EZjqxCcdqif+8V+5KH
DwgFSPrcRRBOdyz+qyhG8QoS8VKtASS7FB9bDHmapr5JdSy1XHsf5DodLAtYcoARTQ85c5FrBbeg
DLZhVryVYXPXRuEOrvjeGztgCrhNdVbNhEJBNT/EKCRkgDjvW38s7aPRgoHD1X7ZjnOPMFOWeg2t
NBrnSScVX+Ji2hYThjuRs9Q855BHKkL+N12mCHM6BvDx9Vo4RnxXidvaLdGwmwwNqM30Mp/NEjIY
819D6ruJ/UgqleY20IYRfFZyW8NbgtxLJHIKlB7hwtyxi1g3DDh6vhbGFGq65MolSMWrAJvvmCqU
zJ3G15MupMoAxlEDIZwF8QbLD1wIEKg3mXhnkAowqQqbGwdoxNZwkEITS4PGPIqhr9Yjmn9HNCF4
B48JbQ0OBb1Hp7N3UmWIMquxLB6Yse2SxykV0DfyWSTOzGcc8AYzVvDn9+BX+6U926Z66N24VOd7
9If9MlallRdpV0A/pMekP+R2th97dZNq2NX8f73V5xStE/CGS5CP28iBpFjAFy6osYNJXPaN8ouv
9WWUbJNXoUtBjkY69/fvpVa6KCuz5nulWxnhphcWq2go13PcnmjjsxZiL8YkO7jhX3zNr6IeqjSU
pAi1yMM+hch2jaygyFheBtq+ENDznJGXpjk4kbfXBOeXn39+YL9+R4tK/mxs+o9qA3Bq1C1wDLd1
UjMAVh+hyrxowfhUZvV7wx4C1Wn187c8Lx2fKhyUdahfz61U3fks/pmkgOqPg8I2GbJoaWJy2KFx
ZNjSw2hUrRdTY99L2Ex4wfXZveseqxSKYz0SI9T93OormTFvbhU2KsmwK3OmeUNEGk9YqSNtsJQS
6gTOI05u7VNEbxS6Aobipgt8r+3lVE+bMBDN0nG533qm0vAaoLa97+Do+twr+ziGL0XzVi614L7O
GIxrYMLlnrEtc/1h8KqbQinGRUAlFkGzHzURNGFPSX0d/wRqsz1Tx/P0eSWBJiEAxCSsXJJ9Fks4
/s+JC3XCAo7386P65VXLNWvQCqI1jQb171dtP2DADHkv3/aVeM/GRw/aSBpMF+DrDrq5alo/Yd5x
+lUh86sLCB4QhUwKuuY/MgPZKWMkdDvfQqh+TyZOnzfJlzFrXvJZgzHU4hbuz/HnX/ar3Z/OE4p3
df7nHF3/sPKoXp0iSIZ8mLKFlOBqlh46rXnrr0trl7jadVZWxzk++fn7frXi/fC+n/PnZDKzrrTU
nMHmYeNmXGOJKw+9rj3VZXf4+Xt5X1SocSG2EYmRlrIqfCqVN72LoQemTFujSO6Goev9GNl6SDVW
r7MGGxfxYWHmRvdp2oxqxCy7CzODuqHGiQ4C6SwsuTXCt6yEfmTbw3USGrewKoc8AHBqZIj8FO0t
tJnFkiawvMB6TtBIrnQdWd6A7Z6EMRglgHOs6aFpQZpM6T1rI+xeyFPrqLggpmUsmmkTybQ2zm1P
5+ES201UbJ8Yu/MOack0UqWQb2jgrxdkXhSMS2J9pThisyEZCaHuHGibsLPwuGskbnoYQyKlWhVW
/9xNZo8JHGmP1lgb5F6HwA4hOffAL/E0YQtuYEyky1CHIZwaw62ZRbs5bq5q48klIh4k1waWCqsw
Gp7McMIGqzkmZXvA7kGsnFTZD6m16sHPxkr0oUz1uLKiZofHbHOw6gi3KIZfcej9xRbz1U3jzQbU
NB64Wz+LOrNMSHSXgrq6ILsqjacOHEWjmk+WsPY0fJ8aLMp+sdLrX128HpoMpiEcWsWfryfyyxDf
QhYIO3MOOsB7ZLeB7mtyWUHCjWd3KG1uwcnY29pBgqVhHhyGOEm2YZLf1y1tTaHT9s1x7dCTjyIQ
39DbY27VTTNaIt3D4oWX0AJUB5u1yjpGgDULGsTP74svJgVMZizQeegsN9QqP90XoTJmaCozmEdB
vkY/xYS7SsV7qLWDmfOt8N8Si5ihPmWEv54qEWZ7nocweyypkIcMIipes+laVuGmuMdVD/0Wo04b
XAuYxIXfjqVH9tgZ68A2gMcLiJeNggFFps7W0Cq+r3EXbX/+pf7p+A36EdGANgdTLuWf+Yr5YUXz
7NHNG93ItoOerCqK6qDU3GNTYmVR68Na8wLhlzno8FzXjhF8BXL4gvHeEG+Qpkg3cUoaALXSjdxf
rENfCTEQbdM6mqME5x+F2XCwJnzsWWyFG122cfaiZNVtVDIYbZkMIjd4nNRwvKU1HIE/XkdDc2XR
+lp0AZlnI53Hfp1HxXuTcqKg1CNzy99H3AqcnpdoC3ePaQ1qH1P5+MUxVb9YQdFGIBVA4EZj53NX
U02C0KZslKPPrjFSSpn3a0eWjUDd4fyMRoSjO0xlfNFHO68HPVAm6XTlqbAb+uhNHSv9mgYa3e0M
YpARzP6cbYXqTRtfwonbZcy+4w9ZrPqiuYaOCvcEZ0VPUOMobO4WK+4UP4Grim8nN9sIddxy4zsW
KwCVRelss9QzcdstyKVcY1fqOOQYEXXhufMFNyXaAVAD0pdRoOg6+ANR8M6c4t2TrIwIraGnrNRK
oDxVjDvXip8KZEgLozW1RS+IlVzFvUy9V6dnCbaT9i20VD+wiGaKbouQza/sE8TS9zAId0MI+ylM
LD80ytt5P+mcB2wwT3NQ2GTGk6zro9a2bzq9PvrmT12sa3T/eWFDbY4RMX/fdxeeaGiQR3uo9Z0f
xv3HVaAaB4/dIDSTdEO1kJH0usIyxXNusUMmfYQIyBLbwfwSzXbKZu7oqJ6Kcnz9xbXw1aWAIM1Q
Ea2Q1H7uqo00EzLZGPl2SMoMLKSxAO97l4dy2JDPcXxi77YzFUw85/WLOZs0136hLPkiaGFA0EVn
bs07+ucCL3bXVZXPAZpXcvr6TDzaDojhzqs4NshJt95YrSbmSBcxrOVf3cVfrP6USujpUMYlQvxc
fS/osbd9HhfbtMVEUhTJ1ixhmDmA7n2jYryqZBjp0rXuLe6BdR5EwEPlNhAlvs9R4270IjkEbaVf
GONsAdh5QAjx5VKti64dgitomT6GScfYxTiU2GJDVENMWNd/7GL/9bchT/mff/PzaykwXg2j5tOP
/zmWOf/9e/6b/33O3//iP1c4t5Wy/Gh++qzNe3l4yd/l5yf97ZV59z8/nf/SvPzth1WBrma8bd/r
8e5dtllz/hThezk/8//1l//n/fwqx1G8//7byxunABoxY8+vzW9//uri7fffGLtzKdH814/v8Oev
56/w+29XL/WYvRR0hP54vR/+6P1FNr//pjjWv4BnzyJRlcozxXUukf79j195/yKAZ04Gwdqs/qDs
VZR1E/3+m+H9izIU2xIpqWEzz8aNJcv2/CvnX4TgVKhsRgoc1VGN3/7n0938ke79ceI4Hn/+/Lfh
3c8FJ29WQcyzf/RAKCh8vj0KtU3qPEqnrZhabOK7ic3BlPQyYCyNSs4sNQWklCh1WVWeRccYa6ws
ddyFW8FNGu03D4W9OVt6Gpg1/HAov/pwn5cPPpxjOJgN6nzNf8oDEFZHDHWD4lNku5s1wlg8wW2w
mv6aNjr6gLx+HE3qw3m30XIHtaFtyF8FcJ+Lj3wIl9SO2VqLHe0fAVyDBK6rrGjYjk2FeRYrJTWp
nhEZwUFxAgr52SIPjQODxu/fsVfGGrYjMFKe1JSPmMFQp2h+XzoAw5LGxPcizpdCzU74vpsKXlOe
5DMrkfsr7ey8wBG+/Jjyz9khqw7jPq7Olfa5ntm2oxt3o9NgLeAAYGufOicTKxarbRbg7ZYMeLK6
ebx3okT1GVSzfOh7nT09xyrfslGyG4KFbnk+1lMK7VVNahQHuOryfswLMtZgMG3baepx0KN6F3s2
9qrBMwfJYLag2TsFb4On9G3jYaghcPZcDKy7odqC+2h1nK0rN97GFMkW01Zz6tlVvNVXBJYjlu0J
UW7GsuiKOx0Z1zIwNXz4phmxm/Sr0YGO7IXZzP2uMJ5fukV6NUBzDtS8ZyREAQiKt4N09QSoU8De
aBUXZivuw1C5UYYQXGHJc7Lc5swUICdSzIydWN+mNV8+C1yXCEScHDg3zWBVvtPlGzjhzE1NVupb
THHbIMx9w5qP5PzsmnzLTm4AVFP3m9oY4GRIHiMAJUuTuSIg2nvhGCsNrC2gXphhRvYtLJwYpmIF
UDswgYno4YcXlslFjx/XonWtCHPN9hT25rfSpQlSzRd4MPthMVGggnszuqVHm76PS45dukdN85qp
ZuobiZv6oxJ6yNqu+XNmz0wL9rte9YDZRgKwuFjaBmllnDya+Nj62LGDJAN1ZZbGpZPo6UJO4qai
PgTsLoPSlNibwsMoJvCIt+RJm50K3WvTVBZVJcdN0wu4RCD3LAEZMW3CfCGF/m47QF4bBWAF83bA
GxAvne9SpVM/aMctpMubcDuErjWTzmmWOf2TtJOTVUQHMTvxeOmpJrgzKsNZBrl3JAWlhRVZS5q3
+PPAAxpDdTvyIouxDvc9oId4nj0ajORpsNLT+Te5xmnqMEkcLPOeyRRJUAleaiIfl+kEEhN6Rhd1
9JptBSBQLx9MFSLpmJiPSpiuKjvIcBenJG0WqHGw2Gsqjp0juK2rKfpwRHhJ0fmBMdCFrVhwWtsS
JK6L3VdZx+vU9WBC6VSJIfr1Co1Dh8WjJvvFjLo6BBoXYtETAmnYWDYmba+sUOn4gCnrS41lWbj+
+RuEMezBshjvzR5VZehxpSY1oCm1Q7wzn/epMz96G5lu3V8aSX/spzxbKlpFUZtTV6ZU4iQZp2BZ
qhWZ3vXIe4LBZ6oWYn5PmT+AHlkYUCddQ9xIWngr6lC+h4V0F/MKo4tTtplWqxbbPWymnBAbHwC3
Toi5ZlqXmW/103PSzYQ/dWb8Rd31FMPBkwPPD8kEpgqWNO6IQUV/y1PG627KHun506Lrje8Iuxk7
Hsd0HeblQw38iZXjHUqJwHJIgYza94/FiFRHKJYGVw3QsAqcJAlmAaXB1Rt7CPXROD0wp09+nfGH
eTFisdMwASw9TqlbZRwvjlypki5IOiRrFaDKsunLS9R8chF3XEqcZicKmWKaN5qK3gh28/p1qDyi
/HttLToRSF0v66qjxqgtnQbYhtc+thorm5swC3U+N6Ll+ii97DROKkm6u8EiCUb7PGbRcpPgiuLh
xM0bRDY5nSa0K1Uzv9c5WwRei7j3cu+0I6TfZOB2Tq47xBzLBFz6wky5tc9nhBEildwfs8FBebeG
6K4eWCNGeH2uyacesiRfxluEvxTuQ75dgR640IEwDhmvztzRJof5FhWco5ICQynOlyldJnTfzESV
wAOd2h/Kh4nszBznCev0pBkVxr7zGxGlcEcPO6s1dDD5dbzJ1PhRutW1AdsGgBunnb1BX4V9eDfp
eGgVE7dGJ7Ek814ScsCyCr+dL5GpZzXL1PBDlkB4skhFPheuXa2DRBffkXm5C9znT15WwwvU0g9d
ZQMSks2jTRgB13SsVTotu7Ysmi4dXDwZAkAa5hNo2HTxaj8tvWuco0nzaJ0DvPeZk+l9JR/9RtNf
QwbmFui75+E+cWMEoKGYhSj5DnxPBOr8smlBI5lPMptBEENwcb4wg5HNG2OXD8x5VF8B9DoaVPLK
SX5v4oCCHKJqQEX356vI8FhWqIm9GBFc4NpdOQG7hKpzOqv5ApeM4VOdzy9HHffxtprNYBlTdduJ
C7bm2q6xulwqdnnSMyxThzBd1539PNeGPJ1FJZ+X6LKe/DynPKgCXCwqSPDn34lc7NKwei3o5yB4
Ak4NQwdiUrVyc5biicbeeVZRaeYX6hj/LeJHe35nTJUh/aXXuVGcBNsqZQYM6jFD7wAyAJpEVlQK
Azc9jyWZCVWXRZ4Tj36VkehpWoQh+05SJT4Im2vNLMSSCtcb3WouYlE9SI5t4OJq67R40FQWPzZ6
iMqsPdn4sNTm7Jo0SHUZw7Y779gaswJ+60XvSSTXdMR6P2OYb2nlBvhy66Hj2/udm5/OcYCC2zbz
KWyTnJMFAHbW++IwQktfBg7ZrzE8NRWbSpLSjRxl+pGK9lmYzk1uKUurZA4H4056UABBk/SjGI7U
EqrlUAUnZeDiGh0xh86XXYljN1st26C9ydHwLVrBQqZP+UUBdCwiavHnY2ao4UsXA46ZQw8Fz51K
GZeZwi40qQTSSF9fgSzFXrv887bgmMbYKzmsNgshObh/hCAaNoVdlc9YdoqEksuiwTB2FLZHgnkt
DJyZdGMdRdzmYV/dd8306NkUos0FMKODkRarGPXcwmRUdOkMAM5IiremHflSorfHaYFua6Cs6Ekh
hk+vauMwVsobSQn1sIxbpQ2adJO5+l6Y3oxwGp7CDIMTMS+rDONIYh+OTl2Kkxey2lVMEy31gy0R
4xlY5JyPhWzV1Bc5BqslYxQYtvSLMCe+Miw+QjLskGx0s9k7f9kHC4ols+0t97IS8mKmM76FLpIh
22QhpWCMtRIjctjgKO+eiaI6bQcsuSvqG8Ec6i7VKWRKVUNuF5rKY9lnH47L1mp5XD94hsOS9T7I
N9aW8CK/ZgseC/0bFADG+2H0oveSEbYpRMrjZprj+MHEv7TJjmdDbAMbXLaNcDsPpUidVVmhJgKi
Eeef0dxiKUFYFLGAdmNM8TNFUmBDNtTxvVkUMn+VbXunV9SgKqrCvuFwXBPraRb/dsbEYOGznNdb
BlH2sYtltTkg72j7RyoLdMm7jyDj1kEtBokefhi3IO1xvbluCPTw94g+3Pn98y6lP4W0Tu37VWbn
N22dnZKkuBEKtikxAsFgFrid99Hypgkjdeswtm7a6SmbneiKkn1IqZtdnkQKOCNVX+WtuR8xVVDN
QV2HGteqNDBbYEz2pKXl6Xz5eR00fYlbeYnf0FS95BMk5MG9QlbDZTTHc+WQ35zDoFh/znowjufF
ONHc4zkGOS/iiWRz1RL1NjBgarapRtyT1pTTkGZzKttWPng19gkFbdeFUbhHkcc3QyFPiSCr0Smv
DYchejCE5ocTYYYXsjvn6gyJkunrOfZ1bKYaA4U93FD2eUcMLmbtJOsBOMM4+0CJy91NwJ3J9Nkj
vVloHSGkrQa7uI3xIExPUVCzXto5pgQmAHtYkeZOG+sbdwrWZTuy/7lk2kkiqXCmzNjNIeo0L/9T
yvRTZRewRedow6WN52jPQccCW9fdNpLWKc3ZSNHZ3Gdeeltg00IIkJ0caUJmrJfM0JO7a0u1d49t
7B2HwmCNbOx9M1qn8+44KSSuut0e8j7eVYTgJBRx4yfWDbbvp1gS1ZTO9EaA4jtzFJ/lwZHaJ8Eg
333oo0sv7G66OW7wciDVISQlt0w+/hB6se9ZZhotRr4Qo1Q8Jy0vqXwQBFSXtbSZDib4D2PrRS/e
25hFYiptxlKBO2+Ekr6fr33H7uNNHMQeLig8I4sBRjoYMrdEMUUr73OIQk4x7y/4WkZF/G2OFxgd
PmYuSXcXEw8bdgq8lmPj9tNVzPDWwhq672VzSis2zPNpnqLbtKVE7CXhxCh+dBNq7hZ1yWUfsfZU
bXHSJZ8VD6dNjN5uQ3OGKST5Si9itjFhsU4+5hSJBsy8oN33E6vd+Tqe9+HKNLfqyMfKW8L2NL/p
evey125HZtwIDgmRRr19J9Q80Wdp15KmR25lH42BqKzrxtVYz3luH1GgDiHLkfLtYmW46+EUoXq6
FGoeXwmR7hXBiTCxFq/sSdkqSvVsxNZDo7ovkecdnKy8yWzur1KjN57Z2VthOd2Ggmy6vk5Vlpiq
O8aTLViU+g60uDInf2hD2WxKLNaCfjn1vm7hTT1Re9QdzGy9gOkyL/XPQeVcA9Ak6XppIZwwQauf
k84yXNsUXAnzCAg1EWMhFXxzyvGyNQR+UAqhBeKkB5sNcuE5ykD+xSY50R0t8xJ8umksy0ofNyLW
LlvhQeIPGParNMXbRqFxXWTeRxc4MIL6zE9SK1173/WyajZBx13ThsF66FT0nG1xyWZ9GbpEYnLK
LvRZL+jVEze7ZcMWxbCTI4O2vuYkzde543QXVZdArbRB4dMXuudmLHeWF4td4whs5IesDPyS+u1C
LXKYscPklH7iAln1mPwEf5zUu/6myKJSXXW5q609JvLsWJS7v/4RBJ47tWD4bNHr+HeLsIx9lgYe
xJDHzB1rW8L0W5tV92DMb33+EIFOsLKlJVXuzg+2AeMLpaPFK51W/y7r4muKyfZaHdtu1xGI7RwL
t4bQcFo/nUbQ8q1SFbvzP6qmY8PqRtu/HvrjKeivvRT5qvvnExUZ8YeqHpMBBxBnq+HHlzn/9V9P
/uvFsI4ssN7gn/Nj5x/P//fXY975lf968K/n/F8f+/SqcQ4wtqNS8+fXy89fsrMSAHB/vc/540kH
5HfTYO19/sX5H7yWd1EyllQNlVqiQeHT0nA28x8PivdWevFwcbaB0lR0QQZeWCBic5PJjBqp27Lu
Qk5I1wcSsrNRMN3Iz6Fj37bCrdaBlheQIKW+6bNhUzVFu1OjU9vgLcSx7HdBC6d+kMGAMVlm71rw
nDTh3cbe8bmt3fnB8z94dUe+EcJBt0IDADKFJLK4FJmdHJxdmCXu7vx/LKfOLp69zodGY3BG3jQi
MNclpo87pRb6DqNafReM3S3+5mBYbDJMWiCvKfuvCEg4LsLZ3n5oyb6cfGVrOXyPDJPUXk023Ld8
QZVUJFd6HCKgHpQeoIuIvpVdpCngSoGw0DMfMsX23tpxlYzGDn4EhgXINZYhfGVNB7Fh2bm9wmz1
qitJ5S88C3sJVw3STaWjDAqYN9IhKaxnE7QmOlgSZl+E7Sd7NC5+rWtw08cEEJKss4NZl3a3okOm
rcnioLiZXBa1dwhUGMbxQ6iGuz5DqkYXEYlt7+a+1KZgCw9ijT/SVWr3l7GM0VA69qsM0hthmPYC
eUgLmn4ipckod+LIumytyV1MQXg9MLFhtOHNpCDFVErsE1r9vnXTdN9ncchG5xZryIjv+mi+ugVu
bkqFgUbX5294u6MNrJrXCknp0A2rocqwv7bEpoybGytpD1JoRMH5cImynHTFZuGtrB4ojele0Ca4
Kpre7yQI18LoB79v3zJt7O6klMbKMIE1iNxZoSlAqM4F4WbOtgy07GKwekTUuLfUmVFeDzlmbVxA
DjUzZ5vjJ71oBHOK+dxut6Fb00NLqe1Ajdbr6G7IbZugJTX3qlW7MKrQsYdmi42dRJvVu/fW3F/2
mN3UI5rnBfNT9AlwwQBet5yQfi/RUlLzzcdDlyva1klGmpEgtSrAbkuzQSyDOV9VAaIwZbf3vKZc
4rQ3XqCJ86VAGkr1FjeS7qTheUsFpvN7716PKUMzKbbX+06jbttfisZw0Qy4EMaLaisMNPy5TZIp
guaNT0C+ogXeJjUEwmocQDomX6sYOwlKGi769Y2pRgzVM5Uc4rbHx0hWeQycLYyRrXh6eUgn5xKf
IsQXRPjIm6nHqcsEGHynNtaFh8+b0YH7baV4JTXchkI/mWyNm5RIjP6wumqDVJDGUENMat4Ku1jK
qdEaXcQ+Ul330FG75gJColqrjERX8VoHUm7Zk+/0pbm2ZMMgqKWdXCsL8a83r9U+WBdSgZ8uNWwe
jP7RbqIbyggPduBuWoPFAgO+m9L2rnLNOQYBJZHaZSZLi6+l0o9HRarfSVwpqdjJvlXKJy1qEdQ5
7Y2QkMdh7S0zU2BEEnfuReFVcHmSLVN1OC+NDKFSQj04DU47ac9sXFP3dLGHCzKV75SGvkdTctVp
xl7JGO6Oi4N9MKOkZXiEPonWx2zGtCplcKlkYFxsxiuLAWf6PH3RWubTpQy5bAOKNtqhGNDnNjbl
qtDu4YmryPyIy7d15TyNg5Nd6xj+ztW5wp5wZi6r99zLAToTGU36eJkWVBFyXDSCeVgymYbanwL7
pjZEva0Yjhz16NiI/MpLMKMa27n26GnXfdddjUnf7ph+wMA2rZcUvrlRs2BhJe6FK8PVFAiMUfsp
XrUC+6MO50lqCxeRJXGeY1C2yHAD1fvxIhmU+KLJ05u+SQVrp9auSug/+1ujM617JSY7S+xuHUTA
MfEjJYKB09KM9qNlWjhtYgtB9lLKbqW0cA31/nEcvRsiOd/rsNBEmzYuCnczxfIlmK6sPDkCzNmw
1B3jvl+iH1nGJRMGNPeWAEeemo56b2VtG9vYedgc5PoATFHxFhYBSVqGzOwb1b2A8i1oBQXjFjHq
muYpHQ5yxJmmFc1W1qID52X7k+7cqAEpTsom5lrDbSajVwNflDgoDyOqWbcdFypRfDXkyOUzP9Uw
pMecrweVp5rtaxIN1CaqUl82uYfvmPXdnGsZChVGSut0ShS/wc9SBIdJ6leiFMfG1k7AG6/pbdnY
Vl0EXf4dGc8WR9mjooXJ+rJzleiyKY2VwoxCHwJV7/LLRpTslpAastXA/GYs6msQhldRlR5HhWXD
K8urpPPNTv8e6YTBelVvC1V77EP91rGrddhw6hlBoKxlVQtTIyxHo3wYZLVPk5A+QAtgGgA2xzyv
GfSb9G/aIG60LLzU4/5at6kfWA6F9qnUd6XZ+HGGjZCaXdYhsVrDFovXWMKY+KQVeDlFlKnMZPJl
5twZ5FyLjvsym7AjigZ45PWjohr7nHpEYZqP86mZXwr28Laa2StUxvT6KnG/mQBqydjRZdXdc+Da
r0PlHCEyeOhUhsF5yDgd7SCeR+6hHtm+q0EGjr5bDPZgFu0HmUXHK0JPljkX4WTvhJLvPK31tTTT
qbn0V9TgFyajYi4l8HZoLpThNIwQ6g1Kp5lbreCo+QztvVBPuRvvxhBH+FDFr4qKpxkA388Q4keT
d6fkdChYlppNllWkqvtJKSa/58ADk3y0Y+dWuvlLMYW7prxxKepkskaCXJ2UhOFeI1JeJCtZk1BZ
AgaJz4WGuoTO/ZWhMBtz1Qz6Za/gXFUniDK1Kr0brPGdmtgToYpfCfFax3s34TIs2K6W1A8uUP2D
Hs/3Q454BcG76sn9NFXB2tbSjszWvR0pcDi9FZFh91itAuQu0qRaZppzY44F9m2kkhRF88sA+h3V
EWtvU17TvHqncDP35r5JXIa7sgNxdeiPtpx84MknaHDvYoCp3kgc0bXQ9lVtVeWKtceQcZuIgtWg
aOYuk/Abd/gu0+q7Ldn1C5OLUE1psVoUlcUliN6VRpXbRT0UMbI7YMYcdQj00O4tpYXdbFAI0igr
fO4VrrUZvB5EhAc4hK56hZmJ3LUmX20bELVOJLHSri4UJ3kwRvKjKtc3+WCSXkSFwDaXlCqHp2v2
hrPHSlVgkHRHhfvWVgxjmWRs9DYm0pmOJbc59jst0e5GgqS58pL66B8oKJMOMjZSjm2/TRTMEobU
3LD6vWpa8GiFSrxpRPfcQjhZU18aFvXQnkoaqBEKMi2+KcvpWR0KtG8FezpoZ3xIMTlQ2LFNE6ej
8qnTuUb6JH9qPQqnKULRdRH3qGoot7G5XukjluRB3z6PeNy1KuZfTllFywnhw2zF+xBmJsckqx6U
bryy4+ghV5v/Ju88lhxXknT9RGiDFltqMpmqUucGViqhAwho4Onni6jTdqdP2+2xWc+irFIwSZAA
Itz9V3hIBkSrrTBu+mm4yW3vOPk26Rv2fREzNwnIgQfCy/bAINkGgtlXFDFX2XlgXZs6TJ+lFz1M
VaiydXyn+OGu1NfUen7AVGqp6IWLKnvMcQicYvfk2s3HONxb/dYLrR9yBXnl3wIvgnp9O0w2CNx0
8D1kq6Dv6LKnAwzeDRgvUzGi7TdwhxjDuhuTlGD1ZyF7t/3X77LZ3rqU9y2GYOxygM/EQnGBmLyE
z9OrZ8vQ+cjGOo7p9xaW3T//1E4bViPIIuohEdjVDP2Yl6u96KSeYhDgnHG8XYJhv/B0VPLqW9sR
Oyd7WfFA5HkTiWe80hHx4JjXGFKM/2OrYCXkqGZHIK8ZtlnxTOxNWzOYY3YWieJgsSE1qb9r+NqB
W6W/Vr/jX4NsM+LKwc0GYzMeQ5FqyWHfqlw888d0amtj4zikvfF/A7xLVwEd59gaXIwkaEX8vf4V
jo3qa3U7RjxPLqJbsmtPTg1fG4O0e9ahrcXEbuzNL3VgAk82IErGvNn02OQ2s7nx0PMXqJgivh2r
iBGO4MY5Nq6HCtWGu60yUZpLWoudOlavkyWJivGnAzNYvXjTDnv9BgCunYIElP5+lmKnnk4dl3pZ
Q70dJJb6vfMc0jsmdFvqr9PQvG9Bsq2KiQkPbad4qz4e9fbUR/jPtxpxVPZMNcfcTK40Eyi+MoC1
enb3rN8HmXO18bMOBIxE8J36Wj2mBu83/R8mbYtbM83goV3x5+E4BR7NjGQenq6IYnKg+63FHIsJ
hUyDg/pRwq/rLjyph6Br3K0DHQqqBtcqf6qnMknDwsyYe7XaLm37Y6rFg3pK9ZiovivXe/UIdUyi
/p3e/fOgVH6yOuCk9s7qpXiJ22kkQ5TmOe8s/XLq6fxpgB945xBnRYvyLVpP+FxTveR7X9TXqsXz
ABArVL6LNoPFFkfH3gHVwxZqI4ZW7kYbpCNxsi9o8M8Od1U+kXK7Gn5zTBPTYLtfHjSA3/T5F9vt
szFzuVaexCihek5ynO3MyjwNIOb2ZAMH5yQq9cyiTcGlCDWarPl4PkJH+Gqi7jTPoNnYKGUHUcQb
f/LkyWuhZMv8KpPvRFpPbDb2I93Cj2qcKwD34F7TIFzJhTpWd2ySDMsUKOLKZ7cmHBrlX4ekYKlp
5DtxRsiX2lV6dhLxVI/IBtYQtg72FJIah3FDeenq8VH9qyJp7xtFE1NUsA7SkI06/jAerKADwWIT
wTQcE9R4rA9Z8BMWOOlK3vLWxy1Zjh4jajNj8r1SsaEJsvdOG7w4a/7hiCDc+rLFO0pRhdkhms/F
65+KhHpo9Riy+zZok7OwZ7gjbZx5DmbhnRe1YbW58hCQDI1JaWDtSsxnPe5GUcMj6yzYGbu2qq4Y
2IJVKQSGgV25bV3wmAy/C8PNTlFbp1tmrFzeDIWXannoB6yR87K+TbAd3PgKMjN7GBSdKH66bUao
cUL3aE8cv/hdhzVgrVN+wJ/Ym0ZPxQS4f55a62RWAEh2ZhZbM97LvnkTjSXwqS3yXazCgR33sFoA
LX041Ft3MJ+QboGS2eVnXA8qlVBA4gWkqJMYj1yHXkeDk9TOJxEwOxApg24bXt+mj53jGvcgsSXb
MEYDaK+Wo+PX4mATvGc2pXtuWvOmjRhGLBOJg5MCMz27vuoRfnmuag5TM69qqGIbs5ng/42HbEbp
YsbMsi0FQ08WvLeyfkpiilR9oYcBwSSD8PetFXl77MiHQ0UnswRjdhQdoJ+omo4KC9x5UJd8Y5B0
sk5efvDk1V8857wYnNVhDDEFom40wvAkvGW6hVC+A1bx7s3gEtXG6xrPP7NwtfZZlB/0S0tC7jd+
YWT72RZETLqJOBMvBv9LacddSCSzU9/9ohVUfWUAj5GbFZqbooMJcZuv2bTrElT+GdfFZPqvJbLQ
bTMxOB1K7zBG1C1rdh/XSO+zhb8Mcm+LJyF34pA+O4qZMbFG58gFZgO9PEyGo8C5oRKMmtMpMBBF
xBfHtcsd/O1y4Nxmb15chwQvRU8+SoqDsEjlnOafVJw11iALbh2ivunxhkLy+W5agBPpVF7pA73t
Mq/EbU7iwUnrn+Dd6QbmTbRP3eYyxPJh6NKr5edfYXkbRZRGsmxdBBdMndW9EA9c20Y1v8B1GbaN
zxpg4b9gjzQRltlfI3JKE+aEcwp7q8LBGcMyWBYaTlWAomZJVTXHQ5GHZ3/26U/OrUW9H5RQRPqJ
8qjPqQY7LiXGNmmUmiiIKY1cfwLqGin0yuwyhFD4gYs0aNCW4HKUH5+FYuQj+ANB4jvTrR+81ftW
wSAE7AG44QYmif6uH5xXL6eBE8bRBHIsxvo6+nLPdnAwcx/MZxqKQxyACNQDMcb1oYgfZnNggAtl
fl3hxQmHqky9yAQSLWLrrWzqz670nooUHpBiebF1UD0Clq29YDrEDVwpy+MyLMkkNH8r/EwTc9aR
dZgXvfEceBPMim+TJQanpUdzU5TNRFB5NJgas58T5m/OGN7IvPi0rerBabgWRJR+GBPRoh2gtj3k
waGcAu7nGYuEwdx5MRt+v0ZkHfZ0oOb8libEmaoxkDfC5MlSr92gkqMamotna2VGJHiH7dzM9CRO
sc1TEs78BGIljgq/IIg5gKoo+hJGZEaCOIMKPNz57XSahpI8KFlG18oID41nX91i/IaaMWN0yAXi
jzTrBBYp3wFBGVG1+1rW3T6snaemi+QFkG2X1ZhR+RZMjzr3yjOecPdOTVynb/9shu6HiSXc3lmp
AQTZFtnIKYhc+otkiw/BH5gR/v4lje0WUh20eTg9hCUWyHIxjeSDVDDT0NI9uARmI3s9VYBzbdK9
YqJ9zLG+27YBmHbQfxFG8/yHPDV130XzZUyP+JQLd7gp0IbtNeRXZv7talskenGZd4rpiV8cQagW
c5NmhFDTtZBGEvGpEDuSW2DgAN7slyX7UqCgHzavnT09FVbEsIZ+Y1y4ehkEI9lr/Eeum2+iNTam
gbRFY2ew+DdNHb230/o+zSxAdQ72KaOURdhqEnQf+f/g4aBFF39nBVs4nUGtxngH3vm/ip5amxsN
DmyPzAAOxTJoUBTkNwxzIuqF97RCDj1VHWNE14gZmkVbzV3IBz4kYYC6K3qU2bPwzWzsiqskM66G
uq0fDMVkDBLKojgKzvo7L57V5V5+8pnIS5r4GI73/u3i0OGYzSUvB/q3ETgyUgCeHOSFBvTbmvC5
/Wc6uffvdPI/b9sJcD0P/i0mCRpXXTW57E+0aaeShWNerdsogDxqsDWTEXNbNF/1Moc7rJS8jQwt
okgtxbmoc24IOjlYAZQrNfy7RdF8UpgAe5ClL4qQ77JTBdga/QjlCOEkPAwen57eRRmwbQsIBWPJ
tman1dPYxtwIUJBjI/tSZVOqrlPsDpj7O5yPP1x7RXAQglFQLJcHqqyPqWXFVitc5ROSArXyHJoy
OxXpTfNbZut9a2DM/J8/NOfv+hnFIeeN2o4f4mX4b3lOSGqKYDSc7mRkDgS4Jn5ewShxdGMtU1ju
3D71tkrEVKwfTY8AdTnXLuM4tbXQsFyDOiLn0jNeRmHcJdI+aHLMil3oZl1ZPAJ/qWnjypui7/jk
fC6h1EwfGZN+/GGzuc7LaIPjrrRIityQTNlpLdpHJExsqulZxSamDKXVHfif337w79eMgyOIiwoj
hMn4b94AySALO8qIYTLNzj5k5c6Iw2QbpGwTlZGAb5FUo8n0po0JbBdmN5qkZzicyqxSJHDFJo+X
+N7D3N2RwZ7F77T6LHXVeO4aKJa6YJglsRcwDWq1qSRu9bmEfDICuz9RVrwgwUoVHAjWHwNTjwmM
KFr/UIe8PIUyR1tRNiZWBVO3n4IabVkIkyqfYXiU8ykwkf2vi+Yh5ZMrL17XnP0QQwfE+TTYKW6w
Xuaea0XEChPyQ60SGMhhfESeV3GMWtifxacZwz1KlpcCasIadNi/q90VuKqhICd4XRfKdh7t4HEz
AHPPEibW7j+fEYIK/i6qwr3TsRGtEFuFnBdDmH9dwDyUd025EDKT1zhDjhSrxz4kENNGSVaJ6c5f
fYxMyf/ZCTlcfF/au3ZMv9iTG9zXN3afvCzq4msUz4qYshvkYbdYr/l4/PFHRibeWkI8IwF+9WdR
6qyziyFgN8p8b1j2d3NafwVZ8gn37DB12bMdlV9hwcJRGU8MPthQWxsMBVZZ0frmtquD29wdPteK
WOFFxpwP/0MqHid+W9me+MBsny7lvgqMl7hP8Whphuk+CuZ9v/Y3huzNQzHamEAK70ZYk3fjQXct
CnR1LTBJylNfx2q+xNHY8hNhnePJ3mWVvO+Y1Z1wVS0ovDrsGOrOhE0Od3bXTIwbS7Pas7Qh3qg/
FQc/kD7DThY8xQzTdDanh4HuOb/Uit+W1EiqSPPb8quMSLEJWZs8lypQM6n0720KOac1Hs0x+RJV
Sb4Suje7+6ULyqRqHnwDBLMVAz4y6s5QxK028J7XuL2qvjhpsvcgb89RHb+wUn6q1pQumqRsNRtK
y/59irz32Gx2hUcqcjvGSEei9sgY8ipXKq7IoEZY61HZP3woYhAV/9ZFjnyAw/jljvOjrKob20x9
mkQ49JlDFb4SlCyS16QtT5qp2qff62T4YdjquVJ6CBSjgUAS4VUV5liusR8LrpQ1BbEzh3pvFHSi
mRTX1g+eCwMGr2J1qYqzKztbkUHKLaTya1im5zDxkML+4bcNqu8QIzedWQ30ka08ZXBIQ4YIQcqo
QxHo3BTYqcChyxUcrt1VuO03Ntx7t3keLPj8shu3oWqFqWT3HcTIQzc4j9iXvsdqFQpWXtzs5Wsm
7Xd9g6dtk+48QSJ1PsIAaBIEMNJ+aHJcJ9GnWeAqiq7toY9t38JkevAcg8WGvmfjER/l0ZOHBraO
2I3RPBOSuMdD/9ss629NVj8sSjdBwNGmpz2OOjZ/My5xUXDjZ4Ph+S62CBR3yBfSbXdvMDgZLUYB
K+W9peiPtcEf4pGVZtN1SL4z6TcMfdmm6Y1lteweYEalE940Pgz/vHeym5YP2V0bSBJCvE/Vupch
QrZiArgGGX8Zitq6GaCnYVKynaYie8jt6Uwqz3Sq7YhBT4DR0LQSNIIgjZEFPmK1GNlPzMg7umv6
4NFbno3CL3dNbAIAhtN1WtYfXrHYTwV+vVhvXXHNfm5WRCx98BJiOQYGU5kIA5g4ZfA9TQLgW3yE
GG8JBrJ95h5E2tnbyXbGPR06CTEIK4ahPPo9OdAzXva7OprVlLSnU3UB7npF7IGkKU5B5+01MahH
1rPgh8GZIBMnjS+wyi5O0chDYYjLumb+rp1NB9XwemszNT+mowGRRYhz1S/2ZY3W21S4xR4JzIMx
WA1P16wk1JC96q4mhK73ZpHkZ3oyOUxe9zXb/NQzmDHUOF1eoKQ5lyDo/voK2NDChv5i2ObjauGD
C33t1JiOvUt959mP6vUS9a8T7rPMl6CikIDrkRGpvuwBg4Y+O9ZpMcNXlMaNjX8tlIf5JOPVuMmC
PLi065f+plM/0V+hqAMEbV1otmLBFz50PAiA4e0Kef3kukF0Ew9rfgyF85bJqLjOyYy3z1rtIqvy
gKYW8wazx9uB/udUT+tdEgT5qcxLC+XIAN28lMRiGARm1GOGc0fteTfpaD9AovOO+ij1UTgBDhrC
6b7qGA5LXIsW8kMGpBIu1jamDd3Wk+Phuj0e7WRJz35Zgu/IgqiwPNp6GS9n1gQRmyYmdiWDcwvw
cO+oHOAOhuBNWL3KAXqd7SXnImj9m0YVIbGFSjic0VIjNnt0k74/TV54DCxGKgV1J0DL/IoO/LBm
y2627V/OlBf7fLDbG1f27c2cWj8l5PRDpbKG02YmPziskgM+uftiHq1z4ArAHKaEN5PtEl6aABuy
Fj/FSfhaZCPp4bEJnSVGdFT5Wzwh0ME7+c20PHr9cic6bpc0sh5s4rxJr1zhDxpdfpqfErFalzC7
rBzAsCaCwRBeJJCcxmNnlZdkWPqjWfl0yVKu3cUzgo5JhrMZV0CUbb5YDwKG0wWCfX7O6xjuMcoF
ZoRW0V9oCwtEJpeQlZqNJw92+jkSqLy4ujnz1g6wzSuz9C6DIY43GCNQmrEM3yDAuM66aAZw0aFE
qeseZpYhtm2HUN8J0pOWcNV9zwS4GL8SjNYVr+6qVy2htBnQq3+Vqf/iVuuLri6wXKx34GTHyQbO
S/runcTV4hAC98HkLj9DDEeKde53ptIzeLiAQyvB/jrea2p0Oc/ZMUVQtXgYYbXFjyVJbjQ9W9il
vw0opIHryFyyEa1NvnEHP+qgj1ITptWIaI2rhzndQWq8WKl1Z7nkuQOqbNchAv7qnnWd1C5sH1NS
HdMculUZR+3WwP9YkZ3xtO22nlgf1fapOeSIX2D1t6z9vAtcNPNvxI1Bue2Kz0lRg01o55Tp7fMq
q0/Fh1Xsc9+BgY6wCShx3nVIAjJEkHFN9LOamk/JsmPXp5T2eaZmgpqDX0AXU132iBCdAhyukduC
+J+cueJmGHidHupzISGdGYOkteInWiSzJo25+dTc/jGlcw+yA/b38NSL6WgN0/PaZ+NZVDjSZU56
25ZTfTC7g9ZsaYIwTnHVtjXpRUd49vtAoiyDSPnlkH+9QTyHnsyhv5XzGmIZUF2sHuVrXisNamSf
ZkPetWb0nHgrWKX9QHeLNsSfnj2Yu1WZfa2y5F4FghqM50JZuft+yShr+cS4RW56U+7tRT7IwD2J
xUdo4p10Ax0otvHQBfewJe6nqnMOYweLqw/ac6mnaUoPGBlnkqkeTOXoUCULkghy7Yf60kXNbi2d
p1INNBulrjFy5jEmtqFTOlC0OFfPhjdFpz92KF/4P5uYVS6BiHH5m7e5KQvy6Zmi2fPFiZ0CQAZJ
RhL/HlNsEvUVsaYOs0jKyE1uN3cU0dNGD1vmmP4kGMu3AP8XjJDfkaadE/AVdMXFtDPzCSURB92d
qwG6ijtTPYmEugjP0J0zrCsS3eqzM4xDVxpv+gUSL4bQw/rgiLnf5F73rEQ7LusDq618U7Wnnh/E
+Bj10kt2qj7vZPtUAF0jkqH2rRja5DltfWrU16w1SMWYgm/l4txJo7/NAljQcQvTuSPhglhuSLXK
fwF/9k1kNghncvyRfZyfODRz8J4nD0+1ZH4zsdDe2wE3SD9xevBOtOEh8ECL6TMhksR5qalrOykR
WFWrM+T/Dseo3o9+Fl17JUXNlBQJDw8OzQWn0y2iwVNEQXobjskvI7mt0ZwzrX4xnfirMVbSI+FP
EqImd3NQU5NP68MkONYYV2nQo6DfumN9TwjEjtUHqctc7jMj+WEJPkNVpbJhk30RfK6T/DzVS/Rh
VtWXZSMWUPdtb6WPPr4SY9/8LuLibKkBSMXkF12veS6W9tfI5NRRxzhT/zbBgCtFtPYcYgRzSNB9
VGsdX9a2OVeODV0ML2YajdNkcOtEsevtDAPHqdFB3DhI9+ilsHWdOf/SExFcWXcJkebbgEHgzgV0
1z8mB3YTj9ZTWITfwzm6Ywa1V/VSOg57cwxjxbXiE1DSoTr5FMTM7dcBi9RuvSmU+v3PWpZwoqc6
/4wI+iO97zcGh5JpdIOSehB45mNlPluHJaWThyTOctihmyATbXYmimrn2NQDDY7S3HV4iGxHGRyU
aEX146ol8Rbaa2oyXqRItxL+zFITcKj19bnzHf8gBINK4aH7oyZl107SBvFMX+IoGT1r4ZRWYFjq
opKL8SJIaxbIqfUATs+tbVU1B8QFl/2E+gZDBXilCZJfCr9K8ancSRRbhxu1YBB5GmYLmT0RjBoA
0PocohS5EGB/WcEIlVZ1HQSeb7MO98Vz63vUvVT2o0XeUAinI7ob1v5Y1TaOZnBPzllnQcbyQ1Cc
rLxkSyrYWl4G1+dkeDe5m5wt1/a2ThfgRYyf3Za8GwORrnE3rv63vhHxFvMsMJ5+ZOrt/FzUKlvQ
g059G2+MFuI5/Rp6Mr/hJhIndz40KZRWM/ODvevs7J6zqBWxZrawE4loj5x2LjHZsgSNfjXR7elD
cHNW3CmWH25qok/n5jZm976bBbsrK1Je0SxKF9V+wIDW7CgOisndy3h5sBYLAgaqCyxuSRVszGBD
BBP3U2tdtEB0Sk6uN9Aa9Tuknoa41wCnbnLtEd2eE1wJPgFnZ/reVvWH0xuHpF7vuokbVatu4wC8
0pPzcHB+DNH8HBndvOtdBGrZLNxzbmLDSOJXjQzi0FfBtSE2BkCNQX6zmMTw4QFTp8weTBulb3zS
Nh3LYCy3tvuKuba5raYRYYma+HiJi+avC8WV2fQliNAe4Ln01S7TV10Y8D8D/JvxIdiW5UOewRIi
OoXpAbeN1ixr5Um6yjMr2nPkyg8NuS0Le13YLx9rZF1zcyVMfM03UOEZjEWFYimInYzyD614QynK
vpoOP4J4vZ/hbU918NzL+RWLSizi/OcpHm/b2juGqn8dGFXAGkOzpXwdiEes95VSeSm42ZeIZTl4
3U8aJn4Nk5Hkm7QuGPlkNYRzuUFxEP3Z+fKmfeiIaYRGmh2UGlPfXYWzHFzZ3YTChrpUvLgJb6XO
5Tka4NDF/aZU5Z3sWZ71LVcpREaDGgooGsYfeETWTMBNecQEsnTp3XsuLid/yDzzlxi4Lw0jPYw+
K2dU4XagJsdhANfVxExWb8lhkfwwcvIVlVPBH0jaaqcNlChfaaKG1bjGhqesUFmV1TmEagFWnzN0
bgHz26Y9DwHYRBc8AzSxs6gaqTZZmYYQuRz86/M8VzkeW1jumcbv0R3f+3giLhO8UhYJabunzOf2
aBhg6KvBaLNmr+8LPUMwAFiAfHhC5pN4HwbfVM0MabPYaeRCA1i9951stCetJYqQNm8MSI3emmMQ
FyYLg8T1NZ0NKA1xehDUw8weOVZ8ohDCl94WqJGnLxhByRJHCzONUQ9wfzBIxMZAjTPm9ZqoC7IZ
6J1VLT04+CnQg56NVjxE2LzCOhRXq2Tx7aiZssSA8QDbm0JoPjlqxwuhfCLlLh9UPebgQlxhXaP0
gnhDqNmXqrQsSk/9Keep+zZRd4YzAx8t8bJegtXPOUoTXLIz2MUKXNRpfePhZnGTL4X1ZSn8lFXe
NWN+1M/lKVR3bUBS81Y+0/h/CQNJNG5el5Azv9XCYuU0p1Z9xnbYQGVHPQOaYZ3oefOcWBBOwSQU
6gL/zN+aVHsguM0hR3sop349KAgTqhmYV8hpqdoH5M3vHc3tKqMXpA8AF8wyYNTbt0WZvut7SFrW
dAjmFsFKUO+TetmHPQoT5VGjJHH+jBtjGSYPWkgbKgG+UvMGxq+SIQUqpuiItoQyQ92Z4Vh+Mjgy
V/pgvVIMANrWMu8LCqU5t9WH8aohjrXClKDxn5b0ZfjtYS69mV32nji4Q5fzKWipNxGjC/wZgJdE
+UXO3mdWTQ9ZtCC3TCyNf2PDLx24x1o/SYg9w92GnbPqxHVRZgJVUIhDMx9d9AC1S9+gLtYlo7bv
1XRKlS1gZNkOk7iDVhWqei5TVghOhfxVKRA1bcRzqkPp5oyMJaA29CnUmsbJIVLYRxW0F1nM2Djn
qlU3FrDPxSP6F5u3BuLHMh1cxM5T42ILWn9pwgAUezBT0e8mJ+l3n21rWDDKq4dsHShQEv8TLQzu
19UnK927GS0H1c5kSlvrdtVDGlAdK/BbrXp5M+xh+wuao8TZTHP5S80gp4EaUiu42T9eE7x0cHLg
ug4LpMEmWh9VpzeMfgd0omvsnSefmDf9FtIR88hIEMFUE0XrEfug5rRCXZtzGD9rX4sCmTV7JOzf
PjnVeAIUjTlsC8/+xP0VUJz7KquZp4cYlc8GwJnEvYjf49dAG9LY6FWTzvAhA6NpcVGb00LITWLJ
b0vpSzpemr+B0xI16GMHbzMaCIm5LHSxghLqQQgyqcL0S32i6tVSp6UjU4qOzjb/zKQr196BnjUb
zyuuggny6onyoMf8Jo2ptRNt9Wsos1tVOa0FJRq17aHMM1TFgmsHWOXVtBjD4LYOrwTLV3t9kwMC
3IBBh68KCc92Lfw71hu9ZnRKl57nEJoK9JMbdCw3cTsfGIvvOVwaPcD0P7J4Kpt5CGidQ2a5Fg5L
rc+YtJ7XZUu1USCpoNtNqp1yvmBMBLyjFA5V2/82ATwMbEy29shCUn1BHWW4GwfnwYqYp9CBuUpw
6/XjDi4ZDntYe8HGGH/6eX5Ul7teE4s84+WG/KDxEN9E9V8GQEqUYLrMNNMQKr/3M6yRQAzVNXfx
Wg5DEV/ANLeTNPydmoFry4Iw8w70UXfaqsBSovh0Ycpbe4ilKmpIff+kToCAgzHvpirJqWrX5Kpq
LzcAD22S9W6einjbZS0svuBlkV0DjftFDxP0HMPoFkzWR/tJm2O05QLbtuhge6IHGguW0TBK6aGd
4JLiG+2kXDlESRwx+U0O3fPqsnUT1cmcidi7oflaXAyQiBGet9LznlIQ8I0w1tPccw0IwcZuRqN1
qIvToGxeqqC+NQYXDxJ/+R5Ov7VKPZYF9JKIz3xgVhPSpHpNRvp0x2o+shWs6LqiyZZbRQzo6YgY
wzdb4kFpRmLGkCnrkBNLtusMQ9TqkloDOJrYKfTdDJg+jmqrm5rXniVZTVaqmnmM1ZwknVEQQfqD
PPylG+h+7Z4cZ3gdp9nd2pyfAoP+o/ZYioFLDFDbaXB28zSntOeQbycaDPI7fhdNfV5KkxLQJ1ky
UFRfNaiHXfaxZNV3O2WJAJ0bt9NqstZB2bIDyBkGIp1M7t0GItdU+jdZbC5Q6tzHSjE+ymm8k629
gtdkd24IB6td4cFVijzVJBTvHnclw9n9yNaSLL67wd8420impDsTI1tNuegxmt34XnL1KVK2MmI9
jtffAYUt3BxULyIgAfgP6rpW75VEjeG1uAC1Ac83Y6jJHQqxq/D3mjyU+nDploT2tMOaFIvP8n32
HM1i6Kzxe95jiJxxyEH76dgAsh6U3K3ayRUmpp13Mh8ARHo8qYFhquGaez1A4VRLqpI3ba6SFfKW
5MontW9KOOgM7ocbHKqQkasWPgcdCixu8y4pf9bDm15C9Xom8s/MpylwGriU7lsZZcc4Yz7gjzNR
Bm17G4C9HmjzPw0iKq2qeUzl7zEcvjcSXD3MOWelTcmWwarbzgECTKe4dthBahhPW4VQjDfkp2+Z
v36q7k4k0SnMps0IUccRPkOe5CjXqz2myh6gY14Df/ngNtGNYcTHyip+aFOOymCFq9RoGg3BplWk
jyQOn6OeCix2qMBClnM1/QowBdCcjmlNL1OYvcM4ZLg3b/SYswHq2aInPEZjkJ20MZRmek1y4yTs
A5o4oMC/wodEGybFbyhPVEbxEG9cWfzWxkKY3QIv1Q75sM7bkLu/8658UQZGats06xyRRt3+Cuvu
FhLlLw3XwfY7Ll3ztpLWQrfbN3i7KN8GppyKMzT2sC07kN1U3XxtXz8j0TxrANgKQOwY0GzcKHrA
C/A+hu63R5TBUpvAee/jJ9U+zTPlPTaO8FOV3GwMlIMV1WGlKH6DW936RWRvV2H81sNh21dy4pnU
DaxeQEggsnqcd6uDCS9a0kZoDmAQEc5qgs8hKhoOI+S3rb5IAUbHrTf62wprbwXEk+MBe1Z9+lzc
8HoAIKu+uTImvCquEuqFk679dO9WG3dZFe/XEEyz9DPs+CHbFzXBeR3EbAeDJii62XF2i2Of+2+W
zZIM2/RHqii1qdXuo84GIqUOcdrwG9E8ySUbm7feCuUOeGcb+f0dXDOI8MpKTHVps7JEQu/nktzx
oWa+ZEtgHWAw/FTjdYKVyPSt/hBZe+U0pmHUYbB/ea4Qu8H7VXozikJlJ6E6GzUdzdgBRYcfgzMH
yBJp2Up+HSj5rKKCuFBD8jG8XwbzNq1XqAIO/ZnryQtunSyjIviuboi8gppmo6tRVbQmwJG/qXDT
7EPe5y0NRaXeaKoqgH64N05+W4l9PIe4hFjdo/bvKla26yw8wJsP6QBtvPuAW/c+1HCMxlPu5dg4
iAXhtA1ktW2wwbZs/1lNx4nA/CWM9rtytFI9I8DHC5qWkyzlg/IUqTPvujL0YIhMzTi7oKfRE7al
76gI0WGykrPcsa48VKv5rL0PS3X4kXGdTcPcywINcafc6HASqY6xA023u2GI+V1PWayZlSPtVhrR
9qVmzo/wNIMGmDk79REua9FwyOO3UJF5amL/AFAgwdBqOaV4LU2NqmsKpWo89Z27Knc91YPp2RMz
iotD9VK61U9HzU/Vpxw2623VhJegAa5b/Z/VJJHJQNE1q69FucUF7i87mx/V6SE7sjikwJu0xYAB
PtchZ4P8AwFmIwPqQ86pK78h4WNDB8ZTv8Yfmo2ALAapKiv1MeuKWI3TdX894w4PiAzqoR694A4H
W5ySWXeAPfYKKI+Lm0UtFGoHR3NUEPe2IacRkkRDcu1iKN0mk23H2HsV/TBdwye65A+vY+E1Wp+C
G58aPolVldqhGt/jdXnvE6elWZ7rAOO6leE3vZOMsHywOzIp5cH384ZKhEv0w8ewsFqrixsneLax
RA23hRg+1Fqj937y4O8ciEd7eKLuclBWbIPKJbOT7CvGBwOP9owIE7wNM9G89/XT4njP2kFKFb2+
s36WIrpBgafsBx0yr5Lkrb8zu/SjMZxfzaN7KNza27UNJ1RVFXqzMULUoMtygBIZxqpUVYCCfddh
lrBxx/Gci+mMTOoeiv5rN2EBj7r+WUzf0gokGUnEs7RtByAxZ+kqPnV9S4yeQa7YJus8Ai/l9Gca
Z1kMAzwPZaOdOH9YkH95Bv9lLvs3C+O/fft/0tGYgDJlJvz/dzR++45wlclLLf67p/Fff/aXpzFB
jf8gAMzzfQ8Glue5uAr/5WkMHPiPwPHhZ1n/zc/Yjf5hmrDoAoKffVoIZbT/l5+x6/0DJbOKgbXs
AK0oR/e/8TP+V26YqziKIZQTcm4sokGtvxtuI8KWA27B/iPTmYwWr8CKq0/OfWJO22Rg3a5UjxQy
r+gjiG3+VCvYvabBtqoLIlKpIh5PkFLNW6Ms/gc2oe3ATPt/1Ft9dOj7VPRE5Pp8QH+j3iaMBcog
7d1HpoVwRWv3tozQcfSh4Z1hATzWbvzNs5iFiDpXiVuKTOtb1mlIOghIVZjti0SBQ6ik0tDLrzEo
Lh5/OB871pTeD3F2qEjyqP+LsPNaclvJsugXIQI2AbzSe1NGVdILQu7Cu4RNfP0sUHda6uqZvqEI
BlnFokgQ5uQ5e6+NsWFp0Q/+Y0f4+5D5Exb9IQPi77dv6TpEAuEi5ps3/h9xCTJkYCdLw75PPq5h
CvvkUk94XlMX1z5VncnZNPJv0cz0Gj5DZW1vcBWPuXCjkxXZ8YmWyKEmE+vilvSKtHTdeq3x6tO6
jEsNulhOtkRs1nLf980TGUbNMaDTQ3RBQgyf7iJDz+7/8JnmTf7vX4k7p7IiJST8yTI+fibTisPC
TzLrzo5ebGWDAKiXbrgBx7NnCc3CLTKcU8r+salSPChBWWsHEkrVibDMYRt79as3qvroQh70k5o0
DO/FjGN8lUlqP4lMMuEuoFD6YfsPeOxHOsV/vHWOHZsjiqPK+rA3gZOfETL4vDjDL3WhJU/K2A4Q
shhL4o1zUd8ci4nuO0ORc99l45eqmaefG3RQ/S6JDX+N3IsqL5zGjdXhqRxSOs1DNHOC4/ioJeYZ
HzDxHG6DE0EW0dXTrHWL2+MY2T7Jh26jsLmk/iEoGe2wb8woPvSLlscZ3jIaBIw5VhS0yTMoAlst
RCWqi6EqURBfnRCVaGZDzJsCiFxVEKzqoK3QVOA6qVV4ocfpnx83OKNIXMPPK6JuKVP9rMY63jux
1m4M/Kt2oNsQbkv1xS8FxtchfqNl1J0TGphrThXjttERkHiJkWwYIPbXx70h7W9pAmBAt7TmyTIB
feh1sC8Rw3poRv1hQBUm0hcx2TjKxtRA+8lsSNHB3QOjlISSVz+UGP19HjfvZhEOi2n07HvEOt0h
o/If0krM/2tXZRXgEJbtGLplf4hg8QbP6kY3Mu+aieDT7Rg/e1Jug4ZimWpiT9bYZbCgxZSqeY1i
x6Lr6qGkCEv6y2ZgUARX287XkBXK6ZR1xn3QsFPIcWH5alpN0j/7TuG//cMRNr+tj7up8DkxM3jk
nfsfzhpC091kxJ54n2hOcOKOnsJUXC03zVemyKGXUdnwxTOFQGxenO1oxp2lz43/VSeq9ih06sWw
lLsBYsO+oVjXWCisrRpCwGMu+9/f7sP+8OHtkkZskV+i+5wWPp6jex9TcZ2Oxh0tdH3TFWGhKv0S
05KE6dzNbbAa/y+EncI+GVORnqBOvMYMyPb//Y1Y9n9uN4toYiKbdd4NwLx/P9sGym25NPEtdUX/
XKeGfZJvWZSIUxkTVqJrHRGJn9OysJ+JgTzj10XaMJjm9bEp5442aUbZRRYtPARFe2mp6Ym5r2pW
OrIxUHcm2okvhxFTUexwibp7M+6feiq+S1GrwxAY/iYMmKFKt9ZPGuFrBy3J3nGX/lP2n/l/7CJz
/C8lhUHL7z/OZAi3S7/WA/3ejPF3uxsQkXk0eyZaeqsscZ7mRrcovTuMOwzewUhbRuAyU71YY9dk
/pm0HenZk9xHMxaozXWW4HirGdVqK2ax/5SqLf7zQu66FBdcM/gHOGX+7v64EhpVosea1Zt32cAp
NfOYAALX2E5u971SrXv1HBuQKzKzRecSddW55P7mMrH3DWLILnVuRoRj0S7H747XeycjgoLgeIzd
dZYjXIBJAPasdB+ZyXWYLAyDorf2nv0m2tDb6XS7D2lJG6/gf9h1yC8jbFUrDJXRRuoWnQfDxRqX
q/ykVxzcIaHD5viU6qaHxATYEhBCY6eRcrbAyllMHj07r99zVfCuyTihRkO5VDSh89fsay/iyrhr
Hcu4pAsPZWI8G35oveYjmjPDhG7pNOXsOh/PRDdphzyS6DD5UKbE8/7fjwl7Pld8ODhdeo5sBpvc
DE4o/77dE+baHWHMxt33q4yO3dQ/qWgqj5Mr5U5oYnzS4IUvY+qLk1I0ZyMQPAJFy7rXcrnLAX1v
usY+TJ6xtXGjdB2aE8ceayROIUuXOmIBXypCtV67vlkGludvqrqrVsJC/BiwPkeWZaNgFD4op+SK
yla8eJ4Gr908TlZnnr0S+VkN5/5spth4h5QApzJ77uvJIi7PJpSpQ1LCdZD1rks3zUn9vVmykv/v
W8r49+yHuVZzXcu2PVun4287+octBZi46wW+XVwlxRtUWMiTXfSO87I8NrWBjkPMTbtB1rSgEcQ7
Cikx4cmL1B6rowqyhmWqOjOHU/9g4HjEaf75Hc6RVrbHwkE3HN0zPr6zvA3NRE9Vcx9oNB2TIW1u
JKQUWAteg5r0JOnSutBwYmtVLFcMYottUAN690SlAf9l963QW+8cJR0o0Zp1lh4ZAHHX6ycV+Lj3
Sg1lmsi24DK0jd2m8PcbJnBtFymm97uws/WnwXobBNdFDewJriZBnIXbftWKbNjPsZXaFG/zzKnX
pV0gjSBZZw5xW0R1heUVDrXTzDu/BaxVB7e4zONqhc6tQ5PoRxjfS4hRdkpjJfSrzUwrWQ2OtSLw
RV3SFH++6k4xMIeMUzO1R0mtbn4i+sjY9B6DrL6qcryZA4ZH3w6ZB5ooMEt7WlsM1VaQQf4xKgSR
2YcDi+WSzgFlcVZDyyu8Dye0iVBrt45VeNfSobzk2tRvbA1HrwMrHEX+yXHqH3EwMiadlLdvk/jg
WwXsrEmT+8FJcWy537xRphdHdajWTHeaVjYN6gWl9951pRcth1a1G4QnzTIR3zLa4Pim+2Ct/EG/
lE286do0venG57atjSeIUq9tL/RzV94SP73qvRau2GA6ElX5Pe7ENl/gfV14jhM9Db0pnvNWA8EZ
drSrGI4V9nrs4xFdJ/WvVcbduVB8pN42qFVJauz8UIcsqsM+S8gPHrMnN85gKkRUSb0gig+BdeLB
1qwiD5eUp4qtLit91vJCzylc0hVEOp5+3TO7+5gjowlGaw3JIjiBVV/r6ZhenXpY5yUSCEuT7tbN
QHuEQIwbRy/WlTcauzA1wU0MwV0tLdExihmAVdbJmzG4+JtMjFwSceCUBjSLAK9hJp+abQTiI6vd
+BpGHi2upOq3btKAqXVQfIUNYot2IGOQHR1sJ1mAWBYVowSK3kudvaNYMvZdwdQDiGK4FqN56NG0
nfzKyNeyWTc+9YAMhvEeeIxsjKRLLgrM72IMfLG2xvw7Ojq1KyS+8tixL1CATpCu42u2zLtQXq04
qpd6ykCntwbUCq4oFqByyvVoAJZ0+p+YL7KjPjSXvM/0rfDAYsmOqf6kdXd7YO/h68224Ax/GAnj
Bxkp7YwycekEen9Jet+6EQ37pbGmr4UHKjVJM3FXRMNyzTD2vSdusALfZRLNXBmG72UeY2pnh0hs
bQO3sWSIJohrKJsfdmaa+9FFpSQxE7/Q899jkZqOfG1Mw72ZtqqMnQX5awk29wKFF25INbPA06w6
ZkrARJsnh5XfnitS1spg6xfRibnpT88AzOvLJjmDacQ9A8V3EwVNcwlU3Fwy6a/wmci9Z3i4kXy1
pp0BPCrgeusz7WWOPeRn4ufPXewykLa98Y7hrgMCoS37go8lyMi6eplJkI4XVZsYxcmmdEpGe0OO
Flx18O8DVmGkb7q6kV4QEJQZB9iYuf7O0OsLsMVzQMlVksaGGzcI6bHjo4hNMqqgfDC28GdXE6Kb
Yyv6bov5FChOKuU1msLmamcIPPFes1kZFB5lVoWAgO1qFeHIGElL+GTzVydN1wtaA5r3Nmp8/p6g
qcZHXzfZ+i1rW/2mJjXckr1TIE2KWzZSA+OKFHDLRLuI3C+N4hAZTQD5y3ZO5CJ/haUYrx132sXt
KK5G1qO5KvEbBQ6t7NBjzipcCzu39L+ryGboan0ZA0/b9oSeo7hpIWiQDKivxzGdDhaN+w0xUz/d
Nhkv/nzjEgeN+ZemEGs79wiZL9326CpUHgL+bId2r5nBrfTgUdaT/VIWzVnKIDzHwiIb1Zf9zojk
JwY15rMIzWOkqekS6/gyHLHoLQYuGrvtt3iafqhAw/E55enCaP3+NFUGZhjOlLicxmPlvEYVa6F0
itJljtDA9if39qhlwgSII1zBS+DKSxgFEcTJPNiGKTR/WhnUd31tQ+dOxDpqoPwNrrskwca9IYH6
Uov2AJAverZTew0LuVn31vTuRKre5LWLLauraVUzu3oZ7GsFD5nTl3HlPAXprEp2DSYUeiJNsHHT
fkWuBl15QZqs0Y9yh7voZ9Qa1h5D/s0qcew1fme/0sh91SIojAhISOuJHYkojSXd4Y+7rN55vB1N
oLmsZutDH2MFZ1lU/XpoNiMzjMdvvMS/claeNvYMSCb3cNIJP+Fc/esxUtEFA1SPTEhRHuoZmvy4
QXd2Nt3G3RB2g6GkduQfN9I/6HHl7KFcs3+MnGXXhLP9CHR4bbZFXSTcAOGx46pDPN+44aQOQeXS
x0aqU89cQy53B0jaeHzMfJ8QmLqG4/71148jxAHoyraYv7qDnG9yK2gPXZzPID0nWWE0ag65Haxc
lvSYAEd0akrrSGKbbyJc6AeYf82hzaLvIh/kBg/RHMXUqLVZ6mozFNlraIevUnRy6/Ww7nzsl+vE
A0ucKYaqVhT5UEqNmFAuDpZJMh2oJvVsYgxd5WaOvG44FN1IsmDTlnzI9O+bDw+nAUrApNUOMoQm
Ie6iGhd9U3wytaGgOABk/biZ3L76de/xUELU2fUNwqIkqllGcsO1uDo8Hj7uhYMFUvvxOCH1XRrE
FKP5usrReE4gr+21djZeZ662HTjZr0zGHDIyfcwV6YRtunwxbPqgfdgR25mqm84wZsVA+ijrUlu7
xk+9EudhwLlh6Q7eT7c3lqkn4MXVWDfssA5Woy30dVsP+iqD4+gNCWAp/6UlNXATugEcSjP7OvjN
dhrmgakt0JP1qQAZV21cEeCrI80N6p9aQFGyUTSB9hzqnA1Fv+IwSPKuEE/4syZRgwyM3MYkJivb
S8LMJDoqpjqQEfth7VLinLxUFXunxC9KjgBZQwbW0OJrocWbwSu6FaoP9MtO2OFZ7k/mmD3W6kSe
ZdqzcEAaR0FLOzOsHIKj0HAoqznSGtoVM947e5C+4wf1er7h8rX3Q9lAs+FRMqPCH8973Hv87Pdz
f/3t//vr36/gRDQH216Llh//z/yB//7931Q1I0dfjcc/Xjt9PMes+2xrFO6hUjPE/PeLV3NVFKCD
kCCtp/XjFyWnp2mZwukNhom13uMVHr/5/XePt/J4mIYVUW9uuAJvo60cmWD3LEakTBwhpYc8RGks
kLyy/ZEkwVYbkdFQp03M6gMGfCKIcZbPN7it4CMmugU0r+WEr4yNqfp2hkjOKEVYiygxWV4icD/q
IsXmibhoQa+cZlhlfifpW+xjPXIOqGKcQwoAibmm4+sbrY2eB7ShxeLx68dNxzro4KH/WZp1ZaPS
s2J7+fgNV0HnoJLkKJNk2j6e9/jR4+bxMHcKe4diYdXML/L4ufPgjM9/WWVz8p+Odf/3H1DJZ1yJ
mTzklfKwITGd97R2n6ftdHAkF89AA4qwzCZtNlM4u+Q9HIJnJ4c/SfupPASh0yIEmu8WuTbPmCty
JAjY4QePm0FgMVsnRPMeyooirKstTGEzNv0XOx3w2K97j4d403IuCDaQ+t/P8f717N8/8+e/ezz7
w8uMYZOhXMCdexh0cgQ716SJYM6HRGpb3jTX7C9hO0BfZgZAAZSPAE//dVPUAj/V78fKQbn1/z58
/KJtYhjw/3oFzJ+egqbyvy/74RUev6Ac6IFSpfUq6uh1/Hp2jlfo77uTNfIufv8l/PJ263DJcWyi
3iMz2AVe/L9v/vfTfv+nWsx2/P3wce/D8x7TsN8/++ODP37z4U8Gv9bWk3X2Z0gA7dMW+OL8EdE4
WkaFEoXNVAVT0z7r892ASIx899gyVdoX+Q7FGzJfqCKP7+z3N/p46LcmC7C8zLj9df/x499Pfdx7
fNFx2YcTTZb5D3rMKgrwTj5trSTe9bpJ3Y/Pv1qjhVjVLMQfUQMYHpxp/dgDxglu3fsjHuBXPoGQ
rI6MemDh0+CYKIp8nzYUTw/z6eNGNh4T6t+PAzClaKwigI6GQEQ1Oaww2LkeL4rkjzQJ0wjpSwSY
ioGpOZrcxLo3YA9m+vj4XiSF78asy5eKVd0+mCsYc/6Cp/Y1i9v1YwN+2PyPn/3xFVWP3fTXVv99
FwA5u03cdV+8LvzuajFTLCcuj6qcxsWE42kBxry4wyM6jgFurGxyxqcyTWclOCsu3dt4WuORFgmk
RARBtxznGaaNx56AwC5aQ3Nstr3fFcuSUhIPIDgdRhDnsTbrN+emicA6ecU9MGYPs6/2oR7i2wVE
tOgi49tkNPalLnVskj148PaC7UIeCZm51540dzRavsWkOjrqYrtphucHnRr+nn2Nq29dmrU4x6DX
Jgls383sl2Sok62ovW8lJ6tFlyVEyQ19tNZirvUka32pZWFcym5wiXCyAmws2jEjdRm7tf4FSJrY
9GYy7VrP+AwwflpDxoNSl2MDRzV2RQi/kV0xLAM9GDfFwIJes9XXeBq/FFpfHuOEDpSuz5ZasB3U
Br7YSFJOIL24JoCfctz7xsx2mzD15pq/DcImxAC5hjTVFLa8J6H6REiJS/wU2qAgV1iROn8XOEiQ
XN1/qoswfnIbkhTxF7z2ud2uGQ5nK0NBjLJU6a2TfCBmp6dhZhlTuG3CeD9wMFzDkm5VHM0cz7iE
eq6/Ocp2uMQGWD7zMSStSl4K5QFalcV3rdCLc1+BRs9IrqYPeuOEVB/tSUT7LM4uSSLg14n0Tvhs
/tL1CNAd2/42mkr/BEpDt5zyWGou7FRNJ8aKUJdOwEZqpz7Z42BfDyrlUpjU/qGx6BnwfXyfXOvS
+5WDrJTrYIBmbNa95IhClime8KXeFAYeqTBbHHLmQCcidopPHuphzXoZG+l9zcJYW4RmZ+6MMsy2
8IyrduxOKRrQhYO07mY2qls4jYHDwvBPdYltuNVG6uwAbETZX3vV1TsUVeopjuTOQb6G5qzDJjOr
MS3FjDJHGoQXCUNilrDQ40Knee5lQqSzL8B0Mh0KiabMtl17b7sE5V9PUmTWo8PvXUAyJN/XPXGi
aIjkQnewd8kA37fXKxjPg/alw7ll39WY+qcsypH95lF/jI1vGiZJgHmME1QDidyeWn8ZiNrZW8LZ
+jeywSfT0zhdVBefJvYaoGDzI4fxdkl84xPzGypYVugb7B5rju7yAnNoo6NJW4LrLo6GdJ+jyjJP
+deJkfOnllydCmh3XAR3I7a/WLU93vDcO4dSqTMjvPziuAknMV/vITCNOgDF5pMcpfNs1qQZmDI5
Nfr4HSUjwZ9dBPJLA4iDO0YdfEycE8P1F0/L1oOejGsM2dgam/LTYHnVnvXpHlGETvrSeOptxfwC
03bF3ARypTz2xuSvTTPh3bGBFzKwtV2mptekyiSm6kUSmOMttTahCJs7Pq+lLAWnVyejVcxUFJw5
JVJmLkEiEUQf2/qWoQ3isZ5whQiAysmLRLktM+YHdaHCo4+isQBOSlszxfrfOqAYDADek/829mZ2
shsE4L3ZTRhf6BEqTFeou23rSOE1LsHVk5xQg9asCLA1io6UwuRdDbxzVvuEukhU2uXg4gHNgrPm
Fj9VW7xHlbvhKcSJmKCSNb2rjvXYdU9ID55NadJP4OEqmCqLaYsGiNr95mcTgQmVd+mitNmTjwwQ
W1aXFqDuQkVQki0RH9IMXhtj1++mXr74IwCAUHmbsCIuxJnOSV69l5q8CEeOWz1g1uqPn/U2NfC2
pUS6+JIEJMaPhvVTJ6QYmvlX490MiumsRdpayn3ldsZLrL7EroUjsbe/DGYndh0KwtZJ/nLSRGL8
ZW7ilHRzsfP2rGVfGibUABaU3OfqCRu8vu5HgVBbFNPz0NNhRKMMolE0W5dVayYS7dUwSaZzT2aW
mC+R5a1GxgEnpzY7WBO+u8w1UGHK6/WjCvV9GclND3KWdLwGFXrTXpy+SNZlWftr333WB1uewqKl
0Q+zdEQyStoNK0ClueE2oR+1ECOJO+BoCj3Tzk63stuuejYbYmQiq7pG3ZADdjS6Uz59Kwcl7x7t
Oqimz5RyYj0wPRizQb1bTXq2LKwtVhI9+6GItkaU1Ie6mfV1xRC9albQkwpAIwy8Ix4G0d179T02
bflNa0gGrmriq9qUnZZuZMEyejBxvo1qKftwoAeUVncFcXPpZcSv4HVmUpLRTeime9/a3eHxk8AK
5dEai59p4mc7YXfLHPPVFnT6ybMdbTc11FAmKairJuCAqUoi0Cr+HzvpqzNePIBXzsBx0eUpreE0
eVWtAIgMKld5eYLptQNFP+VMPLBvYQwssIE42UHGmVyzTywbYR67hguDK4jQqVr1QzjtBdy+sQhV
/FXTJVkDxXzazulFqwLjhaSopPSS/iZrR1r3EJs5t+4maqibK9rtgQhgZz96movxu2659NracwbF
1LPtvwpolp8qJzmkuoChFGTxU5OF5aKJwy0y8ekW+SlZrKo8Nz2J2g1z6kN71wgsO4ra3iSc6LeM
XVjKEzRfQ4mi351zDaMraop9Xwpov1HE7quB7ZAO4WVWaB88IeZaafhKc17fZglLeA+465mcSsRD
BHnjNx8vcriH1Wf+ywn/ldNulDG9R4IUdKVHFQ6VHsyashT4XVqmAVtmWRXua4tDd6lrjsTfF8xu
7ZTczTZgooeHIRrMZiOFojWnM9utAmSyegPFnkr13baz136wqWBpsfpB3eKFGwT1wPiSOgXGyRDX
8zCE11HS/ZzlrctEQ5Yee3j1LeVtaQvTXCHkShdfGd4ZF93ttmxIK88HgM2Nsca18TOUTOZK5kz3
cdQoK9vo5Po3glzEyiyyZ4xhALNj0KsNtMg1JQx7hSIWdrKSg89aeWjd5joZII1EOH6KWTXTQZ7i
l0B053DmQtaOmraT8tGfYqpL/B9xPWZbnTDqbYuAaJ24zUVLwSaNylonje2+6fZfVHXZDjizi8kG
AsXYVT8Z5jw5nan/sLSYRrIv3rh64TxX7sqw0VVVmfsaTfn0FWol/tFkmt3pNTVjn3pHOxWwys1a
2/quEeG4H/x9Ex64hOqf9Lr45sJ68/FxHILYmOBFTsRfkuV+mkD3nSqRX4FVUtejHiGOrcMHkbLS
kNTSJ5binZ+6d+zfVF5Btusgb2xTw7vjzZG7dm6X6FPMlM2oyg2JGdVmGMUqIpmJtrAAk5YPCCAS
ECdBmojPfghoJoKH42SiJoiQEKVhDI96q8Dyp4O+awGfYKa1bl6RezenGLYByAhmofGRkeCOVjZ9
FXv6XPt5eaw5GTSMY1ZGRxuutIAsoG0LDnVnPSVoZpaZI9pdrTVUyyLN9gyr+OuRgV1GsR9lMHh0
3yRJEklPZCMdTl4rF1Jmq7cE37g6QiTfu1Wjrw6pqX8e86xaZQYXFJehKgi0E6VCO2fTW7vKHX/U
jnEd1aYaBOfq3A2OderfUIFeTYNmi1EX+3RyU/JlSFPMHfdWJ+VnEq+OcVdBC8bYsNAmF8op07ft
w4pPWZWgiWj7fWTkTwkU6r3vdWQeat5fFDxYEGQTLKRvT/vRGPaCaxv5Lv4e2TJVRe8VtHDHr6Jh
AGNrXfzq6MQm281hHAPKJmI+NrHEPYaenO6S5XDQ2+2yzcSliCxQZOkXp1Luz6IJvtrlZ5ib4xMw
+GvWWZ9LpKVX1wcX7qfGoTXtfG1WjaLeJBq3ThxnR7rQsUyHah3FSP2iwsByUrMC5sKC3BLuO1qs
QzS/Zu60IIXhq/vGS58BCdSCnEnb5B3aCCKSp3tPKeffTHXOMSshqoNdSlitkF6mV725NezRW6O2
/Yve+FMUFWys0uXrAwgkKvJ4ptD4XA6ExpsZnjhLbImtni4EMwaxHG99enLD/HNtD8bNjHwAsPhq
wR+VoAD4JhaVJXHVafTxoXqWBpyNQLU3BQ99T5rkobSfBelpZwMX7xJbdHk2o/6eJQILi4jPfpAp
LBZFv8mM6hD6RrR0PS/aPuSZYYzt5MED5Py6pF/SMORwJNMgB4tL1JM2PRfjqTZevvUW85sOhMpD
XpJHJUF1unsZVPPd8CCzM6AmbmjY6V4z7TtRllhjsE+H8VTwyvCx5n0cmewqhXy4H+LhL2SI28io
+duU2JyeYc0CMheBSSQuIJA61l32sw7bCS8AoLWe0fFBoB4VQW48AbT/FHnaiSlNeQnHL1qFUNOj
CXlDEJ2swjlF7XGTInY917l6A0HT7aj88tOUY3zwatZnBZgLO0GJlHntEnhcvmN589J4JYXFeyNt
pJI+RPRAVMEGWwWLtIE1yGPsVJr9IRkCiyyC+tPfrYE5sjxMtWPJD8f0xPP6jUJuigHSPxWsR/B7
mPkq5WKzS33vBxP/HSeD7lg36b1OU+MYJsLeBIk6KgsCfKA72tn2h2kZ1KZYYU95sgf1k/V1s9OU
880cC2I/tSIioaE0FqyJjpnjvDPgA8uXRj6CXP1HOVUD2qBCI2TKaY5dF+EG9KsdQYEpEzENcpXW
BSudHAozsfFPk52zhrkCwUNm/tIeAKNmfk7cjUYoYo1Fgd7+aKMjUPpBcyEBlXZKoFRRYhNm8AEj
kGtBzsG1pG2THYtST9Yqn25YfrXVLLTpJLObIq7LheGPiJHgKI/uuum7HYMI680pf+gT9ZEqh1PL
amxPHf7GPtMcG+uppatxT1P/olV0aVpdzzddpI83sssWbQsGgN2UWL7Qtu+Orx3pLywaOynOWWuB
WMitHenECedoLwJA4FMiBMDpTTqvBzOZ2QhZQz2PrGsTFnm7auz4raGneHbkjGWBKjc3uOJ1Frn+
NlJYDNFhDlvNpc6sUP0eeTFFkPvSVbXaiUagdpOg8LW5QZK1zY8q7oPzWIU3M+yvURz4n8YWI3BG
vNaR6y78ptntErNanLGvh8LGCpvjFtr5CAXXlot9Gq7KnKBXX/KsrLdtCpdVU0RJahbUV8JhBOkK
T7ZKfpYDM9awKcZtGjjdyc9Tf+cwKFsWrfEXiXcWZu8cDJCsr8MwNCsRQ6FjL4Vi7HW7QjA+x8nV
XKMgMy5avkubMjpVjLwQQsKLYT40HkpoKTcC7g6C/owWDdehEa9VpZ2FpeKN7RrwX3x9j7hDndvE
txdtHnZnN8yuWi1xEc4LkrB2kks+dW9TF23cPjV/DLAP8tw3F4Hdma8Dp0S/FfFLL8FxwkW41I1Z
f/HzfiPt7Ltp+iHrcfO5djTwzwEqCtPHvpNbXX7vBBVJ24ebgNy0delPDZU52CvEJzfkl9Y+kBwN
WRWtKcag0LUiAc+lHCznfrJCSzkvGYYuJmwFvhwCOrc/m2Td40nA+h6IYIef1Z6pxTmKbzgBra5Y
rc9FSULs1iGsWCMwvmTSXhGyFyG+nGLEjpU1vFiO4hMy5mdgEBAqQG4C+qxDMEbNxgy8lW12wTbp
jI4JBhaGprVhe9b6V58Kyqkl2zit3vs01TCim8mTYTEMgaNiSwV8DUuCB3BgqduZ4HgFNtOH4Tfb
SXvGjE8hp4sLNL+/yGZaOpimdl5K4lED+3etegSXTVdw3p8yfSlZ6i2Zo2ibnmiCMCHy3S2G5OSp
62w7Y92oiHqIjIkMw1cNl9k69WJtzwjeQs00QWULzPbglczsm9x2SZaFb52lnblpy9hg4GRvOKIL
hJIcqJJZXqBdzWJkdCXJ2En07qinHuQF1E3ZLWzHaF/Np9mBxKZl60YEEfb1c5q5HiLws8UIH1SE
R+hPYW9+9df05inxqahl5asrFj5tCRk82UxF8KYqWa1DjPELO6uaqzXAXC3jk9a4748WTOYO9tKJ
TGOXfsYGCg+RmFliCQlJJFx+ZIjY66smTLutJn/GcibdxoN9K/r+h5OLo58Fw7pJdJT62YAVc3Se
nQZ8Zl06yCZqRXVQ+vfeN9Q+rSRrVmskpA/sOh/7btXxa16E5qqhZbq0HEK1isqhOOrpohDMoG2j
QP/SGkmywhSsI7tt5/yhkX0nKsTV7HTYU/ZmnEglIQ2qXokJPyNc1npnukTDMYJjDm5V2ZNpZK9e
Hz/5Y2jvwzAe1/BVEXnqfb7RfQI3y9yBteJ2x4ohgn6xy0AdnMr62SGxOM3o0NFIWtK/UU/EumR3
88UAPUobwcJwhYupVFZTTPZF3RnpEq8OBUaPxrGpnHOU9vkxSYPrUOgbzy2dr0N1NqfIO1k5faQ8
wX3iJNOPVJPhMtc79icJaqmL44Cau/z5EMNjP/1WENfxBt4NLyvgsGCr8yHXcMGbqxjUyjFfnXEc
/pqsEt+/QzVt2f2uN75RcMVXSEb0/eRIRJ4H2WuGz2VlZm0SEjLwOtZAjxyyDIdOnkvSy53QKJ7o
2wJxgrm1opp6bZN6Dn/RUA/EjndCcPTZrip5rEM8Eh2gsbXMAqIwmqyFed2gePAAsZhSnEQgCG7K
0SQl5THoO53Jts9s3w+jF8VIAqku+pD/Ye/MehtXtiz9Vxr1zgMGZwJd/SCJmuXZzuGFcGY6OY8R
ZJD89f3R5/Q99xaq0dVAP/aLIDmdtmSJEbH3XutbdSO2eee5O1TFA8Fc4rqUrXMDPniacKo48/Nc
pu3JTXvMmXnvbj9bj3nSLRtDPVjFRJfeWF3sKv/aUQxfc894G2PmLwGaz0tStPcQJxAvhgSZ2cxA
ay2ICw6fWj/3L583JW7/Qyqrp9KPbZSbzkdKjYpwGPXcRhv1+5zfcUomtqTwpi8FINIkTiOyW7A3
1EX40jrhc8mFAGM2jDwYWFzVBc24qaTFVaTqHiWcvLdanPAkUrPGR2ZA29XAZONDLOzC0STJb2Ej
k+3NLirzwpBFnYib40DSpArMTIiZw7h25VC+ZlNePPY/LNkd6qwpXtmdxbWeyW/sccgaVv5soqyH
mzUzshHOfAsFmM+lkIdJlvjMZb8cPnsLon+iRDGOpm4zkkVRGKbMP8ygz47mryk10ks3stqTaPBc
Kx5Zg7ublQhvc1WcPsOVOqPvzhjgvmfdEETkgnBFBR3sqYAuL0FzG82hFrwsZHpV08NKLYLuoGXQ
sMmOc16BB0hFfEQhglyIINHtXAXBdvQwglOMeED4u2dT2tNBi3SvoIs81T6xRqRe200g7qoaX+my
KmjGVj7VgBhrrRtkp0N+aRs3wKJKo1Bkjbp0RnpoJsu8T+vmjT9BC0eaI/hsiwc75eXXTCi3iNur
fRfkK+TWd3Y2J+IDGt3+HNBhSacGyZ5nXefS+GHo0TvU2Jv3PjkA+zZ7U0k1HdMYyKWqvZHGanaL
a1iAZKmpK1illkSfobqD7RoS/JYFVvWes5pubOQrOH6SW1soHdWWTTCSyFmNvKzZuRMmDkML+6s7
0hwu1JeCcNpzKY0Xu1XtnUxYt3xHxIeuF7t0CpfHfhrrh3j6XTOUJx+X6oKWz/zgpXF+PwEVMf36
a2+28txgGUOaZyKjyZYRjWytbkPdQjF3qR9gbws9ujdMR+7NC4ufVQIkoQGpdc+w/zksGX3QrutB
umxI9cZR3PfP7DkhicGVf4HTHUsgEwYuzeMYPtH3Lp4N43c5q+bAzBCH+1rq6BZGCp2RWwnLFIpQ
xqctz9KrV9j3OfFy96Hwq7tSvv75wBr5XCDJ3hoZgj1vxRYbNoJVowankznA3Nh2mpfM0nxIRDJe
beWqzTiQW6D7xT9+Gi6s1QBtSSpKRkXNITCRN+ZecO1GRlYWxLmrnvMvg6aTZwrzoWFgJdPBi8qp
M7Z+K3o6Udbxs1LkJaD6zY2jLxXvb856H7hkKbWeT+zXMmx9c46p0WneTfn04CZUnEn82KdiuucZ
cEIPZkJ/rDIq4maK0PwesOZT0+IkhKA3+zdv6d6XKh/3hLW75y4R3t7pi2/Jup6Qd19vO2U8JnIk
eHScpyM6RmPHMdI/jnMXUVQ/loSI35gbGIcOMAxjDsaOrWTb1yGaPQcYQr2eWGuOxUhioPgNbA40
u0hPw39BviFJq4SRX0zDo/nEPox7Hk2WX0d5LC+dO4SA5ZHNjSN+M14TmkQ1HsgDRiE9ibcRBsHQ
6Z80MIvj7MzpPtZVsBVt78OHQM5vW8q+tlpcWnPJ76mTcdr7mbsNUpdZRN02mEUTGq7KFS809Ec6
3fRYj66v5xcnd/JHMkJoKM+IWvz5WUuX7zABNKB93o7tejzLRBQv1pXmAkaj3GBEspI5435Al4OF
Zhap9eLD9lRIeGFJYa+xafPqoP0gqNM5GZyL72pNzHnm7Mga877beBR9b9r6g61YmIbgItbFs/JN
cll534zO2vbt7HH4A5DUg8I9Wg3hTmV1GVHz4aIF7zJhDNqgoA6vDLHODRF2DyP9jK030eqVKlfn
FrkFM03vroXJuFsouAD4Wl9i7/uUeOqNN+s104FmXgE90LUH1AUg3DbCTJ196livo938cKxO35ET
blXE2pYuBVAbh5w/vOppSTEkTz2BZUP7zfKNSFfZc2XpOjIGTz0sTXUiRBBSSUqkwTqZK0ou9Vbo
4KjEzLtnAbvvO0vcWU5+8eeXwUGAPjeESM1lOd83KbTr2NPf3MDmRYL8sRr7aFApXUvnh4Ec95DA
Omco0bFtDv6OCWayBQuWXlQDScGAMP9WpSoKUtwjtVArBmLRUdZndEMSFMzlQk6rnO32QMQcsDZ9
GeZRP7wkiJUuYGA3Vf7G0anbIWbO2ZB74tm95RjENqMSwyOhp65ekUpPl9CZ9GVmUjRJ1z4PGsJP
j2DlEAbLD5+sgYtp2dXl817jtvVFF+It6fp2H9ug7hOHm89702LjDDVmekmlvPkGje0V6ahcdAK9
iAlWtJCNBVmCcnponjT2ISbJvM31CABxykNoYn6NX6FYxMvcJ/2287Gx9wlY9alOp1vP+P7TXgZp
sn5e8p8Ise47J/a+SeoVIOzf2skfnuwyA2yrO8zvuiXK2vAvdrGaCjKagbIhImBU+tHOvyNLdJ8V
8BdnDonIMEHhV5emlUQ/NxYpswoqSfU15eR/YPxAVxf1OpvyQpjnWJ0ZmXH+qrJzlkxfHbNimUuD
aRcGNkVklb9/6iOmZKY9rbPutjh6zSMjbzTU8Ka7ICAcPh1fSFeySFVgpaQN9T7wRHK0ehvUFL+F
cqFKulzGvemtehV1GUnCrsT0hDwvhBnZ/MyzpTqI2NjNlivOBMfdnJjoWKlw74YEF4M1pTAMxkvP
uOgSxtW1HSDg6hYbr9Nw6rYVBOA2bGDJ268JvvczxyRvp5hy0z1ld1D+svnUyY69dZe1s73PVuFy
bQQt48ASevxQyW2Ljy5C3x3sZUX3JNO2sZ3JuLX89mVYQ7KTgFWiBuJGrF4J376e1bYYKvA/Ew3z
PhS0FbWKsaUXeSSrgeDOonEfs8wr0ae6p/yGBjJ+tWXHMJ7VHvgOipTMB6c51fM70vDuaLrnxDC8
G60sjv2WEQGLsl6D0v+oOnRR7JuHislLNUgit0EB4rqkp7u44FnquTkirCINDglCndJ47sajrU1S
s6ofGF2aw9hk9ykN2Q3OEnmU0oukpw/FkPs/9VE2faQXPTw1Fpnrqe53vWsQuTLQ/wQsQXpDMYK6
LkjdTdl/7ruRrFMH23LVfK1oqW2wE/msLy0cmtZXex1T5fmIJuaw7qJjWCp8L54/7ackJHDSr8rb
VA8/p1zQlwRWTTTXaycYkXR+YcCYBOLoqEpHqnVpqDKu5CRt7bwgFDcKlMc+Fv25dXsQRead1UBb
VK61tzOd3GQgHuYhXWjUlmQeNNVMmhmGerM2mYcxf6L+WzWP+s5wfLDJi3z69BMoR7wg8GxOSnEu
cpz8Oe+b8bjU3ptyoM2BhwM+2xi/XM1OUaVFFxlzGGK30dj0mDptvVLY11qp96Tv1CUb51VA6v5/
IspHrXDBvMztx7//2/uvKuP8zOWd/VT/jDZBqbF6wP/3RJRbVtcfdH/f/5P/9RcQJQj/IFpkteY7
MCSgl+Nb/QuIEvp/WLhETS/w0Dvh8cBKjINGpf/+b1BRbDzrLvZMyw4t1/8nKor9Bygx24WyggWd
Tqf7f0NF4df8i73PxcmOV9byA58+IJg88R/coCSxh5VyahPYicHJlaRPf+ztC8G55NbPMlDxxWuV
/UEnbsl3beCXgY2uZkj9ly63quS3L2zt/sJa0Riv7Ctd8KbbXsnfyeyUzTuqrdH4NeYBPNp8kf15
sReySicYgcW6oHuiA2/pG/muab1SPveuP1s705XyDb/RSCqJbNPhOK2t9mOa9KLZh0E5xj/ddGDi
D16TQQzjjhLDbWC3CLwN0pzHxlA0Zc1hSq9DGHbMJuuMRE0zIJHsPhk6wm89JM7WAS9sPDMig4u0
M1E1fzfx7BqkJyBj2vUMLCnhPJdeLco6B69OaSjxYSHBklspDZbUKaUbj/1zUrTbadFKaHCD9DjS
IKoAvFI71sRRSZWhlPy2nBCkUwryH+5sXrqZePfTvkhO2H4xIJiyRPHa6aJAQsOsFoRD6jDmwCeX
2wszgobKXW3tefWv4ikrqOlBOCIyDMv0ppKxyvD/+SRiHuHpldWhWlICweC1hPG3uqJ7vzdjBqQb
Ti0VyVmZQHGlJ86nEMDcNXnVn8OHYUl9tAuaqdAz3xi2v7x0Sl+TUBO5TQSkPMiCIc0u7/uWJFsg
Pvwo11bfYYoOcWSHOr6rQtVweIntl1q46TYTbp1EXQ46jUrZbLDg6Imsd07Pj7VX2lj0zK7h9Coa
gPSyi/3XwW9jva9HRHqP4WCRhJPC0c93nIhMce5JDGEjHOyi4OghLcY0yN689mHhRJZFmTeDoO/h
hXq7mWCBbhPLvJn3Kau0nDeZQckblhQtDG61zaQXBT88s0kVIZbEJqymjZ8Be6k2Y4Zs8FIl9PCZ
0sMX3tLLWtjHqdkZhQ+hRJ81AjAKDnmgMb+0ZWm4UWzKKrlL2mG24KnIytp74BPNu7Ydca04rZUf
NPy1jlmMTJKbMSWT/0YSYmgd5y4MgnPMimI72yHxhqWgldjyrujNUEhS7PQwRWSBkEFujei2FlDA
rVPNzyMymidBKE1kxFREuEb0A0VOcuUKgDoG2PhetIgGeZ1l9qt0rOKFkbU+6NpKEYrr7Ec3Miyf
DMu9VGbQHhvpxFEYVPXBaiekpCSLRUuwDkPgzvVRyiDp4vSiu2UJfcGlru17o0DOEOKHfCkpPg6a
pJRL5Xc+ZFOTuECKOVBAvneOO6c69TASGdgm8Y5ybabBKXJM2LZ1Mtkt30wC8ZAshJl7Jxf7w6n0
/D7Ikp3SGJ1HNKHxox4XC0OFqB/besSxaiFogVKDtm9NaRuZ8p4GM7Of08KU2aYY1qCMcuIby847
yEmLrxWYwKPd5cXJm7lUShRyezvMmmMR5PBjKti2RxRBxdEI+znqDS+5JiQLkZbciJxYEBnc90te
f685QEQd5uEHz8PQO/Q5ST0ux5KszpiHz3jgZG/JozO0NUQhVpfMV/3N5qN4GLFArCho92EklOzd
ysBid0PTvhEtpR7Y6Id9XxsU/tii75c8KU8M/kvWBjjvSLWdB9NVjPzc1KnuisCod2mem78rM6+f
ew6ad2IKgNx7gt1pM5iVdUKWaHwx20Xe1OivhP159saNmRbtQ2qX/mM4gluaZ1S/lDH+LrHDMaoI
OonyxnLooo62jGxzVDiqucwHoaanxeuGPVJuscWoPJsbNbfzMWaegItChwfmEHYUSHfNAu5sdGyD
729R2Nc/B2HlfEIoE3pzSJ/Hpvfu+smVd02XIlXl/TkiXHVPmAOmExBvjPsFA5g2te1zl4npWDBP
2AWVNd3AEpXsVjiyA0WQTlyFSHpi1//Za6DEiLOzq2nn877qW4xfFnWgDhpvZ2cUVFBf+rugV9ZO
z236ShdrvqWImlGTmvketeYE79LIo7Cp7LMbVASS0N3eeo5n7UoupcOQOv6trObgLZBDfsBT7V5U
OnU3wARM4ZbVNV2hoeZvQPffrsEuY6hvDqFpZrscWwApVIQIhHFgHeYef3xjLe3erPIVVuake4NG
+6mzmhnwQazu/LlFrIwK45wW8PHS0tV7xboZTYlvY+seBVmizFcHulp7BujWlg0hoKEL58JJFvp/
bdugHzOLm5p761cJVeDOzSEYtL5LjyBoKjpdabZti9zZGRXDQsLtJrLuSFPJlyHH2mR3tF4G3vF5
RhNjaELmK4YEtm0L7L2cdAkmDb/4fuW9Yhi27o3YH3ZsmP5BA9baV0o5KKQBnHB5s4gqCrpSsVtw
AJ/3Hb6b36ljJheRmQBC4Qk8BcRjIYweRJRr6ezEKLpdUi32rliwAFYzBGBGpfmZbKB+l49EZSIj
bulPVOOdYOU4LDFBZ1AH4+0yjciCsAvAaKc3VZkwVF0jRdLR2Nl0zBJIqdDw8vMo8Vq3YZlhl7OH
XZoR9TpRS+6o5Pk4DBRfm6XUyyVpOOqz4ULW9Ck4Km8kYUJ46D+QRkTeQtibr0paQWHOzEdwZVRO
Pe9z1IyEK4d8hrO+36s8r7derVG2Me87pLpaNxBgdJCXV0sa0QJTK/iUVsAJygnsZpHDlN1oV+VR
PprsoT15ktmMItgwcgNJ8QLkH3TcSc2Z2hsuXWmoGfE26VlmpB3SjAxJDXTDeIqyGrHTUnhIxp25
kO9N38I0MkfnUDeTjdtwGpjuG12bPtKZQo7NvCfexIHsv7RDs+xtvbR3TpnrEj6kY/m7PNGaWN9C
Skb9maNgOWdJOexT4QXucRKTXq4BfySmhd3iqZfJWVpQNWhF1c7pW31jUy/BYIiUQ5znzOW8qdDy
EtDhhKKD+twzoI7hFiXEmZjXwQ+cH8kyOtZS/0kn+X/NhTx8NHfv1Yf87+sP/tm0c58lqfof//oQ
3uRfv3f3rt7/5UH0WZk8Dh/9/PQhh5L/yg9KPpr1O/+r//jf/ov1jft/qm8kLMY++9fy5vM//V3e
kHQZOr7luRC8/q5t3D98P7RALlKf/KOqMf/wBITItdywLdMWFDx/sR5tDwykA7+HbzBp70EZ+V+v
+y/84J+ITv4Ofz3+Fxwha/B/LGt8n/INg1MQIAaBJsO//xOGqRde3g1dkp4B8zI8Sh5bwN+HYjUU
lqTQneeidA9uER8+H33eMLePetPMj+ZctKdR/HKzFl/WegP4B5Pi513MOy35TstdkVW7eEXa0SLz
jjmIJmUidgmTuof+5e7Q7H14stkmWd3fzA4hyxjq/VyFExly/Yb/DqWRHTaZrN3oDeI+rroM71TS
XU2aQHVPB7kOB+RCAoMrAXbPVPf4xJcF2dKav1UgLcRnucaR454gZKaTKQARD4BXH5Io0FtgRooi
8rR/7vpw+YJEBXyX5sxaXhvgQnEd/+CA7BHnE19h2Eg7YwuXpK4wRCBjNCtg+sI32QUQiTf2MOmz
ReTcJo7bMZqQ2JDxENrH9DTSqsTQjBcCKfPeMuhaMVYFOx6rfRlyrh6T6SCs+H5K0neRFQ2qJ1a5
qTU/bOsllIJVcEZlTEEFPB968cZyQVstiCvRU6E0K3O8gO34uh5etypmZo5laD80l9Zui0Oe5L+9
3H8qOpgdBJTsspHgUmX7D2WaPATtfEIZMO1MD8lfsSrsiPMRFH4ECEUELaT3SUnFEDEkt9bu8lor
MvGf0Sjq2EMsaSVxlHf+g097nq4/lWVYSCLV4Stn8L42Y8Ez9pn/rjkRL0uNYThjFEaTMz9XzVMu
huWdiPCp0x9TmMUn0sLountkfMx9uaPkcyEvl8/IhKmvOUfDjXBIFBpSpFmpuSlCJj0oUaEXcqhk
1+xHChi24tQoz8v0OIM6IbS+/Mymegmrvj/Hyjg5Y3BbDzqcFf2Lz2n1krj2x7gwehli1mEteHsN
13jIRp6mCxYZRuRk8ur6shyPfi+9fTj4xCUXY36MHZ+IuNYEDZPU80k3M8TRldy3CChAuZVi2CEm
c67l1urww3QlUzI2eOPetPhj0go+ueb4bRrcmS6ZhxY4mDa18GqsXjtmU+SVOna9SeCAH0YYFGdQ
BL+y8nFOSzxChTnfkwoPC91wX0fUrjttuWcCAitE9Sb47mlFb4itsu3+yUuQjafMjFPFdRb0mr+4
685PLaflIXB+lVhCv6fyJDv3MjgglDG1Aakors4qv/dJml7qb5hxxC7OMueIMA0QefPE4DTbN45E
fYYboDOG+WR5KK1J5MnTrNq7JN4eOCyHAc25LkXwoUxiJsO0QfI2W3uRDpcxo9mQle1dA9NEdT0y
vVmCLWho4ZLjlDzg4N1brrfHfYHeY2QkoWqHK5zIhYOqcNr5Fm6ktZBtyYOsvaLealQOGGa24+Bg
z7DDE4GDxc0S2b01tU2ECzyz9V01vyppLAe37YH9B0csi8mzzbff8iC/g+v6zR+DE80E1NuGf20q
52Gq+CBznBovreX+MBFDZAuYSE/yHl8zxPnbjPtwlszwlGSMluRAfdqn+6SSuDlRL3nLNklSHdkL
galmzby8HAzqllWmXbkP87gs96OUX4k5/5I7RFdIB5HsIruGtMpg3/AzWrf50SPfZYxQ7pcyiCzw
GhGUtYGa3XxPhGZivI2rjOZFrJNIquo3JsbzQNciLub4zgoW1qYxtZjn0NftgQ5t23lJd5bJyDKe
iaLrenzJkOrGoYb34NCLUm3QbxE83RQqOjKq/L1TisuyoN7IYlRWHgr+YpA/nMoAEByGH1nnfB06
0smtGrJfZrX3YrazbYrUZJdaZnuwNbhXOry7mqUNc4V3SvPBoMaa3xly2oyJl2M8+vJoVs0YmVl6
sxP7osfEZieaADsSatXVWu2DojpbkGSASFgPRM70dnzMgQgCEGGYTRzK3mqT+Q6frVre/AkFeYxC
hiCS4JcGto4jdkPe+3BNdUeWaNId86b81Y3ZT8iVOZobUGWNgUA6nb/4qgiifg5yAIQTdxQhC+7y
3mc910uPa5Jwv/DQGjgKWqtwiX0o9bEw9e95appIFM5NSxKKMgU2I5+67VgvRlRPTFnYWh5N57lr
GveXr9+8rPyq/KJ41lnobkKogShtme2Vpv5QSBsfa1xiqNkC4lwmEhDs8CIXcEeOML9n/RXtyC0n
gsYksGtSDe9xteyGWJyFl9BDL9s1ESTc0ajEkNDyV1Lj+LNykdEmybOZAoaXklWluptDy8Y/MQvw
DOabLR8Huy8jD1f8JgvJlGcytWzCH4IZhGDWvk0CPR5m2gsmbuI7K01ZmGlTKkZq+zWU0QErwOXX
CbKzuu/GPANqKy0yEOiQ7cHDFWCdGjtKvenVS5evGZ0luofZTmgXjHM+fG+g5UaNqb4pD5XL4jEG
VMLXmALyPeEOex+7Fhc/LHmsQwC5UCQB0UEnEIrsKzVffnE9pgcBJNvCxUbc00XcAeMmHyLsurts
NlDeJHF202EZuXo8UdfaD43QFU4r3lafwfRQe3I352SceUg9CKYYz65D5eOP8CiK1vWwb6zQMdgE
ySpiZ68FbpaeA7rA5KQ36dm0ypMx2BCWkrC9tn7PDMqVx65PgDgNpYcixnwbzPGrnZlsIbKOTLs0
NwRRgvQv7J8pniWvd+8MSegTuRSHuhVYFDzWc1xPJ38wnrxgfNB8jLaIus1echln0vgZ5lvb0cZL
aOb31HPJDdLAHQbTUi3qHGbZjNKCOFAsRl+LlovXIcn+mCT5vGlr+ZVdxyWZAV8j0CqEsS5S0N5c
aA4Tq0reGxZdM0juGyTWklo89iXGOzoXG5OBYK1KTRRuLUn2a0/9JL/HC0En/exn594VH5ninBFT
meWASw8uwr4O1xRIjMA8uZS0kVsB++6CulnVOuJBrHF9hlu+TsS87PGtiK1vmfFdr+slYoSISM5f
iiudEcLdOCts068GIiCe5byVIZDlTBjJm3TpYfnhwaFHgCOFQ2TfAOHyzTQqKpxwXF4lUBGNIahZ
Tma56rzZrXdErbGCBfbVqWJwkUXGLthCNBiyghOptopHYirP7soWMuFfAiwknEAknEM9RE8qGqDK
HuVoi6NwBabjzLqYU8ysz3V+YQJuUIdj+3U5sZCYy+eT+A+8v6RIEy0Epe2MQYVqWQ/ixObNJ8NW
u84Cmw2CFVlJd7RHM72EpLdvqqHjAGNYH2tUIIo277ujHMJvP2vsQp+6ZNol9cj0Ep0g3O5mz56T
YuFhFGvT8KMCxtRPUu6AWHEbg0QjuQ01bOt8nyw+K5nTX5YQ6nhVuN/rYFUw+nJ8UWaK6pSW3eHz
YTeiYoMqVrHJm+wgZMNgdrBOoBdODKjhZeXgEPKyeTZ7h/QpP1uu2lzX7zJEceGs2D4Pjaejm6eO
4HplFRTU49i9VQl+Ia+lXO/UzOFY5hc4ardccWAHeIiim5iV7hF4L96o2k/3boHEIKNMkV6XX7za
fxDUGNuYCMfI5i2vclbuqs1iPoTo3LrKuy1xdo/g9EtrOJJN2HAuQu8Q33YBpIxAWzryPRdlU14c
JI6BTdjE+XWxih9TTlsBEDFYxIk+bxlaF0co78pB5D6kKxuJsPJ2HrwSeyBwDYzXzSNe6V5212Ty
uohw9YMDoRJ9+bin5pBflhKjW1GVl5mW7Anv4TNtiDgSqa1QKtQXRV/jqslJj2TRHxyfH+4WSNGs
Jyin32QWnlAefZvhjcEdTO3t0MDvaSwIjppldBIkr4e5vR/bdLegreGZ3nqEj3em4IUEC6GrycLH
TMpoSb6nsIZAdJFxQQVD4fAVvGh+kEB9tpYaDyyNP8mdcR5LUV162lCYdZuTrSZCw9vaOztue8QF
KH2MPsn4k6FfcBNs7Ns4zTc5TolnIx9/MSfq9pObKVhQT2PSq7fU9QgRSX9JYzL3Q9dP12XJwYRY
F2s+o7yG5Dh8C92K1nB6b9ILuvkd0p7RgN+8shL6fgy23fJ15F1Dlwp9eCrq30lk5uON93wNTURW
H3bLfat8ruk06DCcW9a+nBZkROF+gApQ+xDQTN0Qd2olp97LgNcOCY3AmIZcgmfcw6inDcvBH8TK
2I3yNWllfnQJixVcpGkN19Ca+Rwt4ZNPtHidIKzKu4V9wIdL7oj54ATyCRI1E7cpdN6r3I2avCFQ
26h/WXm29UbBpd12HSfcGj0+TmKGdDibdHE3zdMVtfY9/dvyBXsEC7TL62+F0Z/taQRhZsUnpPJu
1NcmZ2X+LlsCvfzdYraEm5SiORQgTWF637eefh4yDFSU+xiBzfEaF5N9lBXb6tyoezpW3+y2epjM
lbXugPHILDQfFTSksqnXg5Ws6avWXI5iiRIzmzbwrh4tkJcIxsu3ykfz6lHcwwuF/uHOKqr98TSN
rbfPHHc6IPDQyICsL8rOUG3HWp+M0tKbUPyUQVBynVa/86LbpwjFbmLEY0ixzSkTEcOQW/I0xuML
NkDv0jvYxdKCPX6Clp1wLsB3tTLMqq7c2oS1Y1JGRdrKDwQ/XoRsOHJL/zkb+GPnNgbcIhAwC+in
78K67W5dnm4n3b8xF8uikHVgPzmevRfmKG5Bj+LONLdjt1oC0PVDkyR1m9iZTGZfeq/PtouBY9sw
red0DZ+Xow9ZwydVzvc56xgcsZA/bRKeG2/b+CEz8YrMxTn5OKh7PKmxk3GYo4QxIwQwRrorRxaT
Nhzcw2AVT87sXCwHVKFm2hbRg1BbL8bGKqYaLWIhzz5hT9A5TYrzhoAao5jZ+RSQPbd+tZrsA9m7
h5JvpjzGE1lO5Q9Ovu+W5eZ0HNQ10Xy2aYJ2UDdCnDd96wDT4Mdz/iYgnWAODm+dP3A5+LyEOoFn
2HbmFyT4I5YTDvczqWJdf28ELxmjP9SQsFRmMTzUnmWdO9OwSABv/Grz+XgZGvv8ee/zpq1Ic4UN
GHhyxKL22PVNvgsNNDefN53biXOz3nw+ZPEWWxOWKoSJ0jq3601aarJOVZ/eeeQHHSwndTm1hQ9e
XMSnz98m16fweYPKUZ5HIDz/eBKmMhOmDRZhS6Qy82/cfN77zx5K3W+a2pAnf32CJoPls/TfG7MW
p88Hn1+erIns17H/MCGw7jiCUHrPCwen9cl+3rNHwLEc8/eQh/C/fn4NTA/+myyBLcMfDfsUtrD1
np3XzlZg7N06Qx6cPTWQF454glFA+sCYgf6MQqg5G6Y6Dn0ddSw852a9+bwX0p/78x7t5PbzOxQH
ACuy+jjbedohv7xX6kzPRJ1tCUp4NMkuNADbCAJ69XC21/83TTByV4SjE4fmEfQCetRuPC9MJP+8
mZgvk6/5jy+O7Ch8SsAlUes+GH2BJ9z0R46R3AvXm7+/VnNaPwI9WAWf+qw88ddNaYz9HpvRy8RY
iBGheEoQE5zp/jXnMdUCge6Y7awJCubfN6I02zOH7PbcIYPcBWayht172UmERGIro2iPM9vzGfcA
qE3O6HygcYo5vYGKrarrLQev4c+HRoGENRxIcHLWDmFeeRp7tjOfhPdtSBJ9Nkn3PnRwLvEf6jMi
U33+/HrQYBSjDzqS8RYs7rZRq7FjngfEdz4lfFeGA5/nQjG5q76J/AaMYzgXk1vKY5vlA37LIN/i
1gMfl7Tq/PdNaU3qXDDP3TdT/fj5dX4/CIEQmPuizW2yUjOBCstzW5spXTxoxPMs2kPSALN3C+gG
qE62lfTU+e+bev2l0lEgpj6/+GCvP0Hgyj1n6w/s1mcxEJzJGXp93BuEK9Ql7vS4b14abJOAhsNq
Y0zZLiEhWPkokW2TMqmumcwGCXTLVL2FuuW4HjIWS4XznahHjJCFpi9CHBr8nHDj51i+CuMWj/IU
9KAtjXiG1FUgeHUZv5OX3snt6MbfsBA9Jml/GM3R3Q/g+aHofZmrWjMa3RtZjsEBFTFqx4lSulO3
VDnIOT3vV278T/bOZLmNJOvSr9LW+yiLwWNa9AYzAQIEIQqCtAmDqGRMHvMcT9+fQ9mVlar8K+03
602bdS1YJJUkQCDC/fq953znE5SDaj1mkb8k6uk6EblpJQI0EdX6wo8Gf5NN6KqAK3jcx+CafcBe
qA41QehruNB3A+KdFVJyb5cIiNOOt9fMDLKKJa+hN+YLrEB+KrNN2wE0QSvRs6RCgCg9i4le+0FJ
1z11NlWpll7jFFy1k7Be6tteTvZKwFxbOqpdzmRgMRdBjyrI7V6Sgl/rgWemS1kcrZHw4ww1zSap
c2dBAOlCB0kydtaP1hoWsiVMRuJU4JlrX4XOdVFMjsutha8jwH3WD9gaEJXeNXltMneGBelArZAc
uEz8tuBFNdKh3KfGT+y9R3DCIkXzcHTz+ilN+quf98e+LqY9JCmlGkE3JZuqOzddtGw063NF1ixR
uyDsBu0LUclk5BUYB1t1ysxJjdACGyU9kU42xsKvCHRaSDiowvdZXn8BWdTt6d3T29DMJ9cwvnZg
xxeuY7rrIh/Np3C4Ju1Qv9HJWjgmoksfd4EvGSRWgXwdQ1sRxXCOuOxvWP3HtWt0t94m1aCraEC1
zp2BjfwOqflr7sJiMNzoezu7MWhYDcvGwJuhhd2I1yT/zgv+Bd7OGtXoBsgepGmr2Ia9+aPP+k8I
JBEMkHUUBuc5IDRg7Oh7+oa9baFVStoSi9EZ420NayHNhMcK3rEHJ4W/pv3+kg+7QIdhgZ1F31qF
i4ZEkAeI1DnaouT4DSWFvbAoyJktqO5aDwoD8LZhpksCvzjZ6SUqYxX6IJJqZTX+Z04I44LRZzG0
1Ahx841ewbdhZMpNClexHOgwMgpR5ry4OE+M6+hyNOTcekxDyCTva3xJjQvIBF8psaB5dMiMc30B
94lH2BuOlOBfZ8trNygRDA6kPY1QHIdjMcD4Qahrmz1JRUduLa4uKOnJhI0+tO2vAknTLkcPmxG7
SyrmVTcysQn79lugdUQr2rrkbM9l1pDrx3pG4VPAGYryryFvDOdwe1WEaPmTVqdtw4mx8ZKnOkf8
m08MWI1KDaGy4G1GPgYT2ys2hovoDH3WkZtroUYZ0u1aqFETCn5SX0ASlRsZI4NxmeRfxLnMGH5b
aONUayuiF2Pt9cq7wxTTnwPYmhzP7ZfSxJtlJwFqZFp9k6OFhyr5NsGiAosMSsEAzxvGaMIics2M
QL85SfqNxjac7lAlTZVPpWeEB9bWdV608B34Y+vWWWsjR7vIKbEtQRbu2Hu3dhvjxzDrN4xMMUeT
H5rG/wcRerJ+1Gz4fqRs6paz8aT2botsXoCJ+qgHFC8zXpMiHuYNpGC03SJ7I1IxYqoGWmcM0m7t
CuB8WaDoZT39Z2A1rFn0kn0a3Xh8s/IFhI0EWVZGzuchbc2zvmuqdUOY+jIoga8VRROC6nHuwMs+
56NckSMBKLoiMT70ql1li3yZp3a/iicyPGcWdlOCfMlDb22FbKfxwAreRf3Ga6dn07JPLFi4JmMO
N6bV8di0JjlcniJ5tXslRamrqzknwZ74mU0FeYX+bDxfhx5tO75jOmuz/VSbzqmYLFq05qa06mkn
jfhZxP41JVKDCDCELAZMBPoh2ZZ8yyNMH4NDF2JKdBRuNH0P0SptFdFhIXsCG+3qix5ZGm2scYvq
YdhD1Fr3LUG3MgN8HkMK0f0vXTAlRI9Lg3tmuEYBgcyTu9cHi8NIib7bndxPgyDpftK3wpysRcI8
hgOfXXJULu6F7L9gC5O4BdIF7po79H5Shmvj0oyQd4j6QBQQ1MusCIfnXu9emkz+RjNQEIIbKXBx
L+iLMbcEjIx26ylR33v8w+NDrLDGmcJxIq260tdMNiTHDPvHhwq4FgUQHtUsoi0G5mkXO0KRPhYQ
wC9Zhn4uxHFRDZBz627rEDO2f3wAywQJWH05BS0pwZERB5smMFbluPbQ98SlyWil03pCVQTeUwYT
noFaJAYuGtOTZEwH9ZvxJ+JFRn4P04grmnEng/SYSTYeom5eopFt3E8MzyCosx7h9YqnVNcnKvx4
3I8+0cn0i9AoFdSvbJINFQpFrOPCyUya4unx/WqW5ha5KYd677WifQ8JgfFknF6GoHU2upX5e8vx
Kaz75dja8b40OzqF2cyplFHWk+tRCDkN9hH0O3gStSJfmLpericdD5M1e/IwG112EOFAR4TjVTjF
5KUMTouFNCyIa3aYzaDeS9YCde7eUR8enz0+DInkSPX4NIcOvy82PWLCQx7TGBpTy2A+bPxWdlDD
J497WwoKuMkgR4Vu2Y9QT+p9qznVnlyHev/4kqMexj+t3UF5pf+h3iNXIZt/ftbPcDsAbVejW8Gm
xKY218AaPdedaNjH6dLn8Af6iocSY07vHAbYzMuB1uVVz2Jtawkn2yWBDeadMvCPDxbpmvsGn59E
/8Wnj3+ZnGoTmJwX0jTKDlELp6DPY5g/5ddUXZOTjjJmmcb1EdMiNpo/vtc6zRHgYcKNysnPmdtw
M0KMGdTVbaj/7PEZ8+iWUI/rQDAWDKrR2md9yJ1A2oCSNjzI+I8PhjoizLNI5QJE+Mq3Mnoz6hTx
Cy3fTrDpGkNRrpqhiQ9mr22TnD51nNRE+9HP22vNNg8gXsV+TS+PCOalWVYe3WZV1os2CLG41Fxj
qtR/fHDjzt+YoXvK1GGujb3fiCWJVmzrTy6j+c6KKMMp4fKYa6dQZbgbNpjNdfzesdJ0MLCDHz0q
fnRXoiw0HIRiZp5z5vnnB9/T5c4IOcLmEYR8XlfABbH2gdK93D/A848Pf3Dorcq3Ic1zjdpt5G3G
uDulis3/Uy3SVWtIcuWOqLnZ1ZcQq81d64hlr86ImTot+jZqyCmkj/t4I0KF+ZWzwpU3teusPMbX
dD7agSE+JXlZ4Lb06tw+VJZxaBkB0aAkSmuL1yaDNTHTT4VUE7ktk7ewLPptN4ldpzDSWRlcAt/P
N4/HGbIMCCq4cJY8ZFcgdKzhtfVmxjkuwuEsKGj8ipYn24udZ3bL4XEQ0mx33afFrem5wyx1aeix
Td3quzN5N4QFqA1+X6l/fXwp8rrdWvDhW3XII54oXwWWri+GWbBQWuos6EcVenRB7kDfoDhsIwZP
Xk9T2Oq+O+Z0SeYEQoM6hT7SHCT8OFYl9TVIOHqedcxr0RfdwZVkOpa0FR4SnDEfI+J/1VMs1PVZ
N/jzmB6sHk89qm4T4ZqQVNVKIWkOL7GMgnfhLYSnkjBGeaQ/oOKbK9j4PAgxCdZT5Owev3ICp/D7
b398rafxz8dmVFX9W+LE45s9ethlLuZXrUu/RSQSO0PkbZseWyOdVK4urhADvM6s7YJRLS7qe7Vw
qoXLFGL1+IuF25Fy8HgdEq25zcLwQD2NC129HNFzjhhn78rO2bdNs8Qbbf28Nx9PEesuICZQCiu0
INSWmfc9mIrPUrVHmmoKt45qpaiviJj5QaBfD4GaPIaA8eFSkD2zJAiAW0U9rcf98vjy8eGR1jB0
UYdDgJ7745mPk1Yh8oTU1tinUEjUJby7iYvxkw0S+aa1SWMOgf3QPfVZBqiKDBkKYebh5XRjBwP9
5GTk+KT1qyY3UOo+WZ1n7fy0Oxm5wfEhxA7ImWY10mtZ4I069rF+poKgGcnKZcpWrupemkxbsf1Z
Du3ryoi4B2HcFryqZtm/l/Q1Fwj5L15p3pLW+Yrf41SVhr/iRCm2BMgIXm37WSbzvC0TzF+63kLy
gPTsll9tROirytYvmk1iOvp1qsAIjUGTfQt9YIpdb2ZrWcbLHPkjnRKd/BYvhYIoPnfTwaqCYwEu
pjBJWI/N7oQe8lvRSBZbcQQJmi/ctHinHd9cenqVvRyZWUfTRQYQ96jHvBBWJVXhk1spfitueawo
zpE2/dlLAmvhvhokSq1LkU5s7vHLKKmMkYrna28Sa8vkYEyRSqHSDk9lXbxzR84LrJD9wowDj525
GTlDkE7gNcgfmBbkBzggRJpaOWDpqvte6GfbDcR7FNQTowk14imoUXsUqN6gX0Ohvfg0LtYJHs8n
Z2g/jAepDdTaWDUwGwvN3zxuRprOyiaeIHCt9e3geNvHKuLXQLSXj0/TMQSkNT0hQ2BdAxYBbnHW
CN7J/f2ILPxndub/bRXnMX6vi6b4aP+s23xoEv8Qdf6/pPV0HYfktv/ay3aJih+//Y+nRt7zH3/S
e/78wd/1nq7xD/i5puFQ7TmmxzT3n5JP/snzhVCGsl9kn+Y/+AkyMcnfdrAYKJno77JPwa8Ttm6o
nZBv/zckn477i+KT3ECknrqweA48L8QNf1Z8oiboGLoxS9YYxJNzH33Dhenob5PXmgCLi3Pd6Exr
rbqnvmo5Z/porYqcE7JPvF4n3ROS9jA7e1X/5hXzITbtmweKl5Lm2WuSdGlz8CajL6P6RrCwGTTE
CMkxyoqnpjhZdvxa5RAAE582/zBue6Zgvo9Fgu6Pt6VffolHmmBG+doOZD0S3YRRdCDfKQh3YUbn
DDvFqiVVhMMdai7AmnSoOnQR85GMPLGKR6zWlSaA9cAw1JKGQQRd8d6wP5gxH3LtW5FG+Fci/aol
zomshZkccVqLLaNokpgXRZ+yXIFMTyZF4GjcUyl7jpKjcU6l3GE4/dGDN63R2zCzGSBANgKtW3Zk
0A6CBbgJOLuq7t5awWOTJOe72W8YRy7Ay9ZzFP5GX8616EEGNg5sWjhurH1yHURDgdkfwVVg2ufV
dEdtlef966DLI8rZIym1O4g+/EjJWUeHnjCdcV6dtFg/xASuFb5+hoFzRfm3s8CSBGx1KMrrzLjW
WsN4u143zbTF8nwksfoD7unC1+IvQTNdYq97MyP71qXhmgj3gOCmwjuhmdlmY3p00uRu2PNhGvgz
U8p4o79EevDEeNNP241ACyvM9NhN81nAIEwwLtORBwOEgCPRFv2cHCEKclXEx9JYCplu3L7btILB
beHuML3QnUj3RuafBpOtwHVu1dRsXG066zN26+mLLtGR+CL6sDKug9ApDqMdPTE+PeCNon8aruHd
0DsTiE8sz9h1PHLRBDMifGMVt+UKQMUt7eU9tCXjKXxaxrmM7F3ZRvskb0hgDfd6jRSQd9gIhmvX
kCo0p98p8D/sMPqocO2ol5GZ2rVCQuWK+c2otnWqv084cRZobKQ+bifq7tozUBOkT1VKWrA1XPy8
Zq5cDIcZGCRMfdK8LJZrYziPM0zvKd5n1iI17FMx2+iieAXL8WBEAnHNdKDv8+GFjEz1kTCB0QLF
mB4te8Y3Ayu/shV0ZSk4ZAb2+M7uffS8NUzkN4cdcijFLbJSpinGEunvsa6S++MxJqTCMH3PDQ2h
cNDkEvH3R9B4tH1h/oWjvLv6iIGgWSusHDSSVdpTsnH9tdOZ0Syql/hmd8lHncKWtlo0Gclen+RR
E+ne4j7PppiE9xTa+XSlcESc6cFfmM8qYTlFl1clXKta/Qn6Y5+M27rqL0J2b7WWHXu1HHjfMdBe
acJemDUU4XgxeUtqR96b/qs/tft2QK5XzVf1Dnb6dNBkeqSQvqsXRl2PRjhc3JiZUzFfySlY9bTR
erog6k8C2wLmvKY9LHY2aewL4ufOQ6OfWxq/BYrAET2XVfP76pXP35P67hrZ52IY7FvDzMqf7V0s
vO8+w6yINQEb66eOCau6thXtQj03SR8SHWX7huUKPL65xadyxNkIkTiaDw7o85kux6LLuk3WyI9R
wNeJb4MSfcTjm2kwmuJi8quGfAnzGrRYy7Jryytl9e5tLOm0p/p81clB1vxPSAeYjCecyupNYXUs
0/PZhQ4b2eNbptsrKp0yG89ocK9uMmwpelllivjuhdqX3g9fn5vRPolaf4/qchkTYNjj712iZDpZ
7vju28HnHI+TD3e+zaeDiYWp4mLWGGu3E2gV54Rir9TOwVA8WwXis8HYTCbo4jndA3o4Cbt/myv9
jBytGtWn9s625oP1nU7mK+jwfVur8lweMzxxMKQiIPtcErzSjoIIfuO88tJ188Ev27cG698sXZIJ
xgNnb5gX6VGLURoThmZxeY2Ou4GxpsA5700wntE+bWrRvVUmtxhGUlyA87omIkctVoz4oU+AX0aZ
L/cU8G9qwRZjjcQ/efHZ2dpkvhpJdm+r6rMZXLtsfLMCINWxGN/NiKk7Wt7ROalbUq0Juu+eOKJu
1E3UmNxjhhHHyz70bl1XVgsjZ6fxxa3q7B17IiFrenshtU7xEejm9+eoTe4tjyEZwo9+d4yQ31Jm
Otxq0Kz8gfsjemYmrR4rM93T444zxpNhcmoONPGt1TTOBEG21rXopYcFyhwI80M0WZ9n0wbkg5N2
P2ot/KnJ2jEQCJaYIb8Q7nqfYF3u7MR4T0IHgzXKUrcNymergzNtDs4+YYl9TqNJEhI26WtC26wU
YyrbHYE687RL6ARnEaM0nNy3bBzPfpHCoi0yVEfNN4uTwcIKPKaTRD0vgpzsOfbZVlvm9oh7yqSV
J/W3Uc1+DTUhpmvY/fzs8b1pjqftkNGacZ3XOErMDUwpejNBLPaPzx4fNFH//qWw1NNe6Li4aePR
bhsnAgh9N/wCa2dc9Vb77HYRIlifvDmpyWDJeSwmWbpmqP74MKguUZaIdsNI6QshZAt6L8E+8Eid
LuSXKGa6D/ZiQAVYhk8ZDdiOyK/NpMdXEsyjpwk2hhdhrPPh8lW0BQ2PcKe8X/UYlHMMlkPHKAdB
dqHdvObDqZ1NOkpA/TaI6HaFJ4B22uTynRZ6S4kunJ4OeZqd1gBThLj2+NAxuz3w5ObdDKsdc/y4
oShCLQ8AJkKBL7XonBeiWFN/XT2mcfZ9tv1dxC6wriLvTnyPh3m29/Zx3n2LR2+Z09ZBeeYzU2J8
1Tl09Asprs7otquyHBgRak7KcsOMS8G/QqQuYJ/Md6ml+z63T54oScDu9SUexh2Gr1tXWhFDx2Sf
1Cwe3AIkCVwyf77gqKMjWK+ngEJH2N5XqWftC8RfX6l3ioa2b0OLDmLqlLo3V3NOdja8mfX0lgoS
BSHJV6CXZju+4zvQhvognHT/L0X9X1ijHjyHPzK2bRWvbbq+5wjPdFzbNVSO+r8Yo+KEy5Bk7WJH
/PxHlZLUId9yd3gLvPFUkwYAi6iijqL1uf6bRzb4zb8+Mql2Os0lne6F8wtpgrEdUuLJzXEFg0ux
CBqA3fQkV07G+kKhEycNqiHMEr5zUqXS3zw8p51fH96ybM/lGeim7/4aLj64LpwDkpx2ZksRz1qT
R7ghqxID7iU1hotjxXf64dAGYhv9nmBVo7CNkuknTeWnSe+v3gFlPfvldbAsz3QdijZf/f+f34HQ
ysmRaoJ8p958e+wvNpWJ1A6eq79MJYWBbC8uea1eZWOtrte57C45cLbcYPeRFKy+AIsp1qX75T+/
RMqa9+/PjFa77rrocEEW/PmZlWk4zAktpJ3fcYTS84MVWa9aE2fIvgaKUNtZi7T7/ri8GYkeYjm9
U4mBWTsXdnLX/fHdilgAHuWhZ8/ncIsu8Esp52vL1oX1GqswZQi1nZNNKqdmq0oQx2c8nRDyxg2g
qnS95U6RkOgjFMmZfp4te1fzXgyhxxgDX0/UX5KuXhviJj0dfI9NsF23zbtpWyMhxOK2YwyxTEVA
DRtz6wab3Kk3aFzWlYX1NguvWji9pzPqrBEVl7JfWPXZM7pLUGYfld/x65N7XVQI3NF2CpfWKVfN
Qurw1h7Tl4L5VzdAokI/vfjP78JfXR4YF0BPOYZumw9n47/coKaMyVIwRb4DQA/8Rz9j12M69f1R
WY9Xo61/tkT+6wvS+qv3XRiWMmvissIy+ef33R8Mj7Mpd2boTIdGgiHKNk5iXZNiYMI2njeeSO+T
yo+YUXnqXf/GcXcPwGFvUdfL3n4y5k9Rkz/lxXHO+ovvEwJn5i+Wqy4GnYJU9tPZIotAucBhrcW0
oxdOPvEisnUM+fPMethRiqnfC0hvg/vP7p2doABVpwI0xTSTs71hgl5DpzG587XnVJXhBKRfDwT0
m9MYS60btpzvGd7IYx73m7j5DleKMgVGiO+4JWzedAVdaxdPprMeBw9ElmHDPywJBltkoVlCKJcd
V1FwDDwAUJz1342WoC0qKbMq16SYv+TpeB3c4C1GudtzBKMCt24mzE4ORGtpW19rjqOFjO+qaG3L
YZvYEvtV84Uk8/fepBzLY47s0aWqn2K4XF341PMah3ZyJMfsGHniZhb2Dv9gJqbnUUs+NLPcmSH+
8LDbTKW8GwA9XXOFU2Mk6iKa7N3Eqt233s3pSU3guEfFcpjWaDqF7f48JxXOjhQqlt1oX+WvI1Ng
9XdoA/WbE54GSMAG3nzX6A+Dp78HnjgRdDb8zaXt/8X6IlxSlgwdDb/t/bIDzK5WVEKzsKNzfFNH
upG33bi6QflF/ck505T8b1bbv1r1bZ2S02M859um+vd/uZtqcwJ3Jhiw2ykHsoaDKcEJ//mG5cn/
+9+FcdkUQMkM0zcxL//pQeKoAouHDH8nPGSHg93QxJHzWz3SEQ7hq9MKek316gKVYD15DKAM/dBE
6YeqsjHmHmhPr2PCuX2b5GGTdoRmMmnqNr0pbi4LoZvLPVnqB4hpyyZJvnsOD1P16dGjohMMGdRC
nGbjtQvNa5+wVNcwhRbE35ZTdmwciGEujD/ef1j5dzLlD23bHgpQxepc5lrzNfLFKS3FbgTFXjc5
uvALwIqdzUFHPUmbOoTAyNNkOW/gsrlk1r1Xfi7pMHiEy8UqUy05+kP3Zrj2Da7twXOSY15bR8yz
a62ZDurY1EYx4hgXvGz9zOVxmMMXL6D10dAvILgsWtDdW4x98cXoXGbe8Am7kdJLN+MPm+0Cc/Cx
itNjP6Z7OPcLyTvpSYtMdcZYPJxes9D0iX3DHPiWNfU6rdybnqNJ5lCCsQUNeLgOguFNreCC89rf
XQZ/UeBwifnC41QEXsn+pQNJdlI7FsjrdoZk+8wz3HZYAvGHc26qXeEskEoeCghSGLV4j5ABboem
fIpG7ZPpL+VKzP2p5pjXczTshHPqhLdv2itWHOT79k4d3fr+3GTjJdLCZxJGnyEPf/UByZZ5S0tO
PyVW/GXy0jv0aAxLJi/pkHdPAt1BQeMPcOeiM1nzKloAPXc+1agqKrp6vHSBfVKrajX370UAEElv
CFoc3l1W/ozFDEXXUUDaI+93j8aP4gNHN80FuneBNl6gJV6Mrlt19rjJim/qkOqmCQrIcWvP7Yb4
5UNjddvMptqh/+KU47WK9DMHvBGqvEWzTFVjAbnxIYc51FCnvN2EBkraurlk/fA+deNWFUF2o1oW
1s1PxgWTZfJPYO0UWAht/mIojUdQkq8lLbrW+57aRISUaG7+8xv9F6sYhZv6n2H5dLZ/eZuHsHJl
O/T5biDRp/ERLpZoMN1h2KqLHL/HWYA3KsO/ub7wgf77MuNRPrNDG9BB/m35BIgCykp0+Y4gnmtW
SzLDJNvjopfdetB5M2R2DIZ2pfpnCBAZx4pdTcFTEgunOpwmN4rVoIqazVXe0bKiyE5pa9Y6ZjJq
McP57tBIEQV0feolj0apO55VdyNPvVvvN5uhSvZqyRjiY6dpTDidLfI4CFoRUnKqsGx6DwPnBLR7
JWjuJRNOkFIe7Uy/qnU34aJLGFCGORrHjDgQ5FJJdpxQgKJ1voQUPdQTyLLfTbUZ5bybiXh2hhlF
UXrMLc7jyXwZ5QQviHVD3cOhld7V32zN+nU29Gsy68cKOmeTftdceZwExz5+NiUhN3LrNZ6i9VjL
vSp0UDUeYAmcGk6uM5HPlTwRDObZwY1+IHds791UhyLsgRlFEdutOJUz7mLaIV4/vsC/yn+QE7jt
s5G8oQLX5keNL7MdiFYiKGYxzfN7pq+tgJWIoAVUpcA0T7MiNamyDlnnfdaZKQzTSxgpG40Y8kVU
QXAksr3huJukEvWHWESefiwlndjEPXVjeu8m96S61gb9OtVtmqoQnr0gYa1bcfZ6V3+0b1GxpMa5
0uK97tJNS7qL2uFj7g0o3acwmM7q69KcDsoSQbuo7uJjTjuZhMVj1CC0isj/jQHdFUFEXrsUO7X6
qs5awXlRtP0LcaGPQ+zUvXnT8E5UzKeZ5ozR6Z+0vVp1O5rkRMwcTUYHCFXuIk6OOOs5bEZ3gbms
1mxWaLqvWT8tpyCxN2l4sG37pjptkJ82NXdvrts3tvBDItk+qC7L6FNSOc+qYDLkdBVS3JIwWhdI
3Ix0fsfBfLGoJsDx4htM9sBi97C7NqZyo7v72As3qtfWtpL2IoxVLG20RMtyOjwueIYeqoyM2YbH
gdeT1UvQFRB5vlancVm6J8iiK3qISzMbntTmk4uWE6R96qEY5OG7joEMWXuLSpjij00VdBqbXEW3
BsWJW9BeaNz+KmcmPNHMTkrEmpyhgFV0nVmOVZ9wLoPf/vOqZVjuXy0fjLR9HdSkgB755ypFTlZS
mcLOdo07vecNL+Q8PFnBZ/pcNDw6WAPqMOp1hICidsq5R1NuJNV7VhdWQ5AFebicAVqfFnExyItM
7cey/fgFrvm9Sihw6/iDQPL3xAMWbY8nNu9PfuoD3yBYBDFG/Uw/aFg3r6lmIsfGEjvG2E5Ez56T
15pY63As/LGbYLKVAGm77sz0HWE+Om8deMFT7M3HvIhvhuoiEeMRMAHPatyC1b2s/QjAb6kvMF+/
1QjeFm1Bb1O3ymFxyjmjLx3s7aNZbIcEMgNd7qSdrjgeor7/0GurXBbc4Gp9Ic3hqUhwF5Q6PkDn
5Ij2sIaBh3RlPnwKNf2kV5hc6uiue1Qh/XBV0WloiDF/I1I19mDM1moPJ5qbdRgbJbgPYuAOagn0
O3kEhL9R91/j+p8M61PPXIMs6rP6bapMgnnM0Ri234tWI+hmJqCuitQlCptf4tPvr2kvq86Axjgh
Nce9OmkInKhGio6lmN6njCdA3z6b8pjm02ZXl1RBRXfRn+PK1VfGNGx7tDFOTupL1XzItnuznBHI
CYWa+39K//8/d3/7O4Ys551/uVMVxel3OpPCRP2v/8mAs73nvxBkHz/z+8jd0AXzc8txhc62z4Sb
+/p3giwspX/oFAMuRQGdNUPnkf4gyLLNw44z4WjZAjzAH0N38Q+LA5HvwmCybccRxn9n8G5axi8L
C8uJ7tA9MFR7jcPPr8efci5Skoin6MWZGsAfqAD1FLkI8PVRRZ89zTkwe0D9h6zzkrXs428eXFl8
mY6Bvz/CFRcdOiwPGxgGyarLPzylRC9b+6vptVRwdbJ0e4G1uQe4bDDbQ5KHGqVy8bMXr+SZYy42
QxL+9p7+lk7t93mW68JNZkZP0bRIa+trlI7vuZlvHUFDVqaT/hrBM4Gzs0g1sldk0BHAAurdkGKk
2OAcMqAzt9JzNc9Xzc6+WJMWb4sP9KvoK2s6BMpa2OHdht46byu4aOQ0yG3Ij6FSxpKASe0GR4cJ
pzv9GAUWX169pVeLcDf3Hpt9gwTRn/Zhfx9nPX3N2mLd+TXWRsSmHI/cA1QURuMzSTmym8IV/JsC
DEX8oyI/gH0aEK5N8li/MsxG3+oesdQjBidAFWtCJVPS24pxazKerezU2esRabURE5GFMMTKRviD
hL/rnonpLkMFnNFgIIUl+bXA7NemjSc+MadzJDe5HO2XKs9WJinbq1aE3pKz6idmVKhea2aMPcP7
Tsvb5ZxGxcIpP6Fxrtcas/WFKeQNHum4Zhh2NzqgLZisww2UD7a+kg2ZcL6NlTRfwQEyyiSQaJ13
+t70Sbsrq4gJA6xBAwdoJutiEzvoq0NeAZp6eJJH95sh+4szC7Exk0xnnIsaDH0hPt15jpZEj7xU
Q1QfCKn9SFINxneGkAJnWtTSQp16fsec1le3VDBeN/NXkTTvqJHHnUUoBLpqIuzTKF/psgh2ElUD
b+x40qwK3vwMzSJGyQkLCEjE6Bnb2IUB5OjHbPa/E1CCEjx1v5EWmi8LeL+LfmoBRpyiKmRXscp7
1gKD0RhkctJKTpVRK77G7GxG69kyySQP2bP8OkGpgfZxKc0Pn+TfpyjrbnqMA6keEVuDn1+PBYBI
qzbZ65zw0Dpg1d9T6MdIAEx8+FGRbzlQTM+67irLhfnKFAtAKGkFlyi6BpEvD/CwQCfFaNW0Nlpp
SWYsADYwryEvfYwvY7PUnQi4qXi3CRCK2m6l1y8uxh9OaKUHkWQZZdzfrrHC045d3+iXUS3Spwlb
EAKSaFHaQCliKqbaz9MVDPQ7+cQ/WnVO0WeDpAPwSEoU3UwjQcyT/Zubj0dLz/ndjCrQ9nfs2vHA
pd4DPOobA+cuIuCNobJa/LLcaVWhgiSY3TSL2kDmbJDsBLTmyS2ZoUJSw/SVt2gGYYmR0byuYyy8
QcQePUOsXHVyx7uWLeC24Piu6oaocMgybN0FffjJszaswMvAtX/witPMbE3jkA7ntgVJYHi8ty28
AtLhofcL0qbFug53VuBAJ9QL85DGwx276qZoOjoqXZwsZqfJlo5OHGMXE5Yt+2J4AqF1K/3opBde
vYo8lLI9hl7qb2LjERJYKy+fV34hoqXEFD9BDUY3wVS29OE5dZCSfc1H8ChvIVza5ZCP1rbqiHrQ
FxHU0o6mJKG0C0uSFIdhu92YQrt7VnZJZXS38/glzyz7RXOBWQ4BMA6Ela9JBwL1c0zCozSgjibY
pUbM8zhLttXQFBtis72tGRmLljnirhYT5dKIKRbfnqxfGGlSyyiFf971HY5ofIZyIeeh3sd4IffS
j5o9Kme59UNGCf/81uO/aIj7NLGaPn7m57+pH/yXr6Ht1ASh4wSi1OyBIGPYeHyGl/M8a84PC7hf
ElnG9iGvfYjboQUicFWC2seHtHaytR2KD2LkMJFWbsMZq/Ff4ArKRZsWyD1Hm3vBI/e6mZsnx4Rx
0weDv6wi8QzGvF45EWBVZjzaKcI1o8860FB0yfB3snyP8AxJ4+PTx4emrDGl8SctH5Lux4d8MJAm
KRH3H98zWgQ+eQQiQBtntJ5sowN6d+ygrITJXF+suMDUjekxNOe3wvvf7J3Zcpzclm5fpV6ACnoW
t5lkn+otWdYNYcu/aRcs+ubpzwDtXXI4vONE3deFMkiSbASsbs75ja9Y9G/idnbmY9wkOa453Z2u
WUivlwflRMyvo/jUNRIYS80KA/AZ9xVlMI5770bR1zaUD80YtaAaqM2FCSBa4Z8sT2cxV6tIHuvM
3LXGcuUco2JRFj2Nbklkbd0HR42riZLiNLTPkhT8mbiIyJqJurbk6JoFsoRRfG+pqm5Bxl7A9f4q
p8nZaUTtKBtu7pylGHkt3l8BjTq5uULNJ9vSCtJ1SwG/Z777PQaT+KDuyebPAdbhziYySIGvD76m
1+cOLU5O9RebRkv3iPd8S8Zn8o4aGCcy1iwMRp8BPMN4RNkU87iRxhVaa+jbRQQETTw72w+eMz7h
TkIEvqSEEFpv4sZgywz9CnACSJLXv+kGPuiydU/JUOEMmBtHWeCBJ4cG1zs7yrlPMqhb6x1g6d24
be0+2a6qjPWbPh/+2GdSxhhQfkfyYWgJH6zyBtmk43ZWQLzXs1Qn8MdkUv3zKW5Yt9Zi7T/2MTLW
e9hFj/2inl4fZqBzIMjQFKVzqZGyRsG8WeSryh7cUR0k6ep+kVKsFibrgwVPHIWo+UrWIF9vh1mj
+UY27kuVbv4yJ7NH6tCFehEeBjEl8Y84j9+1MRbTtlpu73FRMQhQWufPpxILNXlcXxm9sZ5360uS
SDNI3b720LNOWfmvI9bXWCHu7b6J022D+OHzk/qil4FrEhBcP81amt+69fExH1+x/IJ167evWZ9T
tPQMu5379H8OWbfWj/n4OZ9f9XnMuq9E5mNPmogO2DO+/fHif3y6vvDHZ3781I+vW1//2LGes9/+
jd8216NIfc7MQEinXPNaKz9O5+dH/3b4X/+Tv7/+10P/9qM9aXcb5F8A8piYV1YTX0Y7jS/lZIww
rXTjENYzZq/LCyEKe2h7y6aMFgpouWyuzx35TCOhycfOk9fk1T6akfCLXJgM6n/dbBRTPNhZC/4d
NKaBtDmwxkWb77HWRmyeI8pZ37o+Xx+MuOiP+LiQB6Q896gwug5UM3Ybu7oUKJr3NvThjWpMDJUY
Rnd23xMcyF2yoYvYZFp1JzYDETAVdefJ6hyn3NDl0oeL5ZZbn46Jzp37+XzdqS13/rr1x1sIpLRH
wpsU9iGvWR/qRbmybpkZ3FI7ZR6AIwHhrOVDSuwJKABeNvswxiJq/Xq57l03f9sLsuu1IOe7c5up
Ok/4iuxEWX1zsR+jhgptRZdq+antic+j8fE16izN56SPv0emyzpoabfrQ7tspUyGN07opztzyn8U
k4l5LlpWHCEuGYYGmMN1x3jROBk4O7S9v1VCtUFcknRZzo3V/kToLk/rB7Iw5ecvnxo2QSts7+Qm
w8958O8riUJh/T/CzH0KF/V+sXYI6771NND3eife9/n7zGXE7MGnbD7PogKDRhxuUS6h3cQs1JEr
Exc9m+a/9oZu7dQMXuLjEHu5wLWVv6rRcHZ6ncP7nZY+UNfG6jAJHJ1D63GsAbs7xhi0sG7x7xiP
4yK2w1+imCGsReCRwBIH668kcHZbWxlamOUnrL8rdJPx1Jp3s0V2g2TXw8eB/3Np16dF172nGEZv
gCgiiChTgjTrt3TLCNUv36c1Mf/a+jxb9WSGPCqK0/CMbwYdV01izZPTFsNNp1MSukI8yCeo87Aw
PbgXfqlYyo/ru16JZv3o5XJ8XphEWP+Qtmc+7tcBcFNq2vAWA6BRIvMRfQjYkrFUccrWK7Pe1pHe
W1uH5UVY2h+37Pra+gD77F9N5fNKftzQS/NZ//U/nq7HrfvWV//jR7VFPzL3uFmb3HqvrT9mfSpX
Wcnn83XrY+ecIJ/RIy//uF4RLnZHfXaQ5NG01q9lrUlLXjfHtal9bK7te/01zPz+3QCx2WQq8fmT
I1VgHs48UfNJ+a/i4qVtxFqozbu1mRA2IbMXTfYbhqCUIVF5C4kyhh+/Hv6xiQ2IPCdY7nbMKfDu
RrC53Knr1ufD575pBhkwGeZOGQly4n/3Sev/tD60vcGQv2766+xk3fz49Woe74iqj2Wb73u2m3Ka
9+7oSybHObVRrv1DrD/Ers8w1vTTerL9peNatz7P/ec+r0S3gLWotvk8eP3Kz6ef7123Pi/j5wuf
n/fHe5PiuctADa3nYu048fioSZEtp2pteZzxrL2szz9+/IzJzAJQ1rHJ+PeV/ry3/Pk7fmjooNYT
b2KfQlPiGsQdZhDb9Ub8++b6ER9dFVng5ihUHuSLNjVdHta+ZH26bq37Pp+u+9xlFvy/Om49eAjf
B6MuTuv3r78PsRy37WebCcVyG3/czOte3yy6Gf7Fv9vduvVx1Lr55/PfPvW3o/78gj/fpRlAv1r3
izHrmI0u53AdRtat9b1/2/d5yPqquc4C183Ph/V6fD5dt9b3/cdPVYbgDHy+ZT3wj6/6274/PvWP
b4qWDn/Ud/Uij1zbbEskweorAAlLW/98mIWl4PIs48nnznXrc9/8Idtdjqlai9b+ceTa3a4f/nno
b6+sm+AD+o2B7u/jjiYrAtTms6H89vxjc21Xv+1dn6/Hr+3sX+/0PXIzCCmwliSkx+S4egch65q6
fY9yBY5j1O6dQvmHtiL45g/P2VhYW73p9Ge6EzwbR+U9EBcuYaN31bPKGvxBQfDOiLO/FeR63crS
nk0j9O97s6wCM+yfshRHqbIefeiEWUx9FBEH13ksxhTJuQVeHxWlus4Thm5e1KYnacsr7BPCjcRJ
YD1A3BC9rA4DBSQGicy9tvZxf/7DH93JXEybbllULShBGPqctHV4XQfWzwf/c7T9bchdN/92+B/7
1qF73ffxDX9738c3DJl/dZuDThm9XJrm+iDWtvv5HH48ixhC5ws2aGm/y/NhaVwfO//6+h9vd512
Cjzq4bBDXzq19e1SeEV6tx7ZZxSGmGP1sL4wrU3w75ukjaOtk5fvRlK7W2CW6EoxGMgHaua0xF4w
m/G7V1w7TXGhSxgEtkft6itET5vqvPpIwM47D+B+STI751609kujknsDL3gx+rdWAetDpOpNaNbO
bKSDMNd5hMnyjq+ls03onncJU/8jFYygeGbqMOyExOVczE3QIQkONHglGCNgy1Y5EnxO2hLXJM54
aLXuUr+5UewAHmBmiBdYy1fcR7kOrG+AmJxPFEIkMxnogeryfQJ2zIelvTWc7GIwzh4Z4l8z15wX
wZcTaFr44nbdtygeNTy8pRk4aIhH4mxE+fBTKQiEbyq8jgGVUxfhey4NYxwtIgXTbY8pzhGH2YyQ
oSwphInw3SVoMVGTu0WMDPximA9R06QbuwnxrLHLn5rh39kaZUVz3x5cpf2S2jjtpGYmOxXzy3Pn
JccxZeMRmKtU6d33cfodlnJ0xKtgS5gAVk34tXOrBwHPVqRJhZ0eZ7XHatT8YaEgvO2mdsbCXN87
pOa9OsTTWhY/J6FOjtarDY69455FcrebsuK+KnX/jnXfu+fHGjBuT6AJgcS1yJGNASxJDghx61Gu
1hSYboKGbGY33Zthgce1yBsiN/mOZRuR8yZGNlm4xxz1A1BUODyjXu+HMmP6SRIBB0C5N1SsggED
915oGHsQtjDsOrAQQ+LubT0BQRMXZ6ps6kiKoK6aZ3/GtMfzIn+HgPQpHdtpu7iCPaRO9xrHuDEB
W/hSwsXGeML4AsKEyj0T5z86qPTSGeFNMWPcjiEbAW1Ynose/FLUzrwrEGFusf8+CB/ViXTKQM2Z
CebFFiCMZXP1jGY4uFrxrRNoBZoJS6y2obxDI1BueM9yMr6z+mRVCWV+T2b+OIZ1yL87EnQuCDN1
WrmVRv/DHXKM82y4frnmXitr2FseEPGl98dthF6PeBNK621edMRk8+Jad9Ehto3u1A5UiVknsova
TlPJN/BN4z4jwFp19VHe2S3WtrlLrsI3auBVzU8JhX2XG+4XG4LsjBeDp4z4x2TpP1I1YivWU91V
OGUbuKURcMsZty2l/RvyLVABh4s/J+JpyI2rN7BSCW0FKC26jjVmXgMlqWNJhq0zy+gwdf9EXlLc
Z0P2UxjDMWmE2uGCSnKupd4QRYIJj9Xs9B+zW5g39BQZEQTUpQxD37Jx6hD70/3XVUX+3EFz5tf4
E9UJi8P05CwAhqyLv88tvBffys9+CaasDu3Xcm+W8Fsyt3lzB1IJ6fQaDd6EdS9VBYP5pgl8yksN
3SzWZ3rzOKn3onLih1SX9UapYtxHTU2wKda2vVVTz4h1GNSRAWNsl5uEGPGUYHfta967Ecbuvtdk
duc6lGq6VGR5paGQo3lfpsiWgdGYJeUrS4XiZG79hh7D1LlnU6qD+iWXmCuJrZPyf0pCbXIcDiqc
5mseFw9elV0Ix0Jv804ZLNbMyL/6CaNhvxFFze2n1dqTiPgOvz6WJnHPwnEOtpU9mAKoY53cMvy5
iGg3buWdIq7jbqqeSr0236Nio6jFHCAcBLaIETyjKWpyTqRm5JchBRpY83VBNL2YTv/VH6S2z6dp
N+K4A3qFug1kFAOlLztLm/E+UDKm0gb+nlHRajv0TPxo56V3Sv1chV8xEgmc3NtBnXmxme9s0HAM
wO/Mi6hhmttp+GCGya6sw3QvurYJhlld6nwJkusaJ6E0bkSXHOGyjrf2qIVBYjeMEBPjkowA6JAA
oJqasEfV17/s0naPVU8tCwZnc6jEobewP04MmzjtXJzauk4YXzsM12xWhC5VdyQ0aeVRaVB4CscY
mIm7n6phuAkVtZeCJPNekbRJfFUfE3xHN+li1EzPTwvsBvLZBHax7EzpXTyECdWIUFj43xDrlhuz
JhUU6dEvLWrfca+aMTJ56AcLAlvZSxoU5jF2BpAO3E3hxNGNNZvPjk4hESX02aXTrLM1fcfsUrvN
TfTBKs5vBk0D0CnT/kRSblNSTb+lPOWA5+WBQAEECtljHI1hKEzY5iIij7pA4v1f6R8vri+jbaRz
oxaTDQ6Xzso0NLWzvOyRaHzQyjI56JyxILP89GBl8VtqlLd4IIFAbIaMjyznDbF8Cr/6+7lNL35N
99aF7g9WzIemIljrJ8hRid45qYuQNWM00sLoxnRNhXRX3Ia6hmCznuNNR5E9xVvjg5M48QG8Ff9W
OaMFL/wLcnpywSPN8aJrz7nB2Y0WQLwfAuKhFlZvBrHLv4chWX1thjk+Qvii2K1DAfDSYwi07WHp
5lmCsZH7gH74QGIug+CC/BfOBiZDV3+giVfC3zXTkr0Zuzey2zTQkA8q8f84hjiTOtJ4zqa4fYjC
GvOi0jygOzh1OWcIN6B97Y/pBYNTWPLhrlbXYWz8xyiJhlNtb/BLn6lLpErHG/vNIMsyCP3hmOrT
OSOjnEMbTCPMUtykpxu3soAR6mzir7odcubjvYOCwkxKWMZy3IWJQdc3J08d/qCbSbqLkBR54lT4
WKxqOIOaGkLHBvVnaNx7c36bDRi5eG+WP2fbyeoJbcH9tCj92+kuulEndhxyUamCtzMtt622JC27
i9Mjv1DZxdZepyHzDqjCafW5VsPWbr7BWN1UtTV/GSf8hRrY9EWRDRtuEryucu1AqTQABuF8g0uI
HkddUGxD8RoBQFujzI8JBVWiiY+GV1SnNq3HretlM4PcKQSJQmY/7k6+OwWOHzFhTmIPYN19vMpe
l34yCixDzY+A3YkM5zGghjnSbz0tHG/Dodr7GcknM2W6X0/fibSFm96Jf6pihlDrhTvytZyJxNjH
p9KDBVkmkNWlHijriSoJsWkSJCNjy4CauzXeRFgLVGo+MyqRCe4qmmAybULZvPZUX8CUVN+E05+w
UjI2eiMC349/ySn7RqUJJW3EJa510T6iXvX3sdPjiReJH7HMvjiIT6DOp1SfesAkmxyOfGQ4T7H3
FS06iHEPrl+dK3dnqOQqnRtPe/OiuDokHWuHSbtomKtfoeW96ZPm4mDEvCVqmYrRm2KyGz8mfXPx
yhkDjTAiaw/9O5nolCuzyoPJ8Mj6Dv3W6ICaynvTsnAkHroXMYlfdeUaWyVdxKV9xQg13fSUAWR1
FW9dWIWH2sGDleJGeD7qlGj3vulW28llLBZmfaK0F79kzG82CI1PZuM7VxYXrBngTjjheeRSHXNR
2nvttRgog2tLv7yYCcl0KYA0OfZTQu/giRM9+rOcRYDJGjWs9X026j5CwuGdWsZfeJuBsaAECCpZ
upX2TYuGKJhVD6mw91Hrl4G7EAVLx8fNKgxv9aY3N1EFs5ppd0K+c04oAy3Sqg70WHM3EYCAnbSW
HojOz2qG+24cz5RCpsyq8sPcIHHlRHLf+whbqfQ/aGPXb6xWP46ptB+wpKHohURojLwj/oavCE6g
UX2LAJ1SkrjWADQZe4wC9m6s1G3LAtoQeoHN3Li322VpMlQUVIs3KU0ShFaG+YkrKu5+8RzDF52Y
AYyhekw91EeGfbB7IElInRXB2CYNcne45lhbRKQlg9Q1XxAD//TmKMdhadEoeGG+V44lt7lMDywb
XquSyu6OmoNcxwNNy7B9FAPDpzFXR/R9h7GjkgCOwMjvP5tz9wzyyjsX6X2nW8sM3Y23opDfC+ld
vYQAEIYzgPMmqiw6w+kvcLvcTQ/Hu+MuHEz89LCsexo78e4IZ3gthf+1qvMarkT+M0k1Nwg7g2ob
tFujxf2V27d15pgvee19bajsIUFq7NrIxRCtMIO4sCi2bhscWEbqksIqOhpF+qJaWz417eAEONZs
x5lipzTRnosUWXEDZCNEvLHTkZSwVpu/YkNX7fQx31N+fdBcJ+XOKZsgqnHxCccu3rvMB+oJDJ6g
MG1bErsz4qDXLNRUw7CpYKce1NT3mwLfTwC42wEP60Pk+dPRnVPQpECQaxf7jMRmogMNfdhGji4C
D7rIro8eTMabPYB88jA5Qy64Q5YZiO+8mGIVYzPPZrQvHURqCaLtDdwlgf9Oz5Qj9jKkkqDmGP3P
9TAdhwwVTdRidDC1BJ9zcUWMhOS/a52vkuVSitcPla+4RDh1nQMv5dN7WLFCb+XRShBG16TFxhpa
tZtS4wxV0YaCX9+1KVjbnMUHPVkOYh/vdmcfyxwbVznBrFqKwed4dpHIsUruRXOQCb2mlNNxatIH
6XrlLvbHE426hIcPXyttvTvU/uFejBYl866+9VTdP6QSoiyitCD2kK/rNdVp2FKmGJK1NDjuwD20
R9zjCseg3tuK9+GUv+gpdg8mg9YQu9rB92KyI7iVnuvycRyaF5E8xnYLJBkHHIQj5TaDD1ek7omr
UYOq2YTpVvMjLp4t5iADmdW6XUWD9qAclnq+xVP5JVZNvCPv/QBsxT1QUVYcPFjVjkEFdYdrL83F
gGhlSsrpQiYzRm1i3QrZxYt/5ZxLiD4TFlpJ9k8yuD/I3x+Wn3hK3e7NIcqFmUb+XI8D0bCpPTpt
dMB6Rm5EWNTB0L2aIfZCnn9NwNg51ARnVetcflUVwvUwjPgPPPFosgTZWFRF4/ormR1F1saZuaTK
6fesK8AyN/FtV3rzhupvAMrdTA1e3TEMdBAWuldpROZtydm7a+f6Vh+TJSNQQlh0CgqSu7zY+7X1
lIolB+t6EVCaJQYx3XVVWe8bA8JrUo0Kzy4j2nldml+E0X7ICv+vtvj/V1tMzS0atP/M9Lot6zb+
ry1K5Tz5o8T4463/pno5/41ajQpj4Tqowlznk+olKBYG92XrumG7lPZa1BH/q8QYz1ZUlYa1KJEs
k7fxrn9xvSzrvznUADVgUYS64L3+NyXGsMAWTdXvmnnfsJli+J4DdIzMrLdIo36TcXrZWElysukx
0R37QJHKsyOm8ICFza6ARfuQWl78EKUD5gRGftDbiOJdpVuPRSeBcsu5OztSbbOhcB+VVvl4DJoF
JYdacV3cvhdmpXPfhyD4VX/vdtE+ior0CZwPpcHJIK9Np9RXADo+VPAMKtUbZhxFUADXvTXbQl2y
uSDBkjbTpk0M76HyZ9b/TiifPJTHGQVL4GhJHwsTE3eKB82LUyYss/qWGsbKDQMzrpy9GjGFJHM0
vre+hg7Y0PjlLuWZhZsf5zGUMMWm4RWZYxA2yfgtgUGv0eJ3qs7bA74L5ddpMglvxtjJWDkVVfhj
PI+TG1ECOKmbDtez50YKDP6orQ7IztMx60b8XDALkE5+yOUsL81Y3k7zwxTG9qkX1Xff84sgxebL
qBgLqeIU19Sd40ONe+GwUEtb49ZiqeWrmCiEGwcVCvCrL6+9gJbSgP4POVkvOtIq5qrWKfUpWXOl
tdOcnvo51/5HY42GQZN90imyw8m78phyIkCoUNPEKj4W8/DYZb2/88yngXK7hJjJvtCNZo8/VXnQ
ymvadP6LfkkfGBSK+6gbX8NBDgQN8343yZTpfN2VR0zoh6jfA63FGsQocOvojXsbyQse0sYtgHPU
hDIHpsy/YLpXTeTORmXVrsUPcdvWujxOrQCo6WFv29l1+kLReGAnc3GviZrAMzYeR2X/pB1Vx4wp
H8Vqrn6X+Pic4fL3pck0lGAe+jMRN3fClObWw7n65CuCw7XDTFeZ7bh3uDj71o8Ptj71exf1/Ckf
WfNEhAuZAk9w4HE2PlKeiO+DcmK8ubRfZaP/wIeRYTWqrAddo6ocdx/DLPyrgxPmaeRDF3SxtWt1
NzpbZoeLW8I8v7cSba+FKUkcV+BIBuTzHjIHXJVeNtvQyt9qzIWuannw5vaCQjM5xkWnsNTJue+x
1fIbC2oN6S7PfwRkBK4rGU1I947E2tbGItdOn7JEEe4H1SrCSQRDOp2FHab3yTLGV4KVtzWxPI2x
DQIijUuexGGSn5HvfD0JF3kKVk5Qbu5TIvWB1DwPZZfO5ZeYEJSJF0BW7YK2nF6oStGCnlO+xVKt
WjjlXFNWpmmYzgeISeXGmtx+zxKEVRP2pl+GseguYx3/AOybn+qKSJWDryBemHlAGIyKfQIms1fX
x2l+HJL2UlXKu/d0CTbGWP79CTlfYZX1cQS6FbS2aA/tcrOqsE1YZ7l20Bgq2019Ji74/kBLt2tI
QuaTG2XnJLQs+HoCuh18vHyIA3BQZKHcqHyVJVx0tNjbgh74hrbzlfE/oecyvD2IzId5NKeT7jnc
3El6KUJs0y3NgpWP0ClwiLUcED6qIE1ZHXd6P29gK4kgzDMamk03UZfKDYZ8NG8tLCpvUpY2aV28
2TbE81IgK9SrbTM+azhDtsDwblAQG5uprgVL2ZSqdas9xyJZ1uDzSzEW1EPZeBUapb5thrE/44Lw
KnxEB3PhSXKZOLiEYVC6drivhFZ+SzAim3Rv31WWusHxo7h1/XF8VInBGsRT8dWbmDhWIm63tsBj
2C0cd2trsrtrvdp8sDP9zqza4k4MHibE6CsJOVERH7n9beWHGykq7we2r7uqdE6RSl+iIZp3Qiqx
K4KyT9PT1OCvwaIiOfWe12BB4vm7vE4SrNbiBAtXjQm/0n44QDCe0tC8K3Nnb8dWd4MaBh8ZBAk7
xqHy6tbWAwCgrzpr5gfjH8rszTvF3b+L9US/ZXmbbgrhLavdflEvzOaWCs9i8ahmKtqYVF9636Mk
9F+sELtauzbOdbZ4ZapwOFKeBXQtlePVJa8Disnx9yweiE7pCHNjPMdTZ7DvPPKok46+hvXEc+nt
GjMkvm54IjCNtN/rbfcrRRey13TKSrOmjK9OUTF46HNylBnSSvBbr3liPEXJCIcmZBmT5dmXenpX
fXjXxaZ4TjXtVXrdRSmPZXTmxnj84INgxvjSmpjk7aQkn0jnXcP7A1c99TwZprdZL94mlyMBAcd7
DCHgizlkVgABIixN2uToc8cHbejXD752Qrf4MyqZWEO9d46zHt0j3iAimAlEn1NmQtJGkKBn6BBq
/opUw0fDCiQuXIGh/P5iN2Z8TKriNYydakulL5XSGWZuvZjlYZy19NCHCpfzOjUPbmwem9kpv3TU
12+LRo4H1yj9O2H1R93AasWrvXZLTEa/+hVLqFJrBZ7hLqpXHGYXh9QhEKRXCCMV0e2gAffNSvcN
nRZCBdd8HoxyPCepcT8nxFPhPTuPuOOQyRv2ZE36cxviMtg5pnNgpFZgoDU/GKqlmHb6LrvMeJmM
i94X/suUgycyxfe5iIstqm0yWFnzHPV+jJet3jXXudJ2KhPfY5vFeKkNr6o5Y//pBy6Jv23jQ0o0
bePyMZB4U3qKhWBUTD1qHKtaP9YNY2LXAUrNJdbghHLULrYbee/nrMFn87tZ6c5DNugY5uiVdTUz
K9mnFSN1TPEwKclCHOu2Y6FoxDgdLXEXbLDFriOyvZHlVB9zqykvtUkUqZQRNfXZdAamI440900B
Z8DNoR/P4aUaw/TQGshI6iozUCdEgUct4cWq8AUfav/cOJShe9Zd1Nn6Y9vejg1KezgxZ5bi5Ull
LYmlUrv0I67d6HVwxm1U89D44cWnA7qWsBK3cSaxrqwb99oX8dmtdDwdKRfckJv8p5orZgVaEW+7
4aGS3NkqasbHSO+e2kZzvtQsX3JKySk7JS8qWJJpXtleZfqWo1g5Ef/6WesOayg/RHK+aGNIYN/g
pEhKrqlhUjsZdliTXuIhJvLwwHUm/B3JtwER397U562Cc7R1M1O/TXLu/VJRzhRPeD9ypanfjL4J
op50jSUGKVarRSegTYAbhR/0pejuehfMHmz5a0iIh0w26O2mdtA9iUogajfjq+uU/3T1CBRiNIg2
tSRkbbs4ESuvsbTSvg54eCAKemrhtTylh3Uakemlu52Nx1QWxl6vKixTUAe/9hWMDro2bb4nLf7u
Qac+2SYBUZgIoBisJMBvuT7EM/EGz/9WOI9abA93dmh/d+y4O8j5qANF2+pG2rCGxpypbb2LyHPs
cF3jiulca+cFiKHpl+VY8RXvAFJYeHJubW+B2yUtiohCZiD5VNDhrg4lS8XM1tL2HjPXcbRZbCPG
umfOKq+Ss0gkeZw3NiX6R0Ci2RauIPkHi9hb7rkv0mxgX0CGOsrSwU7dwxx17PX2kjlY4ljIle28
jI6TmJ7tpiMOaIZfiBgmR9LOycFJhzu0ZUwI6vlUqC7czi1tvuUXuab2BdsCMxT1K3pmPiFQfVrd
KbvA7WV48M2kOmXqbGB8dNRBVwW+MelnxzyXywy7Sl10BUM3BzUhQsICPXgsW73ESP2zzlEnql4Y
Owl6ZwbkLmSPN2VCfjKCLFRis9wRzz41o22dNGprfFf04HyZhNdDSQqhyfR9nBc/i4IhN9QAHmfF
RJ5kAqYbt4iOW9F3jHYu9lQTAHaqMSqWGZqHw9BcbrERia9N1n+VdWqf1skQv3eDoYFAS4keMOnU
sgqg8DVS23CY/auXESLrAKgfalM9eWMYkXxL0n0V5w+YQIFCGvBTccHOutQSEX40yc454HOMoSc8
h8/jdp2UDcTHrmlMHRZyq2qj2tS/6IN8S0sIz7VW5NeqS6tTX5BP9cjmXp2hwIJ8cne+N6mdcKtp
55u+dexGnJDcPsNNOOKrxtx5qi2BbVM5UYvEaLlzpnBnUuMyPFr+ZNzWgCzXF5NegBcc1GaWasL3
giJq35GPka/RdumOY1dvT2WELebUYxNdMdned04xM8Wo0OrM/gki0mKlzJxaq62tSCRF/JK7stJs
NJuWefRacVP4ix8EWfkA+daOMDymYN0bYkduO9YBG9fRcZcbf3lCCagkjKl5m73b8ETQ0SgAZkrR
VDKSWYVNQDdqcAIf5jo5+D6CM4b7JRYlUWX1EJBx60malriPMlISIFUcHi3N5BaIqTHDpOg1zQRl
3Y3IGWLpBrh0uyZ/SV1MZHFmd4J2FvWpJeILGDplBTUMR7dGeGqa0a0/FMUXg9qZBaeclIvlNhPG
wBzp6zGyiy/2OD5J3e0PZauLQx5alMwwXWlHFiw6AIYjVgJf5iabtkmGLNTxQP53/kjo9Em5TYfZ
yEwvmnWSAZwMDbqh+uBpWn/I0+mrn1bGbdh6gNyacAj85baszXKDbAy9T5bdqEl9TYAdcPtRRiEK
K7moYvrWSNKyvT2Vl7QMMZRqRvi5M+FXoBivnS/sTe+7SZB1MzE54d44placHapQuOLIn3M3jc72
SBTXtKuTUTk/DVEjMiVPsQU4Cy4oyTVyPwj5UhD6wdRT7ILma11wJ2LCU6qVT9OUccZ741fJ/AXO
MKrMxUp4chSXGws+p7LFtWXxuY0bm39OVuLYuYl/1QeaWiIhfQyTFu3rhQCgsoK0TwbHuIylBeBW
NOg2xbFpFCQrA5ZC4uneMVOLr5nh3mRGUoJDtvAOYrYCVEjfG3aHDVjjvCfASUO9KnfmEJkH/I7q
o3vwjYbk92Ig1dJv70O7+u4603szU61rJce5Gf0btVDJS3K5N1WondSYNZAOUivoPGt8NEwq+DyU
ZZdJNSzLWzphhW66MOfwZgz7N1auHJD34XkWQF+93j0p02nv6/K+SIYDo3h7FzIeHWxCOWTpOC8E
rQ6oKS0gK9d5wOQUuz9in5hTEVcmN6JHox8kzfyPSKlIGKsR7wLFIozUyzU3NeOLG7nWFQpFjuJX
VVvy3YRXDdS0YX2yHBN5OdkrJKFRfHAF2VohG0zYbkeYfldz8PJTgjdOtfWKxc/KI2qP1ROQZJJk
m7KRyUGGaXLQbPI/WSOHzeQUxq3eqv3/Y+y8luNWsiz6RYhAAgkk8FresFhFb14QokzCe//1s8A7
MT19u2N6Hpoh3SYlsYjKPGbvtQ2f3WwWBq+haPadWSY7HQPOETbVTpGjdfDnO0ys+8XZB+TcaPeA
A8ktTbW59aK5XLeTV69doABrsVyBY20R2ubHL27djnfM/Md+Sg7zVN+mrJ3OBEyRbBo0z6zns8Zu
1yr02THCcI7b3Lu1o/lYEqjMPOc1wXazMl3PPXak3lITZRyqIdIQn5jityJYlYIwOK5LjPII2bdF
Q4BfVFs9+rAYzAurcmP2HkTWiFvhffYNmCqipm+lQOXVtOhwZvwbBtfBEQbBuu7kGZGGcZgY/K8z
pAG7pGRIpSTBhGKIjpO4dLTDlygZ3tPWaF4rj0yiPv8CJhw9yTR6D+I+O+sg/Py+seKUdN0mV1sh
qnxXzMZLzyAGmWr9FBIQ79hwzBJrxknbtf2eQ846cqxQsj/Yuk1fQ9sOWb9tBhvrPXhwFsOEp2VR
b10HmD5IVgO9L3jI4SaZIf6LAnE4mQPk8GHQRuXDQpCHmrv63lq+29GwTbpmGR19UG57O1TVEVaw
Gqn39CDY5wQtyZCacg77E7Mmof+4s5puaYqBwTaax5ES0JoeM6crP1habbwWYH1uJ5q1SspsShZn
JycIQNbmhQX/1gFzDLHYssAhEoviI+HZt41JVPBW+p13rMZp1bh47oJqn4WDcWygnp+jkS2bTnxA
XWOlgLIUxqHyuqcCQuN+BiN/7LP64Fh2vu9DP2CIyNJVIpu74AC12KMSNKWnEVE9sPCvjtVVJY+l
MzTvosFsIphqrjjJrzIbw0PKeoh2WW08skUuZvHLG9v9OFbTum5abxOa/kdo8Gp5zGfWFHsaCvxc
A0sTj+acELOK+/VGZTPcqk9PzsVusOtqU+PMkUFQ3GWZ4eCHZ0vTmG9h39qf2ngPiF08R7Zz8oUb
4P5V+hx7KaG6/nB1G3lkkEvmfOyxr44457nFDVSgBsOYzHwwYhLNykj19wQLHON0YJpLRMxT3lV7
HyIGpyY5cH3AM0smKolLQ/PoRDXDTA+bdJyHaguEGHiAzDkszPy1SR5Gl1S42CEG1g6JXDJUfpWy
YBo5PEc6UVc5HDUz9Dv0kWtLDMHBaRANNEB3Kb4lOj7XABiRjfE287yAeWPHFCtX/CUxaaJjYLCC
HJKRYE9tHCKD2hqmqt7lSeCtyx58p7XYzp2yF6zDmVj0M0u3bFDZ3ogw/DDQb9lcGtmugj+4K6PC
3yve6nPBrFxl4Q2z6WNh042zYIZk1fWveIvmI/fz/SC9n0jBfBTgwn8qJROCkdmEJ2+Di19FCMNf
Rs7xDhPz0ehMvTa8oHoKIQAYFHeXQSdvTUrby3EZrTPmDA/MR9bFWLAMneHfj9R6jPX1qiD+EKAZ
sAMWBOxsJyIWFkhBVGV7b7A+LKbmiLfcbZe20Rsq6QPirtfK+dnjEl8mHN6mN80/buITnbmMPzxN
5RyO/lG5KCrBO5GwPVDYNnn6EI/Fkzu3ak/1NR7TSd5T6uijNhNkAIhOIQ8VzV2QGgbh8RYT18py
j70BDrDrxMnR7NCIP5KroI/rg9GvalTa1EfcFfESdt3kzVdf4kUbSnQ5/SRuY4YlzzPyH55hQZdK
9D7CfcKNQ+gmuj2GDOTCtaMi+LG21knKfeTiFqu0glVFAJtakrD7ek3aCOvSmLFxkj4aMyvPxB9P
Yvlg/hqRCjdZMh0sRWwU5IgnkxHKrg2CTwOF0FYSThZ3uGwo7iEM1UxcDT7JyGPzRKLlYcoIzqgr
VHFNb16pQOzdd7azamS19jpERE1jFAcHPpzbcn0pInORUhIRHsU+lb/bXTtNVY27GGUyAg5bRtvR
hgDwHSw9olzweNmY3YIzUHV4o61AAuyQzJfJe1P7zs4kI6UhwXc/zNUDAcU0vCkACSPTxfb73wkg
ceb7RQVrEze1Rgx3MPziRXXFJZakfo+VSwK9Nx4oqTlciXpaiwjpL7K5cP2TqLNvo111Imty2KP3
OX4HjX9/0JTrSUG00VQxHBwGEicyMGBlG+ycPnkr6vRXWRQRZ5G++w6a/g6etp30D2aqedvprqEt
9gBpohzahG1SrZJJ7QcMGqPDZc3iqDCSu7j2P+bg/dvNYSE6PBToDh3ScU5q+aATnBk6nKwNUroS
nyMkQUZg/+1k+cuCZsXAuNi/bAx/IrnPKZJ90PV3pKjVJxJEB8hUw1cbwrLSVvKkqIPWlHsNWdrL
XkIWR2l60P6ygaahpyMUgp90johwqoOVG+XOpmHp75JqxnSQVEee9xM+mLuJ9f+eUtce0THkE5Is
kDmjlQzbCJPUzsj9L12lvwo579tSPc9x+hvB4M4siFyvZhYZ3JIuz8pxWlzqwtbhziIY5ztb3ZJ1
sZr66dNBC78qfcA6fbpvEJA1YFyOE9yV2SPPCKiJAX4Pd3CgQaBUE67iKn8x7YUVaJpE6S5Afw/a
Yw1LEWwMSEQMmq4EnoxG/1yQmrYWcTnvmU/w8Gj92sveeinmVqzCRB0cDgESvlS3I80v2M3l9OKn
NqCPZUcyN0V9tvPl77q/E9Fk3qNITj5A4W9QwxCEpxrjVArnOTRIcjUNZZ/MHCXuMLpbM2ph3XiO
ZI2h94kxcGaTZk8snhXSPUJMCEjzSZhyM7GakPGxPqGXcYlehhDEQ1DqrXBg1XUFagGSOQg4q/7y
jk4wLMDBmY9/PZew+jlBbXSN0n2RUX8h1vU583857WsdhY/GRDoa3p8fyhcDkwu/W+W5e/WI8FjP
XfJnNKeN9DGjuIbBKUzaFMQg78hY2Fg1Tesi3iaIskUsfihzZZ0MvjiEJ8HAkZ+xm7dquYwRehaL
yGWJ9pPMEHfINDbuT8oU37W3fgORITLkHQ6ERyaOpDkQ42dI/4dnlZ9m1PPmzc99QgHsPo3Nbdbj
p/QFR4EqaXCG/t3Iy7fmpxfeZ8JFBhzcAewh3K5bmmrrpTabJ7jAJ3A4q2DqH0uv22TWiAYppCVi
FoQnZGOKDhJm5r8kdbgNDBRbfOpJhWI72HFycPyIyMOgHA7DbKyz8V5XlX1ku9GdstDiJXZJqlk1
HRuhjop3ZkJWVfswZ6LNknntthFinbuhXSA9At2nMxUPXjKKtcUmKds4qEU3NKzmKktIttWa2V2Y
MH3Xj4lFBGKXiyXrPrlfhOczV/gUPWnGT5QvGo0X1w7qznkT2j2r49k3l5GGeVIOAnHsDdumG399
29Cgd4aImuuakYGB6ikI9aac7OxYz/IQ1o6/1zREwm2Hg03CdBdqGJbL2fNthDRjeeqqEmBsbBkH
ZdhrbaVgyEF99QP3dllVtEk2IvjQaLaEdFMzZ9ZAk8/oi/nA2nBjmkrfv0Sueqcg1uQ4V1dvcVV2
f8WDOuJAGqe5jwSxrGkwfbCZoMWIvWjtTJr3RmDGZ3YoGmeMibIxG+TJL+F7zJN51wdyNVJPMsPr
TPSuBcQW1ERZRVk9KqlX7ji+ZcLvd7Y3vZbLlwW64cKr+Ok0xgMVAqSENLgiX1p9X3ffHxaQEZ7e
ON/GjnerTPgJVsj3FxSgjGRZnVDAPVWOwxEbEMBYFiFOd6m3nHUVvYpFX0ioKhqmdvnXVgGve6hn
3tp5dkW1QFBRQNFXdPreNPkjfH0qwcOU7ZwAqOKNnhTTD2+AARixR2sR9v11Sy//8u9fDemPPoJB
pprRwrdhvLPALNbEkLyOD3aeEqCe4odoyAmh8C0pZxjPerAx8wateb0uJZSRTD1yXw3buq1AEMZy
R1M6nxyzYwlAoAyTM3XxR3KF+rh/s1T2A5PNiHYfKI+RUv5mliXpkO0vf6lOnK1vczzbOUs1T/ob
g/L0lBTCOwWKCPIa74W0hL3vxPDqONwZHOfFasYFjNgMp0ONMG6VlZVECechTExjvUn9gKsrBc0T
Ig89pcL6U0nnKFGnr8bZ3n/f2wywuqPR/LBN45lw5Wu4PCnwhs9a4yYQ8rFBh7NXjQoQYycz0zK2
CKpHC4V4d49vAS8jy8nSxYBRvU59rHm86/ukHc82E6GzNNGS2bV8tGv8HjHoNord8Y6fJAjObxLt
cKWyfaBb8+DU1vU2811jjePtjyM4IOiVN74pnTW67jePd1LVlSiR++kyyPLQviVmZx0Rqqp1PuC4
c3UP09T8jbCU6qmIUHnmZbCPeoZ5KGKfalpA4AhNfWUiWgcRLUvjHQILWpqfluNp6MZ9mlacgstg
zlYETSXPVYztIA/DB86JgLEiYwyHzTbsAVEKTkbyd49dPQTbJpEr1H7eiuFtdisyWGAGMr2a7My9
kzTpQYtIwbqa5NoyjF2XOebR9ABW64ZxQeZ9RPjtj6ZY7KXTldCn5lxHHtMEFDddNFxbcHyE3+zS
uvsRxPmXyY945XrTRGJb12zQb8D466vP3MXsE69TG+mcWZI7YMZfuUDCUkwtagHPGI6jkyyKEUHG
K531Ok8Bj/SPhTUc6XgEt+Qq9s2exDjb2nI/LsxUMErBpPoNlfOrP8jpILpfpjAOjbCCo12ihanS
de4L5xbHvHitSuq9IHJspav4WbGwPZDxdUj6QGDu/B0UgcGmTR8desk1oWHt2i/+1EWQvvsAUMsm
Q0cdJp/+vvIxZMZUkIdB5nI3285vv2zcbdw0atVOK6b3AQFsUP/cmWicPiqPdiMQX/omPDGXAZkk
SpThsrVhAZqsWx9TF0L1EQ+X+8pDsJYzA6GwKS36I4QBABudZTMf+Nk1GlJ9sNpHs0e6Y9QwKJKI
Ag8b6DJ1NvUPm4J1Waf8dL+RsPxmiBX4eD3t05Y8oj5AGp6YBAcZeuANnh19xx3YEAnivaZBM2l6
qutYH5FgEcWdyOa+i/ubhm9cJtYq88UvxvfOzetURit1aWfRbnqSvPYol9HFNwzd0/QqaLCdzHU3
jdZ7Dqj44BWls6aVfs+6Y5mav4Ia5aq2x3gf+T6aJLMgZ8vJ9wGDIU4rqhQTSfUMcSJcBb5a4nSn
8whYeiXxkBl1TZKNRLVlS2Rjliw22JZyqIsQD1tHtQfLVr/7y7wdsbtBwkaqPkkp1oUbsyyfN3gv
WKDtglh+WvWzrez62A1oFCIcPMv+CuUP6g9saW5GtgVqabhHbpI/IK7w4K6nqLPx9USZd0ikwXWU
bBk+0kE5c7dmK0Mb37F0bJHNWubAuiuX59FcujUUOojbY5Xqs2sW72p0N5nb+StOQVX1LEgiuLkJ
a1xmFhwahmTZ1CTZlz+QE2su/zAHHt2qmqY7Kw+IqcFoskAHf3nMg0mpNJwx3+oweU7LShClRbx2
ZdDf9QnWWIMimWtOIZlBDlZjnQzXcVx3MJWrR7o8LmkzxQcXwfUkNTmNuukoU3RAdSO2jgFRMiPM
KZqzBwyT8caO+i9VO09zS+InY/5NWcbH4Op6Nm44m7URc8d16ndHsw4JOBnrU9FYW3cyk0Pb5T5K
GQtQ9MD20EGzLGH4jgmvnRbDo1GT6hDydEDExOjqAj4Kyn0sDWhHIj86o4nP1bKSjVbWhCpb/GT1
a6/dUtmbJib+d7bGmxnH2QZm8NLzOBH8ncCKdkiNP6sI0XgRVC1Dr/HdLS7ax2qoSvmVDjaB9IMy
d13E+zwr+g/EP4SItwpaeOqfWQQb+7TOth5fsks9Ah5zyKT4spEhLX/K4JpyVxUlozZUTm2B4Q5X
RWwb5YOb5bc4bf0T+xt3g0f5D4FuoDBz92J7fr4ElWC6S5qNbYVcvAkODUJWr8lAVEPQQipFnpel
/Z3OPTiDEmdIztNaVuWwMY2CRTN7i42euX8ZpKzKIdtqQ3/U1gMJpfNLme1nnig5UFoPliV2UVyU
60ZxF0GPZ9arBhPWgn+HbszesBMnyHy2Vn3uvufp1JFk3CF0GZ90hlOZWJ0QUlrEdjdbnoZGsYVP
8ZoFKO2Gdt6aZvzcueLNY32UyZb5CjJRTxQIx+MXXFXzDokGbTrPByIyu3mwQy88s6a6DAgPV1WK
r8oHAum5wRsUnGDTtRBu9RiRMFlj23LCwzLFbxsXYUynoeZQ/89GvZnFkiozDQXnQ5hs0WXdAORf
AzU2OyF4bDxZB4j7KmNXZYSV1EN4X5fTR3yP3+KnnfJ2ncr8pWyJJjJ7/zOSvrULgVRlYTohgxPL
GDI7pzOtRd63vCdQg/Wrdoi6k7bjbVmdiZ5h9ci97LMKo56PXgPHjSk8LL1ONXNO02lPQ768E8Fh
LmcfvJ9vCl1ldj0pbe4LUSvt0Vwq9+8Y8e8Pf/0W8DZB5NLdfOeSGxMBY1NFGP0328JeZk/fH76Z
d//47f/jv2WgWlYtjefsp9gAPAa33/HRfWyqtTkuKdxuJ3Ze7T2ZtIRJEUyojVroYwlcyLgdTt+/
Cv/nV9+//Xf/7ftT/vEV/+5TpBxpFqKFii5JFLKjCo9eU4dXWPPeVgNshMtPAtU0BfPGgK6ehHO8
zcP6RQ7yl+50fY3iaNgGIGJXEp967oVMR1wz30nkyGuXzwIX6K9aOwLHiYdJlCfP6hkITqxdO0IG
8WbFdzx5e45Y3KETNUnnh+N1ALvehpnc5M6EyN8iq6BhzOGwql3JLjpr/n+MingSRbvu5gPDtuDz
UyTCv8j0D2fmuC5MjrmuwSPnVu3ekdAALfFDxxgMpqDRG/gKjiFiTklbUUJ1K4bv4gR+/8Pj6CDA
dgN89BNAw23SpHMoWvhliQ1V/8sql3RbuKqiZQnqKuZC0wChObzWfmwzMwSA0ANpXVkuBuClonQD
47XL/piNnz0N4qMV02+Gq+FmNoMXUtJdhuoTbqy2PBVJgqtmRFcz15Zc194+KTu5CxYi8zAWv+Yp
vlC7cA2azSt6aObSM0fB5KX3lAugGhFe4sZPAEqQ5hfAETEeURHZG76pl6F293TphIkJs15bVvSz
YUBBNDrurNHvs4NVe8+5gcWkHQZYqV3UrumXr/acfXjd8DRmFA6mAzJ5yHxgF6Vk2KL1GSOjvY/m
2TnZdgUAo/Ockyy859QQHTUvHd2YjaQPJmrcqHHydmNd36ddZ5wqX3XroHMHFsO/Koc3LshLfS4a
2zgVY8wg60Ezga1UW5+L8Wqxq15xaBKblnLRbODOkkpa+Pk2HLMHgiCfQt9rWK9b/abucYMYYlSk
tFXFypsycjoc0LYx65YkYpw6+Ok+4RTkX8csHT8P0ci4bn3fOuKKSc8TZLA2yYaDXHq8vgBSUPZt
sNY1Wgm/4LUQOrPOUs1vNIqY7n0CV3HaHoBeEMWQoPkeCTxevn9RX20XUL45mvdsy7GaTS6dd/am
kuTmjPYtHtC9ha8yQAXkmaWJLIHBMkPpxy6m3oHN9uP7D8JnCN8e5fDAyBlH0K5lZtCHtXtAtzEB
pmUWS3IV2NDJC06tYZESjQ+3Ihvg0E/O3nbMiaWVxVa9gOnrwNIlzCSGx9fx9/bM9EFtaOWuDVyM
uFR5cKiH0bjS/Sf+jiLvow7pBaVqUKdirZxKyrc0AWBLyJkj3trRyde2H/xoSnFnx0SrpOpjztP3
se7RNI7FAZjCBxCcgC123D31pK5AnA1PXZjR1bAyk7ZE8pySL9EF76LqTLKdYob70fSRlOXExp95
VB8byTaIA36wZmg+FU7128zUvg6T+LFDyLAyKxduS7ofEhk95uFC957TV+Up/2Kk1Ou0Dzj3TUzF
jgcxJokPphGEOwM28SVuXf845pGJUYmpyyDvgJIbhy6q2TjWPiOhykHjHV5FJ2hnfrhWmtzl848c
fdFUqceRUY5m41gi6tg1U/iQLl3UAEeEyRS6BY/NA3vHeMNC7dlLmXOkpHqum2XrUJT+V4z7ADVX
l2+Fl04na3n8WodRvd/wsmuwMOCju3NoldT3CdMtk4p0HVBn7IO8uQ81SaDUiW9xWdorf4jzDW6K
6jSrllssmwDP4knl/BNutiZWljWNy9ZhGrcp5pX1DGGRlsbRHP/csmE/fPR+NJ7sbhz++uCXWP+A
u+ot1IpLLvp+L9hEeDaioLQ65ukcn4IW/qQ2y4deOMdW6+H0/aErEag4pmGiGwxewX2SJ+XV5Uo5
UbfFuA0cAluW5yN1rgiQomQqkuUGSdqNtPRznlEo4pwA7crA+uR2JmOn5cMMYmDjtGwWvzm4wope
55LPzRZDLE7RjojTpempf1lRgjt1+RoUADRWy5nmQqTwPQ8zeiRfZQ0ql0fj4Fc2O8++vnjomz7K
kg1eidAsD8a3etlgF16SbEyQH8ilwmPvlea1b1C/q04yDIyMV/SK2RxEN0TGQKcNOdBdJHI3NOT3
BC6GOCylWN69vAMb1YXn2fgzMa+nk5Bnt4ncq9+y0s5nUf+GJwIRxen1Wg6CW8V+HzoWxaaJGMsZ
vOiayOqO+Xm6R5GRU5d1l4x/Pajy4hHk99fY2E9ahvOHURRnXw3j78yOLv5tcObwo87Yac+GgzVY
l6iTvbjZsLV7tcIJRrwz7PqYCf6EZWAOWaL6Vhm9W53/YQ9O/Wtq3lRYQGsxb7oFSBE1g7ORuf0n
UIhR40IbUHm9eBv0Fr1hjmDLxouyEaEOmXkHv5NZoqOG0BMuiT+6mPPLpJCI1mL2n9QiAfeL2vsU
w7Etm1trOo9uFRFpU+vk2ADe97LqhRkVi6t0cQtkC0Z2+uHENzlG4TOkaMbokYN/z+t4Z3CyKdLW
rbQmoidATdm2RNRRZQMD0ohKkqJ4KtDIlYHZoC9usJS61eOAbFT6dv8TpDQse/a9z3B7TkCJeRfl
j+7UtXeBmLfVJCCMRiJAK4Cwa6pKjQNGYIri5whluzxqjxmsNf0G43KX63hfJIP8Y1Xh0SM67kDz
7u6igRfK7wCZd54QR47Cbi9RWDzh+aLPxdP029EHMRslCYQsn3D3d2cdOjhmOnEjcJz9ac1aUbnu
ndUV+6kYqksfgpAnuiDcJ1bICJhx28VzzYcWuTTyZcLydAVIso4Zpva16XGmd+KjseZoh41cndSy
pvj+kNETnpK3IWzLSw7p7JLVkbv1Sqarf/2WQf6+acE12dQqk5yHm9eG7+GExws8l82Baj3itHQ2
tt+jp6qicpsa1WIT8Q2wFTidDUdx3o3J1hnbep0EbntsVfOu1JwQmLS85iWTG5kIeVclxovTWf6W
OUC+bcM/QrnLFTm9sg4iX3AmobOXqKUd1sFdwLqJkrVcNWWCyDWdT03oBEQe6Z2dDqconJKb9zS4
CRIiJ8/XXtEhkPBh2hDIvG1AWa8wb1ASW5JZUolphnjM5mBkubf1AtDB/8vn+G9Cdp0lSvJvhkEH
P6OFbdBSmAf/FnZEEnYalW0UH1yrwcQzN9alb81TZLX+Ay/XrmM2dUokIFY8+fXWlRMQFJPN/5xj
SqGUQsyeTsDUKy9+7RuPAjdLrVOURMYB+UqWrT03g5Vf2v9thbLT0FoXNTRRXTYHd4zI5aKERzGQ
us9t6jd4PzpxthN0+IUgzUgLc8k1Q9sCJuIjJQXr0vhVfLQ6+1oGs77844NHFNYh1d2zFhV7LUmd
1KOAMyflzuzXmnJbmuKxU37wH15G+fdkWHyXni3YdxHbafNS/i3ZEue0YMfQ6kM7qF9lr8VHV8f9
OrFjb4XpxmXC0Ufv83s5kUEyq9QGrTzaj6gdHeQgaXHsZGo/sn9trkrOOzQLGFhkhv2FYfcTb1zM
OJ16NqfGOCZ+vUJfom9jErvwydNmW7juzxRu2glxcPhgYUNEchF+pnWKpggD/6uIxnwDzYfBqQwV
RIQmILi0O3rjVJ2RhN5aC5+ebKCIsHemPmvEqyfZn//fj5v99+hHXiDf9igBLRebrFJ/ywTM7S4o
QnQBh84KIHBl/dYNmn05FHy75KhQSjoxOJuqPfcmUtaw38U8A/vB7qIj4+H7IPfNu5ANhZrS+vBt
YIudtjo42vGJSY/1+pdTZvrqbatxnl6yMbonimHcBAlaRiPIPow47p+MQUL9+A/PAH/vv76X+Obc
5X/IhUk/+GfzbT7hYs37Gdk7DI8j8lLGp9DJ7OgT+zsWSF1UvJX4QbC9kju7asZVaUTGl1cJ7q6C
IhhMyQGMNdw6j2Ur+1OoCFNnvtQ+oSOqzhh181jBgysQr7CxvWpbpf/rV4kT3ivLbu+nLs5XhpW0
P3uOSNec8je3Dcgq3CP+GU+4csX9XDT5RmtTfQRlBiGSbVw+mq9mG39EVh+9UN10+xQHzEGqznpM
EYITD9IjxBwmF4m68cbUxwVxRn5KF0ekedBzwHcgba9ib3JYUstde8M7R5yt8FZ7IJcqLbwnLr0T
0vJuPVRpeFf6bnhPM8uBAAxmXcdjcG6q/K1v3P53z7IrkO1n0U0TGnekoJbz2PboGBLlgK50WvlU
Msvfl9lIkAQN9cYQGEmzCjmf6nr3vRqLq6hn5zdH64HpZ3B2F16PGwXBqu08/RwHMt12woGiZiIN
YwsIfosBfoLJMA533Nv1bjawqAy7Zi6bD2xvCMebI+9d/LuD395Z8ZKpQzKfPdTle65cYgURKaDF
ksTREiTX2vW0hzNtHPrYUiirWnubUmaAfxYf/+Ed9q8nkaOUcJTtW0TViL+/w1jwRIaNJ/fgMzA9
mEiXbUabF9W/pb11g19CHqSu3S3DROucCngOYZToAxJ6On5vaLf1snOMTOsrc5jzSnZ3e2WyJzcn
sD3ZNG1mH3sHWUr5pltU9XPrrVQLDyqbmEE2tbe1C5/5fRB+IGxDtMF0FMDWfDFbPjP1BueQsav8
D9/2ck/98z2GmgLXm2tLZQtT/O1gMZwKbpWlwsOsiivAautKorFeu6kR3WunO2e5lR1ynT8X1pJE
2pvdMx3N1Rg6Gsy66W6NxGPZK4vtj6MvRpC6y7DSRiaDZ7nsUX/rrEc5uAgh5/GHwP23sg0cgDqO
X3gTlRufnRiQo3uX7GircA6Mo5NdOhLYV6vK2aRW5uwqZ9+w/9rMrLP+w0sg3H/90UMkkI7v4vdg
+ijgDPyT+b83SxzBVXgAqNRfp1R7l6622ZdZ765q24cZJOOp0hFhtWg3ZFS+DRH0EQXi0FUmA7nM
Lz/S5Ar6+imdElTMmWU/Z0pL2CFAibhEzk5Vw7CLPgJkCrd+6L+q0TQPVgUaJjak+WrHaoMihXda
E+NXmYprawfI91ljh0X6mrN4u85R/QbBLVoTDBWfGqPunnwFiSMvnzsmQpsqG8tD1xW3tDSHa80K
+W7U06cHegiZabZrygl1uOO+NlPsXFtLyivnJdmXkUm2BfCXvo3aR/RD9h2sgXur6hxawwx7yGBc
iEwu17OWzjaCjHdtWNVs2sm6fGtLOLOPTUrL35sjQWdTNT+Wjnj0oN+eu6p+tO3WuwNmiGaYZrD0
ZxTH6CUBjg5noyjxnLR5tPc6BzfF7O272T+34MxO82BGHHnegyO6BEhOC4O31XI7GAhSsSnqUqJA
V6V3ZzkNke5o8bYj0rId849favLNLW5qwMxela+HLg1uaSauTBzSfdynBNd6KImbXNfbiPZ9a4qs
2oyeQnwHxGoXWUBHzag7IDlFvhfRlwczw25HaOJDwiE+o+luVq7B0NwJvWArKmHtJUDCOn2luKL+
S5noGSHG5+bLESWTr3lCyjX3H6aym/0cIkLBGUnt12FwLHNICn1M3wCW7k+VWjd0mxeBZOs6ZAxH
JQ5TD2HOqqLtutUpAElXLQldEwOXaBIJq/UcLaBCbTFF5jM+8+IhDcdoPbh8JRGw1Oqz94pSbGUr
+j4Upu5d1k0seMrAePm/TxZh/T3HGNWysoidFp4U0iW2+p/fVqEwGAz1ytizTR3Xi4nwmqogWKPo
tgivlb96mujHvIwDcGBNui2VzE9DKD77XGnoCQzujBiuROH7460xrPDY+VxrWeg/O74XHWqQBeBp
BnGwbfethTE0lsSRO4XTXNvJQLpX9fDewrS99wNj7TteQYN3G8MkvC3rvgcKUrwVwoLxm6P6DVjO
e6YV772eZM+s7fk6zThlJB6dW8hOLm6B+KF3iG0dsEpfHPB8q7AQgs1w8YO1OZNqr7h0YVii7ud5
JM1I3VtpW61tN2p24VDHq0lg3c6m9i0bLHUbkmhr4zZbfHq7LDxlRtf8VFNzjHzUt8K4WdYX44v+
YBRsy4t4N1NE3CsqXG6SAZwpHIrt7MYb2Gn9doCNh1LSddhLBSAMXX1r8xjJDS0Yq7npCPfC2Xz7
4B11tl3GemlQzoeMiQ2wucF/xUZ7SSbSbw35kM9AFyi8iTtzfOyAraoO2OehR2tyPiQ27NVc5fY1
ySnNESbdocNcC6Ok2MDoVacoYwasSWf3v9g7j+XGuSzrvkpHz1EBb/6InoAEvZVEuQlCFt57PP2/
AHVVZmV/3RU97wkTpJISCXNx7zl7r5164goZ+yRqm5QQiKvRu2gPIc4bKl9msiTLKF6EpBVsLDMq
TgF6kBFshQN4FnsvC0MvTD6sCGGANXG6S1feQ3kbf3K3/w/z868xP9O6619hfpZvUVb/c46ook9v
/E/IjwWuRwfHY8gSgX9EgjIe/D1HdIoYVXWTNHPNJHtU5A77TzmiYEZUKnmiBlfvH5AfVfsbQitg
PLyNxSErg/8N5EcylH/OEQW6bKiKgQGJT0gmDbz6fx6QVMtEqtIb8kGBJPn3kDZE+MrEQx0Zpgx5
LU9SSSHXYSDPgs9fz+cXaxHIVYtOdAkKDSJbiYQWqtmuTVRpi3aRuJe4nMa4boCDpRI55CD7JrjD
mKIyygm21/sCgi2iUOaHrjMBvwRKa20pS82NSq9kGr/5icWaOpqa7O6VvvDXjZd4W/B/NmrKO9LA
PNyPyWOMpckflDsRsvgmbU99Lo3I1QKkBtR33fYcoZUEE0pnHLf+rfLGh0TsmkPXJVuhkx0L4BA9
1ShfhTCBqFkhffVU89pB/VBdH00hsZl2xJ28sGAQuiCamJeom1qSEuC8Bc4jvEg0gosPhUGK1ppx
yRUWEGZ0VxXedRDrp1grjKWsMYNQ4CPDSvAWRoLNjJBPYjk191CkFQaywPrW+2VSJriV4GLwAq3+
NK+PEEEmgP5RrTX40qP2VCTDGdXUVWKRqOU6SRhdck1zY5nKLjAj8U5HEwDH97W1NO52qgzwwiMG
vAfTMv3C2q+emI8gjESN1KfoSpKksqNuMiJ51gCHKMdbomFjK7JWtbv0LkNjsGDdUbJms9VQOfh1
+ppPegO62EBd9djlXjLu/aB8yU3zAXf8vVSUF7MybpjVHiuTyACvCzdWosN5ctnvjGVGcZWF0haQ
TkQquX09qFLuEkvfKz6LGtlNpqSfeD97IlxoIQG+01NKDd1H1yEZVlyaBpM4PFr7CDxRrBJ3pGFS
CFa9kK8UMegxoLp2ZOjbUqQwVkk+DdBUc51MLb5lmRXXII7j2m/oW3pXy5DPcS19wUnGyJE/JC0y
JQCS6Ml97Tvx4ommuw9rj5aNMRXnOwBvI18aM9LSYlFkD0bDiVf6r8TW0a4ysmFVyjX5liSiFLGx
6DrrPddi3BJdeU7T505UUPvRq1hInA82sIx76YmqJoFUUmLRStBXYuselB6kJudTLmabTDTpPA6V
jY4CevcYX4J4m3bCmXI1PQOU0oZ+llvwH8qosWQJUGdRN6ZJNnyOUn+KdXqOZDtQwxVFWDrYKRra
Aa2UXMuJ912I0WMpuU9Kap3qBv1jIw6oVwWN1iosAiGXP9VavAjNzqgJCoUigRnYDDfQ+EGlm+CW
ewOhQA5CrNM/m6zC/ZzItkCwo+2X8b0pUqjSmDBbJOAoJvXcrJvSKZQAD2G3KAodnk6lXlLDRUYT
uyctLjYJ9qPCSjtIJZtSqegrwRKmlXIszfqhA26OkiRxCJFHDw7s0gbpBY7So+awSHR0IXEGparO
w01537UmB9lAGIDzpRuYxnAXXzaRjkZf8651r+zHWNz7FGbZqWJK6d2MsOjG+fDNH3hJAvUi+EVt
R2XwjnduK7YJPdHy3tXDd7YD6hz6xhQwnvUhn3ebB220UtyQXHCPpfuybdZdC7+Z5nC3gFHKgZKp
3SsqzjBZRZmqaRBXBtgjGIjPlQRLwCu+w1pgZXjCpv5Ql+Kd5dHzrSWu6TZULo1/hNSJjCSurroS
PHYqjqAKNU5RN9tO6HRbzLqLnA530P/RWhmcXuFrq4ABwWjwTVo0M3poRrYn9Hs9Fu+tkJNZ1pBD
sfj5ErWTaw0TOfdcxcGXK/VkGcJMoT7h8yHrBylTCHkbUGRhvQORhCLSHLml+I173/rtR6Vkd2Le
vpJYEtvKmJ5UGSlwjeeMb740DfXiW+m2CymUG03yJvTlTeqUZSurtww3QaWO5gIXTiHh62tj8Q6A
s43w9xt0xkPXFWv03d+9l+7DflwJcl7j4eFuUtP0IeXVBii2NOIGgCLyhxDUgJydmJtjhtAm22x6
E/n1smmEjuiir4kUDIeJDsa+WQM2tz70kLGiYdJsah/jAOoaXxS/JKBLRRPU0dJpvjampOmO6gnu
0N6L08kF+gRx88twJ8QEsQD+COTcV42DK7crq+/2xgCepk3GS+CCyBJLR51EXbKWM3tFqk2isw9g
VfTuxGl6mNQHRdn2UXJRExfLqYEgr8k1wnEsTP6IeGsJtXB6jdv4Cy0JUgwUalbbE0Lbi0uzzy5t
IS2C6erqx2IFymqy1/lfIwELbaehY6bygtAW8CUMNEV41Stq0FFlUaFH8uKRDhxFabNgvnIyU/ej
TceUGXpu0gV8r2Xvse+DO4+0k6wNURKBndoEE5K4MsTn1K0xkikkuAomMbmFAsgKhp5clIdeiC6D
z3SicxcsX/Hpg5b39W4tauOdxOIMD267Qa2HLLfn90bqUSQOehnWWMtCfZN3EsUR44kmg7+YznZa
gBKQT3QlXjjgnJVfvI6CDjyG90Qpr1gd8FaGtM+fU1/cGEP/ZfW1I6CQR/13w/Fzn/aIFHADv4RI
a9aj2e0q8jyaBohAhvmX5F4i1XG/1NZGqkyEcH12VTL5Th39PUQuIKSJTVZQBLhTv2BhRazPfzLT
BwsvCO2dN7WT00nq+Uiy+0kAo4o0CTCgIDZLQ8sZ73CZsd4p1llKQl0ysr5ONc6blvpZ6dYtuiJQ
p+RWP2tdUiB74XUaFPj2IVwdmFIsukzk7sYZoqjl2kvjjZ6rO6SJu1bnA6PwvFl9si+RrXPEXwKp
DbbhqH/6EdAmg4pq2AnvFi2LRa4RWOZb2y5SJsKzbldF/ArhV1xnOQvFSlm3UWcuRBHCSYdlbK1a
qbwPNHnZED+BwSV90KkyLBG6vClq+JAOE3moLL6UgSKXWdyUSLScMO9gusTxgY6SDCZY4HJQbhmZ
AazMzUcjW2q5eQtaBKsAxJ8i8FiO5pfE18fnQYcQ7GXhnZ64X2laig6GDW5BISiXgeI1roVAdReB
SFYWBmZbSfp3Jc8x8IIsz5X3Eaa+2sUPkoUiwXhJTvTkmAugHKCqzoiYqNWDqaqs2xLxSRBILlZa
zgQXPXdb8RYxM5/AlOlMfgxbBMdCUbPboWCrAT51CE1RMtDvvpfM/IPSl2KJr51mflYEh1P76A5R
Zcq2pdKP9ImAz7IbnibkYb54qTBIkSBL1KWCWleudZr0nYodo5dxn3lnurJ0f7aNGDA/iryXWInQ
Z3hvRTSefCW8ozVzwnFzBJNoLbBM75UKUkSVUF6hbVKBLqPx2z+Crme1Pxb3o6m8poK+zzS0LlIc
3zexfiBIA59q72YLQIagHi9d5j1pGUE4IM6p6imMu7QMGP6WQqo+UKUgHkanpm/RqU+D/lkLR5fB
K7+4TKz5KjhNB4gIQAq5CfneOdOoK/XJ2pI3WoxgQYL/RCHZS+C/iObwEeKeFT2sKCVliBV6B3uo
tD0zcoGgcSoM5BVznRed+0ANq16YtZiTPB4cRWtqNvqagkPkmilIUcKKAW7w47upi2tb0Ky5dGBT
4AJ4o7v1oJsIXoXUJWFxgEwC+/IpkiaJXPGRVupdKKBCjEnz7s3u2fDbT1rrX/KoT+rb98DCNZeL
7CvfReZDC5EuNUUAq123ah1ukKVC20jWg9YdWL/vdZm09sErXxH9msw7ylWQramp51UIFi8wnuUw
2btF8e3X3GIHKX7tZHOpSeYGFZOHvjm6Sk1uLdBjfvi1ENgiYZSSGJ0tqcWM7uvvdYxpIDUaZ4ym
Gx4Byd1X1kx20a6cvJXJ1tTRYA1iwe2/uUcU966EkOkwMK8ZcAGwoUrEMBGJKvN/JL64FvoPBpw7
hWRoy7126DEibARpjYIiQ2wLlixaGlFxRdaDaZAi3cbHQ62Ft15NSWLxuP0vXECopPzBD4g6Gj7+
pLcRQoATMjPlRtPsQuupjaK8yADHjL5x7lxIhDiglkNBDGHRswiq9EVgJqtWbg5F1t3LqHhxjGSb
ZpSXpmh9qN5wVymxtimb4jJ00qOYmzSrwoOA3oZLlwvMpDCPwdGOIX2NY5csOkHetgHXVB3pKEek
aySY67InWD0ag4OfMkIV1iNpalDBK4qHSoCjRjTUc6nQ86mlx8jwHd3UQHC0vd12ySY0kn3vPoSd
Cj0onma1KngYPeQGGFAxFYJjg6Z1BdqlWSgZSvCBMcqyaHa4L24n1duGgBPJ85EQPggifKqUYrxd
Teo5PTkoHRoWNzFuiuo/mvA/ss445exXL28m4flXQ/9TKtpDKj+pcvsV+O6nN3bP8AveG19/9FTm
25a5Y/19ASb2XUT51TVNZJBBvu4piC6Q+diIr5GvaB+QEraS1B/K4EwDugZzn63NjI4IhDVJaTaF
zGSBZAkod92QOYFO/8jL8oeqwL8eUpCLUha1lohjjS72WwI1iouzF1jx+S9+eYa3R/hLzm0eeP+h
DqI7eVQqxxr8r9BUV433oHHfk3Xno+lIZUMkYmwwQPyE8M0O7J+EzXkzhIZj67oUOPPTJMHLmXOu
09AeaObkUBjI90GaO+W9TpUIyzv7QYGMJ4W3ZuX55/w+ktYprpeFt/wtyDOb/nwK1sXR9NL7+fvz
az20h3VIIPewwLr6E0VsTkWPtpWQZ6EgxnUil29zVN78QNjUGlIlwPdUDzM7KTodIUUBOWmg0+n8
lpDqi95r2yG9tOaovNkCXUfV/Rx7p0fmmeInQJWfYkwXRPiYyIiZCjQ0X+sphKde/oqgTafvpWko
jX/lLc5bv6U4zmGNmi/DpeKktaYEUgulMmGt8+b0kAleuoyEdUGdm5t3R4zu/LXiSlAh+E9f/Wdz
frcxwMjhqkVX/rNJJ8HRUz3YzH+6ryoattU0rXvCerOb99zPXgoEgtC0SX3/jzTRqOaeX9USVZfp
tXn/z++Yt+bXfk6H+fn8oMTIgsEcbAocjXXX3M0HPoD8FWEe5UT4dTbMPyl7tDg0nUbkqH3yE9sr
z0l9tZeB5Kwpdwxa8V73lWNWMT3f6ZeoqdGO2HbIt7FcjbOOEkhabz2I+emYga+FGsMAy3+cHpJQ
N9ajN4LNKGivoqtPN9huGx2GYZr9lz8876ifzzBvogZJbUn2J8UsH/Hn6AU+wtG0nZLxBpKM5yDc
pgT2oAO96u/iKYtn3lU95T6ymefi3LzHfrJ2580/96BS+Cd8S6YAe0vxCW9wQtN/FZpE/Ak5nfew
bEY72TBhL2qkJc4fKcN+gRCtRT/PZyHS+Bzro7jKRQ3WV5VwoXeysPr5r9N1Nb9z/mX/7WtWk5NT
w+1mOV8fdPSpJSDTnz8yOCtjA2yCliNn33z6TP8Bahr/QWVanHsDnQRO3r7ROvhGk02+cFIgKpuf
4NX/9u/qWbwF2Z0vrFTBSj+lQs5/cv60Y3jEAgveQsl0rGTzuDJ/47nM+evsml7LDNWZRiRNHg2H
tJ1u5RvxxfAETsT5zJsffl2tv52iP5vzz0fKoJBdJ30tO/vnLbWvrYXHukpXP0c1LQjvkb1yW08f
Y/6P89ebt+bX5qfedBaKLeDuOmI3GcFq/pk6n+zz//j1/vmtv52C8/P5qM1bP++Zn/9s/vHz+ekf
r/2ctvkcQT7/KEuYRWnEGaLzoisjbyT6+Qux1ckzmb6IbGmN7cmwcQcMZGSsmxpxhvMR72AI0RM8
p2N9NUKQbhmN0ZhpIOa7uouuqalsunIKV1LzHbXGK1aerIJAAR2spkaENXKjCJDbCqHZCAPwhfmB
gJx6V0olUNL5uRGbMqZs0UNbkxk1szHMzWba+lRBC34y//+/3kxNN191pnwP3XtECvIwqKG/76YH
N+i4C8zPXVlH1jlvNjJo7KCcpEw9nAn8mt5+/oFHsDZxQKB2E0boPxJIfz2dt34LLf1tc/7Rv8o/
/e3n81vnNwW9kW3UUg77g9aX4+rXn/vtv/9sGtOV8tur/Ryt+tsLvz7gr9/yV6/9+uvzT3tde03d
Ev6GUmFYn/7KX73/58/J03Dwx4/HMvVAKNW3n183f6y/+jW/fdRfvwaycI/MnLXU/O75fSEnlxSL
L36K9xhoKHWr3zb7CfEhJ4O1acBii/9ovxCyhHV7ephfm7fm5sz8tOqjVQN5ZS02ARwArO2EF08u
0vlhmF/0YAWzQvM8UIXTbWT2bvFhGPx/PY+SXCc4HrhrM4/76TyNmR7oJHMf8Kb7qFUiWcoU6Tp3
ZrQ5sLeeRi+RGxwSHRY15Ty2wa1jLmZAAp4uSLMrwl3/09Mp5iBoAO3eRo1Mh/UyHaF0Dl2fGzre
lNsskk2VBcSPzsa2GMch+2sK8f5ldJufImZ+TegdONKEQZKni3beYiaxJgCrpFJJBCTd9QA8TMPK
vExFTO/IKJdpMVY7c6IZ5P/Y+uO1shRhyoVdQk2DDlYtwT2eH8j2KXc/r4VivwZxvRBH1Z5/1qqW
uvYL5pLT8cSQXuzmLYkd87M1v4ZQmnNAA70wDCHk37Ji9qtpuPR7EIKI0abjPz/XS/nRzTKX1FCO
7dxto/XNDpmP8K/u25CTjsfqmorxNK8rpod5az7Sf7yGm7KiMFh8hPPt/acD97M9H+g2paZWm9Zi
PpzzIf7VkdPnW9HP8+mGpY9MvVK0knNzLpjtivPmMJsO2ylQOwqKL7zuOT5taCCqAN78tyM6vxim
ZPwKzFUbQWQPjH5ZrXVGeSEE2adOx9Zt4V2wGOQ5gFRYtUl806qh2MVtnXV7gqTr7aC/uKJV7oBV
/f7wV69RgdkIQSWtfUmpdgPCgp+HOqUMUBkKmQH/eG0ovJouO9VlqArqsvTyejcG74pn5VtqkJrT
Ve2zJo1cg/Nx8uZDNG/iRLu5GHUhKVac67+OxHxgfh0dv5RYpBrwEeZD8OvBmAanX0/nK9Oq9cyJ
huhrPgzzAfqrQ9VMx6fL5HzjUe6aD0quWyuiQPX1fKX9HKL5yjNDQrQAOtISmRw3yIwWQK2GTeSm
sbgIJ+LUNDsneBjl3wx/CaL8w6WT4HTTfvIkdnts6nj75+c/m5ZntAvRZ/0870Jx2o8/+3vamp9K
KtAQ0Kb2z5URyiZsCvNpHiDna8caenR/8+bPtZTpwVbPqJ/lJq1pPTH7hTLFiMuTI9YXJHkhIqRB
bCJHmz7tHPqXFJrnn47TSAGjRXD0MX+cz6VCBfKSTQ+/ns5b82uaINB4YAIxn2n+tBuE6XfMeoH/
k1b8S2mFaKFC+B+kFV/dv23ekryiLfyFlCJFYTdsP//j32VlfuffA5TEv+mShDpRFamM/UNXYch/
Y5CcRBeyjklRMhFP/F1Xof1NoSaiWRayTlXVJkX5f4YnqfLfdGQapqUoCF5NhBX/G12FpqCa+F1B
ihmb36SbKu1S0xT1P2ReqqD3XmEaaHeYbkcBbv7EBwjrCLfiEG9w9cAQKpApyg5dzuahflM/vIf6
UQXkky4JJ8NI3Y8LQ3iq831DNYUA33RNaU8jIhenV0geyxJpvX+LauSU29y9i9dUilfpGx0cRXEo
4ya0TG7SJ4r8pbG1lhgtfzsml58v829ENV2469bVf/y79KdCff6OFhJ1Wo8G//yhHEFwNFC9NIHJ
j8ZjI0l3fgNr1pzMoepHUzbfYDmJkImCFy2Q7v7nP44M5S/2sMqRMjRVNET6yP+sW8kSty9CTxk3
5s3q9uJ3dkfBiGiY13qVfONMB9HSfBv36h2gAHU/udPvhZV5tO5NLINn+n3qVSqP0oEJ2FtyGrfR
FYZNdYLf3l0bIAhOcILRpBK+Ymv3RrgewyWE8I/s0T8oF3Gdm1+epuv0FcbH6AtVl35RX0A1MFkH
e8R7jphvRsO2Yaw1r8UtubWgfpSthsfPcAwLFrIt5QuUE2PB4G9Xh+RAY++TKqGyqQ0bCnpqUNa3
zWV5X5womUr7am3uaAK/ZjfSdv2P8IGvs+qf0u9xLdxNzqeju9HJGoHQ8OaZm+7QnOlemqvwa9gk
y2Y5Dk6A7iG3v+U9+P/agk0ubMH9V+9ANhvDFpbJOzVduBXCtnylGJrITnmbzFWqLcuOTAvkAVOo
dcNmEYfX4TIaC+/o6fi+H7Jr9IW2l3accMwetPV4R2U/RdD3QKcqQxaLEfIwPKdv+orGvBvY2jeq
ZeOog96UdpHnpCG+uk1rEnDFDkGZgh4T/QcqnOeW3hnNS5pZBNam4lUVV2gSjGv52u319+zinuvs
JN93hAcrNiVfWnv4sqw7kM6nZNedPO5sG++i7wmEhHtHzUdZ5G/xrjDpqdj+NVsq36HjreRmlZSE
LNrwFVGCtiuEIbhitIX7LFekbl2Ch9o/mntAKAY1bhy7Tu2k+3GtrnxHrRYUADGbay/Sp3vM0fAc
x2eWotYyObuL+NU/ktDksWurnLbIYkQhqSGetcO1caB3nobrYW+CSoe0vxyyZfxVXgFGwCcObPUs
vsito915W6O0yRaivEzBqcN49wALYKrIw4o2DggQ5E341mzLRXKW7yT4GjfvXT811b5Gefnk3swr
9l1ObVzY9bLBT73VT8m524q1kygH41qpjoDqdJO+d6sUqO+m2MA7WjKeWBvUDyEeTOtxLGCbrY18
0Tv1grw1gra/2pPK3tzL4QMapeKcbXVkAatxCs+0kT8Y0a7DhMlBU6tl09oyiIUlLKM3HJhwmWzJ
sfzF6FTkDK+sq7ajT+MfkT/h1ta6LYkpwJM+ygWFS3mjr1AEbCHj4AwmZlkConocNi5uF8MuF+UJ
n1iz9Y9RuAB+79+UeglvsW0dV1w0Ohp7xxNt6TO++Q6woBfgZPEa7e2mvzBB1ddTI3cb3urXYbkZ
Nv5NZYFPlCLd4rNRL73a1h5wi38L1a6hAXds2+3wxBTewQ1qXRtCQZHDrIdyK5KRve69RUXl6aw0
N+vaHusXfzdhfV6GO/FJXCZLvI3inXTGI/g/j49/qvdNU5K1SdwnSRK3Oe0P9b4cjyZCGzjVlVcT
mTfFcBlPZlD9qEM/+v/nfWV/cQ/4L4Pw9Gc0S0aNyM1O1v8wKZWlgKHIlbBMSd3D9CeYtm0Hr/8a
K8zMIM1ZJBXc4v8xF/iLvymjKPlz7DcxF4qwNHF9AZsTJ2PYb8GEigdIp8extJGE5GnKksZ5mYab
vPdKRD7IFCQNJZQVr9z8MfQsdSmZb5nSpUuXEAbE1/pWzYeHzHXbzYSpg+LPMoR4CAAGiniImv7c
o25fFGYJIEYZSLSnneqYvWwi3JLQMY8ZFsOiOtU9Q0Y8Al3P1L2IjI8qk1Ic1A6YKOaFXaRjGK2q
RzlvcOAbAbQtsbEwH2eCo5jjXZ2QuspZbgjUIGUiFwYzuwGrau49/DJHixSWgqXrMommXqfqEVxX
Vwe018F68LiRuWL+YrUZ6U4EGScEHmgfDd23IiV1vdQpwVPGErB3ZQXz7iSS1oo4bg0Chlc6Vlhb
nciDuot3qgQaaBH+3hFvzlSjvQQ05ZccdlQQpG+nVrUqSgnIhYgUCdrEk5yXwrK0xnwplcE30Jfo
JM89xEy8j3RXPQZtoaIC0elByQilMk3YReawwfJxZYUOJGhIViCNifDTUoUPaX7LD77kMqbC8Fxy
yrm2F9c0+T0JZaowEq5cJKA4wLVgRcMuA4PmWFcGYGDazIbYceOj8Yb4dFjrgvreATg/WbWjYpWx
3caIN20rY6qptWobwa7qu/ACxf/DkvlkqTY+aPIbqALyAMzks4Tau0FCyf1slM9hWx99QUvooOna
Sg70x4ZYFEdNuFG4aARjnUkCDjNbKlWsobp+r43ePf4Z5NvECBA+LQzaReo/i167G3NBWdOLfOr1
/DHv0fOcG9EH6NmDkPdTUs+8BzmoPkOzL+An5o8ohOiXVk/Ttto5UheYxGQD5dYS5Cw9eQnwCfiK
kYpVZ9Gl8PC1kZhwXLowCJLGScIQfn/onfxcuwXyeKQA0+AP50ibyJDCTFgLsSpsyqx0wrZDeRaB
zyib7jEFTSeaEzcp98yV0H+RHE9nO36gr/XpGsOuG1IUSlaUYFZaCxHCHN1r6PA2+gVRMxwO7gz1
qeUIDHTfYvYO/DZpyJeQuVcQWnJq5wT18DmiZd7ES0D16xTFy3TMRFdY9fEXfryVodIM9bVlR1xA
OcYLsHUb9aKTyZOgSgCcskgzGGURnC7CCTXAdV2Pl5+qewmWvAvoQb1qrbAw4KVETLxS7Sv038b+
fmyxdfftzURzQYLx1oTypebBYsq9r0Zkr0zR2j7Q94lR6nvF81TyPJLz4CPEJdbXkB0T8putl41y
gFtvUoM2TqOyDMmg2WInRIqaa+1yILZqK+vpsAkTIIORi8RGk/pmn2IDEjLPXasZgFgsuOUi03xp
51WjBDLUAiakAIgxkTVvhrYlqKhSwfP2sC7z1CG0NdgNWbACSyzv5gd9kOVdHJTM2WRUR+uiNi+I
g4jSEDQaaRKSWnVQcqfzxWjfq120M/S3MHKZtM4vBeZT2lJ6yIIk3s+vaOA7f7Za+YMrItxjNYd2
iZN6kRQUArxSweNRxwyfvRW7O7+RvwqPFo6M79O5BIsYSt15vKuItjAgw9j5BsvjMbtapHCvyQJh
yui+yLdxI7+EuVMty2N87I/SW0zhZF9FC91aWpdRsBm7o5fhnmu/OPSIp76hNzotM4SDcjJf7Ozq
g1F5EXpmS/5bdVBX/RE/uXvK3pM9U3aR/oEtP3OM9GdzX92DL8AQjRyXcf5s5GtcS4z0CYlPKjtq
IaJGoehTLYyTeKHHKTE9jZalvmM6S2oCeC7T2EpXc8kEnwJj+QKpcjAOyLx4m8EEcaGHtvZuXsxP
shy+gvbFJ9A6XKqkaDW8sf0uFEd77GAeUIGBw7xII2Y9qAaW8QmZ9WP2wETeu9BBf4TntCbUdG2U
JJgsXbiYV+U7fh3DNZ7/9/GVuCBjDag3k5lp2wP3Jm55+rLe1xupYKmyaol+32UeRTMGUAQi4Qn5
VKmRvLfvIscj5LDb9OYK1C14caXaS+oW6/TA1Vbv8beLx7JFG+Nook3iAGitvHAC/MZIAVVbcDr9
omEP4+tdC8amfeKACjFXAOuMjgGB+wk8gkVfYIGlne94TyTn5qi3bPNk8snB3G9zBGDPcr5WpBX6
12xAXWvH2kKgBHOm8RtseTimfD3sT/DU8bIBqFh2z+zjiOtrWBNJXiobohtM/dA3K7lbhHhySKIV
bPQRgRNcM/YWs8svNDZKuS/fQexweMD20IKPbCiK8Zn8IQSlrEL09K5rt731IpwYwqyTpu30FyF3
2g2nRSJs2cWGh+Xn3jjh2KoZ/RyWZPCwgAZRE16MzBnNB+OUluD8TyaEuk/NEa7jo3tm/VRBMGHV
flc/4B3mb3uvTH2f00O+bT9Zk6XVQv1SVsFJPwLlpc4M3+qpuwXAefWFdeKyiQh32pgdMO5FdstX
JKaw1Kpt84UrAEUji7UQ6faiQTCOiosT/FZ4jrrUTtFNm6rNS1naQ5+zcgfH5hPaIK/bICurd3xe
sTnK2LuYdrOrHQRrhmg/UGbGYof4sLhhdRq8LV+TX922l0x6zjKQ57ZpwrpYBmR5kdbM/2UheYrK
hXaQCsfYuzscTST3DhlHiohAmyw7DlC6FN3HJnr0xnWiE7+3jpu98E46G6pRUFS4SKw16pDiZJ2H
xBFHvArHfgsLv7In8K3DghNIa7Eu90206nf1LjrCFWZmE38OxIU+gy6MD24KJtHWXWzVKKK22XsJ
PJHVHEAAUqBs45nzaphqjeDFCTS1hQ0ZXO/Ne+ioG+x21YE05N4m15O4ThJ7F0wGWIBRYXwMUGOf
wd0lC6FbRkjiWoyNgMpQtEKl4RRZeLrTHZCItelyPFqcNSxRqQs4RPwKLFwWvbbwr6zI010UPbRr
ZnnWAyX45iljhtOvzYWyrRbSs7RCg3mL1xRzXhLRHrl9bONjsFJuKXUFxzhAt3DGe/COPTRru7jE
V9YzL/Uq3AbQY48RwxhY8KXFwP0Jgt7bJCeV39s+q2vzle9wZaVrkni4Q5o2ohbiW8fJkkDJbZYt
+zMRA0OJsGmVZivx5N7ViH8XxBmzBOyWLMvru+osvBR7DXmgXT+bVyuzX/1ttUcw5DBNuLq9A4gb
Nn/fEikKOQBilLu1Vta77CSP3ELrCyp96dCvspN3Kj/IviA/RT6SU2WdMYQiHlFv+TscnSMjrPqg
nIJbtKefJENY3KmD4w60fvFtbEBb5fU2Fy/6VT0a99kjFhYmmAFpKCSdcdYhAPtkaUBMwL7cSs+E
MoxnlnQn7jCUQlgjBu81CCf0lzTPuFgNrP+LWF0Qgpy7O/Z7slSfi30akI7slM+S4igKp4F50upF
Ka2wdrbuxhc2xDxynGB08V2y6Cr2hww4S7hgkUrR3W1W6ZGySpcxWTiwqpQ+q+KdWYVFEHB9UK/I
uwAh25gmrvLaupfI+KaJrNueuACRoOJ3ppljl1uUHsjs+0OwCZgRWKfihDZQVE/wxAAvmd/kfStb
TjvvafxITvMwpzreLnmlutKh9n5NvM2EkXOGS7KmaXP1gp0ivQMPDs2r1x0DlKkkFu9HGmFIweu9
CcIp1o8M/mC+vGjvdhitOdOFb7st1qbhZOGF8cea8G7WQ7Rr7wfH/5CeyFllRdAd45cJlP4snSmA
4GSUzvF2XBVXFJ5IRpOr98p9icFAUd6gujfH9pzdwXLXPnD04Nt4QmBnErEqEkPpsGwOuZUxPgIY
4j6sS0586/MbFo9RX0Ta2uLekq24qUiMdi/ha20sorPMvPRKWrl7j0QyYgK6VThjQxlG0xJlJNET
r5iBoZ7A0Mnfi1v2mrkH9TEP7sKLme8tbaNtwpdp4imsgrc+s6GAt8GylOxoF55HZTNyo3iSNvlK
XTeLyUhMQWQjrpH84JMiIGvpl2v4kc2XSWZfajNs4h0S4Si+wNEcT+59ukEF8tJ8oRvOmQU8YFeg
O6ZMiYE2SHknuRniwr1kV1BUd/khGRfRmx7ZxbeyarBfOd73sEveZOWaBAj2cBmz21s8VJzSNl6b
wg6u1mK4tOJaC7b1LnCGV7VZFjdGdSVhmFx41MZO0b68p+nBXUTZmI86ZUpcSWcKSm/KSvziiaSt
/z97Z7LcOLJt2X+pOdLg6GFW9QZswFZSqA0pJrBQhAJ9D0f39bUAZSSVqnx1353fCQwgSEqiQLj7
OXuv3QeHgTozJdaZtb6Kq22KIeyBwML8ZN4R32uGhFzeZm9wtJxum72ZJIkmcMpPifCUrZN7un2N
SLb7Qoqcz7A4qt8Myi2p8dpNKosTFUfO82ShT04YoIxt0XgFX72IhW1vcKfr0ZtKrDxMgSoMU5G6
tcueQRc0L1aglXE1skB/ho3kX9X6r6b+UYeb+gt/E4kNdKn8Q/DGHCa/qZkkgNYndmSdMkvAxrQF
9Y7fmDAvyRx3ZQAEZ2F9NHHYcOk/IqbjOg4fujOm+h/9Nx8qJt7D1+qNVSP46qJe+78ay0MGvupZ
MxO+vjK/BrCM51FoDT/qOF2NG/JRdxmzyw12nP46YZpRg04zdoXiiW5Tntpuhfd3Sw7aKDzjp3pg
ikjMUbYmf/eq2lPw4/ZSbYPr9CU/xLtwWDevkpYrZc2HCh0LzNIVI8WNs6uuHeek7oa37s255qpU
YBk/TFfhVf7DfQhu2qsMC9+re4ie6nPHVeCvqqdh9Mb8l5i+gOsgdoCl1xgfaIhGtTf8sJ1dSZuC
AESSqRwudKXZDFGmE/sckLA9jOpp0rBxrwZImUeiR9ahaaunPkgFcQvzCaG2VwDtUDI0Y71tU0Zb
OZ9dNsvzlr3lZXYfcCNPiO0JC5BO7hAJDHfzswt7or1HElvQ7vssDm8bFeYxlMqN7qirCD7vqq0a
Y+Ootba1kZCyqAqGXVaino0JgUYcsbbN+CYIB77YEPjWWSmijWknt5EbnizT4XdDGb5BXK56uLXJ
yLZVd+XnlbHBH4Unqksy6kcaNw+rAJGAij1Q7NbzR3Xb2A42xlqlGOWa/Ml+GGzbuH0Rs1+hkk1/
L+YcrAwde6VRYVddJtwtja0NoaUDK+H6vml04iJ95zsoNAYuBWvDqGNeqoNNUMPG1Fy73vYpDslB
8zNPj4bwKYo8cimNtULctBcFcMk6HWRPZdKtrnKGwqIq2ruK2RFGgg1UYpDoQ8BibTBYrkGgMCTj
eplMFFKc/hTG6a3iY3zqVOFfhY3+YhlTt5q4P8SSRJ18pJJpKPFdCZnRKe2TzeAEd/LU6eRyT7Dz
q4oZcl/4t2nkfzP0pDm2GF66YmD5HHP/aybTSxP8IugsgNAekuDE+vpLW6rkZxm4GEctozsfZaxE
RiYVWYsYrHcfw8yGWB5JL+ycY2MHZ7+E353kCLd7gORZa33x4++prOuj74o3o0xZlhEhReBKHO9U
n8QnCiAxpokXw2Gx4iedS65zqWB/aGuSZ4a7KbjN8tx8zuQzCVkQFdT2JZcT5eV+E8X+Q2X+wuFf
0yFPn7owZVytcO31tfuryu2TaIZ6pcCA2ag5v0NGeEE1QOvQHIWl7/SVfHN0FwN6HUhOvyaEQAIi
AiKmdBP2MEh9anmwJR8ryGt7GSukIin4ZQKrp8MQ9F/BPWMRJOA+EeNacyE2DwTpruoJEkbYeoYA
UxfFsM+aUNurJeXpSHd3U0KgSEJU56rWTnL62lfKV3K5SVFjTe3qVBu74mvbshhbXgvg+5fqHBJB
nm3Zs36nnhbZA0v+FOOkRW5LPaoPrWo850OynyPE5FoxmN5XjDrgKJ+4K4crCEn8BvYP4TdfC5OU
XjimmzJniqoX7WNeQaTLDfy9du++1gOwZ//VsJgaR5082QUT5jKjg0DmnWu84Kx9riWuhYQUmKaN
+tlefi66OdiJJQMsSGZWVQTGIk13osYkfheaNJUKxDewj/FRiYjFDGkbWmXfuqONMKBn2WTXzKfV
l6TsX2OYqsyK/d3oUg/K2oMZIfmb8/tcdBP4nR8rFKCrWOeWksKFw+KYFpsQVH6b6SN0Ra3dw061
SPOKrGMnGADs4EECId/ZeKRYl8ZtRzCoot7isfWaxm3XSvTghzE53TPkfwYjO2170HDxIGkrGRc1
FxdFR91CCdBlIEh6jCI6iNwit/pYQVqHua/q9NsCWd5AkL+NemyT1TiXyUYHmwy2ZdHeuT2R25Xa
P2YYUSCTW6xksAStIDFFmP5A0Ra0k1WQIxBszQBwbykwtPHRcnVq+b42mNKatdEQoy6/oiJiPpLS
i+Eenp3d6on4g4Z1f/xity7tq9gfr418prc6D10fn/EhbnzNwOwFJqMoWEsPXaiRJ6CMJFbCWyrp
Ayqk7XiWi+EgtXUAKdgYcMPexw6oapG636uUlSspuo8DYSBQXphVujoJBgNwTgNiRkmZoW39t5Bs
A72TX1GLkKaJThLjRQyVfaSxhv8bxdTRabRv4cBEtmxfVOsUiPKavsa+tKs51K7BDUjjPoPUTOSO
reRXpBlSm8mCq/Vd4ZiHrKruVdeBMlDvuh7PcNSq/SGr659lenRH9XsQZAynORI3ZGoxzvaUYpOd
viSK1yR0f2sTr24B+pVeAhMeljjjy3drdCEMV0zsm7Ba5x11Ul3Rzq2kKlIr81rV6e8iJ2fiEUe3
ah2QqgMfTK9o+w6FJAHSvQ9qgtFSiTFcJuW+mVOAre7ox7V6KhCAr2M1vRu69qUrY5y02cT0REMP
aDEnynIsUoryfZgpwaF+Q3DNCenETT+4Af8NiTE9ZimJQd1R7MFLmxDoqMmhlWn13k9UZMOsifMg
wLJB5uGmcLPHYuh5qKSshgL8lIbBowpkuymgGzam2FU9LngbCAOmOW3XcDdbEedLuaPTr8WkPRFJ
b+0iI0G9myKVg2E8mdFJBJNyiFVxmznMQdO2fOyHdKYEt/eDTgXX7+1byXWKeJYbvObudKNJNo5E
BDzQaw2gmPLtAKaFDDep9I0fldBzQPSUFPrwCOCQJWBCT8tT50T3Cn//U0TxPCmS58SG7GanIbNF
BjJB3Cvdtl49GJ16Ul3iITU9o4Qc69ynaiPyQqKkSHWqWWD6FsO+IosDcRsbOUWzoy2OPD/voFOg
5uxiwgatPiAITHNJGcDTqtPXWY8UgOAusTS0xu8GuKJ1j8cGunlymFSxzwrnYMSt3DoKkYShTBKK
49aG5JlNj2Jj0+NFSSatWTdY1NaWPyHeZ10mELGs/Vj5MhptdjBLI97UgH5XMiuIrrDzXdxrv/qq
o4ybNuv+oVNUc+tY1roaY5YOjbxqtDCisxtuJyPfj05732QOdc22PvjS2ac2UUd2bd72GUNuOclD
NLjXCR8R4C77XIKc35Tk0WOow08X3VdjwzemMb9qA4kQapK9JL762Nch7DvLpFHnfrUhh3oaHhdT
xyccuQTydIH1TJoHVYdYwRiHnA8okL0CtAn2Iu29QmjPbRdgvbKoCThzzdrU0rtJUU5hOd3XCR0I
buwmwVclX+PMgHedY3YKHPFTZrK+MmIEijnsQlT/ldf57R3RSgR6vFoavLAmt/Aojr+gCJNuYnWY
tviECsPYyoH6miDChJIzyFKrGdcVkF3gvj/sqmJks7gkwsbPNnhHrE3iiSyp1lqXi3WuiUdflcG5
kywUDNQRhS9Jc42j+ySLpUeDBjMOebhuRSt7zvVcTV6U+u5moKNBnJcC2MG+0nRmBtzYrmwVnod0
b32gJcRTA7qI8u6m0z2FsIOVNrPxkUEbR3KwjeOy9+lwSIvxgFOV2KTkNaIzREAcGP3eCT9ulsec
enShRgffLlLGquMbwA1LbDOQkJ4vtBdVFvqxsfIfZqE2HilF2qabLYCLUtAMOyp8pNatA8FCdtZO
boZOIZ3SoqaZsnKbdZldEJB7SdXJTMm1XCj5ywYK9K2S6bYHhcY6NvGImVwzC/uohbr1vslz9Cft
CxQt+7jw95dNhLzAmMzqEDdEUGIIbI8EDLZHswItYpvqXdY7VMV0Exqa32u7TprJOa0SY7d0u/8j
EvyXIkEh/qVI8PhWN2/j3xWCy8t+KwT1P8AkWcQsG7puurr9QSVoohLk8RlWjPycE781guIP3SJm
y9FmXYOtG8Cc/tQI6s4fLu+mqpxRDbiQ1r+jEQSZxluVH1WC7sx2Mh0Bq52T3GL/rmMAdZDDsDPr
fTMMa25tytWEU2cVuLS34rpG1h0w08trvd1WGQXB2vJxOGUZ303EO4lfPQRueyeDSsUjF8P0b/py
HfVMLJOaGcbgNBTBoZx4DfyjlSOtb6BJfEwl6nVdDKYnxkk/EkRzEGpDVq5r0YB5Rvxen9ymGFdF
RnYtSQsRJMKOfFXpZhtdmxsikT7eV7gW49faKWJEQxp3Wgr+eTb156JOnjSWl7hn3eqUNp0P4dQt
uWMRKRdCUt7JtPzi5G17Ter2g1NSBzG7Bl8t99IgpXquqk+oO6FjJG60DofxV5TX6HZoaEjGb2Qe
azr8x9agE1UByd4FQ3YD9tl/kLnxQ+njbxVG4x1MHIJ+sB+XVVscWnKDydeA3DzS9Ey4/ataFK+v
6qxYFZoeX8W1QnCaWtNubQCxMARn3ggO/lAb+UM8CdurjCTbmkwxfaPCAgh/bVcH/eMoawyk/c7x
+3yn9bwz7KWe6SE15xHYHxRbldzw4DkoqXoz9j/UFj2C0H4oqnjEpROdM279RzosSh5GOwvDRSYN
2jaRcEH4Ew4ad/4D2Dw6Mj3KxVyaa0jGHNXoM8JRrDuXXk7Oh0iMCKXhNMg7xmTtG9j0eKWSGC9H
omNIp+MjZL7ftC3hTYzjAHBWrT0Q51ny5qmfnFLdemldme90HfNwW9wVasTnlnVAGetuThpnDMpI
3SBXq8G4bCvb2FeslUNaDiA6HsuGotmgsvjStuNe1fg4ahflKlm/0ZoMzc1UP6nKwD+FwQlv7UbX
C2czuMZ+ktNTHpIRYU7p1okp606jXd+3JnE8kX8lJts6O0kLo0sUHlyZfjOaqAp0wYI9IXBIS4at
gjZmN3Z8vF32qNnDnVsTbAcwkQ5AchwddyY1iHY79Xw1Si46UknPOMgADvr7ZCLiEbxnEU5P2sCl
Vhvpjmt48LRU89c+4pHJObZZjNUZWCdx8Ot4cB0Y41D8WYTR5p+z6KgdabjBaRvUa6vXlZsxSp7z
6aYwHPuUVvTx7Da91k34jyZqy35gzpwAIaeYGXHNd/2rZT2XsejupfIVfwEzsc6YjoZU+KeS1hjX
MdzQlg8pmcJnyVTnSFLsxAo8QNjE2m+baQXeR614quzEA79t4Uzp8z1BotHaqnLzALHrPuBSODso
iGh1O55gTXCr0f3IatHtrKy9LWqp7XyNmLzBaOKVnbXTFU5RsiMtlVhhhXA+eliuPhDBnSS7wi/0
HQhn/JRcPGCXOlKNFE1M+zorz4qPbLGj0JZCraJUWEdbMFKbsnD3OpoStGXfRGve1uCithE8KKYt
xHDXwl4HXygskqDn5M29g8vSHkk0EXaXEsk0QjPjX8qyTL5ZBTOe2GH52ps8rdV604OVjpSaJtXE
2i4NUibcAwgPPw3RakbgLoaG3ozokFYb5e1go97FOuDC30lfo471DBTin0WAkNAIqoekQc7hm9Sy
JpV/b1z3VKSnFD5Lk1BvwV/ATHTdESK0N34FDroMv+f/7LjTfhzEcbLpEJiRm57Hdtaf2iHLX7u7
T1PIMqleQtypDR3DITBSC3Ty5IjpNsm3fa+8JWryGEwosoTSHfSMjnPYNCoe1V1QFW9OkZPhk5sn
TaWkHkavykDcnRWmYAtK7WCRNbnSiuS1bhQ4tYEHEVPfqLbScUETbWmWfIFqLbkp2opmYQiuuhsy
lFfS8WDznYBIZVtrfhKsJ6pL+WxIzpg+V6m7S0yxYQlKkaCPjW28By6af9N01hcBM8kVRHhjhTTt
wZlFZ70+IrPhUsjJez9gmKcsGCEbre1KXiXCvXYy1vZ97yOTKEqfjGQ7whTWw1kpGsTVUfAWEyMh
5XxTjX4GYXdFRaJbI2gi+5JEzcYZEeQqGcscK5K09o1d24FZSgLJbQuMB2uh4DohTnxl5abpWZHz
K7JZVFuF1u2m3HppStU6V6LRvJRwkdWg+yQgRRVLxgz3VAZ8Bh67OPvRBCFN71Iv09rqC3jodZOn
wLjq8hYZWnljd0p0zmGJh02mU2OaU2In+3aQhBb1nDw7QXXMRJ3c1k2JVolRRSkUoFWB4t927Xjt
6jH9VDtKvDxyfg6KfgwUzb8a23COmNV+TVpsngFnmF6uUdLUoqq5qhoqjFPCranl65lrBsubKNK3
lSNPTTG8qDPFL5nABUb9PgsBBw80SrIuh9E2j1uSfowbN9cGNRQqnzxvrLjXMS9WUBaEhXUdWjAa
YEehqwlfGe27OXAFmUDW3Q/1906lg9MlFGqcbqBNrcI7kvUg1nYR3bmwxBC4XEkIJzumZvzBUfjY
VNAushbZVqBC0V++jBOi7K5sNXh40J4L5ICmE2zLxJj2RjcgycYaYQ3iJdUCF7uYe237NCrc+klr
FGh6RI0hUcjIheBWo/K2XMVzs2a4lrk67YXl/4DdowLDJ4Ja7x28An1DN8uwwRCaJoKJWN1TY7tr
FXAguoQ8bZNoQpRh25MwZrjm90lzQIzRoMlbaLmj07PylcOwdQyUAhgdwWLhFt5U5BYBAhC/GJgN
IcbrWI4Kwkx5ncViP0IjoVJEp1lk9Qs0aC4M7raJX54bkYye4ZChOY3iNfOTrwWZg2efaeE8lGG3
b48aChylZIJk9nAkB0ZzcgCpnqjaLtct/yiIjF71LXqh0UVqA6knil+aSMXaHtObbmX44JLlinw2
9HoglmtIYwPpJbN/oaAOl5bG11JhGdQrhbmKHNM8DM5NTVH8qhCmN4baUQ3DdcNNjrkJpQ5uDGQ9
a3KblgehbSwDhWhIE4ixMFrHFmWlEjvjWRnBWZqyJ67PQgKFiLk/MCiiwi6i4qZuNJ8q2OjeUUL4
AfLl3ir97oswYxJHY+cuy+8LOMYA/aKGHmLUn3rqYq40zwVjc8bYeIcEl48ogcRF10XfBa1HbpGL
CN2OvpRGRSZjMnFHDebYx3KjWTSwa0d3z5R+fsZ+Pt0nxXkcGvVeDkes5N3DsunL+HEcxvi6t5vu
geAFXA9j0O19AFdbMK4AGyYfX0iN/D0KkTdZvFNrlPmtojDQF6gxUY8K7oERHwSI4INftiZuEZVB
2/QfGBKLa8P3yQvvwmpLrdp+UAPNPiQGnm4nTmjJTa190H0Nb0k1vVgDKRUiH5VtA/7kjrnyys0y
80E1R+QMSeKpuWgQ2c0PuSGugl7NTyOlCzNsjYck4MvRwPHcF2FO5aKvwP5Qft3qqaQ1HbbDIwgP
6hApEdpmxp8QDsYPc4SxEPb8czX8BGX1oyldc6MNWn6Vq0RnB6UVIVDSjrW5itFlItQ5RhN+D2tA
ydGryUYGqKm7iua6itqygIvB/211rpzQuRNi6leG1T2mKU2UgpwDLH7Co1d4O9rJjS0p8yiTciyB
ga7zQAT7xrTG9dS3D7jB1u6stCYDxl7XycHKXTyKEtrhJEsfzVz0lAZjjWCExm2mwLVniIs89M5i
FRXia6/S4g37akfDjdq0LOgh+elW0eeKWaftW20HpzwkTI/oOEn3wD3lABsGRq2DcPNHko5wBVNe
DMpwb0oLCQOfkGC6sM9pGVyz4LjNqVdlAh5V5XYqaqgMFU1KCZrGeFxK2wsjqDaxQSGx7ewHMihS
r49q7EptARoiI4ktckdc3uIVpyOicKPFQqI3BXIM40QGClRShwJuPpVeTveF5KtKEP4zTfFzRCzf
qi4k9iJiTCF3qspqsGjaDrLdxP0IaGTofsbfyE7NbpmLoFHhYnaS+mzqD5bpNiebFummnWconVKe
a80m3Mytbqop35mh+crkHK315Kr8q+UxcfvXJin1W243p7oC0UamGFm8DnIHVwT1mdXUICyVeY+m
7ztFw0aClM+1k19ZiAJ5sPgKWFVyr8bQh83x4DA3WTku9bpAd95Mi++GymoyawZtA04Isib9gqy/
BWCS7QeNry69qSjUx5XxHJgGvpuo2UGLKDaEAh9EMAKCYxZHjHZ8j+D2GZo4dgwYctsOgpLuzMKy
LrgiEZHpYpfeE3t6nkM7HYvFSjQ09x2cgU0ztj8Dxt2ph4rXZvhlOhuFacUCNSkpT0GTQEMchsk+
6uxvY4kWp8MxcKAEOW1NA0eS0koYsSDCHQhT6PtYRagpmVsQOkr+uoAmjRbLczSB++wVmwQxLw0C
Hd4gkD606Yg9HeayQfSrDApPa6ZuV0ULIrXYlOFP2+7NXZui0INOMexjy+j2Nr8x6lCGbj8Jof/C
iF+th5RlmoEMndqYve1dvLuu9B+T2WTQJfVhmBBuRNC5TjX8UlfCIdUYJB5wDO98jA+b2Yqy98kx
6EsXjUxQni2RtTd9Ybw4mg7YMNSuDTo9+6QISJNIcUE17RV1TQS81mhvDENDiePaeJEm6wahfMSF
UnxnevAjsRE8YZQLXWtvD/DQ6fefVLt5CBK6fkzhoFMumpFEtuvAFHzlDcLschPGLV8u5AfcLoB4
MeJnOFKMGk9CTEoO4nxukg0NdCVAZpyXUbITCYJ5S4S0qmyKppOmXTVTlJzN+pU8zPZkhPJKr5xj
FOP0yTXCZnJNIpmF0HpwI+4Pspqcg+zlsKG01K9t8sLWTqXs8WPjZmuvMGVchYxHB65InytUXPkK
wSC2sA5S+DgtBHjAUUFgG0j3Eah4tWGC9ZbH5eukDAT7hlwnGt/YTdgxC+thI64luQ3Q9gk3qH44
Nf0tf5L5nqYUVX/8hkrJL0dS8K5oLPpTUlL1Z5060a4LJnxluXCPg4su1ex1zUtChvJAMms0CLM7
5UbzJdAkKTx1+gLupwStuFbqovCsYKM5d6NsrL2h2sU2rZFWl+GABRsxoSx8rHhTA2jKYJ49BfVx
6LZlhbqA0C8w+P6aWZhQKRMG4UqrN1HXtwjEWOClDe1pKIDMU+DnFY24opQrbq+bcaBpWz8xcv3q
Rv4EKsW3lU7CQIzHjDptsfEDSYmqp041oGZsCpD8bZ8hxlWN+6xG22MbTMknNRRrbfiahqq6k+2w
E4IKWt3S1lSnN0NDJhxZ0TefCXiu5O6O6ch3aAPNGlppubmNCx83AcZbB8Yr/SEWE2bjcNeYjB8d
63AZk/eqW2WDB/7VAOG80pxB2UiFKZqD3mGrN5E3QTnasvTbFlkAtE7ezKafti7AVwyQAZkKbWKj
wZQnzC/TgBAsps+9Dqv4KWpYy0imBiuZJwgSE7oChf0NSUr9ktzkhoq4sEDllFpUqicFEiBlqSb4
JnTewGWejwy62IgenZhLyJ6d4/PsUB/gheAOrVksDgAHILCmcRJTztrONfx8MA2PFSVi1IlJk96o
dJ0UZRuk8SupH+5aUynFjEV8yq3WXWeSZgP1Ncpopf8wmpD7UG58XVZxcYUOWNGvfQYzQFcjmk4k
7waf87KUcBqfd2XGGFaPMI1Bwxe2u+2D4RhOt9BV3LVSSGXd4Eoa+whSMR3TICbKhNlETdAIkc7z
vL+MJ66iyj+xPDM9v+XrWzErnGtoKky0VUapJrPzEnJ2ih6WoX/bVL2geWl1h6Y1XmOlY3nfq0cj
ZI2ca0WGcvdgp/eKMJ/rEU2farMkzivsDZa2CeZS5djBmx1UBORTZt27baJskp6ubpBWYh8Y1cPo
2MFJxtkXQOgM2+Es6WyychOV/k3KwumqK8Z8F/jBjz6VIdzy9N6QY4qrMr4F9Xmmvaad6wYNWMvC
e0uVBDPLQNHFTcLxjojMr7Lq+CtZaqRNeWqiwTkVpCiuxwKmlBSSYBwop2GGAtsoh/tocrY0iH40
sZufgzFHdiLM0386GAuR4F93MHRM6X9ZGzff2+9/sgyuv2dv/+d/XYM5uHoboh/Fpw7G/LI/Oxgk
PfyhEgNhIl1QrZl08BfnQKjuHyrOe1xALFdtzbrkR+j2/CLVsHmVPTcX8G3+7mHQ3tAIoXF04bIU
FATQ/Nf//pvfs/l0/JEB4Lif8mxQo9EJMbFimkREuebnmLoqNtKpD/L43DDQBZVF3JFewgEgVOUc
L2CQhcoSam7F1NCl3hYSJaQo6CFCUtS3VWj+MLIQOyQruL4ejsgIYCvPG52sJggJDo7kbPyWCbA6
OpmiRzevGsq4827uuJ3YLrvSp/ax7C2bhJF3rSQICBb4SjHzkUq9+lJlsvcuFBax8FmW49K180OU
/XQWmOHMX4G2D5jwr73lUGZ6sB0FEgx/xktNJqS1hc5S0GViVdNDT2onA0V/hgnonaIzA1kuzJaF
z7KccDEAhDN08kJBWnAtl40p0QpJwzwt6KNhpuosm2gGI/WKqXhThB90frz0zQF4LDfOqmN+heNg
5p9YC3WnK4q7FO+X907TMbq/wDq21PpDMtyZZU3hXZ/BOhWd7ffNchhHhCiISPlVK2SqnwJgEaup
IR96BAoznGwH+ywpuyvT9zdT2f1ss5EYAB2685QjYXIzYiXkTR2DRh6bbueAa1nZSsKtRkbtLh26
We+0E36t7oWTPciQW1MZ1te9QL892tVWLePgS0jdmkz1KU8InZr3wKAWu06I76x0t7auzGJw+PZ6
kigrJZmybdFPKXCZVZw2+GNnktXyv4mt6jGd2sqfsBMZT8v/L5iAJyQN9Zb2i1H0FrPjmQDZS4pj
vjFCnVWtt7bIG/IlI3mEMiSPy577197lMb3s0YNfjpfnXA4vr1seU12fIhBKJkZZWe4vz/sXb/P5
9PK2gRZicVt238+j4J7i+sPvai6/3KffYTn89x+rWfqjICTh/vIGWa3++dF8eqxDoL1TTNcrbO/T
j3r/CD59TJ8OcXfDuZYUUZcXh70odzUts3QmZkbz92vZ5H8dJgsT9XK8nK7zGB7p8prlzPuTLq80
QIiNLXLSkEnD6p/e9tNjlx9PmD2UtU+nl8PLcy6/DeAsqPfICTbLU5YT//S8y/sprAa8OnHPl4cu
L708dvnbLo8ljXZTs8biCg/5HWlwP5KbEiBFgi2mFGzKpoCQLgW3yFpTcF193tWcOf9nDG5iMC+e
ZlX0HlSB/MEiNo35GO9xebdPh8t7IZOCXraccfmy4Redf/joxyTm+On7z/un1y2Pvb94eZ/lF3l/
h8vxsrc889NjRTZoB6TXxaGnhsMd8huyW1bpRzRw5ZFOzEDWx3wcpRYl5c+75gi2DLY3t9HPp0q5
Z7K1WxiY7wDOce4bRREWswuls16GhA9PChay7AKsXKiWl6cuh9IyhDcmJmViOIHpvHFmPNyyaUTE
HRoJkfSmsbldHluet+yZzTArUf96yfLiy+HlbfoZUbcchsgcUKZq4E7nT4cYzY5oQfaWjQnHGWMs
cQ4fTrTN7PCjQCxF0h65Q3/c/NNjwEPhnUPAmQmBC+912Vtot8teMs3fm+VMIIZ9aXRiN7QJbdrI
MiQNWxLTRR5df37y++uWR5XlsqYz68VaGiLgZ+qwbGTn89uXAZkiM9wMzdWfGwT63BTnw+WESBTm
4WXxVa2H7qAqYXNcNhpQAeITZjaZ6QbPw/xR6Q19n7LRlWOAtHmLwgJ1q6DMZPfcnEzJ7a83GB4u
m+WxsDBfSaiYMSbadBxsEiy7eUPLXuzyrjk0s4gpaVAZLXvAqlcdLbDDKB3z2M8bMbSADRA3hWrW
o7bttNoLjOmu9rHkjmjYyZDjgln+v+P8T079iQtmeVAu1445D4IYuVKqf2tf14gqzy3UkW1fU3Gc
P6Llg/GRmaM+tnf+RDaEK13juOyFyH3f90jbBUQnC1ZfWY5zUp/jwbTJmN1JKKKP6kyu1MKC8oSh
klE1Vs1eGyi2DaSr3/NBFUdTJzqoLjFfm2at4zOET7CNMkoSSYimYUAXiSMgco9pJlmQOrSGBtJN
4LlNKxbT/baeWYfGMntLkIRhvOWYutrvB5fj5cyyydF/JauSPv5MVad0sxxfzn940vImyzFVKgsX
e3v1/nMmZoYkR8UIXxX93hE9AAulnaZ5IVge9ZlDt2xoF679stf3IttbIjAP2nx+2ejzzGvZa/R4
tnTNx8uLLs9pFxTip6dfnlNbdFS1SfWpfJXFcdlMC/Nz2eUqw5peztPdfzw/WsBvisJBd//35yzP
/h88tjzl/acsL4FQ+zNwSQu9/Lhl7/KndkOPpnLMKBLMH8TyaV3+3E+Hyx8KQNycbtt5QLpsxDwI
XQ5pNRRHfx56ROt7ej1YXLDz0FIso9nlicveYKeMa5fXXE6/v20ENpvwtt8/cHnQRhbCHffvP3Z5
zn/7mAXJdE1FyLPUgJ57zZW+bNqg5q0+7y7HOX3r9yd9Pt2YJv/K//78hzf9/NQPx++7H9570Aa+
dQpA8eWt/5/zy1OnqCgOjfj54Wf88+4//6TLL52M4oH+Y+x9+A2W3ctTPrzFcubz8fLgh5e/n//w
6+gkzDSsu2Il0T5s0r8OMzQxRqWA35gfujx+eYFtqFjCp/Tb5SGSwrWjZqYY2pbd5YxMHfH+I4qR
xWEGh4ep6nHZDKBpj3Qu6yMxT/igl93lweU0unTKtJdnLnthGorNmOYVVpC/TltyXiwv5z+8nZZn
zVHryxID8Ly7nH//SctxXE8PE/HlXiOJhN1eXr7sfXjPy6+0vPtymn/3nSLyFt0xmMyu1p6W78rl
G7EcGoEl8KYu3wuri8keuDxLzQga9CNmIQyn+bFfSOHhMgPq50XyZYPyL4SYLtW1PVTQtbBlwVkt
2j83SjeBy16OsykxwZDOp9y3WprEHrszRTadvzPGPD1D6FLyD/19mA1eHB9NZwbOz3xSkpi+Mdmh
gjDqSGOQCY3S+EkHFUHJ3LwrAlTi90GG56yQ3TOuyewUNTgtW2GQH2m422VtnfA2NPzcFl1TPf91
y/L9slmW9ARRA4ELGGYUmccnVaJfSAImuGGiHy2dwdya7cdVjPBBJe3NwNDP32Kaw6kxWk9VmXpx
7QiCHhHWY99QTDRGyc1l7bqUIpZVbDaY/bayqJa7Perl/xTs/mcFO1VHB/z/K9h1339+CntdXvK7
WCdIdIX6aVtoRYhuddH7/g571dD2/lYYa1TnHJ3wZ8N0VDhIFwqpbnLKtHjUMTTNoaT271TnhGn8
Pd3VVGcls42a9P+yd17LjSNd1n0ifAGfwC29FSkv1Q1CqqqG9x5P/y8k+29pKnpmXmBuGCAJggQJ
Apnn7L22axgunPs/OXB0+ocuqwrjHOAjibrKWosKQqhP/MYCgVZCgFOfLSOYEkXw0c6exiYOrFNV
9gKCffXs5SUmTWsOdVe8bdbo4J6iRUEDaNPYZDw2FYKtnJY50lpy7AOQiV5fr9u21pb9DMNSqb50
yrRLWi3b5IN4rlJvXLsRSkNXy654EKyt5hAC69dnzD10FS2BRLQYUTuEEVbp6VBDrt5VUfNotEN5
qizzCR0gXqHW43RVoeNQ+06sI52xO2Ong1YQ/6S1Q/3CJeLJMtqXKlHzV8Pt8c8Md67j1Xu37cEi
dLMGRYlyrNnlJRA00EerStYQx34KBfoDIfL4SnqhHfGqHRK1Ta8KAjihBT2AstY5tnZJm2O2xppE
q8RpRdKq+toKsYnI/3Tp/eeeX7zneX0N1fE8FUGw6kncYxiLSxauMEZq3FGDitCvf7coLuGltut1
iTx10U8agY5dv5CvsP0GVZUNE1l3snAlrBYIQpCkS1FHvPcA1LKKurmne7WmsNg2OXo1YwMtbKul
iQ4BzuTLLv5qW+1Q5fC/gqYm2THMwFNk3sY1f9kK4Csy8pZJYNhggVzvLsQgpB2ZbuL6UpuUdK8L
xTfSQLNxWJlu/5eo+/fBSsud4kEdIKJqRXzlKmwHsYqiEKd9NGsus6TeT565sWJ8olYGC0jMgC0L
1xdaEhO4Bky8XG1I32w2WR2vdSyxB+wu0TakW70wGjVYRRNp74grr0XVx2djrKK1U7lnOxnJisJo
tk586lEwsryrHxGjlMR02+fvJp8i5anxVkUCSG4iSGKT9B3/A2dst36excVK6ElyLUr16FmgN8Qj
NDJ/59d5urTbv6yq886lln9m+M62tZp1Gz1y8SQ6QX/wCvXVN2sX/3tv8vV4x0l1831B3BEGTRNA
DsY1o8YwlfrV0aCZm0+98RqDZAp9QYSDBYVLw/EETfgYMSXAdm9OK82ECGWG/rNr9x0qDoPDlgiz
lZeqd3ow1IgKdeJFtaE7ox5EHd262yBkQteRA7dCVZXs6Mnv7R5gEyGkzpVPvXNs7D1+n1jrcRZx
J3H2SjhXfXLyOXTOeDKSoH0v2+wR9fgz6opulXekZbmoHVbTcBwISTxWmsKcNKgEwhQP9QiOnBc7
DMHd+pXyoRjhWevrfpWoLrhUjXMIGVSQORRETAaeg7DtGaQrmLFoBuoizc+pTv24yBHlChFZ28QL
YHmlzimAXLebT1dZSVBetfb9SXlXE+3cqE77u2yL/CRU7zRPyTaUlixMrV5wrMlSWo7MPIHUNfk5
VBxMiF7+Tnymd/QRma37ocYmWcflwXMaZAkj3lD66snFc+N6B6HR24eFmZwNOtT0VzuS0SqymKxG
gb5a1zpdd5KeEbToK6+CRqd0CERUDeti1bneKkp7esye99I05BrinVvmpUPcqB6ayzi1HfiJCr3Y
erqyn82IL8nR4aSEnU7ya5SegsSybzc4VM9EEu9r7M5lxk+u2MjENbwdFyTXv4lYsB5j3CErqUYv
xu7YEmhtWU1xKFX7BwoCyD4+cY4FuZqR6VVLBSP4SptHjvLGmJfaADsftkUW5X25hHqQgarnMH66
PT/OY1p5Xz7/dfe2pnxQVC5bkk99W5RPDYi0kFprV7kJuYp8/I8ttgYpEEasP8M5mOdcspj3rVp4
W/y3KuEfZb9vxUbKM/O865/N/VuV8Kt8KBKAPF47h/DJ6aJc+98/gSKnmnKFb+XJb4u3l32rVxpu
dOTvnpD/xJz1z01/fTD59J/7erv/x37K1wzUf5aDgN/5td2v9bBsPI6Wj6r3q+oqX3bbwa9d/3qJ
XPpzdfngt72T2/j2Sb9efnvlt83LrwAPAqbsr09YFB24Hdzy0Af+KTjLjZiyuCy3/+1DyKfkg3Kp
cM19kVjVllPgu291OipCvtTbWoOJIRodbdpgxrXjhopRpXvWOcoxU4JZNOGXYjwsh+I+nScOYp5H
REVSgwDLHA4X+ejXU02lJ1vsqYc/Hpd3ZY1YbuHr2dtWajnl/7ZFaBiLqCB1Yijj8tir60ilDBl2
DlU6uaiUVCRv98dQoUaO8Hv17cEMNMU+zl9vq8gn5Os8HEBg/fqLF4cu5wHFJisjdSGCUZzj1I9k
M3HcYxkTLzLW1AjlUmVSWTZaA9hck0QrPT3E+XSHiWrYfv1FiaznVFDod3oDV7LV8iPIVy5XMcUU
xsDZfnaY1XX3W9S/OZPjVcvGH4lSUNPVBFW5ab4Z54aqvLFb6nP/dvdrPfkyfg14BFArKRC2u4H8
96GuBdBeNH3q8JkFbrWpZHyKOwXAwYz+3UNwkZNWvAqJOP5W/5LVPFmzKge0XzYin7HfGgxxDs5s
FcWkbR9cEdVLb0AZ1fp+f5A39bzk5DESnzSdk2tyny+mZY4mku6gzkvybtFM2rZz8r2CaPEob/o8
dpeklSBB72ZhNFfg7Fgndo5iiJ9UxrzJGwE4Qu89sZOZfbIKfiuS024tNKZ4RV7MvHWPXoM92Neq
r8PjaEz6clSGcjkU6NMTT9kliOIVa8r2punOMFTFQstv5/GqmxhsNgYGc1SjxkGI2jgooI0xnUXq
KpiTaqJKB/Lao6+zu/Id2/MZwT5EvbmUGg0PqWZi9i2CRF8bsYlxumy8ZR/Y3l4FXzlO2oFsRu2g
mUdh9nR2mfCDWONMHs0tarnU29aqwuW1k7lzgw5lKtHUfJ0xbzmkfqtzxYJfKpdcO2CQlVvnrjA6
auH8BhzZZbPDrZQgjdTGpfz+xfwj9I2j7cvkAcM3Ree5toinhSm1lxg7tazBgs+fYZzrzbGYa2my
9CzvJxPgiYBh3lc/wio9J90RaEIiYWj4S9m3kVFnXzc+IYyIklPzrlcyWG/WP+mHlowyVEkw3xGN
vDT/qc3KA1BWRP94bGwA3gaDT0F7Phu6AnSn4m++FYZlkfTbfVsE2KZioAtZONcT7Xm/b7sz72gi
v/H5xi0gu2HF9G55f7LdIg+4VLZbbr/D3DV1vL0ZCHUv209yh+XS1418DB2Tvu4d402G58mEO+aP
2UFpiPe7hazJByn7d4uuqcuV3Omvkry8K2/kdyCXuJowXKUBaM3dA9lCkM0DefN1dyQ8q/d9wDCj
eoXyYk1L2b26LRom+KkOdQrysjlKi+LMIZJH9Xzzx928NjeoN7wtirCKk1n//Wac2z7yMV93yi2H
BRFWBlLsuNd/Nyp4qszwAGTON0FQF2vSjzFSlqW3M00kW3X7F/pRcy1bevL7+2/bfDBSDrVeaXsP
wPm2texNF5PloUzkM469IMGqJZB2KKJiBXSB1hSa1po6I/TAef9M/tJWrmGHUmezVc0kcKH5OpQk
ZQQgoqGh0ZVZR47YWNUvjifMld4Jmxa5qVOU1NsVPZbkOBjRidBzfCxNuPbrIllrFaYcuQNt7Pgk
d84ndKjvO7k/t38BQXgdKBIsGvS7+tJHziaGReWPyk4eHZTIIHEGyZPsoNx+6f/an0GHFx3Mxwy7
CMHlvroCwYWoI/kYtNygAoaPjch366gwGVTKBvZ1XsMelFc1tw8PSYH233UPNkPrXagGmy5oX4g9
VjbAsHwoiQbgiC7AiaRr1ilsk2GLQjE6NmZGZkFd3JcxbHdzEqg8w0ShAGfmq7Fs21WlqgncVs4g
ncizdU2g8i5Qw51W1Hsjglzczk3eeBYZNCanOJMQNtIy5/uah0cGEV68cu3WO2SZ2i0xfJNc6zCM
VucBtiy7Cp1wlqRVXowopFjQ3SUpCGVRu1eHWt/Cqaqn3t5iEfGXt62buKm53nrQR+f36afcWJbq
CarFyheATFOs4lrTMNJB/prWECwB5RWHuqcFF2hQ5MJGOxWaqpKtOT8mnwXcgt+8bp6Cdk7dmvxn
z0u8TUSKKbXIT+TT40Gvfe0IEk6EbG7I8NeGZfdsKfUMvpnDVRKMxGo81Wv5wTIHMkYb6ydyDi8V
dQForYKW/19BzUaDsnvTan9cOxgbPb/XN50D/mRwoe3OZ0p5kymKnyxq9bdZ8190ZvMTJhwHBfWu
utWHk3+KxJi4m5nn1RxoE9t70V2EM0TrKCCjIuOEss6qpFncVuDfu4/tD9HROm8ielGd6q26JnR2
qldzfZn3LSgAUasD0NZy1gbU8w0cbG4osqySltPMOL3mI+pjWn5Mticgv4JUDGHHL01gJ+uRzCyC
6MPxHGHDWBmFQNMPN1p+O6mUh9D8Nekd5uhje9oVTDb/zif8FicoH5TRgUo9HlNFDbZyZX2Wocml
rxu5mi2j+uSD8r7cQBxmwbbQ+AHnN/q2nlwEmRCTVGz/dXutfIwU932YqcjgrZ+xigg+T5KSOBuw
dyiglFVtRY9ZikLVnbT4Yay8aRf1D1HlotzTAehi4aSEpowbw4N146vDwhrdT79PXyZAS+spARrW
Dh3q3AmexzShWQWA/+rjNE8diGhGAkwVWg0+WpTNpQE0AKvNsU+T6qc31BAsC/cHoT8OAC9qSl5X
iqWJ8WlBIRVKmxoPtBwmYnB0WKPRdnAM8wfYPCS8fu9dROBXZ09ToKnE4fghqvA0Dbn9rFP7mg0R
LbBFq/sRK0f5fG8kBPpofUI8beU9llr7jEBk+DCDOliGqSfu8F/Ud1kNCmwuuXwEev6Q4Z4++QlE
4aIOrX0z9dZaPgliDNZ7/FFDQdq0k13sI19kz1Uw3cmt8q1xqIeWeXbDvL9Y1IUX8onGUd6DyEwf
+6LSD5bpxet0hL6q0m+45oCjQehM76U2wOXNLPK2a8KIsMPt5U6MTQ/Isg6NU1GX2pXZD38IxutX
x644zY/wsjy18u7FFEJcJKKa6hq7MlFTmFw7fkuVatqKodG2GlrkNwt7tfxU7YghM4hs/diTeXpv
xQ7RLPLb8aHJhURoXDt/1E6ZMfq3TY6CaILB0l/GLGp2+Zi7aJGa/j3FRSJfGdCPXmOKhgIDdfGR
3Oof8nGk2dgxfW+46GNKAJDd9HAl+SG0IL9zEhWFuBrQpxyqdKMptv9hkcoz/8BmyeEUVjXZQr3a
PoXx9CA32BekOHSW09wFY2Hf0QcPbj+g5WTPuhqQcjHECYa6Nj5gOQQSOH8lan10A73/MeFf2sSA
dHaQ0axn2lQnuVUC6bG4zodY69neRR528oVmqf6kGq0/mOoYHgMndlfy42fwchsghy8hia5aish9
LAtzH4jcvY98CqzuaGQ/s9Y8kAGrvw7OVG6YKPskAlbDvT/AuJdrtD7RfLYSvSmhGYFEqMpDwQnp
vlZmJKea5j9DHNCeFY5vbZi568AoJxKKqY5qub1zDQ40uZ0U+txgJsE7oy19TaqWc9Bcr76OjUNp
c96OFebrqFe698SiEqYIixR7IwuuVQUzUq5BE23lq533XruiWMdF2h+ZGGgXysR4ieb9qQagU/nY
/PBHnZ+bLhzq0bS8qF5Q3bZhixmzZzk/CDwHX1Ro0SnLqUMnAW4l+S4tRC48FvWHU1vELCRmc0pH
cCaWhyNBvsvAOQCa5Qc++mGFJ9841XZQ3MHcAuM074rbzbHXyUmuoBZtvRJNFZ6bRrhnLhHebS3R
L4poFJ9dC3vWtUV9jh0ACJOtRZTw6+Rn8vcHyiEzD2ZvnLH75OeE91rFVa99Ute8fZ5SdZYtBuo7
DwPZKQxxfJWGmXymylF+Hm0qjGXGpe0Of5h6ar1AXXlTon905qtcAd/LuKzU0rxriM44mXUK2t9v
1Lu85efpYLVSuodpPVdR1b5RH4QfFFzbpnqXTln3MKGeWXSaXf6qExevYGt+lEaKXghK3V3J8UkM
heqsuyhUXpTGf7htzQ0eCye3XjwloXNq2DHwN8W842ByOdYd74N0O+TFvHFsNFBM2rB8wOWKnxTf
5M7Ic+uByMb2tkqWD8uM4uyHSar2iqCO6g5pen+MrdpY611RvqpJiRuOrfHveWrVqnmhtBJvGv4S
ByxVAU4y12Tkk9WfBmZW/F7VL4NJ7cJubOVeG0d9x+BJ2U62ET0Kn5J0xij/V8pRqbqdQl8fGqW/
SpSaHBQxmMfGhwEapvy9gIveya/H1p2XTq3CF4w35WbwgTbokGcuQ63QczeLeWT0KtecWs9ctMiP
7wevc3f92MyMuuo4QKh57AXeDrna6CdrjNvjDyUq6lXXNta5V/2AgAKVHpkngrepjc9yX0CkvKld
azyLQOk2U+YgB1NV9aIJpE8hZZufWod5jL0umclh3Jqq+67u430YdKQfxL71GHZYYeQqnu1vHNpV
PzyVc7Wju/1Z6Ep+8tB1ra2wbt5wJR3lqlTqPkIcwIsm7fOj8JJ0qykD6V2Z69xjBh2RahrE+aXV
Wncr5T1uDW8FF6Y+ZZYW3FlRjPU9TZrP1Lkf29T6OSgJF0VXKBcjVXWSds1gg3uyfa368Sy3BXfg
LyXyoyf6C2JL0vYA6Z9Lt/ARffGprZ+wfHbD6GlvrjV168kOhmM0Zf4lraGv3rYxfyh5t/Vd5c5R
OZi0+dQkXza/Xq5m+P/XG7/Fa/5vZhZTN+hg//e98UsQ/lcby+0Ff3fGHfU/loZRRZ0vjJorgzf/
7ow75n8cTfBvdwEp66qhEfb1/xvl2n9cQYqniy0L4xkv+7KxOP8x8K9ojmno9Lg1Qj7/sK38TzYW
889AMeG6GsAvS2gGiWamM4O6vgWKeb2C6R4gyB7TxIrIsZF+0ADb1AJnlPrWp9GOy8j5dDrtoXA5
BhPXpLhWO2+lCzLDgpywbHrfW1dmty/9EQsaz0PwmDYxDKokTy1YwYN3wFw77TKyHS23ui80KoKA
TucEu1RfTh4hSEY6m7MDdz9Fd3mjx8sR38bCgkcbq8FaZA5JvU9Zvk3GKdhhiYE4XusHrW719bdf
799S1v7lK9FVvnO+Fd2A+vtHvqbbOpWn9RQd6Ne5O18PDajwyl1ShCNwcgUK4sywqgsIHZNxx1lt
p0/xD0Wj2BcV4NpH9rQpAKi3bsbe+Ce3YE6M0Wyhx7m9cToq3L5rv42CAfH//Nk1fr4/yGoOvDdH
wzdlo6+wTeOP/FUv0JPC5pK093zvLS09eDtGep8OWM7TBjYYhctL1r9miLeXYwE3txRlvzcr5zWP
lB5esA+7xk+gGfUJlMZcX9v9uGs5zdtDpC0iAfWgxt6Ylp9dgfDJ0OFW5o5PgwEHbG0lRwMS7iLF
9aDp0z2scko1SvU7teDiFl5zLJOQmMV8ONKMfTX16RxjX1kEg/Omd/6zKBpcJ6G2V9EMLDoAbRAT
j7Zz9VESL+qibTcEgj9Pp6RjIqZ0+j5VGJ+HDrEHSr1GVQoXyx1WcUgi6mR+MtcoF4Hd/RxxIpUO
YRa8jjLuBUhota7nirBmdy4X0196EIDAn+t6QHvBsaFPCOjFJqb9WvZQOrS6bMmzAKKrvABWm5ub
ys+mxXYTiMa6BEm7E7oYl2oHp7TxAqCTrXqC00/iY9DR/1fFHg7rU6bTEaqGFNc3GyEEq1yGrXkP
r/OnjyNooffEoURA591R+4jHp6GDSRsP5ocT7DXHYApYNtfQco6mWjCrZuC2iFOQIGTEYUp9nyZ7
7QJ6WuSViSbfnLusKYQccyK8IDCIt5n0rciyjykenaVtYRJmUrpqu+qtsKir5H1YLMuZ6VLmVH5M
B/ZBcEzpSS1xzGcrK0JxESaOcdG9tlzCOzE8DQtl2d7HCqAqJ94l4OZnrno6adTluuGQiubTI2jA
CrBtYhID+JB9KHY6sMke8ZzaocbIp3vfoRw4FuN72j1X3VgukzJ7KUbzR9XUnyIp18gL36h3OBRb
s1818F89qIqFFoaXKgbqE7bdq10W7xMBSibBKI0YYfcr09p3MNua3rGYVMjdwLoF4LMh188lnthl
DmshHEmXiiuyNArN34pCozfAGAWEnTMuSloBalBupoB4jKa7jF27xSpzCjDeNkq0dIZ+X8fVT6Hf
G253ABf4XGtANKgGfOCaXVNjO8RGtJ5IKMkdeOD5NAIQT/inEcbkjALJnUhWStDuLWovyJSDJS7H
VycWT0kcHkxlOkVFoK6DISI6M/LVXWbayzYdof/lD5Fdf+R6/R4kHRilZGPxT1pkQfujcXYGdVJc
0nZPQXNXaxphga6nLVD/rITrcWK1n6acrpVIPmvH+cvjs1TJeIBG/oG/oFjqFPzgfMGPHtxr2Flv
Eb+nFgWX2AuPaPq2CKGegV0dys6/Csv66VnsQGZ+mGNfbYUWQyDxHpyoOEcz8hbSLwIR6yExiRYw
qbJpuhsQKAcoY0q7beprv2FHQVYOKDx1ZvLcwgOy1VkXaROMaKkAjfQpBzmPlj2s1TmmJn8AK7fR
4pht0NHjrDGmiyIxLnlmr7BML9gyHBXnGg7xfWTPhCllVzDP0gqHzr3V+muaKpyuXbxz9R3QOvQR
fm4imNf3tdfuoyqYGYGfupWeABU+wgwCcDcOz0WCARpwPWDEXr3e3jduJtI2UYnROvMnAPyxQBcE
yKWmbF7xV6rScE/RcW1E6lojP3Ey/feuhDo5dcNv2FugHT1yTxTC6hqkA4V2Pz8RueItBgNrDyQH
Nd6Dbyewa/Bzhx65hY7zwxmMk+8cvXhPUdUnfbN7m/ajOlIT1qg2Ft42TyYG/oBKAtIXgBsRvKIW
9jbXvZpqHskaYWCVm9YOnrze0nZEC+yR6pkIpmx6nZq/YeJyUd1qnzXaq2Ghh6uSVSzEnS3yV9+t
jnFovTUJpzDoRSAYPlTiOleIT04wnsHwuLQSWqz8UQAiMEO+U7REg7SNeKJbP+cCBst+nKI9uQv2
UnB5owAeEvhnvBhhsAMZgO0k0xGzmcYlKaoXLxiutqB86WfiRaPYFMU1GU+C8K/W+GXAE82bDB05
C5UXwudKu0o+NbrlAxmDJ0b6XAMdksIC44cOIh/fSIb01F8FLokfijmbL1IEg+MUQwaHJww85K/B
aO9t5oKDn37a6qAehirqd6FtnyjSc2mH6LTJja7Y6KN18RvTJrIhBZXcPg0K6am+OnJ+4dozwo20
Yu1nWpIxZ3j5SoAwXgjDeo+h860iT/8oFO+V2uDZ8Fp3kRl5xtxMhchmzxWscypCpPakeC66alSW
LS521x1NApjjLTmsj5E1rBRHvEGjdhdt6garH1ERfozptG7xXX9YDESiJthUUGiwew6wBsMmW8cV
2W6OTlgXYTFlQYzE5LCDqkHctTuDwXuaA2FTXU0A9XhW0AWGHuXIwmgugU7Ci5O6xdnOQvXY1P6v
yVGfyoFsLfZhWMwHvFLXxPmRgdSqzFEtMIa9nf+m2g4JS8M7Mxo15b5o62vuvvExDCJo8NaO9dT4
ITBoby+GpFtUqbgy+eHHNvtfU2gQB6+PW33Un4OqzrYmxkFOLuUSUSKdBa6gvnPQm+4OPJsZFDRR
aBV7pFE7nLe8qflIbHvaWhwS542VROfea18nx4TGlKc2lsVT35iPyWBRM4mb9/mra7wIej+/BwLv
NyqpvyhwUw4I1LeeGoqlZEQAmuLV19LHVFDzbxttXZMaJyq9INgzXDRm8ouWkroqGG03oQVIDGys
myjXvu1+mFwQl5NpkLSaPUPeHpZdQkZbWeYvtKhWVGph0pX7drQfFL2/REU1wal5Yvh5UNoBbzEV
RMtsOTVNM6hpUfOqxeRbz3LvuDwuTbR6aTImxP2VR8M2N3pMSHxk/64jtF3jIF4KEd537KFt1uue
mFXHu7PH8qK4FR/c7FdBguaL0kpTOeFmcN3k2nafU5eir4xbuLb11lVtY20XPcaLut9jkRZ7JJvA
IntoS7N0hVO9Rpm8zIrnvhnfqX+1B6heu0ExBwwlNPagIJGz10O3olp1AINT0mRWop1Cv2nhosct
AK5tnClcm0XaHHO3vyaC0HYlj0gWyfQaw4+BupwWMgpzrGpdcYrN5ElDa4lzjhkMGr2fThMRCZkO
xCNN/XYKgaiiZl/AbqVXbTpPURzgG5mIE2iA7QD5f9RouGREj3lWtG1zn7+/1u8Zl7Q7N3N/h37l
rbNphq1FfPFxD+x21Cd9FddzeFcB9T71qjviL9SHLBu4EPrhfZliAAIND2EsM4lMTtt6SS1wgYwU
RDCaGDAktVcZq8IhwmeAMTqbxPkRAe+XQjkmJkSREdUx4QPmrJBIzyItHwPyCKA+Jc2qC4Jjm+hI
8Sz+HkpJpow9wbVBfggzExcczix4Jau8thg9zW2zbr5RpRXon7vyCW20j5WNylY+2SvIBpUsowP+
9QLjmlTTwMiIRtrXJuTSqE7dBhrktWwxguW96tKJpLCvG9vAn+y90gpE1l0YlHSo8gieqj/e/LZS
8CS1VXJD8m4x6NcsirpNiTwQ3E4FkEAuxqrH/MIr4Ng76HVnZEFgwMK0epKiIl3ZF7pGXAVQA0OI
chuSirBHxWeSaOn6By4fjwKrQRuN3pNpFXwt8+bnzcgl+Ra+dHrIB5PZIeGYGrkOHicmHBFluhtt
nJKUuvm9yv4U1j4B7gIPA71fCq3EK7h0X4+eC3U3CZzpLnLnGZNhQaRWalJUzOnIIRNcKkULLoMT
kB42CsF5oM7gDZYadHiSNgOPitvQgxMqaBHzryQTceCiMHiNTn2JSJ0qaoMNIxhGc0lJeG0/WivT
zomxVkzr3tK18EDOEPlRZonKBk3JUqRE/IGPWqQ5gG5imErG7Yjm6zhSL9CS1naX065A9mv6bngK
g+qlSZWBUWK2LlFej1pantUG1I4Cwg3GAZREjDcbBaH6hswei97a4J/QJL9TX/g5VVO8T1NGqXXl
HVqFYA14imFqEdeNqPMh0CIiRVqU4ui8T3bN+SFDVbZuUoLG6sAiFpYLkhORHZhQUD6W83nWdDoo
oH51n5pmddS1SqyRPzyamj6c+4nJlJqONUjIjKogpY7ArvyLNoTM1YEFM8c393XnRfekYBFAyF+G
oUb22TWnKVbcQ25yAauVNDtmGiOxqPTrZ38MYdQqLqNLoXCiCLrkTQj/HioUsY5xRM5j2PlP/ZT9
ZZScv3tC0LWhavZu7xmHsevfyzgdtqIX05lDxKGI2WRMxudsVn0OixPOkaAVcSQezbWih7EpKJ4k
2RtVGKZ7hTteTLu7xnEEorb1PxF2j/siNz+TQQRH5IHxerARqhRNGN01XhPeKUaP+NMnkbXV7cM4
leOTYivaKs46zpaJ/mC5rvPkK3W2J3sFaRcxgszq7etA5DhxtfQ1F13EiDWLHP1UzDedal7H3kLl
7mo0XKdGfw6FfSVaKN2hkT/XqHSvxH3d9ZGW7ByjqY/+0D8nIkGV6NIEmMTVWWVZGz1UGoBKbOq7
APBbwNTkYRzxmkeVpR36wnwL7crmR4y7DfRjZ4+sqAHO7evrzOWqqpZvHqORFRcxY08n190nXb42
06q4K0qQEWbqm3vAU8vQMq5+H6s7pYbBig272SW1TjLdk4YoizG6fbbzwL/ouqDJm4CZHjr/EJpZ
tglS71fTxcWDNkCjzzqxJRIM7Kpm8YVp03tXDWDwmq0y4MeHXHU0OjU/Why5tOk2imo8p2GHtMYi
rRKV9kYE2as395pF1q7Ag9SAPpmCqinpIYIDopsIqYICcvSpyghgcTHk1czr7yy6zHvHHu7DUYM3
YU0EZpmxtVMn5vGaVZC5WOtzpHygHD36AJ0zrtuK7BG/bX9HSUMe++CgJzReOpeRzDBVW/T81X3F
kRuUfnrQ/HwFq9zYa/QLC9QnYKLJjWcsgbymCn8YYd49oIxZKwBvqzTz74G23nlgm9fAU8Cw4doI
gF4bmXIscCGsNCPFnzi9TGpCImqUZtswIt7G0Sm9NGKgoLDw6Zsdietuj/CQs+reCtNryJCGsEWH
6EV7rIkYbI1iGwyZegyU8cJ4OtoAenD2Hl2RuHUvqloAsoJSDNF3vPMIgTlUiYmBJSUSJ2xc+86y
kfCZVTZuVdUDOG5nCD76t6bT1HP1WgLIJ70K+RBVjqtHs1cfGDCmqvWg+jT9J5+ma2bSzNcH0qQY
ncMzqxhk9/EKTKW+HizyTerB+eWn6bid+rY8Dsm0Eta00WGhrqiVbogTobRmm8/E3DQ7mvJMj6jA
DUnk7goVWiCYtlMVP1d6dBbd7Dppeg8vJGKL4pjmoGumpD7qea3eU7NcIAAHglyMPdGObolqSMw3
cikMT3g+4FqUimBqNC8O1YkpMPKdIMDg30U0drp0F7kF+bIqtSSlGvCYkHNFlBBmpGWqFMoBitdf
mFnHdT2rGCPqxQvQTe0aUAIQNG3ONrkthsVgUFEokwM8Pgccq3fBeGKsJqDVjD/4r7VNtOmHeDqY
LhP4Jo3SdWKJ8RCQXhgIyMvMMECozw/Jm7F2X+DUJ5u4yXuZCjRzBfTu78U4L8O92sVLNbXUwzjf
yCXdGggi6Ga4mbzfjEm4wsaU3jRG5mxbvol6mIczwp+1TvbgG8x3spv8qQ19Z5kPkQ3Fh4GL1Mzo
EUHt6ixXko95cujy9bTNtR+ZWfyD07y9tGJXfHut3IC8+XrBH3dVdTbMQ37VlxVmkJtO5/Y6wXjW
B+385wYJ3OAlcp3bolZQsrUCP13dXjirfL6tJB90lP/H3nksN65sWfRX+gdwA95MSdDL21JNEFVS
FYCEtwng63sl1O/pdkW/NvMeiEGCRjRAIvOcvdd2xy2HU05Er5p8/cs3tD468MmXmmIa2OvjkiZy
Qc9jsP76B3+8wHrHH9u+bhoTRy592X2tZosMhGSeAYTdRVVqLVvNdZJNVyWEl6m7GyXhNqEdsoBt
HzAU6Se3AiGxXngKVUTxlMya9bav7pk6KH30ZyvSz2YWby7S5tAdB86is/aYl/6TG2Ba+TRby+g9
oOQDEhRIMVR1tPK0NbDkr8r2qJ2g75s5mLvlXERTc9CsIpkvOQEXSHsC51PZJWz9+1Qup3aUH0lR
yb0JyimOrgezPoPIQu81RpwgZ8dkyIBCyF60SXPm6c74TNxGipytfkxT73dS1bcEaIaxFdxVRvwD
eXO1McaMFqT7ux3CbkzvGhqrm2nAhgaH+MSy+9uY1iAaHR+VhfXT7RBOUPDpNzpuJZVv6S4I7cQC
eKmZ3rMCqP1CQGKYaIO99WBpbdp+vrYq7Xe0em2Nx1LazyKTT0kz17vB9O/WDkIZpVR4c/lukZUc
V6yMXLN+be1fPuIy0urH20Ifjyb5VLrK42jpgSdJ/8sGNJlYMLSSDKVXfDCN+LupPrNGu4KIANPw
L1B3IyaICf9Nhj3zPzGARBxUJlVcPsLRukhoh31BKHxDtK5j35rOACNyayUU0/PmZZwd+vIdPjgb
GH6qfXS+rYdBl96azQTFYnnOqnE6YjkjVS6orvq2O+LvPOfM3bIsys51H8XHIpgf6tgdb8bot1fN
TIsagM7kU27mqCMj3bWumxgMbAo5i2/CsjcemP/WXpKNNFgNBPnzBFV300jIkpeWyda2zshxDqhD
BM1ibT3GpK0tmP7HWvPQN89zNsvfJktTGmloSXE0ScQ50ckYopvGkcdgDK77ktSMHkVlat7ovniy
jUDfoBh4JFNOzNcNuuCyH68b3zm66RwG/fdRdmQIS+1dBs1VNhrkVsT2Sy1ealO8TghRKMISgOXX
4oJ/vNgFkvABiggPvmlGoe/WPyva2uT7BruRgeRgCcvbzoMFSbpxnT17D35NE4VuHAVziEQYUqUg
iq6mCVFYJF/ZtTMdLRIfMt8n0LdiIh+rhYxbVVHYFB+thil1Mcdq2x3RxBEKppW0HMieIG6PL7CW
gMcDQJtbVupnHwLl/BBoAF3qxf/whvzW9uweuGmUbaOmYGeM7s0WIHBRkk5MSRHvrDvvPCd6Tivv
UOrdC4uyE2sJd0OshL+x8S+Cw3TuUosPXE8ONNl2uVRJ/gtcNgLXxyoPfvsSjPxY1WckbcQuLkp0
H5jfO91yN3Y3hUtWk5lBRXVrogaADY31hajF0KN+b75WOSlcVeFRCMpTOhKdi6ZtauoNQ0p2zGoE
zfSfJnvwUQtilfH43oI4+wap4DRM6ZZCUY2TU2xrnA7hVH7POcntTXWs1W7BouVcO8aN+osEwQwA
4KBg19Yu6zm/ak6L8GBipMFqEAYtAcsZQFI8seUWzCzF6YWTo8qYtlu0tZNuIfkTpLglxBoU5Hum
Eglev7goaM34BjczRR3Kv8wQ4isVBuAGxJ7OKObhjZ+TXJYUit86yj1EMGSkwfvQgiDkTGGVYZ5Z
UMq2fvYN/s2yswpESlbbPEa5hzjazm+zbqHcpH0rJhK/sY7aG9ejYOd+N9FF8X75Ig0x0v9yihtW
K3S1osfRnr93TvDeUg/h1zC+k1DTTuYugrkolulXTx+yzbKHNKh2niz9LXKRZ9WQpttFDm+f9Aff
zQ+tbNKdW6Bl8TIEirLxp20UMaU3soWIVqcQ21nCMcZNFQJWJvS6Vx+/99LQb5ipt5ZDJc875E3E
itlmPThZLv8QymznoOXXoPiMbvNuNkl3EOYc7xod5AjUhJxIpti06fnZv0ef1XDjXJxRu51Uwb5X
R2Q5nFBMASAeUhfLLGHXgfZuJuIqy6v3VtXTzVHgU6dUeLn2yat0cGduajCBBw/hGzzdE1mI7w1H
UEvZWTOMlxG69aaf07do+j1pcw0cySKYUoEIae9qlL4zdjqd0qnu/s4oGezrmtYBFZktgn68LUt5
ZOXUbgsWM3Bk/AoyfYIY3qYGuxlS5y016BqL7N3KTUzm+UJFUKASDmJ5v7T+e8YYWmvOs5ch2104
GkzDvNWKcdoNhv2j74Z0w/Hd4kvhPZGVEJb4bbdR6d6SDQDTucSG7IOU42jn20fau2WKIJr1p7Cf
aKyBegoQSspmZoeIdEKmAu3B57DcFHVvbHvkYxWZLIfJCjLIlcdc+9XmhBs0MZ2dwSECwChijoGp
ecny27wKlnBeJNLfeGtZtXk9DM2EbcEDDXWj62Wzq4cZ18RwHegzA59gktQsTA7MPD6uDf//D8n7
n1Q5jmui2/jXqpy7X2XZzfn4o0z/M7fi84n/oc7x7L9cgu3sgKKcpftkr/yTW7EKdwLD4O5VgPN3
dY75F5sUq8KEJavy9b7UOcFfJMFCEjR86hKu0tP8H9Q5BiKhP+Ucnkrw8wzdJD4LeO0f+hwYPN1S
1Pp8nPL6UQq5MJiJR5r6FSdn5kpusI81FB25zlJSp8vrm3a3L3xdpfLgYW+8/KE2gUWLcrOQg3Yg
jEYRq+x4V7jUs7yJ3CiXHv1V5XX3MmDlXWh9HU4J9SA/ofl3VYwuQUURE61i4M9ifR9b08MkmQYH
xmsZxQL8DQuTyp7VazHU+5Z2A5KuP9s3Te5Ed9VP0Y7pqWXCtXE6Bm0ZJMc0id2djW6UAYfQ1a4B
SEDArQ/7lLg20oFfA4uMilxz6AgEnG1b6YoLKMxnkTykoq1xBo2HpBcjIh3vLYmG9mD0HUuY+Lfs
3ENnGdEuUSKCuQ6u7IozXGZOQFLz/JwvhMHSFE8PxUiCc+NaHUZt1kh6GSlnRmkS2kdSTjQYc7go
8ryuGPSe2f6kPv4b7CtAA0t7pv3Y7Bahj5thpmg45v6pGBOb2aB5TWeE/oTwxSm1EdFa13IC9JDZ
MVqrkfwd4nI5AZFOO9ief5oy1gdeMDSnxdQ5MwZZejMndG8Fy/bKHa/T2O4vhvsTi0h2BWPs2tIs
79r1qKlMoht2bV1nB858LHrdhhzRiQQ0VXuwXZYZHnFGzATI7g36UWypzzHhUTkBuHEQ4cBDJGyw
R8NDGHJaJx20BqIZFqIGXCIHxlYux6D2jwlTBt8hMkPr3yNCClqVVjARWzAEXnHrqCQDT2UagPlB
F9b114vKO+B8deuoBAQvTcybgBLURDiCp1ISgIRcTSo3QSNAIVBJCtTD6AcSrsDiY36KVN5CR/AC
S4/gMqssBkkoQ67SGSJiGialsXZVckOnMhxmwhz2VJoAY6iEB1NlPRA31YWZyn8ofJIgBpUJ4XMy
PjTJR8usplWpEUUBodfwir1Tar/IMu222UTGBAmrqPBJnSAnLpGkUAjiKCjADAROIlKI5FTvdZWK
xVNwPKkkC3SkhB+odAsWTrTDmNzIieQLCMFtKEbve69SMXSVj4FQK4a93iNl6/VvE+YdJEWmj9Cf
srnXfEiVtCGm7jFQ2RtxF30vNHlV6OXjkhjscWV6bau8DklwR6kSPBAh6qExWt+CNn/sVMoHXZMl
HAj+aCPQ921ed4dqdq+rH+nizptRZYXM5iM68uIYl/I+IExEN5rj4Jqki8xFfMjT6Ckmh81PA+Qx
E10Ny5lPBoIZj5CSWaWVFL2uulTl74IKCIDknhpfZLG/RATZwnlQqScYD0o8XgZ6745xay67C2/W
uudb/pkKeWbWiUOFAWmXm97PxiPDUmWsWAGRkUZ71an0FVflsLBK7y999hwQ0CIJarFVYkuPXPde
1VfGj0wluizTQBuMkJdEpb1IlfsCJFzF15AFs6hUmEjlw8SsjqttolJjBpUfM8LBKVz7EvkUs4t+
MjYT6Yr0peyfZC0sZ6NJ9uU0NgepRAdRhOjEMYOn0tUhSXgpeWQZ6S66naJTgBSaEWuZNgZ5NynY
+iUf93qlgv7i8aaekuJIMYqcHNs7yCU9dg0qmPkwEdJdPufA/k8VITt1cMmI3EmI3tF0xgcnONCZ
N4+tuYRpRJGs8Jtvji+xROYW0Tylira3WGYQetrPQ7ofxjk5SpYpqCtIWx2mjOkeDiPs1NCLYQvv
QHDOBB5sp97pXihz44jun3qVLiSkHx+NheFiKZIL8B7Ai1ZxOxNK5I3mXlZy3tYx4R6VmFHCMAVW
QNiHb0tOByaLhmVHIMg89qQOeQ7LCRpPKgtptvBa+frZErmOAoMetXWWMhM3ywz7c8Aof525KUJ/
551yKjmLg4WfgLZVUHjvWuAcYb5FB81EoD22mDaILEDiktHJB3+qkRO7eM6HXRgPuoMSZIiEtms9
A5cgkqumSn8uPRVRTCGv/Y6G50YTHquWGHODZbQh2eSUjY/eoP/Ux7TZ9VZy0BabFnJNjkHF9DpA
D6QlLPEdsTDC9KEVW78bt3zJ0NVtiGg0NlabbheDFZfho7QaHL1jlp5fR0v2YFYzu0JvBlu6uI+W
mV6jSiPzvmmGo0ZVaIOA+DDqyBXSMg4phQgK7vPeQVU4W7RlG/Iw6kKp0mZrJ/qbfozumzba2wVK
BytgJ1KCnsB4a5K8BeE2J3tgV2qyPp56XbIsM8kAxQG3kbn/qFcG8UMeCV5gXpjBktC3wNTfY+Hj
VAycaMvKn+tb6L5EXLnVoYGBS4hKfN8ay6k0wb4l9T2l7FMl2OVmldJOiuL3Ed/sdaxBehjQLqYO
brGW5s6mmRBFBtZNEZQ0WkBSE9hA5QnNPOclX24oOrz7YyO2rX8wRfSDAsFzMAf+xmog4TjFdNaX
inrP/J5pfhz2RMnw86BaDWyMIRm1De+EbYVsduc1nf13JymMcGhfOp9EnKy/Q8D0Go/LHIqmu9XE
FYNCtDW84NK74jbiDfYldQt7uNboFm60tbaTuac0V7gpMmBLxoItPpUN57YZIw9rFWYbh7wGnjOe
UE9iGtIkTci5+zmRmpFSOc/cBD+2f2XUDdMRO94PJppgJC232FZespkWPGEV13HPzkVFhz4r1RVB
I3qrC/MUV9VrO9DObhndkON65LZ2z0HQRjTqsw9zavw9Vp/buhyfF4E+RBiZsQ2QAcjJMy8x6Fx2
brIxYwrHdc3vPjBfaXKgUPlDmSbPZdN8aKO7zwooOkHkkumKZiT3n0j7I5eqgIarzzsXHzHhe+x9
dtbuyd+rmVvVFna6wgF2P7gIByIBHQI3Wezr0iIdjpiVSmLCXC9k7xQ4ZwvwuVnPCVdqLsdmkyNT
ltO5rcu/X6zb3CmSn3ewAzDldEfyDxXodwX7rherH77VOWTBB8yKdrBiF9IVebDe5uDM0WTA620w
IkdQ5s/LiGd1AEhGjgFx7qJ+LDKKnmNKpmtJX+eTQ/wHlni9w6kh5K8f5NP/H60BCYoHsEIAyPQ9
dTaG9XW7r+5cr60X6yO6oXl3BFPsr03rtb8xBdar64MNgk27Sz1nuCabn4twrXM1PkIwDk4uuVCH
WstukrikqFBEKXn16gHeMuuHFLbB3/gMkKwx437+C/VeI1J6KFNj+F6N6iurAC0VEtD16rrx6+KP
bZp6hT+2RWmH/9pqj39s/7rpR7RPhKAfiZiKGL0EgQq5sw1VdS7iDJFH7dLwpvDDbdtzXvKa6J0v
aMX6s65MC4B24CzW2/nUQqxYf2Z3ki9FhqayXLfpXlwdOxtJyT/3ifXaHy/YKqDEipZY2btfFytR
Y2VQrNvSzkHW7xF3819iNbJ1d0PC+qr0/fhwVOjFP7Hfn7zuvMfe0FvDx8pGCBT7dJGE7gq3RDE+
K0WJW+UnJeVwNp6gHfD5s8Vxww/zeX397oXLaF454F4+ScQrZ2ClvKzXvlDEsr/GiqifzJVOTdmN
hskXqDr344PTaHQbvP51PYzWC88T/Aq1OqJKp59DP2VRY6i4A/LtCBlRbv6VkbPeXK/pCpFlj0Jx
W9XVYBRUJCFZRyUFJ6uu3jRIABclethMbJkRs9yxedth6XqiiV+2DCVmT+WuiQ7ZvEwPRneFozN7
8FPn4LTRtzZq8zNusHSHDp+crr5p97UXiV0Khb20a2whFoISv7gvLbrZUJ/EIYFSi/bXytR4yWKO
KviuWtTMw4RcYDtor5OBCVrj5+LYLe67aRhk+JLMTJAGzcvFs86OwCU45EYYpJa/pbsjTsbELCLO
NPA/A8xAt8suckBFYoxRcWOaFWdI9FRhj6OLopubnSOPRroT17c6YkzX0U0Mx+PbaJbp3q4RZOGd
7XYiN60Q90x2dmX5myP8CdhgfWoD1mUaWbHHAT7DviD9N8wR3ZV9d9d3OgOY68anWUPyCdtxG3BW
2EC7TG9Mixmh0bYkQiduVRwzk1SHhQooMwoETKs1HtFigdxEKaXWq18b/3jMeu/qlP96HHlqb23r
19vWCvBuK7p647qMMurqMvoDwEvzbmVUL0o6tmKj15ufF0rMFeSkS6/9P8FyhnQKnPGnBK1hDdOH
k1Dw2arUxuAOTCTOQPVCKJ7r83ptxTlkSl7mTndf90VKgoYFWW7Wbc0qUEOptj5xUM/+eomvm6WS
uxFlTJN+1cBlSg43YwBZm8GU5WkGr1e/LnKFfZCuPImcQrHtUDNdORcr9mLlGrMERfOljomvO75u
uq3CxuH5rw+EPX8+ZL03zuYfZoc2/OuxdVfbW4N5HpKAfzSdKaCmB4GMo051fkPbta+gAfv7L4zC
J+Ng/V2xKAfzJ3thxSnAdn01LALMW9W5Xy9m1a5fLTBju/jKxxhhb+SjtU5sniXdi6PPxMlR0Arm
5YDs1bVAId3+2GbTvdua0kTXW9nADAALnUt1+g1IV+QjE2TToJEQu2i5r4o0PWm0YOqUSSQ+SVPB
5E1sPOf12qj0Erkmj7HC2thuPR+Anh1ZuMa7lkNjwyIHzfX6DpYVAL/mHa1vsJVQX6oSgub63yd3
dvZVbd1YrWLl4Ic9+eP3WcjhLIf5QE2b0Hd1ejPdtEU35t9b6hOuIUqtyOL+st6echSoiDADmBtT
nCLIdJC7evEyn+28nU5+RpvhH6Bk0Qd2cVwhyTpUAVROYq7QxOZnhO4wTdRF12Mpaj2+bmPlq6gn
r3cMDuBtlQjMGUCsl0PWkn5ILMVm/Refj1Kv8fUf1/+13vEvt/mfsRH//D/rA9fn/ctXXe/4entf
Ly2gBqAdo2bWeeIl+nrl9cFeIZl6fL73r+ckAESPOIN2X5s+H6KZHlUTp+83Qw0Da1GkMfTm7r4G
Bm3mFPWr2Ut3A+dblvgcypra+yheJdXRViyldWO1TCiJkbXbQrhHIrq2nqJFVTGNA7u1sL6su8y6
5677ydfF5Pk3OAXMPeFBIL7lPWDS9uyjjDmnPqd/uXgIoMpCmQoqjQasOg/XAnriBm1HjXiFN6FD
HpSmW+595FVxahGFoHndmcQ9L/R9mvJ+gdSSj1C10L2xPaanxG6Ft9VIfz8VagaKfuvOyHty9Thl
b3qVNrK+BmdxjM5ycfpDa+TnOk9G5EvF77aHsPf/jYX/DQrbMoje/O8aC4+IGJJ/2/5oqxyP2t/z
6/7jqf9oLfh/ObyU57ouFFTXhK/9D9+v9ZflrN7Mz4S6v3UWoGCbOpUYgmHR25s86quzADvb9qlZ
OI5Lh8Gy/0+dBZPouz86C4Hn6I5OU9xHgk/3g0/9d+fvkJpZ2Yq0OragboghG72rtBmeCpsKpDdh
Wh+7hxHM15ZsmBEJPEgpMV/GhV4q5C7/cOtBWmScZOLjNfeRp0VhsAQLFlnjbFUxmOQkinbRfDO3
dXsc9eBdCMKt6SdSxUNWv7VojG3StGvQa04gNMDf5uIxyEhYakvrmZxTPywmS9sbQAfCiZRlZ86s
Q0/AROig596Suxrv7Vapf40RJbyHAI3VqDiadOr39RTsvTJ2oFGbGDEaiv+GsTN4o2hbkmoXsOg8
VVF69ieEL60uKaC0cXAgDXeXAcAnOjOm6CHdm454tQ5M2CMx8yx4R8s9NhnZddpY4W4y6gsJ0lQo
JLX/dHYOcIqfg8RPNmUu2ivNOaCqTC9I1F2SDWT3plkTRtmWfHYhEEPnKWyJXhQbBMKBmgB+tBlO
nhLdbjhWpnHossFRkHFEP65DPT/tvtEEvULmn7yoBqziTW+stLEOqPtwbDneZag845xL62fbpUx5
u6Yk+fnkpYbzhLocHQj+4NJs7X1ZJMVVPEXHITJjWIZjvI12RTXNP5axuyosuuNOcLE0kJoikg+W
LsrjktvJhvWjjwxxE490vQO3eEBJTCia1tm3craLExY0pkxJZG8j1FkXZ9AumTvn5yRDcSzGYNrp
Qf0MY6rfW8NM1C/es6u8RnaaJGDCxugKfDMjrjIWWYnct6Xd3i/ElZcII6701nshHbXfWk42hHOk
ew+Ud8J8xGEYNcOs1GCSsOZRkBTaoLvqKzhDEUyPgVheM7IAysUPtKusfZNj32zqBEF+eadDscEJ
Q6DjZKZZOCfucpmzpd5QHb1vPSt74AsNNeKY4ZTLp1oL8m0XsNjRALXgdBVuuNSgtLKskmQwxhZk
tg9kCigzPNe7sxFlbyrrrS6M+gc0RXGVR2N5r40JukW9Q+Jpju4rxp2jFLNzLGu9DCsvv/Vgfe+y
qSazgTLIBpHBdQFy6q4bnwi1qS/JVDz4pblLh/7RDshZmglkoOSTXGoDW0oXIcTUpHNsPMu7j2pk
TmYRn4wSCKTdtFfphHbH6m3rlCyGms8Ou96ng0gCRIvcYeguvbbcN9WYHZcAguvyIciuh+Kld+xA
xaM79XT70vm+iqOPYvCLkAApnd+1xLMP52qfNGgQSKbCB5EqmTzptb5tYk6rS3nUDN24mNHF0L57
c/DUpG2DtzQsROMc+KESiUZlFv6VFiAYgf6nbQDLBeeszZ71wt5qqNOvmG/fkvNMYJg13BLzkt8C
JrzxPPdS4VoH2OODvIt1Hcuigrn6wS7QaPgESS33dKbO0VQPh2wUyY5Y9ZYg7olmTrMPAP08teZL
iW6z8BVVRzfSmzgGeiQCczsZmqcWOU8MQd6dlAPIN4u5YIn6J60odbnF7F7pRDkXQD13wcCSMdEh
H4oGEryfQR+HTXPDLNK7qvogOuTwauA5ooDFZKTR3Bkeiroh1Ct1k9CXMz6AeLB2mmiskJ5myvdj
fjfoIOOTzoKDngwfnZvhAo/NA0S57CiUCbK3218eWbrYQ7B39CR87aTwizuMQhleglZ7zvEa7lMr
oxhcK3mFa6TAxqqF1aR2tyRi3i1TMgJR8n/bQfTSWqSE0/DBe6q59qF6JXGEZqWPREI0UcT7nm75
aum+zMVDU/4CkjI8t4OxqSabbGdK+Dp6t50NJoDUceKt5LaPxXhqDdjuGjAIVqT6FI5jjmiRk0Di
97Ap5l9RXaaHrlHURSNZ9n3XvArHyLbp2LqhzmOCsvzG8gJHNQUgtO/Tc+nh0EAJ6kEmiK4SVQqQ
evm++M15oPgdYtJ7L4y42JpZfxrIEdh5cyK2IOB2oDlgYORAwJABbAZLw/WOzCMyiCPo4xl3JyUF
eJIv9QzeqbIy6rhLRheHlcqet36cguTU4OC+Qgcz3flGQitqOaEB1s+DEnZhDut3VutQp4cWxzA/
2fj9CuTU2qtC4M80pHdOHVinOaDBNsufzoRj3rX86RC4XXGylubNjJeffpJH923LQtgeH7p52JCk
d4+8Jb2LU4PqRQ8t03aFE84VH6Kz03u8cAxxM4dmSz8/HBYNhD8d5WiCEVh6AWbqWC3uyau1MqLI
jJ7Ghw3afsmLPtT1a390ltseSgHJUqV+9EvCsBcnDiUoms1C6oyyn1Q6JX2vmc9x55Q3GHAaJddc
8NCozhUtRibFpAU5pYDMn8xMcpdmB7RzPgaZnW0Xq321ejc5mn1qgGrHaidk+WNOeppV1GIWMnJU
6w/VvDOxl7CD5Y3JAIv/+VTVd64r4uep0I7odnY49xfqPPYHksPkGgyktckth8Gn/z2D4Xsqu6Ne
Fd8MT9YPBWCKqlneQZ7Gu6Vnn4G0FTqV093io8416yTSQxBp2tkY2jffzZpjk8ckY9RyDHEDCqIp
PPcAkLh4NMz+lEVahzWTXnHjRJRF+ABW6xv3gevuRKml3+bsRJs3OtLaIwICMcjeLmGmOERfvGaj
/ein031XGsm30aRL6jQmxrHBeUIe98ywhMg/6V89I/5I7LHbulnW3XgpSewBM5ht3Ff6MSOcLszA
7j7SnKxCP29JnNcZ83R4WFuRdNE3lsffzbnvbwyaPWEgrlyEaD9GPfZD7KwRHRLjxm/w9CYJ4jry
+rwfTuJ/i+roR6Iv8qTbhf1UDuA3qjj3rpJ2sZ9Gr30dbcicvRGPrIea+MFxA7lpE9qfC4AXOnCa
va3pC54HZ3qwi3G8tsa2DM1Fq4+uMtBHya9Ga/DTuq14RMA9gJw2IMgOlnMrJN8HEFN3H7RmcrSa
5FRDE/mNjIGhMb+S5vwr8fUrL/HqUzOxSHJ0Y4/CLD7IJJu3WWpEh3ZGpotPhyN/6K/c8oE0E7lp
sAgH1G6e1r6UE1jjO9jEbe02D6kPca2J9O5Uz9EOOcEjXxXVzy6tTwM1XmJel+LKytv44jfiB+p0
dysaf+BHccKqNWDgTGny5Io7Nc8aC4Q7OX0XbD/ONigg+5H8iA0NtUmDRnTAZDLU3R1pxYTbY/OP
sAR3xhI8os6wdkm1lNfwbRFwxGBFcvLm7TT6ZXLy39p9pYV1aS0hnBRjm7WwBgl+QgHjqU5jaf0W
HbJtonLcY1Hqdz7R7kv3akvwYdYQvEVmnX7T0bpsx7nmBCfsMFsc/PdoZ+AjvEyUwEIKWCbiGCfd
dYWowslZkrforiQQI0LE/yuuYaDayfI2d9aj5jk/u6CEGGmNoFCGa8YjRhCfGLPcbq5c6ae3Brsl
SnbZH1z5zZEGFBGHWWmF9ZwCrtH+itRilyQu99Yf7QtCQ22na79xyCeXxscxJXRR4ReYaMJTn90Z
XmbvZ82Wm9yUPdk6UXpH9EURw3zz4QwyjyOaxq/12yrSAKzI7KP2swy2gjETYjO9NhWxNLVGwXJe
gjeyVa6jhrcvPE8/OjTmp9R+iXy/h1hg/pbIBhBm+H1IC3k4W2lW7lkmfJC/s8lcc7iU3WhCXYBG
YJrpy9oNYOmB7qhCAOOo56xPlDZRmoldSNTCPJYZ+mMtNeJIAKxvWGOJfLlQAX4p9Qoa6Dh9+E46
kARUwScGTbORfvTi6pq+WWniX2x3xmdqrPU9DSw9hAchzkl68j32OOwHN5UxjgcmYNcIVggBqhdw
c8Mk8UNxIclDAdIv34yKNrOdQnK0VJAqojqE4O1udCt5zmJQEfkIWH2JaY+XM0513etBObcJMZuR
FGWY1bVFL1K8GmAV9kPf3GgdtUzDmcotYHJ7m5oEA8huuMQe/mcnsTFdOw2VefCfZ5NCzFkyt0Qz
rJw/uvuzbyZtVwyUUIJ8STdj1AMcmFGU+eRRWku8hxGNoANPa9jPyX3jeO4e+zPihOJhabwHGG07
L/npZmN21X8kYxCzfhC3hTM42z4FfBwZ3aWa8hhDmWNfTeMZhKh+yMBinOLaTq4NLUIZkonj4vji
1vdgzAisKnEhvI3vK7rikr9USdUgKLHTh0zmBwMM7DjQ2e6STDwYtFlrp/kV6In+qAmi5CW1v11e
gg3IkHKH6TK+aVIrtoht9T0og2+lmTbwLZSiz9kMkkOyE11yFpgZemn1j4vABqzF/puYquPcjslR
L/NvQ+692cI99LVx5cnkZ+IEGJsK+1VrrxP0sE0fsBBtjHFrCk5asJJuB1z55NLukRNtiIWNWX5o
Vhi70dlXI1uiz5sA4QALk0tWwrfObxS7NCoqSE9maDv6fMBqfGiTcTyW6LUAz5uHbvYjeiO4AYqF
NvPAGpDCMPW6oamJYXJBWk86RtbJO0fO1VhIm8SG5scoFpIKUudB6+hHBzpFOpx12SVNXjLp/3An
645j964cstfIqok36DEtTvqN7VJZZGK/vhAFQuPY1NmxiehcdTUnjtoyULGj6fCWVzMuzEtUcRwn
rc+ycFTY/6qGxq12vyErJKsgygdIOnBtB+aJAHeOUurUkFqPyIbdcyuD/EAe++2IpaF38JQjYGl2
WPGVvJvP1I3esjFycwzTwO9CMhUeGXju08FijlMwiSwiMw1HICHTzpIEjcvilhCmlvpxtZlva0hc
J8QhGkgrOORU6KOT1n+QbCm3beBhyxwGjUVge+NPM4FLGa6QuZh6gAJ8keR1DKx6/CdWVs7Zthrn
LJi8nYME/4fD69W1jQgtdogdMDTEKWpMCwb5aC/FW+72t2jP++0g5RxWGvMo5jJPRkObqQw8udfJ
890gYXhnNoRkO46xEyTOQTedZzhwSHlG7YFwMWEMD2hoM6wJMtuMXoFYKL/Rlx5W04KFgtPri+6i
ntbc5Dr28o/CRwvqQ51AZH5AZ24zZc8H1gfgZjw7q8/ZMB3sEYUDDs5nT5LBhXbzlyzfOlQnj6b5
y12Cl2JKYzAX/oZoMZwo9AeRUfjmIU9ui1nSA3I9GYJpOQ15F8KXMS7C638ajXEsE6ZMi+kdQP/f
idj4PhhhVw7OyR70t54a4LkCJOPMC3K0YRDHig5U1EGSEaR3WcaPgIrExml6orNnZxdnrG3auZm2
sfmr1prg+maYg+C7SaXMx7Y7FMNeUhmL/fjidlCKgm7Gqmb22HqJ/Upm8A4xTb0hs+RtPyU4NVCL
7J3IP0z/zt55LEeOJVn0X3qPMmix6A0QWgcZlBsYmWRCa42vnwOwq5iTLWZmP1ZpUdABIoCH99yv
nxsk4UGmqw8uo/KWYtzQalfEztWlRoUV5pEmzCPpo+tjnxDaNAYgMsJ9qe9dwTPsIDTbZaZIxRkI
0EeoZQ9iXoOu0nO7SLSRMlaKSrqo7Z1YsvCBUj3/bFSJTJyGcte2gbKPHUtgRxnAdgGAJ1bblD9x
W2/KuJ+sRi9RWkAByT4Lxrp273ubwMBvSoj7c/4AS23dYfGRQBOwBFQ4sR9fKiuullXwKvuYioha
jKRsjNZaYjz4NQ1aRihklE881ysKjndJn3zmNbeDrBR71S0GRyu7o49jFc9VBDYDSW87UPydp28i
Gv6i0O8LqkAdn4Rs5CqiLasTxltt3oa037QIwG1LqUirToUwDOMMXaPEeTwahsZ7IaPPouBixfgj
UD/M0P8gbmj54T2AoGYZKQo/UPkc6dEL6cLPqga2xy8nFcAJjGatudrV9/iDyzZ+y3zp2PYkQFKE
UrHb4VcgbI3a3Xhi+mGWxbbPeqgPtbZDG4I+yE+pnhbQqIqUbra1uFXR1hwYVO3FULjkmWsT7Tl7
ZXgL2vze9PNgauGpLOMqVPodz0jt5dc0aD91GRZXJenIo/pTpnNxCFGUYX5HgAl3bOE9cKcKp1il
PjNE5kO5oUozjzffxhWXlVQkKxo1wYbNdClrvXIsyqXJ4/n0Wp9Gq/wxduonCpCHBB7S6PXL0Owe
K5eSlLT/EbhRQb56OAqB8i70xf2Iqhcq70crSnfG2E0g2+0YpS9tLCUYpBI/0qJ00TRYJwg5muau
/5DqzHblmseH34GBykmVCZsyTNhaAbRJrA0fFF3bDnm09cAmWVWCC3f9khXarWMU0GXhKqYxj6nD
qlrVQThkj76wThKDAmSQAQTlSNkI1FIpqEaiXIJJIiofpm8tiI5CtTMCg7BN/KiRcbdDt4K6Ea7F
tmCVKRQLNJ2LwczfCQNf/K2afGSFQll1eVTKjherSE3n2AH5idXhmNXFey0jREVqm3UaYZU+fURF
kDGQsio7ol9Wi8Q9s/hzULep4HKHU4xNvSW4EXXdS+ZH6XYvagvhIJToP2apCYQnPReIuQXlQrU6
ubdHOMG3DFWcxT1FVTOZqAVoQRv+DT9sRE2/hrDQw6AN/BLNbQt5A6j6UjcMSEVAs6l0ogKSFH5n
+5pwnwJ/ctxQfYyUhygyd5ZG/CNj95EYdE0VLcHQ/meuIpLOI+uhFFRoSeb44ptI4DRXGbGawPMW
zDg/qP+zSjGK01DHFES1G7NBI9Ig0vRT8VhkuNlyImm+DDA0WqeNKWz05q4YE3UrJsA51YC0bDQs
1W76RZq7yupj2I6wo2rLP7pR5TMqj1fx6KZLAXogVEg6pgRz0iLIV4FA04u1nW4raYchEOwIDD5L
QKX9O2ql13Sq2At8yleDxGEUHjsSom9zKHcCwdN9TGrC3yBlapFy4o1QuN4iTCqkiiVhKTXnqRMa
2ZHFsEH7yBvPrAiUwPnK7GBoCFW52XAQeKzkuDAXATXzYYxcuTJydUsdCw4pSUPHM8F6NA3fdN/r
tr1YRE5CwlDg1re1PhLRuKPNlwNs9fporYBMHGVBIGCeEOA38G826QNRWdW02oMncZW7k65Jb2n8
A/qc8mD6ZAjKqrFh+4d7WGWT64OG2iHDUy32JruQuFxJUCOR0cn0MUDFCIq69FN6WmkbKqtKDu7G
sMkIl6v1Fj5W4BRBy0jdE5a+i/yu1HIkY2Vz0s5j80OEa+xg8oEPBe2zqsG5wdYlW3RtextkcRLC
3MELL7gMhCREw/KXPoVuEQpiEjsd8gz8B4I86te8F9WN3DfCQq2jamFpCFgVN33EOepSet4Np2hc
E6l7iOqS6FOnnlsaLUsqgEDq1kUs1JvkoyKXqe876qUv24EXK1SJaXd5FZa4QKoMW6L2vfS9W62j
BlUrj3bHI66KIexSrKp7M6aitKktY2EsYFhSCjxs6yEFBkUECPoTb4icQD2JZp5O00JbX6nQjxTF
ty5qWq00id7a4EFT4j44YD0GsKeWN3i60UcB05iGFo6ZtFX6CNi6LcCjQBBcBuETJLj8gl21LZXc
hnXqLZs4qJZiUi99amvB/z3SwYW/lhvRTiYmQg8k/tFkAloJ+cGLjGIbWQzCNCtRzqI3UlCZ6NzX
SnbCWmaVxMUDNhDVStHc2NGGmEFely+ExH3LG9AenQQvqAWCSVQqXssxh41axttF+0i0v1l0kEaq
YdcryUdXt4tKzpDrC/qLqqfnkcoiPcvXRaugjGvHZxxREehZ6X1vcFLi1TTwBENERo+3oz/8Khvd
PTgJbQF5S1zmGgEFD4U5dcPFilFFEeMSk/f6Qm0ovi49HZ3FIOa2GOARlMYbqa82ktHw4APcUusB
AbOLzOveJaQT9DTcRsgATpRrFFPuVXCN+0pxqXLh2e1Ha0kYk0qYUFkYPONWJXeMNfG2sSICCuQh
sAqZUMgGsfRKjN98Nqb252cyfGhDecTDU4Y/SdoPVcmdHCwlK6Tzra4B353ypHwtu5o7NoY0hySq
76EroWzribsLVI5ougFjRAHzM40NlHFJd+ZYJ096T+aQaiX6XGLxSckBw5SEUQrhLmUdic1V7rsn
sotL9JqLUjZ2gtX8HLkkrTaV7MflQsw5SkfZO/deoLwpbrWkMP8DGXXvWVdqR6iFnKp8rO4gizrZ
V7deUiB2LYHLjFVETWe0NHTvWATVa2VEyzKrHunlqaugMU+44x4FPcTfhFEr5qHxrW1qqLPubjoW
HpHHNFP39FjXtQJgunTIWDDYgjfKuzVQsVAN0r2XnAsjfbbk4dKJ+p2FjUHtrqn0eZZl48Avicho
IQ/p+osfgLVuQOujLIdUWss0kXZPz6TMtGVMI1WCFCSGMJYQWRnq5DAPcprKIJHuzWG8BVX63E+W
Fejwe6M9JHq+V7rsIVZvXDUc1PttIAJ6IR8CIOWsdc15+r0agYBuEp75yhOSQzHTr25dvXY5Ua0x
pNpUbxhr9x1gLZyiBXfjdt2GujLYvzE42zLhzagSW0dgDQBmKK563DwVJqqksuININ/JumkLtYZ8
dLzoYbkslWxFOvslhCpEOUZxraxrKumnYvC3pQlA1Y/XKd1iuyu0x6CRVygREQKnx6JsFDuPhFuf
gue1ULyERKrgXpOs8ctwHcfhI6YbH2QVnTipaievvYvSRHcIvRFtxe2mrycLK/IGlQCqJYJBlbfq
uZC9FbyxD6iX0LCK3CRM9kjseYIiUHZsyLXsQHU96ydXfSWwtY8HnOBQ7y7Rj25Ey1unnbzJGCUn
oA5pHtXm4un9suYegThzDFQJVJC/bUL/Jod0vAVlNaJ1j6p847rCSotKauvIuuQInvOerJK0cE0Q
ILHW3LsEgad6B5rdda9SkkijeJCzYJkE6f1044P0fctioh6807L2hKex0+JgDAfpmerGfSlYpzjS
qDwxH0i0P3dRhvNfv2eETXNViE9Sh7+IOPxMJ/BDn1TXgUfelnRKxrIWbxrAEHu6HoeiVbeyWK6T
SkLB595kog85/ZcskU99EJzSMH8jff0COWgjhTW5cTmBDPYjxdEhJe0JFpii53SBYdLOrIX3Uao+
mgSCkGw+VD5xd4IRH2mt3waKwwRB3up18Uge8xUmtta4r6LmXtWx+hkV1AGk0SrSois5522XjE40
kGhFX2Gl4Vls10JW3HQfAlLPo2zF77JIHlhX7lMvWFLf8YMwzGak6Aq3n1IQ78q4ekl46oU0PzR+
+Czn3UtXC6BaKeRqI2MDcuQykoKFDEF4Uy5XRcQLCAKLmVg736Ci1ECfR3m+rODgw28C4vaDc4Wj
4Tt+VVIf9iCSSdN5fxZScgn7G/mlT3cwcSiST1UcvcYAxD0j3MS+dwjG/mTqaE6E9Dgq6r5U8s8A
PlAZtXtNaJ4VHip9AsjArFsE5Ewj8RpXwUuayDto1sTzGOA2VB/ygD1pgnbQAsBBBBtzA7x4kOOs
YW2UlmSKWHdnZczPnYx1G3x4IZEIP/O+NL1d5UaHRupuBJfuS94p9khGJIPG4g3jss64tWk9NQkC
KvVRbiJfKFPYunfQCgW7djzUdPhy13s9m0ZfZbmMKYcxztogg4rUEL9Y6eDDaTY3rpxcXO8CPGzl
51S2BcSvaGeQrOEGA98nJWiFiA3U14B6IoeWBU7BO6ttvLHq9CapmKIoFMhmmmLXGcp1MT/HVLw0
xr0SdlttUBAnEOH35GdtSJV10hMCMoZ7MKd8RUcBiVaex1Y9hoN8sYTiXen9jUfFrp+MB5csajWO
J9Aer5in3GXJzfJ96lkM42kwX8GHbHut/5EJOZkUST7VVXTnOuYk65OKt65ZtWV16Krq2VeHF6OR
lklkPfomjxxcuFit6h8DdVUqUXDSIuucIifokXSnlDLb9rW8CARvA7YiITVGZgNdTIBQorOIxSUk
o6PsGPrj2o3oI9FiLHVM9cYO2Z7R64aN5kaGSpCuoAbhxqfeS8Lk9WRID2S3jhZ2YKgDdoxxNoEa
P6otj303ehx93IuEH8AVbkAFcvsReNLUC33ez4H1rmQuQfeueumsF8kNTMjaU679GDyhVr7XNY1C
a7rqYkO43HcyTEnpQ66w1iFArVlLXVJ/Tt8bDfpVVCxM5/yjjxmFXcpIdaYvTFTp3ki0YIHDwqH3
mjvLh01Tcaf4wYOcyNCqs0fDoarrCIbZs91eZRyCvDCGMy/45J+njfqkeGoMj+Fe8ClXfm0biX7L
5PwKWdLwHQX/8yy9N5GUqM24iBJI1RXSUEXR7sRx5E1uLUAupjZ0GCLD2ExU+viojM061ODJCdW6
CkxHVwmKCCVBbjo79WjLBJirSDhSSkTpF+WsXd9tSnzvKFYiTKhu3a46D4JxHDxlixHXOgRQpz63
DUHs4daOwaIPho1pNmc1ePGmUGaXfVLb+E60FbMXcqC+aOseVafWAymajefGn65qHl3fhfMBodEU
q7fR1e8ovF92jQ/AjAhOozh8AeWDVQwLgiaSqrw1ITynAaCOQlRcQJY5x/AMpajjUlJitMRgDLes
1BAWBmlVJ6whbrfIBshApY6KCTjvCvllajK9qn/WkyJ1yP5MvgZnHc92xwrFAq/ijSXTPKKaOGoU
d1L+3u5S4f/ln/8rtxfQ2bL+n+SfD/Wb/99En187/EP0Cd7uD0SVJuqoP0Waf6o+JUn9gxeSbNF+
w5tAePnt9oK0U5J13dRFS5csFKjfqk/jD7yORBJpIFIMHFq0/wtPQtbM38xNRFMFWCEqpMUUVbZ0
hT/2V9VnRgUspTHmcNQloLdx5GUxEi9oar9Mkizh5dBOvrJfk79voMZrfCSMKUQdjQBBjfGCfI9c
lpXVawIATqJ31mObkStuMnXyhgjW6SBcfEPi0W3MA35VZBV5ypYk3n/2mRBccOwuHWkYUPj00cRv
FLjxJ4oW/D0DvQRs79CAOjROen0/fKGG7BkirDGFSYNNrk5+pB0h36QpVomBY5Y1leJRlgKCsYlQ
LASTg+78l9DFSLPzPAnazRzv50k1Yby0N8esW5BBpGQXdfk/dsBK9c9L8cth5r1+uUrzVvNC6qfW
QTVKa7qnrbic9ecSGoz2eZ50my4GjuPfYBbBO/3rI5ocjGcZ279aRiiLIst5Tay6f06qs+/zvOe8
at79e3Ze9v01lPGy4zz/T5P/+dvnA30f1wtyYqkB9Q71VFMzk5jnqRkXPU99r6gmZN/37DzlaRSg
/kKY/m31vMt8VD8mTSEGQDrmTb6PP69FeY0vye9H/Fo6b6CRO4rteZIxZDsW/tfJ/nZO3983H+u3
r5pn/emmEGSVoMVff0/eqwDA5nlkEjI84pbAzjBVbKTzZzCXeahTIcc8GU8lHrTsWFaXGZ4j1G58
bZhOK743+TrGvPXXRtPq79lfVhPK5NuaCU/4NTlv9dvh5tl/v3r+iu77LD3Ad5SsB+SwrJhqk3Cq
FeHV+48zLDysgnmNCvmirAFRfM3PROx5o3nzeXYU/HDX3c1L5wXfR8LSkoPM8zM2e5763jOlswu5
bypXmxeaJDeB3sqEcHwM1kiZ7WoJq1tb+55s3LTcYQ1V7Ob1Pa6ti1wDjIfJFcETKWLo0RjqohOE
dhGp10TTNFSwVCa5SEp3aVAdDFTVK6MWhs0Y9JDlptJZcypq+5qUpqJejatJ4GcqFfqanJeSiNqr
oeev57n5Y95x3u579pdDzgvn1fOG3/vNy5BBthjTpP6q8EiNkrrN3tuh8LEbKfdjQ7EW+XygaBqR
IDeuX7+LOBUydDFGRVPTrk9Nu5SUOZW3ZU1l+59CDtUg94ICcULannDruGVaPJCwmeoBZ79rXTuU
STVs51rkuZh5nvr+mJelugIVXYYAPVenjqUyMfuKkIa9VJ5UCs15T0hEJ0vk6Z5Pqfdc2x3rUrEK
RukWJD0iDtOrGO+07g2ntCtkCowoptqYOiiRmAJjW8yzCcJOteavIBNBz2yixYZyh/1EYEqZg3oX
FNhUsTVXwxrU4k+l7Ks6wN5Kah41pX1TyA2tksor9gFKtb1VlQSsoLYsElFx6XyP4OfogOaNuCmK
kYI1sah22lS9M09VZqluDLkB3TNJjQNE1toEd59ri2cP+io3yWjOk98Lg1Y8Kx2C1bkyeP7wNR7X
79l5isCttFISHBmnm37+iHCywKpJ2loUH5PW0EVxJ3jnQqxxISt1wq7k2HGwIX6AIKuqyEi1i7Rs
LrLVAkWYblZl+vi+/b6XQdAbbAOHnUWMPl/IsnhNH7na5bhv7LRyqtT7np+nCrnp+TKrpDcNo0cw
MAKKcvhDtqEwvExTJC/BPO+brOoLl1+lkyEvq0aNPzxuUYtBTEe7MTv8iHHn6ndfk3WxIYwnIz8f
V25XqjuvNMl9U4fMcIoH0E/Re2eS+fVRNFu1w3CISmhzV5eVuauUEeSSmRLFAwlBSnlU8Db1VtQ3
+wgoeJBJtsN3CTbScK3C1XCPQkfxt9V9/2r6a2wkTFIv4Bof443wM/MZfEGkdESZ/KETfRCXi4Da
r3PvGfx5PhWLbIbmeflDyU9FS/R/I/sLTOraXnaWRhssqfDX0N8NBo53TjCePPECJblQPxoXvd90
6LCE1uEQuo/7Rf1IwLhExea/JcqBlEwaU5Oyb8xN7K18/GiwH86e/WGbjJ/YWoQaBq3+LkC57m3b
CUxFIT9UJKcFIg2kVVc3qrZVlD0qVuMTi7lBe2CMmEGIkjZleMz0R4LBRXxwqRGADDbs1eiQ+sdS
3OYoectFVS8zPNz9NV5dY1MvcmVdcTllwa5ocFROKzhK+KpYW8Ek5O0IP/scAyGCJF3zDN0RKSVH
dPMzkZ0E8b/oCM1hMO/SeN01Twmyosa75PWH3q4prttjTUE6zWzXWrALiTmgso+3vqA5prlRmx0K
Hg8UeswrjtHeyWt3Og4BCWPzjfLWeThdZGtUc6R15eiQVNu2cDLx5GNYhKkc11e5BcojVXPJBdsd
3EQqdPLkUX/KqFuey0dT2PXiBiUkCRP6a2fpmFTYbGxcDebFEkhOZq1jjCgeqSKASHD2goX0UB8D
4lFkZJzIxerHRjs+6NteWROuIY2ulZ+1AfBnD8rGjBwpQEe40seDKb+HI13q3Vg2REAOIgF1YZHp
a7Nc++OuNC5QzsNg1448F0CyqAMII8SsuLIePe6jfW5N1xuGkQghhL8N9PpPtBXAFWnDBG7T3t9N
OHdSo/yA7Zpsr/aTZ1bVPvwR77AFXDCz3kk/s/KaRtsc/oo4XTCukwBP1q133J2ysSnMLdQcoiGk
26g34WD1a9bsNTD52BekK0hhmP5plpOGR2SHqeV0UIPNvViTU1mIh/xOE5aSerPi3ShuVH9RbUGa
A7Oa6PYZoc9lV9J1QIE22hWOFbodo1DHU2Gwl/1rj4GPHW4kCwT4tZa3HYqLtj1o9WoIVz1hX0g0
nq3Fm6beduNeBwT6Gb7qAqdKvUC1RtnYyXddckDmJ95k0oDCi4hI1jgHz1oPs3WttzuJ3AVmgC8W
zts8Ct46kS55CaKYpCVx8lFFqSVeynArQuXy/IWkrlRoeQNR8EXX7WWCPqgLJERrO6bJnw4EBKCj
CoewfK+TNTpGUu+3xjxTl1CGG+CsI6rZDwJJ1gNiUW2pnBD3kTwkO5lZoGZ3PkQVddW9RPgGGetw
QEe6ypM1w6LseYpW03DmtkKlA+YNCeH2degjeFxwzam+cYyjdVL2yTrdoFcV6hXvcbOxqVSwKy6Y
4kDm5kwCFBrZsq0fGDgpMHX3zbNGqqXZGPESCvud/OGicCg3nBqxd+wvIMGciNtxTm61NpMDyXmd
/LzjPeRPlYbWeE28CblJg35ulcn3SLvw4bNoiqXu0HYHXVz571SHjBZyja2Ay1JqFzURTixoglOL
f49Mms0JHtKn5IjXy1m9Cct6vPOD1YhfRvGKfManEj3DTzmlD7cUw0VbrJX4KPUHQT2W7t6bsnwP
Q7YqzCUeOFZ8bX2Elk5yJTYsqRDlUHrYA/42F+sJiqH1g1AXVjmbfqMuS2QLsEi23hWbFcCE0rJ/
Itplgs1JF120bNEf8ywLi/BZVChQwMhAtjE+rmLedY4bOLhqReRw6AXz9B1y4abhxDXeVIqwhivS
tqh6I7sAc9EA9g1DR+NHdthcC5FDOMNoq9n9rfFvw7ibQph1DXN318Qk0ZA13Hvhz254aWHPMp60
A/8pQXHR1kfZO7d+74jMUGjVOiIKapMgG+rfTeRizr5paVmCXS4uAmKm+UES9lW05gphFlGSYwdN
1uMIiLrKRutg1eASMN+y2w+TTKV99p8DEnFITfYMaHw0foD/MPu6QVZad3dZZUOrHeEhYU3UYLC2
xtOhWBLXRSsHDwxg2Zq6vJtY2Lqj72RHsMOVQWp1Af7GyZ/yYYEZyLLcqlclWo2rcJHuh4teLpVX
l4CWg8DMWHKnAVTtHPEDX7Dw0buFcF3vDSxDlpy5BFna9p96zELcDZoY70G9mB/5xjt6x8/yqRFs
7RTWmCpBrgQ35wjcscwIS2RxtnZXLUD6blAp24HtO5Ltr7S7H/YnrPEf1UpfoJG25YtySjfyZaBR
oAPwgMqFJyZ9Cp9EBT8fu3zS7lrXwRsjUXFsX7o3FHL834+PbNpl6KHItyzQXmQL9+Iay1Z+iIOV
GaIAdDQXfQpyU5Tdjg/ZDHb3om5XXrfc4nGd+BtqRLLXap2fsamEES2uveqO4RImK9iXeuWKXP9O
XbQOleeyBjdn1aancQeSm0ztu2UXzrgJiVTLK+kJheKie3WRax8oSN8g3qlOwg/xUcKrm9z0m8dj
AKXpqm2Sq/jg7aKjFfJKAIWHmufU1nb2kK1DzmodXM0XkL6sk56SCH9QZ3w3OGuYTjZ8UT/bZsDZ
Hd+k2+awLLDDRXCFwK4RKuayP4k8YYSJGD09SDf4we29/FidSGat2ot26FEOXKK97oAfHu1VYzkq
F83RDsqhOrWXcuuuX9H/jYfxUJyUlYl0YUO10QEpyJHHm8oiLGZH9Nl2eQMlR551hQodKtk9W2Co
aDPSOWgr/6XeakRd34aluXN3r9Vbf0hOPQU+NurJRXqQd+kB1ce4ItvkRI6wpLLMhl5lh0fXSWw2
WeB3v7JWshNe6i2cwfwWnfKb8BzcQfN8C2+WHd5QDvwsHrtlvtXsfAEcpX7xnnRcGBbWTcFEllwS
hdDcPbVdLqQVb40nWjJuHa6wynOFrM3hju2najO7u4x35cGE+LqNTsIGF7qDdssRl+BltbYuqROs
DATiJIUXPpoVZ3xpHFQKNmWPDoaPSMh06o43pNd4ubwk/FVrb02nZBvvuR0ew1t96H5GJ3PdHoo3
sKUgLoxn8edzcgrusAD56b+kH8lG5ErQxsCk3sM2FpwR95D79L45gktdNa/iQ3DFSwzkObcVD1Vg
38TPdMGGYu8MDxIgT/tmvWNLKvPLRvvimmzMN/WhfKFIHLUFfZa38iX8gQ7oFHqL/j7aR3v5AaH8
pbiqD9FSdLioa/nIp0NRC1/wji6b1mdVOSmYVls7GBuA5Tv/ebrpNsITfEuat4YxLbq2V4rAmyMc
WRYiBb0i6j3zStwVn9yrJPVTezvuw1X1MO492pj6KYuW2ZG3U/Q53/f1U3hGt8S/nqdoQcKX3ytc
INes9R2uYkEGOsmexCCMST+xAa2fWMfDRBmPLu1NxihcGnD4vLC4TABzeWe8j+/hvYAgGmx9B0do
RfpPhXKCL73JYyK8i0faZXxDVv1WcHl004u+8zb9tucHGU79R/lSMAK1lRX3e3rr6JL/QP0zONmj
cB5XiO42SIGbUNpUpS0+dspztBa3JL22PQI6u8XUdqnshKNyrMmAG3fJ50DXrsIB84MKKUTSCU6Q
Vn+JnkxY/dbKvw534to4j4dmuEbHck+XAr0Zz4r4QpHOst24l8/g2nGpsYmBmU7Chq7yLjwH1/Gp
nxvAuZVw6d3yIsKz6iH7JDFPoyLa2juek/yDFoowCKNo4707UlKiPtbbdNFvJYZqb/W52FnvSUxK
2+nuMNo235gqX/xnSgXOKFQ46/HgYVl71yJULx1+9/beeBIfynME3nxcJ9epf/AqvRevnGKYL6jM
Kj7b4TA+8ULEwpCfEWhiOjXGNGx0EbojxhKLYSnYcmkPu2H53m7o4THWvFNOwFltku2O70ClOdOW
8pp8HZNjN6yrh/hMkxefuyPXFfCrUyyFPWYP0lneAdm36QI50qu4hSxAqfbS3PLgqzkL82WxSDfI
RBaUEp7FtXjKNnW90G7eE/irBRa9vLpoxh69zbu/yJfaGmi/u+mv+gGcOS+88Mx5U/oIU5fnpV8x
GnsqeOO8Gx/jS9052of0op1N3t3hyjqlT/le39Z7H+nunUymy1g2IaJR3oN0B4nDcNM+9BuF5rnc
UmawEPZoZNbFmh4qR15fzIV2R5+i+8S8tXj1du0+W4+b5rOlndgkG0TtDp6yq/A+uEZXbZ+uurtV
KTvSk8wtgOmBsJAfWp7MK8+si1hswQ+ofiqUIwdL8XF4G97yS3mL7pJTfUhpBY0f1tm/GffSmYz2
uHV3+jo5mVeYk4vw5T1cCHf9vuVxVjbTfzrlHABKse19lN/ii6AtQyCE8Qavvbp1hGcx3gBdQ9fC
eDawn03/OCnNUSgfzHpFv3in76LlVPVp51vGC1fgnujhprtWfkAsE69opzN0mDdvR7XHuEjDlWwu
R+NTxIfB9K7AD/gVUUgYt/pGHtTb6dxHJU9sdmc9cRLv3poO/uRhOLPjopaOlS4biK7BBCNXJAYp
TIHIb6Ti1zLsMRRT1okVkDwwp1zCPCVNIap56isaZVLzkXXhlVEIYVx1CifPH3Mk6nt2nvIGEAZy
hx5zjkLN52PCLGp8nNQ6Q7rHh7jfIjvFqLjLt0reOVJdGdTO0Rdsg30lvOLLDtMLaBcStKKVg80g
Zt7O5KkmjTvBCBDekckURe8sE5OHW+0xAJ4+GLpQuKYj2YLtU06gqXmqqgAMjmSY5Qm0U30xdyYk
EAEgXICkaRIH8IC3QEdzifMFlG0d/atJBNOESVlSYeIpREjS9A4LUZTRlPfWYBPJJw1KcSlVYoMB
yeedNC3qsWzHk01CXDZE71KtE32RcRj26VHnvUeCqod8FBCI6KP4OOQ63aDpjIlqkREQQ9HAGwN4
Hnr8YN2PGcUDCg1uIZwJ1G5Kr4xpODkndOaIJbKnvjUMp4EGivASiFBtTOmRebLpdUIagZrTmk4h
3TnQO8d15yljTtZ1RbFPXC9ZhxMna/4YpvydPLOu/lqWU6i/Qba68tKhJaSCFeKuLrRy104f8+z8
IeYErlpwRwwUiIPOH7kgFPi0TvO6617rJsGzbArTfsVqsTaNGa8FfAKdEzZBHqO0NBT8MqdI+fDX
lAbh92vZvOK32Xm7ebdIyElsJOnwKpkZge7qMxKrT7E3HXKrNABRw6MKtQVNfLaXaqrJrfIU1zl/
Vz9B1/BMKXeFpPTrMENs4m67BlC93CiTKx5R8dlIqq/I7M1TePLsxxRjlHDsL5mop1SEFUQZk6Ix
2r0EV6IpSmnVCjpGa3KO3zlRdX4N/dGQzWb7NTevsEQTx2+PmP0vC+f9vubnScwtrNRATTgSc9Vo
8OXJe+zLYKrSNJ/cmFcSS54Xzx+zDRWIN4hX06bz7PfaonKJuLbI/P7aYl75dRSlmVCZ36ugzFzN
xqCaCCQINHjg2+0gascAXBmKi2qIiDK0kwoEUy/IM7sZ2yeorby0pP4lizUEWJa6/V43T3kTj8sc
R8573gGSSiUu51XzR4GlLl5HFdWYWY7eb95o3onoNdXL0oT4m7fsjZgtvw71vfRrft5h3nXeNDQi
XsPz5PfxvracF37v/r3P1+F/35wKC4qhyvb+t13mL+yMsnS6kpj292G+t/v9zH6Z/5dn9v3VhRah
k7ZCMs/TdZsP+cvZ//LXfU3Oe2KQ+ec1/uWbvibnDb7+QKthnKnHRG2/z/nfXpP5m6mr/vPAv3zz
99/52x8zH/afzuD7K8bXsVYfSNO9VFNSI50a/3ECT84fvy37bfZfbUIOgLjWb4eR5qTV9+bz1Pc2
82GzGU/5vc336n+17PevmQ/x22G/tjGU8a4m37Zqpr/vi6znTYy/ogq/qHzN9L6d11Jyw9Rfs19w
PNrnf+D7zDmrOq//mpy3z4g1yabWrP/VIeYt5o/vw3x9y/fZ/Nv9vs/kPx9m3u57k/l438v6KQs2
C2r+39Pmf/C0mfhx8N7+vafNF3pu8RZl9T+B59jxHxokS/9DVU1QYKalaJqqm6yaygr//jdISpMG
STUVdSrKl3UN9U9K3tf/+99U7Q9LVXkzWaYsGYahYDSDJ8K8Sv5DNSdPG12xJApZ2ev/4mmjGBNZ
LosHL0u3H3//myZaHEMWRexscNeZlE3/XYNkiVVau24h7EN6tIvcd/NlSobRwX64AjoVbSsPOaiA
wpNqmYl87+7AozyPiXCJB9cApiFO7gSlreKG/F/sncdy7MqWZL8Iz6DFNLWkJg/JCYw8IqB1BMTX
1wJ4+/LW61dm1fOewJCSTMiIvd2X70zFxN84jCnpHzYFDtHfCUlTM542IRjRsKEMPunhaqQ1vdHs
LNuR47tFOkSxJwD7KgMKwGX+QBbbqzW1ewHNBFNbcRMNxb6u/TtjVubp5URTrSF1ltT52fn6pjfe
YxCUz3inb3p7+OlXtGJg5u/k3FIrUGSHAyCb4uKkhqSk513TgCaBbqYPZRd/WslE7gcyWkDotU5x
D+/5PH7yCI8idqdzSuyXGXEYg3NBYwGUN974ec+MXSv+IIrZE191jssdkpPt1Mo7erPUywmKVwM9
vLD800e8Oc7iCgCU/Sx7dA8yfdE8jI2FxW92QsJo+haoGr5CUiYI1xPmz8mwt2PHqCqtzYc6S0++
6zySl0rfhBiNVQKW12+0985RT1VdfJAorzqouSNo5IQbpGkxZkvLaasNzbOhU//UCW+cEK86wNjo
z/drKdyr5lEONIYXPVFXVdYk0ff51WFGn6VsBcjQFAMKdQdrh5KKSUWlAoKcEvKJIbXDkutPQAoN
mV4mdPfUtMIMZU78UY9MiLWRGJ/JT/Ee3KXCuYX08GhLsXP5jl0qK+oLcdzQItI3plXRG1G0mBNN
IxcYGFXsDJ9Nnl400geRz1OwDaaHLH6o3J/64F77KutPHRthrMrhYRyg740kageffhqfAVqTRijD
JxId7yL2tQlhft/PyQA6FSZ/qJkj2eD5oSPRjCUnJ8qiZ2n1BOs0M67brM6Vp56ImSD/OJOEbzjp
Tnm4CpyWfCJ25kq1KYdyQv01G4hEsRaPeHpxy5oZabOubEhBEd4mp41uLGXQMELosY5U8Zr71Ssp
huOq0F9sL/1RETeIasJWK4hDL2lR/BzVVQ+Kq0l0m5/Ow1ebRAsDCeBqHHZVVz6Wvfsw5f6xJNRu
NVbg+YW+aV0y2CwR3rkOFunixtPmHimMBmCplGLKgzMhonGsRm515LxWmZ67oTfWVmel1+9FSybV
piz4ibkvAioCacEJ3Y+vABJoNzAa97vf2N3hqPiFsZoyIH1jnT9XFbsIbN4W1MDamOy3ejafdZFq
VwVInU3FFL1Q1n3WKRsbNZ2XGNturRqaDqMiBhGFvdMx7tMLMkli4Hm9F1JJn9e+n9NqDDFYsv+W
YS2Cq+VhO0uv5ovxdrD91+UpuUip0L6gRfjnujaRwZ3LBsvC8to/vo4Ac8o+Ot12kyno0HfEjSgS
QOZHacNm2hoxHBDLLOfw6RCDdp0TngmlneIYQu2TL+Ofno5FBvVK3RxaAVZoxIaaF8RKxWFwiJLZ
aQCGgBkbOs2TmCDNLmu9Vd2NY0qp8O+nlueTxryJh9jbfb8fH8VfnxznWc7k0E/TSkb95jx0r+it
5pNn7puFor08t0jvlrcsi0KEzlFAcJg/9P3JvwR680ieUIaCi5vxpdP7+iaCWnhleZOKkwcRqGZH
mlC1clT52DLK3aVFbD/1uXYeQTmTJvOB5cjDc83lxrfesGyFkzQIXI0pWZVefWfMwvS+G+wzzKm9
rLvk3KvyqR/x5kkzMg+uUdy4czkFQA1NJNBzx4QqM5Jv2ErTBzy8BwiReDixKOLJQ7lD2XSoibHJ
Qxgxo3rKY63cFqp0V6FHA9GcMp8ev1kfTFE+tzPqz7P0i1ZV4BaheW8zkNhEUJ7lhOcMyxMhIjBS
plfMAlhPtLfJ8nW8ks20HwaiXwjRPKamjt5paj/q1vAIkMFekI/lpz1Qy+qcmjZSq/znmMDM3PXS
Qwevb1tpfo5yQ7zVo/xdRLJ9cPWwvDOJNLIgP8zRVU9TIePTVBZ3Mhw0FLhdibUw3eZj9JAnUbjT
Wpp1VeQm29bTX1WHYSIVNfqcgBtua8hN9EtWQ3NjRvcNR9euz+lelyNqKqMAzDMWSIFCgWgB8Rqn
cdWvlIBISfBVtHdhQS5lqCXkAQVUXRyWx75aJ5YKjkNPuvVhKU0tC8Cet0qBHlnqY8OCQ++6lqg8
357dbYpJkN22SDA9TxnHLCHSO5gdTj7FiYkcTXhcAYCiuda0LMJ5GpsE88H4/Xic+eAVoPBoQO+2
XspQy6ID0qEqGAmgot2WisHQIlrWKB5XWMC/0i2av9eW574felP1ohXgi5bIiUVXNhbc3Wla9duY
scLByLwQe5thfqnO7Ir019hE05R3czC2a7Srqhjj43cqimNYPiSwWbO8VIh8YO+uq/ztUhFyGBUg
YgUIWwvKX/MC7zY75u+HRtQjrxG0Y3Lfnasp5AGfvlYxlUCznx9rva22SVr9tMXUojPEWpSwPTki
2QxZWKDXzUZvPPSw5LsZ/VTORcUgUc562a8TafFEMMw6OKfK3X1Na2HZy1EybdjC1UHNM6XvvbxU
IdtlCjUvlheyMf0NDgUYD97Gf1RG/61QutQcJ7Cw666iRr7s90WuuCzi+TBYnquWFJSwccUud+vn
Zd/bxjzTXlYNxg1YtbT2FfiGs4X/VaEO+WxF1Z1CPQSOJgq6k8t2nDfRNC86oLFbOQe1Lg+XxbK9
RdIae2dAFjOH0nwvNJ1N/P1wWVuem9y3uky6o48amXrHvE2Xw21Zg1nnQooCirykqXwvvo/B5bnl
yPMyKAmztFBpc0y8yPzbtCiJp54vd98lZGeRli+P+7iquD7Vv5cEla9993WOLnEsy2pcIOMzU6DF
f+84b5nS/qd9CF6OEbwnweRQElDLOft15n6tO0n105uTcpYd872Llj32b895RaAIBC5w882n8HL2
fuWgLPtueby8YpLbta2BPCzV4q+T97t6/FVTjkERHRn2IQcE5bRaTpnlVIrmIuqy9v2cIYy915oQ
N0TZ4O5DCUbSleO1w76dS6v2XH1dXvt6w/xcKVCsKkd6m0VTCo0VNvysM13W/u05ranFRmPsjuzO
n+Z7Y0ejN4tpC0dTcw7iaW96XHwsNQcmzGtFEBlbeCvv312A7z2aL/L/5XEVF+6hTbSvU3A5Jcs2
ivStEAZXSif1tyAOxKFZKi5f19mboK+TrzPPcj0LZ1uCX34+G90Wn5nRZtF2OU3dRby9fKiyjHtw
nw3NB3Z0sZRhlrN1WYR+TD2nqUMOXgkXZEkpChybAeOyp//xuPVdlFwZaaUweSiPfifdLHrfrzQc
grw1uGzJ7ivvZqBVsNTQl4fL2rJYdv3yXFii4irq4PB9uczCaa7rLp6YZZXvfysCARY2be3dEnGS
zz/GHVOgV/7yEwZr+D/xJ7kpmmm7vGMwGB8dltXlY0s2x/dDYeoIykxX+1QVeVSfYZfme5wV5UnN
Nddl7Xvxn54rNI2r6Pd7RD5vmv/0FQNzlW0+RX+Wr8mWz4VCPzuOFe//8bH/9Nl/ey6NSLiZWovD
cf5fl1f1zPsgU7Mn8ICnyqFbu21ZwfTpfhn9fDsqZlm+LWhJLAs1192/n+uBTlPr1rWd3oDYGvrs
nGsy31ukjyJfnD8mRjoK6H74muXD/+lrlhf+8Zlg9LZOYl2K+cdHCNKNiKbc8q6vr/t6r6pmwbzP
1jAsle6X15cFeZT8teVVNdkrPedA0YjtwfIxu14qQ6ddCI6yP7ZuNW6VLIvmoP6Oa4gjn2FBUeyn
+cw05sWw3NwrK+G625VGepoey3lsoCVkYNXLKIHEHnZhmL82uu1sl0QS+K7hzq96DOP0TkLo3TAC
4rC4jFrYrP6t9rc8/EcFEVKIweUCMkU8322/Fstle1mtFsW0P3b3BAV0O8iKv3K7arb83/h65sVi
/VkefpmNkuLZ9/B/gTorN/Z85YESW7DZQhhj/JblqeUHLQuRGO5e5dm+C5yhOrTzjSuaRwnxfGv0
A1zawXwLXHJiNG4MM4qPeyBArnQth2JETxRz7YvmUQqk6fa0rLVdHp2Ia8JiQgMl09+cHu6wnPtY
7dLMmheGozbw8uWhmy+9w/zWZa1xbbyuIe3p+cIdz5d2lOocgsZ8xV4e93ZGUQmikd05enn4Nnfl
pmNzlQxfOzX1tKDmweISPPK1pjviFEF6zi20hMn8O/26bXAqsAY0FvjWJK9J7eAjNmcDNSfQPKha
Fq7EYV+EDtlR86ACFym/W58HFCVzeaQDc3CaL8N8kwDgxQan7SIqgPsp6wUkxPnUGzVxVzvlsFsO
nGDxq3wFwM2rIfC6mTRwqQMxHZeKtk49i7z2uSi/lHYL/LYoD5ODNc91lySZZY19xH3h+0ldRdpG
NsiGF1fY9yL3E29PDCwGXn7cslgMZ50Af9O1ISUS22l2g6bdL9+m5oy2Ze17IeYjtTPaHzIXSBbn
L/ryvC2r7pCz4W0UM1ajnENnMxk7h0rIQwSlwZnH4MuiXg41J9oQNToc9FRjBy8vaCXIFL+rP8J5
1yxHmx/koKiXx/AaWY0g+bJzrQ9TmeciFyODgfngWxYxNUJ9nRfiD8W+emtS5uSrTTS+8KOOdUWa
IeH2w0nXbcLEvh8Dl+gPaeVvwiYF6550JN/6M/2faFnEqsuzcRzzzznFT5Ks1Ak3vDqJkMXy8P96
DiOBRqgE2U4XQsXK2xrE440MGzQV5pZxDoUiRH7wtMPdlPfxunO1R+XDfY310NtFuFLXflAWuEzg
QlVTXu9GsAbbRvenOyN/wK/hka1TbbKqfqzayT+DE32abESXbYyqrLPcN9MYo8ucstAQsHYnpVFe
yLmvQv/KcDu5ylG3zoMBUCvxOCFmSpIxdtvYgFrvw12imvviA7c8pqoqNq3yHhLYO1RhOgtxq3fq
UwqVQ6LCQ0NgVBqOMaINrztXvbooyw0PfT2PFnpnB+F/2EyudpUe04+xTeoD6X6CYB0LMd3QYgtv
s5siNFCBBm2xt0eOaLd25bGT8hAIYF6idpwb4U2XJJYapeDxR28F1rr3+nFdeD3CT41mjwlG+tiZ
/S2VrfrcJGAGlzUif3+3Fn1xp26rixUtg9zcIhZjiDaCOud6qmbUlmwwxTg12XeCZFwthK7mZHZ8
Q8zorIIKy11O6G4G1Bknb3lIIFgcCmiek/IwsRM8YcnY340mqaSElwLpLfR+LzIgoTjt1hFNf8og
ot0QYAdX0Bt2oyXkxfQLfa0qqTaWbSLDLWPYXL5/tYqm2Hk1ktaI2oydIHH3q3t8dU9ZYHV7n8gl
mPfObW6B+YjLsxWY/ZZS615mE7J9yQImc76xMEjYofpVGngyRoPuLWCoOrSeHNAzV3QQCcaU8XnQ
TaiqSdFBeYY/WkWTT0ysfC/toUHybmTrhsr6mOifpOv9Kgv1C1qWsaoI79uOwWEipX1tuWgOWxtx
ndWT1kSi8GXKkofaNZo9FPBuF85BDIUz6Petzc2yL7LNpBfmJh/beudzp1inqJVVJ8xVFjhbRRF8
PdRgah2NhBUNhqVHaN+qJHWXZNQSNdko0OMw9N9ZY95jnTDJU0PzM/VQCpGWI5O1GMJeJi35rRsi
wqtIjVM3ihmjQIS5l5dXy9ISSk384cqxtFU2GtEN/MKRsSwWDtMi5LuTNDNiv/7dOfN404KxkDLB
JNCg3EiSE5mJCu7mnY4LbkCQa3XdQQA2CknB2FglwN0wNrZW3QYbUBc9adv+bajn50Bz00vtdwc9
q3K0E/Un1tVyXRpWt/n/3bv/VXCUY7n0zP7n7t1L3Ii4iP975+7rQ3917jzSn2yXpxhBELPsG5j3
/+rc+da/XM+zPZvUJscHN09T76/OnRX8y6bPx1hTt1zXBEHwd+fOcv/Ft1EWJFzGN00u5v8vnTtz
+Sv/7NzZ0AM8MCx8J/+GDkzgv3fufBjfJE8L49BNQKlA5hEHXCRbxMhdjIZNwKwKJDeTusY05Z0R
Gaa2MvZu7tg4sGa91VfenjGSwOPdlFS4DZBkuIYYTpfEvB1UisSEYtgpr7Tntom3GHKfJ3IWaCDJ
TUDfKrOyYS11ojBd0haM4cED5ymkf6KL9uiaz5OP86vljo2mHumsO7O9b9I/09T8qMLhNfQqHBOB
we1cDO99exe/NE6Lkac/T7HSVp5ZvSet+Bxm+VSOjwz1x0NsuhfaEMbGd62t0o7jnxgzg+254U60
BYIvKovjwfODdZxCVeuJqAKrRz8wLNzbsvDMU1va1sGHjZg6c/Hejqirgtk5TjYSG2huoIqqaSTo
nB5lUfzxct1hfOHe1k3AdQe+HWil+iMZ0GYrgOGN/pIFvwDTPlmxuiZx8DwYFiJ1ODenbB4bsvse
4pAy+RxH8jWizZ1VriUW/Nwh3zb5HM8suajZHTa+MppQturFqINVhm+qzfWsITi5toc3kfCl10Tr
xQ6+3b6buF2lMf8/kjZ323DYP4dR/Vo6G2lnGDm89s8QeNWlit1zVvOzFxq1SVfVKckkMWXb4H8o
yrOCvLQCrCl2TK8P1ijgcOrdL27skiordcCIvsXLaI/Gy0gwUTUaG7Mm9tTsc4bmpOVt00nkG4Ci
xsFPsJJ42BmDHh9QBNNxbMIjblxku43sdmlwN86SPqlBSJtmv2hVPFcjWyoQxLe4ET1awxZnFQ9E
JdRzSMXgG8dm0PgcsqoyIM8MBDMH/7sMIXUuY7W8NV+cGI+2O1dw4qGhOu1CM2b3+5kuNrSy9mOS
/Xb64KmPjH0vyl+Tr31GVNp2vZn2Wx1i1aqxiYBl8N5WWFUceKZ+cWnmGYtpFOVunkb6aA/jqaV7
xM8iooUesmFwaxIKD2Ce97Dx0cX1NoSjMTqnjY0xqMmMdenmj2D8211pjJ/DwI17mYiQjHWZA7X3
3nyqOYPdbwoTu8z3CLzJoeRNmt+ulpmfJkZzI+rZMjJPb5dIQhuTTd4nzmGZZQzZW9wEb7aeX8LG
gVcVrOy8+5n6PkDOlM5xU3Sb1qZplDeQf4pGn7amk/3J40R+HbJxKy5cXmI2dPkr8/IfTa6HuzDb
Mgtvt0MN0TEpPf3YQ6te4hCXBfTVI/yCfr+M7JfZJcNBMEPrIQ/Ljae5VJwjsICp8unHE8JozRtG
y+srZannNOkOSQMcVk8dgniVO4FWTmb6lii3/QwYKGMB/V9v7xvppuD7XEBiibvrUuemrh2M2Hjw
tCq58+omJWUI/XRPw5ZuJJEJFpEIph1DbCbdtCuDXSf02Ssqb6MkqGltk1BKfSFajX2OuaKH5Ndq
5cGTGkLllrwcNedAJMqHVIiLvK6h3seugCIko8PX/xk7j/Cr+p0qEcwVOr5Fq1R7GFtQVvvow49a
uWOo/riUH+hsU5InFWH6padwFc15EU7WygfS0OM96+VsbiImY5Z5WsRhVsJj02K9S8skPw5wUNuB
sv4S71lrRrbJwxYNhSQtpW/E3oP36WnFB9PffCdH4070CBAkl4J1U7Sfo2fGO8Kyxk0rTaKGjPre
MbjSaBC1ocOm3omaQLk2zWR8yHz/4jIc2ji5Nu27Yync5s42feT2+tyJ9aazgUCdg3fnDw2m2ko8
NbNmI6NquIKo6HFF8DdJPxpUVuy9G7XsDCf9ZY49nFFXFBsHst+5a7OYqGF8isTwLDeiobGvrcAV
MIqiv6DzfSzSMNyHbXqfQkq7GQy9fGgC+AJG07yMTcl1q27flkciwl/uWYhPrO5HX5jG1TRa+2Zy
kJ7XmSb2FH2MgySRY12AQnhIQ6K9RKDTH0wN+2LU5u9ORae8waKb+pfehmSs/G76MKPyJmpSWN/5
PJvpG/j0dWD9YNNSEhi786hXw6XICUcy0+4qI7LtismUqyaoKlJBLLT54NQY8Np9gnOK8aI/mtXe
T5RNXl3HUTfAKS5sDYZ/BpOSiYy7nkrsyhz47S5occG1jJPvRPRphxPk89rOdoQ7GjiL5V0zTT6X
/DrmsBshlHJOXctBfFZhQpjAkDLvNfyj45TeyWQ0enKj+NIAStp7TV9uiiH90Xa2fnGoyO40t7BI
REvUislFuvF9m9C9UrO3IUE5RMp1QEnb5IU8QdDY4C42vRPKE/f0epOTLnsK6uiH6+TFRUitW1Ux
jNK06t0DYQjmqSsx1gwq6B6dcWOHWXsbFnjVgxLoPw10yscgC6hxIvUx6Gnn2a/C4i7SUWzf1HNg
WmzLo5EHT3Fv6IeeERnXCVmeJ99wDpmmiGksRHbV+a7N8gKbsNh6hC1xUQKAGad3UWzeUQZSj4VV
uPuyFQ9SCzvI+914A+62uCKppriqJw+ZBFZLgeJJADfTNOuFGnH43joM7UGHVVcESUol6aOyJgqM
NjKAYZIbYzA6Ymvj7qMhPVnvtVM0tWjN2yzcJzZSlXUOYxWwaEi9NTmjjMDzoCp3eOit9uiRLJj0
ZXBv976FO6Juzu05sLBjSNXSefDoMpck8q0n2TCMM4JD73eIVmS+VTm2T3/MPjQZPFiay4QUM5p0
VH0RvjdeZhpkYGAmgYJMCNpw9TrlbqImsHelsG8nr+1Jq7iVgyWOPmGU20bxpsllXFYBNJeTD9Sw
K/aFWQdbB3xfQSZiAa/6kV10miL3wui0e9DGatoBuHpVIP029NLz51zY1yxJ9iJNmkvYp1QrhhYo
X/NII0VjztxnN3YY6eRkICc3W/vR0XGZx3mj3RJxgh3E5dLqv8NwFncMInT8jei7JJiEJMGrXaHN
RwfgyWdlU0eQTQL5rY3ls/RT0N1Db66nCaQwxVHojiUQZeN1kkZzED27B307eQfe1Sgdoj79kd1h
evawySwiURJneuzi2Lh0aZzuO700f8Tm3rekewYeToagh0Ss6tAfBSY3X9nllySZrmGhtFPVAutV
UTDt5JQ2nBj8C5YWVfvKjq1LryLnEA7BRR90e2M5nfVcc3zBRHHGbeSKj4bJyG1M6tqcluocEoH6
pLX6Alx+XB4zO/fvB9XcBsl4r2g6PU2ROWyRlMtrigzoFO2SRsvOVYJx3yQn+bmxzHcufSurirvn
eCD7U4yYh+YsS0ZhODQGgc0oirOLV+fkxeJcszSUHHDEndcUqqt4J7VW3UYMEbcjAUjrvLG7DQmb
/i1E+AcSu5wtF3xiKco2Af4TkfQTV92ecXOzJ2YIq9wk4IsMDggDu2sOBoCRzZRa4NiBnD+WFV+X
Fm14P5S499oI5Z/wqmfdHPjHiDP45aiKU6/yn5vJc1c59tDBa56LBPFVPgxc1WHsv7UJCrbC0MQ5
dzKwUJ7LxFyVn17eUM0bcVO7ZeHsirZ+pm3pV0b0iZ7x1imBj45c6O3SdDfhWGUIqSS8DN/1uHtU
EzN/JjqJK1+iHDlcaFHXcJyqPKQTlGiudlymMNQTnjIBZvjd5i51MJxc6Cq4nXcpA2LlcnSwXYFH
BqR3MkgOmx9jaMBsFIKpnNTUDoeCdXTyEe88IbRmEkHcDqZ0I0i+ZoLn+a9RHp7jDFrPOCowEX5z
ScsWr1xAnR+EOBESQfLBt4RnWn7kCUMS/SBXyby1ItVu46AXe+Z9W4D6xmvH3LCexIMYkCZOqoBg
kEfUlHS9PRoG2z0R9rbqvPEuKwosrkUr1gG5XxudlPBdBlRu72TdnwGU7GM6hyhaXv+jaFS/yS0G
hzqhMzanP3mB1pUUxm6X11SOWkI9KN6Ed4rwRBk5DmcONA1aM0dXO8qqPIpEBlsYUoipOrrjHGhq
HXcaaYCitw/+WFHjbLUrlPpLwu2z5WJ/6yVhhRAiGjcEhGdnirr1pmWLxjplSUZft3ThmRmZoAYa
vz1yk6D3I8v4WDjOZ9RPxq5N8ASTjYtyTLTensAtgOaS6tGQufcEvD71AdFFMIn87aCqgFmwuFQ1
JWUcMCXfDH6JFGOiDvlmr7b+IPOU+9rUm01gg/LlcsN4ozLahyYZoCJEETKPpAvgj1OR68IkPBWW
h7NY5NjiGGFs3FDcDDnxdeEbJQhA+2CTDjlFDEy0GPyLnNzYbvTu41brDsNAwUsoCLqeW2kwSNLs
YmbXyanhbk/S3LayRHAXea+jFe3zxsuei1C/xVnCsRjllwiZBvsn3dtkXERw6I9JlfDbnEFtyr6o
t06KwNRrdDzadXnWhOJUJyP01KPZDCY7Ost0YiNTMtaSVN5rHgdmYkBt0M0tCtbfk7TrszKBDbeF
+0HKXg67RNUbr+hgK6FuIzqtD44GYlWRhPibkQXfE934RusQ+EcVC0Z9RDAYJRBELcGwr0aytXIi
BZI0sQ5j6Fgbv1LDAUwkaStjDhoR7U1VlnjxwXgi1/J/dmNQnh1aCWtZEDblGAR61Gl/8cL+1i46
zJdTcB9kiUQdmz5p+YNjyejR9UV8rW3jTtcwylWqfNAa0CF+IFqXLqB9HXJ1yRMGepFNomzkYpB0
iJwqSF0g3GM/IgQ+a94vvezGs5kKTPkk0fK/1ye9fOxla51SxUtEQW+lS9xZTjj10Tcx3cHzPrdC
c3fE+IVPBNOuAB6X22Gq3ruc7kNi3BWNF70hj6OKU++GCAazCge2U1PcmKWegJpp8l0AmHvjz3dc
LzQI1SXQ9NCh4FlnQt4PXsvR2yf6QfhgIG3U4JHrIWptJEpH2zwrIpYA5Fgbg8LlpfTbp5H2CBwe
jNFuFhCkpea2mk4YYZHm1a6zskPrYcbvnOSdW7W5zdGfAY4iUSYS8khOyCZhFng0bPdZRLBgU3KT
sF0WOYwnzTy5z5m2HgbiOAq0wLshIJggJdtzHaTRi9tkDGsyzieT7b3jFrCqPvtUDPcDusj1pNQv
Y1BPUSntfZI6Bwv4Ohos+3etB7+dbDD3uZH/dNy0AXzV7YIqca9MhpEduwWLxjVfLBsbZRA8m0Hx
kfYgj6YAM/FgVGLny5M5ufW1KzAQ2nlbnMESA/JvZfWBbfGRLfFqt5Sqy/jMUDC6LybIMNx+KCVk
r1F3U5vF+CMUyNo557A213b+kFv+MSjFeNS85KKUfDGofUDyIYPWicpbh1P8rGm9uWoa2FVT5/sQ
jCCIEJwjHMDLLAjATimuV95jNEcjZGqngbdFLdVwxCs6VSR1gstIxS3R71CA1RjvBGUnF/xvarNF
x56yYeg2b66HuDQiM4HgYXsmeU8PhKU+Doqh59ho4V6+0uNRTN8BkSIGhaFFSYhCGxy0otohJsjQ
m+9ECthBdKSSdR2dNQ3baWTiC88prmzCHCpPMfXEx5awvQaXgp8yPgiSKbd3pjf8UD0+dG8ouRVK
wrnkpK/Z5eON7H37jku/c5flrsJ/yo3SldV92Jb+2dVhoJoa5GRa3pu6qeI3M1JHJlTZez6Kre1p
Bip0KM15YBFA7xGc0A41foAa1krTUIlpB9mSK0X9Bbl9uHGj8Bc9UYzOjZuv7Yaw3FHLk6NKuvvC
n6y7VrOsde1r+WawKHvoAU3vKeFHu7Gmk8o5tgxrjAg9T/6zLiEBePYKZebvXDDrN+CrG3arNjUF
1juUFf2+JyKWu7/Vcy+KnSvc2mpLQKq37Xz801OAaEdcsyIb9iM3dBS46NuhwRAjhdUVAg3AzvKc
+MW+tWQO6FRx/rvxTkr7Me6hrdWdeW5gR6mADKJ6Iu/7hCV/cOvoQc2LyC3ea6/L752cA5RZnyuq
XdYjLPEVYk3ZGrcBHGV5ahM4ibDmxpWIYKCN4gpzGqoZxKLOhSjQlhb0l5ST1A1IaWgqb11qHGFl
FX9qChd8UP8wpH2DPPBjiM33Rsh9EzrtamiK2wY5xKaauGIFgDUyZT2zlRU+QHnrmNXbENqHdKDW
ncM24D7IOAdTfuFbV2cCrmelnxBeuHc+N05wV/ngc0xaiKtwrj4Lt/1jxy5B22W09UnNA2Sr62BD
zdvBNdep6exlL8+UrZuVz5GIbB/zeBw9i368ok17jjJbgPjRnotMQeKqZUTpFtDdFEWccvLNGkl2
Vs7Vixk0lXEfUwNwnZ0KYsz2Sf6jNxlYE8/6w6E2ojHecPp8X4/qIgsALsbAp6pyejPjuyhipFBl
rxyT73aOFUQVlthVbvvWYQTYm0b4EoTJz3RI7X2q6edqlD1gcW/dcwMwbQMrD4FjdMzsFVkND87Y
n3JqFCuXkNZNim3Fmw9eO6K8oj14Ro2su7e8M8W3FzGS3ZVFRUWFAIxNk5t0basAyW3ybJft0cwg
h1HQZpJZEoaAhIWOgjZsJbK0dUnNsmzYfXqRvEnqgwSwuNDcFWE+PT+2y6c/meZfUkJKUQ4yYB+2
fnVx/a2Rkp2EmEUevBYwA/XLT+kPnx5UgqqgfJBWXGrHUT80ueacMSe0hnA3XtcG65pqcjPUv904
fJ/cloCGIWU/ZTcy8b2tQHDOmMFE8eEF9cGwnbNp0+y1J5IBBMnn4PQRFhjeXZlSpVGNTb+h6w9+
j4xhKtv3MPXvPQOzgD4xeycN7DzSDsFMT5f+VPd4UTAmUiujbBQkpblu43NTVT+Fx0BuiuNdU6vi
anjnoJ8+9SzXNlRTgh1JVGenjz+F3SMqJ4+d+t1doo8GKmGwH3WckKHDNQrdz8XlJcs1BPGIBPyl
Vfs7rInjmYCn5Yb42Zu2emWkAjXJK65O7O37sH/xGHOvbY3mvx4ysistNm1TkRrSV7J+T0OoMlLz
0ttupORQa5O/8+eks2DOWneoeI8BZwA7Tm3MqjnipyecLAHr0QsfS5Vt3hBcBMWQfgcKohef1rqr
jl4t83edpusm1/5oiSlPcuKIwzgjjg6i+l5DFKV32LUSf0AfQR98NXqYrRwln6NgGPZ11d4FnkfR
xswunaX5JzMDs1LCGr1mHQcC7Y366b/YO5PlxpEtTb9KWa0b1zC5Ayiz2pDgJImiRI2pDUwRocA8
OGbg6ftzZZd1dt7qKut9b8JyiMikSND9nH8UjLSzZXBzVGyzNX/GHSkdyLtx2KYJ22flqjdWMrJt
JGL/ZR4N8gVXJxR43LZzhIamBPJCqT4PRyNHaRaU/dl3xF1QNY9Md4RdPRhrFIS2MakDvfSEupll
slGBD3lMU1eHyqGaiYCqmuWKXB9mwFbbhd0zhCZ/lBPhFNQs0HPDth34KXcYlvNk8o2dbYCwKxoU
KXiyOg5eu6nBc+vLOhXX1eybXTbl+Ta7L1vtcLAdWl6kn9x2WXKJVSxP3bh+RLb5Y7DJgWhnliT2
mB8cN1Yf1TR10hDldD/iySr2Y3JOx0Ff6uOy92Isbl03ISzuVLxDKNDuA5l4B8rQtlkRF3eVWVQn
tO3MOh3q8OktWahELCi1HIc1OzkT0Rp91fK4V5iY2uh3lK6/l9x1H9FnDIjN58d8YJNMcy4FjVq5
cqk3XsoZYK6UnIvWePbUx9xwMYg1fk9EDOpOiJeaH63FV7vOtj9p4ha3WDkeqrzTpZXZDaKaPnSJ
3Lcogr4P7OYHT0SJDn+MmuZMJwuBtqZFl1HARAGxRGjY2r9MI+LxZVh7msGb09QH4UQvIMY2tYZl
3b5mQX+ViuQYWtKxCyIShgliQpcFnWw0woLMvy41+VHzqqxwSBebHoxF3nlNTxKb99Ip00IBXvc7
adbdsU3tW8fMDtx11cExgh9BXU7vhflRJ+O4RyPRHRdVDbrHwjqu65hwNNFAr066Q7ZoJkpSvTeH
LgoPzHkXBd38Nk2Z7r3aplFK5Iv9MdWRICI5ebFGCqEzZMPH1qMZLE3t+IP2sR06rfLilZRJ2ZRi
J50fLm1yrNL3kbHynBGMtBhgsKssbsHgdaRne7eWxJDizaTum3bAyBl2yoElpM+a/4N9NTgj2Q+t
5yyKuI9o94kjebMkiujcYCYXZ9a2Nf5PODWoGZzrr4q+rn0tf1HhAXbeEEZZ50YNRMror0pCHXjH
aNZxYhv+jmDLEi7pONSEk4l52JrjSlJU1BiwN8O1t82PhRe3j0YPDtebfpUyofSvNJdH2XuPY8e5
pWa1d1vBJSYHTYZMpFJYHomCt2ZiD4+LXQNVoTpD5bRv85OEej26lX8CUl9DOdmHGO5tO8XlchJd
s2+ykQ7jaXgL2szfuPZr143Lpp+9Z0QrL3Y/PEl0VWnTHeNcHumIKU/xaOYPzWjkDxlj4Q2G3Ke4
GU0CqMDlEjneC47V2pHGBe5LNueSPIm7seeSNb305CUGKJnNKo0eoXqv8EE2aLXcvPMf5lI9MGqr
kD6xk2/E1r2Rm/khbbiryvQ1F459V4KatCIyH/gOMwDrxGoumm3nUuxGY+XGkbNe6JcIjqDnOC9J
pzPBykVzT5fbZaKSccPFujTzSRbqcUTcs51d9T78TEtzJLNafohAUChglniDh+JpsQXvW0psEnv6
zhhHPxyAIf0aiMKiem5eiRFEK6CWgO1nRWJV0jMZUZvz2FpUwVVpTCtxDktRjgff4OPpjjIKnnN3
JuUMiqFsB3M/RRG4Q0Huc25Yu8HhTsiC5KbzoP0z6j0b6BGVuC8xJYxcapwZuUN5MKOXSayUASOq
MnITmeRCSEjUsBZHXSL00hHk7XnZlxzrj/iWONtT/FTmrM5rYBMNtxCBt8ICQB8ww/NgJv2PrLGs
EHsjMTQTpjCLE7q2uul+CtCSxxCZ6/Isax6U2JkwV7FUurn9VSyMsfkKPZkY8lVkv4fM+ZrW9q7x
pLub8QrvfFSa/DCAeuRbs8RmM41Llvfoxd5pQWteriC0Ad2hLY9l7/SvXmONN7MQl5StFK6F1kDM
VTtnin7lnt2jTRPGSRmeE85T/jmUeb1T4mpZnKPdFL34q3+dI6Kol9i07xp/PtlyogXPGsE+2/rn
OmSsDmtOwSL1GNvK7rH3OXwajLsddem7dJg/R0uG1tiUYeN9zh6t7V3xGVjLcfZVQBoNFRVejTRw
HMizHdK1obrCcraOQ+pXbRBxWBKkancrbMPFN6NH3kGah6IHNLrqMOZ0yg5R2E4rvdaxVW15fvOw
WPoHI9bMlaBfbQya7RDkNnQYYeO0Pi1L7R08f/gy8jdFJG/l+c2+lc79ms/pbljrEM0HnIvzCPb7
TppyF3ksl52z8+fUCANqto+jeKj8Pnmf13Yi0LchXbYg6spkqz8g5Yu3pZj3Pd1T2bz+MoiKp3Js
+sUPRPeYMxiEcF5rs7oGj+saTy8QXnsh/eYse3EvoBCXXIxb32WhFVF0zUvPB+yk6JZziLgpBeiT
qwOPz1mq9gJbi2OvT65WGp8pgMeR68zUagrvpk9QwpRZtrPpBTsNafeGDWkHzzEd0oEPaGUmgWkN
Dv0IgJ1USK0TkqXrCK+oJKTbL4hAW7yYxX+Wm6zkdK1pe7YkYaVgQJvMo+yuV+10NCbCHCm7uox1
8g7lJ3dp+lHngYHMxrsUFCkry76jlfc6qJwh0y3OIkbGYNlgQSiJn4P5J7azdNssNroM+iutgg1Q
mmMfOoHEK2zxfau4joxlO/SO9ksvhB2ibWJ2JbRm6CaqsUcdDbe0+4En4tCaJvXeamjCxJusw0zx
JxOZjELPm7QNGfMntZtUNQExsO2Ri50s753fn+sKk4Mq8frGPZHxJAjGKfloFmuXO89IUApSjWTf
7Ye0JRfQcu+HEmOzhH/azllQk9DZfQwJy1NC3GBbQK5EZFBH6JKI9N+TesCtOaMgpeRa/9t0ms9u
612UEdyyeO2A9jax9ZrxyiWm6kaCSEw6FBlxTjI9zn33akJtrolBXRlBvkVjP5vHDjnzkLRny4Gq
6PKgooGv26JGvwZpOT9HBbnPSU7Do00AmlLJPtblvnFck1kcj+ADIw3jRm8ZYYXmc+MtzXmlkwA9
KNol75vLS0NW8+UyygRSLP7EKU1t2zLgqUzDYhD+vp/Hp9liSIoD19y5Ji2fJA0QgNsJGmTyLNg1
LpKmLo9JWCs7/bGZ7s6aUoMo1W4lFGA4exOgaJQmaWjbTwLZxw5MXIV1VNH71CXwRbZ1Shm7Soso
NKQa1YhAiqK/i+nlaCtZ76e4WO/saL7N+Uy2wp/2NMCWdzQGf04LtLNwAWM6f65Po1+fwL7DnMxw
xwno/SZJa+tY1ZGaOr5n7ZE+DSKjgrXZxX9E+fw2REW+czLXYCbC4C2xVCZ4HeR0G1f+OVmCme0q
iQ76W7slXR9J0GxWuyyLLn0lPs2Oj0EQzLjqpWFRgNmt2NcjSdCLOcpTS2ArvbvSuktaszylfvs5
W3TksK8Xu9zN21ubYLaBzmLajYsvl4KrvWvOv5KG7zWrmpONpKLH7MhOMw6PpH01iKSOtb1Eu8wq
jhkkzFi3w7avSSb1iggFtDMRaWyiOlqon0PkbbrikDJxhcmQZvzuZgxN30pxIvQXxIzpifAEhm9/
Cfv2UjngYnzzn2xHQzdJdUT4ejs4/qErIBXGOeF7YjffAQLZLqt5ZeTV56h41iequNVBqpdhrZbQ
XDyiopIMoLc7m93yEpTiJbOBC5esPyAo0F1u5qagaQPN7mdQ28lx/NEv8n2BfSC8E/nOlFrXoszk
TizgIrSL/0j8wgrTVNW7oVYErm9nQ5O3FQkNBQU1G8U24lFY2M1cstkZD5LyLbg6ai+OQ7CeilTu
KuhlJq1qFZ95NhM0ySVxk8F47RJc6sBf1Rkrv+6GRNziFNV7TpRlU2W/Kpwb7RR7t46EdQoYAmeu
qw4cdMdOfKoZF18Xde7aZfwQiSBQOTeRWZ6YxQL+ely3s6jPCgk1nSDsAsFTFdSPzmB3dzbODOyw
sNZxratdHZZPdPQsyZ5/rAceJ8auduMsTU3rIwmRdWvvBKfXyUiDw0Cqvp+5t+bPiv00NAdDnESD
cFOWdrJNkSBwCKDlyulBjhPR3iUI+VfL+p3OkU6QGJ6RwgMfSO99oBMuLaX1YBmD9QA6R1J1DDDs
QAtD7a3YlRkawNfbHd4xJDCjeDcpm4b8IGKQlTupuKQm8UdppdOlsB/n4D7tK/uNe4KfOyMdMiXc
eRHrAKbi27vYQ02VU4Czc0k9KbDE5DWfK02pUWh1A9tSwEGG7ozE7cx57cePCMrwdjXb4rDMwyNP
UXkY+zT0SJAsjJbh1NNgLURT19Alscqd3/aEhrPfbfI2fSMF3jL68qWdy0sPTryvpmhfcc3sEui8
bSxxTCzZmY9APaGMeliiRZH+TlVfWVwX6Z9HVf3Re36xlfTm5oLkgz7H9SYVI7FNHrhYUMT2TUGZ
nuOEmGLRl0Z0L3jtzy4rYKeXLWP4jSB8joMhAUldjcdxJi8kbihrX0nGm2tnL3qazl1ZpFu71psB
jopDlQcMWOVMxYfyuFNpvIblYRQixDRaz9iFraPpEqzaW4oH2+TcW8Rx8cr1VCYUDGe2AFweOFNH
BIfb3qPphgv/ZvUJTjVo7B0y4F3Xrt7obCeZLoguqFHqzWQmyxHUoGtLSj6JCfjOa8gleIYMfAZ7
QmlqtC9BfzE7vhMOsQabRQmotajco7z6USajOuQ2Gd5tOXIu83Y7LXCTzaJO37nRkU5EDYSXZN49
RTE4pMlbydFThYvfALAkfAWXwD1T1HqqvUCE8Sg5CYRx7lT5Fek0Tzbp2fyjTVbYuZXqkPYqhmW8
bb22PxlYzNpaR1yXqyQ7h8/YoWwiDnz3WCCM0dWS2ViHtRitUNCsM8pM3Cf9iIgRHI0rlQWuQpbH
Y7cpZh7Lsi92UEBsYz2TywpvtszZtamwGzpd9GJ3n//b4VYUS7NZ084LuxQGNHEZVhbKmHWnKdoJ
rfmr0vREkSXJLZn1tS5kfseOlirrNNIFnEotcjoZTS9OZZvco2+TewTcGYZ5s8U9Yhd7AgvtbWvy
vHwTaiMCwniO8htTzWE+ksEBKZvui0IlJxH0JDNiIEQZRX6tApybk1c3ffIsa4WRj64OmQb7b4ln
pZptEXX2UZCqw3pIWee32JKb4OKuSMgCP7+Rjj0ewLupqWnTM9Az4ErfPHfaRDkuJKwkZod8Yrp4
pCgcoggAfNORdXTTEgu1JlF8+n45kfY6K/42zLOnqSVoFA7HDUtvIfrhW/39bf9Lx/4K2K323z5A
w6ZzwBwjk4AkbROkMwE2FSaDog4xPA5RQ8YzQ8CSoexQfr01A/3VLPlU5ZKkW2lhO3J1FGhc2WLv
G+pCiBE6XjP92fj1cZr4ckhDpNsiSfHB4GuhQfTX2BHovIxIxildmrIUYLLDSpTzIHZleR24hzGe
alFprXW3hld91mZpE66TkIg6uhR0+mO2w3D2h1ZiQNN4z6s5+KgOUXNurTZ2D56ojzRel7tuNT4s
EAjoleqxtyJBwlTl7fjantGhk7WZ2B/VGpg38EX8oqb6lCoI4qTuQjdmhiE9xdpEbs7gJfxQ2tfc
bDADuXgmIQ7//EXlyQ1fuPlACdaCGSx9lxWSV8u8l31+Oy3g2kM832SptZ9FBVeH5iTmH+0QPF5a
P3lZvU+6d8ni1z1OReAeHEHZS+OKU27Zv2NjDLhmFyR/QWRt3YLgcTTLmKAa5e4UEifGzJxBMsr7
HfLBeuMKZNu4SF8d26JHh0Mu8IjTIF2HNHkiGG4wcYQ2LZ8b37GsLZiU1tImi/xR2LaWMFYERS88
En1MVLXdN5+suG/+bJGRXnpnLsCURvJhual1HK5fZ+5e9eqKdJpEkNK7BqwDgo2knPoD7kjCyCpQ
zWUhyb3B3CSAGRFdba0nYglf1wSXz1Qb77KjnGhII/TGxee3cthj+vhT67wAoh7cLHhkcWB4Wj5F
rs0B/Zofane4GEEQ0+Oyr4b4HrV2hSizV+SV15c41g3IUTVvIZpdHIrbKOBzQ3a6J/ZN7QeuaOgt
KzQwkmF6wvbZOsXT97fKikBDJjvpdo2Z3Bpu9ODw3959P5bfqufvX9a2htmPLvGMDaI3Hj2FzwRE
3MQtosq97S+vZLFhuJvBJz2XADaVx/tFJNGNgWnUigbzMHWldTNE6O4W845jG2GyfrVtjXoF818M
JWFmt+4SU+KUgY3PctK3w/LHt8/YUKQVTQLLS4Ob4M/+xSlSF7Gyrqg6eq8c4xzJLD06nElyLK8F
/oS99R2LUiQGP98YfwXVxD3XZswYCJxRjZb7EQ+ym9nGsVf66c7cP72y35brPondI/FNW1NC/mBF
BjCLo4NaXZSXTnkKmKcA5igAiYZ1E0R9GBy/3dztMP8CIOfeFxQ6676w7y8gwcdkrNkTTKYBWJ3G
7jYe9SFn50+DNey0G63L7wdLDNtumRGGpfF1JC1sG4xFjPxjT6YFquMGXxk6SLRXXs6O+hc71MOf
AYD/Ug3lQ00USPfv/2rZ/2cuoBuYjvCx3jigcha+FzxOf+0mjYNpYDGfWxTq2dcq3IhWdezKlYRM
WjA6bzCBEr/kC/cG4YkNhAJrtsjPABjv8F+/Fv7QP70Y17F8YbvkF7rCFvrF/vy8plWsX/r/KJJx
kcLsdEY18mlPuO2eDjYkR7l5Jv73iY0kTKKW6hfUV0BBdBZZvYOB1fJXdMu0NtX1U85X685LCQHU
Smig5muT5Pm9BCmrxi7M3CUBfZqj3ZT4VejZVBu6jJNErwKLp6lz0xdlH2Is6O4i10NE2cN0Wmnf
bns/I2GwYnCaCI1IiZW79r1N6+l630RR+hvm/oc5mv7RshuayUhT2HLlDHzh4WPNUtf0GIP7sog9
loB4iybYfDSalNN9GsWpyGENRM1s7wrmn5hY5efYpTdmyiw6xgrjD/rShKNOtUZRJmXc2zNkYZnM
hBQ2Zvq2BoyWsqh2SEdwqCTxKZP+eBrc/hSZjcTF2rzbLR1NcWLUt6nDYrNE1ZUEPf8GGAJbQTta
95XPc960NDHaYu6oJNc35uo7F1Pzi9Uc3QWZEb8CohQxnDlbN60gIrufPOIFZQcrgeTWORRFhKCt
zvyTKWpajVh8DjZH6Q7gpz8gfrD2tWG+F2Itr4bwr64q1nMNGB32jUvkddqMPNMZVXwIhxk22h95
VMW3M2pfPBIV7m27MO5ADn9xVVgUZfIy8wwQcbJK/9aNnEPqTfOdV3EI1ks/n1EKGtvSFRfiq+sf
c5LHG/+RW6L6RGhA2F+SHGEtxWeA6DH07eY1jWYiCWEpUbW5PPf0yCfuykUPtFiXtv1sG/icijX7
A9vJkexwf4eqrUch6K5vZVC3W8IzfjuNbR9Matfv8KMs6Kfz9jXw+g+rsCawT6CwaSnMsyvb8uRG
5cOg/y6T4wTYof+y4oE6O3Zf7P2mpiHBV4XiefFWEEHYfnPGWkxulE0Hiv7t33+GowDEiEyrP3+j
6RleKMdlOUYSVAL5WX7j9g0jPl62zUrLL7xJOsDqCOeUiGC+dnPbHl0LmdvcAfn4r26GfqCCiE58
z93WsbeimS2e6qVW5zqQZmjmmcm3Eix1ZZJCBZKTpcY089RNt2iHygez9PCnSwq7Mn+5C4Ip2BQS
8VjSy5O0VLu3jfZL0fTOzd4RdVWDYuDXJzerbt0r8yaq6uhSKB79Aav9tkxsdx/XEXYo3thLr+Mo
gyn3z2ZbZUziVKkLwMIr+vOadMMgO0UuBTdDhGtvpDrFarLmkovfKh6nFx8ljcBvvetyUDqUmeI2
zcx9EWF8yf1eZ9uj8PVkBha4eD98AiyOvj26dJgNT50RN+d5lPCY1rxPG2fa902LbXEgjGKt2yLk
PWv3kbtC5QLkGGgqsBKtu2iWVL0yFyeVc59Jc7px6po0TlrfMqf9xph6dsSSoiXCH7cEOE63HgHr
IeR0u0cwmh48uf4A4qWtjOSOg7nUR7/w0xAbtfunxfjn/G/xV/2fXRQ6IPYvAbJcFJ6QhNz6HPUm
tti/XRR5a9mR7EjlQFGwZfSl4cOqshvTLrM7MdkRC0r+1fIc45gpkAz45KRC/RPXJ8z0zh6Ni6VY
lKoKEwlcy2/QxP/mJdraCftPLzGQLi5e8nbtv99lPgkjxE3wEmcrc3Zd3FrbyYfAQ+tl35oFraFD
WWZfEUc5ERGKbjab6RRb+MOYTaFlPhYV0HsCfLgdV78/jO3snSVitbT26XuaHAugG74KzBB3OQM9
UGdt/ze3oIV1+G8/hW86fhBI3zUDJxB/awtvDKT05jLXyMYqdXZj8YABbyNZPkJhiercUYxbj3cx
ZyAYljqkc+XCaCLI4/SZ0Lc3L25LcG0wf0InoZqrFdkLU4kn7L++r92/9ZrzSFCpbpt+QHqxE/zT
+40N0YjqqEUJn0mEUGSmhF1jSrKzp7CKFQ6Zbvo5x+2j6v32vZc/6VylgFB27aEntc33o/JWkr8X
ztFoHOoyeKuUd0v7wHznI+LetTlXvWhVwIBt25s5KllYqkbcjC4eMgEBuiE+zjmMU2vT51UebHaK
t0jOX+N6MRZ/fmyaGA00tXNxGkjcskj9TWrhktxDGAGyn4ImHVuCYv8cq/5/nPbz0nz9+79+/irT
Kky7vk1/9oRgf3v1dc40CnSTg+H/bsh/IxT7X/5TV/6ff/I/XPnePzxbMAvyiGG0dk2+BP/hyrf/
gV2fy8cNXGnzG/6Sp23+QzqmZXokaksHfwbz4//K03a8f4AhMnt7MuCZDWTw/+TK/zMv+69njU/a
muW7wgMIYZ6y/vYtjRd3Kiqqp0+TQasgO+pXOapua0/phaCU9nZyHJKV9ZWthuETB0l5Woy7fLKG
+3G/JK48TYQzb6oYwm7NthVux1C4JX2vWL4b6X2m8AqDJhhqOVNBFQNIovCNDkWWaB4kOuP0bhZS
wRbzxnaWYAtkSeeU3ea7aFrfpk/pMqiug/LCYT36QzPhL2iOkwn01dbIxU1JcVTvhKtSp1ZTJq4m
T0ZNo9jwKZ4mVth/95mmWiw4l1GTLxOI4arpmDhRl1ITNBZMTQFjk2jBjKZwAk3mVLA6Rg2942qi
x7KfQC8ocM2HcW+647kwnfVhljWNpws0uOqw8HV9xjy/AGw2fRPsZgdQVVhJeXDxbm3q2MCtm+bk
NNm0lGlSSqRhC/hEOB25xPaA8U535ab9cskCWmkKTW4RNr1oskvCerXTDCeQekYoVe7pWBmSqAvw
4VgpYOEh3U/pkO2TpAFHYZRM1mV+dkb/WoKQdnWB0RsoNrRFh6eFCfRYws81mqgzYewsmLsFBk/C
5LG5UOUi94SjbCREe9UCtzCh22QcBrQSm8bt1AQXWa/ncQheTK/5dCsIJbaFTQ662ucLZU+9f9L/
1iniSmdPbmLYx0nTkEITkr2mJk04Siq7UQxr2rKBv3Q0kZlqStNIrGMOxzlpshP/001M3/itb45n
ezTf07ojOWWxfWSYVr1PWBkqZXIkIk4LixoVMwFG1iEb1yZ0fDEQ+yB7nIzAYWNCR0xnQ8vygG96
AWVlKk/cDmmh3ldn2/bVbY/4nAcurkNFxBks7zptlV1qfWiMdhdC2J9/9vDDDBDN3uIyDac4P9st
TZgRbDK08F0Ou2wXwaXOkdqp6cONC48M7+xdNUlLA5W5IZcGitqJUIcCu4p0JkGxbOliRbuWtpYk
RzVP7jqaB8uCJPKJ1JbctFfeSXXTaWrchSOH6FxwmeqdyzGmwxBHO9IT3pC5IuuJ6mwH+RpyEvA1
g343gbTwW0Q47sHqNUWPCf2SMDhAAx+sDgsUsRMCzohZThP8VopFqnMxha1kZvbQKAj173sXM7wH
XcI6NL0kz67dXNP26pc2N6FbISdo1l9Zj3Cmqu1fwlf3UbTsAy1BQDVekgOELIF0O2YQLVXApKHp
+YdIixgCLWcYtbChR+GA2YivzXtGVI+Afx4ICBqxhO8cS9x7bUYnPLXZ7fKGEvdrMUYEMiMuezmf
cErae6TBW4DCZb/mVk2z90hqdVLQDSuq7eijNWkHelonctOLAMovih/bPtkHKDq68RJ9CzyChP9C
ce9VpFU4OSuA3dhs966H1nZFqx/XTrkNxBBsktQ8mnS3LqvYWlREzgOgh+mByZuf5qo/oHilOZTJ
34uGg4fdgrz+LobKrUb6FtufAz6LsCxd91C060mREXZXTChyqJpnhwiil6QsblTxVCbwhn1afcJx
Q2A6SXyDNYkfpk6+msbEmDU5l3RCF1Q4HsRHhNwmmV69wClvEvcV6EltJLK3cfI1Y+2jmCIjXSt4
5hHlix+0yJviGpllkmCObPq70hdfMvtNGPRrocVApZYFCfRBwLcbggimzSKxcBvCfMaC0e2m7mec
OtO9I2AB6wKV+ljWe4ZeKwzYQMBnUM351Jg6HFg9wpqMBgK/4WRS9Xqg5SneDIjVH+XB8ob23BsL
Leppw6fbpiXRRTCCtHhB/qDkcJV5l6OaqlBPzVpGlaCnatFVlVpg5SQNfrrstKxFCpSRbnwij0Cv
emByi/ULWHif2DHvsTecVRm/KCQLvrpM43SYm8bfGhnyppFbMmoj+7EMsPG6WDVVU043nTDG0BI7
IQSevQCkFBVZPCEnE1pYpvKS0Relkb9UT23R4gYL4uyw5sGHBAE+lr+Don/PfDffeujWOi1gs46z
lrP5+XIpzHu3kJITjuOlb4jIdllU2t5BF6LpGzMmuko2qCC1ZC5FO6e0iK5ATZdpWV2RvnIXqG2k
BXeYa3X9nHMav8V4qPIcLc+r0emVsHKktlTvs5bwSS3mW1H1DVreh6ejvktR/HXHSsv/XHSAmDvH
ew9lIIGr5i1rwBNGPuem1vJBY0BIaJArdjLwISdoDAVaQwvN4eqpF+GikYt4UOL8LanpEp796Q10
D7ki0kY0cAucmKICQDoA1ajziVI7Aaasx7EDBXIgKgxCU1Z18UlmIe2ASDfaK5XXEjRLU3u9+jr4
it/XrgFYB0Imx1geowFqEEnCrwHsiRZj5UP9mx9NO12HfjEoD+H5DxS2xoYHk5ljOgJ799t1ccid
ZIcfevAwzEwT6q86b8KBzNywntij3OarFshFFbpR/CB0F6vFh4lGXwMavU/FBFI0+TddvugE6uSP
cnaeWxze+9F1rzEDSFqwlw9BMOwSKMtgqEllQdEaLf0dLCVOWa6jtDUISUbVyKUwnr3xPaUfL1pR
RZYKOTd6WQJ6youJgjbRUlr1LarV8lpTC21rFLejlt4uaHATtLgTmtwRbW6gRbpSy3VtdLsW+l0x
kAO5zltJNrYZHR20ZjsF7X2UQT/QjcsHWltUjs7ppzDW6b0145/A9dWh9akttul6VFPHF4h3zDQc
a+PYARWNQAapL+9slt89KYcWeBTp7rGwX0stVJYolrPe7NE0UWusxcx4ECV+4/FaLv1rMYxrWCuA
vbpHJbUqZIVBfxfPpKqSk/pCpgWpahknVzcZ+bnOSBr1iEknTIJQmwEvTPPD1MJrBwW28GgYmdM5
u1mX/lSmySMqRHGbN+KzGdN2Z7XrY2o0YJUgIii8sY5wIqoPifKb5Bc87wmyTpd8SbrODCTRXnKm
z6HbJMX6WKQEcSonE4+Rb/0uS7h2F6sX44N/ahmf2MK97NR0ya7wsxnt0Bs7YrBvbR0A0lcnppXi
zofWERVnXTpF7b7USnei6bXOEvV7qnXwapl5vtpzHLEIrt4PQtWnDSqGBg/WpsjtH4Yxj9tRq+sN
ZPZdbH+4do3u3kgvBbforVUGsJFrozbGpTI5oqsJIZGxVNdIqQtugRr4Kbtm672qk0fotnLXy5SR
UnsAKu0GsLQvgA6cZ08bBTAMLBVbrElz6qJMomc681prdwG0xNbDbtBq34E5kdwqbH24Z646rHpr
GK7CJPZuJrzEw77gY2OItJ+h1s4G2GGuF+12cLXvIdAOiFl7ITiRht2q/RElRglGXmY77Z1wtIui
wk4xaF/FpB0WcA/E6jvqOdfui0r7MNDwkfelvRmJzfut3RoNfwZ+cT64GDlm7ejgB6IM59vlof0e
o3Z+uFhAcu0F6bUrJNL+kML4zRlDLbN2jgjtILFu0KC/tma3N0Dl71asJqP2nLj8zARg40OxMKQs
I84UQq/mDRo0Kmo5Vz3tX2m0k6XTnpZeu1sy7XNhTlIfUD6CGh5cMKv2wzjaGSO1R2bELONimlm9
6rx4GSpGBBfvUZP9HH2m0SyfL10yfg1O52wzV0JBleLBZNm4Exh0Wow6M6TgxomkdYr1v+L5q4Eb
TxJ7T+eMtwR7BntSOQz8bPaPpLgzSoCcxajTfTKpt0UsX7bKr11mYoSA2N0Ms33XYWsQh0pV58qi
m7ruMM6KTOcdGdRsmMmPmDbGDZPIR9m1J18ivV0f2iy90W5UtqhHIN/XyWgxZVLCZNu3eI4/egMG
k/BCZFVrcC3H+CAiGLyk3yQmKPcaF+N2vcomuIo5/vR9GqEDApJEuymovQjb+DMyhhPkz5Z0vH3M
euO509nOCwIQqKAIRoKocYYTTX1KyZTY2KM8CPT/spPou5MfgfUyr+tuZXsbMXg3EOWWDF5cb6a+
ehfMwXO0BD+ZPv/wRs4Ql+RaoyHt9By4edii20HdffTNgt2gelh7jj8velhj0mITEHtj3DX/k70z
220c27bsFzFAbvZAoR4kUb37NvxC2GEH+77n19fYdNx0ZNY5eYF7XhKFCiAIirJliWKz91pzjqkM
BBE114YbIAVN7VsTplkKioWpEl7JMAaLNcZoEphvBrS7eak4zW5KEBS9pR81OjPglYA9C2W8Mq3w
XA413BjxnFPnige8i317zH2u0IrvpWZxUvPgsiD5B/eeQBSZ0WKHHE1GJYbsQNwUqvaoY/hODek/
TMy3hHp9UVyA+YIuViX3rqFfxGV9NcHjENiCGus7qiZpmQXf4q/tRqEbY3iUHKPzcx0h8dR09T7M
UbHFXJW1gw+3gou3cQVC6aUqynu1ERdB5V92CUYjhUGhtMAlUsDPeK8i7TlzkX3hU0vCEdOh0f0Y
K0zmDHESn7BztERJNXIrYCCARgsXOgcZEUOi87Im/IG79ib1sb/5iFBVYV+bjrVBkniPBWVdSZ6A
/GryCCa/m22zeu+GTN4zpqNICeMC8oc2SHcvFnHqhOtSwYRaQAhy9X2ol2u6g0/O3OFG4to+cEeS
+xwh731dGDuA8Pd+edEP5aut7qJcTCu/t6xVYRKLM7nXnRgeA1ghZdN7uCOxC6IcN8wHhhWPVC9w
VbfMnkkkuE5kdmwMMgHNtHl3W2IpORHV2XljC+4Jxfx1MiqRtDsdCiouF3Qg1XNkNjsyybAk9Vw0
SvRaA9heVLli5fA1pSoJuj3Od6spmSgrlcx22XHvp7WitxeQcq/GjgoANy6oTmV2YQ3KXQSiQAkj
5Ki+cU0Lt94wAwSCmrajl0ygPILxPCc2110XgGBRfWBHYiSHdoK+7nYe7fSqqewnl0SdfcEsIrQQ
bCO5bTkkaN/PynyZxv4KDd1edCXTVzV8rRnWRf2w8tMi81TNOetBuaNyxTAu0C+BoHZb+xJ5W10x
LIhDwWQ+vGDs+Gb3+psCeL1mGBeDg1lbLYYijh6093qHS8oKqbZG+7ks3sqodw6ZUfaI47RhrWXD
NnSb6zIAWtwqZNtY8Wm0scP6jfpWK8N0r0ZXleMHtNZzAj9b894InAtufde9HgMIUBH3T8q9RSeh
04dH0VCCKTDHM1N2iaERV7aJb6Qr5hctqdA46aGxbZGy+kW357jcilqli5S5wWrIk4tIdZzLKNBO
iS9CemuhV89ReFQSCsM+Ks+iGiQczrk3kR7uwlK80JxhEE34St/667G2NjGRrAddlYBl0ERFUrwW
Ppbeod3A4Twnrigu1SBq7/MoOfhu7IUEjp1SKp4bUw2JgtqpdKBXwGHmld0gEbLwrKZ6eco13yXd
wmDeruF2iiEUpraCg2+GilJy2dAodXoZ6Ap96DVvtMVJmEw5ivEuDvsNwy2ih3JajI4AccHABl/5
ZjAUvE1aCSPThFsWUmBrO/85QOxfISNdDwliE7cBJVDr2l6rh8siQhSjmBQno7komVH8zHpO0M6u
mEma+E1bgB7FcJemCgznmm5IVMRcxV1mJUNq6ye3nq2tKJWbLhX5hp9OPIyOOIFM0gYA4+yF8Jnd
zSYeQYSdqYN9su8bZgkMztyYm+1gt+khMdEtjtaxDnEFE8DlGYaPjpdwasgSU387du+FPsAja7DY
Fy1YRke/qDrDOWgBQXguuW6F6BgXZOO5LSlUpmVzOcT1NYSBHRhtPPkjycCVsk206ofpUwqMrfh9
HuH/JEzokINrP2zf/MhsjQD1lJZj59jxqS/Vu9pt9iptT5y6wXWrBjd6RKad03NUuzbMABTNJbMc
xoL42jRHJXIjiK/L1PgRNW68gQN3jooA/RFhWpgpOUV1KBhIAbHKwwsKEuWQi3t/hvvQ27wwTLRx
Si9TlfJlDoYgLfT7TikoDkzKS64IHYWcekSriPStoicTqOhkdEYmhGWBw6nWVsS4TdWTnZn16trG
dd8+wkKjHhuQUuXGmWdg7TcEgc1g7SraODDDCMYbavddUcWDJa1cVhwkGGH6eUdBdU+Hcu/bzDuU
CDWdXY/4A9toV0q1KIrcysttBr9wp9chnvlZHCrUuTg327r6AUAFHRyHspwyAV+ZxNGWi6ApxTGM
U3OLSvBaH9ENRvGS4cfYArYbGP7m1xqx3rM3DHBfXV9RjpwozAiZ62xMh9rnsoBPh1/RENZRTHDh
V8vG1o3IAdE51RuumccukJhpClaHJcg76LRLCjII+KusOZa5GiIhVAV+CJChCCmg5wcBsR+t1DV+
hqPouNDAENVMNmJtb0zRRAwhPNty7vdDlk07Ol3lUe/JbljWhpZBjTMdZNR8kVrhoStuMg3bN13o
+uQPLlOR5a9DI6mPJcocKy/gXlKTJ95J/t3lzSxrlMRh9/95G6PQzRiXYt+YfIl9hi57cG1/M9Sz
sxYhdR/K0CB9LPFrEeZMW+msPOkytgB7GbWurHAntOqs2kvmSrWE3EZIUaOW+w8yyXMVYc+gHWqC
ioniHWdeeWwjojXCsvdXSMqNtZazE5dFx1njDUJ9/dokTAeuUI5TUZCnCcjvv362nGRE1h8P4ynT
NlPLpf3riaGggaFXDOaKkstbQL4SU0mgrn8s3FrHQbc8jqLWq2pRrGOXs8Bp3Bb/C54t8FtH+Fbt
BjI54MOsusM9kV3g59/MPeEPuP3QAwHfyuxcBZEH1AGLqqd12AHVPtM3NQ3ltKM5GSL9ByvUZV2z
LjCgw+YCglpmibLjTnCT5dz4h6lTbyGjXUbEAeHioXY/illwPx2isx0HM3Y/irwWQA8v7K2PWYB4
KvP+wJzAPHdTtKtbJ/NKqlLKeCeCCvsso1uqkNYqMJz7gdMQHANVxSnKHqa4GXbGNKxsDspTbOg/
IsGNZTSpQCRTfK/5aUkcXkKB3g49rtHHCU8yNwH6pgAPhVf43bUB5uekzqGnFViwyjzfzk7lc7/R
431LaWhd2ogVcXMRHdIVQHjw4LqdSlwarodcRQFV+P33Sske1JGEhJh6EPkd3ZBBH8ITGJqlfUj9
julSjWdXBfdcNXCeOhYFgzgRvDH3Ta9LBeeo5acuTRsYTvBz67x8r/D2NuplYIh9pTNV0aEv2tQ9
M/Mx0VD7E+T4gdP/rmZSnVblCQV2etBRb/boH6X2FES8eEgqF34msObEOVhGV9M8iUygWuN9M9nH
OLkn6IF6iz5c+Z2BHBQ3uRtfqtG0QWH2SDGe+T59a6aS+cNkcMWdC5TjXf8SZu61/LOlA8e3RcsB
o0sFsoyHpMCLSAWfRtz07Feqh/M6BAKd3ZmG/WQodHAI2APEoT7nHVfWYq7fh1p/bvmEZkxhpCUx
Q8cy8j2cqGEX4q5uzwXReisKlfbKmJon+enWBuWGi8SyZnQL7avdB9euwuC8MHmXYQk3Gw1dfxkH
DjM33F+qeV/6jH+gr3CnTPOdX6oQCsddLzBjhlH33gwtwyvmuVTAuVeKQ6kayqlp70WMqs5UMxRX
qXMgV3cXCcwhIY0aq8pqjCvZB6SAlI4JAvt8WsURKqkQy5jPrAIxGu1+XZvuS+H+sAJzPjUlNSit
G1DFT01LS98aEPlUjPtak9l9WFNx2JkdZXpHIdQB9Gy/J9TDwsPJEBppGWpw8zItMPTgt+6ADvER
wFdu5a6jUaS/VgkRQrrycpkVzFKFTxPCxt+iWMMmaK07rYt3dCmNC0ELLu5bvGGCmjdpFjm5JReY
S9E68X2AoyXNFKYmoRjNBRyDp75WX7lW6jDp9O/4srCRgwjKq7qXRqcfCV7rlQJmWQDwbQd4DYZf
31skcuBBtxjY6FdBXhLiOCCNol6T4Hw2zxrFur2Fr/aYtvHblDv0QpqbCKqNnVAInedEKlLw/pkE
XWJtI2uWRoTKt0hQBPLHUH+ZS4evx3VQ/bvn2a1u/U5/H7K+XjU+NdeiwV/S5hjtWZFPRRH8xiRp
3kWjrgjJfbQiTlI/6jkdi8faBgk09QOUyB45m6Hs0uqRSZZLWgRpwRAvrLUx1PHB9QPMgUwps8y8
p6NucJBS/HVRDW5mlLC2XeG9w0AaNT1DZ+Qr1Xe1m0mWyXzuqhFfiVOfTLt4UhXzEton2RKzF4fz
E+L7gzCGq1YLtlFr8ZeFI1np3UGRCmIsjfdxaBJAgcKOYSrNO0cxdkEwMTZWKi6csRy7M9tyxW5q
LAojomP6vqea/ayEMHcggBnTKbG1c11bLxVDsMbMAZm4CY4e57ZyrTcwqyuFwybXuw9RzDdldW2L
wpsMyoCjz7EonyDvjUZw5T/LAx5vitdFrqcYwUE3FPIrC4oTnXGTYEpUpvgVw8TetYotb23edBa1
OHdQcSBRiWGwIDb44B5C6P1owpXbDOJf2b8pgQ+3qG8JGVIPUxUbmBgDfYU/4tI3sUE2ZKGYaK+B
EEFssN2Nryv7xJouqVPdEEV+raeQrSCM57kFPUe/Wv7u1KZwZRLorRYqxNoubkNkYCuBKkFD3oZu
HrhRhD4SdZtgRJRMaNDTBzvECJulgYSZTx+K2+4KBwvaSE1lNZoU2UyB8L27bUBXr3rVht5e5xdu
7t9aWrLRp6HeZcarSx13ZZnmDwTd1wMhQ01dPcRVvGvq8GTmyiXBw8co5Ko4utcO1SS9pVAUtJiE
6MK+NtgXlMl+aR3np5O+qcWCzLLuc7QPTRwDKbIBeBR03WuwwjXkrbqmwjqq+3moXxboCwoyppHw
ZLjQKjlxAAGWjnK4ql0Tv4Ix79vex8GY2bPHGOQcqsFRdY17UzWeyoJ9lvEBGFseoslOiRqwX8hs
h/VA5Z3sgVVJG2alUD5lTO7RfT3GpuXRDnxVO0rGXVo+xP1IVuOtarY/VCBxpkgAKTUYb/szN9od
EctXcPVA+tOyMaZDWVAm1mbqkhBOs3Wl0W2vFabxSH1XZSx2MOApMRfiwokIelCN54qQFrpX/qlA
0p6jTuhsRPABKfBAntZ2VX6Pu/6pSVpiCqLoSg8x2bRxdDO0+bvjUEFKjO7ZSSG3tM1bNRkvWZU/
5inDgi56qKz+O8HXCfiq8YaxRr5l/mhzA0BfnMImCFEPu3QncKTQaMjrN5Pv03dGwckAxqvQPGye
CeDPuyBW2pu4UM/luBFqhRGsHHUM6GTXcKeBKlfhqsT/eyz0TQQ1bVV24+jlQ8SRgIaMPmX5TEF/
Q1yISsMLjrGiJa9thSLA50ZBW0zfWm11gcAP3xs7BjlBHNLhpX8rgu8NNit1qk4EbtK8cLhTIiE5
UXm9NhXiEezwgAH3FRYUivnp3pm0V4pmOEKGfqe4aBr0LP8hz2+/CAAPtNaaElsJD6/FCmpY90gu
Dz3GOE4kunCDPp1Nm04bksYMvhuJhQHR5IHdmlcNfqJVJ5QfRcWrmMpjzlVTbSrsR6RcI5cznpAG
QDchLVi1tOkAwHy1DPft9l1Y1KfaQKmJf9Pkrfkq730GKhWXTJJfiRn4oRi8i0bR3poaNp4ybGYX
EyMuEdSv+OVq00XWoR3wkc175Vhp0UMiYNpgVjWZWF0jBI5OHZ0SHVZSMc90ZAoapIV/70bWsxrS
Fwj88WJK/MdW7U9W4ySeVjUn2BINf6X8gJDDJUPMJFjOO2T82MOy5FQwHaKqQCukdSr8RjGqJjxG
DbHziW1u7BEQpN+Apk/GfZ5pnkGHf62Br1+HlEGQMOsDWB7zqZqj4VA1GVU6XFSEdD9VYgZII4qd
7wjcFiK5YQiERmGynxHe7Ou5dtcMt+q1D5Eaggs97m7yNBUuatpdThRX+450oVG1XkbKFSh+ua7w
5Ro4ScPbqgoqD9uNj4p/axXBVRE2z2KGjjqMOrEjCJMaV6cSagc7Tc8RB/dA1eEDHunerG06rjSD
TmXDrKJozEvN7+2d7owPHAo1N5NrYQ4EI6UF0NX4YYDdRN2aWy1Bo/hsQLDHI7gM5GHVhsEaSKuc
T84l6kB868oHeQ0MKuVU4VzBpJkwyLMJFZ4sF7pjnFf7MoDgC1YKCDHuQRCs/UC7VGsNPLqJde1O
CEMwfl+k1K2IE9bVXa8lt2apv5VAv8+qeXCTy5pJ9k2nzacxBKhOy6xVybgPWgJKoZAAhulRXwfO
fDBK8kpK1VzNZYxWimpe2WWMI0N1VbvjQ0tZaBD5bVvIUEZhrenhP7YNUATdfHbLH1ZrNxuliSBN
ieg2i0BX6pTpanqWUwP2309unCI4zdREgMoBiaF6b3XpsE1n5ScofVpK0YBLbR7ddSF6uPndT+Fm
1ib1J6xa6oOhvKSJ9aHifR5ykZ/0HOWM3kfnGeeRB2kZjriqe9EAfXVOHw2TwzqHUqJQbIvnhmSS
NIezDx+7K4M9sb6XvTaqG2MSFAdbArRCLfKoR0M/SGCGz7rKNXHKN6HOPYRvjbFNfGi6SfYDw/WE
xX8u3J01GhjDc3vnjI+UZ6gR4rrbOm3/lgvaMlnp3w2j/ayJ8ZFyxAPwW25wlQuaO7MuR1IHV830
DvblyUo7hjQ1XZsAiOc663CKusphLlUYrU4HEGMIzA33UA7TtLmOLfJnQ1Cz+JL6bZubh8qlVh84
8eucMmvrsmcgwRz83Usjsdctkna19CsGVAMEVXExjXQOSFq0bujN2nr+YeW9s8bN5yPxH+PNwPQz
mDOwyvaVE2FKyuZeI6zF1jAdiyszMBhoUeo09W3YRKiAQfmVo/Y2THm7TqADZEG8594XkP/w0LkG
JErBYC8h8G2rQ1B10uw6xvfB6Ky/cXNx19vvTZwReOSEa0brb2XbPVsxHp46u0hNHLYt/2ckSyvX
TlPMq/NZVzumuaIhXEUYR9rd+wSuQAtfoMEwt2fWp1D38wYmYvXoWfAIogiOL0GVuCFrfeOq+JPb
cO13+c8qh9PjdgHWAfgGhgQdJBJ50EfabWio7WGUOIQGLkL35hRAEiAk0syuVp3EJ5hwFIioZ8oF
WCH0mdImw4NjVhehsKKd41gruPVAYaqHSMIZ4AXdWRLXEElwQ56nsdcKXAOdxDrUEvCASmYnID7k
kB80HQQE/a27OcANZgZXpoREaJIWIbERveivGumLraUdJR2BK4YSMzHDm3AleALk2NqCRBFLJEUo
4RQN/o4O0fo6glsRaemeZo7vEVje701lLyTiIpGwCxGDvdAlACMoPR0exqI+/v9C7f9WqO0KHB5/
I9SeCjTewZ/F3cvv/JJoa6rxjRuh1ECrbLd13Bi/JNqapvGU7TqAVRy8fNj8fuWmGeY3VdMNC/21
pRqGK74U2ob6zXVdjlTV0ZFpyyC2//2//mRPaf7y+Hdfo3Sj/CbPVh3VRPqKewIxIH9Hl07D35yE
2iwooroV+rkK7vLalqoSZZuPEGKuSbL5bc9cf77s739Ml2Lvv/trfxGDV4GuluPAX/Mvpp8jJqHH
Am0K0aY3OEIRQZhPRXIKLvRdcY8Lw3guvegD4ffB2GbMPJj5rAnzfNTO48Y+IGrFPYyLTvHawitO
f/9WNUv9i79EdTQsPLomdN0g1dtU1T/vmklrNCQshnZhNyp3WGmUXpKHkDxSfjUUHNt9gLWsbAWa
hvweQPh4ULKpp2QC7IMcKkKylrUYEdEK7yh0SmFqm8qgRCa6KDkti16DYOMbKrqLfDzC7RqPulQB
ZzFNqGVb7nO71VBmb6qYaJwkaqI18pme8mLGHEOGnC8LpwmZt+UzJnk8rCRZyJTc6CtOeXncy0jb
xY9bqj0FoGr4DMO1TLIrC60EaCRzhr8WSwwxcg9rG8zFZQLm4LgsiGfQdqXJlfyPTXhdaezNMGAZ
mo/uZkksUlOoBB2+P/ZLVya0OGyyS5A1HU17EHtJS1hSnD8DnC0FLP+nk3lxG89GH63DlGTSwal9
rnD9FvZtdaQfXX4mUy9rrsyoXiKdm5p0Hk3AJ2QWnOlhQ1VbZu0uiyV1VyPXEqwfKHpyg39F7NpL
ru7XY/hcrpeO/hM2QkzQqpADtvZIdaw9UjW4UCNSr5dN7QxGFOUXcXMkxn93VMLWgjb5CaqgAnfJ
o2XTsvh6qFXxs0my+EqRRfnl8y9BxHEbjPN6+eRLnDBtkrPdZBFqIT7v8imXNWJlZPFJblSdpNxm
c3z39QlFIuOEl8d2O0gBJ8nZpfR7+xWhws5YcpB+fdhlTTPSdM/pwOyaJGHGZ82vOOGKyC6smgdg
FsGWCMjH5bk0AkHRlPqqFw0EIKVR1qPs4oTgn3lt0QJP64rHz4d0GvPjhO2II8E0nRJSLWvL0SEo
hmAib9bL9mUT3ziNG5djHssqu6iSTRsMjWBPSMgAXdD09noMFPBubmXiAm7hVoQVVTkdB8NxGGxW
gxxeQDTT7holZCPS6vE4GHQqC1jztnwPy2Hby/f8uTZ3N5npt9vfjldiYThqlzfVFAVqKb++WN5N
sbylPxZLurUrw7aXZ33ZpY4KGrb9xEHj46s7ZoWcq8iHy2L8Y+1f/Qjit4R0h0nZwJGuj+pEYyvI
EuwJJkkGO8ulIety6C7Pwq8gTPzPD3Of2TGaS4RkcY9iOGXKpNO1Y8InX9CiQOqVaff89fLLWksl
dt+l/edP1WHDWTdOALoM9tfQcOZPcrGsLduoLXD5zuuISmIfIhmWP0giZrAyKzf1Pp/+7Sdb9UPp
lewQy2sWecD5cVkbDZQ9pDiykVgzjYKlXF0WlWO+ov0asCkCIlt9PbH8dvW18evVlp9RnExbpbkD
X1nu+eSP3W8Z0H4R2dx2YcUUl/sstIuhRqRtyksUjVgyo5AFDstHswOOj+XzLguhk0voBiquFPnB
DQsZ5Sqc5FXv8/kQflZU60/FJPlGsX72J9sz5Yt8/uzyU8vjQhO/Xnl5uDyxbPt8ud9+J1e6bDdB
5MNnwKyW7IAxlifZv3qZr21i0J2ZOkT7jsgSawoAm1D2Y53BHAjftl+XR7HcpMrjFe0XaVfy4aBx
vi1rX4u/bsvoVlBv1KOdwt7IFIXm4fIz+Rz+nOSH/5e/u/za1zPF8ntfj5e1v/6pP7+loDNC1WU3
TCShEbXys+Bq5iHXqo96qHn2WKZ7JVefDT8yEafT41wWTCI5OZk226kixpImDTMBjJirZC4AKs4R
/Qa1JYhgwGHDhYKFY6q3eszk+7MfvTSl5YJUyl+d6a8n8ohw7agsyX3i76hlgVOticd1LG9z+dAS
oNgOooPk29WbTh7cy0LIG/TXw9+2ybseWSUj16tUHva2r0JhYyfD6oCwPMHoa8wZoZ0EjbjGwUm7
YpvU7Qu7oz8oGlMIK0x3lJuB83OnpVrHNb2/M66MJEk+/2Yve9T2cgZVRgFCC2IfTnaiUyKT3VPj
kJvMyt4DWmo90VYkxsr7ZZ81dNyX1aXjviwws0DmtIDVO1OxHYfJ35f9j2UHmbqSF0y8S+Z64jKV
e2TZS59ALLvBhDaTfdY0ppcNpsS+VtIhBRzKea2aEFIBjng3aaa9m28IcA+ORvAgIaCHRo6wRkzm
R9fuMpkf7t9GBZChZZs8HHRhpPt6jHnDjTK7h0GcB41bCFKwBkJGcgPK6LFlrEskOVO84VTUWoJ6
PkONiWexkooADXX552IGOOOaVrLv22lP59y5LJ18FYr5nq53v6XxfuwH7EkaA5xCw9dFe2lVw/+8
ARtUgtMZaYRLjcCykBfbo0vKzOfDzyciCftJyd0KJcZqWXweActqZBFA6SQDWU8oUZltKJd2aIu1
5LdvMKKcwdmDOxMg+FvUb70zBFctPeyViWyJ9jnjVquzr6yZaAzqRxSCtUz7CT0l87B+cFuWC225
S0u60/KQSb+2my1nlxfGO2WD6zzFIpfAajkua1WckaSDZouUEk7CjE8ANY62wPG3x67KxS7+3Jzg
e/x8zuHS0ZtQ6b42Lb/4+RpZ19N9bJDOoUAt4ObKe0slF2nq6DONOVY7I+5WdNmInzA6RkTqQMoX
MgaeKgE2ff78sjbKO9ey9vXE8nOfv0J0+3sai8ZbttlV5e6c2thaJapERy4klZ3dJ1c52DV6BwTx
MGZrj8s2W6Fhi9/t3E+aeVg2LU+GwdAdl7VCSQIqyLy9tKvRYDuqVxObc8g783r0LWPLkcItXYSH
tPYJObGCRF1/bmvrj8AJahpSjMyXTWYGplTVXZpz8re+nvh6OFyVjHAN4l+8nliMwXOUDQeAhvZo
pzn9ZboL6NjoJ420QiovT/kHZs0LxOYFd8dds7Hu00umHbcKhHVKYbRubumuheOujT1WhH+qrCNZ
xVN92wznOkLER+NkEwfHqX/sxGuPVTVMdpS2EoGTHDbGlRbv8EBmyqmIr+x41wrOmZ2tnZy+WSG8
dPNzHl9W47lDy4mg3EVhfGqVgwNl1LwJYIBip40OCSHxU0ENZUuER7+1jvkZCMTMHXvd/phRnXvZ
T+p+dbuDw2wrL1JzwOe/a+0D/bS1Ol1NVFOTJwEdMl4Fm/CBMMXqjX61AexT3IOqCzO6gWuUmjQk
BDLMrZWsDH1nq1srg/bmBdGWjJDKuHKyVfxQx9doM9MLdVuuzuaxfCVs7hJsLafoGmjoEcz5On6Z
zkB1fk5bum2IKrxio9ASIelrNb4gY1wjBHjXbnJvOCTP6qZ8rDbOhkxgqMRX+r7f049fRde2Z6Hw
vGbSSUrOAVPOhbYv3yImlu0lLH8CEeirpPC4sRoNK+uM8r+EGskIu90U9OM3b81Kv8oP5na+t+Y1
FM4b5TL4mN7Dx/Jnca4IlF1BcPCyZ5yVFtPsh5Yk2ktx3zwbm492P58O3Yt/4F2B2d9hzrjhnDOP
xfVRH/f2Diz+ZHiqBGtxy9oAa9Z3eQbn8bmN91F4S7atqMAMbq1q729dqTHMdtlIl8VeW3czmq12
rb4bxU1I2fZ7AJpY9Syc1xPGgRUu56Hb057XkdLaq5jiwHiUJrFmDUCk1BC41i/16WzfuHys/GCt
8ztrPDpInL3oQEi54j/p5EwFu3nyuELikLQfcBr553Dv3hBGcRFsxxeItvTwzyB8MlKJXIAIGxpp
0x1sR4uIZBLBXG/wD3GzKqxbiUV9RYmqztvvGJ5jcZMn+7K4JKX2R6l45eyh5FS5QyBhR2f0Zr/b
9HCBxGIDsvEmnHyGwsNavwIhkzxW0/pk3vfKSjlp23JD+M07aZMrmrWolN2zfxuoG/t7n68nuGov
2CIVXT5pnAxj379M9255FsZePTP2uklftA+1XVOZUN/cfJ0e+1eVo7I6a8Wa0Q9YzE0JNPVAPktM
7we8GwpbjSnjSjzl0LCJ4VvZj9Zbf5NdO8/VYbzAYEgvoMzPnP5Kf3AQyN0R8J35q+49WNcf0h+p
ebm1Rr4xatu02OIu5R3y8ilMOoTwF/pRv8mRyaEhyAAArqIPQDyvyo/02vCKNZO0e/EcvCf35PEh
wuuQTa/atX+ZPFVP+AduqAtgDPJIg6HVfVnsMenOz+nBuHycbs07Za9fxx8Ufu2AtuWKAvxPup3W
cdwCdW9pNu7qB1AlN2IP9fWQRKv6kbCvHv70Kjk0m3FleMozYW/21t+0q27TkaG74lqorZkVxOA/
0w3ZFpSgUT5x0ONpfskO5B8JWmQWbvoV/OAN19QnA8rSKrgrIIRZ68LLVliAkIvthhUGv62zz2/c
79BeHilzb+Z98pLtTE8ht9O5Iv1dxdyx5qK5CZDarYcNHDYEZGdOt3hLkY4cBYpkHIdnrLFkF3mU
JOg3BJR/d/NlHGIW35q78eaHvw/OzDz3+X7mRE3pcl+3e/UwcOWpt4akGa0ywmnwFmyqO/bpoT1h
zE02qP4gK07BHq1CQIla3cSc1tfuc4UvewQusK70LYlXOke+WFWXNmExayxEICop7+wCL1lXu/j7
cFHUD8y9YrS5vCJgkietXxcce9gMz84mOFRnf5sdrUeD97wDjrAnYYs8jrV9qsiV2OvcU9Z4Tex1
QDmSRkfsfUxXxCi+GtfJQ3AR7MK3HHPN5ZjCfP26/Tl5RcFnuUXqXDayPm33FI+OqmHXu1D3LzWH
gU0rZzi+FNehPMFkOQzE/hKm6EXCoZMBn1tqrQcBABQzrE4F7EgHCi2rXAvkhGRZGwhBgfYsNw6A
FFQvTvtTYjQx8Gh+Jl1mN//+t3WaV+uqEVJ0aMaborPWRF03JOL9xLJqM6EKXWKB/ljEtQoVUwdi
uKwtTzRN+YKuGS1bRb+X5G3yY+d5C8hNHBoqV86gaIT7Glwpl1VAGTM+MJzKpCo0hteEDDiHykfu
7iCgCEs7JYUnD+kQ69Qg4uWxb/OUraebKSGi3aql4laVelPXoVS0rLUEmFP2+eMxBnFmH6F6snp0
bCWO5JWQallVLmypi13WvrYBShzI3OyufbXfgGVo1tbEF8z0hJlulZOgN8WasvODq4Uc6CB/puOf
awdazs2uk2PpZdEmmPLJjdkOsrrwtQjkVPDroSB5YRsSW79U2UY5a1vW6gWk+LXRsKAh2VEdekLO
/SxB7IoB6XApB7eyJLis0UlsjlEi1H1GSJ9maXeAO/yt41KaKsc+QYTBbQIMc3WqVU3bGjrX4+5x
rKYBZPewVczR3X0VkFQn79ZTYsmTMSKTKKra+UgaoJTt1FzVXbDPoWDk2fVwaM1O/3yoDhGpCQyV
3N6/XxCaYTbCjQ1n7b6snWpLD2A80gcYySMf9Z0eOftglt94bZhP2QTftE9HBJmxrNcZCVHANqqs
jVP0zFTkN/e1+NrW9+oEEP2cQ5Q7an2NyNnoimkzGRUWq+bSZtaj2761X2i3S4lOdkEwiMm0Ylk7
NqCBctIuxeOvYrIQ/Ytp2lxYlQIZHCraY06UPHPfkCtr9Ta1ics50oFRKBr9qW8cjZkbCzWDF6MO
ndfUluYtZdXlC14WXw+xtkV8SCaGKmPy5evV5NQeHZTGxKhCt1ROgwOZ06G8s3BBPxeymmyWNRsD
epAZvMsVOhl/rcwaFbqlwhqLmOid5bGjjpn3/1Yz7ldXcfPavnoL8uim+6in24+mS9s/mlPy2YW2
eV/8z37ov7pc//qFfsGWPtt7P4qOtjnvIIiK/PdWHQf8b32hP15peb9/9wrpaxu13TuIJ939ZqpE
iaiSP4ZCFqPSsh3wLC086Gqmo9Kv4x9UMNqIv+2bf/fp//6Dfe7Gv/+ZP731fw+h0lVBv+9Pvc3l
Pf3fH/8vr/Hbxze/OWCiQExBYpP/aDD+vhcc65tusBNgM6jLPxqZ/6y9IExLfH41n03UvzkI/u1e
oCfruBbc9s/PqKran/eCbX9zdMchje/XsfDJ/voHHQuUuf/TnaCLb7YFV4FO6udu4AX/cihA6sMk
oHK8LP/+cYcChkDO4v/ohDCMb2AqbZfG/OeH/OsJYX6zdQrUrvvr+c8/+E86FCwIXP/hXtCdb4Zj
2EIe8cu/v5wQrvNNd7g8cuX83EufGot/0l5QDRr+/9GhYBnfEOjDmnS/rn2/nxD/h7lz243bBsLw
qxh9AEGkDpQuGqBIgCYtkhY9pOilsqvEgte7gLRO4rfvR5FyRK6MJhlfUMlNa2dW5M7hn5/DGVXp
TNvqD9pXpmYKiooQ4fILLIF4kNMfa9MSWp1ReKLoWOTdpotFCemAqW0Fi0gHMAT2oKKKXW8agsqr
jGtKdElMTgU0cV0cE1hdU9AunfKZTT9gQE9zHRMOcX6SMwSVFw6zfD880E1G0whKrApqjNYeoMEE
aBJFI15KueyTnBLQPlQMEcsMRdK22bD7ivH1602wVXDghqqtq3reBOd4EvIDquULkjoCyvYaW7RX
IWm9/FbhJqmt10ue4DKShJZviFHC1ZcqqwyRsCi8I4jwgAE7Fg0q4hOShFZPT4o2rgD91iypLLK6
qexYHL/8SAeM3R5T63aBzsllSRUxXKgDtBYmDyRLohZpsfO1IQC+s1oZEFHuHUVqsYAaPiVGRUTE
oqXWF7Wan8gbmjZTdI5XBnA8P8mpgiqbi97V32wQeUbBsSoBRm4X4iyJXSibmtY8Hjs65UvILdAr
UpofWGzIuYMxlU+IY1UwMEi1bhrjNyE5gKxtwi90C4QG1qjbyhNIMYNkfSOV2LlFCPOTHEbSqrTj
gkR5Qml5Mhq4cxFg0zm25JI2UwRHpeYVG0aFCVcPiQoyIgAudECEk02VQTDWduiR04HkLEEVoFfh
Lszxz24DtzLmJwJJpMpZpZnQVts7JKhbQu5Qkd5KPQEEYl0CAht4o/mJ/GFTZJxNFaZc9ic9T0DD
J2lUgEsu+abxBp46i7AiOSMsMpFRewIxudCoSrrRCG0BGpXZLrkBJDhdiACCUiXjLcBRECup2YJm
dKI4YwAgFaQDXEByvoBVrsGyYfmGHo/5ogTpeQRGIEmjInHB0uRkBE4JbA6y3gVOl8gZwQbMRpqf
5HaBtJ4RKkJsAALSmBQZ4qYucNIIs2CdZqpEKsxPI7YIneUGItGUpduFyC+2BVRiTqcGiPv5Se5g
RTOPUIqUYBJaJvaQGtXeJEKLIA5nEOqKOZWpuUUGZzbS4AiHgClQtW9nlgWeoMITcNgE1ez2JT1P
kFd2MJgsS9AZBElRVTUAeL18kqSam7ycrvokyRF2CQFEuBMtBYilAQDSHIM7z9vKn4Odass1L1Ex
NRvQOXy/UAksbWCNoIqCoakBhgqqvfX0mdO2hHSAC+1amiQBCQpm3hPpvKZHScJ8mmCg03WdXAAg
gxcfKtMZgG2EDFksPVp/3Waa+kL6IHktSM8RKk7C5DbAXDkOjstteGzPlmm1YAlE5ymS0wWtuNgs
3QVSQeYIkgd4dxh5hAZCneomUiR/+JzcLhRQZ2JMACTiplOpldeFCBg2tjgLzgDPkKwumEacJEAW
E/1VCz0yP9EuqBxloBhFJ0gekTCLz9ipNkEDCqNKnyRdrL/OFKUGtI1PDhnjpUpxYgA2AvVXdqbn
/ERxwSUGFoJ7l5ncLkCd2fYzIoBs0YGdvmxPZ+aHVa5xslI1LpEDOKoxlp+nRaRiC/IkUZMktkiy
WHO9fHh0wgEYFD+xKElayy+ICGIlUGQBRVPi8TeVAL6koAyV2kTPMyeXLNmw6F7q+4uOYFBLzqtL
Cgsevuu1LrA3GSaHqfgjvJQShaoQnytaqoBsiKnb2wHRNBmjD0lK9RctScwWQIhSiIgWMI9e8yeK
h1Tc1GRjTE/3uXRyR2oQBuI6A3JlKtIJimjC4vDWRgA2rAENoAKvBOxSYkpQM99eGBVRgppvGaNa
ePQwLJAnwKkRE9tUyxBhOy/a8H1zzQlRsW3R+UfqkaHQoU5txXbut+nrdeErfOfDxSfa7Bz285Wn
oZ+2bkY99gvLnZ/Ln/v7PnayvL3RFPyivQHlPruf72LZ/34W3GSZz5FXP1zOlefP8f/cL/Dyo4PP
Wla1/M+XQz924+76fv7BvX/NN90tF6d+OnTvuttufRsLG8T+vrzJjz8E77mygv8RPN1Eci3tIpY7
Mr/pGAqeq2Plgm+649RNyyvar9HV30slP+8Ow3s6yw7BW7taPrFs5riP3f60fmtXMC+XfDz2u/Ow
uzsHwucyVKnwF/2h+9SN/Vqyq2ARSx6m8zjszlen91dMmr67fRduu6sYk34KjRPGYR98n8Bcmz5L
Jf/cn5hWE0p2VR1SyS/Z8WFY3nBWb1cuIxX8at9dBwroSw/Ecg+HgbEyoUW6skex6ON+6CIv4k7K
xZJPn8Ivzx26SsX+eumb3AUxsWAE3O1u7gO9cGeEUtF2fM90sc2uil8q+3U3HAPv4Vl9udzx/tAd
9+vt8MdFctHT1DE1YerP50CntTuTFMsfdtfDhy68We3uUspFEwum0znQbF9wKZc9TQN/mQgbbLpj
5p9C+ulujEXbow+x6NPxHPkQrWYKWSr5Tf9u7CL05EtY5KI/dmHc8oSfXPCnq5fdLbPMhzCsI9/e
3HgK+b/049QHnsoXeT2F8Nf952EXhDFPiD+F8H9P482yB3N+4PhFsWg6dFxfPe/GE5EyNE53SeJp
PuBFR2PWWLytI5CK/+16CHfcVW6Kxd4cQCRhVuPvUYpF0+Mvbl4x1xNJBf/eH4/T/eFjF6UJvjGC
VPwf16d9f/Vquoht7u6AVPyfJxq8bCqiP1t8mg+4VETP0UrF/8Xu99PUB5CicJ055LI/h1mlZ9el
cv8+d9eLCVqf4us6pGLf9uMtkS2Q7ChQseSBzCZS78JxzFLR/3TEneOHc2ia/kRPLLyfzldvt17e
caNi+cO0Ox3pjRXsuWMcxbIfH4zxwENtETxbTNPDVYdL/mlph7P1z0Jyzf7G7tB347P/AAAA//8=
</cx:binary>
              </cx:geoCache>
            </cx:geography>
          </cx:layoutPr>
        </cx:series>
      </cx:plotAreaRegion>
    </cx:plotArea>
  </cx:chart>
  <cx:spPr>
    <a:noFill/>
    <a:ln>
      <a:noFill/>
    </a:ln>
  </cx:spPr>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chart>
  <cx:spPr>
    <a:noFill/>
    <a:ln>
      <a:noFill/>
    </a:ln>
  </cx:spPr>
</cx: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042C81-B29E-428B-81DC-67ABF2A8D7BD}" type="doc">
      <dgm:prSet loTypeId="urn:microsoft.com/office/officeart/2011/layout/HexagonRadial" loCatId="cycle" qsTypeId="urn:microsoft.com/office/officeart/2005/8/quickstyle/simple1" qsCatId="simple" csTypeId="urn:microsoft.com/office/officeart/2005/8/colors/accent0_3" csCatId="mainScheme" phldr="1"/>
      <dgm:spPr/>
      <dgm:t>
        <a:bodyPr/>
        <a:lstStyle/>
        <a:p>
          <a:endParaRPr lang="en-US"/>
        </a:p>
      </dgm:t>
    </dgm:pt>
    <dgm:pt modelId="{469D628D-F2A3-49D4-97E2-63F1553EC5B5}">
      <dgm:prSet phldrT="[Text]" custT="1"/>
      <dgm:spPr/>
      <dgm:t>
        <a:bodyPr/>
        <a:lstStyle/>
        <a:p>
          <a:r>
            <a:rPr lang="en-US" sz="1800"/>
            <a:t>Strengthen Public Health</a:t>
          </a:r>
        </a:p>
      </dgm:t>
    </dgm:pt>
    <dgm:pt modelId="{AA3EFB25-031B-4DCA-8370-476F428BF647}" type="parTrans" cxnId="{8104DB35-1CB8-43DF-9778-474640DA467E}">
      <dgm:prSet/>
      <dgm:spPr/>
      <dgm:t>
        <a:bodyPr/>
        <a:lstStyle/>
        <a:p>
          <a:endParaRPr lang="en-US"/>
        </a:p>
      </dgm:t>
    </dgm:pt>
    <dgm:pt modelId="{759D1E7C-D43F-4991-AB2C-3BEC136F3037}" type="sibTrans" cxnId="{8104DB35-1CB8-43DF-9778-474640DA467E}">
      <dgm:prSet/>
      <dgm:spPr/>
      <dgm:t>
        <a:bodyPr/>
        <a:lstStyle/>
        <a:p>
          <a:endParaRPr lang="en-US"/>
        </a:p>
      </dgm:t>
    </dgm:pt>
    <dgm:pt modelId="{55F5B9C6-11CB-4EBE-A43B-7882E8333571}">
      <dgm:prSet phldrT="[Text]"/>
      <dgm:spPr/>
      <dgm:t>
        <a:bodyPr/>
        <a:lstStyle/>
        <a:p>
          <a:r>
            <a:rPr lang="en-US"/>
            <a:t>Funding	</a:t>
          </a:r>
        </a:p>
      </dgm:t>
    </dgm:pt>
    <dgm:pt modelId="{D3E3A6D6-B192-475F-860A-37F34BF335B6}" type="parTrans" cxnId="{2E42A5E9-1023-429A-BDB4-CD55B51A89DC}">
      <dgm:prSet/>
      <dgm:spPr/>
      <dgm:t>
        <a:bodyPr/>
        <a:lstStyle/>
        <a:p>
          <a:endParaRPr lang="en-US"/>
        </a:p>
      </dgm:t>
    </dgm:pt>
    <dgm:pt modelId="{6BBFB888-9066-4F47-BC4B-178E0D682209}" type="sibTrans" cxnId="{2E42A5E9-1023-429A-BDB4-CD55B51A89DC}">
      <dgm:prSet/>
      <dgm:spPr/>
      <dgm:t>
        <a:bodyPr/>
        <a:lstStyle/>
        <a:p>
          <a:endParaRPr lang="en-US"/>
        </a:p>
      </dgm:t>
    </dgm:pt>
    <dgm:pt modelId="{1D583543-DF80-476D-8A70-79858A4FA8FC}">
      <dgm:prSet phldrT="[Text]"/>
      <dgm:spPr/>
      <dgm:t>
        <a:bodyPr/>
        <a:lstStyle/>
        <a:p>
          <a:r>
            <a:rPr lang="en-US"/>
            <a:t>Infrastructure</a:t>
          </a:r>
        </a:p>
      </dgm:t>
    </dgm:pt>
    <dgm:pt modelId="{64F96F69-D34E-49B7-ADE0-DF212578DFEF}" type="parTrans" cxnId="{C6D5FE84-9D13-4554-BB95-A34579E32958}">
      <dgm:prSet/>
      <dgm:spPr/>
      <dgm:t>
        <a:bodyPr/>
        <a:lstStyle/>
        <a:p>
          <a:endParaRPr lang="en-US"/>
        </a:p>
      </dgm:t>
    </dgm:pt>
    <dgm:pt modelId="{11941F44-3FCA-49EF-BDC4-2638BD482333}" type="sibTrans" cxnId="{C6D5FE84-9D13-4554-BB95-A34579E32958}">
      <dgm:prSet/>
      <dgm:spPr/>
      <dgm:t>
        <a:bodyPr/>
        <a:lstStyle/>
        <a:p>
          <a:endParaRPr lang="en-US"/>
        </a:p>
      </dgm:t>
    </dgm:pt>
    <dgm:pt modelId="{1BF1DE63-5A9F-417F-8B62-8B72EC4B3F98}">
      <dgm:prSet phldrT="[Text]"/>
      <dgm:spPr/>
      <dgm:t>
        <a:bodyPr/>
        <a:lstStyle/>
        <a:p>
          <a:r>
            <a:rPr lang="en-US"/>
            <a:t>Workforce</a:t>
          </a:r>
        </a:p>
      </dgm:t>
    </dgm:pt>
    <dgm:pt modelId="{FDC6228F-535B-4212-9B22-DF07470FE2AA}" type="parTrans" cxnId="{87BF19EE-2C2E-479C-945C-CC583C60B69B}">
      <dgm:prSet/>
      <dgm:spPr/>
      <dgm:t>
        <a:bodyPr/>
        <a:lstStyle/>
        <a:p>
          <a:endParaRPr lang="en-US"/>
        </a:p>
      </dgm:t>
    </dgm:pt>
    <dgm:pt modelId="{96279573-4211-4929-A266-63EB1A9B7429}" type="sibTrans" cxnId="{87BF19EE-2C2E-479C-945C-CC583C60B69B}">
      <dgm:prSet/>
      <dgm:spPr/>
      <dgm:t>
        <a:bodyPr/>
        <a:lstStyle/>
        <a:p>
          <a:endParaRPr lang="en-US"/>
        </a:p>
      </dgm:t>
    </dgm:pt>
    <dgm:pt modelId="{DB586AAD-2C40-49F5-85CF-9E0370D3AE7B}">
      <dgm:prSet phldrT="[Text]"/>
      <dgm:spPr/>
      <dgm:t>
        <a:bodyPr/>
        <a:lstStyle/>
        <a:p>
          <a:r>
            <a:rPr lang="en-US"/>
            <a:t>Public Health Interventions and Emergency Orders</a:t>
          </a:r>
        </a:p>
      </dgm:t>
    </dgm:pt>
    <dgm:pt modelId="{3A2DD955-B934-44DC-B18E-024D5F51D8FE}" type="parTrans" cxnId="{A39B2C6B-E62F-4E26-8C3E-E92DBEEF2FDF}">
      <dgm:prSet/>
      <dgm:spPr/>
      <dgm:t>
        <a:bodyPr/>
        <a:lstStyle/>
        <a:p>
          <a:endParaRPr lang="en-US"/>
        </a:p>
      </dgm:t>
    </dgm:pt>
    <dgm:pt modelId="{2F753290-81DB-4616-B3D4-F7AAF9F7D472}" type="sibTrans" cxnId="{A39B2C6B-E62F-4E26-8C3E-E92DBEEF2FDF}">
      <dgm:prSet/>
      <dgm:spPr/>
      <dgm:t>
        <a:bodyPr/>
        <a:lstStyle/>
        <a:p>
          <a:endParaRPr lang="en-US"/>
        </a:p>
      </dgm:t>
    </dgm:pt>
    <dgm:pt modelId="{9DAE0D77-C044-4C1B-A3A7-81E2ED264942}">
      <dgm:prSet phldrT="[Text]"/>
      <dgm:spPr/>
      <dgm:t>
        <a:bodyPr/>
        <a:lstStyle/>
        <a:p>
          <a:r>
            <a:rPr lang="en-US"/>
            <a:t>Health Equity</a:t>
          </a:r>
        </a:p>
      </dgm:t>
    </dgm:pt>
    <dgm:pt modelId="{47AE307F-7D8A-4C5F-8ED3-87E8842E79D0}" type="parTrans" cxnId="{FBFF0E4E-3C4E-44F5-BF91-65231EAC3816}">
      <dgm:prSet/>
      <dgm:spPr/>
      <dgm:t>
        <a:bodyPr/>
        <a:lstStyle/>
        <a:p>
          <a:endParaRPr lang="en-US"/>
        </a:p>
      </dgm:t>
    </dgm:pt>
    <dgm:pt modelId="{229B3ABA-5AC6-4CC5-B99C-6271F8A2DB81}" type="sibTrans" cxnId="{FBFF0E4E-3C4E-44F5-BF91-65231EAC3816}">
      <dgm:prSet/>
      <dgm:spPr/>
      <dgm:t>
        <a:bodyPr/>
        <a:lstStyle/>
        <a:p>
          <a:endParaRPr lang="en-US"/>
        </a:p>
      </dgm:t>
    </dgm:pt>
    <dgm:pt modelId="{9275DEC9-4192-4060-A51B-72E893629B57}">
      <dgm:prSet phldrT="[Text]"/>
      <dgm:spPr/>
      <dgm:t>
        <a:bodyPr/>
        <a:lstStyle/>
        <a:p>
          <a:r>
            <a:rPr lang="en-US"/>
            <a:t>Governance</a:t>
          </a:r>
        </a:p>
      </dgm:t>
    </dgm:pt>
    <dgm:pt modelId="{C58D6AC2-7904-40E7-9077-9AE5EF82B9DE}" type="parTrans" cxnId="{BF565E63-97A8-4AA2-8952-AE38E056F245}">
      <dgm:prSet/>
      <dgm:spPr/>
      <dgm:t>
        <a:bodyPr/>
        <a:lstStyle/>
        <a:p>
          <a:endParaRPr lang="en-US"/>
        </a:p>
      </dgm:t>
    </dgm:pt>
    <dgm:pt modelId="{C186DB08-F2EF-4407-A200-CAE887F469D3}" type="sibTrans" cxnId="{BF565E63-97A8-4AA2-8952-AE38E056F245}">
      <dgm:prSet/>
      <dgm:spPr/>
      <dgm:t>
        <a:bodyPr/>
        <a:lstStyle/>
        <a:p>
          <a:endParaRPr lang="en-US"/>
        </a:p>
      </dgm:t>
    </dgm:pt>
    <dgm:pt modelId="{BBA77ABF-D142-4C62-B4EA-68F46938D638}" type="pres">
      <dgm:prSet presAssocID="{A8042C81-B29E-428B-81DC-67ABF2A8D7BD}" presName="Name0" presStyleCnt="0">
        <dgm:presLayoutVars>
          <dgm:chMax val="1"/>
          <dgm:chPref val="1"/>
          <dgm:dir/>
          <dgm:animOne val="branch"/>
          <dgm:animLvl val="lvl"/>
        </dgm:presLayoutVars>
      </dgm:prSet>
      <dgm:spPr/>
    </dgm:pt>
    <dgm:pt modelId="{3DC7A13D-2640-4088-82C5-C7114711BCE8}" type="pres">
      <dgm:prSet presAssocID="{469D628D-F2A3-49D4-97E2-63F1553EC5B5}" presName="Parent" presStyleLbl="node0" presStyleIdx="0" presStyleCnt="1">
        <dgm:presLayoutVars>
          <dgm:chMax val="6"/>
          <dgm:chPref val="6"/>
        </dgm:presLayoutVars>
      </dgm:prSet>
      <dgm:spPr/>
    </dgm:pt>
    <dgm:pt modelId="{16018AB4-23EC-49ED-A537-6BE47FE6DF30}" type="pres">
      <dgm:prSet presAssocID="{55F5B9C6-11CB-4EBE-A43B-7882E8333571}" presName="Accent1" presStyleCnt="0"/>
      <dgm:spPr/>
    </dgm:pt>
    <dgm:pt modelId="{71F3067C-907F-4C38-9C37-155FE2CB597A}" type="pres">
      <dgm:prSet presAssocID="{55F5B9C6-11CB-4EBE-A43B-7882E8333571}" presName="Accent" presStyleLbl="bgShp" presStyleIdx="0" presStyleCnt="6"/>
      <dgm:spPr/>
    </dgm:pt>
    <dgm:pt modelId="{09E35E37-9745-4A69-A138-1003D60659CC}" type="pres">
      <dgm:prSet presAssocID="{55F5B9C6-11CB-4EBE-A43B-7882E8333571}" presName="Child1" presStyleLbl="node1" presStyleIdx="0" presStyleCnt="6">
        <dgm:presLayoutVars>
          <dgm:chMax val="0"/>
          <dgm:chPref val="0"/>
          <dgm:bulletEnabled val="1"/>
        </dgm:presLayoutVars>
      </dgm:prSet>
      <dgm:spPr/>
    </dgm:pt>
    <dgm:pt modelId="{683F5827-53A6-4B0C-98FF-F3D78DB4FF7D}" type="pres">
      <dgm:prSet presAssocID="{1D583543-DF80-476D-8A70-79858A4FA8FC}" presName="Accent2" presStyleCnt="0"/>
      <dgm:spPr/>
    </dgm:pt>
    <dgm:pt modelId="{DCAB3455-DF08-432A-89A2-A3B60A94F213}" type="pres">
      <dgm:prSet presAssocID="{1D583543-DF80-476D-8A70-79858A4FA8FC}" presName="Accent" presStyleLbl="bgShp" presStyleIdx="1" presStyleCnt="6"/>
      <dgm:spPr/>
    </dgm:pt>
    <dgm:pt modelId="{BF625F50-721B-49F3-BFE4-BF0E8A73FB25}" type="pres">
      <dgm:prSet presAssocID="{1D583543-DF80-476D-8A70-79858A4FA8FC}" presName="Child2" presStyleLbl="node1" presStyleIdx="1" presStyleCnt="6">
        <dgm:presLayoutVars>
          <dgm:chMax val="0"/>
          <dgm:chPref val="0"/>
          <dgm:bulletEnabled val="1"/>
        </dgm:presLayoutVars>
      </dgm:prSet>
      <dgm:spPr/>
    </dgm:pt>
    <dgm:pt modelId="{A855B445-F863-4E1E-83F0-34215D286F45}" type="pres">
      <dgm:prSet presAssocID="{1BF1DE63-5A9F-417F-8B62-8B72EC4B3F98}" presName="Accent3" presStyleCnt="0"/>
      <dgm:spPr/>
    </dgm:pt>
    <dgm:pt modelId="{DF8645C3-BC16-452B-A34E-1168EE29D3DA}" type="pres">
      <dgm:prSet presAssocID="{1BF1DE63-5A9F-417F-8B62-8B72EC4B3F98}" presName="Accent" presStyleLbl="bgShp" presStyleIdx="2" presStyleCnt="6"/>
      <dgm:spPr/>
    </dgm:pt>
    <dgm:pt modelId="{229E9909-A05E-4B77-968F-E29856E0E134}" type="pres">
      <dgm:prSet presAssocID="{1BF1DE63-5A9F-417F-8B62-8B72EC4B3F98}" presName="Child3" presStyleLbl="node1" presStyleIdx="2" presStyleCnt="6">
        <dgm:presLayoutVars>
          <dgm:chMax val="0"/>
          <dgm:chPref val="0"/>
          <dgm:bulletEnabled val="1"/>
        </dgm:presLayoutVars>
      </dgm:prSet>
      <dgm:spPr/>
    </dgm:pt>
    <dgm:pt modelId="{CF4CC45D-C856-4010-BAB8-BCF2EF580624}" type="pres">
      <dgm:prSet presAssocID="{DB586AAD-2C40-49F5-85CF-9E0370D3AE7B}" presName="Accent4" presStyleCnt="0"/>
      <dgm:spPr/>
    </dgm:pt>
    <dgm:pt modelId="{56D2BA7E-A06D-4881-A774-AAB7C3DA03FD}" type="pres">
      <dgm:prSet presAssocID="{DB586AAD-2C40-49F5-85CF-9E0370D3AE7B}" presName="Accent" presStyleLbl="bgShp" presStyleIdx="3" presStyleCnt="6"/>
      <dgm:spPr/>
    </dgm:pt>
    <dgm:pt modelId="{54706808-E992-415A-880C-4310543FE53A}" type="pres">
      <dgm:prSet presAssocID="{DB586AAD-2C40-49F5-85CF-9E0370D3AE7B}" presName="Child4" presStyleLbl="node1" presStyleIdx="3" presStyleCnt="6">
        <dgm:presLayoutVars>
          <dgm:chMax val="0"/>
          <dgm:chPref val="0"/>
          <dgm:bulletEnabled val="1"/>
        </dgm:presLayoutVars>
      </dgm:prSet>
      <dgm:spPr/>
    </dgm:pt>
    <dgm:pt modelId="{6D3EBFC8-44EF-4A61-AD7D-1CC57AC6CE54}" type="pres">
      <dgm:prSet presAssocID="{9DAE0D77-C044-4C1B-A3A7-81E2ED264942}" presName="Accent5" presStyleCnt="0"/>
      <dgm:spPr/>
    </dgm:pt>
    <dgm:pt modelId="{270C041A-BA22-4654-9865-3C942467F6A0}" type="pres">
      <dgm:prSet presAssocID="{9DAE0D77-C044-4C1B-A3A7-81E2ED264942}" presName="Accent" presStyleLbl="bgShp" presStyleIdx="4" presStyleCnt="6"/>
      <dgm:spPr/>
    </dgm:pt>
    <dgm:pt modelId="{8703F887-FE6C-4A2B-8B10-FB09D9B11B22}" type="pres">
      <dgm:prSet presAssocID="{9DAE0D77-C044-4C1B-A3A7-81E2ED264942}" presName="Child5" presStyleLbl="node1" presStyleIdx="4" presStyleCnt="6">
        <dgm:presLayoutVars>
          <dgm:chMax val="0"/>
          <dgm:chPref val="0"/>
          <dgm:bulletEnabled val="1"/>
        </dgm:presLayoutVars>
      </dgm:prSet>
      <dgm:spPr/>
    </dgm:pt>
    <dgm:pt modelId="{A4C0CD8F-8001-430B-907E-BCFCEDF87EA9}" type="pres">
      <dgm:prSet presAssocID="{9275DEC9-4192-4060-A51B-72E893629B57}" presName="Accent6" presStyleCnt="0"/>
      <dgm:spPr/>
    </dgm:pt>
    <dgm:pt modelId="{5AFAB2A6-862D-44D1-B819-5B7CACDDA288}" type="pres">
      <dgm:prSet presAssocID="{9275DEC9-4192-4060-A51B-72E893629B57}" presName="Accent" presStyleLbl="bgShp" presStyleIdx="5" presStyleCnt="6"/>
      <dgm:spPr/>
    </dgm:pt>
    <dgm:pt modelId="{BDBCB7C5-E35B-4AC8-A07A-BAF1B59EA6D4}" type="pres">
      <dgm:prSet presAssocID="{9275DEC9-4192-4060-A51B-72E893629B57}" presName="Child6" presStyleLbl="node1" presStyleIdx="5" presStyleCnt="6">
        <dgm:presLayoutVars>
          <dgm:chMax val="0"/>
          <dgm:chPref val="0"/>
          <dgm:bulletEnabled val="1"/>
        </dgm:presLayoutVars>
      </dgm:prSet>
      <dgm:spPr/>
    </dgm:pt>
  </dgm:ptLst>
  <dgm:cxnLst>
    <dgm:cxn modelId="{B673AA01-C3DE-44F5-BDCC-E3281D5B3732}" type="presOf" srcId="{469D628D-F2A3-49D4-97E2-63F1553EC5B5}" destId="{3DC7A13D-2640-4088-82C5-C7114711BCE8}" srcOrd="0" destOrd="0" presId="urn:microsoft.com/office/officeart/2011/layout/HexagonRadial"/>
    <dgm:cxn modelId="{7E550E1F-D589-4106-A347-E61EDAAA08B7}" type="presOf" srcId="{1BF1DE63-5A9F-417F-8B62-8B72EC4B3F98}" destId="{229E9909-A05E-4B77-968F-E29856E0E134}" srcOrd="0" destOrd="0" presId="urn:microsoft.com/office/officeart/2011/layout/HexagonRadial"/>
    <dgm:cxn modelId="{8104DB35-1CB8-43DF-9778-474640DA467E}" srcId="{A8042C81-B29E-428B-81DC-67ABF2A8D7BD}" destId="{469D628D-F2A3-49D4-97E2-63F1553EC5B5}" srcOrd="0" destOrd="0" parTransId="{AA3EFB25-031B-4DCA-8370-476F428BF647}" sibTransId="{759D1E7C-D43F-4991-AB2C-3BEC136F3037}"/>
    <dgm:cxn modelId="{2E60C560-007D-4D29-A648-129829183758}" type="presOf" srcId="{9275DEC9-4192-4060-A51B-72E893629B57}" destId="{BDBCB7C5-E35B-4AC8-A07A-BAF1B59EA6D4}" srcOrd="0" destOrd="0" presId="urn:microsoft.com/office/officeart/2011/layout/HexagonRadial"/>
    <dgm:cxn modelId="{BF565E63-97A8-4AA2-8952-AE38E056F245}" srcId="{469D628D-F2A3-49D4-97E2-63F1553EC5B5}" destId="{9275DEC9-4192-4060-A51B-72E893629B57}" srcOrd="5" destOrd="0" parTransId="{C58D6AC2-7904-40E7-9077-9AE5EF82B9DE}" sibTransId="{C186DB08-F2EF-4407-A200-CAE887F469D3}"/>
    <dgm:cxn modelId="{A39B2C6B-E62F-4E26-8C3E-E92DBEEF2FDF}" srcId="{469D628D-F2A3-49D4-97E2-63F1553EC5B5}" destId="{DB586AAD-2C40-49F5-85CF-9E0370D3AE7B}" srcOrd="3" destOrd="0" parTransId="{3A2DD955-B934-44DC-B18E-024D5F51D8FE}" sibTransId="{2F753290-81DB-4616-B3D4-F7AAF9F7D472}"/>
    <dgm:cxn modelId="{FBFF0E4E-3C4E-44F5-BF91-65231EAC3816}" srcId="{469D628D-F2A3-49D4-97E2-63F1553EC5B5}" destId="{9DAE0D77-C044-4C1B-A3A7-81E2ED264942}" srcOrd="4" destOrd="0" parTransId="{47AE307F-7D8A-4C5F-8ED3-87E8842E79D0}" sibTransId="{229B3ABA-5AC6-4CC5-B99C-6271F8A2DB81}"/>
    <dgm:cxn modelId="{65195E53-80D8-4516-BFCF-F2144DA7EEB1}" type="presOf" srcId="{9DAE0D77-C044-4C1B-A3A7-81E2ED264942}" destId="{8703F887-FE6C-4A2B-8B10-FB09D9B11B22}" srcOrd="0" destOrd="0" presId="urn:microsoft.com/office/officeart/2011/layout/HexagonRadial"/>
    <dgm:cxn modelId="{774FE27C-0952-4556-8A0C-43276AFD79A9}" type="presOf" srcId="{DB586AAD-2C40-49F5-85CF-9E0370D3AE7B}" destId="{54706808-E992-415A-880C-4310543FE53A}" srcOrd="0" destOrd="0" presId="urn:microsoft.com/office/officeart/2011/layout/HexagonRadial"/>
    <dgm:cxn modelId="{A4BB1B82-86CD-4897-A0A5-FCC99CF6044D}" type="presOf" srcId="{55F5B9C6-11CB-4EBE-A43B-7882E8333571}" destId="{09E35E37-9745-4A69-A138-1003D60659CC}" srcOrd="0" destOrd="0" presId="urn:microsoft.com/office/officeart/2011/layout/HexagonRadial"/>
    <dgm:cxn modelId="{C6D5FE84-9D13-4554-BB95-A34579E32958}" srcId="{469D628D-F2A3-49D4-97E2-63F1553EC5B5}" destId="{1D583543-DF80-476D-8A70-79858A4FA8FC}" srcOrd="1" destOrd="0" parTransId="{64F96F69-D34E-49B7-ADE0-DF212578DFEF}" sibTransId="{11941F44-3FCA-49EF-BDC4-2638BD482333}"/>
    <dgm:cxn modelId="{2E42A5E9-1023-429A-BDB4-CD55B51A89DC}" srcId="{469D628D-F2A3-49D4-97E2-63F1553EC5B5}" destId="{55F5B9C6-11CB-4EBE-A43B-7882E8333571}" srcOrd="0" destOrd="0" parTransId="{D3E3A6D6-B192-475F-860A-37F34BF335B6}" sibTransId="{6BBFB888-9066-4F47-BC4B-178E0D682209}"/>
    <dgm:cxn modelId="{87BF19EE-2C2E-479C-945C-CC583C60B69B}" srcId="{469D628D-F2A3-49D4-97E2-63F1553EC5B5}" destId="{1BF1DE63-5A9F-417F-8B62-8B72EC4B3F98}" srcOrd="2" destOrd="0" parTransId="{FDC6228F-535B-4212-9B22-DF07470FE2AA}" sibTransId="{96279573-4211-4929-A266-63EB1A9B7429}"/>
    <dgm:cxn modelId="{51BFE8F5-F519-4E0B-B6A2-5C4A509A4B4D}" type="presOf" srcId="{A8042C81-B29E-428B-81DC-67ABF2A8D7BD}" destId="{BBA77ABF-D142-4C62-B4EA-68F46938D638}" srcOrd="0" destOrd="0" presId="urn:microsoft.com/office/officeart/2011/layout/HexagonRadial"/>
    <dgm:cxn modelId="{A58325F7-8311-45D3-946C-0D4F6F8D732C}" type="presOf" srcId="{1D583543-DF80-476D-8A70-79858A4FA8FC}" destId="{BF625F50-721B-49F3-BFE4-BF0E8A73FB25}" srcOrd="0" destOrd="0" presId="urn:microsoft.com/office/officeart/2011/layout/HexagonRadial"/>
    <dgm:cxn modelId="{452FE2EE-24C3-43A7-B49D-FDBDA6C5C7AF}" type="presParOf" srcId="{BBA77ABF-D142-4C62-B4EA-68F46938D638}" destId="{3DC7A13D-2640-4088-82C5-C7114711BCE8}" srcOrd="0" destOrd="0" presId="urn:microsoft.com/office/officeart/2011/layout/HexagonRadial"/>
    <dgm:cxn modelId="{6B9E646C-FD6B-4869-8931-7295239747B6}" type="presParOf" srcId="{BBA77ABF-D142-4C62-B4EA-68F46938D638}" destId="{16018AB4-23EC-49ED-A537-6BE47FE6DF30}" srcOrd="1" destOrd="0" presId="urn:microsoft.com/office/officeart/2011/layout/HexagonRadial"/>
    <dgm:cxn modelId="{71BCC5C4-4E21-4E32-80F8-066AB782B14F}" type="presParOf" srcId="{16018AB4-23EC-49ED-A537-6BE47FE6DF30}" destId="{71F3067C-907F-4C38-9C37-155FE2CB597A}" srcOrd="0" destOrd="0" presId="urn:microsoft.com/office/officeart/2011/layout/HexagonRadial"/>
    <dgm:cxn modelId="{689524E2-2379-434D-91A2-187C3A4E0527}" type="presParOf" srcId="{BBA77ABF-D142-4C62-B4EA-68F46938D638}" destId="{09E35E37-9745-4A69-A138-1003D60659CC}" srcOrd="2" destOrd="0" presId="urn:microsoft.com/office/officeart/2011/layout/HexagonRadial"/>
    <dgm:cxn modelId="{3F3B1DE5-279F-4D0C-83DF-9440E42E2A3B}" type="presParOf" srcId="{BBA77ABF-D142-4C62-B4EA-68F46938D638}" destId="{683F5827-53A6-4B0C-98FF-F3D78DB4FF7D}" srcOrd="3" destOrd="0" presId="urn:microsoft.com/office/officeart/2011/layout/HexagonRadial"/>
    <dgm:cxn modelId="{908D253F-CBBF-4107-8BAE-9EE4A86BCEB7}" type="presParOf" srcId="{683F5827-53A6-4B0C-98FF-F3D78DB4FF7D}" destId="{DCAB3455-DF08-432A-89A2-A3B60A94F213}" srcOrd="0" destOrd="0" presId="urn:microsoft.com/office/officeart/2011/layout/HexagonRadial"/>
    <dgm:cxn modelId="{3F67F470-EBB2-4ED6-ACCA-DCAF08836204}" type="presParOf" srcId="{BBA77ABF-D142-4C62-B4EA-68F46938D638}" destId="{BF625F50-721B-49F3-BFE4-BF0E8A73FB25}" srcOrd="4" destOrd="0" presId="urn:microsoft.com/office/officeart/2011/layout/HexagonRadial"/>
    <dgm:cxn modelId="{0B927E10-0371-4821-BA49-B360FFBA5CB1}" type="presParOf" srcId="{BBA77ABF-D142-4C62-B4EA-68F46938D638}" destId="{A855B445-F863-4E1E-83F0-34215D286F45}" srcOrd="5" destOrd="0" presId="urn:microsoft.com/office/officeart/2011/layout/HexagonRadial"/>
    <dgm:cxn modelId="{79515EA5-92A7-4C96-AE8B-1C26B30F0446}" type="presParOf" srcId="{A855B445-F863-4E1E-83F0-34215D286F45}" destId="{DF8645C3-BC16-452B-A34E-1168EE29D3DA}" srcOrd="0" destOrd="0" presId="urn:microsoft.com/office/officeart/2011/layout/HexagonRadial"/>
    <dgm:cxn modelId="{ED0B960D-5EC6-4BBB-A3D6-8BD3C3BAEAD3}" type="presParOf" srcId="{BBA77ABF-D142-4C62-B4EA-68F46938D638}" destId="{229E9909-A05E-4B77-968F-E29856E0E134}" srcOrd="6" destOrd="0" presId="urn:microsoft.com/office/officeart/2011/layout/HexagonRadial"/>
    <dgm:cxn modelId="{03D4E80A-F421-43CE-A828-D1B7C45990D9}" type="presParOf" srcId="{BBA77ABF-D142-4C62-B4EA-68F46938D638}" destId="{CF4CC45D-C856-4010-BAB8-BCF2EF580624}" srcOrd="7" destOrd="0" presId="urn:microsoft.com/office/officeart/2011/layout/HexagonRadial"/>
    <dgm:cxn modelId="{D865B4A4-07CD-4EB1-A30A-8EAC072A82A4}" type="presParOf" srcId="{CF4CC45D-C856-4010-BAB8-BCF2EF580624}" destId="{56D2BA7E-A06D-4881-A774-AAB7C3DA03FD}" srcOrd="0" destOrd="0" presId="urn:microsoft.com/office/officeart/2011/layout/HexagonRadial"/>
    <dgm:cxn modelId="{3DF8E72D-A46D-490F-8F34-50BF189647D8}" type="presParOf" srcId="{BBA77ABF-D142-4C62-B4EA-68F46938D638}" destId="{54706808-E992-415A-880C-4310543FE53A}" srcOrd="8" destOrd="0" presId="urn:microsoft.com/office/officeart/2011/layout/HexagonRadial"/>
    <dgm:cxn modelId="{FFEC8500-113B-4F58-BD54-C4ADAC4B5D3C}" type="presParOf" srcId="{BBA77ABF-D142-4C62-B4EA-68F46938D638}" destId="{6D3EBFC8-44EF-4A61-AD7D-1CC57AC6CE54}" srcOrd="9" destOrd="0" presId="urn:microsoft.com/office/officeart/2011/layout/HexagonRadial"/>
    <dgm:cxn modelId="{2F3CFCD7-88D7-46AA-9B28-0C257F85D32E}" type="presParOf" srcId="{6D3EBFC8-44EF-4A61-AD7D-1CC57AC6CE54}" destId="{270C041A-BA22-4654-9865-3C942467F6A0}" srcOrd="0" destOrd="0" presId="urn:microsoft.com/office/officeart/2011/layout/HexagonRadial"/>
    <dgm:cxn modelId="{1DCBDDE4-09B1-47B9-B702-6F7F5293BB50}" type="presParOf" srcId="{BBA77ABF-D142-4C62-B4EA-68F46938D638}" destId="{8703F887-FE6C-4A2B-8B10-FB09D9B11B22}" srcOrd="10" destOrd="0" presId="urn:microsoft.com/office/officeart/2011/layout/HexagonRadial"/>
    <dgm:cxn modelId="{A5EE769E-DAC1-42DB-B980-3332067EAEDD}" type="presParOf" srcId="{BBA77ABF-D142-4C62-B4EA-68F46938D638}" destId="{A4C0CD8F-8001-430B-907E-BCFCEDF87EA9}" srcOrd="11" destOrd="0" presId="urn:microsoft.com/office/officeart/2011/layout/HexagonRadial"/>
    <dgm:cxn modelId="{D9B0182A-2DD5-4DE0-A28E-A8FCC1398E7C}" type="presParOf" srcId="{A4C0CD8F-8001-430B-907E-BCFCEDF87EA9}" destId="{5AFAB2A6-862D-44D1-B819-5B7CACDDA288}" srcOrd="0" destOrd="0" presId="urn:microsoft.com/office/officeart/2011/layout/HexagonRadial"/>
    <dgm:cxn modelId="{F1FB07E4-5233-4FA7-882F-85375F812F61}" type="presParOf" srcId="{BBA77ABF-D142-4C62-B4EA-68F46938D638}" destId="{BDBCB7C5-E35B-4AC8-A07A-BAF1B59EA6D4}"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042C81-B29E-428B-81DC-67ABF2A8D7BD}" type="doc">
      <dgm:prSet loTypeId="urn:microsoft.com/office/officeart/2011/layout/HexagonRadial" loCatId="cycle" qsTypeId="urn:microsoft.com/office/officeart/2005/8/quickstyle/simple1" qsCatId="simple" csTypeId="urn:microsoft.com/office/officeart/2005/8/colors/accent0_3" csCatId="mainScheme" phldr="1"/>
      <dgm:spPr/>
      <dgm:t>
        <a:bodyPr/>
        <a:lstStyle/>
        <a:p>
          <a:endParaRPr lang="en-US"/>
        </a:p>
      </dgm:t>
    </dgm:pt>
    <dgm:pt modelId="{469D628D-F2A3-49D4-97E2-63F1553EC5B5}">
      <dgm:prSet phldrT="[Text]" custT="1"/>
      <dgm:spPr>
        <a:xfrm>
          <a:off x="2510729" y="1734266"/>
          <a:ext cx="2204328" cy="19068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sz="1800">
              <a:solidFill>
                <a:srgbClr val="FEFEFE"/>
              </a:solidFill>
              <a:latin typeface="Arial"/>
              <a:ea typeface="+mn-ea"/>
              <a:cs typeface="+mn-cs"/>
            </a:rPr>
            <a:t>Stronger Public Health System</a:t>
          </a:r>
        </a:p>
      </dgm:t>
    </dgm:pt>
    <dgm:pt modelId="{AA3EFB25-031B-4DCA-8370-476F428BF647}" type="parTrans" cxnId="{8104DB35-1CB8-43DF-9778-474640DA467E}">
      <dgm:prSet/>
      <dgm:spPr/>
      <dgm:t>
        <a:bodyPr/>
        <a:lstStyle/>
        <a:p>
          <a:endParaRPr lang="en-US"/>
        </a:p>
      </dgm:t>
    </dgm:pt>
    <dgm:pt modelId="{759D1E7C-D43F-4991-AB2C-3BEC136F3037}" type="sibTrans" cxnId="{8104DB35-1CB8-43DF-9778-474640DA467E}">
      <dgm:prSet/>
      <dgm:spPr/>
      <dgm:t>
        <a:bodyPr/>
        <a:lstStyle/>
        <a:p>
          <a:endParaRPr lang="en-US"/>
        </a:p>
      </dgm:t>
    </dgm:pt>
    <dgm:pt modelId="{55F5B9C6-11CB-4EBE-A43B-7882E8333571}">
      <dgm:prSet phldrT="[Text]"/>
      <dgm:spPr>
        <a:xfrm>
          <a:off x="2713779" y="0"/>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Funding	</a:t>
          </a:r>
        </a:p>
      </dgm:t>
    </dgm:pt>
    <dgm:pt modelId="{D3E3A6D6-B192-475F-860A-37F34BF335B6}" type="parTrans" cxnId="{2E42A5E9-1023-429A-BDB4-CD55B51A89DC}">
      <dgm:prSet/>
      <dgm:spPr/>
      <dgm:t>
        <a:bodyPr/>
        <a:lstStyle/>
        <a:p>
          <a:endParaRPr lang="en-US"/>
        </a:p>
      </dgm:t>
    </dgm:pt>
    <dgm:pt modelId="{6BBFB888-9066-4F47-BC4B-178E0D682209}" type="sibTrans" cxnId="{2E42A5E9-1023-429A-BDB4-CD55B51A89DC}">
      <dgm:prSet/>
      <dgm:spPr/>
      <dgm:t>
        <a:bodyPr/>
        <a:lstStyle/>
        <a:p>
          <a:endParaRPr lang="en-US"/>
        </a:p>
      </dgm:t>
    </dgm:pt>
    <dgm:pt modelId="{1D583543-DF80-476D-8A70-79858A4FA8FC}">
      <dgm:prSet phldrT="[Text]"/>
      <dgm:spPr>
        <a:xfrm>
          <a:off x="4370487" y="961211"/>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Infrastructure</a:t>
          </a:r>
        </a:p>
      </dgm:t>
    </dgm:pt>
    <dgm:pt modelId="{64F96F69-D34E-49B7-ADE0-DF212578DFEF}" type="parTrans" cxnId="{C6D5FE84-9D13-4554-BB95-A34579E32958}">
      <dgm:prSet/>
      <dgm:spPr/>
      <dgm:t>
        <a:bodyPr/>
        <a:lstStyle/>
        <a:p>
          <a:endParaRPr lang="en-US"/>
        </a:p>
      </dgm:t>
    </dgm:pt>
    <dgm:pt modelId="{11941F44-3FCA-49EF-BDC4-2638BD482333}" type="sibTrans" cxnId="{C6D5FE84-9D13-4554-BB95-A34579E32958}">
      <dgm:prSet/>
      <dgm:spPr/>
      <dgm:t>
        <a:bodyPr/>
        <a:lstStyle/>
        <a:p>
          <a:endParaRPr lang="en-US"/>
        </a:p>
      </dgm:t>
    </dgm:pt>
    <dgm:pt modelId="{1BF1DE63-5A9F-417F-8B62-8B72EC4B3F98}">
      <dgm:prSet phldrT="[Text]"/>
      <dgm:spPr>
        <a:xfrm>
          <a:off x="4370487" y="2850841"/>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Workforce</a:t>
          </a:r>
        </a:p>
      </dgm:t>
    </dgm:pt>
    <dgm:pt modelId="{FDC6228F-535B-4212-9B22-DF07470FE2AA}" type="parTrans" cxnId="{87BF19EE-2C2E-479C-945C-CC583C60B69B}">
      <dgm:prSet/>
      <dgm:spPr/>
      <dgm:t>
        <a:bodyPr/>
        <a:lstStyle/>
        <a:p>
          <a:endParaRPr lang="en-US"/>
        </a:p>
      </dgm:t>
    </dgm:pt>
    <dgm:pt modelId="{96279573-4211-4929-A266-63EB1A9B7429}" type="sibTrans" cxnId="{87BF19EE-2C2E-479C-945C-CC583C60B69B}">
      <dgm:prSet/>
      <dgm:spPr/>
      <dgm:t>
        <a:bodyPr/>
        <a:lstStyle/>
        <a:p>
          <a:endParaRPr lang="en-US"/>
        </a:p>
      </dgm:t>
    </dgm:pt>
    <dgm:pt modelId="{DB586AAD-2C40-49F5-85CF-9E0370D3AE7B}">
      <dgm:prSet phldrT="[Text]"/>
      <dgm:spPr>
        <a:xfrm>
          <a:off x="2713779" y="3813128"/>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Public Health Interventions and Emergency Orders</a:t>
          </a:r>
        </a:p>
      </dgm:t>
    </dgm:pt>
    <dgm:pt modelId="{3A2DD955-B934-44DC-B18E-024D5F51D8FE}" type="parTrans" cxnId="{A39B2C6B-E62F-4E26-8C3E-E92DBEEF2FDF}">
      <dgm:prSet/>
      <dgm:spPr/>
      <dgm:t>
        <a:bodyPr/>
        <a:lstStyle/>
        <a:p>
          <a:endParaRPr lang="en-US"/>
        </a:p>
      </dgm:t>
    </dgm:pt>
    <dgm:pt modelId="{2F753290-81DB-4616-B3D4-F7AAF9F7D472}" type="sibTrans" cxnId="{A39B2C6B-E62F-4E26-8C3E-E92DBEEF2FDF}">
      <dgm:prSet/>
      <dgm:spPr/>
      <dgm:t>
        <a:bodyPr/>
        <a:lstStyle/>
        <a:p>
          <a:endParaRPr lang="en-US"/>
        </a:p>
      </dgm:t>
    </dgm:pt>
    <dgm:pt modelId="{9DAE0D77-C044-4C1B-A3A7-81E2ED264942}">
      <dgm:prSet phldrT="[Text]"/>
      <dgm:spPr>
        <a:xfrm>
          <a:off x="1049381" y="2851917"/>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Health Equity</a:t>
          </a:r>
        </a:p>
      </dgm:t>
    </dgm:pt>
    <dgm:pt modelId="{47AE307F-7D8A-4C5F-8ED3-87E8842E79D0}" type="parTrans" cxnId="{FBFF0E4E-3C4E-44F5-BF91-65231EAC3816}">
      <dgm:prSet/>
      <dgm:spPr/>
      <dgm:t>
        <a:bodyPr/>
        <a:lstStyle/>
        <a:p>
          <a:endParaRPr lang="en-US"/>
        </a:p>
      </dgm:t>
    </dgm:pt>
    <dgm:pt modelId="{229B3ABA-5AC6-4CC5-B99C-6271F8A2DB81}" type="sibTrans" cxnId="{FBFF0E4E-3C4E-44F5-BF91-65231EAC3816}">
      <dgm:prSet/>
      <dgm:spPr/>
      <dgm:t>
        <a:bodyPr/>
        <a:lstStyle/>
        <a:p>
          <a:endParaRPr lang="en-US"/>
        </a:p>
      </dgm:t>
    </dgm:pt>
    <dgm:pt modelId="{9275DEC9-4192-4060-A51B-72E893629B57}">
      <dgm:prSet phldrT="[Text]"/>
      <dgm:spPr>
        <a:xfrm>
          <a:off x="1049381" y="959061"/>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ln>
        <a:effectLst/>
      </dgm:spPr>
      <dgm:t>
        <a:bodyPr/>
        <a:lstStyle/>
        <a:p>
          <a:pPr>
            <a:buNone/>
          </a:pPr>
          <a:r>
            <a:rPr lang="en-US">
              <a:solidFill>
                <a:srgbClr val="FEFEFE"/>
              </a:solidFill>
              <a:latin typeface="Arial"/>
              <a:ea typeface="+mn-ea"/>
              <a:cs typeface="+mn-cs"/>
            </a:rPr>
            <a:t>Governance</a:t>
          </a:r>
        </a:p>
      </dgm:t>
    </dgm:pt>
    <dgm:pt modelId="{C58D6AC2-7904-40E7-9077-9AE5EF82B9DE}" type="parTrans" cxnId="{BF565E63-97A8-4AA2-8952-AE38E056F245}">
      <dgm:prSet/>
      <dgm:spPr/>
      <dgm:t>
        <a:bodyPr/>
        <a:lstStyle/>
        <a:p>
          <a:endParaRPr lang="en-US"/>
        </a:p>
      </dgm:t>
    </dgm:pt>
    <dgm:pt modelId="{C186DB08-F2EF-4407-A200-CAE887F469D3}" type="sibTrans" cxnId="{BF565E63-97A8-4AA2-8952-AE38E056F245}">
      <dgm:prSet/>
      <dgm:spPr/>
      <dgm:t>
        <a:bodyPr/>
        <a:lstStyle/>
        <a:p>
          <a:endParaRPr lang="en-US"/>
        </a:p>
      </dgm:t>
    </dgm:pt>
    <dgm:pt modelId="{BBA77ABF-D142-4C62-B4EA-68F46938D638}" type="pres">
      <dgm:prSet presAssocID="{A8042C81-B29E-428B-81DC-67ABF2A8D7BD}" presName="Name0" presStyleCnt="0">
        <dgm:presLayoutVars>
          <dgm:chMax val="1"/>
          <dgm:chPref val="1"/>
          <dgm:dir/>
          <dgm:animOne val="branch"/>
          <dgm:animLvl val="lvl"/>
        </dgm:presLayoutVars>
      </dgm:prSet>
      <dgm:spPr/>
    </dgm:pt>
    <dgm:pt modelId="{3DC7A13D-2640-4088-82C5-C7114711BCE8}" type="pres">
      <dgm:prSet presAssocID="{469D628D-F2A3-49D4-97E2-63F1553EC5B5}" presName="Parent" presStyleLbl="node0" presStyleIdx="0" presStyleCnt="1">
        <dgm:presLayoutVars>
          <dgm:chMax val="6"/>
          <dgm:chPref val="6"/>
        </dgm:presLayoutVars>
      </dgm:prSet>
      <dgm:spPr/>
    </dgm:pt>
    <dgm:pt modelId="{16018AB4-23EC-49ED-A537-6BE47FE6DF30}" type="pres">
      <dgm:prSet presAssocID="{55F5B9C6-11CB-4EBE-A43B-7882E8333571}" presName="Accent1" presStyleCnt="0"/>
      <dgm:spPr/>
    </dgm:pt>
    <dgm:pt modelId="{71F3067C-907F-4C38-9C37-155FE2CB597A}" type="pres">
      <dgm:prSet presAssocID="{55F5B9C6-11CB-4EBE-A43B-7882E8333571}" presName="Accent" presStyleLbl="bgShp" presStyleIdx="0" presStyleCnt="6"/>
      <dgm:spPr/>
    </dgm:pt>
    <dgm:pt modelId="{09E35E37-9745-4A69-A138-1003D60659CC}" type="pres">
      <dgm:prSet presAssocID="{55F5B9C6-11CB-4EBE-A43B-7882E8333571}" presName="Child1" presStyleLbl="node1" presStyleIdx="0" presStyleCnt="6">
        <dgm:presLayoutVars>
          <dgm:chMax val="0"/>
          <dgm:chPref val="0"/>
          <dgm:bulletEnabled val="1"/>
        </dgm:presLayoutVars>
      </dgm:prSet>
      <dgm:spPr/>
    </dgm:pt>
    <dgm:pt modelId="{683F5827-53A6-4B0C-98FF-F3D78DB4FF7D}" type="pres">
      <dgm:prSet presAssocID="{1D583543-DF80-476D-8A70-79858A4FA8FC}" presName="Accent2" presStyleCnt="0"/>
      <dgm:spPr/>
    </dgm:pt>
    <dgm:pt modelId="{DCAB3455-DF08-432A-89A2-A3B60A94F213}" type="pres">
      <dgm:prSet presAssocID="{1D583543-DF80-476D-8A70-79858A4FA8FC}" presName="Accent" presStyleLbl="bgShp" presStyleIdx="1" presStyleCnt="6"/>
      <dgm:spPr>
        <a:xfrm>
          <a:off x="3891062" y="821975"/>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BF625F50-721B-49F3-BFE4-BF0E8A73FB25}" type="pres">
      <dgm:prSet presAssocID="{1D583543-DF80-476D-8A70-79858A4FA8FC}" presName="Child2" presStyleLbl="node1" presStyleIdx="1" presStyleCnt="6">
        <dgm:presLayoutVars>
          <dgm:chMax val="0"/>
          <dgm:chPref val="0"/>
          <dgm:bulletEnabled val="1"/>
        </dgm:presLayoutVars>
      </dgm:prSet>
      <dgm:spPr/>
    </dgm:pt>
    <dgm:pt modelId="{A855B445-F863-4E1E-83F0-34215D286F45}" type="pres">
      <dgm:prSet presAssocID="{1BF1DE63-5A9F-417F-8B62-8B72EC4B3F98}" presName="Accent3" presStyleCnt="0"/>
      <dgm:spPr/>
    </dgm:pt>
    <dgm:pt modelId="{DF8645C3-BC16-452B-A34E-1168EE29D3DA}" type="pres">
      <dgm:prSet presAssocID="{1BF1DE63-5A9F-417F-8B62-8B72EC4B3F98}" presName="Accent" presStyleLbl="bgShp" presStyleIdx="2" presStyleCnt="6"/>
      <dgm:spPr>
        <a:xfrm>
          <a:off x="4861705" y="2161650"/>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229E9909-A05E-4B77-968F-E29856E0E134}" type="pres">
      <dgm:prSet presAssocID="{1BF1DE63-5A9F-417F-8B62-8B72EC4B3F98}" presName="Child3" presStyleLbl="node1" presStyleIdx="2" presStyleCnt="6">
        <dgm:presLayoutVars>
          <dgm:chMax val="0"/>
          <dgm:chPref val="0"/>
          <dgm:bulletEnabled val="1"/>
        </dgm:presLayoutVars>
      </dgm:prSet>
      <dgm:spPr/>
    </dgm:pt>
    <dgm:pt modelId="{CF4CC45D-C856-4010-BAB8-BCF2EF580624}" type="pres">
      <dgm:prSet presAssocID="{DB586AAD-2C40-49F5-85CF-9E0370D3AE7B}" presName="Accent4" presStyleCnt="0"/>
      <dgm:spPr/>
    </dgm:pt>
    <dgm:pt modelId="{56D2BA7E-A06D-4881-A774-AAB7C3DA03FD}" type="pres">
      <dgm:prSet presAssocID="{DB586AAD-2C40-49F5-85CF-9E0370D3AE7B}" presName="Accent" presStyleLbl="bgShp" presStyleIdx="3" presStyleCnt="6"/>
      <dgm:spPr>
        <a:xfrm>
          <a:off x="4187434" y="3673892"/>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54706808-E992-415A-880C-4310543FE53A}" type="pres">
      <dgm:prSet presAssocID="{DB586AAD-2C40-49F5-85CF-9E0370D3AE7B}" presName="Child4" presStyleLbl="node1" presStyleIdx="3" presStyleCnt="6">
        <dgm:presLayoutVars>
          <dgm:chMax val="0"/>
          <dgm:chPref val="0"/>
          <dgm:bulletEnabled val="1"/>
        </dgm:presLayoutVars>
      </dgm:prSet>
      <dgm:spPr/>
    </dgm:pt>
    <dgm:pt modelId="{6D3EBFC8-44EF-4A61-AD7D-1CC57AC6CE54}" type="pres">
      <dgm:prSet presAssocID="{9DAE0D77-C044-4C1B-A3A7-81E2ED264942}" presName="Accent5" presStyleCnt="0"/>
      <dgm:spPr/>
    </dgm:pt>
    <dgm:pt modelId="{270C041A-BA22-4654-9865-3C942467F6A0}" type="pres">
      <dgm:prSet presAssocID="{9DAE0D77-C044-4C1B-A3A7-81E2ED264942}" presName="Accent" presStyleLbl="bgShp" presStyleIdx="4" presStyleCnt="6"/>
      <dgm:spPr>
        <a:xfrm>
          <a:off x="2514831" y="3830869"/>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8703F887-FE6C-4A2B-8B10-FB09D9B11B22}" type="pres">
      <dgm:prSet presAssocID="{9DAE0D77-C044-4C1B-A3A7-81E2ED264942}" presName="Child5" presStyleLbl="node1" presStyleIdx="4" presStyleCnt="6">
        <dgm:presLayoutVars>
          <dgm:chMax val="0"/>
          <dgm:chPref val="0"/>
          <dgm:bulletEnabled val="1"/>
        </dgm:presLayoutVars>
      </dgm:prSet>
      <dgm:spPr/>
    </dgm:pt>
    <dgm:pt modelId="{A4C0CD8F-8001-430B-907E-BCFCEDF87EA9}" type="pres">
      <dgm:prSet presAssocID="{9275DEC9-4192-4060-A51B-72E893629B57}" presName="Accent6" presStyleCnt="0"/>
      <dgm:spPr/>
    </dgm:pt>
    <dgm:pt modelId="{5AFAB2A6-862D-44D1-B819-5B7CACDDA288}" type="pres">
      <dgm:prSet presAssocID="{9275DEC9-4192-4060-A51B-72E893629B57}" presName="Accent" presStyleLbl="bgShp" presStyleIdx="5" presStyleCnt="6"/>
      <dgm:spPr>
        <a:xfrm>
          <a:off x="1528293" y="2491731"/>
          <a:ext cx="831686" cy="716608"/>
        </a:xfrm>
        <a:prstGeom prst="hexagon">
          <a:avLst>
            <a:gd name="adj" fmla="val 28900"/>
            <a:gd name="vf" fmla="val 115470"/>
          </a:avLst>
        </a:prstGeom>
        <a:solidFill>
          <a:srgbClr val="B1BA1E">
            <a:tint val="40000"/>
            <a:hueOff val="0"/>
            <a:satOff val="0"/>
            <a:lumOff val="0"/>
            <a:alphaOff val="0"/>
          </a:srgbClr>
        </a:solidFill>
        <a:ln>
          <a:noFill/>
        </a:ln>
        <a:effectLst/>
      </dgm:spPr>
    </dgm:pt>
    <dgm:pt modelId="{BDBCB7C5-E35B-4AC8-A07A-BAF1B59EA6D4}" type="pres">
      <dgm:prSet presAssocID="{9275DEC9-4192-4060-A51B-72E893629B57}" presName="Child6" presStyleLbl="node1" presStyleIdx="5" presStyleCnt="6">
        <dgm:presLayoutVars>
          <dgm:chMax val="0"/>
          <dgm:chPref val="0"/>
          <dgm:bulletEnabled val="1"/>
        </dgm:presLayoutVars>
      </dgm:prSet>
      <dgm:spPr/>
    </dgm:pt>
  </dgm:ptLst>
  <dgm:cxnLst>
    <dgm:cxn modelId="{B673AA01-C3DE-44F5-BDCC-E3281D5B3732}" type="presOf" srcId="{469D628D-F2A3-49D4-97E2-63F1553EC5B5}" destId="{3DC7A13D-2640-4088-82C5-C7114711BCE8}" srcOrd="0" destOrd="0" presId="urn:microsoft.com/office/officeart/2011/layout/HexagonRadial"/>
    <dgm:cxn modelId="{7E550E1F-D589-4106-A347-E61EDAAA08B7}" type="presOf" srcId="{1BF1DE63-5A9F-417F-8B62-8B72EC4B3F98}" destId="{229E9909-A05E-4B77-968F-E29856E0E134}" srcOrd="0" destOrd="0" presId="urn:microsoft.com/office/officeart/2011/layout/HexagonRadial"/>
    <dgm:cxn modelId="{8104DB35-1CB8-43DF-9778-474640DA467E}" srcId="{A8042C81-B29E-428B-81DC-67ABF2A8D7BD}" destId="{469D628D-F2A3-49D4-97E2-63F1553EC5B5}" srcOrd="0" destOrd="0" parTransId="{AA3EFB25-031B-4DCA-8370-476F428BF647}" sibTransId="{759D1E7C-D43F-4991-AB2C-3BEC136F3037}"/>
    <dgm:cxn modelId="{2E60C560-007D-4D29-A648-129829183758}" type="presOf" srcId="{9275DEC9-4192-4060-A51B-72E893629B57}" destId="{BDBCB7C5-E35B-4AC8-A07A-BAF1B59EA6D4}" srcOrd="0" destOrd="0" presId="urn:microsoft.com/office/officeart/2011/layout/HexagonRadial"/>
    <dgm:cxn modelId="{BF565E63-97A8-4AA2-8952-AE38E056F245}" srcId="{469D628D-F2A3-49D4-97E2-63F1553EC5B5}" destId="{9275DEC9-4192-4060-A51B-72E893629B57}" srcOrd="5" destOrd="0" parTransId="{C58D6AC2-7904-40E7-9077-9AE5EF82B9DE}" sibTransId="{C186DB08-F2EF-4407-A200-CAE887F469D3}"/>
    <dgm:cxn modelId="{A39B2C6B-E62F-4E26-8C3E-E92DBEEF2FDF}" srcId="{469D628D-F2A3-49D4-97E2-63F1553EC5B5}" destId="{DB586AAD-2C40-49F5-85CF-9E0370D3AE7B}" srcOrd="3" destOrd="0" parTransId="{3A2DD955-B934-44DC-B18E-024D5F51D8FE}" sibTransId="{2F753290-81DB-4616-B3D4-F7AAF9F7D472}"/>
    <dgm:cxn modelId="{FBFF0E4E-3C4E-44F5-BF91-65231EAC3816}" srcId="{469D628D-F2A3-49D4-97E2-63F1553EC5B5}" destId="{9DAE0D77-C044-4C1B-A3A7-81E2ED264942}" srcOrd="4" destOrd="0" parTransId="{47AE307F-7D8A-4C5F-8ED3-87E8842E79D0}" sibTransId="{229B3ABA-5AC6-4CC5-B99C-6271F8A2DB81}"/>
    <dgm:cxn modelId="{65195E53-80D8-4516-BFCF-F2144DA7EEB1}" type="presOf" srcId="{9DAE0D77-C044-4C1B-A3A7-81E2ED264942}" destId="{8703F887-FE6C-4A2B-8B10-FB09D9B11B22}" srcOrd="0" destOrd="0" presId="urn:microsoft.com/office/officeart/2011/layout/HexagonRadial"/>
    <dgm:cxn modelId="{774FE27C-0952-4556-8A0C-43276AFD79A9}" type="presOf" srcId="{DB586AAD-2C40-49F5-85CF-9E0370D3AE7B}" destId="{54706808-E992-415A-880C-4310543FE53A}" srcOrd="0" destOrd="0" presId="urn:microsoft.com/office/officeart/2011/layout/HexagonRadial"/>
    <dgm:cxn modelId="{A4BB1B82-86CD-4897-A0A5-FCC99CF6044D}" type="presOf" srcId="{55F5B9C6-11CB-4EBE-A43B-7882E8333571}" destId="{09E35E37-9745-4A69-A138-1003D60659CC}" srcOrd="0" destOrd="0" presId="urn:microsoft.com/office/officeart/2011/layout/HexagonRadial"/>
    <dgm:cxn modelId="{C6D5FE84-9D13-4554-BB95-A34579E32958}" srcId="{469D628D-F2A3-49D4-97E2-63F1553EC5B5}" destId="{1D583543-DF80-476D-8A70-79858A4FA8FC}" srcOrd="1" destOrd="0" parTransId="{64F96F69-D34E-49B7-ADE0-DF212578DFEF}" sibTransId="{11941F44-3FCA-49EF-BDC4-2638BD482333}"/>
    <dgm:cxn modelId="{2E42A5E9-1023-429A-BDB4-CD55B51A89DC}" srcId="{469D628D-F2A3-49D4-97E2-63F1553EC5B5}" destId="{55F5B9C6-11CB-4EBE-A43B-7882E8333571}" srcOrd="0" destOrd="0" parTransId="{D3E3A6D6-B192-475F-860A-37F34BF335B6}" sibTransId="{6BBFB888-9066-4F47-BC4B-178E0D682209}"/>
    <dgm:cxn modelId="{87BF19EE-2C2E-479C-945C-CC583C60B69B}" srcId="{469D628D-F2A3-49D4-97E2-63F1553EC5B5}" destId="{1BF1DE63-5A9F-417F-8B62-8B72EC4B3F98}" srcOrd="2" destOrd="0" parTransId="{FDC6228F-535B-4212-9B22-DF07470FE2AA}" sibTransId="{96279573-4211-4929-A266-63EB1A9B7429}"/>
    <dgm:cxn modelId="{51BFE8F5-F519-4E0B-B6A2-5C4A509A4B4D}" type="presOf" srcId="{A8042C81-B29E-428B-81DC-67ABF2A8D7BD}" destId="{BBA77ABF-D142-4C62-B4EA-68F46938D638}" srcOrd="0" destOrd="0" presId="urn:microsoft.com/office/officeart/2011/layout/HexagonRadial"/>
    <dgm:cxn modelId="{A58325F7-8311-45D3-946C-0D4F6F8D732C}" type="presOf" srcId="{1D583543-DF80-476D-8A70-79858A4FA8FC}" destId="{BF625F50-721B-49F3-BFE4-BF0E8A73FB25}" srcOrd="0" destOrd="0" presId="urn:microsoft.com/office/officeart/2011/layout/HexagonRadial"/>
    <dgm:cxn modelId="{452FE2EE-24C3-43A7-B49D-FDBDA6C5C7AF}" type="presParOf" srcId="{BBA77ABF-D142-4C62-B4EA-68F46938D638}" destId="{3DC7A13D-2640-4088-82C5-C7114711BCE8}" srcOrd="0" destOrd="0" presId="urn:microsoft.com/office/officeart/2011/layout/HexagonRadial"/>
    <dgm:cxn modelId="{6B9E646C-FD6B-4869-8931-7295239747B6}" type="presParOf" srcId="{BBA77ABF-D142-4C62-B4EA-68F46938D638}" destId="{16018AB4-23EC-49ED-A537-6BE47FE6DF30}" srcOrd="1" destOrd="0" presId="urn:microsoft.com/office/officeart/2011/layout/HexagonRadial"/>
    <dgm:cxn modelId="{71BCC5C4-4E21-4E32-80F8-066AB782B14F}" type="presParOf" srcId="{16018AB4-23EC-49ED-A537-6BE47FE6DF30}" destId="{71F3067C-907F-4C38-9C37-155FE2CB597A}" srcOrd="0" destOrd="0" presId="urn:microsoft.com/office/officeart/2011/layout/HexagonRadial"/>
    <dgm:cxn modelId="{689524E2-2379-434D-91A2-187C3A4E0527}" type="presParOf" srcId="{BBA77ABF-D142-4C62-B4EA-68F46938D638}" destId="{09E35E37-9745-4A69-A138-1003D60659CC}" srcOrd="2" destOrd="0" presId="urn:microsoft.com/office/officeart/2011/layout/HexagonRadial"/>
    <dgm:cxn modelId="{3F3B1DE5-279F-4D0C-83DF-9440E42E2A3B}" type="presParOf" srcId="{BBA77ABF-D142-4C62-B4EA-68F46938D638}" destId="{683F5827-53A6-4B0C-98FF-F3D78DB4FF7D}" srcOrd="3" destOrd="0" presId="urn:microsoft.com/office/officeart/2011/layout/HexagonRadial"/>
    <dgm:cxn modelId="{908D253F-CBBF-4107-8BAE-9EE4A86BCEB7}" type="presParOf" srcId="{683F5827-53A6-4B0C-98FF-F3D78DB4FF7D}" destId="{DCAB3455-DF08-432A-89A2-A3B60A94F213}" srcOrd="0" destOrd="0" presId="urn:microsoft.com/office/officeart/2011/layout/HexagonRadial"/>
    <dgm:cxn modelId="{3F67F470-EBB2-4ED6-ACCA-DCAF08836204}" type="presParOf" srcId="{BBA77ABF-D142-4C62-B4EA-68F46938D638}" destId="{BF625F50-721B-49F3-BFE4-BF0E8A73FB25}" srcOrd="4" destOrd="0" presId="urn:microsoft.com/office/officeart/2011/layout/HexagonRadial"/>
    <dgm:cxn modelId="{0B927E10-0371-4821-BA49-B360FFBA5CB1}" type="presParOf" srcId="{BBA77ABF-D142-4C62-B4EA-68F46938D638}" destId="{A855B445-F863-4E1E-83F0-34215D286F45}" srcOrd="5" destOrd="0" presId="urn:microsoft.com/office/officeart/2011/layout/HexagonRadial"/>
    <dgm:cxn modelId="{79515EA5-92A7-4C96-AE8B-1C26B30F0446}" type="presParOf" srcId="{A855B445-F863-4E1E-83F0-34215D286F45}" destId="{DF8645C3-BC16-452B-A34E-1168EE29D3DA}" srcOrd="0" destOrd="0" presId="urn:microsoft.com/office/officeart/2011/layout/HexagonRadial"/>
    <dgm:cxn modelId="{ED0B960D-5EC6-4BBB-A3D6-8BD3C3BAEAD3}" type="presParOf" srcId="{BBA77ABF-D142-4C62-B4EA-68F46938D638}" destId="{229E9909-A05E-4B77-968F-E29856E0E134}" srcOrd="6" destOrd="0" presId="urn:microsoft.com/office/officeart/2011/layout/HexagonRadial"/>
    <dgm:cxn modelId="{03D4E80A-F421-43CE-A828-D1B7C45990D9}" type="presParOf" srcId="{BBA77ABF-D142-4C62-B4EA-68F46938D638}" destId="{CF4CC45D-C856-4010-BAB8-BCF2EF580624}" srcOrd="7" destOrd="0" presId="urn:microsoft.com/office/officeart/2011/layout/HexagonRadial"/>
    <dgm:cxn modelId="{D865B4A4-07CD-4EB1-A30A-8EAC072A82A4}" type="presParOf" srcId="{CF4CC45D-C856-4010-BAB8-BCF2EF580624}" destId="{56D2BA7E-A06D-4881-A774-AAB7C3DA03FD}" srcOrd="0" destOrd="0" presId="urn:microsoft.com/office/officeart/2011/layout/HexagonRadial"/>
    <dgm:cxn modelId="{3DF8E72D-A46D-490F-8F34-50BF189647D8}" type="presParOf" srcId="{BBA77ABF-D142-4C62-B4EA-68F46938D638}" destId="{54706808-E992-415A-880C-4310543FE53A}" srcOrd="8" destOrd="0" presId="urn:microsoft.com/office/officeart/2011/layout/HexagonRadial"/>
    <dgm:cxn modelId="{FFEC8500-113B-4F58-BD54-C4ADAC4B5D3C}" type="presParOf" srcId="{BBA77ABF-D142-4C62-B4EA-68F46938D638}" destId="{6D3EBFC8-44EF-4A61-AD7D-1CC57AC6CE54}" srcOrd="9" destOrd="0" presId="urn:microsoft.com/office/officeart/2011/layout/HexagonRadial"/>
    <dgm:cxn modelId="{2F3CFCD7-88D7-46AA-9B28-0C257F85D32E}" type="presParOf" srcId="{6D3EBFC8-44EF-4A61-AD7D-1CC57AC6CE54}" destId="{270C041A-BA22-4654-9865-3C942467F6A0}" srcOrd="0" destOrd="0" presId="urn:microsoft.com/office/officeart/2011/layout/HexagonRadial"/>
    <dgm:cxn modelId="{1DCBDDE4-09B1-47B9-B702-6F7F5293BB50}" type="presParOf" srcId="{BBA77ABF-D142-4C62-B4EA-68F46938D638}" destId="{8703F887-FE6C-4A2B-8B10-FB09D9B11B22}" srcOrd="10" destOrd="0" presId="urn:microsoft.com/office/officeart/2011/layout/HexagonRadial"/>
    <dgm:cxn modelId="{A5EE769E-DAC1-42DB-B980-3332067EAEDD}" type="presParOf" srcId="{BBA77ABF-D142-4C62-B4EA-68F46938D638}" destId="{A4C0CD8F-8001-430B-907E-BCFCEDF87EA9}" srcOrd="11" destOrd="0" presId="urn:microsoft.com/office/officeart/2011/layout/HexagonRadial"/>
    <dgm:cxn modelId="{D9B0182A-2DD5-4DE0-A28E-A8FCC1398E7C}" type="presParOf" srcId="{A4C0CD8F-8001-430B-907E-BCFCEDF87EA9}" destId="{5AFAB2A6-862D-44D1-B819-5B7CACDDA288}" srcOrd="0" destOrd="0" presId="urn:microsoft.com/office/officeart/2011/layout/HexagonRadial"/>
    <dgm:cxn modelId="{F1FB07E4-5233-4FA7-882F-85375F812F61}" type="presParOf" srcId="{BBA77ABF-D142-4C62-B4EA-68F46938D638}" destId="{BDBCB7C5-E35B-4AC8-A07A-BAF1B59EA6D4}"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C4C90B-1CC8-0D4D-9021-56CD4A71CB53}" type="doc">
      <dgm:prSet loTypeId="urn:microsoft.com/office/officeart/2005/8/layout/bProcess2" loCatId="process" qsTypeId="urn:microsoft.com/office/officeart/2005/8/quickstyle/simple1" qsCatId="simple" csTypeId="urn:microsoft.com/office/officeart/2005/8/colors/accent0_3" csCatId="mainScheme" phldr="1"/>
      <dgm:spPr/>
      <dgm:t>
        <a:bodyPr/>
        <a:lstStyle/>
        <a:p>
          <a:endParaRPr lang="en-US"/>
        </a:p>
      </dgm:t>
    </dgm:pt>
    <dgm:pt modelId="{BAF2D64E-47BC-2F4D-A257-28320FBAE846}">
      <dgm:prSet phldrT="[Text]" custT="1"/>
      <dgm:spPr/>
      <dgm:t>
        <a:bodyPr/>
        <a:lstStyle/>
        <a:p>
          <a:r>
            <a:rPr lang="en-US" sz="2800" dirty="0">
              <a:latin typeface="Arial" panose="020B0604020202020204" pitchFamily="34" charset="0"/>
              <a:cs typeface="Arial" panose="020B0604020202020204" pitchFamily="34" charset="0"/>
            </a:rPr>
            <a:t>A set of shared values/ measures</a:t>
          </a:r>
        </a:p>
      </dgm:t>
    </dgm:pt>
    <dgm:pt modelId="{C7AE59A9-2959-D949-9BF3-071AC102B543}" type="parTrans" cxnId="{E3960037-1F1A-A14E-8385-FA4229F6EFEF}">
      <dgm:prSet/>
      <dgm:spPr/>
      <dgm:t>
        <a:bodyPr/>
        <a:lstStyle/>
        <a:p>
          <a:endParaRPr lang="en-US"/>
        </a:p>
      </dgm:t>
    </dgm:pt>
    <dgm:pt modelId="{9D20C013-F1DA-F047-ABA2-A79E9E1872CF}" type="sibTrans" cxnId="{E3960037-1F1A-A14E-8385-FA4229F6EFEF}">
      <dgm:prSet/>
      <dgm:spPr/>
      <dgm:t>
        <a:bodyPr/>
        <a:lstStyle/>
        <a:p>
          <a:endParaRPr lang="en-US"/>
        </a:p>
      </dgm:t>
    </dgm:pt>
    <dgm:pt modelId="{15D56131-0FBC-2348-965A-A45EB0DA895F}">
      <dgm:prSet phldrT="[Text]" custT="1"/>
      <dgm:spPr/>
      <dgm:t>
        <a:bodyPr/>
        <a:lstStyle/>
        <a:p>
          <a:r>
            <a:rPr lang="en-US" sz="2800" dirty="0">
              <a:latin typeface="Arial" panose="020B0604020202020204" pitchFamily="34" charset="0"/>
              <a:cs typeface="Arial" panose="020B0604020202020204" pitchFamily="34" charset="0"/>
            </a:rPr>
            <a:t>A catalog/ network of examples</a:t>
          </a:r>
        </a:p>
      </dgm:t>
    </dgm:pt>
    <dgm:pt modelId="{E57AFB80-6567-1B48-90E3-4A55BAB438C7}" type="parTrans" cxnId="{056028FC-FFD7-1C4B-8A98-C792C676CE63}">
      <dgm:prSet/>
      <dgm:spPr/>
      <dgm:t>
        <a:bodyPr/>
        <a:lstStyle/>
        <a:p>
          <a:endParaRPr lang="en-US"/>
        </a:p>
      </dgm:t>
    </dgm:pt>
    <dgm:pt modelId="{0E241908-3B91-2440-B6CE-5BE14A9BA30A}" type="sibTrans" cxnId="{056028FC-FFD7-1C4B-8A98-C792C676CE63}">
      <dgm:prSet/>
      <dgm:spPr/>
      <dgm:t>
        <a:bodyPr/>
        <a:lstStyle/>
        <a:p>
          <a:endParaRPr lang="en-US"/>
        </a:p>
      </dgm:t>
    </dgm:pt>
    <dgm:pt modelId="{D119E214-EF39-9242-B8D0-939802BEF9F7}" type="pres">
      <dgm:prSet presAssocID="{37C4C90B-1CC8-0D4D-9021-56CD4A71CB53}" presName="diagram" presStyleCnt="0">
        <dgm:presLayoutVars>
          <dgm:dir/>
          <dgm:resizeHandles/>
        </dgm:presLayoutVars>
      </dgm:prSet>
      <dgm:spPr/>
    </dgm:pt>
    <dgm:pt modelId="{9A3A2158-74EF-5A4E-AB2F-3E2DAD52B6CD}" type="pres">
      <dgm:prSet presAssocID="{BAF2D64E-47BC-2F4D-A257-28320FBAE846}" presName="firstNode" presStyleLbl="node1" presStyleIdx="0" presStyleCnt="2">
        <dgm:presLayoutVars>
          <dgm:bulletEnabled val="1"/>
        </dgm:presLayoutVars>
      </dgm:prSet>
      <dgm:spPr/>
    </dgm:pt>
    <dgm:pt modelId="{0739131E-49C5-3543-B576-C1422C5464C7}" type="pres">
      <dgm:prSet presAssocID="{9D20C013-F1DA-F047-ABA2-A79E9E1872CF}" presName="sibTrans" presStyleLbl="sibTrans2D1" presStyleIdx="0" presStyleCnt="1"/>
      <dgm:spPr/>
    </dgm:pt>
    <dgm:pt modelId="{98A5F4E4-ED6D-084A-8F90-0F6F8215FF61}" type="pres">
      <dgm:prSet presAssocID="{15D56131-0FBC-2348-965A-A45EB0DA895F}" presName="lastNode" presStyleLbl="node1" presStyleIdx="1" presStyleCnt="2">
        <dgm:presLayoutVars>
          <dgm:bulletEnabled val="1"/>
        </dgm:presLayoutVars>
      </dgm:prSet>
      <dgm:spPr/>
    </dgm:pt>
  </dgm:ptLst>
  <dgm:cxnLst>
    <dgm:cxn modelId="{E3960037-1F1A-A14E-8385-FA4229F6EFEF}" srcId="{37C4C90B-1CC8-0D4D-9021-56CD4A71CB53}" destId="{BAF2D64E-47BC-2F4D-A257-28320FBAE846}" srcOrd="0" destOrd="0" parTransId="{C7AE59A9-2959-D949-9BF3-071AC102B543}" sibTransId="{9D20C013-F1DA-F047-ABA2-A79E9E1872CF}"/>
    <dgm:cxn modelId="{58C3088A-D29F-D341-8707-135909F3BD40}" type="presOf" srcId="{15D56131-0FBC-2348-965A-A45EB0DA895F}" destId="{98A5F4E4-ED6D-084A-8F90-0F6F8215FF61}" srcOrd="0" destOrd="0" presId="urn:microsoft.com/office/officeart/2005/8/layout/bProcess2"/>
    <dgm:cxn modelId="{06690B9A-0E76-F449-9311-4679C6E03D26}" type="presOf" srcId="{9D20C013-F1DA-F047-ABA2-A79E9E1872CF}" destId="{0739131E-49C5-3543-B576-C1422C5464C7}" srcOrd="0" destOrd="0" presId="urn:microsoft.com/office/officeart/2005/8/layout/bProcess2"/>
    <dgm:cxn modelId="{F00860CE-3423-E647-A61A-0E6FFEBA9E3E}" type="presOf" srcId="{37C4C90B-1CC8-0D4D-9021-56CD4A71CB53}" destId="{D119E214-EF39-9242-B8D0-939802BEF9F7}" srcOrd="0" destOrd="0" presId="urn:microsoft.com/office/officeart/2005/8/layout/bProcess2"/>
    <dgm:cxn modelId="{429B26E7-F758-D546-B07B-056EF9AA3510}" type="presOf" srcId="{BAF2D64E-47BC-2F4D-A257-28320FBAE846}" destId="{9A3A2158-74EF-5A4E-AB2F-3E2DAD52B6CD}" srcOrd="0" destOrd="0" presId="urn:microsoft.com/office/officeart/2005/8/layout/bProcess2"/>
    <dgm:cxn modelId="{056028FC-FFD7-1C4B-8A98-C792C676CE63}" srcId="{37C4C90B-1CC8-0D4D-9021-56CD4A71CB53}" destId="{15D56131-0FBC-2348-965A-A45EB0DA895F}" srcOrd="1" destOrd="0" parTransId="{E57AFB80-6567-1B48-90E3-4A55BAB438C7}" sibTransId="{0E241908-3B91-2440-B6CE-5BE14A9BA30A}"/>
    <dgm:cxn modelId="{6D36091D-B46D-5240-ABE7-0140E7D7A87C}" type="presParOf" srcId="{D119E214-EF39-9242-B8D0-939802BEF9F7}" destId="{9A3A2158-74EF-5A4E-AB2F-3E2DAD52B6CD}" srcOrd="0" destOrd="0" presId="urn:microsoft.com/office/officeart/2005/8/layout/bProcess2"/>
    <dgm:cxn modelId="{8547A0CA-4302-8D48-8DF9-E90A3A8236C8}" type="presParOf" srcId="{D119E214-EF39-9242-B8D0-939802BEF9F7}" destId="{0739131E-49C5-3543-B576-C1422C5464C7}" srcOrd="1" destOrd="0" presId="urn:microsoft.com/office/officeart/2005/8/layout/bProcess2"/>
    <dgm:cxn modelId="{AB62F953-708C-664C-93C9-64C17654939C}" type="presParOf" srcId="{D119E214-EF39-9242-B8D0-939802BEF9F7}" destId="{98A5F4E4-ED6D-084A-8F90-0F6F8215FF61}" srcOrd="2"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7A13D-2640-4088-82C5-C7114711BCE8}">
      <dsp:nvSpPr>
        <dsp:cNvPr id="0" name=""/>
        <dsp:cNvSpPr/>
      </dsp:nvSpPr>
      <dsp:spPr>
        <a:xfrm>
          <a:off x="2510729" y="1734266"/>
          <a:ext cx="2204328" cy="1906833"/>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Strengthen Public Health</a:t>
          </a:r>
        </a:p>
      </dsp:txBody>
      <dsp:txXfrm>
        <a:off x="2876017" y="2050255"/>
        <a:ext cx="1473752" cy="1274855"/>
      </dsp:txXfrm>
    </dsp:sp>
    <dsp:sp modelId="{DCAB3455-DF08-432A-89A2-A3B60A94F213}">
      <dsp:nvSpPr>
        <dsp:cNvPr id="0" name=""/>
        <dsp:cNvSpPr/>
      </dsp:nvSpPr>
      <dsp:spPr>
        <a:xfrm>
          <a:off x="3891062" y="821975"/>
          <a:ext cx="831686" cy="716608"/>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E35E37-9745-4A69-A138-1003D60659CC}">
      <dsp:nvSpPr>
        <dsp:cNvPr id="0" name=""/>
        <dsp:cNvSpPr/>
      </dsp:nvSpPr>
      <dsp:spPr>
        <a:xfrm>
          <a:off x="2713779" y="0"/>
          <a:ext cx="1806431" cy="156277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Funding	</a:t>
          </a:r>
        </a:p>
      </dsp:txBody>
      <dsp:txXfrm>
        <a:off x="3013143" y="258985"/>
        <a:ext cx="1207703" cy="1044805"/>
      </dsp:txXfrm>
    </dsp:sp>
    <dsp:sp modelId="{DF8645C3-BC16-452B-A34E-1168EE29D3DA}">
      <dsp:nvSpPr>
        <dsp:cNvPr id="0" name=""/>
        <dsp:cNvSpPr/>
      </dsp:nvSpPr>
      <dsp:spPr>
        <a:xfrm>
          <a:off x="4861705" y="2161650"/>
          <a:ext cx="831686" cy="716608"/>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625F50-721B-49F3-BFE4-BF0E8A73FB25}">
      <dsp:nvSpPr>
        <dsp:cNvPr id="0" name=""/>
        <dsp:cNvSpPr/>
      </dsp:nvSpPr>
      <dsp:spPr>
        <a:xfrm>
          <a:off x="4370487" y="961211"/>
          <a:ext cx="1806431" cy="156277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Infrastructure</a:t>
          </a:r>
        </a:p>
      </dsp:txBody>
      <dsp:txXfrm>
        <a:off x="4669851" y="1220196"/>
        <a:ext cx="1207703" cy="1044805"/>
      </dsp:txXfrm>
    </dsp:sp>
    <dsp:sp modelId="{56D2BA7E-A06D-4881-A774-AAB7C3DA03FD}">
      <dsp:nvSpPr>
        <dsp:cNvPr id="0" name=""/>
        <dsp:cNvSpPr/>
      </dsp:nvSpPr>
      <dsp:spPr>
        <a:xfrm>
          <a:off x="4187434" y="3673892"/>
          <a:ext cx="831686" cy="716608"/>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9E9909-A05E-4B77-968F-E29856E0E134}">
      <dsp:nvSpPr>
        <dsp:cNvPr id="0" name=""/>
        <dsp:cNvSpPr/>
      </dsp:nvSpPr>
      <dsp:spPr>
        <a:xfrm>
          <a:off x="4370487" y="2850841"/>
          <a:ext cx="1806431" cy="156277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Workforce</a:t>
          </a:r>
        </a:p>
      </dsp:txBody>
      <dsp:txXfrm>
        <a:off x="4669851" y="3109826"/>
        <a:ext cx="1207703" cy="1044805"/>
      </dsp:txXfrm>
    </dsp:sp>
    <dsp:sp modelId="{270C041A-BA22-4654-9865-3C942467F6A0}">
      <dsp:nvSpPr>
        <dsp:cNvPr id="0" name=""/>
        <dsp:cNvSpPr/>
      </dsp:nvSpPr>
      <dsp:spPr>
        <a:xfrm>
          <a:off x="2514831" y="3830869"/>
          <a:ext cx="831686" cy="716608"/>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706808-E992-415A-880C-4310543FE53A}">
      <dsp:nvSpPr>
        <dsp:cNvPr id="0" name=""/>
        <dsp:cNvSpPr/>
      </dsp:nvSpPr>
      <dsp:spPr>
        <a:xfrm>
          <a:off x="2713779" y="3813128"/>
          <a:ext cx="1806431" cy="156277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Public Health Interventions and Emergency Orders</a:t>
          </a:r>
        </a:p>
      </dsp:txBody>
      <dsp:txXfrm>
        <a:off x="3013143" y="4072113"/>
        <a:ext cx="1207703" cy="1044805"/>
      </dsp:txXfrm>
    </dsp:sp>
    <dsp:sp modelId="{5AFAB2A6-862D-44D1-B819-5B7CACDDA288}">
      <dsp:nvSpPr>
        <dsp:cNvPr id="0" name=""/>
        <dsp:cNvSpPr/>
      </dsp:nvSpPr>
      <dsp:spPr>
        <a:xfrm>
          <a:off x="1528293" y="2491731"/>
          <a:ext cx="831686" cy="716608"/>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03F887-FE6C-4A2B-8B10-FB09D9B11B22}">
      <dsp:nvSpPr>
        <dsp:cNvPr id="0" name=""/>
        <dsp:cNvSpPr/>
      </dsp:nvSpPr>
      <dsp:spPr>
        <a:xfrm>
          <a:off x="1049381" y="2851917"/>
          <a:ext cx="1806431" cy="156277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Health Equity</a:t>
          </a:r>
        </a:p>
      </dsp:txBody>
      <dsp:txXfrm>
        <a:off x="1348745" y="3110902"/>
        <a:ext cx="1207703" cy="1044805"/>
      </dsp:txXfrm>
    </dsp:sp>
    <dsp:sp modelId="{BDBCB7C5-E35B-4AC8-A07A-BAF1B59EA6D4}">
      <dsp:nvSpPr>
        <dsp:cNvPr id="0" name=""/>
        <dsp:cNvSpPr/>
      </dsp:nvSpPr>
      <dsp:spPr>
        <a:xfrm>
          <a:off x="1049381" y="959061"/>
          <a:ext cx="1806431" cy="156277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Governance</a:t>
          </a:r>
        </a:p>
      </dsp:txBody>
      <dsp:txXfrm>
        <a:off x="1348745" y="1218046"/>
        <a:ext cx="1207703" cy="1044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7A13D-2640-4088-82C5-C7114711BCE8}">
      <dsp:nvSpPr>
        <dsp:cNvPr id="0" name=""/>
        <dsp:cNvSpPr/>
      </dsp:nvSpPr>
      <dsp:spPr>
        <a:xfrm>
          <a:off x="2510729" y="1734266"/>
          <a:ext cx="2204328" cy="1906833"/>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FEFEFE"/>
              </a:solidFill>
              <a:latin typeface="Arial"/>
              <a:ea typeface="+mn-ea"/>
              <a:cs typeface="+mn-cs"/>
            </a:rPr>
            <a:t>Stronger Public Health System</a:t>
          </a:r>
        </a:p>
      </dsp:txBody>
      <dsp:txXfrm>
        <a:off x="2876017" y="2050255"/>
        <a:ext cx="1473752" cy="1274855"/>
      </dsp:txXfrm>
    </dsp:sp>
    <dsp:sp modelId="{DCAB3455-DF08-432A-89A2-A3B60A94F213}">
      <dsp:nvSpPr>
        <dsp:cNvPr id="0" name=""/>
        <dsp:cNvSpPr/>
      </dsp:nvSpPr>
      <dsp:spPr>
        <a:xfrm>
          <a:off x="3891062" y="821975"/>
          <a:ext cx="831686" cy="716608"/>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9E35E37-9745-4A69-A138-1003D60659CC}">
      <dsp:nvSpPr>
        <dsp:cNvPr id="0" name=""/>
        <dsp:cNvSpPr/>
      </dsp:nvSpPr>
      <dsp:spPr>
        <a:xfrm>
          <a:off x="2713779" y="0"/>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FEFEFE"/>
              </a:solidFill>
              <a:latin typeface="Arial"/>
              <a:ea typeface="+mn-ea"/>
              <a:cs typeface="+mn-cs"/>
            </a:rPr>
            <a:t>Funding	</a:t>
          </a:r>
        </a:p>
      </dsp:txBody>
      <dsp:txXfrm>
        <a:off x="3013143" y="258985"/>
        <a:ext cx="1207703" cy="1044805"/>
      </dsp:txXfrm>
    </dsp:sp>
    <dsp:sp modelId="{DF8645C3-BC16-452B-A34E-1168EE29D3DA}">
      <dsp:nvSpPr>
        <dsp:cNvPr id="0" name=""/>
        <dsp:cNvSpPr/>
      </dsp:nvSpPr>
      <dsp:spPr>
        <a:xfrm>
          <a:off x="4861705" y="2161650"/>
          <a:ext cx="831686" cy="716608"/>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F625F50-721B-49F3-BFE4-BF0E8A73FB25}">
      <dsp:nvSpPr>
        <dsp:cNvPr id="0" name=""/>
        <dsp:cNvSpPr/>
      </dsp:nvSpPr>
      <dsp:spPr>
        <a:xfrm>
          <a:off x="4370487" y="961211"/>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FEFEFE"/>
              </a:solidFill>
              <a:latin typeface="Arial"/>
              <a:ea typeface="+mn-ea"/>
              <a:cs typeface="+mn-cs"/>
            </a:rPr>
            <a:t>Infrastructure</a:t>
          </a:r>
        </a:p>
      </dsp:txBody>
      <dsp:txXfrm>
        <a:off x="4669851" y="1220196"/>
        <a:ext cx="1207703" cy="1044805"/>
      </dsp:txXfrm>
    </dsp:sp>
    <dsp:sp modelId="{56D2BA7E-A06D-4881-A774-AAB7C3DA03FD}">
      <dsp:nvSpPr>
        <dsp:cNvPr id="0" name=""/>
        <dsp:cNvSpPr/>
      </dsp:nvSpPr>
      <dsp:spPr>
        <a:xfrm>
          <a:off x="4187434" y="3673892"/>
          <a:ext cx="831686" cy="716608"/>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29E9909-A05E-4B77-968F-E29856E0E134}">
      <dsp:nvSpPr>
        <dsp:cNvPr id="0" name=""/>
        <dsp:cNvSpPr/>
      </dsp:nvSpPr>
      <dsp:spPr>
        <a:xfrm>
          <a:off x="4370487" y="2850841"/>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FEFEFE"/>
              </a:solidFill>
              <a:latin typeface="Arial"/>
              <a:ea typeface="+mn-ea"/>
              <a:cs typeface="+mn-cs"/>
            </a:rPr>
            <a:t>Workforce</a:t>
          </a:r>
        </a:p>
      </dsp:txBody>
      <dsp:txXfrm>
        <a:off x="4669851" y="3109826"/>
        <a:ext cx="1207703" cy="1044805"/>
      </dsp:txXfrm>
    </dsp:sp>
    <dsp:sp modelId="{270C041A-BA22-4654-9865-3C942467F6A0}">
      <dsp:nvSpPr>
        <dsp:cNvPr id="0" name=""/>
        <dsp:cNvSpPr/>
      </dsp:nvSpPr>
      <dsp:spPr>
        <a:xfrm>
          <a:off x="2514831" y="3830869"/>
          <a:ext cx="831686" cy="716608"/>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4706808-E992-415A-880C-4310543FE53A}">
      <dsp:nvSpPr>
        <dsp:cNvPr id="0" name=""/>
        <dsp:cNvSpPr/>
      </dsp:nvSpPr>
      <dsp:spPr>
        <a:xfrm>
          <a:off x="2713779" y="3813128"/>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FEFEFE"/>
              </a:solidFill>
              <a:latin typeface="Arial"/>
              <a:ea typeface="+mn-ea"/>
              <a:cs typeface="+mn-cs"/>
            </a:rPr>
            <a:t>Public Health Interventions and Emergency Orders</a:t>
          </a:r>
        </a:p>
      </dsp:txBody>
      <dsp:txXfrm>
        <a:off x="3013143" y="4072113"/>
        <a:ext cx="1207703" cy="1044805"/>
      </dsp:txXfrm>
    </dsp:sp>
    <dsp:sp modelId="{5AFAB2A6-862D-44D1-B819-5B7CACDDA288}">
      <dsp:nvSpPr>
        <dsp:cNvPr id="0" name=""/>
        <dsp:cNvSpPr/>
      </dsp:nvSpPr>
      <dsp:spPr>
        <a:xfrm>
          <a:off x="1528293" y="2491731"/>
          <a:ext cx="831686" cy="716608"/>
        </a:xfrm>
        <a:prstGeom prst="hexagon">
          <a:avLst>
            <a:gd name="adj" fmla="val 28900"/>
            <a:gd name="vf" fmla="val 115470"/>
          </a:avLst>
        </a:prstGeom>
        <a:solidFill>
          <a:srgbClr val="B1BA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703F887-FE6C-4A2B-8B10-FB09D9B11B22}">
      <dsp:nvSpPr>
        <dsp:cNvPr id="0" name=""/>
        <dsp:cNvSpPr/>
      </dsp:nvSpPr>
      <dsp:spPr>
        <a:xfrm>
          <a:off x="1049381" y="2851917"/>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FEFEFE"/>
              </a:solidFill>
              <a:latin typeface="Arial"/>
              <a:ea typeface="+mn-ea"/>
              <a:cs typeface="+mn-cs"/>
            </a:rPr>
            <a:t>Health Equity</a:t>
          </a:r>
        </a:p>
      </dsp:txBody>
      <dsp:txXfrm>
        <a:off x="1348745" y="3110902"/>
        <a:ext cx="1207703" cy="1044805"/>
      </dsp:txXfrm>
    </dsp:sp>
    <dsp:sp modelId="{BDBCB7C5-E35B-4AC8-A07A-BAF1B59EA6D4}">
      <dsp:nvSpPr>
        <dsp:cNvPr id="0" name=""/>
        <dsp:cNvSpPr/>
      </dsp:nvSpPr>
      <dsp:spPr>
        <a:xfrm>
          <a:off x="1049381" y="959061"/>
          <a:ext cx="1806431" cy="1562775"/>
        </a:xfrm>
        <a:prstGeom prst="hexagon">
          <a:avLst>
            <a:gd name="adj" fmla="val 28570"/>
            <a:gd name="vf" fmla="val 115470"/>
          </a:avLst>
        </a:prstGeom>
        <a:solidFill>
          <a:srgbClr val="B1BA1E">
            <a:hueOff val="0"/>
            <a:satOff val="0"/>
            <a:lumOff val="0"/>
            <a:alphaOff val="0"/>
          </a:srgbClr>
        </a:solidFill>
        <a:ln w="25400" cap="flat" cmpd="sng" algn="ctr">
          <a:solidFill>
            <a:srgbClr val="00887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FEFEFE"/>
              </a:solidFill>
              <a:latin typeface="Arial"/>
              <a:ea typeface="+mn-ea"/>
              <a:cs typeface="+mn-cs"/>
            </a:rPr>
            <a:t>Governance</a:t>
          </a:r>
        </a:p>
      </dsp:txBody>
      <dsp:txXfrm>
        <a:off x="1348745" y="1218046"/>
        <a:ext cx="1207703" cy="1044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A2158-74EF-5A4E-AB2F-3E2DAD52B6CD}">
      <dsp:nvSpPr>
        <dsp:cNvPr id="0" name=""/>
        <dsp:cNvSpPr/>
      </dsp:nvSpPr>
      <dsp:spPr>
        <a:xfrm>
          <a:off x="819" y="717203"/>
          <a:ext cx="2684765" cy="268476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A set of shared values/ measures</a:t>
          </a:r>
        </a:p>
      </dsp:txBody>
      <dsp:txXfrm>
        <a:off x="393994" y="1110378"/>
        <a:ext cx="1898415" cy="1898415"/>
      </dsp:txXfrm>
    </dsp:sp>
    <dsp:sp modelId="{0739131E-49C5-3543-B576-C1422C5464C7}">
      <dsp:nvSpPr>
        <dsp:cNvPr id="0" name=""/>
        <dsp:cNvSpPr/>
      </dsp:nvSpPr>
      <dsp:spPr>
        <a:xfrm rot="5400000">
          <a:off x="2907077" y="1703854"/>
          <a:ext cx="939667" cy="711462"/>
        </a:xfrm>
        <a:prstGeom prst="triangle">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A5F4E4-ED6D-084A-8F90-0F6F8215FF61}">
      <dsp:nvSpPr>
        <dsp:cNvPr id="0" name=""/>
        <dsp:cNvSpPr/>
      </dsp:nvSpPr>
      <dsp:spPr>
        <a:xfrm>
          <a:off x="4027967" y="717203"/>
          <a:ext cx="2684765" cy="268476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A catalog/ network of examples</a:t>
          </a:r>
        </a:p>
      </dsp:txBody>
      <dsp:txXfrm>
        <a:off x="4421142" y="1110378"/>
        <a:ext cx="1898415" cy="1898415"/>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741E0-4638-F149-AE6B-FB56C62843AD}"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35E4F-8D38-714F-A82C-CD9315096DFD}" type="slidenum">
              <a:rPr lang="en-US" smtClean="0"/>
              <a:t>‹#›</a:t>
            </a:fld>
            <a:endParaRPr lang="en-US"/>
          </a:p>
        </p:txBody>
      </p:sp>
    </p:spTree>
    <p:extLst>
      <p:ext uri="{BB962C8B-B14F-4D97-AF65-F5344CB8AC3E}">
        <p14:creationId xmlns:p14="http://schemas.microsoft.com/office/powerpoint/2010/main" val="4119684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lickr.com/photos/mpcaphotos/31655988501"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photos/mpcaphotos/31655988501"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mynextmove.org/profile/summary/21-1094.00"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890121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https://</a:t>
            </a:r>
            <a:r>
              <a:rPr lang="en-US" dirty="0" err="1"/>
              <a:t>www.eatrightpro.org</a:t>
            </a:r>
            <a:r>
              <a:rPr lang="en-US" dirty="0"/>
              <a:t>/advocacy</a:t>
            </a:r>
          </a:p>
        </p:txBody>
      </p:sp>
      <p:sp>
        <p:nvSpPr>
          <p:cNvPr id="4" name="Slide Number Placeholder 3"/>
          <p:cNvSpPr>
            <a:spLocks noGrp="1"/>
          </p:cNvSpPr>
          <p:nvPr>
            <p:ph type="sldNum" sz="quarter" idx="5"/>
          </p:nvPr>
        </p:nvSpPr>
        <p:spPr/>
        <p:txBody>
          <a:bodyPr/>
          <a:lstStyle/>
          <a:p>
            <a:fld id="{C49D3C89-A742-9B49-8DFC-68522499FC2A}" type="slidenum">
              <a:rPr lang="en-US" smtClean="0"/>
              <a:t>15</a:t>
            </a:fld>
            <a:endParaRPr lang="en-US"/>
          </a:p>
        </p:txBody>
      </p:sp>
    </p:spTree>
    <p:extLst>
      <p:ext uri="{BB962C8B-B14F-4D97-AF65-F5344CB8AC3E}">
        <p14:creationId xmlns:p14="http://schemas.microsoft.com/office/powerpoint/2010/main" val="284283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3C0F-71BC-7844-AA37-BE807D7B2A3F}" type="slidenum">
              <a:rPr lang="en-US" smtClean="0"/>
              <a:t>16</a:t>
            </a:fld>
            <a:endParaRPr lang="en-US"/>
          </a:p>
        </p:txBody>
      </p:sp>
    </p:spTree>
    <p:extLst>
      <p:ext uri="{BB962C8B-B14F-4D97-AF65-F5344CB8AC3E}">
        <p14:creationId xmlns:p14="http://schemas.microsoft.com/office/powerpoint/2010/main" val="185404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3C0F-71BC-7844-AA37-BE807D7B2A3F}" type="slidenum">
              <a:rPr lang="en-US" smtClean="0"/>
              <a:t>17</a:t>
            </a:fld>
            <a:endParaRPr lang="en-US"/>
          </a:p>
        </p:txBody>
      </p:sp>
    </p:spTree>
    <p:extLst>
      <p:ext uri="{BB962C8B-B14F-4D97-AF65-F5344CB8AC3E}">
        <p14:creationId xmlns:p14="http://schemas.microsoft.com/office/powerpoint/2010/main" val="3075443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583C0F-71BC-7844-AA37-BE807D7B2A3F}" type="slidenum">
              <a:rPr lang="en-US" smtClean="0"/>
              <a:t>18</a:t>
            </a:fld>
            <a:endParaRPr lang="en-US"/>
          </a:p>
        </p:txBody>
      </p:sp>
    </p:spTree>
    <p:extLst>
      <p:ext uri="{BB962C8B-B14F-4D97-AF65-F5344CB8AC3E}">
        <p14:creationId xmlns:p14="http://schemas.microsoft.com/office/powerpoint/2010/main" val="4152000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583C0F-71BC-7844-AA37-BE807D7B2A3F}" type="slidenum">
              <a:rPr lang="en-US" smtClean="0"/>
              <a:t>19</a:t>
            </a:fld>
            <a:endParaRPr lang="en-US"/>
          </a:p>
        </p:txBody>
      </p:sp>
    </p:spTree>
    <p:extLst>
      <p:ext uri="{BB962C8B-B14F-4D97-AF65-F5344CB8AC3E}">
        <p14:creationId xmlns:p14="http://schemas.microsoft.com/office/powerpoint/2010/main" val="1282755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3C0F-71BC-7844-AA37-BE807D7B2A3F}" type="slidenum">
              <a:rPr lang="en-US" smtClean="0"/>
              <a:t>20</a:t>
            </a:fld>
            <a:endParaRPr lang="en-US"/>
          </a:p>
        </p:txBody>
      </p:sp>
    </p:spTree>
    <p:extLst>
      <p:ext uri="{BB962C8B-B14F-4D97-AF65-F5344CB8AC3E}">
        <p14:creationId xmlns:p14="http://schemas.microsoft.com/office/powerpoint/2010/main" val="2841705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583C0F-71BC-7844-AA37-BE807D7B2A3F}" type="slidenum">
              <a:rPr lang="en-US" smtClean="0"/>
              <a:t>21</a:t>
            </a:fld>
            <a:endParaRPr lang="en-US"/>
          </a:p>
        </p:txBody>
      </p:sp>
    </p:spTree>
    <p:extLst>
      <p:ext uri="{BB962C8B-B14F-4D97-AF65-F5344CB8AC3E}">
        <p14:creationId xmlns:p14="http://schemas.microsoft.com/office/powerpoint/2010/main" val="1712069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583C0F-71BC-7844-AA37-BE807D7B2A3F}" type="slidenum">
              <a:rPr lang="en-US" smtClean="0"/>
              <a:t>24</a:t>
            </a:fld>
            <a:endParaRPr lang="en-US"/>
          </a:p>
        </p:txBody>
      </p:sp>
    </p:spTree>
    <p:extLst>
      <p:ext uri="{BB962C8B-B14F-4D97-AF65-F5344CB8AC3E}">
        <p14:creationId xmlns:p14="http://schemas.microsoft.com/office/powerpoint/2010/main" val="2393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Here to provide an update on the framework committee’s work so far on developing our legal framework for “good” public health authority.</a:t>
            </a:r>
            <a:endParaRPr b="1" dirty="0"/>
          </a:p>
        </p:txBody>
      </p:sp>
      <p:sp>
        <p:nvSpPr>
          <p:cNvPr id="228" name="Google Shape;2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Health Policy Consultant; Chair, James F. and Sarah T. Fries Foundation</a:t>
            </a:r>
          </a:p>
          <a:p>
            <a:br>
              <a:rPr lang="en-US" dirty="0"/>
            </a:br>
            <a:endParaRPr lang="en-US" dirty="0"/>
          </a:p>
          <a:p>
            <a:pPr marL="0" lvl="0" indent="0" algn="l" rtl="0">
              <a:spcBef>
                <a:spcPts val="0"/>
              </a:spcBef>
              <a:spcAft>
                <a:spcPts val="0"/>
              </a:spcAft>
              <a:buNone/>
            </a:pPr>
            <a:endParaRPr dirty="0"/>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2274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2B8BD-D0FB-4E7B-90CF-43EA18750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709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80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2B8BD-D0FB-4E7B-90CF-43EA18750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819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785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853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2B8BD-D0FB-4E7B-90CF-43EA18750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03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2B8BD-D0FB-4E7B-90CF-43EA18750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644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arrived at this central question… [read]. AND, to ensure any of these PH activities happen in ways that don’t risk doing harm. That we’re not thwarting ourselves unintentionally, and that PH isn’t co-opted for other purposes.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2B8BD-D0FB-4E7B-90CF-43EA18750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31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2B8BD-D0FB-4E7B-90CF-43EA18750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020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B69DD-63E0-3245-B611-599196AA0D3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50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877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www.flickr.com/photos/mpcaphotos/31655988501"/>
              </a:rPr>
              <a:t>This Photo</a:t>
            </a:r>
            <a:r>
              <a:rPr lang="en-US" sz="1200" dirty="0"/>
              <a:t> by Unknown Author is licensed under </a:t>
            </a:r>
            <a:r>
              <a:rPr lang="en-US" sz="1200" dirty="0">
                <a:hlinkClick r:id="rId4" tooltip="https://creativecommons.org/licenses/by-nc/3.0/"/>
              </a:rPr>
              <a:t>CC BY-NC</a:t>
            </a:r>
            <a:endParaRPr lang="en-US" sz="1200" dirty="0"/>
          </a:p>
          <a:p>
            <a:endParaRPr lang="en-US" dirty="0"/>
          </a:p>
        </p:txBody>
      </p:sp>
      <p:sp>
        <p:nvSpPr>
          <p:cNvPr id="4" name="Slide Number Placeholder 3"/>
          <p:cNvSpPr>
            <a:spLocks noGrp="1"/>
          </p:cNvSpPr>
          <p:nvPr>
            <p:ph type="sldNum" sz="quarter" idx="5"/>
          </p:nvPr>
        </p:nvSpPr>
        <p:spPr/>
        <p:txBody>
          <a:bodyPr/>
          <a:lstStyle/>
          <a:p>
            <a:fld id="{C49D3C89-A742-9B49-8DFC-68522499FC2A}" type="slidenum">
              <a:rPr lang="en-US" smtClean="0"/>
              <a:t>39</a:t>
            </a:fld>
            <a:endParaRPr lang="en-US"/>
          </a:p>
        </p:txBody>
      </p:sp>
    </p:spTree>
    <p:extLst>
      <p:ext uri="{BB962C8B-B14F-4D97-AF65-F5344CB8AC3E}">
        <p14:creationId xmlns:p14="http://schemas.microsoft.com/office/powerpoint/2010/main" val="1775290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3C0F-71BC-7844-AA37-BE807D7B2A3F}" type="slidenum">
              <a:rPr lang="en-US" smtClean="0"/>
              <a:t>40</a:t>
            </a:fld>
            <a:endParaRPr lang="en-US"/>
          </a:p>
        </p:txBody>
      </p:sp>
    </p:spTree>
    <p:extLst>
      <p:ext uri="{BB962C8B-B14F-4D97-AF65-F5344CB8AC3E}">
        <p14:creationId xmlns:p14="http://schemas.microsoft.com/office/powerpoint/2010/main" val="832408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3C0F-71BC-7844-AA37-BE807D7B2A3F}" type="slidenum">
              <a:rPr lang="en-US" smtClean="0"/>
              <a:t>41</a:t>
            </a:fld>
            <a:endParaRPr lang="en-US"/>
          </a:p>
        </p:txBody>
      </p:sp>
    </p:spTree>
    <p:extLst>
      <p:ext uri="{BB962C8B-B14F-4D97-AF65-F5344CB8AC3E}">
        <p14:creationId xmlns:p14="http://schemas.microsoft.com/office/powerpoint/2010/main" val="2696088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www.flickr.com/photos/mpcaphotos/31655988501"/>
              </a:rPr>
              <a:t>This Photo</a:t>
            </a:r>
            <a:r>
              <a:rPr lang="en-US" sz="1200" dirty="0"/>
              <a:t> by Unknown Author is licensed under </a:t>
            </a:r>
            <a:r>
              <a:rPr lang="en-US" sz="1200" dirty="0">
                <a:hlinkClick r:id="rId4" tooltip="https://creativecommons.org/licenses/by-nc/3.0/"/>
              </a:rPr>
              <a:t>CC BY-NC</a:t>
            </a:r>
            <a:endParaRPr lang="en-US" sz="1200" dirty="0"/>
          </a:p>
          <a:p>
            <a:endParaRPr lang="en-US" dirty="0"/>
          </a:p>
        </p:txBody>
      </p:sp>
      <p:sp>
        <p:nvSpPr>
          <p:cNvPr id="4" name="Slide Number Placeholder 3"/>
          <p:cNvSpPr>
            <a:spLocks noGrp="1"/>
          </p:cNvSpPr>
          <p:nvPr>
            <p:ph type="sldNum" sz="quarter" idx="5"/>
          </p:nvPr>
        </p:nvSpPr>
        <p:spPr/>
        <p:txBody>
          <a:bodyPr/>
          <a:lstStyle/>
          <a:p>
            <a:fld id="{C49D3C89-A742-9B49-8DFC-68522499FC2A}" type="slidenum">
              <a:rPr lang="en-US" smtClean="0"/>
              <a:t>42</a:t>
            </a:fld>
            <a:endParaRPr lang="en-US"/>
          </a:p>
        </p:txBody>
      </p:sp>
    </p:spTree>
    <p:extLst>
      <p:ext uri="{BB962C8B-B14F-4D97-AF65-F5344CB8AC3E}">
        <p14:creationId xmlns:p14="http://schemas.microsoft.com/office/powerpoint/2010/main" val="3364107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35E4F-8D38-714F-A82C-CD9315096DFD}" type="slidenum">
              <a:rPr lang="en-US" smtClean="0"/>
              <a:t>45</a:t>
            </a:fld>
            <a:endParaRPr lang="en-US"/>
          </a:p>
        </p:txBody>
      </p:sp>
    </p:spTree>
    <p:extLst>
      <p:ext uri="{BB962C8B-B14F-4D97-AF65-F5344CB8AC3E}">
        <p14:creationId xmlns:p14="http://schemas.microsoft.com/office/powerpoint/2010/main" val="663106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www.mynextmove.org/profile/summary/21-1094.00"/>
              </a:rPr>
              <a:t>This Photo</a:t>
            </a:r>
            <a:r>
              <a:rPr lang="en-US" sz="1200" dirty="0"/>
              <a:t> by Unknown Author is licensed under </a:t>
            </a:r>
            <a:r>
              <a:rPr lang="en-US" sz="1200" dirty="0">
                <a:hlinkClick r:id="rId4" tooltip="https://creativecommons.org/licenses/by/3.0/"/>
              </a:rPr>
              <a:t>CC BY</a:t>
            </a:r>
            <a:endParaRPr lang="en-US" sz="1200" dirty="0"/>
          </a:p>
          <a:p>
            <a:endParaRPr lang="en-US" dirty="0"/>
          </a:p>
        </p:txBody>
      </p:sp>
      <p:sp>
        <p:nvSpPr>
          <p:cNvPr id="4" name="Slide Number Placeholder 3"/>
          <p:cNvSpPr>
            <a:spLocks noGrp="1"/>
          </p:cNvSpPr>
          <p:nvPr>
            <p:ph type="sldNum" sz="quarter" idx="5"/>
          </p:nvPr>
        </p:nvSpPr>
        <p:spPr/>
        <p:txBody>
          <a:bodyPr/>
          <a:lstStyle/>
          <a:p>
            <a:fld id="{C49D3C89-A742-9B49-8DFC-68522499FC2A}" type="slidenum">
              <a:rPr lang="en-US" smtClean="0"/>
              <a:t>46</a:t>
            </a:fld>
            <a:endParaRPr lang="en-US"/>
          </a:p>
        </p:txBody>
      </p:sp>
    </p:spTree>
    <p:extLst>
      <p:ext uri="{BB962C8B-B14F-4D97-AF65-F5344CB8AC3E}">
        <p14:creationId xmlns:p14="http://schemas.microsoft.com/office/powerpoint/2010/main" val="229107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preliminary</a:t>
            </a:r>
          </a:p>
        </p:txBody>
      </p:sp>
      <p:sp>
        <p:nvSpPr>
          <p:cNvPr id="4" name="Slide Number Placeholder 3"/>
          <p:cNvSpPr>
            <a:spLocks noGrp="1"/>
          </p:cNvSpPr>
          <p:nvPr>
            <p:ph type="sldNum" sz="quarter" idx="10"/>
          </p:nvPr>
        </p:nvSpPr>
        <p:spPr/>
        <p:txBody>
          <a:bodyPr/>
          <a:lstStyle/>
          <a:p>
            <a:fld id="{F7021451-1387-4CA6-816F-3879F97B5CBC}" type="slidenum">
              <a:rPr lang="en-US" smtClean="0"/>
              <a:t>48</a:t>
            </a:fld>
            <a:endParaRPr lang="en-US"/>
          </a:p>
        </p:txBody>
      </p:sp>
    </p:spTree>
    <p:extLst>
      <p:ext uri="{BB962C8B-B14F-4D97-AF65-F5344CB8AC3E}">
        <p14:creationId xmlns:p14="http://schemas.microsoft.com/office/powerpoint/2010/main" val="2249331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preliminary</a:t>
            </a:r>
          </a:p>
        </p:txBody>
      </p:sp>
      <p:sp>
        <p:nvSpPr>
          <p:cNvPr id="4" name="Slide Number Placeholder 3"/>
          <p:cNvSpPr>
            <a:spLocks noGrp="1"/>
          </p:cNvSpPr>
          <p:nvPr>
            <p:ph type="sldNum" sz="quarter" idx="10"/>
          </p:nvPr>
        </p:nvSpPr>
        <p:spPr/>
        <p:txBody>
          <a:bodyPr/>
          <a:lstStyle/>
          <a:p>
            <a:fld id="{F7021451-1387-4CA6-816F-3879F97B5CBC}" type="slidenum">
              <a:rPr lang="en-US" smtClean="0"/>
              <a:t>49</a:t>
            </a:fld>
            <a:endParaRPr lang="en-US"/>
          </a:p>
        </p:txBody>
      </p:sp>
    </p:spTree>
    <p:extLst>
      <p:ext uri="{BB962C8B-B14F-4D97-AF65-F5344CB8AC3E}">
        <p14:creationId xmlns:p14="http://schemas.microsoft.com/office/powerpoint/2010/main" val="855486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preliminary</a:t>
            </a:r>
          </a:p>
        </p:txBody>
      </p:sp>
      <p:sp>
        <p:nvSpPr>
          <p:cNvPr id="4" name="Slide Number Placeholder 3"/>
          <p:cNvSpPr>
            <a:spLocks noGrp="1"/>
          </p:cNvSpPr>
          <p:nvPr>
            <p:ph type="sldNum" sz="quarter" idx="10"/>
          </p:nvPr>
        </p:nvSpPr>
        <p:spPr/>
        <p:txBody>
          <a:bodyPr/>
          <a:lstStyle/>
          <a:p>
            <a:fld id="{F7021451-1387-4CA6-816F-3879F97B5CBC}" type="slidenum">
              <a:rPr lang="en-US" smtClean="0"/>
              <a:t>50</a:t>
            </a:fld>
            <a:endParaRPr lang="en-US"/>
          </a:p>
        </p:txBody>
      </p:sp>
    </p:spTree>
    <p:extLst>
      <p:ext uri="{BB962C8B-B14F-4D97-AF65-F5344CB8AC3E}">
        <p14:creationId xmlns:p14="http://schemas.microsoft.com/office/powerpoint/2010/main" val="1918166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275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62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3C0F-71BC-7844-AA37-BE807D7B2A3F}" type="slidenum">
              <a:rPr lang="en-US" smtClean="0"/>
              <a:t>9</a:t>
            </a:fld>
            <a:endParaRPr lang="en-US"/>
          </a:p>
        </p:txBody>
      </p:sp>
    </p:spTree>
    <p:extLst>
      <p:ext uri="{BB962C8B-B14F-4D97-AF65-F5344CB8AC3E}">
        <p14:creationId xmlns:p14="http://schemas.microsoft.com/office/powerpoint/2010/main" val="100302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3C0F-71BC-7844-AA37-BE807D7B2A3F}" type="slidenum">
              <a:rPr lang="en-US" smtClean="0"/>
              <a:t>10</a:t>
            </a:fld>
            <a:endParaRPr lang="en-US"/>
          </a:p>
        </p:txBody>
      </p:sp>
    </p:spTree>
    <p:extLst>
      <p:ext uri="{BB962C8B-B14F-4D97-AF65-F5344CB8AC3E}">
        <p14:creationId xmlns:p14="http://schemas.microsoft.com/office/powerpoint/2010/main" val="68897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3C0F-71BC-7844-AA37-BE807D7B2A3F}" type="slidenum">
              <a:rPr lang="en-US" smtClean="0"/>
              <a:t>11</a:t>
            </a:fld>
            <a:endParaRPr lang="en-US"/>
          </a:p>
        </p:txBody>
      </p:sp>
    </p:spTree>
    <p:extLst>
      <p:ext uri="{BB962C8B-B14F-4D97-AF65-F5344CB8AC3E}">
        <p14:creationId xmlns:p14="http://schemas.microsoft.com/office/powerpoint/2010/main" val="814878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Q: Intro report; Thank you Network, de Beaumont, CDC Foundation; Project Advisors; Project Team</a:t>
            </a:r>
            <a:r>
              <a:rPr lang="en-US" dirty="0">
                <a:effectLst/>
              </a:rPr>
              <a:t> </a:t>
            </a:r>
            <a:endParaRPr lang="en-US" dirty="0"/>
          </a:p>
        </p:txBody>
      </p:sp>
      <p:sp>
        <p:nvSpPr>
          <p:cNvPr id="4" name="Slide Number Placeholder 3"/>
          <p:cNvSpPr>
            <a:spLocks noGrp="1"/>
          </p:cNvSpPr>
          <p:nvPr>
            <p:ph type="sldNum" sz="quarter" idx="5"/>
          </p:nvPr>
        </p:nvSpPr>
        <p:spPr/>
        <p:txBody>
          <a:bodyPr/>
          <a:lstStyle/>
          <a:p>
            <a:fld id="{C49D3C89-A742-9B49-8DFC-68522499FC2A}" type="slidenum">
              <a:rPr lang="en-US" smtClean="0"/>
              <a:t>12</a:t>
            </a:fld>
            <a:endParaRPr lang="en-US"/>
          </a:p>
        </p:txBody>
      </p:sp>
    </p:spTree>
    <p:extLst>
      <p:ext uri="{BB962C8B-B14F-4D97-AF65-F5344CB8AC3E}">
        <p14:creationId xmlns:p14="http://schemas.microsoft.com/office/powerpoint/2010/main" val="3838763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Gill Sans" panose="020B0502020104020203" pitchFamily="34" charset="-79"/>
                <a:ea typeface="Gill Sans" panose="020B0502020104020203" pitchFamily="34" charset="-79"/>
              </a:rPr>
              <a:t>Q:</a:t>
            </a:r>
          </a:p>
          <a:p>
            <a:endParaRPr lang="en-US" dirty="0">
              <a:latin typeface="Gill Sans" panose="020B0502020104020203" pitchFamily="34" charset="-79"/>
              <a:ea typeface="Gill Sans" panose="020B0502020104020203" pitchFamily="34" charset="-79"/>
            </a:endParaRPr>
          </a:p>
          <a:p>
            <a:r>
              <a:rPr lang="en-US" sz="1200" dirty="0">
                <a:effectLst/>
                <a:latin typeface="Gill Sans" panose="020B0502020104020203" pitchFamily="34" charset="-79"/>
                <a:ea typeface="Gill Sans" panose="020B0502020104020203" pitchFamily="34" charset="-79"/>
              </a:rPr>
              <a:t>Respondents included state and local health department representatives, elected officials, lobbyists, and partners in other sectors and organizations, although the specific type of respondent was different in each state. </a:t>
            </a:r>
          </a:p>
          <a:p>
            <a:endParaRPr lang="en-US" dirty="0">
              <a:latin typeface="Gill Sans" panose="020B0502020104020203" pitchFamily="34" charset="-79"/>
              <a:ea typeface="Gill Sans" panose="020B0502020104020203" pitchFamily="34" charset="-79"/>
            </a:endParaRPr>
          </a:p>
          <a:p>
            <a:r>
              <a:rPr lang="en-US" sz="1200" dirty="0">
                <a:effectLst/>
                <a:latin typeface="Gill Sans" panose="020B0502020104020203" pitchFamily="34" charset="-79"/>
                <a:ea typeface="Gill Sans" panose="020B0502020104020203" pitchFamily="34" charset="-79"/>
              </a:rPr>
              <a:t>Regardless of their specific titles, current roles, or locations, all respondents represent voices from the field who are advocates for the health and well-being of everyone in their respective states.</a:t>
            </a:r>
          </a:p>
          <a:p>
            <a:endParaRPr lang="en-US" dirty="0"/>
          </a:p>
          <a:p>
            <a:endParaRPr lang="en-US" dirty="0"/>
          </a:p>
        </p:txBody>
      </p:sp>
      <p:sp>
        <p:nvSpPr>
          <p:cNvPr id="4" name="Slide Number Placeholder 3"/>
          <p:cNvSpPr>
            <a:spLocks noGrp="1"/>
          </p:cNvSpPr>
          <p:nvPr>
            <p:ph type="sldNum" sz="quarter" idx="5"/>
          </p:nvPr>
        </p:nvSpPr>
        <p:spPr/>
        <p:txBody>
          <a:bodyPr/>
          <a:lstStyle/>
          <a:p>
            <a:fld id="{C49D3C89-A742-9B49-8DFC-68522499FC2A}" type="slidenum">
              <a:rPr lang="en-US" smtClean="0"/>
              <a:t>13</a:t>
            </a:fld>
            <a:endParaRPr lang="en-US"/>
          </a:p>
        </p:txBody>
      </p:sp>
    </p:spTree>
    <p:extLst>
      <p:ext uri="{BB962C8B-B14F-4D97-AF65-F5344CB8AC3E}">
        <p14:creationId xmlns:p14="http://schemas.microsoft.com/office/powerpoint/2010/main" val="3838763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076451" y="3065962"/>
            <a:ext cx="10119360" cy="769441"/>
          </a:xfrm>
        </p:spPr>
        <p:txBody>
          <a:bodyPr lIns="0" tIns="0" rIns="0" bIns="0" anchor="b" anchorCtr="0">
            <a:spAutoFit/>
          </a:bodyPr>
          <a:lstStyle>
            <a:lvl1pPr algn="l">
              <a:defRPr sz="500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2076451" y="3835402"/>
            <a:ext cx="1011936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072640" y="6400800"/>
            <a:ext cx="9669400" cy="153888"/>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endParaRPr lang="en-US"/>
          </a:p>
        </p:txBody>
      </p:sp>
    </p:spTree>
    <p:extLst>
      <p:ext uri="{BB962C8B-B14F-4D97-AF65-F5344CB8AC3E}">
        <p14:creationId xmlns:p14="http://schemas.microsoft.com/office/powerpoint/2010/main" val="373077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DCA239C-0401-A842-8677-DCBBAFEC5113}" type="slidenum">
              <a:rPr lang="en-US" smtClean="0"/>
              <a:t>‹#›</a:t>
            </a:fld>
            <a:endParaRPr lang="en-US"/>
          </a:p>
        </p:txBody>
      </p:sp>
      <p:sp>
        <p:nvSpPr>
          <p:cNvPr id="7" name="Text Placeholder 6"/>
          <p:cNvSpPr>
            <a:spLocks noGrp="1"/>
          </p:cNvSpPr>
          <p:nvPr>
            <p:ph type="body" sz="quarter" idx="13" hasCustomPrompt="1"/>
          </p:nvPr>
        </p:nvSpPr>
        <p:spPr>
          <a:xfrm>
            <a:off x="1587302"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3048296" cy="246221"/>
          </a:xfrm>
        </p:spPr>
        <p:txBody>
          <a:bodyPr/>
          <a:lstStyle/>
          <a:p>
            <a:r>
              <a:rPr lang="en-US"/>
              <a:t>Click icon to add picture</a:t>
            </a:r>
          </a:p>
        </p:txBody>
      </p:sp>
      <p:sp>
        <p:nvSpPr>
          <p:cNvPr id="8" name="Picture Placeholder 8"/>
          <p:cNvSpPr>
            <a:spLocks noGrp="1"/>
          </p:cNvSpPr>
          <p:nvPr>
            <p:ph type="pic" sz="quarter" idx="15"/>
          </p:nvPr>
        </p:nvSpPr>
        <p:spPr>
          <a:xfrm>
            <a:off x="5287631" y="2274888"/>
            <a:ext cx="3048296" cy="246221"/>
          </a:xfrm>
        </p:spPr>
        <p:txBody>
          <a:bodyPr/>
          <a:lstStyle/>
          <a:p>
            <a:r>
              <a:rPr lang="en-US"/>
              <a:t>Click icon to add picture</a:t>
            </a:r>
          </a:p>
        </p:txBody>
      </p:sp>
      <p:sp>
        <p:nvSpPr>
          <p:cNvPr id="10" name="Text Placeholder 6"/>
          <p:cNvSpPr>
            <a:spLocks noGrp="1"/>
          </p:cNvSpPr>
          <p:nvPr>
            <p:ph type="body" sz="quarter" idx="16" hasCustomPrompt="1"/>
          </p:nvPr>
        </p:nvSpPr>
        <p:spPr>
          <a:xfrm>
            <a:off x="5301609"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408685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3" y="2307304"/>
            <a:ext cx="7981359" cy="1448282"/>
          </a:xfrm>
        </p:spPr>
        <p:txBody>
          <a:bodyPr/>
          <a:lstStyle>
            <a:lvl1pPr>
              <a:spcAft>
                <a:spcPts val="0"/>
              </a:spcAft>
              <a:buFont typeface="Arial" pitchFamily="34" charset="0"/>
              <a:buChar char="»"/>
              <a:defRPr lang="en-US" sz="1800" b="1" kern="1200" baseline="0" dirty="0" smtClean="0">
                <a:solidFill>
                  <a:schemeClr val="bg2"/>
                </a:solidFill>
                <a:latin typeface="Arial"/>
                <a:ea typeface="+mn-ea"/>
                <a:cs typeface="+mn-cs"/>
              </a:defRPr>
            </a:lvl1pPr>
            <a:lvl2pPr marL="228600" indent="4763">
              <a:buNone/>
              <a:defRPr b="0">
                <a:solidFill>
                  <a:schemeClr val="tx1">
                    <a:lumMod val="50000"/>
                    <a:lumOff val="50000"/>
                  </a:schemeClr>
                </a:solidFill>
              </a:defRPr>
            </a:lvl2pPr>
            <a:lvl4pPr>
              <a:defRPr lang="en-US" sz="1200" kern="1200" dirty="0" smtClean="0">
                <a:solidFill>
                  <a:schemeClr val="tx1">
                    <a:lumMod val="75000"/>
                    <a:lumOff val="25000"/>
                  </a:schemeClr>
                </a:solidFill>
                <a:latin typeface="Arial"/>
                <a:ea typeface="+mn-ea"/>
                <a:cs typeface="+mn-cs"/>
              </a:defRPr>
            </a:lvl4pPr>
            <a:lvl5pPr>
              <a:defRPr lang="en-US" sz="12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DCA239C-0401-A842-8677-DCBBAFEC5113}" type="slidenum">
              <a:rPr lang="en-US" smtClean="0"/>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19556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C757A-75CD-704C-B047-08C6442528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73D73-D4DA-3F4F-8D39-82FBC2DB8C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818F8-F981-DB4B-81F4-5B8326A7096D}"/>
              </a:ext>
            </a:extLst>
          </p:cNvPr>
          <p:cNvSpPr>
            <a:spLocks noGrp="1"/>
          </p:cNvSpPr>
          <p:nvPr>
            <p:ph type="dt" sz="half" idx="10"/>
          </p:nvPr>
        </p:nvSpPr>
        <p:spPr/>
        <p:txBody>
          <a:bodyPr/>
          <a:lstStyle/>
          <a:p>
            <a:fld id="{3A8C57B3-E58F-BF4B-A779-6D58D303762B}" type="datetimeFigureOut">
              <a:rPr lang="en-US" smtClean="0"/>
              <a:t>3/19/2024</a:t>
            </a:fld>
            <a:endParaRPr lang="en-US"/>
          </a:p>
        </p:txBody>
      </p:sp>
      <p:sp>
        <p:nvSpPr>
          <p:cNvPr id="5" name="Footer Placeholder 4">
            <a:extLst>
              <a:ext uri="{FF2B5EF4-FFF2-40B4-BE49-F238E27FC236}">
                <a16:creationId xmlns:a16="http://schemas.microsoft.com/office/drawing/2014/main" id="{F66F1611-EE9C-1C48-B526-266133075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036FC-329F-0D4E-BF0B-BBE170F9D444}"/>
              </a:ext>
            </a:extLst>
          </p:cNvPr>
          <p:cNvSpPr>
            <a:spLocks noGrp="1"/>
          </p:cNvSpPr>
          <p:nvPr>
            <p:ph type="sldNum" sz="quarter" idx="12"/>
          </p:nvPr>
        </p:nvSpPr>
        <p:spPr/>
        <p:txBody>
          <a:bodyPr/>
          <a:lstStyle/>
          <a:p>
            <a:fld id="{5DCA239C-0401-A842-8677-DCBBAFEC5113}" type="slidenum">
              <a:rPr lang="en-US" smtClean="0"/>
              <a:t>‹#›</a:t>
            </a:fld>
            <a:endParaRPr lang="en-US"/>
          </a:p>
        </p:txBody>
      </p:sp>
    </p:spTree>
    <p:extLst>
      <p:ext uri="{BB962C8B-B14F-4D97-AF65-F5344CB8AC3E}">
        <p14:creationId xmlns:p14="http://schemas.microsoft.com/office/powerpoint/2010/main" val="1036276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75E5-3AA1-914A-9DA1-2A9FC238AE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765F86-B970-D846-9215-27BB5D2A15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C82223-2EF3-4949-8454-CA97AB5FA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CB6B00-D672-674C-9609-2707F664AE97}"/>
              </a:ext>
            </a:extLst>
          </p:cNvPr>
          <p:cNvSpPr>
            <a:spLocks noGrp="1"/>
          </p:cNvSpPr>
          <p:nvPr>
            <p:ph type="dt" sz="half" idx="10"/>
          </p:nvPr>
        </p:nvSpPr>
        <p:spPr/>
        <p:txBody>
          <a:bodyPr/>
          <a:lstStyle/>
          <a:p>
            <a:fld id="{3A8C57B3-E58F-BF4B-A779-6D58D303762B}" type="datetimeFigureOut">
              <a:rPr lang="en-US" smtClean="0"/>
              <a:t>3/19/2024</a:t>
            </a:fld>
            <a:endParaRPr lang="en-US"/>
          </a:p>
        </p:txBody>
      </p:sp>
      <p:sp>
        <p:nvSpPr>
          <p:cNvPr id="6" name="Footer Placeholder 5">
            <a:extLst>
              <a:ext uri="{FF2B5EF4-FFF2-40B4-BE49-F238E27FC236}">
                <a16:creationId xmlns:a16="http://schemas.microsoft.com/office/drawing/2014/main" id="{48E39291-4C73-834A-B6BB-C130FE927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0CCC6-8D17-8B49-81ED-E06EF4170F9C}"/>
              </a:ext>
            </a:extLst>
          </p:cNvPr>
          <p:cNvSpPr>
            <a:spLocks noGrp="1"/>
          </p:cNvSpPr>
          <p:nvPr>
            <p:ph type="sldNum" sz="quarter" idx="12"/>
          </p:nvPr>
        </p:nvSpPr>
        <p:spPr/>
        <p:txBody>
          <a:bodyPr/>
          <a:lstStyle/>
          <a:p>
            <a:fld id="{5DCA239C-0401-A842-8677-DCBBAFEC5113}" type="slidenum">
              <a:rPr lang="en-US" smtClean="0"/>
              <a:t>‹#›</a:t>
            </a:fld>
            <a:endParaRPr lang="en-US"/>
          </a:p>
        </p:txBody>
      </p:sp>
    </p:spTree>
    <p:extLst>
      <p:ext uri="{BB962C8B-B14F-4D97-AF65-F5344CB8AC3E}">
        <p14:creationId xmlns:p14="http://schemas.microsoft.com/office/powerpoint/2010/main" val="3063924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C9CA4-10A7-D94B-A847-29E3B8DB0A9B}"/>
              </a:ext>
            </a:extLst>
          </p:cNvPr>
          <p:cNvSpPr>
            <a:spLocks noGrp="1"/>
          </p:cNvSpPr>
          <p:nvPr>
            <p:ph type="dt" sz="half" idx="10"/>
          </p:nvPr>
        </p:nvSpPr>
        <p:spPr/>
        <p:txBody>
          <a:bodyPr/>
          <a:lstStyle/>
          <a:p>
            <a:fld id="{3A8C57B3-E58F-BF4B-A779-6D58D303762B}" type="datetimeFigureOut">
              <a:rPr lang="en-US" smtClean="0"/>
              <a:t>3/19/2024</a:t>
            </a:fld>
            <a:endParaRPr lang="en-US"/>
          </a:p>
        </p:txBody>
      </p:sp>
      <p:sp>
        <p:nvSpPr>
          <p:cNvPr id="3" name="Footer Placeholder 2">
            <a:extLst>
              <a:ext uri="{FF2B5EF4-FFF2-40B4-BE49-F238E27FC236}">
                <a16:creationId xmlns:a16="http://schemas.microsoft.com/office/drawing/2014/main" id="{224B602E-20A6-E641-8E42-73E850FFCE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4C456C-EF06-4341-85A2-FC159ED58E8F}"/>
              </a:ext>
            </a:extLst>
          </p:cNvPr>
          <p:cNvSpPr>
            <a:spLocks noGrp="1"/>
          </p:cNvSpPr>
          <p:nvPr>
            <p:ph type="sldNum" sz="quarter" idx="12"/>
          </p:nvPr>
        </p:nvSpPr>
        <p:spPr/>
        <p:txBody>
          <a:bodyPr/>
          <a:lstStyle/>
          <a:p>
            <a:fld id="{5DCA239C-0401-A842-8677-DCBBAFEC5113}" type="slidenum">
              <a:rPr lang="en-US" smtClean="0"/>
              <a:t>‹#›</a:t>
            </a:fld>
            <a:endParaRPr lang="en-US"/>
          </a:p>
        </p:txBody>
      </p:sp>
    </p:spTree>
    <p:extLst>
      <p:ext uri="{BB962C8B-B14F-4D97-AF65-F5344CB8AC3E}">
        <p14:creationId xmlns:p14="http://schemas.microsoft.com/office/powerpoint/2010/main" val="4277842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
        <p:nvSpPr>
          <p:cNvPr id="10" name="Content Placeholder 9"/>
          <p:cNvSpPr>
            <a:spLocks noGrp="1"/>
          </p:cNvSpPr>
          <p:nvPr>
            <p:ph sz="quarter" idx="13"/>
          </p:nvPr>
        </p:nvSpPr>
        <p:spPr>
          <a:xfrm>
            <a:off x="1608667" y="2290763"/>
            <a:ext cx="9952567"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801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5"/>
        <p:cNvGrpSpPr/>
        <p:nvPr/>
      </p:nvGrpSpPr>
      <p:grpSpPr>
        <a:xfrm>
          <a:off x="0" y="0"/>
          <a:ext cx="0" cy="0"/>
          <a:chOff x="0" y="0"/>
          <a:chExt cx="0" cy="0"/>
        </a:xfrm>
      </p:grpSpPr>
      <p:pic>
        <p:nvPicPr>
          <p:cNvPr id="16" name="Google Shape;16;p20"/>
          <p:cNvPicPr preferRelativeResize="0"/>
          <p:nvPr/>
        </p:nvPicPr>
        <p:blipFill rotWithShape="1">
          <a:blip r:embed="rId2">
            <a:alphaModFix/>
          </a:blip>
          <a:srcRect/>
          <a:stretch/>
        </p:blipFill>
        <p:spPr>
          <a:xfrm>
            <a:off x="0" y="0"/>
            <a:ext cx="12191999" cy="6858000"/>
          </a:xfrm>
          <a:prstGeom prst="rect">
            <a:avLst/>
          </a:prstGeom>
          <a:noFill/>
          <a:ln>
            <a:noFill/>
          </a:ln>
        </p:spPr>
      </p:pic>
      <p:sp>
        <p:nvSpPr>
          <p:cNvPr id="17" name="Google Shape;17;p20"/>
          <p:cNvSpPr txBox="1">
            <a:spLocks noGrp="1"/>
          </p:cNvSpPr>
          <p:nvPr>
            <p:ph type="ctrTitle"/>
          </p:nvPr>
        </p:nvSpPr>
        <p:spPr>
          <a:xfrm>
            <a:off x="2076451" y="2210462"/>
            <a:ext cx="10119360" cy="1538883"/>
          </a:xfrm>
          <a:prstGeom prst="rect">
            <a:avLst/>
          </a:prstGeom>
          <a:noFill/>
          <a:ln>
            <a:noFill/>
          </a:ln>
        </p:spPr>
        <p:txBody>
          <a:bodyPr spcFirstLastPara="1" wrap="square" lIns="0" tIns="0" rIns="0" bIns="0" anchor="b" anchorCtr="0">
            <a:spAutoFit/>
          </a:bodyPr>
          <a:lstStyle>
            <a:lvl1pPr lvl="0" algn="l">
              <a:lnSpc>
                <a:spcPct val="120000"/>
              </a:lnSpc>
              <a:spcBef>
                <a:spcPts val="0"/>
              </a:spcBef>
              <a:spcAft>
                <a:spcPts val="0"/>
              </a:spcAft>
              <a:buClr>
                <a:schemeClr val="dk1"/>
              </a:buClr>
              <a:buSzPts val="5000"/>
              <a:buFont typeface="Arial"/>
              <a:buNone/>
              <a:defRPr sz="5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2076451" y="3855674"/>
            <a:ext cx="101193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Font typeface="Arial"/>
              <a:buNone/>
              <a:defRPr sz="1400" b="1">
                <a:solidFill>
                  <a:schemeClr val="dk1"/>
                </a:solidFill>
              </a:defRPr>
            </a:lvl1pPr>
            <a:lvl2pPr lvl="1" algn="ctr">
              <a:lnSpc>
                <a:spcPct val="100000"/>
              </a:lnSpc>
              <a:spcBef>
                <a:spcPts val="1000"/>
              </a:spcBef>
              <a:spcAft>
                <a:spcPts val="0"/>
              </a:spcAft>
              <a:buSzPts val="1600"/>
              <a:buNone/>
              <a:defRPr>
                <a:solidFill>
                  <a:srgbClr val="909090"/>
                </a:solidFill>
              </a:defRPr>
            </a:lvl2pPr>
            <a:lvl3pPr lvl="2" algn="ctr">
              <a:lnSpc>
                <a:spcPct val="120000"/>
              </a:lnSpc>
              <a:spcBef>
                <a:spcPts val="1000"/>
              </a:spcBef>
              <a:spcAft>
                <a:spcPts val="0"/>
              </a:spcAft>
              <a:buClr>
                <a:srgbClr val="909090"/>
              </a:buClr>
              <a:buSzPts val="1400"/>
              <a:buFont typeface="Arial"/>
              <a:buNone/>
              <a:defRPr>
                <a:solidFill>
                  <a:srgbClr val="909090"/>
                </a:solidFill>
              </a:defRPr>
            </a:lvl3pPr>
            <a:lvl4pPr lvl="3" algn="ctr">
              <a:lnSpc>
                <a:spcPct val="120000"/>
              </a:lnSpc>
              <a:spcBef>
                <a:spcPts val="300"/>
              </a:spcBef>
              <a:spcAft>
                <a:spcPts val="0"/>
              </a:spcAft>
              <a:buClr>
                <a:srgbClr val="909090"/>
              </a:buClr>
              <a:buSzPts val="1200"/>
              <a:buNone/>
              <a:defRPr>
                <a:solidFill>
                  <a:srgbClr val="909090"/>
                </a:solidFill>
              </a:defRPr>
            </a:lvl4pPr>
            <a:lvl5pPr lvl="4" algn="ctr">
              <a:lnSpc>
                <a:spcPct val="120000"/>
              </a:lnSpc>
              <a:spcBef>
                <a:spcPts val="300"/>
              </a:spcBef>
              <a:spcAft>
                <a:spcPts val="0"/>
              </a:spcAft>
              <a:buClr>
                <a:srgbClr val="909090"/>
              </a:buClr>
              <a:buSzPts val="1200"/>
              <a:buNone/>
              <a:defRPr>
                <a:solidFill>
                  <a:srgbClr val="909090"/>
                </a:solidFill>
              </a:defRPr>
            </a:lvl5pPr>
            <a:lvl6pPr lvl="5" algn="ctr">
              <a:spcBef>
                <a:spcPts val="400"/>
              </a:spcBef>
              <a:spcAft>
                <a:spcPts val="0"/>
              </a:spcAft>
              <a:buClr>
                <a:srgbClr val="909090"/>
              </a:buClr>
              <a:buSzPts val="2000"/>
              <a:buNone/>
              <a:defRPr>
                <a:solidFill>
                  <a:srgbClr val="909090"/>
                </a:solidFill>
              </a:defRPr>
            </a:lvl6pPr>
            <a:lvl7pPr lvl="6" algn="ctr">
              <a:spcBef>
                <a:spcPts val="400"/>
              </a:spcBef>
              <a:spcAft>
                <a:spcPts val="0"/>
              </a:spcAft>
              <a:buClr>
                <a:srgbClr val="909090"/>
              </a:buClr>
              <a:buSzPts val="2000"/>
              <a:buNone/>
              <a:defRPr>
                <a:solidFill>
                  <a:srgbClr val="909090"/>
                </a:solidFill>
              </a:defRPr>
            </a:lvl7pPr>
            <a:lvl8pPr lvl="7" algn="ctr">
              <a:spcBef>
                <a:spcPts val="400"/>
              </a:spcBef>
              <a:spcAft>
                <a:spcPts val="0"/>
              </a:spcAft>
              <a:buClr>
                <a:srgbClr val="909090"/>
              </a:buClr>
              <a:buSzPts val="2000"/>
              <a:buNone/>
              <a:defRPr>
                <a:solidFill>
                  <a:srgbClr val="909090"/>
                </a:solidFill>
              </a:defRPr>
            </a:lvl8pPr>
            <a:lvl9pPr lvl="8" algn="ctr">
              <a:spcBef>
                <a:spcPts val="400"/>
              </a:spcBef>
              <a:spcAft>
                <a:spcPts val="0"/>
              </a:spcAft>
              <a:buClr>
                <a:srgbClr val="909090"/>
              </a:buClr>
              <a:buSzPts val="2000"/>
              <a:buNone/>
              <a:defRPr>
                <a:solidFill>
                  <a:srgbClr val="909090"/>
                </a:solidFill>
              </a:defRPr>
            </a:lvl9pPr>
          </a:lstStyle>
          <a:p>
            <a:endParaRPr/>
          </a:p>
        </p:txBody>
      </p:sp>
      <p:sp>
        <p:nvSpPr>
          <p:cNvPr id="19" name="Google Shape;19;p20"/>
          <p:cNvSpPr txBox="1">
            <a:spLocks noGrp="1"/>
          </p:cNvSpPr>
          <p:nvPr>
            <p:ph type="ftr" idx="11"/>
          </p:nvPr>
        </p:nvSpPr>
        <p:spPr>
          <a:xfrm>
            <a:off x="2072640" y="6552123"/>
            <a:ext cx="9679093" cy="153888"/>
          </a:xfrm>
          <a:prstGeom prst="rect">
            <a:avLst/>
          </a:prstGeom>
          <a:noFill/>
          <a:ln>
            <a:noFill/>
          </a:ln>
        </p:spPr>
        <p:txBody>
          <a:bodyPr spcFirstLastPara="1" wrap="square" lIns="0" tIns="0" rIns="0" bIns="0" anchor="ctr" anchorCtr="0">
            <a:spAutoFit/>
          </a:bodyPr>
          <a:lstStyle>
            <a:lvl1pPr lvl="0" algn="l">
              <a:lnSpc>
                <a:spcPct val="150000"/>
              </a:lnSpc>
              <a:spcBef>
                <a:spcPts val="0"/>
              </a:spcBef>
              <a:spcAft>
                <a:spcPts val="0"/>
              </a:spcAft>
              <a:buSzPts val="1400"/>
              <a:buNone/>
              <a:defRPr sz="800"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568081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nd_Content">
  <p:cSld name="Title_and_Content">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1"/>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3" name="Google Shape;23;p21"/>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1608667" y="2290763"/>
            <a:ext cx="9952567" cy="156607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228600" algn="l">
              <a:lnSpc>
                <a:spcPct val="120000"/>
              </a:lnSpc>
              <a:spcBef>
                <a:spcPts val="1000"/>
              </a:spcBef>
              <a:spcAft>
                <a:spcPts val="0"/>
              </a:spcAft>
              <a:buClr>
                <a:schemeClr val="dk1"/>
              </a:buClr>
              <a:buSzPts val="1400"/>
              <a:buFont typeface="Arial"/>
              <a:buNone/>
              <a:defRPr>
                <a:solidFill>
                  <a:schemeClr val="dk1"/>
                </a:solidFill>
              </a:defRPr>
            </a:lvl3pPr>
            <a:lvl4pPr marL="1828800" lvl="3" indent="-304800" algn="l">
              <a:lnSpc>
                <a:spcPct val="120000"/>
              </a:lnSpc>
              <a:spcBef>
                <a:spcPts val="300"/>
              </a:spcBef>
              <a:spcAft>
                <a:spcPts val="0"/>
              </a:spcAft>
              <a:buClr>
                <a:schemeClr val="dk1"/>
              </a:buClr>
              <a:buSzPts val="1200"/>
              <a:buChar char="»"/>
              <a:defRPr>
                <a:solidFill>
                  <a:schemeClr val="dk1"/>
                </a:solidFill>
              </a:defRPr>
            </a:lvl4pPr>
            <a:lvl5pPr marL="2286000" lvl="4" indent="-304800" algn="l">
              <a:lnSpc>
                <a:spcPct val="120000"/>
              </a:lnSpc>
              <a:spcBef>
                <a:spcPts val="300"/>
              </a:spcBef>
              <a:spcAft>
                <a:spcPts val="0"/>
              </a:spcAft>
              <a:buClr>
                <a:srgbClr val="404040"/>
              </a:buClr>
              <a:buSzPts val="1200"/>
              <a:buFont typeface="Arial"/>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0201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up_Photo_layout">
  <p:cSld name="1up_Photo_layou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6"/>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8" name="Google Shape;28;p26"/>
          <p:cNvSpPr txBox="1">
            <a:spLocks noGrp="1"/>
          </p:cNvSpPr>
          <p:nvPr>
            <p:ph type="body" idx="1"/>
          </p:nvPr>
        </p:nvSpPr>
        <p:spPr>
          <a:xfrm>
            <a:off x="8930856" y="2296485"/>
            <a:ext cx="2694517" cy="359073"/>
          </a:xfrm>
          <a:prstGeom prst="rect">
            <a:avLst/>
          </a:prstGeom>
          <a:noFill/>
          <a:ln>
            <a:noFill/>
          </a:ln>
        </p:spPr>
        <p:txBody>
          <a:bodyPr spcFirstLastPara="1" wrap="square" lIns="0" tIns="0" rIns="0" bIns="0" anchor="t" anchorCtr="0">
            <a:spAutoFit/>
          </a:bodyPr>
          <a:lstStyle>
            <a:lvl1pPr marL="457200" lvl="0" indent="-228600" algn="l">
              <a:lnSpc>
                <a:spcPct val="116666"/>
              </a:lnSpc>
              <a:spcBef>
                <a:spcPts val="0"/>
              </a:spcBef>
              <a:spcAft>
                <a:spcPts val="0"/>
              </a:spcAft>
              <a:buSzPts val="1200"/>
              <a:buFont typeface="Arial"/>
              <a:buNone/>
              <a:defRPr sz="1200">
                <a:solidFill>
                  <a:schemeClr val="lt2"/>
                </a:solidFill>
              </a:defRPr>
            </a:lvl1pPr>
            <a:lvl2pPr marL="914400" lvl="1" indent="-228600" algn="l">
              <a:lnSpc>
                <a:spcPct val="116666"/>
              </a:lnSpc>
              <a:spcBef>
                <a:spcPts val="0"/>
              </a:spcBef>
              <a:spcAft>
                <a:spcPts val="0"/>
              </a:spcAft>
              <a:buSzPts val="1200"/>
              <a:buNone/>
              <a:defRPr sz="1200" b="0">
                <a:solidFill>
                  <a:schemeClr val="dk1"/>
                </a:solidFill>
              </a:defRPr>
            </a:lvl2pPr>
            <a:lvl3pPr marL="1371600" lvl="2" indent="-228600" algn="l">
              <a:lnSpc>
                <a:spcPct val="120000"/>
              </a:lnSpc>
              <a:spcBef>
                <a:spcPts val="0"/>
              </a:spcBef>
              <a:spcAft>
                <a:spcPts val="0"/>
              </a:spcAft>
              <a:buClr>
                <a:schemeClr val="dk1"/>
              </a:buClr>
              <a:buSzPts val="1800"/>
              <a:buNone/>
              <a:defRPr/>
            </a:lvl3pPr>
            <a:lvl4pPr marL="1828800" lvl="3" indent="-342900" algn="l">
              <a:lnSpc>
                <a:spcPct val="120000"/>
              </a:lnSpc>
              <a:spcBef>
                <a:spcPts val="300"/>
              </a:spcBef>
              <a:spcAft>
                <a:spcPts val="0"/>
              </a:spcAft>
              <a:buClr>
                <a:schemeClr val="dk1"/>
              </a:buClr>
              <a:buSzPts val="1800"/>
              <a:buChar char="»"/>
              <a:defRPr/>
            </a:lvl4pPr>
            <a:lvl5pPr marL="2286000" lvl="4" indent="-228600" algn="l">
              <a:lnSpc>
                <a:spcPct val="120000"/>
              </a:lnSpc>
              <a:spcBef>
                <a:spcPts val="3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26"/>
          <p:cNvSpPr>
            <a:spLocks noGrp="1"/>
          </p:cNvSpPr>
          <p:nvPr>
            <p:ph type="pic" idx="2"/>
          </p:nvPr>
        </p:nvSpPr>
        <p:spPr>
          <a:xfrm>
            <a:off x="1587500" y="2274888"/>
            <a:ext cx="7061200" cy="246221"/>
          </a:xfrm>
          <a:prstGeom prst="rect">
            <a:avLst/>
          </a:prstGeom>
          <a:noFill/>
          <a:ln>
            <a:noFill/>
          </a:ln>
        </p:spPr>
      </p:sp>
      <p:sp>
        <p:nvSpPr>
          <p:cNvPr id="30" name="Google Shape;30;p26"/>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88248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1"/>
        <p:cNvGrpSpPr/>
        <p:nvPr/>
      </p:nvGrpSpPr>
      <p:grpSpPr>
        <a:xfrm>
          <a:off x="0" y="0"/>
          <a:ext cx="0" cy="0"/>
          <a:chOff x="0" y="0"/>
          <a:chExt cx="0" cy="0"/>
        </a:xfrm>
      </p:grpSpPr>
      <p:pic>
        <p:nvPicPr>
          <p:cNvPr id="32" name="Google Shape;32;p27"/>
          <p:cNvPicPr preferRelativeResize="0"/>
          <p:nvPr/>
        </p:nvPicPr>
        <p:blipFill rotWithShape="1">
          <a:blip r:embed="rId2">
            <a:alphaModFix/>
          </a:blip>
          <a:srcRect/>
          <a:stretch/>
        </p:blipFill>
        <p:spPr>
          <a:xfrm>
            <a:off x="0" y="0"/>
            <a:ext cx="12191999" cy="6858000"/>
          </a:xfrm>
          <a:prstGeom prst="rect">
            <a:avLst/>
          </a:prstGeom>
          <a:noFill/>
          <a:ln>
            <a:noFill/>
          </a:ln>
        </p:spPr>
      </p:pic>
      <p:sp>
        <p:nvSpPr>
          <p:cNvPr id="33" name="Google Shape;33;p27"/>
          <p:cNvSpPr txBox="1">
            <a:spLocks noGrp="1"/>
          </p:cNvSpPr>
          <p:nvPr>
            <p:ph type="title"/>
          </p:nvPr>
        </p:nvSpPr>
        <p:spPr>
          <a:xfrm>
            <a:off x="2076451" y="3065962"/>
            <a:ext cx="10119360" cy="769441"/>
          </a:xfrm>
          <a:prstGeom prst="rect">
            <a:avLst/>
          </a:prstGeom>
          <a:noFill/>
          <a:ln>
            <a:noFill/>
          </a:ln>
        </p:spPr>
        <p:txBody>
          <a:bodyPr spcFirstLastPara="1" wrap="square" lIns="0" tIns="0" rIns="0" bIns="0" anchor="b" anchorCtr="0">
            <a:spAutoFit/>
          </a:bodyPr>
          <a:lstStyle>
            <a:lvl1pPr lvl="0" algn="l">
              <a:spcBef>
                <a:spcPts val="0"/>
              </a:spcBef>
              <a:spcAft>
                <a:spcPts val="0"/>
              </a:spcAft>
              <a:buClr>
                <a:schemeClr val="dk1"/>
              </a:buClr>
              <a:buSzPts val="5000"/>
              <a:buFont typeface="Arial"/>
              <a:buNone/>
              <a:defRPr sz="50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2076451" y="3835402"/>
            <a:ext cx="1011936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Font typeface="Arial"/>
              <a:buNone/>
              <a:defRPr sz="1400" b="1">
                <a:solidFill>
                  <a:schemeClr val="dk1"/>
                </a:solidFill>
              </a:defRPr>
            </a:lvl1pPr>
            <a:lvl2pPr marL="914400" lvl="1" indent="-228600" algn="l">
              <a:lnSpc>
                <a:spcPct val="100000"/>
              </a:lnSpc>
              <a:spcBef>
                <a:spcPts val="1000"/>
              </a:spcBef>
              <a:spcAft>
                <a:spcPts val="0"/>
              </a:spcAft>
              <a:buSzPts val="1800"/>
              <a:buNone/>
              <a:defRPr sz="1800">
                <a:solidFill>
                  <a:srgbClr val="909090"/>
                </a:solidFill>
              </a:defRPr>
            </a:lvl2pPr>
            <a:lvl3pPr marL="1371600" lvl="2" indent="-228600" algn="l">
              <a:lnSpc>
                <a:spcPct val="120000"/>
              </a:lnSpc>
              <a:spcBef>
                <a:spcPts val="1000"/>
              </a:spcBef>
              <a:spcAft>
                <a:spcPts val="0"/>
              </a:spcAft>
              <a:buClr>
                <a:srgbClr val="909090"/>
              </a:buClr>
              <a:buSzPts val="1600"/>
              <a:buFont typeface="Arial"/>
              <a:buNone/>
              <a:defRPr sz="1600">
                <a:solidFill>
                  <a:srgbClr val="909090"/>
                </a:solidFill>
              </a:defRPr>
            </a:lvl3pPr>
            <a:lvl4pPr marL="1828800" lvl="3" indent="-228600" algn="l">
              <a:lnSpc>
                <a:spcPct val="120000"/>
              </a:lnSpc>
              <a:spcBef>
                <a:spcPts val="300"/>
              </a:spcBef>
              <a:spcAft>
                <a:spcPts val="0"/>
              </a:spcAft>
              <a:buClr>
                <a:srgbClr val="909090"/>
              </a:buClr>
              <a:buSzPts val="1400"/>
              <a:buNone/>
              <a:defRPr sz="1400">
                <a:solidFill>
                  <a:srgbClr val="909090"/>
                </a:solidFill>
              </a:defRPr>
            </a:lvl4pPr>
            <a:lvl5pPr marL="2286000" lvl="4" indent="-228600" algn="l">
              <a:lnSpc>
                <a:spcPct val="120000"/>
              </a:lnSpc>
              <a:spcBef>
                <a:spcPts val="300"/>
              </a:spcBef>
              <a:spcAft>
                <a:spcPts val="0"/>
              </a:spcAft>
              <a:buClr>
                <a:srgbClr val="909090"/>
              </a:buClr>
              <a:buSzPts val="1400"/>
              <a:buNone/>
              <a:defRPr sz="1400">
                <a:solidFill>
                  <a:srgbClr val="909090"/>
                </a:solidFill>
              </a:defRPr>
            </a:lvl5pPr>
            <a:lvl6pPr marL="2743200" lvl="5" indent="-228600" algn="l">
              <a:spcBef>
                <a:spcPts val="300"/>
              </a:spcBef>
              <a:spcAft>
                <a:spcPts val="0"/>
              </a:spcAft>
              <a:buClr>
                <a:srgbClr val="909090"/>
              </a:buClr>
              <a:buSzPts val="1400"/>
              <a:buNone/>
              <a:defRPr sz="1400">
                <a:solidFill>
                  <a:srgbClr val="909090"/>
                </a:solidFill>
              </a:defRPr>
            </a:lvl6pPr>
            <a:lvl7pPr marL="3200400" lvl="6" indent="-228600" algn="l">
              <a:spcBef>
                <a:spcPts val="280"/>
              </a:spcBef>
              <a:spcAft>
                <a:spcPts val="0"/>
              </a:spcAft>
              <a:buClr>
                <a:srgbClr val="909090"/>
              </a:buClr>
              <a:buSzPts val="1400"/>
              <a:buNone/>
              <a:defRPr sz="1400">
                <a:solidFill>
                  <a:srgbClr val="909090"/>
                </a:solidFill>
              </a:defRPr>
            </a:lvl7pPr>
            <a:lvl8pPr marL="3657600" lvl="7" indent="-228600" algn="l">
              <a:spcBef>
                <a:spcPts val="280"/>
              </a:spcBef>
              <a:spcAft>
                <a:spcPts val="0"/>
              </a:spcAft>
              <a:buClr>
                <a:srgbClr val="909090"/>
              </a:buClr>
              <a:buSzPts val="1400"/>
              <a:buNone/>
              <a:defRPr sz="1400">
                <a:solidFill>
                  <a:srgbClr val="909090"/>
                </a:solidFill>
              </a:defRPr>
            </a:lvl8pPr>
            <a:lvl9pPr marL="4114800" lvl="8" indent="-228600" algn="l">
              <a:spcBef>
                <a:spcPts val="280"/>
              </a:spcBef>
              <a:spcAft>
                <a:spcPts val="0"/>
              </a:spcAft>
              <a:buClr>
                <a:srgbClr val="909090"/>
              </a:buClr>
              <a:buSzPts val="1400"/>
              <a:buNone/>
              <a:defRPr sz="1400">
                <a:solidFill>
                  <a:srgbClr val="909090"/>
                </a:solidFill>
              </a:defRPr>
            </a:lvl9pPr>
          </a:lstStyle>
          <a:p>
            <a:endParaRPr/>
          </a:p>
        </p:txBody>
      </p:sp>
      <p:sp>
        <p:nvSpPr>
          <p:cNvPr id="35" name="Google Shape;35;p27"/>
          <p:cNvSpPr txBox="1">
            <a:spLocks noGrp="1"/>
          </p:cNvSpPr>
          <p:nvPr>
            <p:ph type="ftr" idx="11"/>
          </p:nvPr>
        </p:nvSpPr>
        <p:spPr>
          <a:xfrm>
            <a:off x="2072640" y="6400800"/>
            <a:ext cx="9669400" cy="153888"/>
          </a:xfrm>
          <a:prstGeom prst="rect">
            <a:avLst/>
          </a:prstGeom>
          <a:noFill/>
          <a:ln>
            <a:noFill/>
          </a:ln>
        </p:spPr>
        <p:txBody>
          <a:bodyPr spcFirstLastPara="1" wrap="square" lIns="0" tIns="0" rIns="0" bIns="0" anchor="t" anchorCtr="0">
            <a:spAutoFit/>
          </a:bodyPr>
          <a:lstStyle>
            <a:lvl1pPr lvl="0" algn="l">
              <a:lnSpc>
                <a:spcPct val="150000"/>
              </a:lnSpc>
              <a:spcBef>
                <a:spcPts val="0"/>
              </a:spcBef>
              <a:spcAft>
                <a:spcPts val="0"/>
              </a:spcAft>
              <a:buSzPts val="1400"/>
              <a:buNone/>
              <a:defRPr sz="800"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2778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076451" y="2210462"/>
            <a:ext cx="10119360" cy="1538883"/>
          </a:xfrm>
        </p:spPr>
        <p:txBody>
          <a:bodyPr wrap="square" lIns="0" tIns="0" rIns="0" bIns="0" anchor="b" anchorCtr="0">
            <a:spAutoFit/>
          </a:bodyPr>
          <a:lstStyle>
            <a:lvl1pPr algn="l">
              <a:lnSpc>
                <a:spcPts val="6000"/>
              </a:lnSpc>
              <a:defRPr sz="500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2076451" y="3855674"/>
            <a:ext cx="1011936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2072640" y="6552123"/>
            <a:ext cx="9679093" cy="153888"/>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endParaRPr lang="en-US"/>
          </a:p>
        </p:txBody>
      </p:sp>
    </p:spTree>
    <p:extLst>
      <p:ext uri="{BB962C8B-B14F-4D97-AF65-F5344CB8AC3E}">
        <p14:creationId xmlns:p14="http://schemas.microsoft.com/office/powerpoint/2010/main" val="1246110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pporters4up">
  <p:cSld name="Supporters4up">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1584961" y="1600200"/>
            <a:ext cx="9976273"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8"/>
          <p:cNvSpPr txBox="1">
            <a:spLocks noGrp="1"/>
          </p:cNvSpPr>
          <p:nvPr>
            <p:ph type="body" idx="1"/>
          </p:nvPr>
        </p:nvSpPr>
        <p:spPr>
          <a:xfrm>
            <a:off x="1608667" y="2226459"/>
            <a:ext cx="8541883" cy="24622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50000"/>
              </a:lnSpc>
              <a:spcBef>
                <a:spcPts val="300"/>
              </a:spcBef>
              <a:spcAft>
                <a:spcPts val="0"/>
              </a:spcAft>
              <a:buClr>
                <a:schemeClr val="dk1"/>
              </a:buClr>
              <a:buSzPts val="1200"/>
              <a:buChar char="»"/>
              <a:defRPr/>
            </a:lvl4pPr>
            <a:lvl5pPr marL="2286000" lvl="4" indent="-228600" algn="l">
              <a:lnSpc>
                <a:spcPct val="150000"/>
              </a:lnSpc>
              <a:spcBef>
                <a:spcPts val="300"/>
              </a:spcBef>
              <a:spcAft>
                <a:spcPts val="0"/>
              </a:spcAft>
              <a:buClr>
                <a:schemeClr val="dk1"/>
              </a:buClr>
              <a:buSzPts val="1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28"/>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0" name="Google Shape;40;p28"/>
          <p:cNvSpPr>
            <a:spLocks noGrp="1"/>
          </p:cNvSpPr>
          <p:nvPr>
            <p:ph type="pic" idx="2"/>
          </p:nvPr>
        </p:nvSpPr>
        <p:spPr>
          <a:xfrm>
            <a:off x="1608667" y="3136900"/>
            <a:ext cx="3285067" cy="246221"/>
          </a:xfrm>
          <a:prstGeom prst="rect">
            <a:avLst/>
          </a:prstGeom>
          <a:noFill/>
          <a:ln>
            <a:noFill/>
          </a:ln>
        </p:spPr>
      </p:sp>
      <p:sp>
        <p:nvSpPr>
          <p:cNvPr id="41" name="Google Shape;41;p28"/>
          <p:cNvSpPr>
            <a:spLocks noGrp="1"/>
          </p:cNvSpPr>
          <p:nvPr>
            <p:ph type="pic" idx="3"/>
          </p:nvPr>
        </p:nvSpPr>
        <p:spPr>
          <a:xfrm>
            <a:off x="6081184" y="3136900"/>
            <a:ext cx="3285067" cy="246221"/>
          </a:xfrm>
          <a:prstGeom prst="rect">
            <a:avLst/>
          </a:prstGeom>
          <a:noFill/>
          <a:ln>
            <a:noFill/>
          </a:ln>
        </p:spPr>
      </p:sp>
      <p:sp>
        <p:nvSpPr>
          <p:cNvPr id="42" name="Google Shape;42;p28"/>
          <p:cNvSpPr>
            <a:spLocks noGrp="1"/>
          </p:cNvSpPr>
          <p:nvPr>
            <p:ph type="pic" idx="4"/>
          </p:nvPr>
        </p:nvSpPr>
        <p:spPr>
          <a:xfrm>
            <a:off x="1608667" y="4710223"/>
            <a:ext cx="3285067" cy="246221"/>
          </a:xfrm>
          <a:prstGeom prst="rect">
            <a:avLst/>
          </a:prstGeom>
          <a:noFill/>
          <a:ln>
            <a:noFill/>
          </a:ln>
        </p:spPr>
      </p:sp>
      <p:sp>
        <p:nvSpPr>
          <p:cNvPr id="43" name="Google Shape;43;p28"/>
          <p:cNvSpPr>
            <a:spLocks noGrp="1"/>
          </p:cNvSpPr>
          <p:nvPr>
            <p:ph type="pic" idx="5"/>
          </p:nvPr>
        </p:nvSpPr>
        <p:spPr>
          <a:xfrm>
            <a:off x="6081184" y="4710223"/>
            <a:ext cx="3285067" cy="246221"/>
          </a:xfrm>
          <a:prstGeom prst="rect">
            <a:avLst/>
          </a:prstGeom>
          <a:noFill/>
          <a:ln>
            <a:noFill/>
          </a:ln>
        </p:spPr>
      </p:sp>
      <p:sp>
        <p:nvSpPr>
          <p:cNvPr id="44" name="Google Shape;44;p28"/>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616660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upporters2up">
  <p:cSld name="Supporters2up">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1584961" y="1600200"/>
            <a:ext cx="9976273"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9"/>
          <p:cNvSpPr txBox="1">
            <a:spLocks noGrp="1"/>
          </p:cNvSpPr>
          <p:nvPr>
            <p:ph type="body" idx="1"/>
          </p:nvPr>
        </p:nvSpPr>
        <p:spPr>
          <a:xfrm>
            <a:off x="5174512" y="2647509"/>
            <a:ext cx="6010939" cy="24622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50000"/>
              </a:lnSpc>
              <a:spcBef>
                <a:spcPts val="300"/>
              </a:spcBef>
              <a:spcAft>
                <a:spcPts val="0"/>
              </a:spcAft>
              <a:buClr>
                <a:schemeClr val="dk1"/>
              </a:buClr>
              <a:buSzPts val="1200"/>
              <a:buChar char="»"/>
              <a:defRPr/>
            </a:lvl4pPr>
            <a:lvl5pPr marL="2286000" lvl="4" indent="-228600" algn="l">
              <a:lnSpc>
                <a:spcPct val="150000"/>
              </a:lnSpc>
              <a:spcBef>
                <a:spcPts val="300"/>
              </a:spcBef>
              <a:spcAft>
                <a:spcPts val="0"/>
              </a:spcAft>
              <a:buClr>
                <a:schemeClr val="dk1"/>
              </a:buClr>
              <a:buSzPts val="1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29"/>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9" name="Google Shape;49;p29"/>
          <p:cNvSpPr>
            <a:spLocks noGrp="1"/>
          </p:cNvSpPr>
          <p:nvPr>
            <p:ph type="pic" idx="2"/>
          </p:nvPr>
        </p:nvSpPr>
        <p:spPr>
          <a:xfrm>
            <a:off x="1608667" y="2403876"/>
            <a:ext cx="3285067" cy="246221"/>
          </a:xfrm>
          <a:prstGeom prst="rect">
            <a:avLst/>
          </a:prstGeom>
          <a:noFill/>
          <a:ln>
            <a:noFill/>
          </a:ln>
        </p:spPr>
      </p:sp>
      <p:sp>
        <p:nvSpPr>
          <p:cNvPr id="50" name="Google Shape;50;p29"/>
          <p:cNvSpPr>
            <a:spLocks noGrp="1"/>
          </p:cNvSpPr>
          <p:nvPr>
            <p:ph type="pic" idx="3"/>
          </p:nvPr>
        </p:nvSpPr>
        <p:spPr>
          <a:xfrm>
            <a:off x="1608667" y="4306169"/>
            <a:ext cx="3285067" cy="246221"/>
          </a:xfrm>
          <a:prstGeom prst="rect">
            <a:avLst/>
          </a:prstGeom>
          <a:noFill/>
          <a:ln>
            <a:noFill/>
          </a:ln>
        </p:spPr>
      </p:sp>
      <p:sp>
        <p:nvSpPr>
          <p:cNvPr id="51" name="Google Shape;51;p29"/>
          <p:cNvSpPr txBox="1">
            <a:spLocks noGrp="1"/>
          </p:cNvSpPr>
          <p:nvPr>
            <p:ph type="body" idx="4"/>
          </p:nvPr>
        </p:nvSpPr>
        <p:spPr>
          <a:xfrm>
            <a:off x="5174512" y="4335488"/>
            <a:ext cx="6010939" cy="24622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600"/>
              <a:buFont typeface="Arial"/>
              <a:buNone/>
              <a:defRPr/>
            </a:lvl1pPr>
            <a:lvl2pPr marL="914400" lvl="1" indent="-342900" algn="l">
              <a:lnSpc>
                <a:spcPct val="100000"/>
              </a:lnSpc>
              <a:spcBef>
                <a:spcPts val="0"/>
              </a:spcBef>
              <a:spcAft>
                <a:spcPts val="0"/>
              </a:spcAft>
              <a:buSzPts val="1800"/>
              <a:buChar char="»"/>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50000"/>
              </a:lnSpc>
              <a:spcBef>
                <a:spcPts val="300"/>
              </a:spcBef>
              <a:spcAft>
                <a:spcPts val="0"/>
              </a:spcAft>
              <a:buClr>
                <a:schemeClr val="dk1"/>
              </a:buClr>
              <a:buSzPts val="1200"/>
              <a:buChar char="»"/>
              <a:defRPr/>
            </a:lvl4pPr>
            <a:lvl5pPr marL="2286000" lvl="4" indent="-228600" algn="l">
              <a:lnSpc>
                <a:spcPct val="150000"/>
              </a:lnSpc>
              <a:spcBef>
                <a:spcPts val="300"/>
              </a:spcBef>
              <a:spcAft>
                <a:spcPts val="0"/>
              </a:spcAft>
              <a:buClr>
                <a:schemeClr val="dk1"/>
              </a:buClr>
              <a:buSzPts val="1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29"/>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61755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ong_list_title_content">
  <p:cSld name="Long_list_title_content">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0"/>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0"/>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body" idx="1"/>
          </p:nvPr>
        </p:nvSpPr>
        <p:spPr>
          <a:xfrm>
            <a:off x="1608667" y="2290763"/>
            <a:ext cx="9952567" cy="139012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17500" algn="l">
              <a:lnSpc>
                <a:spcPct val="100000"/>
              </a:lnSpc>
              <a:spcBef>
                <a:spcPts val="1000"/>
              </a:spcBef>
              <a:spcAft>
                <a:spcPts val="0"/>
              </a:spcAft>
              <a:buSzPts val="1400"/>
              <a:buChar char="»"/>
              <a:defRPr sz="1400"/>
            </a:lvl2pPr>
            <a:lvl3pPr marL="1371600" lvl="2" indent="-228600" algn="l">
              <a:lnSpc>
                <a:spcPct val="120000"/>
              </a:lnSpc>
              <a:spcBef>
                <a:spcPts val="300"/>
              </a:spcBef>
              <a:spcAft>
                <a:spcPts val="0"/>
              </a:spcAft>
              <a:buClr>
                <a:schemeClr val="dk1"/>
              </a:buClr>
              <a:buSzPts val="1200"/>
              <a:buFont typeface="Arial"/>
              <a:buNone/>
              <a:defRPr sz="1200">
                <a:solidFill>
                  <a:schemeClr val="dk1"/>
                </a:solidFill>
              </a:defRPr>
            </a:lvl3pPr>
            <a:lvl4pPr marL="1828800" lvl="3" indent="-304800" algn="l">
              <a:lnSpc>
                <a:spcPct val="120000"/>
              </a:lnSpc>
              <a:spcBef>
                <a:spcPts val="300"/>
              </a:spcBef>
              <a:spcAft>
                <a:spcPts val="0"/>
              </a:spcAft>
              <a:buClr>
                <a:schemeClr val="dk1"/>
              </a:buClr>
              <a:buSzPts val="1200"/>
              <a:buChar char="»"/>
              <a:defRPr sz="1200">
                <a:solidFill>
                  <a:schemeClr val="dk1"/>
                </a:solidFill>
              </a:defRPr>
            </a:lvl4pPr>
            <a:lvl5pPr marL="2286000" lvl="4" indent="-298450" algn="l">
              <a:lnSpc>
                <a:spcPct val="120000"/>
              </a:lnSpc>
              <a:spcBef>
                <a:spcPts val="300"/>
              </a:spcBef>
              <a:spcAft>
                <a:spcPts val="0"/>
              </a:spcAft>
              <a:buClr>
                <a:srgbClr val="404040"/>
              </a:buClr>
              <a:buSzPts val="1100"/>
              <a:buFont typeface="Arial"/>
              <a:buChar char="–"/>
              <a:defRPr sz="1100">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52556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8"/>
        <p:cNvGrpSpPr/>
        <p:nvPr/>
      </p:nvGrpSpPr>
      <p:grpSpPr>
        <a:xfrm>
          <a:off x="0" y="0"/>
          <a:ext cx="0" cy="0"/>
          <a:chOff x="0" y="0"/>
          <a:chExt cx="0" cy="0"/>
        </a:xfrm>
      </p:grpSpPr>
      <p:sp>
        <p:nvSpPr>
          <p:cNvPr id="59" name="Google Shape;59;p31"/>
          <p:cNvSpPr txBox="1">
            <a:spLocks noGrp="1"/>
          </p:cNvSpPr>
          <p:nvPr>
            <p:ph type="body" idx="1"/>
          </p:nvPr>
        </p:nvSpPr>
        <p:spPr>
          <a:xfrm>
            <a:off x="1584957" y="2194560"/>
            <a:ext cx="4714243" cy="15476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600"/>
              <a:buFont typeface="Arial"/>
              <a:buNone/>
              <a:defRPr sz="1600"/>
            </a:lvl1pPr>
            <a:lvl2pPr marL="914400" lvl="1" indent="-330200" algn="l">
              <a:lnSpc>
                <a:spcPct val="100000"/>
              </a:lnSpc>
              <a:spcBef>
                <a:spcPts val="1000"/>
              </a:spcBef>
              <a:spcAft>
                <a:spcPts val="0"/>
              </a:spcAft>
              <a:buSzPts val="1600"/>
              <a:buChar char="»"/>
              <a:defRPr sz="1600">
                <a:solidFill>
                  <a:schemeClr val="lt2"/>
                </a:solidFill>
              </a:defRPr>
            </a:lvl2pPr>
            <a:lvl3pPr marL="1371600" lvl="2" indent="-228600" algn="l">
              <a:lnSpc>
                <a:spcPct val="120000"/>
              </a:lnSpc>
              <a:spcBef>
                <a:spcPts val="1000"/>
              </a:spcBef>
              <a:spcAft>
                <a:spcPts val="0"/>
              </a:spcAft>
              <a:buClr>
                <a:schemeClr val="dk1"/>
              </a:buClr>
              <a:buSzPts val="1400"/>
              <a:buFont typeface="Arial"/>
              <a:buNone/>
              <a:defRPr sz="1400"/>
            </a:lvl3pPr>
            <a:lvl4pPr marL="1828800" lvl="3" indent="-304800" algn="l">
              <a:lnSpc>
                <a:spcPct val="120000"/>
              </a:lnSpc>
              <a:spcBef>
                <a:spcPts val="300"/>
              </a:spcBef>
              <a:spcAft>
                <a:spcPts val="0"/>
              </a:spcAft>
              <a:buClr>
                <a:schemeClr val="dk1"/>
              </a:buClr>
              <a:buSzPts val="1200"/>
              <a:buChar char="»"/>
              <a:defRPr sz="1200"/>
            </a:lvl4pPr>
            <a:lvl5pPr marL="2286000" lvl="4" indent="-228600" algn="l">
              <a:lnSpc>
                <a:spcPct val="120000"/>
              </a:lnSpc>
              <a:spcBef>
                <a:spcPts val="300"/>
              </a:spcBef>
              <a:spcAft>
                <a:spcPts val="0"/>
              </a:spcAft>
              <a:buClr>
                <a:srgbClr val="6F6F6F"/>
              </a:buClr>
              <a:buSzPts val="1100"/>
              <a:buNone/>
              <a:defRPr sz="1100">
                <a:solidFill>
                  <a:srgbClr val="6F6F6F"/>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0" name="Google Shape;60;p31"/>
          <p:cNvSpPr txBox="1">
            <a:spLocks noGrp="1"/>
          </p:cNvSpPr>
          <p:nvPr>
            <p:ph type="body" idx="2"/>
          </p:nvPr>
        </p:nvSpPr>
        <p:spPr>
          <a:xfrm>
            <a:off x="6694310" y="2194560"/>
            <a:ext cx="4888089" cy="15476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600"/>
              <a:buFont typeface="Arial"/>
              <a:buNone/>
              <a:defRPr sz="1600"/>
            </a:lvl1pPr>
            <a:lvl2pPr marL="914400" lvl="1" indent="-330200" algn="l">
              <a:lnSpc>
                <a:spcPct val="100000"/>
              </a:lnSpc>
              <a:spcBef>
                <a:spcPts val="1000"/>
              </a:spcBef>
              <a:spcAft>
                <a:spcPts val="0"/>
              </a:spcAft>
              <a:buSzPts val="1600"/>
              <a:buChar char="»"/>
              <a:defRPr sz="1600">
                <a:solidFill>
                  <a:schemeClr val="lt2"/>
                </a:solidFill>
              </a:defRPr>
            </a:lvl2pPr>
            <a:lvl3pPr marL="1371600" lvl="2" indent="-228600" algn="l">
              <a:lnSpc>
                <a:spcPct val="120000"/>
              </a:lnSpc>
              <a:spcBef>
                <a:spcPts val="1000"/>
              </a:spcBef>
              <a:spcAft>
                <a:spcPts val="0"/>
              </a:spcAft>
              <a:buClr>
                <a:schemeClr val="dk1"/>
              </a:buClr>
              <a:buSzPts val="1400"/>
              <a:buFont typeface="Arial"/>
              <a:buNone/>
              <a:defRPr sz="1400"/>
            </a:lvl3pPr>
            <a:lvl4pPr marL="1828800" lvl="3" indent="-304800" algn="l">
              <a:lnSpc>
                <a:spcPct val="120000"/>
              </a:lnSpc>
              <a:spcBef>
                <a:spcPts val="300"/>
              </a:spcBef>
              <a:spcAft>
                <a:spcPts val="0"/>
              </a:spcAft>
              <a:buClr>
                <a:schemeClr val="dk1"/>
              </a:buClr>
              <a:buSzPts val="1200"/>
              <a:buChar char="»"/>
              <a:defRPr sz="1200"/>
            </a:lvl4pPr>
            <a:lvl5pPr marL="2286000" lvl="4" indent="-228600" algn="l">
              <a:lnSpc>
                <a:spcPct val="120000"/>
              </a:lnSpc>
              <a:spcBef>
                <a:spcPts val="300"/>
              </a:spcBef>
              <a:spcAft>
                <a:spcPts val="0"/>
              </a:spcAft>
              <a:buClr>
                <a:srgbClr val="6F6F6F"/>
              </a:buClr>
              <a:buSzPts val="1100"/>
              <a:buNone/>
              <a:defRPr sz="1100">
                <a:solidFill>
                  <a:srgbClr val="6F6F6F"/>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1" name="Google Shape;61;p31"/>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2" name="Google Shape;62;p31"/>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262581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4"/>
        <p:cNvGrpSpPr/>
        <p:nvPr/>
      </p:nvGrpSpPr>
      <p:grpSpPr>
        <a:xfrm>
          <a:off x="0" y="0"/>
          <a:ext cx="0" cy="0"/>
          <a:chOff x="0" y="0"/>
          <a:chExt cx="0" cy="0"/>
        </a:xfrm>
      </p:grpSpPr>
      <p:sp>
        <p:nvSpPr>
          <p:cNvPr id="65" name="Google Shape;65;p32"/>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2"/>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7" name="Google Shape;67;p32"/>
          <p:cNvSpPr txBox="1"/>
          <p:nvPr/>
        </p:nvSpPr>
        <p:spPr>
          <a:xfrm>
            <a:off x="1970569" y="6400800"/>
            <a:ext cx="609600" cy="457200"/>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68" name="Google Shape;68;p32"/>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928090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up_Photo_layout">
  <p:cSld name="2up_Photo_layout">
    <p:spTree>
      <p:nvGrpSpPr>
        <p:cNvPr id="1" name="Shape 69"/>
        <p:cNvGrpSpPr/>
        <p:nvPr/>
      </p:nvGrpSpPr>
      <p:grpSpPr>
        <a:xfrm>
          <a:off x="0" y="0"/>
          <a:ext cx="0" cy="0"/>
          <a:chOff x="0" y="0"/>
          <a:chExt cx="0" cy="0"/>
        </a:xfrm>
      </p:grpSpPr>
      <p:sp>
        <p:nvSpPr>
          <p:cNvPr id="70" name="Google Shape;70;p33"/>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2" name="Google Shape;72;p33"/>
          <p:cNvSpPr txBox="1">
            <a:spLocks noGrp="1"/>
          </p:cNvSpPr>
          <p:nvPr>
            <p:ph type="body" idx="1"/>
          </p:nvPr>
        </p:nvSpPr>
        <p:spPr>
          <a:xfrm>
            <a:off x="1587302" y="4656912"/>
            <a:ext cx="3034316" cy="359073"/>
          </a:xfrm>
          <a:prstGeom prst="rect">
            <a:avLst/>
          </a:prstGeom>
          <a:noFill/>
          <a:ln>
            <a:noFill/>
          </a:ln>
        </p:spPr>
        <p:txBody>
          <a:bodyPr spcFirstLastPara="1" wrap="square" lIns="0" tIns="0" rIns="0" bIns="0" anchor="t" anchorCtr="0">
            <a:spAutoFit/>
          </a:bodyPr>
          <a:lstStyle>
            <a:lvl1pPr marL="457200" lvl="0" indent="-228600" algn="l">
              <a:lnSpc>
                <a:spcPct val="116666"/>
              </a:lnSpc>
              <a:spcBef>
                <a:spcPts val="0"/>
              </a:spcBef>
              <a:spcAft>
                <a:spcPts val="0"/>
              </a:spcAft>
              <a:buSzPts val="1200"/>
              <a:buFont typeface="Arial"/>
              <a:buNone/>
              <a:defRPr sz="1200">
                <a:solidFill>
                  <a:schemeClr val="lt2"/>
                </a:solidFill>
              </a:defRPr>
            </a:lvl1pPr>
            <a:lvl2pPr marL="914400" lvl="1" indent="-228600" algn="l">
              <a:lnSpc>
                <a:spcPct val="116666"/>
              </a:lnSpc>
              <a:spcBef>
                <a:spcPts val="0"/>
              </a:spcBef>
              <a:spcAft>
                <a:spcPts val="0"/>
              </a:spcAft>
              <a:buSzPts val="1200"/>
              <a:buNone/>
              <a:defRPr sz="1200" b="0">
                <a:solidFill>
                  <a:schemeClr val="dk1"/>
                </a:solidFill>
              </a:defRPr>
            </a:lvl2pPr>
            <a:lvl3pPr marL="1371600" lvl="2" indent="-228600" algn="l">
              <a:lnSpc>
                <a:spcPct val="120000"/>
              </a:lnSpc>
              <a:spcBef>
                <a:spcPts val="0"/>
              </a:spcBef>
              <a:spcAft>
                <a:spcPts val="0"/>
              </a:spcAft>
              <a:buClr>
                <a:schemeClr val="dk1"/>
              </a:buClr>
              <a:buSzPts val="1800"/>
              <a:buNone/>
              <a:defRPr/>
            </a:lvl3pPr>
            <a:lvl4pPr marL="1828800" lvl="3" indent="-342900" algn="l">
              <a:lnSpc>
                <a:spcPct val="120000"/>
              </a:lnSpc>
              <a:spcBef>
                <a:spcPts val="300"/>
              </a:spcBef>
              <a:spcAft>
                <a:spcPts val="0"/>
              </a:spcAft>
              <a:buClr>
                <a:schemeClr val="dk1"/>
              </a:buClr>
              <a:buSzPts val="1800"/>
              <a:buChar char="»"/>
              <a:defRPr/>
            </a:lvl4pPr>
            <a:lvl5pPr marL="2286000" lvl="4" indent="-228600" algn="l">
              <a:lnSpc>
                <a:spcPct val="120000"/>
              </a:lnSpc>
              <a:spcBef>
                <a:spcPts val="3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33"/>
          <p:cNvSpPr>
            <a:spLocks noGrp="1"/>
          </p:cNvSpPr>
          <p:nvPr>
            <p:ph type="pic" idx="2"/>
          </p:nvPr>
        </p:nvSpPr>
        <p:spPr>
          <a:xfrm>
            <a:off x="1587500" y="2274888"/>
            <a:ext cx="3048296" cy="246221"/>
          </a:xfrm>
          <a:prstGeom prst="rect">
            <a:avLst/>
          </a:prstGeom>
          <a:noFill/>
          <a:ln>
            <a:noFill/>
          </a:ln>
        </p:spPr>
      </p:sp>
      <p:sp>
        <p:nvSpPr>
          <p:cNvPr id="74" name="Google Shape;74;p33"/>
          <p:cNvSpPr>
            <a:spLocks noGrp="1"/>
          </p:cNvSpPr>
          <p:nvPr>
            <p:ph type="pic" idx="3"/>
          </p:nvPr>
        </p:nvSpPr>
        <p:spPr>
          <a:xfrm>
            <a:off x="5287631" y="2274888"/>
            <a:ext cx="3048296" cy="246221"/>
          </a:xfrm>
          <a:prstGeom prst="rect">
            <a:avLst/>
          </a:prstGeom>
          <a:noFill/>
          <a:ln>
            <a:noFill/>
          </a:ln>
        </p:spPr>
      </p:sp>
      <p:sp>
        <p:nvSpPr>
          <p:cNvPr id="75" name="Google Shape;75;p33"/>
          <p:cNvSpPr txBox="1">
            <a:spLocks noGrp="1"/>
          </p:cNvSpPr>
          <p:nvPr>
            <p:ph type="body" idx="4"/>
          </p:nvPr>
        </p:nvSpPr>
        <p:spPr>
          <a:xfrm>
            <a:off x="5301609" y="4656912"/>
            <a:ext cx="3034316" cy="359073"/>
          </a:xfrm>
          <a:prstGeom prst="rect">
            <a:avLst/>
          </a:prstGeom>
          <a:noFill/>
          <a:ln>
            <a:noFill/>
          </a:ln>
        </p:spPr>
        <p:txBody>
          <a:bodyPr spcFirstLastPara="1" wrap="square" lIns="0" tIns="0" rIns="0" bIns="0" anchor="t" anchorCtr="0">
            <a:spAutoFit/>
          </a:bodyPr>
          <a:lstStyle>
            <a:lvl1pPr marL="457200" lvl="0" indent="-228600" algn="l">
              <a:lnSpc>
                <a:spcPct val="116666"/>
              </a:lnSpc>
              <a:spcBef>
                <a:spcPts val="0"/>
              </a:spcBef>
              <a:spcAft>
                <a:spcPts val="0"/>
              </a:spcAft>
              <a:buSzPts val="1200"/>
              <a:buFont typeface="Arial"/>
              <a:buNone/>
              <a:defRPr sz="1200">
                <a:solidFill>
                  <a:schemeClr val="lt2"/>
                </a:solidFill>
              </a:defRPr>
            </a:lvl1pPr>
            <a:lvl2pPr marL="914400" lvl="1" indent="-228600" algn="l">
              <a:lnSpc>
                <a:spcPct val="116666"/>
              </a:lnSpc>
              <a:spcBef>
                <a:spcPts val="0"/>
              </a:spcBef>
              <a:spcAft>
                <a:spcPts val="0"/>
              </a:spcAft>
              <a:buSzPts val="1200"/>
              <a:buNone/>
              <a:defRPr sz="1200" b="0">
                <a:solidFill>
                  <a:schemeClr val="dk1"/>
                </a:solidFill>
              </a:defRPr>
            </a:lvl2pPr>
            <a:lvl3pPr marL="1371600" lvl="2" indent="-228600" algn="l">
              <a:lnSpc>
                <a:spcPct val="120000"/>
              </a:lnSpc>
              <a:spcBef>
                <a:spcPts val="0"/>
              </a:spcBef>
              <a:spcAft>
                <a:spcPts val="0"/>
              </a:spcAft>
              <a:buClr>
                <a:schemeClr val="dk1"/>
              </a:buClr>
              <a:buSzPts val="1800"/>
              <a:buNone/>
              <a:defRPr/>
            </a:lvl3pPr>
            <a:lvl4pPr marL="1828800" lvl="3" indent="-342900" algn="l">
              <a:lnSpc>
                <a:spcPct val="120000"/>
              </a:lnSpc>
              <a:spcBef>
                <a:spcPts val="300"/>
              </a:spcBef>
              <a:spcAft>
                <a:spcPts val="0"/>
              </a:spcAft>
              <a:buClr>
                <a:schemeClr val="dk1"/>
              </a:buClr>
              <a:buSzPts val="1800"/>
              <a:buChar char="»"/>
              <a:defRPr/>
            </a:lvl4pPr>
            <a:lvl5pPr marL="2286000" lvl="4" indent="-228600" algn="l">
              <a:lnSpc>
                <a:spcPct val="120000"/>
              </a:lnSpc>
              <a:spcBef>
                <a:spcPts val="3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33"/>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823912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p_breakout_layout">
  <p:cSld name="Map_breakout_layout">
    <p:spTree>
      <p:nvGrpSpPr>
        <p:cNvPr id="1" name="Shape 77"/>
        <p:cNvGrpSpPr/>
        <p:nvPr/>
      </p:nvGrpSpPr>
      <p:grpSpPr>
        <a:xfrm>
          <a:off x="0" y="0"/>
          <a:ext cx="0" cy="0"/>
          <a:chOff x="0" y="0"/>
          <a:chExt cx="0" cy="0"/>
        </a:xfrm>
      </p:grpSpPr>
      <p:sp>
        <p:nvSpPr>
          <p:cNvPr id="78" name="Google Shape;78;p34"/>
          <p:cNvSpPr txBox="1">
            <a:spLocks noGrp="1"/>
          </p:cNvSpPr>
          <p:nvPr>
            <p:ph type="body" idx="1"/>
          </p:nvPr>
        </p:nvSpPr>
        <p:spPr>
          <a:xfrm>
            <a:off x="3459273" y="2307304"/>
            <a:ext cx="7981359" cy="1468607"/>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0"/>
              </a:spcBef>
              <a:spcAft>
                <a:spcPts val="0"/>
              </a:spcAft>
              <a:buSzPts val="1800"/>
              <a:buFont typeface="Arial"/>
              <a:buChar char="»"/>
              <a:defRPr sz="1800" b="1">
                <a:solidFill>
                  <a:schemeClr val="lt2"/>
                </a:solidFill>
                <a:latin typeface="Arial"/>
                <a:ea typeface="Arial"/>
                <a:cs typeface="Arial"/>
                <a:sym typeface="Arial"/>
              </a:defRPr>
            </a:lvl1pPr>
            <a:lvl2pPr marL="914400" lvl="1" indent="-228600" algn="l">
              <a:lnSpc>
                <a:spcPct val="100000"/>
              </a:lnSpc>
              <a:spcBef>
                <a:spcPts val="0"/>
              </a:spcBef>
              <a:spcAft>
                <a:spcPts val="0"/>
              </a:spcAft>
              <a:buSzPts val="1600"/>
              <a:buNone/>
              <a:defRPr b="0">
                <a:solidFill>
                  <a:srgbClr val="9F9F9F"/>
                </a:solidFill>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20000"/>
              </a:lnSpc>
              <a:spcBef>
                <a:spcPts val="300"/>
              </a:spcBef>
              <a:spcAft>
                <a:spcPts val="0"/>
              </a:spcAft>
              <a:buClr>
                <a:srgbClr val="6F6F6F"/>
              </a:buClr>
              <a:buSzPts val="1200"/>
              <a:buChar char="»"/>
              <a:defRPr sz="1200">
                <a:solidFill>
                  <a:srgbClr val="6F6F6F"/>
                </a:solidFill>
                <a:latin typeface="Arial"/>
                <a:ea typeface="Arial"/>
                <a:cs typeface="Arial"/>
                <a:sym typeface="Arial"/>
              </a:defRPr>
            </a:lvl4pPr>
            <a:lvl5pPr marL="2286000" lvl="4" indent="-228600" algn="l">
              <a:lnSpc>
                <a:spcPct val="120000"/>
              </a:lnSpc>
              <a:spcBef>
                <a:spcPts val="300"/>
              </a:spcBef>
              <a:spcAft>
                <a:spcPts val="0"/>
              </a:spcAft>
              <a:buClr>
                <a:srgbClr val="6F6F6F"/>
              </a:buClr>
              <a:buSzPts val="1200"/>
              <a:buNone/>
              <a:defRPr sz="1200">
                <a:solidFill>
                  <a:srgbClr val="6F6F6F"/>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34"/>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1" name="Google Shape;81;p34"/>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38051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251E-B5FC-2FEB-F259-F035F02C4D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0826AA-DE28-5494-5866-CBE55F6D7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A12338-5341-858A-14DC-DCDEB5432B5D}"/>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5" name="Footer Placeholder 4">
            <a:extLst>
              <a:ext uri="{FF2B5EF4-FFF2-40B4-BE49-F238E27FC236}">
                <a16:creationId xmlns:a16="http://schemas.microsoft.com/office/drawing/2014/main" id="{3845C993-9161-58D7-648B-7FCF418E6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785AB-738B-89F8-3990-A9CE7B41E5FA}"/>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120321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8CA0-1520-1A6F-F696-4C81C90A1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02CB3-9839-50BD-E27C-1F958247C3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4324C-9505-590A-28BF-22DED904D355}"/>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5" name="Footer Placeholder 4">
            <a:extLst>
              <a:ext uri="{FF2B5EF4-FFF2-40B4-BE49-F238E27FC236}">
                <a16:creationId xmlns:a16="http://schemas.microsoft.com/office/drawing/2014/main" id="{9E5E4704-6F87-5729-EDE0-F916C1C4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9D034-A5AB-E30A-D1DB-227C7BFA637A}"/>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4025660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1C106-9FCD-68D5-62B6-EE18473B8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7AE4E0-3057-035E-79E2-A4ABED5F8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51F09E-A125-8DCA-65B3-4D3BFD5F005C}"/>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5" name="Footer Placeholder 4">
            <a:extLst>
              <a:ext uri="{FF2B5EF4-FFF2-40B4-BE49-F238E27FC236}">
                <a16:creationId xmlns:a16="http://schemas.microsoft.com/office/drawing/2014/main" id="{14C2BAF7-7A13-F147-37A1-B979EDF21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E1992-B228-E5E5-B91E-B716D0CB11D4}"/>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2552157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
        <p:nvSpPr>
          <p:cNvPr id="10" name="Content Placeholder 9"/>
          <p:cNvSpPr>
            <a:spLocks noGrp="1"/>
          </p:cNvSpPr>
          <p:nvPr>
            <p:ph sz="quarter" idx="13"/>
          </p:nvPr>
        </p:nvSpPr>
        <p:spPr>
          <a:xfrm>
            <a:off x="1608667" y="2290763"/>
            <a:ext cx="9952567"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6499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D128-7BB2-B78A-0102-83DC3866AA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22C1A1-8662-BD60-7F1A-8D8D8F4F65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751955-0DDD-CC75-76F1-9EBEBCDFE0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25DB46-797E-0BE3-3571-AFC51D3F45C3}"/>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6" name="Footer Placeholder 5">
            <a:extLst>
              <a:ext uri="{FF2B5EF4-FFF2-40B4-BE49-F238E27FC236}">
                <a16:creationId xmlns:a16="http://schemas.microsoft.com/office/drawing/2014/main" id="{950251AD-4306-F514-C20E-E5C176D05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B4F56-26FC-39DB-A512-E6CC9FB7B4B7}"/>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3190287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8387-2610-393C-654E-52BEFBFFA2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E78523-C933-B622-A438-5109E76FC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5BB302-5F66-03E0-7B95-461F9DD6F0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FFB507-DB6B-FC66-2FE5-7A58A516CF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E661F-3891-CE19-2537-12CA6CCAA7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F72A5A-1101-0A5A-6E0D-1369A0C76EE5}"/>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8" name="Footer Placeholder 7">
            <a:extLst>
              <a:ext uri="{FF2B5EF4-FFF2-40B4-BE49-F238E27FC236}">
                <a16:creationId xmlns:a16="http://schemas.microsoft.com/office/drawing/2014/main" id="{3F382D5B-7E19-3449-E3ED-DA91ADFCF8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D19B98-3C7D-220A-FCE6-6F82CB5320E5}"/>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2781675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D9053-34BE-A725-9ED9-8F30CC7BA8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557297-CA4E-A1F9-D4D3-ACD357C100C6}"/>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4" name="Footer Placeholder 3">
            <a:extLst>
              <a:ext uri="{FF2B5EF4-FFF2-40B4-BE49-F238E27FC236}">
                <a16:creationId xmlns:a16="http://schemas.microsoft.com/office/drawing/2014/main" id="{9D94E371-77BA-43A0-ED54-C9C4776890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847878-CED6-7F39-C6CC-74654AACFF03}"/>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2577676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4167DD-52C2-6B75-5BD9-B516AD348943}"/>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3" name="Footer Placeholder 2">
            <a:extLst>
              <a:ext uri="{FF2B5EF4-FFF2-40B4-BE49-F238E27FC236}">
                <a16:creationId xmlns:a16="http://schemas.microsoft.com/office/drawing/2014/main" id="{72E527EC-FD21-0065-1FCE-2DB7BBD5DA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B7EAC5-20F4-A82B-0B99-B734890A88D5}"/>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805774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D5DC7-0FA6-354B-8B21-44F1F929C4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FB45BE-7CA0-43B5-17CB-F73730F78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73C066-DBFD-0E5D-7D8E-364F1D6FF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23099-4E08-5707-060E-56D68545754A}"/>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6" name="Footer Placeholder 5">
            <a:extLst>
              <a:ext uri="{FF2B5EF4-FFF2-40B4-BE49-F238E27FC236}">
                <a16:creationId xmlns:a16="http://schemas.microsoft.com/office/drawing/2014/main" id="{8E2180BB-C840-7E50-EBDA-AEC42259A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D476C-DF25-A37B-B6A0-F606C53944C3}"/>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1669823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DA06-CCF7-8B95-D4AB-76DE904B3B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002676-5ED3-D9F8-BF74-EF49F37127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8A490-BEFD-2259-CEF2-C320E8085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D30F9-7094-DE50-CC05-626065352742}"/>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6" name="Footer Placeholder 5">
            <a:extLst>
              <a:ext uri="{FF2B5EF4-FFF2-40B4-BE49-F238E27FC236}">
                <a16:creationId xmlns:a16="http://schemas.microsoft.com/office/drawing/2014/main" id="{A941E0E4-A56E-D162-DED3-A336A8AC3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A16A2-B171-BFDC-974F-CD8556E15234}"/>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3040372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1FC5-2D81-6394-4E81-977CF25F2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098F77-5F40-CAC3-9662-04EEA0211E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3A9DD-5E44-6107-53DA-95489F02EB81}"/>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5" name="Footer Placeholder 4">
            <a:extLst>
              <a:ext uri="{FF2B5EF4-FFF2-40B4-BE49-F238E27FC236}">
                <a16:creationId xmlns:a16="http://schemas.microsoft.com/office/drawing/2014/main" id="{557FA912-FD2A-B822-B1BD-1CB162F08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04303-D32D-38EF-C8DC-414A6D33D7D5}"/>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2787721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126BE2-F153-FA14-BA41-D4E6B77E7E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1C3724-9262-C71A-4B31-3BFD1EDD8E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FAE93-47B2-97DF-3D99-31013B59C767}"/>
              </a:ext>
            </a:extLst>
          </p:cNvPr>
          <p:cNvSpPr>
            <a:spLocks noGrp="1"/>
          </p:cNvSpPr>
          <p:nvPr>
            <p:ph type="dt" sz="half" idx="10"/>
          </p:nvPr>
        </p:nvSpPr>
        <p:spPr/>
        <p:txBody>
          <a:bodyPr/>
          <a:lstStyle/>
          <a:p>
            <a:fld id="{F3667306-0830-4ABE-BA9A-C753DA825E4D}" type="datetimeFigureOut">
              <a:rPr lang="en-US" smtClean="0"/>
              <a:t>3/19/2024</a:t>
            </a:fld>
            <a:endParaRPr lang="en-US"/>
          </a:p>
        </p:txBody>
      </p:sp>
      <p:sp>
        <p:nvSpPr>
          <p:cNvPr id="5" name="Footer Placeholder 4">
            <a:extLst>
              <a:ext uri="{FF2B5EF4-FFF2-40B4-BE49-F238E27FC236}">
                <a16:creationId xmlns:a16="http://schemas.microsoft.com/office/drawing/2014/main" id="{201AB136-F08A-A2AF-1FC2-A118FF5DA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B2B70-6A8A-6C48-E710-6564B97323B9}"/>
              </a:ext>
            </a:extLst>
          </p:cNvPr>
          <p:cNvSpPr>
            <a:spLocks noGrp="1"/>
          </p:cNvSpPr>
          <p:nvPr>
            <p:ph type="sldNum" sz="quarter" idx="12"/>
          </p:nvPr>
        </p:nvSpPr>
        <p:spPr/>
        <p:txBody>
          <a:bodyPr/>
          <a:lstStyle/>
          <a:p>
            <a:fld id="{28BC900A-DE4F-4958-A44C-AF539B992694}" type="slidenum">
              <a:rPr lang="en-US" smtClean="0"/>
              <a:t>‹#›</a:t>
            </a:fld>
            <a:endParaRPr lang="en-US"/>
          </a:p>
        </p:txBody>
      </p:sp>
    </p:spTree>
    <p:extLst>
      <p:ext uri="{BB962C8B-B14F-4D97-AF65-F5344CB8AC3E}">
        <p14:creationId xmlns:p14="http://schemas.microsoft.com/office/powerpoint/2010/main" val="315409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a:xfrm>
            <a:off x="2076451" y="3065962"/>
            <a:ext cx="10119360" cy="769441"/>
          </a:xfrm>
        </p:spPr>
        <p:txBody>
          <a:bodyPr lIns="0" tIns="0" rIns="0" bIns="0" anchor="b" anchorCtr="0">
            <a:spAutoFit/>
          </a:bodyPr>
          <a:lstStyle>
            <a:lvl1pPr algn="l">
              <a:defRPr sz="5000" b="1" cap="none" baseline="0">
                <a:solidFill>
                  <a:schemeClr val="tx1"/>
                </a:solidFill>
              </a:defRPr>
            </a:lvl1pPr>
          </a:lstStyle>
          <a:p>
            <a:r>
              <a:rPr lang="en-US"/>
              <a:t>Title page: single line</a:t>
            </a:r>
          </a:p>
        </p:txBody>
      </p:sp>
      <p:sp>
        <p:nvSpPr>
          <p:cNvPr id="3" name="Text Placeholder 2"/>
          <p:cNvSpPr>
            <a:spLocks noGrp="1"/>
          </p:cNvSpPr>
          <p:nvPr>
            <p:ph type="body" idx="1"/>
          </p:nvPr>
        </p:nvSpPr>
        <p:spPr>
          <a:xfrm>
            <a:off x="2076451" y="3835402"/>
            <a:ext cx="1011936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072640" y="6400800"/>
            <a:ext cx="9669400" cy="153888"/>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a:latin typeface="Arial"/>
              <a:cs typeface="Arial"/>
            </a:endParaRPr>
          </a:p>
        </p:txBody>
      </p:sp>
    </p:spTree>
    <p:extLst>
      <p:ext uri="{BB962C8B-B14F-4D97-AF65-F5344CB8AC3E}">
        <p14:creationId xmlns:p14="http://schemas.microsoft.com/office/powerpoint/2010/main" val="4099061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ctrTitle" hasCustomPrompt="1"/>
          </p:nvPr>
        </p:nvSpPr>
        <p:spPr>
          <a:xfrm>
            <a:off x="2076451" y="2210462"/>
            <a:ext cx="10119360" cy="1538883"/>
          </a:xfrm>
        </p:spPr>
        <p:txBody>
          <a:bodyPr wrap="square" lIns="0" tIns="0" rIns="0" bIns="0" anchor="b" anchorCtr="0">
            <a:spAutoFit/>
          </a:bodyPr>
          <a:lstStyle>
            <a:lvl1pPr algn="l">
              <a:lnSpc>
                <a:spcPts val="6000"/>
              </a:lnSpc>
              <a:defRPr sz="5000" b="1">
                <a:solidFill>
                  <a:schemeClr val="tx1"/>
                </a:solidFill>
              </a:defRPr>
            </a:lvl1pPr>
          </a:lstStyle>
          <a:p>
            <a:r>
              <a:rPr lang="en-US"/>
              <a:t>Title page: double lines</a:t>
            </a:r>
            <a:br>
              <a:rPr lang="en-US"/>
            </a:br>
            <a:r>
              <a:rPr lang="en-US" err="1"/>
              <a:t>Lorem</a:t>
            </a:r>
            <a:r>
              <a:rPr lang="en-US"/>
              <a:t> </a:t>
            </a:r>
            <a:r>
              <a:rPr lang="en-US" err="1"/>
              <a:t>ipsum</a:t>
            </a:r>
            <a:r>
              <a:rPr lang="en-US"/>
              <a:t> dolor sit</a:t>
            </a:r>
          </a:p>
        </p:txBody>
      </p:sp>
      <p:sp>
        <p:nvSpPr>
          <p:cNvPr id="3" name="Subtitle 2"/>
          <p:cNvSpPr>
            <a:spLocks noGrp="1"/>
          </p:cNvSpPr>
          <p:nvPr>
            <p:ph type="subTitle" idx="1"/>
          </p:nvPr>
        </p:nvSpPr>
        <p:spPr>
          <a:xfrm>
            <a:off x="2076451" y="3855674"/>
            <a:ext cx="1011936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2072640" y="6552123"/>
            <a:ext cx="9679093" cy="153888"/>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a:latin typeface="Arial"/>
              <a:cs typeface="Arial"/>
            </a:endParaRPr>
          </a:p>
        </p:txBody>
      </p:sp>
    </p:spTree>
    <p:extLst>
      <p:ext uri="{BB962C8B-B14F-4D97-AF65-F5344CB8AC3E}">
        <p14:creationId xmlns:p14="http://schemas.microsoft.com/office/powerpoint/2010/main" val="255100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1608667" y="2226459"/>
            <a:ext cx="8541883" cy="246221"/>
          </a:xfrm>
        </p:spPr>
        <p:txBody>
          <a:bodyPr>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DCA239C-0401-A842-8677-DCBBAFEC5113}" type="slidenum">
              <a:rPr lang="en-US" smtClean="0"/>
              <a:t>‹#›</a:t>
            </a:fld>
            <a:endParaRPr lang="en-US"/>
          </a:p>
        </p:txBody>
      </p:sp>
      <p:sp>
        <p:nvSpPr>
          <p:cNvPr id="15" name="Picture Placeholder 14"/>
          <p:cNvSpPr>
            <a:spLocks noGrp="1"/>
          </p:cNvSpPr>
          <p:nvPr>
            <p:ph type="pic" sz="quarter" idx="17"/>
          </p:nvPr>
        </p:nvSpPr>
        <p:spPr>
          <a:xfrm>
            <a:off x="1608667" y="3136900"/>
            <a:ext cx="3285067" cy="246221"/>
          </a:xfrm>
        </p:spPr>
        <p:txBody>
          <a:bodyPr/>
          <a:lstStyle/>
          <a:p>
            <a:r>
              <a:rPr lang="en-US"/>
              <a:t>Click icon to add picture</a:t>
            </a:r>
          </a:p>
        </p:txBody>
      </p:sp>
      <p:sp>
        <p:nvSpPr>
          <p:cNvPr id="16" name="Picture Placeholder 14"/>
          <p:cNvSpPr>
            <a:spLocks noGrp="1"/>
          </p:cNvSpPr>
          <p:nvPr>
            <p:ph type="pic" sz="quarter" idx="18"/>
          </p:nvPr>
        </p:nvSpPr>
        <p:spPr>
          <a:xfrm>
            <a:off x="6081184" y="3136900"/>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710223"/>
            <a:ext cx="3285067" cy="246221"/>
          </a:xfrm>
        </p:spPr>
        <p:txBody>
          <a:bodyPr/>
          <a:lstStyle/>
          <a:p>
            <a:r>
              <a:rPr lang="en-US"/>
              <a:t>Click icon to add picture</a:t>
            </a:r>
          </a:p>
        </p:txBody>
      </p:sp>
      <p:sp>
        <p:nvSpPr>
          <p:cNvPr id="18" name="Picture Placeholder 14"/>
          <p:cNvSpPr>
            <a:spLocks noGrp="1"/>
          </p:cNvSpPr>
          <p:nvPr>
            <p:ph type="pic" sz="quarter" idx="20"/>
          </p:nvPr>
        </p:nvSpPr>
        <p:spPr>
          <a:xfrm>
            <a:off x="6081184" y="4710223"/>
            <a:ext cx="3285067" cy="246221"/>
          </a:xfrm>
        </p:spPr>
        <p:txBody>
          <a:bodyPr/>
          <a:lstStyle/>
          <a:p>
            <a:r>
              <a:rPr lang="en-US"/>
              <a:t>Click icon to add picture</a:t>
            </a:r>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2192764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
        <p:nvSpPr>
          <p:cNvPr id="10" name="Content Placeholder 9"/>
          <p:cNvSpPr>
            <a:spLocks noGrp="1"/>
          </p:cNvSpPr>
          <p:nvPr>
            <p:ph sz="quarter" idx="13"/>
          </p:nvPr>
        </p:nvSpPr>
        <p:spPr>
          <a:xfrm>
            <a:off x="1608667" y="2290763"/>
            <a:ext cx="9952567"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702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p>
        </p:txBody>
      </p:sp>
      <p:sp>
        <p:nvSpPr>
          <p:cNvPr id="3" name="Content Placeholder 2"/>
          <p:cNvSpPr>
            <a:spLocks noGrp="1"/>
          </p:cNvSpPr>
          <p:nvPr>
            <p:ph idx="1"/>
          </p:nvPr>
        </p:nvSpPr>
        <p:spPr>
          <a:xfrm>
            <a:off x="1608667" y="2226459"/>
            <a:ext cx="8541883" cy="246221"/>
          </a:xfrm>
        </p:spPr>
        <p:txBody>
          <a:bodyPr>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7" y="3136900"/>
            <a:ext cx="3285067" cy="246221"/>
          </a:xfrm>
        </p:spPr>
        <p:txBody>
          <a:bodyPr/>
          <a:lstStyle/>
          <a:p>
            <a:r>
              <a:rPr lang="en-US"/>
              <a:t>Click icon to add picture</a:t>
            </a:r>
          </a:p>
        </p:txBody>
      </p:sp>
      <p:sp>
        <p:nvSpPr>
          <p:cNvPr id="16" name="Picture Placeholder 14"/>
          <p:cNvSpPr>
            <a:spLocks noGrp="1"/>
          </p:cNvSpPr>
          <p:nvPr>
            <p:ph type="pic" sz="quarter" idx="18"/>
          </p:nvPr>
        </p:nvSpPr>
        <p:spPr>
          <a:xfrm>
            <a:off x="6081184" y="3136900"/>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710223"/>
            <a:ext cx="3285067" cy="246221"/>
          </a:xfrm>
        </p:spPr>
        <p:txBody>
          <a:bodyPr/>
          <a:lstStyle/>
          <a:p>
            <a:r>
              <a:rPr lang="en-US"/>
              <a:t>Click icon to add picture</a:t>
            </a:r>
          </a:p>
        </p:txBody>
      </p:sp>
      <p:sp>
        <p:nvSpPr>
          <p:cNvPr id="18" name="Picture Placeholder 14"/>
          <p:cNvSpPr>
            <a:spLocks noGrp="1"/>
          </p:cNvSpPr>
          <p:nvPr>
            <p:ph type="pic" sz="quarter" idx="20"/>
          </p:nvPr>
        </p:nvSpPr>
        <p:spPr>
          <a:xfrm>
            <a:off x="6081184" y="4710223"/>
            <a:ext cx="3285067" cy="246221"/>
          </a:xfrm>
        </p:spPr>
        <p:txBody>
          <a:bodyPr/>
          <a:lstStyle/>
          <a:p>
            <a:r>
              <a:rPr lang="en-US"/>
              <a:t>Click icon to add picture</a:t>
            </a:r>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Tree>
    <p:extLst>
      <p:ext uri="{BB962C8B-B14F-4D97-AF65-F5344CB8AC3E}">
        <p14:creationId xmlns:p14="http://schemas.microsoft.com/office/powerpoint/2010/main" val="10080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p>
        </p:txBody>
      </p:sp>
      <p:sp>
        <p:nvSpPr>
          <p:cNvPr id="3" name="Content Placeholder 2"/>
          <p:cNvSpPr>
            <a:spLocks noGrp="1"/>
          </p:cNvSpPr>
          <p:nvPr>
            <p:ph idx="1"/>
          </p:nvPr>
        </p:nvSpPr>
        <p:spPr>
          <a:xfrm>
            <a:off x="5174512" y="2647509"/>
            <a:ext cx="6010939" cy="246221"/>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7" y="2403876"/>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306169"/>
            <a:ext cx="3285067" cy="246221"/>
          </a:xfrm>
        </p:spPr>
        <p:txBody>
          <a:bodyPr/>
          <a:lstStyle/>
          <a:p>
            <a:r>
              <a:rPr lang="en-US"/>
              <a:t>Click icon to add picture</a:t>
            </a:r>
          </a:p>
        </p:txBody>
      </p:sp>
      <p:sp>
        <p:nvSpPr>
          <p:cNvPr id="10" name="Content Placeholder 2"/>
          <p:cNvSpPr>
            <a:spLocks noGrp="1"/>
          </p:cNvSpPr>
          <p:nvPr>
            <p:ph idx="20"/>
          </p:nvPr>
        </p:nvSpPr>
        <p:spPr>
          <a:xfrm>
            <a:off x="5174512" y="4335488"/>
            <a:ext cx="6010939" cy="246221"/>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Tree>
    <p:extLst>
      <p:ext uri="{BB962C8B-B14F-4D97-AF65-F5344CB8AC3E}">
        <p14:creationId xmlns:p14="http://schemas.microsoft.com/office/powerpoint/2010/main" val="2619308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
        <p:nvSpPr>
          <p:cNvPr id="9" name="Content Placeholder 9"/>
          <p:cNvSpPr>
            <a:spLocks noGrp="1"/>
          </p:cNvSpPr>
          <p:nvPr>
            <p:ph sz="quarter" idx="13"/>
          </p:nvPr>
        </p:nvSpPr>
        <p:spPr>
          <a:xfrm>
            <a:off x="1608667" y="2290763"/>
            <a:ext cx="9952567" cy="1390124"/>
          </a:xfrm>
        </p:spPr>
        <p:txBody>
          <a:bodyPr/>
          <a:lstStyle>
            <a:lvl2pPr>
              <a:spcAft>
                <a:spcPts val="300"/>
              </a:spcAft>
              <a:defRPr sz="1400"/>
            </a:lvl2pPr>
            <a:lvl3pPr>
              <a:defRPr sz="1200">
                <a:solidFill>
                  <a:schemeClr val="tx1"/>
                </a:solidFill>
              </a:defRPr>
            </a:lvl3pPr>
            <a:lvl4pPr>
              <a:defRPr sz="1200">
                <a:solidFill>
                  <a:schemeClr val="tx1"/>
                </a:solidFill>
              </a:defRPr>
            </a:lvl4pPr>
            <a:lvl5pPr>
              <a:buClr>
                <a:srgbClr val="404040"/>
              </a:buClr>
              <a:buFont typeface="Arial"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659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0"/>
            <a:ext cx="4714243" cy="1547603"/>
          </a:xfrm>
        </p:spPr>
        <p:txBody>
          <a:bodyPr/>
          <a:lstStyle>
            <a:lvl1pPr>
              <a:defRPr sz="1600"/>
            </a:lvl1pPr>
            <a:lvl2pPr>
              <a:defRPr sz="1600">
                <a:solidFill>
                  <a:schemeClr val="bg2"/>
                </a:solidFill>
              </a:defRPr>
            </a:lvl2pPr>
            <a:lvl3pPr>
              <a:defRPr sz="1400"/>
            </a:lvl3pPr>
            <a:lvl4pPr algn="l">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4310" y="2194560"/>
            <a:ext cx="4888089" cy="1547603"/>
          </a:xfrm>
        </p:spPr>
        <p:txBody>
          <a:bodyPr/>
          <a:lstStyle>
            <a:lvl1pPr>
              <a:defRPr sz="1600"/>
            </a:lvl1pPr>
            <a:lvl2pPr>
              <a:defRPr sz="1600">
                <a:solidFill>
                  <a:schemeClr val="bg2"/>
                </a:solidFill>
              </a:defRPr>
            </a:lvl2pPr>
            <a:lvl3pPr>
              <a:defRPr sz="1400"/>
            </a:lvl3pPr>
            <a:lvl4pPr>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584960" y="1600200"/>
            <a:ext cx="10594848" cy="400110"/>
          </a:xfrm>
        </p:spPr>
        <p:txBody>
          <a:bodyPr/>
          <a:lstStyle/>
          <a:p>
            <a:r>
              <a:rPr lang="en-US"/>
              <a:t>Click to edit Master title style</a:t>
            </a:r>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Tree>
    <p:extLst>
      <p:ext uri="{BB962C8B-B14F-4D97-AF65-F5344CB8AC3E}">
        <p14:creationId xmlns:p14="http://schemas.microsoft.com/office/powerpoint/2010/main" val="3777391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970569" y="6400800"/>
            <a:ext cx="609600" cy="457200"/>
          </a:xfrm>
          <a:prstGeom prst="rect">
            <a:avLst/>
          </a:prstGeom>
        </p:spPr>
        <p:txBody>
          <a:bodyPr vert="horz"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Tree>
    <p:extLst>
      <p:ext uri="{BB962C8B-B14F-4D97-AF65-F5344CB8AC3E}">
        <p14:creationId xmlns:p14="http://schemas.microsoft.com/office/powerpoint/2010/main" val="3967468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8930856" y="2296485"/>
            <a:ext cx="2694517"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a:t>Click to edit text styles</a:t>
            </a:r>
          </a:p>
          <a:p>
            <a:pPr lvl="1"/>
            <a:r>
              <a:rPr lang="en-US"/>
              <a:t>Second level</a:t>
            </a:r>
          </a:p>
        </p:txBody>
      </p:sp>
      <p:sp>
        <p:nvSpPr>
          <p:cNvPr id="9" name="Picture Placeholder 8"/>
          <p:cNvSpPr>
            <a:spLocks noGrp="1"/>
          </p:cNvSpPr>
          <p:nvPr>
            <p:ph type="pic" sz="quarter" idx="14"/>
          </p:nvPr>
        </p:nvSpPr>
        <p:spPr>
          <a:xfrm>
            <a:off x="1587500" y="2274888"/>
            <a:ext cx="7061200" cy="246221"/>
          </a:xfrm>
        </p:spPr>
        <p:txBody>
          <a:bodyPr/>
          <a:lstStyle/>
          <a:p>
            <a:r>
              <a:rPr lang="en-US"/>
              <a:t>Click icon to add picture</a:t>
            </a:r>
          </a:p>
        </p:txBody>
      </p:sp>
      <p:sp>
        <p:nvSpPr>
          <p:cNvPr id="11"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Tree>
    <p:extLst>
      <p:ext uri="{BB962C8B-B14F-4D97-AF65-F5344CB8AC3E}">
        <p14:creationId xmlns:p14="http://schemas.microsoft.com/office/powerpoint/2010/main" val="359471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587302"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a:t>Click to edit text styles</a:t>
            </a:r>
          </a:p>
          <a:p>
            <a:pPr lvl="1"/>
            <a:r>
              <a:rPr lang="en-US"/>
              <a:t>Second level</a:t>
            </a:r>
          </a:p>
        </p:txBody>
      </p:sp>
      <p:sp>
        <p:nvSpPr>
          <p:cNvPr id="9" name="Picture Placeholder 8"/>
          <p:cNvSpPr>
            <a:spLocks noGrp="1"/>
          </p:cNvSpPr>
          <p:nvPr>
            <p:ph type="pic" sz="quarter" idx="14"/>
          </p:nvPr>
        </p:nvSpPr>
        <p:spPr>
          <a:xfrm>
            <a:off x="1587500" y="2274888"/>
            <a:ext cx="3048296" cy="246221"/>
          </a:xfrm>
        </p:spPr>
        <p:txBody>
          <a:bodyPr/>
          <a:lstStyle/>
          <a:p>
            <a:r>
              <a:rPr lang="en-US"/>
              <a:t>Click icon to add picture</a:t>
            </a:r>
          </a:p>
        </p:txBody>
      </p:sp>
      <p:sp>
        <p:nvSpPr>
          <p:cNvPr id="8" name="Picture Placeholder 8"/>
          <p:cNvSpPr>
            <a:spLocks noGrp="1"/>
          </p:cNvSpPr>
          <p:nvPr>
            <p:ph type="pic" sz="quarter" idx="15"/>
          </p:nvPr>
        </p:nvSpPr>
        <p:spPr>
          <a:xfrm>
            <a:off x="5287631" y="2274888"/>
            <a:ext cx="3048296" cy="246221"/>
          </a:xfrm>
        </p:spPr>
        <p:txBody>
          <a:bodyPr/>
          <a:lstStyle/>
          <a:p>
            <a:r>
              <a:rPr lang="en-US"/>
              <a:t>Click icon to add picture</a:t>
            </a:r>
          </a:p>
        </p:txBody>
      </p:sp>
      <p:sp>
        <p:nvSpPr>
          <p:cNvPr id="10" name="Text Placeholder 6"/>
          <p:cNvSpPr>
            <a:spLocks noGrp="1"/>
          </p:cNvSpPr>
          <p:nvPr>
            <p:ph type="body" sz="quarter" idx="16" hasCustomPrompt="1"/>
          </p:nvPr>
        </p:nvSpPr>
        <p:spPr>
          <a:xfrm>
            <a:off x="5301609"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a:t>Click to edit text styles</a:t>
            </a:r>
          </a:p>
          <a:p>
            <a:pPr lvl="1"/>
            <a:r>
              <a:rPr lang="en-US"/>
              <a:t>Second level</a:t>
            </a:r>
          </a:p>
        </p:txBody>
      </p:sp>
      <p:sp>
        <p:nvSpPr>
          <p:cNvPr id="12"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Tree>
    <p:extLst>
      <p:ext uri="{BB962C8B-B14F-4D97-AF65-F5344CB8AC3E}">
        <p14:creationId xmlns:p14="http://schemas.microsoft.com/office/powerpoint/2010/main" val="3258432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3" y="2307304"/>
            <a:ext cx="7981359" cy="1468607"/>
          </a:xfrm>
        </p:spPr>
        <p:txBody>
          <a:bodyPr/>
          <a:lstStyle>
            <a:lvl1pPr>
              <a:spcAft>
                <a:spcPts val="0"/>
              </a:spcAft>
              <a:buFont typeface="Arial" pitchFamily="34" charset="0"/>
              <a:buChar char="»"/>
              <a:defRPr lang="en-US" sz="1800" b="1" kern="1200" baseline="0" dirty="0" smtClean="0">
                <a:solidFill>
                  <a:schemeClr val="bg2"/>
                </a:solidFill>
                <a:latin typeface="Arial"/>
                <a:ea typeface="+mn-ea"/>
                <a:cs typeface="+mn-cs"/>
              </a:defRPr>
            </a:lvl1pPr>
            <a:lvl2pPr marL="228600" indent="4763">
              <a:buNone/>
              <a:defRPr b="0">
                <a:solidFill>
                  <a:schemeClr val="tx1">
                    <a:lumMod val="50000"/>
                    <a:lumOff val="50000"/>
                  </a:schemeClr>
                </a:solidFill>
              </a:defRPr>
            </a:lvl2pPr>
            <a:lvl4pPr>
              <a:defRPr lang="en-US" sz="1200" kern="1200" dirty="0" smtClean="0">
                <a:solidFill>
                  <a:schemeClr val="tx1">
                    <a:lumMod val="75000"/>
                    <a:lumOff val="25000"/>
                  </a:schemeClr>
                </a:solidFill>
                <a:latin typeface="Arial"/>
                <a:ea typeface="+mn-ea"/>
                <a:cs typeface="+mn-cs"/>
              </a:defRPr>
            </a:lvl4pPr>
            <a:lvl5pPr>
              <a:defRPr lang="en-US" sz="12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Tree>
    <p:extLst>
      <p:ext uri="{BB962C8B-B14F-4D97-AF65-F5344CB8AC3E}">
        <p14:creationId xmlns:p14="http://schemas.microsoft.com/office/powerpoint/2010/main" val="2011559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993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5174512" y="2647509"/>
            <a:ext cx="6010939" cy="246221"/>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DCA239C-0401-A842-8677-DCBBAFEC5113}" type="slidenum">
              <a:rPr lang="en-US" smtClean="0"/>
              <a:t>‹#›</a:t>
            </a:fld>
            <a:endParaRPr lang="en-US"/>
          </a:p>
        </p:txBody>
      </p:sp>
      <p:sp>
        <p:nvSpPr>
          <p:cNvPr id="15" name="Picture Placeholder 14"/>
          <p:cNvSpPr>
            <a:spLocks noGrp="1"/>
          </p:cNvSpPr>
          <p:nvPr>
            <p:ph type="pic" sz="quarter" idx="17"/>
          </p:nvPr>
        </p:nvSpPr>
        <p:spPr>
          <a:xfrm>
            <a:off x="1608667" y="2403876"/>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306169"/>
            <a:ext cx="3285067" cy="246221"/>
          </a:xfrm>
        </p:spPr>
        <p:txBody>
          <a:bodyPr/>
          <a:lstStyle/>
          <a:p>
            <a:r>
              <a:rPr lang="en-US"/>
              <a:t>Click icon to add picture</a:t>
            </a:r>
          </a:p>
        </p:txBody>
      </p:sp>
      <p:sp>
        <p:nvSpPr>
          <p:cNvPr id="10" name="Content Placeholder 2"/>
          <p:cNvSpPr>
            <a:spLocks noGrp="1"/>
          </p:cNvSpPr>
          <p:nvPr>
            <p:ph idx="20"/>
          </p:nvPr>
        </p:nvSpPr>
        <p:spPr>
          <a:xfrm>
            <a:off x="5174512" y="4335488"/>
            <a:ext cx="6010939" cy="246221"/>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751494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1631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88137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2947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31965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40006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454112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8401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552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92906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4239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DCA239C-0401-A842-8677-DCBBAFEC5113}" type="slidenum">
              <a:rPr lang="en-US" smtClean="0"/>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9" name="Content Placeholder 9"/>
          <p:cNvSpPr>
            <a:spLocks noGrp="1"/>
          </p:cNvSpPr>
          <p:nvPr>
            <p:ph sz="quarter" idx="13"/>
          </p:nvPr>
        </p:nvSpPr>
        <p:spPr>
          <a:xfrm>
            <a:off x="1608667" y="2290763"/>
            <a:ext cx="9952567" cy="1390124"/>
          </a:xfrm>
        </p:spPr>
        <p:txBody>
          <a:bodyPr/>
          <a:lstStyle>
            <a:lvl2pPr>
              <a:spcAft>
                <a:spcPts val="300"/>
              </a:spcAft>
              <a:defRPr sz="1400"/>
            </a:lvl2pPr>
            <a:lvl3pPr>
              <a:defRPr sz="1200">
                <a:solidFill>
                  <a:schemeClr val="tx1"/>
                </a:solidFill>
              </a:defRPr>
            </a:lvl3pPr>
            <a:lvl4pPr>
              <a:defRPr sz="1200">
                <a:solidFill>
                  <a:schemeClr val="tx1"/>
                </a:solidFill>
              </a:defRPr>
            </a:lvl4pPr>
            <a:lvl5pPr>
              <a:buClr>
                <a:srgbClr val="404040"/>
              </a:buClr>
              <a:buFont typeface="Arial"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3655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7147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5589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62993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19253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6792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0364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31674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Ethos3 - section starter with icon">
    <p:spTree>
      <p:nvGrpSpPr>
        <p:cNvPr id="1" name=""/>
        <p:cNvGrpSpPr/>
        <p:nvPr/>
      </p:nvGrpSpPr>
      <p:grpSpPr>
        <a:xfrm>
          <a:off x="0" y="0"/>
          <a:ext cx="0" cy="0"/>
          <a:chOff x="0" y="0"/>
          <a:chExt cx="0" cy="0"/>
        </a:xfrm>
      </p:grpSpPr>
      <p:sp>
        <p:nvSpPr>
          <p:cNvPr id="2" name="Title 1"/>
          <p:cNvSpPr>
            <a:spLocks noGrp="1"/>
          </p:cNvSpPr>
          <p:nvPr>
            <p:ph type="title"/>
          </p:nvPr>
        </p:nvSpPr>
        <p:spPr>
          <a:xfrm>
            <a:off x="4240213" y="2681019"/>
            <a:ext cx="7086600" cy="1143000"/>
          </a:xfrm>
        </p:spPr>
        <p:txBody>
          <a:bodyPr/>
          <a:lstStyle>
            <a:lvl1pPr algn="l">
              <a:defRPr sz="4000" cap="none">
                <a:solidFill>
                  <a:srgbClr val="006D9F"/>
                </a:solidFill>
                <a:latin typeface="Segoe Print" charset="0"/>
                <a:ea typeface="Segoe Print" charset="0"/>
                <a:cs typeface="Segoe Print" charset="0"/>
              </a:defRPr>
            </a:lvl1pPr>
          </a:lstStyle>
          <a:p>
            <a:r>
              <a:rPr lang="en-US"/>
              <a:t>Click to edit</a:t>
            </a:r>
          </a:p>
        </p:txBody>
      </p:sp>
      <p:pic>
        <p:nvPicPr>
          <p:cNvPr id="4" name="Icon" descr="Symbol for visioned readers" title="Decorative image"/>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057400" y="2449514"/>
            <a:ext cx="179863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Line element" descr="Element for visioned readers" title="Decorative image"/>
          <p:cNvCxnSpPr>
            <a:cxnSpLocks noChangeShapeType="1"/>
          </p:cNvCxnSpPr>
          <p:nvPr userDrawn="1"/>
        </p:nvCxnSpPr>
        <p:spPr bwMode="auto">
          <a:xfrm>
            <a:off x="4038600" y="1687514"/>
            <a:ext cx="0" cy="3324225"/>
          </a:xfrm>
          <a:prstGeom prst="line">
            <a:avLst/>
          </a:prstGeom>
          <a:noFill/>
          <a:ln w="12700">
            <a:solidFill>
              <a:srgbClr val="6D336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119124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End slide - govt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685800" y="2362200"/>
            <a:ext cx="10972800" cy="1143000"/>
          </a:xfrm>
        </p:spPr>
        <p:txBody>
          <a:bodyPr/>
          <a:lstStyle>
            <a:lvl1pPr>
              <a:defRPr baseline="0">
                <a:solidFill>
                  <a:schemeClr val="bg1"/>
                </a:solidFill>
              </a:defRPr>
            </a:lvl1pPr>
          </a:lstStyle>
          <a:p>
            <a:r>
              <a:rPr lang="en-US"/>
              <a:t>Thank you!</a:t>
            </a:r>
          </a:p>
        </p:txBody>
      </p:sp>
      <p:sp>
        <p:nvSpPr>
          <p:cNvPr id="6" name="Presenter"/>
          <p:cNvSpPr>
            <a:spLocks noGrp="1"/>
          </p:cNvSpPr>
          <p:nvPr>
            <p:ph type="body" sz="quarter" idx="10"/>
          </p:nvPr>
        </p:nvSpPr>
        <p:spPr>
          <a:xfrm>
            <a:off x="7467600" y="4419600"/>
            <a:ext cx="4572000" cy="2296098"/>
          </a:xfrm>
        </p:spPr>
        <p:txBody>
          <a:bodyPr/>
          <a:lstStyle>
            <a:lvl1pPr algn="r">
              <a:defRPr sz="1800" b="0" baseline="0">
                <a:solidFill>
                  <a:schemeClr val="bg1"/>
                </a:solidFill>
              </a:defRPr>
            </a:lvl1pPr>
          </a:lstStyle>
          <a:p>
            <a:pPr lvl="0"/>
            <a:r>
              <a:rPr lang="en-US"/>
              <a:t>Click to edit</a:t>
            </a:r>
          </a:p>
          <a:p>
            <a:pPr lvl="0"/>
            <a:r>
              <a:rPr lang="en-US"/>
              <a:t>Presenter name</a:t>
            </a:r>
          </a:p>
          <a:p>
            <a:pPr lvl="0"/>
            <a:r>
              <a:rPr lang="en-US"/>
              <a:t>Presenter email</a:t>
            </a:r>
          </a:p>
        </p:txBody>
      </p:sp>
      <p:pic>
        <p:nvPicPr>
          <p:cNvPr id="4" name="Logo" descr="Logo" title="ChangeLab Solution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4048" y="274320"/>
            <a:ext cx="3005713" cy="630048"/>
          </a:xfrm>
          <a:prstGeom prst="rect">
            <a:avLst/>
          </a:prstGeom>
        </p:spPr>
      </p:pic>
    </p:spTree>
    <p:extLst>
      <p:ext uri="{BB962C8B-B14F-4D97-AF65-F5344CB8AC3E}">
        <p14:creationId xmlns:p14="http://schemas.microsoft.com/office/powerpoint/2010/main" val="1915601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B1105-4A41-E64D-B0CB-A8A42F1E3B1E}"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165640-98A1-2F47-A9CF-CFB60C131BAE}" type="slidenum">
              <a:rPr lang="en-US" smtClean="0"/>
              <a:t>‹#›</a:t>
            </a:fld>
            <a:endParaRPr lang="en-US"/>
          </a:p>
        </p:txBody>
      </p:sp>
    </p:spTree>
    <p:extLst>
      <p:ext uri="{BB962C8B-B14F-4D97-AF65-F5344CB8AC3E}">
        <p14:creationId xmlns:p14="http://schemas.microsoft.com/office/powerpoint/2010/main" val="167363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0"/>
            <a:ext cx="4714243" cy="1527598"/>
          </a:xfrm>
        </p:spPr>
        <p:txBody>
          <a:bodyPr/>
          <a:lstStyle>
            <a:lvl1pPr>
              <a:defRPr sz="1600"/>
            </a:lvl1pPr>
            <a:lvl2pPr>
              <a:defRPr sz="1600">
                <a:solidFill>
                  <a:schemeClr val="bg2"/>
                </a:solidFill>
              </a:defRPr>
            </a:lvl2pPr>
            <a:lvl3pPr>
              <a:defRPr sz="1400"/>
            </a:lvl3pPr>
            <a:lvl4pPr algn="l">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94310" y="2194560"/>
            <a:ext cx="4888089" cy="1527598"/>
          </a:xfrm>
        </p:spPr>
        <p:txBody>
          <a:bodyPr/>
          <a:lstStyle>
            <a:lvl1pPr>
              <a:defRPr sz="1600"/>
            </a:lvl1pPr>
            <a:lvl2pPr>
              <a:defRPr sz="1600">
                <a:solidFill>
                  <a:schemeClr val="bg2"/>
                </a:solidFill>
              </a:defRPr>
            </a:lvl2pPr>
            <a:lvl3pPr>
              <a:defRPr sz="1400"/>
            </a:lvl3pPr>
            <a:lvl4pPr>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DCA239C-0401-A842-8677-DCBBAFEC5113}" type="slidenum">
              <a:rPr lang="en-US" smtClean="0"/>
              <a:t>‹#›</a:t>
            </a:fld>
            <a:endParaRPr lang="en-US"/>
          </a:p>
        </p:txBody>
      </p:sp>
      <p:sp>
        <p:nvSpPr>
          <p:cNvPr id="8" name="Title 1"/>
          <p:cNvSpPr>
            <a:spLocks noGrp="1"/>
          </p:cNvSpPr>
          <p:nvPr>
            <p:ph type="title"/>
          </p:nvPr>
        </p:nvSpPr>
        <p:spPr>
          <a:xfrm>
            <a:off x="1584960" y="1600200"/>
            <a:ext cx="10594848" cy="400110"/>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2399357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211B42-E367-FC69-DDAC-3EAF5D8E8378}"/>
              </a:ext>
            </a:extLst>
          </p:cNvPr>
          <p:cNvSpPr/>
          <p:nvPr userDrawn="1"/>
        </p:nvSpPr>
        <p:spPr>
          <a:xfrm>
            <a:off x="-11502" y="3524302"/>
            <a:ext cx="12226505" cy="333369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BCBC9F69-9477-86EB-BC56-D1C0FB7AEE16}"/>
              </a:ext>
            </a:extLst>
          </p:cNvPr>
          <p:cNvSpPr/>
          <p:nvPr userDrawn="1"/>
        </p:nvSpPr>
        <p:spPr>
          <a:xfrm>
            <a:off x="-11502" y="3380227"/>
            <a:ext cx="12226505" cy="144075"/>
          </a:xfrm>
          <a:prstGeom prst="rect">
            <a:avLst/>
          </a:prstGeom>
          <a:solidFill>
            <a:srgbClr val="8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52329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3F74D-EFAC-DA88-92A2-173C3B0F2A8C}"/>
              </a:ext>
            </a:extLst>
          </p:cNvPr>
          <p:cNvSpPr/>
          <p:nvPr userDrawn="1"/>
        </p:nvSpPr>
        <p:spPr>
          <a:xfrm>
            <a:off x="-11502" y="3524302"/>
            <a:ext cx="12226505" cy="333369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09CF73A0-6F80-D857-FB7B-E7DDB216B591}"/>
              </a:ext>
            </a:extLst>
          </p:cNvPr>
          <p:cNvSpPr/>
          <p:nvPr userDrawn="1"/>
        </p:nvSpPr>
        <p:spPr>
          <a:xfrm>
            <a:off x="-11502" y="3380227"/>
            <a:ext cx="12226505" cy="144075"/>
          </a:xfrm>
          <a:prstGeom prst="rect">
            <a:avLst/>
          </a:prstGeom>
          <a:solidFill>
            <a:srgbClr val="8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673064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p:cNvSpPr/>
          <p:nvPr userDrawn="1"/>
        </p:nvSpPr>
        <p:spPr>
          <a:xfrm>
            <a:off x="-11502" y="3380227"/>
            <a:ext cx="12226505" cy="144075"/>
          </a:xfrm>
          <a:prstGeom prst="rect">
            <a:avLst/>
          </a:prstGeom>
          <a:solidFill>
            <a:srgbClr val="8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58C45928-63ED-6E59-A55F-A7E23D0FBEBF}"/>
              </a:ext>
            </a:extLst>
          </p:cNvPr>
          <p:cNvSpPr/>
          <p:nvPr userDrawn="1"/>
        </p:nvSpPr>
        <p:spPr>
          <a:xfrm>
            <a:off x="-11502" y="3524302"/>
            <a:ext cx="12226505" cy="333369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41814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C3C6E9-CEDD-4607-C25D-05BB47F478FC}"/>
              </a:ext>
            </a:extLst>
          </p:cNvPr>
          <p:cNvSpPr/>
          <p:nvPr userDrawn="1"/>
        </p:nvSpPr>
        <p:spPr>
          <a:xfrm>
            <a:off x="1" y="0"/>
            <a:ext cx="12215003" cy="6904494"/>
          </a:xfrm>
          <a:prstGeom prst="rect">
            <a:avLst/>
          </a:prstGeom>
          <a:solidFill>
            <a:srgbClr val="0096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7A95A89D-ED0D-13C0-E77C-6755438FB3CB}"/>
              </a:ext>
            </a:extLst>
          </p:cNvPr>
          <p:cNvSpPr/>
          <p:nvPr userDrawn="1"/>
        </p:nvSpPr>
        <p:spPr>
          <a:xfrm>
            <a:off x="1" y="144075"/>
            <a:ext cx="12215003" cy="65698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 Placeholder 2">
            <a:extLst>
              <a:ext uri="{FF2B5EF4-FFF2-40B4-BE49-F238E27FC236}">
                <a16:creationId xmlns:a16="http://schemas.microsoft.com/office/drawing/2014/main" id="{C7B7342B-092F-72E2-E517-E9C44C3B00BA}"/>
              </a:ext>
            </a:extLst>
          </p:cNvPr>
          <p:cNvSpPr>
            <a:spLocks noGrp="1"/>
          </p:cNvSpPr>
          <p:nvPr>
            <p:ph type="body" sz="quarter" idx="10" hasCustomPrompt="1"/>
          </p:nvPr>
        </p:nvSpPr>
        <p:spPr>
          <a:xfrm>
            <a:off x="5960533" y="2489192"/>
            <a:ext cx="5215467" cy="965204"/>
          </a:xfrm>
          <a:prstGeom prst="rect">
            <a:avLst/>
          </a:prstGeom>
        </p:spPr>
        <p:txBody>
          <a:bodyPr/>
          <a:lstStyle>
            <a:lvl1pPr marL="0" indent="0">
              <a:buNone/>
              <a:defRPr sz="5400" b="1">
                <a:solidFill>
                  <a:schemeClr val="bg1"/>
                </a:solidFill>
              </a:defRPr>
            </a:lvl1pPr>
          </a:lstStyle>
          <a:p>
            <a:pPr lvl="0"/>
            <a:r>
              <a:rPr lang="en-US"/>
              <a:t>Headline</a:t>
            </a:r>
          </a:p>
        </p:txBody>
      </p:sp>
      <p:sp>
        <p:nvSpPr>
          <p:cNvPr id="11" name="Text Placeholder 2">
            <a:extLst>
              <a:ext uri="{FF2B5EF4-FFF2-40B4-BE49-F238E27FC236}">
                <a16:creationId xmlns:a16="http://schemas.microsoft.com/office/drawing/2014/main" id="{43604429-F668-8313-DD22-E85F4DA864DF}"/>
              </a:ext>
            </a:extLst>
          </p:cNvPr>
          <p:cNvSpPr>
            <a:spLocks noGrp="1"/>
          </p:cNvSpPr>
          <p:nvPr>
            <p:ph type="body" sz="quarter" idx="11" hasCustomPrompt="1"/>
          </p:nvPr>
        </p:nvSpPr>
        <p:spPr>
          <a:xfrm>
            <a:off x="5960533" y="3454396"/>
            <a:ext cx="5215467" cy="965204"/>
          </a:xfrm>
          <a:prstGeom prst="rect">
            <a:avLst/>
          </a:prstGeom>
        </p:spPr>
        <p:txBody>
          <a:bodyPr/>
          <a:lstStyle>
            <a:lvl1pPr marL="0" indent="0">
              <a:buNone/>
              <a:defRPr sz="4000" b="0">
                <a:solidFill>
                  <a:schemeClr val="bg1"/>
                </a:solidFill>
                <a:latin typeface="Segoe Print" panose="02000600000000000000" pitchFamily="2" charset="0"/>
                <a:ea typeface="Segoe Print" panose="02000600000000000000" pitchFamily="2" charset="0"/>
                <a:cs typeface="Segoe Print" panose="02000600000000000000" pitchFamily="2" charset="0"/>
              </a:defRPr>
            </a:lvl1pPr>
          </a:lstStyle>
          <a:p>
            <a:pPr lvl="0"/>
            <a:r>
              <a:rPr lang="en-US"/>
              <a:t>Subhead</a:t>
            </a:r>
          </a:p>
        </p:txBody>
      </p:sp>
      <p:sp>
        <p:nvSpPr>
          <p:cNvPr id="12" name="Hexagon 11">
            <a:extLst>
              <a:ext uri="{FF2B5EF4-FFF2-40B4-BE49-F238E27FC236}">
                <a16:creationId xmlns:a16="http://schemas.microsoft.com/office/drawing/2014/main" id="{4DCD990F-3DCF-B76F-5D0B-B1002A8C6E0D}"/>
              </a:ext>
            </a:extLst>
          </p:cNvPr>
          <p:cNvSpPr/>
          <p:nvPr userDrawn="1"/>
        </p:nvSpPr>
        <p:spPr>
          <a:xfrm rot="16200000">
            <a:off x="1070796" y="1081808"/>
            <a:ext cx="4063938" cy="4767269"/>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401774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DAF6A7-8E1C-0D26-87A3-68AEC8CA5191}"/>
              </a:ext>
            </a:extLst>
          </p:cNvPr>
          <p:cNvSpPr/>
          <p:nvPr userDrawn="1"/>
        </p:nvSpPr>
        <p:spPr>
          <a:xfrm>
            <a:off x="1" y="0"/>
            <a:ext cx="12215003" cy="6904494"/>
          </a:xfrm>
          <a:prstGeom prst="rect">
            <a:avLst/>
          </a:prstGeom>
          <a:solidFill>
            <a:srgbClr val="85BE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B63FBE72-6EBD-31F7-5F5F-268576886F64}"/>
              </a:ext>
            </a:extLst>
          </p:cNvPr>
          <p:cNvSpPr/>
          <p:nvPr userDrawn="1"/>
        </p:nvSpPr>
        <p:spPr>
          <a:xfrm>
            <a:off x="1" y="144075"/>
            <a:ext cx="12215003" cy="656984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ext Placeholder 2">
            <a:extLst>
              <a:ext uri="{FF2B5EF4-FFF2-40B4-BE49-F238E27FC236}">
                <a16:creationId xmlns:a16="http://schemas.microsoft.com/office/drawing/2014/main" id="{B5FC8C11-7D70-1252-7E7D-284325AE9044}"/>
              </a:ext>
            </a:extLst>
          </p:cNvPr>
          <p:cNvSpPr>
            <a:spLocks noGrp="1"/>
          </p:cNvSpPr>
          <p:nvPr>
            <p:ph type="body" sz="quarter" idx="10" hasCustomPrompt="1"/>
          </p:nvPr>
        </p:nvSpPr>
        <p:spPr>
          <a:xfrm>
            <a:off x="5960533" y="2489192"/>
            <a:ext cx="5215467" cy="965204"/>
          </a:xfrm>
          <a:prstGeom prst="rect">
            <a:avLst/>
          </a:prstGeom>
        </p:spPr>
        <p:txBody>
          <a:bodyPr/>
          <a:lstStyle>
            <a:lvl1pPr marL="0" indent="0">
              <a:buNone/>
              <a:defRPr sz="5400" b="1">
                <a:solidFill>
                  <a:schemeClr val="bg1"/>
                </a:solidFill>
              </a:defRPr>
            </a:lvl1pPr>
          </a:lstStyle>
          <a:p>
            <a:pPr lvl="0"/>
            <a:r>
              <a:rPr lang="en-US"/>
              <a:t>Headline</a:t>
            </a:r>
          </a:p>
        </p:txBody>
      </p:sp>
      <p:sp>
        <p:nvSpPr>
          <p:cNvPr id="6" name="Text Placeholder 2">
            <a:extLst>
              <a:ext uri="{FF2B5EF4-FFF2-40B4-BE49-F238E27FC236}">
                <a16:creationId xmlns:a16="http://schemas.microsoft.com/office/drawing/2014/main" id="{0A856C9B-4267-412A-1005-A4D6A068D9BA}"/>
              </a:ext>
            </a:extLst>
          </p:cNvPr>
          <p:cNvSpPr>
            <a:spLocks noGrp="1"/>
          </p:cNvSpPr>
          <p:nvPr>
            <p:ph type="body" sz="quarter" idx="11" hasCustomPrompt="1"/>
          </p:nvPr>
        </p:nvSpPr>
        <p:spPr>
          <a:xfrm>
            <a:off x="5960533" y="3454396"/>
            <a:ext cx="5215467" cy="965204"/>
          </a:xfrm>
          <a:prstGeom prst="rect">
            <a:avLst/>
          </a:prstGeom>
        </p:spPr>
        <p:txBody>
          <a:bodyPr/>
          <a:lstStyle>
            <a:lvl1pPr marL="0" indent="0">
              <a:buNone/>
              <a:defRPr sz="4000" b="0">
                <a:solidFill>
                  <a:schemeClr val="bg1"/>
                </a:solidFill>
                <a:latin typeface="Segoe Print" panose="02000600000000000000" pitchFamily="2" charset="0"/>
                <a:ea typeface="Segoe Print" panose="02000600000000000000" pitchFamily="2" charset="0"/>
                <a:cs typeface="Segoe Print" panose="02000600000000000000" pitchFamily="2" charset="0"/>
              </a:defRPr>
            </a:lvl1pPr>
          </a:lstStyle>
          <a:p>
            <a:pPr lvl="0"/>
            <a:r>
              <a:rPr lang="en-US"/>
              <a:t>Subhead</a:t>
            </a:r>
          </a:p>
        </p:txBody>
      </p:sp>
      <p:sp>
        <p:nvSpPr>
          <p:cNvPr id="7" name="Hexagon 6">
            <a:extLst>
              <a:ext uri="{FF2B5EF4-FFF2-40B4-BE49-F238E27FC236}">
                <a16:creationId xmlns:a16="http://schemas.microsoft.com/office/drawing/2014/main" id="{2762E9E3-4733-4B46-5E05-625E38BE46C5}"/>
              </a:ext>
            </a:extLst>
          </p:cNvPr>
          <p:cNvSpPr/>
          <p:nvPr userDrawn="1"/>
        </p:nvSpPr>
        <p:spPr>
          <a:xfrm rot="16200000">
            <a:off x="1070796" y="1081808"/>
            <a:ext cx="4063938" cy="4767269"/>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255751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DEEDE-1142-910D-F7AA-71641072FF6E}"/>
              </a:ext>
            </a:extLst>
          </p:cNvPr>
          <p:cNvSpPr/>
          <p:nvPr userDrawn="1"/>
        </p:nvSpPr>
        <p:spPr>
          <a:xfrm>
            <a:off x="1" y="0"/>
            <a:ext cx="12215003" cy="6904494"/>
          </a:xfrm>
          <a:prstGeom prst="rect">
            <a:avLst/>
          </a:prstGeom>
          <a:solidFill>
            <a:srgbClr val="85BE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F2E35956-2D51-18B5-13B2-90527B7BE3DD}"/>
              </a:ext>
            </a:extLst>
          </p:cNvPr>
          <p:cNvSpPr/>
          <p:nvPr userDrawn="1"/>
        </p:nvSpPr>
        <p:spPr>
          <a:xfrm>
            <a:off x="1" y="144075"/>
            <a:ext cx="12215003" cy="65698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ext Placeholder 2">
            <a:extLst>
              <a:ext uri="{FF2B5EF4-FFF2-40B4-BE49-F238E27FC236}">
                <a16:creationId xmlns:a16="http://schemas.microsoft.com/office/drawing/2014/main" id="{CEF9CB06-DCF5-AF33-0C4F-38272B4970D8}"/>
              </a:ext>
            </a:extLst>
          </p:cNvPr>
          <p:cNvSpPr>
            <a:spLocks noGrp="1"/>
          </p:cNvSpPr>
          <p:nvPr>
            <p:ph type="body" sz="quarter" idx="10" hasCustomPrompt="1"/>
          </p:nvPr>
        </p:nvSpPr>
        <p:spPr>
          <a:xfrm>
            <a:off x="5960533" y="2489192"/>
            <a:ext cx="5215467" cy="965204"/>
          </a:xfrm>
          <a:prstGeom prst="rect">
            <a:avLst/>
          </a:prstGeom>
        </p:spPr>
        <p:txBody>
          <a:bodyPr/>
          <a:lstStyle>
            <a:lvl1pPr marL="0" indent="0">
              <a:buNone/>
              <a:defRPr sz="5400" b="1">
                <a:solidFill>
                  <a:schemeClr val="bg1"/>
                </a:solidFill>
              </a:defRPr>
            </a:lvl1pPr>
          </a:lstStyle>
          <a:p>
            <a:pPr lvl="0"/>
            <a:r>
              <a:rPr lang="en-US"/>
              <a:t>Headline</a:t>
            </a:r>
          </a:p>
        </p:txBody>
      </p:sp>
      <p:sp>
        <p:nvSpPr>
          <p:cNvPr id="6" name="Text Placeholder 2">
            <a:extLst>
              <a:ext uri="{FF2B5EF4-FFF2-40B4-BE49-F238E27FC236}">
                <a16:creationId xmlns:a16="http://schemas.microsoft.com/office/drawing/2014/main" id="{6133CAAE-1FBC-C105-B046-DF7510A39843}"/>
              </a:ext>
            </a:extLst>
          </p:cNvPr>
          <p:cNvSpPr>
            <a:spLocks noGrp="1"/>
          </p:cNvSpPr>
          <p:nvPr>
            <p:ph type="body" sz="quarter" idx="11" hasCustomPrompt="1"/>
          </p:nvPr>
        </p:nvSpPr>
        <p:spPr>
          <a:xfrm>
            <a:off x="5960533" y="3454396"/>
            <a:ext cx="5215467" cy="965204"/>
          </a:xfrm>
          <a:prstGeom prst="rect">
            <a:avLst/>
          </a:prstGeom>
        </p:spPr>
        <p:txBody>
          <a:bodyPr/>
          <a:lstStyle>
            <a:lvl1pPr marL="0" indent="0">
              <a:buNone/>
              <a:defRPr sz="4000" b="0">
                <a:solidFill>
                  <a:schemeClr val="bg1"/>
                </a:solidFill>
                <a:latin typeface="Segoe Print" panose="02000600000000000000" pitchFamily="2" charset="0"/>
                <a:ea typeface="Segoe Print" panose="02000600000000000000" pitchFamily="2" charset="0"/>
                <a:cs typeface="Segoe Print" panose="02000600000000000000" pitchFamily="2" charset="0"/>
              </a:defRPr>
            </a:lvl1pPr>
          </a:lstStyle>
          <a:p>
            <a:pPr lvl="0"/>
            <a:r>
              <a:rPr lang="en-US"/>
              <a:t>Subhead</a:t>
            </a:r>
          </a:p>
        </p:txBody>
      </p:sp>
      <p:sp>
        <p:nvSpPr>
          <p:cNvPr id="13" name="Hexagon 12">
            <a:extLst>
              <a:ext uri="{FF2B5EF4-FFF2-40B4-BE49-F238E27FC236}">
                <a16:creationId xmlns:a16="http://schemas.microsoft.com/office/drawing/2014/main" id="{253EFAAD-4F6B-4DB6-C00A-7A094254F90F}"/>
              </a:ext>
            </a:extLst>
          </p:cNvPr>
          <p:cNvSpPr/>
          <p:nvPr userDrawn="1"/>
        </p:nvSpPr>
        <p:spPr>
          <a:xfrm rot="16200000">
            <a:off x="1070796" y="1081808"/>
            <a:ext cx="4063938" cy="4767269"/>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76681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545114-9811-17C2-6092-B2375D445F37}"/>
              </a:ext>
            </a:extLst>
          </p:cNvPr>
          <p:cNvSpPr/>
          <p:nvPr userDrawn="1"/>
        </p:nvSpPr>
        <p:spPr>
          <a:xfrm>
            <a:off x="1" y="0"/>
            <a:ext cx="12215003" cy="6904494"/>
          </a:xfrm>
          <a:prstGeom prst="rect">
            <a:avLst/>
          </a:prstGeom>
          <a:solidFill>
            <a:srgbClr val="85BE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3470C60F-EFF2-0202-EFBC-5C6FB63E175B}"/>
              </a:ext>
            </a:extLst>
          </p:cNvPr>
          <p:cNvSpPr/>
          <p:nvPr userDrawn="1"/>
        </p:nvSpPr>
        <p:spPr>
          <a:xfrm>
            <a:off x="1" y="144075"/>
            <a:ext cx="12215003" cy="656984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DECAC35B-55EF-D517-86F9-6708377104A0}"/>
              </a:ext>
            </a:extLst>
          </p:cNvPr>
          <p:cNvSpPr>
            <a:spLocks noGrp="1"/>
          </p:cNvSpPr>
          <p:nvPr>
            <p:ph type="body" sz="quarter" idx="10" hasCustomPrompt="1"/>
          </p:nvPr>
        </p:nvSpPr>
        <p:spPr>
          <a:xfrm>
            <a:off x="5960533" y="2489192"/>
            <a:ext cx="5215467" cy="965204"/>
          </a:xfrm>
          <a:prstGeom prst="rect">
            <a:avLst/>
          </a:prstGeom>
        </p:spPr>
        <p:txBody>
          <a:bodyPr/>
          <a:lstStyle>
            <a:lvl1pPr marL="0" indent="0">
              <a:buNone/>
              <a:defRPr sz="5400" b="1">
                <a:solidFill>
                  <a:schemeClr val="bg1"/>
                </a:solidFill>
              </a:defRPr>
            </a:lvl1pPr>
          </a:lstStyle>
          <a:p>
            <a:pPr lvl="0"/>
            <a:r>
              <a:rPr lang="en-US"/>
              <a:t>Headline</a:t>
            </a:r>
          </a:p>
        </p:txBody>
      </p:sp>
      <p:sp>
        <p:nvSpPr>
          <p:cNvPr id="4" name="Text Placeholder 2">
            <a:extLst>
              <a:ext uri="{FF2B5EF4-FFF2-40B4-BE49-F238E27FC236}">
                <a16:creationId xmlns:a16="http://schemas.microsoft.com/office/drawing/2014/main" id="{97297FC3-3A04-547F-6258-E2D800801C61}"/>
              </a:ext>
            </a:extLst>
          </p:cNvPr>
          <p:cNvSpPr>
            <a:spLocks noGrp="1"/>
          </p:cNvSpPr>
          <p:nvPr>
            <p:ph type="body" sz="quarter" idx="11" hasCustomPrompt="1"/>
          </p:nvPr>
        </p:nvSpPr>
        <p:spPr>
          <a:xfrm>
            <a:off x="5960533" y="3454396"/>
            <a:ext cx="5215467" cy="965204"/>
          </a:xfrm>
          <a:prstGeom prst="rect">
            <a:avLst/>
          </a:prstGeom>
        </p:spPr>
        <p:txBody>
          <a:bodyPr/>
          <a:lstStyle>
            <a:lvl1pPr marL="0" indent="0">
              <a:buNone/>
              <a:defRPr sz="4000" b="0">
                <a:solidFill>
                  <a:schemeClr val="bg1"/>
                </a:solidFill>
                <a:latin typeface="Segoe Print" panose="02000600000000000000" pitchFamily="2" charset="0"/>
                <a:ea typeface="Segoe Print" panose="02000600000000000000" pitchFamily="2" charset="0"/>
                <a:cs typeface="Segoe Print" panose="02000600000000000000" pitchFamily="2" charset="0"/>
              </a:defRPr>
            </a:lvl1pPr>
          </a:lstStyle>
          <a:p>
            <a:pPr lvl="0"/>
            <a:r>
              <a:rPr lang="en-US"/>
              <a:t>Subhead</a:t>
            </a:r>
          </a:p>
        </p:txBody>
      </p:sp>
      <p:sp>
        <p:nvSpPr>
          <p:cNvPr id="5" name="Hexagon 4">
            <a:extLst>
              <a:ext uri="{FF2B5EF4-FFF2-40B4-BE49-F238E27FC236}">
                <a16:creationId xmlns:a16="http://schemas.microsoft.com/office/drawing/2014/main" id="{C2BF0ABA-2FB5-2C78-C9CB-0A1FAB4D0631}"/>
              </a:ext>
            </a:extLst>
          </p:cNvPr>
          <p:cNvSpPr/>
          <p:nvPr userDrawn="1"/>
        </p:nvSpPr>
        <p:spPr>
          <a:xfrm rot="16200000">
            <a:off x="1070796" y="1081808"/>
            <a:ext cx="4063938" cy="4767269"/>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6218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B6FF1A-3097-D48F-82DF-FA72CE135159}"/>
              </a:ext>
            </a:extLst>
          </p:cNvPr>
          <p:cNvSpPr/>
          <p:nvPr userDrawn="1"/>
        </p:nvSpPr>
        <p:spPr>
          <a:xfrm>
            <a:off x="1" y="0"/>
            <a:ext cx="12215003" cy="6904494"/>
          </a:xfrm>
          <a:prstGeom prst="rect">
            <a:avLst/>
          </a:prstGeom>
          <a:solidFill>
            <a:srgbClr val="0096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55C0EA47-5AFC-72C3-196F-762FD12C61BC}"/>
              </a:ext>
            </a:extLst>
          </p:cNvPr>
          <p:cNvSpPr/>
          <p:nvPr userDrawn="1"/>
        </p:nvSpPr>
        <p:spPr>
          <a:xfrm>
            <a:off x="1" y="144075"/>
            <a:ext cx="12215003" cy="65698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15885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C0EA47-5AFC-72C3-196F-762FD12C61BC}"/>
              </a:ext>
            </a:extLst>
          </p:cNvPr>
          <p:cNvSpPr/>
          <p:nvPr userDrawn="1"/>
        </p:nvSpPr>
        <p:spPr>
          <a:xfrm>
            <a:off x="1" y="144075"/>
            <a:ext cx="12215003" cy="65698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Rectangle 5">
            <a:extLst>
              <a:ext uri="{FF2B5EF4-FFF2-40B4-BE49-F238E27FC236}">
                <a16:creationId xmlns:a16="http://schemas.microsoft.com/office/drawing/2014/main" id="{06E890D4-9692-E087-4F32-C06226FFFDF1}"/>
              </a:ext>
            </a:extLst>
          </p:cNvPr>
          <p:cNvSpPr/>
          <p:nvPr userDrawn="1"/>
        </p:nvSpPr>
        <p:spPr>
          <a:xfrm>
            <a:off x="960662" y="127591"/>
            <a:ext cx="11266356" cy="6592187"/>
          </a:xfrm>
          <a:custGeom>
            <a:avLst/>
            <a:gdLst>
              <a:gd name="connsiteX0" fmla="*/ 0 w 3753556"/>
              <a:gd name="connsiteY0" fmla="*/ 0 h 6857999"/>
              <a:gd name="connsiteX1" fmla="*/ 3753556 w 3753556"/>
              <a:gd name="connsiteY1" fmla="*/ 0 h 6857999"/>
              <a:gd name="connsiteX2" fmla="*/ 3753556 w 3753556"/>
              <a:gd name="connsiteY2" fmla="*/ 6857999 h 6857999"/>
              <a:gd name="connsiteX3" fmla="*/ 0 w 3753556"/>
              <a:gd name="connsiteY3" fmla="*/ 6857999 h 6857999"/>
              <a:gd name="connsiteX4" fmla="*/ 0 w 3753556"/>
              <a:gd name="connsiteY4" fmla="*/ 0 h 6857999"/>
              <a:gd name="connsiteX0" fmla="*/ 2046111 w 5799667"/>
              <a:gd name="connsiteY0" fmla="*/ 0 h 6857999"/>
              <a:gd name="connsiteX1" fmla="*/ 5799667 w 5799667"/>
              <a:gd name="connsiteY1" fmla="*/ 0 h 6857999"/>
              <a:gd name="connsiteX2" fmla="*/ 5799667 w 5799667"/>
              <a:gd name="connsiteY2" fmla="*/ 6857999 h 6857999"/>
              <a:gd name="connsiteX3" fmla="*/ 0 w 5799667"/>
              <a:gd name="connsiteY3" fmla="*/ 6857999 h 6857999"/>
              <a:gd name="connsiteX4" fmla="*/ 2046111 w 5799667"/>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667" h="6857999">
                <a:moveTo>
                  <a:pt x="2046111" y="0"/>
                </a:moveTo>
                <a:lnTo>
                  <a:pt x="5799667" y="0"/>
                </a:lnTo>
                <a:lnTo>
                  <a:pt x="5799667" y="6857999"/>
                </a:lnTo>
                <a:lnTo>
                  <a:pt x="0" y="6857999"/>
                </a:lnTo>
                <a:lnTo>
                  <a:pt x="2046111"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5" name="Rectangle 4">
            <a:extLst>
              <a:ext uri="{FF2B5EF4-FFF2-40B4-BE49-F238E27FC236}">
                <a16:creationId xmlns:a16="http://schemas.microsoft.com/office/drawing/2014/main" id="{60B6FF1A-3097-D48F-82DF-FA72CE135159}"/>
              </a:ext>
            </a:extLst>
          </p:cNvPr>
          <p:cNvSpPr/>
          <p:nvPr userDrawn="1"/>
        </p:nvSpPr>
        <p:spPr>
          <a:xfrm>
            <a:off x="1" y="1"/>
            <a:ext cx="12215003" cy="148854"/>
          </a:xfrm>
          <a:prstGeom prst="rect">
            <a:avLst/>
          </a:prstGeom>
          <a:solidFill>
            <a:srgbClr val="0096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3164CD01-1F8C-257F-7228-055D69DBE90E}"/>
              </a:ext>
            </a:extLst>
          </p:cNvPr>
          <p:cNvSpPr/>
          <p:nvPr userDrawn="1"/>
        </p:nvSpPr>
        <p:spPr>
          <a:xfrm>
            <a:off x="-11502" y="6713924"/>
            <a:ext cx="12238519" cy="229137"/>
          </a:xfrm>
          <a:prstGeom prst="rect">
            <a:avLst/>
          </a:prstGeom>
          <a:solidFill>
            <a:srgbClr val="0096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Hexagon 3">
            <a:extLst>
              <a:ext uri="{FF2B5EF4-FFF2-40B4-BE49-F238E27FC236}">
                <a16:creationId xmlns:a16="http://schemas.microsoft.com/office/drawing/2014/main" id="{FBA08750-A8E8-963D-FBF0-56FCE4040290}"/>
              </a:ext>
            </a:extLst>
          </p:cNvPr>
          <p:cNvSpPr/>
          <p:nvPr userDrawn="1"/>
        </p:nvSpPr>
        <p:spPr>
          <a:xfrm rot="16200000">
            <a:off x="1802123" y="2295613"/>
            <a:ext cx="2403767" cy="2892417"/>
          </a:xfrm>
          <a:prstGeom prst="hexagon">
            <a:avLst/>
          </a:prstGeom>
          <a:solidFill>
            <a:srgbClr val="0096D0"/>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3438480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E7E46A-3798-24FF-BC06-BB9D5B905712}"/>
              </a:ext>
            </a:extLst>
          </p:cNvPr>
          <p:cNvSpPr/>
          <p:nvPr userDrawn="1"/>
        </p:nvSpPr>
        <p:spPr>
          <a:xfrm>
            <a:off x="1" y="0"/>
            <a:ext cx="12215003" cy="6904494"/>
          </a:xfrm>
          <a:prstGeom prst="rect">
            <a:avLst/>
          </a:prstGeom>
          <a:solidFill>
            <a:srgbClr val="85BE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5B8C7671-A054-1E76-16C8-86629631EE38}"/>
              </a:ext>
            </a:extLst>
          </p:cNvPr>
          <p:cNvSpPr/>
          <p:nvPr userDrawn="1"/>
        </p:nvSpPr>
        <p:spPr>
          <a:xfrm>
            <a:off x="1" y="144075"/>
            <a:ext cx="12215003" cy="656984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9236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DCA239C-0401-A842-8677-DCBBAFEC5113}" type="slidenum">
              <a:rPr lang="en-US" smtClean="0"/>
              <a:t>‹#›</a:t>
            </a:fld>
            <a:endParaRPr lang="en-US"/>
          </a:p>
        </p:txBody>
      </p:sp>
      <p:sp>
        <p:nvSpPr>
          <p:cNvPr id="4" name="Slide Number Placeholder 4"/>
          <p:cNvSpPr txBox="1">
            <a:spLocks/>
          </p:cNvSpPr>
          <p:nvPr/>
        </p:nvSpPr>
        <p:spPr>
          <a:xfrm>
            <a:off x="1970569" y="6400800"/>
            <a:ext cx="609600" cy="457200"/>
          </a:xfrm>
          <a:prstGeom prst="rect">
            <a:avLst/>
          </a:prstGeom>
        </p:spPr>
        <p:txBody>
          <a:bodyPr vert="horz"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6238351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1DAB8A-FB74-E749-A1E9-4BF3459CA85D}"/>
              </a:ext>
            </a:extLst>
          </p:cNvPr>
          <p:cNvSpPr/>
          <p:nvPr userDrawn="1"/>
        </p:nvSpPr>
        <p:spPr>
          <a:xfrm>
            <a:off x="1" y="0"/>
            <a:ext cx="12215003" cy="6904494"/>
          </a:xfrm>
          <a:prstGeom prst="rect">
            <a:avLst/>
          </a:prstGeom>
          <a:solidFill>
            <a:srgbClr val="85BE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9F49606F-F5F7-D357-4854-A0CE7581B792}"/>
              </a:ext>
            </a:extLst>
          </p:cNvPr>
          <p:cNvSpPr/>
          <p:nvPr userDrawn="1"/>
        </p:nvSpPr>
        <p:spPr>
          <a:xfrm>
            <a:off x="1" y="144075"/>
            <a:ext cx="12215003" cy="65698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424053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1DAB8A-FB74-E749-A1E9-4BF3459CA85D}"/>
              </a:ext>
            </a:extLst>
          </p:cNvPr>
          <p:cNvSpPr/>
          <p:nvPr userDrawn="1"/>
        </p:nvSpPr>
        <p:spPr>
          <a:xfrm>
            <a:off x="1" y="0"/>
            <a:ext cx="12215003" cy="6904494"/>
          </a:xfrm>
          <a:prstGeom prst="rect">
            <a:avLst/>
          </a:prstGeom>
          <a:solidFill>
            <a:srgbClr val="85BE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9F49606F-F5F7-D357-4854-A0CE7581B792}"/>
              </a:ext>
            </a:extLst>
          </p:cNvPr>
          <p:cNvSpPr/>
          <p:nvPr userDrawn="1"/>
        </p:nvSpPr>
        <p:spPr>
          <a:xfrm>
            <a:off x="1" y="144075"/>
            <a:ext cx="12215003" cy="656984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16833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79025D-B0FA-C269-7E20-0F60107E630C}"/>
              </a:ext>
            </a:extLst>
          </p:cNvPr>
          <p:cNvSpPr/>
          <p:nvPr userDrawn="1"/>
        </p:nvSpPr>
        <p:spPr>
          <a:xfrm>
            <a:off x="-63486" y="-1"/>
            <a:ext cx="6112031" cy="685799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2"/>
          <p:cNvSpPr>
            <a:spLocks noGrp="1"/>
          </p:cNvSpPr>
          <p:nvPr>
            <p:ph type="body" sz="quarter" idx="10" hasCustomPrompt="1"/>
          </p:nvPr>
        </p:nvSpPr>
        <p:spPr>
          <a:xfrm>
            <a:off x="956207" y="3104164"/>
            <a:ext cx="4064000" cy="1368024"/>
          </a:xfrm>
          <a:prstGeom prst="rect">
            <a:avLst/>
          </a:prstGeom>
        </p:spPr>
        <p:txBody>
          <a:bodyPr/>
          <a:lstStyle>
            <a:lvl1pPr marL="0" indent="0" algn="ctr">
              <a:buNone/>
              <a:defRPr sz="4800" b="1">
                <a:solidFill>
                  <a:schemeClr val="bg1"/>
                </a:solidFill>
              </a:defRPr>
            </a:lvl1pPr>
          </a:lstStyle>
          <a:p>
            <a:pPr lvl="0"/>
            <a:r>
              <a:rPr lang="en-US"/>
              <a:t>Icon Header</a:t>
            </a:r>
          </a:p>
        </p:txBody>
      </p:sp>
      <p:sp>
        <p:nvSpPr>
          <p:cNvPr id="9" name="Text Placeholder 2"/>
          <p:cNvSpPr>
            <a:spLocks noGrp="1"/>
          </p:cNvSpPr>
          <p:nvPr>
            <p:ph type="body" sz="quarter" idx="11" hasCustomPrompt="1"/>
          </p:nvPr>
        </p:nvSpPr>
        <p:spPr>
          <a:xfrm>
            <a:off x="932359" y="4730766"/>
            <a:ext cx="4087848" cy="1149150"/>
          </a:xfrm>
          <a:prstGeom prst="rect">
            <a:avLst/>
          </a:prstGeom>
        </p:spPr>
        <p:txBody>
          <a:bodyPr/>
          <a:lstStyle>
            <a:lvl1pPr marL="0" indent="0" algn="ctr">
              <a:buNone/>
              <a:defRPr sz="2800" b="0">
                <a:solidFill>
                  <a:schemeClr val="bg1"/>
                </a:solidFill>
              </a:defRPr>
            </a:lvl1pPr>
          </a:lstStyle>
          <a:p>
            <a:pPr lvl="0"/>
            <a:r>
              <a:rPr lang="en-US"/>
              <a:t>Click to insert text</a:t>
            </a:r>
          </a:p>
        </p:txBody>
      </p:sp>
    </p:spTree>
    <p:extLst>
      <p:ext uri="{BB962C8B-B14F-4D97-AF65-F5344CB8AC3E}">
        <p14:creationId xmlns:p14="http://schemas.microsoft.com/office/powerpoint/2010/main" val="455598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B6D2D3-3599-764F-37E9-A1EA32D3E4B8}"/>
              </a:ext>
            </a:extLst>
          </p:cNvPr>
          <p:cNvSpPr/>
          <p:nvPr userDrawn="1"/>
        </p:nvSpPr>
        <p:spPr>
          <a:xfrm>
            <a:off x="-63486" y="-1"/>
            <a:ext cx="6112031" cy="6857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2"/>
          <p:cNvSpPr>
            <a:spLocks noGrp="1"/>
          </p:cNvSpPr>
          <p:nvPr>
            <p:ph type="body" sz="quarter" idx="10" hasCustomPrompt="1"/>
          </p:nvPr>
        </p:nvSpPr>
        <p:spPr>
          <a:xfrm>
            <a:off x="956207" y="3104164"/>
            <a:ext cx="4064000" cy="1368024"/>
          </a:xfrm>
          <a:prstGeom prst="rect">
            <a:avLst/>
          </a:prstGeom>
        </p:spPr>
        <p:txBody>
          <a:bodyPr/>
          <a:lstStyle>
            <a:lvl1pPr marL="0" indent="0" algn="ctr">
              <a:buNone/>
              <a:defRPr sz="4800" b="1">
                <a:solidFill>
                  <a:schemeClr val="bg1"/>
                </a:solidFill>
              </a:defRPr>
            </a:lvl1pPr>
          </a:lstStyle>
          <a:p>
            <a:pPr lvl="0"/>
            <a:r>
              <a:rPr lang="en-US"/>
              <a:t>Icon Header</a:t>
            </a:r>
          </a:p>
        </p:txBody>
      </p:sp>
      <p:sp>
        <p:nvSpPr>
          <p:cNvPr id="9" name="Text Placeholder 2"/>
          <p:cNvSpPr>
            <a:spLocks noGrp="1"/>
          </p:cNvSpPr>
          <p:nvPr>
            <p:ph type="body" sz="quarter" idx="11" hasCustomPrompt="1"/>
          </p:nvPr>
        </p:nvSpPr>
        <p:spPr>
          <a:xfrm>
            <a:off x="932359" y="4730766"/>
            <a:ext cx="4087848" cy="1149150"/>
          </a:xfrm>
          <a:prstGeom prst="rect">
            <a:avLst/>
          </a:prstGeom>
        </p:spPr>
        <p:txBody>
          <a:bodyPr/>
          <a:lstStyle>
            <a:lvl1pPr marL="0" indent="0" algn="ctr">
              <a:buNone/>
              <a:defRPr sz="2800" b="0">
                <a:solidFill>
                  <a:schemeClr val="bg1"/>
                </a:solidFill>
              </a:defRPr>
            </a:lvl1pPr>
          </a:lstStyle>
          <a:p>
            <a:pPr lvl="0"/>
            <a:r>
              <a:rPr lang="en-US"/>
              <a:t>Click to insert text</a:t>
            </a:r>
          </a:p>
        </p:txBody>
      </p:sp>
    </p:spTree>
    <p:extLst>
      <p:ext uri="{BB962C8B-B14F-4D97-AF65-F5344CB8AC3E}">
        <p14:creationId xmlns:p14="http://schemas.microsoft.com/office/powerpoint/2010/main" val="2577582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D29688-094B-8B0E-CF10-8F95FA47AD10}"/>
              </a:ext>
            </a:extLst>
          </p:cNvPr>
          <p:cNvSpPr/>
          <p:nvPr userDrawn="1"/>
        </p:nvSpPr>
        <p:spPr>
          <a:xfrm>
            <a:off x="-63486" y="-1"/>
            <a:ext cx="6112031" cy="685799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0" hasCustomPrompt="1"/>
          </p:nvPr>
        </p:nvSpPr>
        <p:spPr>
          <a:xfrm>
            <a:off x="956207" y="3104164"/>
            <a:ext cx="4064000" cy="1368024"/>
          </a:xfrm>
          <a:prstGeom prst="rect">
            <a:avLst/>
          </a:prstGeom>
        </p:spPr>
        <p:txBody>
          <a:bodyPr/>
          <a:lstStyle>
            <a:lvl1pPr marL="0" indent="0" algn="ctr">
              <a:buNone/>
              <a:defRPr sz="4800" b="1">
                <a:solidFill>
                  <a:schemeClr val="bg1"/>
                </a:solidFill>
              </a:defRPr>
            </a:lvl1pPr>
          </a:lstStyle>
          <a:p>
            <a:pPr lvl="0"/>
            <a:r>
              <a:rPr lang="en-US"/>
              <a:t>Icon Header</a:t>
            </a:r>
          </a:p>
        </p:txBody>
      </p:sp>
      <p:sp>
        <p:nvSpPr>
          <p:cNvPr id="8" name="Text Placeholder 2"/>
          <p:cNvSpPr>
            <a:spLocks noGrp="1"/>
          </p:cNvSpPr>
          <p:nvPr>
            <p:ph type="body" sz="quarter" idx="11" hasCustomPrompt="1"/>
          </p:nvPr>
        </p:nvSpPr>
        <p:spPr>
          <a:xfrm>
            <a:off x="932359" y="4730766"/>
            <a:ext cx="4087848" cy="1149150"/>
          </a:xfrm>
          <a:prstGeom prst="rect">
            <a:avLst/>
          </a:prstGeom>
        </p:spPr>
        <p:txBody>
          <a:bodyPr/>
          <a:lstStyle>
            <a:lvl1pPr marL="0" indent="0" algn="ctr">
              <a:buNone/>
              <a:defRPr sz="2800" b="0">
                <a:solidFill>
                  <a:schemeClr val="bg1"/>
                </a:solidFill>
              </a:defRPr>
            </a:lvl1pPr>
          </a:lstStyle>
          <a:p>
            <a:pPr lvl="0"/>
            <a:r>
              <a:rPr lang="en-US"/>
              <a:t>Click to insert text</a:t>
            </a:r>
          </a:p>
        </p:txBody>
      </p:sp>
    </p:spTree>
    <p:extLst>
      <p:ext uri="{BB962C8B-B14F-4D97-AF65-F5344CB8AC3E}">
        <p14:creationId xmlns:p14="http://schemas.microsoft.com/office/powerpoint/2010/main" val="42049143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F6A38B-8BE6-26D1-CAC8-0A094F10EB3C}"/>
              </a:ext>
            </a:extLst>
          </p:cNvPr>
          <p:cNvSpPr/>
          <p:nvPr userDrawn="1"/>
        </p:nvSpPr>
        <p:spPr>
          <a:xfrm>
            <a:off x="-63486" y="-1"/>
            <a:ext cx="6112031" cy="68579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0" hasCustomPrompt="1"/>
          </p:nvPr>
        </p:nvSpPr>
        <p:spPr>
          <a:xfrm>
            <a:off x="956207" y="3104164"/>
            <a:ext cx="4064000" cy="1368024"/>
          </a:xfrm>
          <a:prstGeom prst="rect">
            <a:avLst/>
          </a:prstGeom>
        </p:spPr>
        <p:txBody>
          <a:bodyPr/>
          <a:lstStyle>
            <a:lvl1pPr marL="0" indent="0" algn="ctr">
              <a:buNone/>
              <a:defRPr sz="4800" b="1">
                <a:solidFill>
                  <a:schemeClr val="bg1"/>
                </a:solidFill>
              </a:defRPr>
            </a:lvl1pPr>
          </a:lstStyle>
          <a:p>
            <a:pPr lvl="0"/>
            <a:r>
              <a:rPr lang="en-US"/>
              <a:t>Icon Header</a:t>
            </a:r>
          </a:p>
        </p:txBody>
      </p:sp>
      <p:sp>
        <p:nvSpPr>
          <p:cNvPr id="8" name="Text Placeholder 2"/>
          <p:cNvSpPr>
            <a:spLocks noGrp="1"/>
          </p:cNvSpPr>
          <p:nvPr>
            <p:ph type="body" sz="quarter" idx="11" hasCustomPrompt="1"/>
          </p:nvPr>
        </p:nvSpPr>
        <p:spPr>
          <a:xfrm>
            <a:off x="932359" y="4730766"/>
            <a:ext cx="4087848" cy="1149150"/>
          </a:xfrm>
          <a:prstGeom prst="rect">
            <a:avLst/>
          </a:prstGeom>
        </p:spPr>
        <p:txBody>
          <a:bodyPr/>
          <a:lstStyle>
            <a:lvl1pPr marL="0" indent="0" algn="ctr">
              <a:buNone/>
              <a:defRPr sz="2800" b="0">
                <a:solidFill>
                  <a:schemeClr val="bg1"/>
                </a:solidFill>
              </a:defRPr>
            </a:lvl1pPr>
          </a:lstStyle>
          <a:p>
            <a:pPr lvl="0"/>
            <a:r>
              <a:rPr lang="en-US"/>
              <a:t>Click to insert text</a:t>
            </a:r>
          </a:p>
        </p:txBody>
      </p:sp>
    </p:spTree>
    <p:extLst>
      <p:ext uri="{BB962C8B-B14F-4D97-AF65-F5344CB8AC3E}">
        <p14:creationId xmlns:p14="http://schemas.microsoft.com/office/powerpoint/2010/main" val="1731893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BD0FBA-96A0-DFEA-3472-4D05DCE789C2}"/>
              </a:ext>
            </a:extLst>
          </p:cNvPr>
          <p:cNvSpPr>
            <a:spLocks/>
          </p:cNvSpPr>
          <p:nvPr userDrawn="1"/>
        </p:nvSpPr>
        <p:spPr>
          <a:xfrm>
            <a:off x="-14178" y="-10633"/>
            <a:ext cx="12220355" cy="68792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050">
              <a:solidFill>
                <a:prstClr val="white"/>
              </a:solidFill>
              <a:latin typeface="Century Gothic"/>
              <a:sym typeface="Arial"/>
            </a:endParaRPr>
          </a:p>
        </p:txBody>
      </p:sp>
      <p:pic>
        <p:nvPicPr>
          <p:cNvPr id="11" name="Picture 10" descr="BG193-Public_Health_Law_Academy_Banners-horiz-transparent.ai">
            <a:extLst>
              <a:ext uri="{FF2B5EF4-FFF2-40B4-BE49-F238E27FC236}">
                <a16:creationId xmlns:a16="http://schemas.microsoft.com/office/drawing/2014/main" id="{A7A38B70-6BE2-E017-3DF2-EF3E0FEF28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26716"/>
            <a:ext cx="7008644" cy="1228725"/>
          </a:xfrm>
          <a:prstGeom prst="rect">
            <a:avLst/>
          </a:prstGeom>
        </p:spPr>
      </p:pic>
      <p:sp>
        <p:nvSpPr>
          <p:cNvPr id="9" name="Rectangle 8">
            <a:extLst>
              <a:ext uri="{FF2B5EF4-FFF2-40B4-BE49-F238E27FC236}">
                <a16:creationId xmlns:a16="http://schemas.microsoft.com/office/drawing/2014/main" id="{EE759C3A-5875-810A-87F9-C9E2562978D9}"/>
              </a:ext>
            </a:extLst>
          </p:cNvPr>
          <p:cNvSpPr/>
          <p:nvPr userDrawn="1"/>
        </p:nvSpPr>
        <p:spPr>
          <a:xfrm>
            <a:off x="-14178" y="1135850"/>
            <a:ext cx="12220355" cy="4586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050">
              <a:solidFill>
                <a:prstClr val="white"/>
              </a:solidFill>
              <a:latin typeface="Century Gothic"/>
              <a:sym typeface="Arial"/>
            </a:endParaRPr>
          </a:p>
        </p:txBody>
      </p:sp>
      <p:pic>
        <p:nvPicPr>
          <p:cNvPr id="12" name="Picture 11" descr="BG193-Public_Health_Law_Academy_Banners-masthead-669x150-transparent.ai">
            <a:extLst>
              <a:ext uri="{FF2B5EF4-FFF2-40B4-BE49-F238E27FC236}">
                <a16:creationId xmlns:a16="http://schemas.microsoft.com/office/drawing/2014/main" id="{5290251E-8C85-5A0C-6AFE-FB1BFAB6C3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16771" y="4349015"/>
            <a:ext cx="7774949" cy="1422396"/>
          </a:xfrm>
          <a:prstGeom prst="rect">
            <a:avLst/>
          </a:prstGeom>
        </p:spPr>
      </p:pic>
      <p:sp>
        <p:nvSpPr>
          <p:cNvPr id="13" name="Subtitle 2">
            <a:extLst>
              <a:ext uri="{FF2B5EF4-FFF2-40B4-BE49-F238E27FC236}">
                <a16:creationId xmlns:a16="http://schemas.microsoft.com/office/drawing/2014/main" id="{309B95B2-AB05-632C-CE33-98885C5B730A}"/>
              </a:ext>
            </a:extLst>
          </p:cNvPr>
          <p:cNvSpPr txBox="1">
            <a:spLocks/>
          </p:cNvSpPr>
          <p:nvPr userDrawn="1"/>
        </p:nvSpPr>
        <p:spPr>
          <a:xfrm>
            <a:off x="-3" y="6030969"/>
            <a:ext cx="12192000" cy="382499"/>
          </a:xfrm>
          <a:prstGeom prst="rect">
            <a:avLst/>
          </a:prstGeom>
        </p:spPr>
        <p:txBody>
          <a:bodyPr vert="horz" lIns="51435" tIns="25718" rIns="51435" bIns="25718"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342892"/>
            <a:r>
              <a:rPr lang="en-US" sz="2400">
                <a:solidFill>
                  <a:srgbClr val="EEECE1"/>
                </a:solidFill>
                <a:latin typeface="Century Gothic"/>
                <a:sym typeface="Arial"/>
              </a:rPr>
              <a:t>www.publichealthlawacademy.org</a:t>
            </a:r>
          </a:p>
        </p:txBody>
      </p:sp>
      <p:pic>
        <p:nvPicPr>
          <p:cNvPr id="14" name="Picture 13">
            <a:extLst>
              <a:ext uri="{FF2B5EF4-FFF2-40B4-BE49-F238E27FC236}">
                <a16:creationId xmlns:a16="http://schemas.microsoft.com/office/drawing/2014/main" id="{16AA5940-8AE1-A193-690E-B6927CB612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07897" y="279021"/>
            <a:ext cx="3742276" cy="3975083"/>
          </a:xfrm>
          <a:prstGeom prst="rect">
            <a:avLst/>
          </a:prstGeom>
          <a:ln w="12700">
            <a:solidFill>
              <a:schemeClr val="tx1"/>
            </a:solidFill>
          </a:ln>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B0FE85E9-9A59-AF27-27E4-B1F5FED6C472}"/>
              </a:ext>
            </a:extLst>
          </p:cNvPr>
          <p:cNvSpPr>
            <a:spLocks noGrp="1"/>
          </p:cNvSpPr>
          <p:nvPr>
            <p:ph type="ctrTitle" hasCustomPrompt="1"/>
          </p:nvPr>
        </p:nvSpPr>
        <p:spPr>
          <a:xfrm>
            <a:off x="-120503" y="-610400"/>
            <a:ext cx="10363200" cy="580602"/>
          </a:xfrm>
        </p:spPr>
        <p:txBody>
          <a:bodyPr>
            <a:normAutofit/>
          </a:bodyPr>
          <a:lstStyle>
            <a:lvl1pPr algn="l">
              <a:defRPr sz="2000"/>
            </a:lvl1pPr>
          </a:lstStyle>
          <a:p>
            <a:r>
              <a:rPr lang="en-US"/>
              <a:t>Public Health Law Academy</a:t>
            </a:r>
          </a:p>
        </p:txBody>
      </p:sp>
      <p:sp>
        <p:nvSpPr>
          <p:cNvPr id="16" name="Content Placeholder 2">
            <a:extLst>
              <a:ext uri="{FF2B5EF4-FFF2-40B4-BE49-F238E27FC236}">
                <a16:creationId xmlns:a16="http://schemas.microsoft.com/office/drawing/2014/main" id="{31295406-6B15-81FC-FAA6-1F2918C55A96}"/>
              </a:ext>
            </a:extLst>
          </p:cNvPr>
          <p:cNvSpPr>
            <a:spLocks noGrp="1"/>
          </p:cNvSpPr>
          <p:nvPr>
            <p:ph idx="1"/>
          </p:nvPr>
        </p:nvSpPr>
        <p:spPr>
          <a:xfrm>
            <a:off x="300281" y="1406758"/>
            <a:ext cx="6993159" cy="4169045"/>
          </a:xfrm>
        </p:spPr>
        <p:txBody>
          <a:bodyPr anchor="t"/>
          <a:lstStyle>
            <a:lvl1pPr marL="457200" indent="-457200">
              <a:buFont typeface="Arial" panose="020B0604020202020204" pitchFamily="34" charset="0"/>
              <a:buChar char="•"/>
              <a:defRPr sz="2800">
                <a:solidFill>
                  <a:schemeClr val="bg1"/>
                </a:solidFill>
                <a:latin typeface="Calibri Light" panose="020F0302020204030204" pitchFamily="34" charset="0"/>
                <a:cs typeface="Calibri Light" panose="020F0302020204030204" pitchFamily="34" charset="0"/>
              </a:defRPr>
            </a:lvl1pPr>
            <a:lvl2pPr marL="800100" indent="-342900">
              <a:buFont typeface="Arial" panose="020B0604020202020204" pitchFamily="34" charset="0"/>
              <a:buChar char="•"/>
              <a:defRPr sz="2100">
                <a:solidFill>
                  <a:schemeClr val="bg1"/>
                </a:solidFill>
                <a:latin typeface="Calibri Light" panose="020F0302020204030204" pitchFamily="34" charset="0"/>
                <a:cs typeface="Calibri Light" panose="020F0302020204030204" pitchFamily="34" charset="0"/>
              </a:defRPr>
            </a:lvl2pPr>
            <a:lvl3pPr marL="1200150" indent="-285750">
              <a:buFont typeface="Arial" panose="020B0604020202020204" pitchFamily="34" charset="0"/>
              <a:buChar char="•"/>
              <a:defRPr sz="1800">
                <a:solidFill>
                  <a:schemeClr val="bg1"/>
                </a:solidFill>
                <a:latin typeface="Calibri Light" panose="020F0302020204030204" pitchFamily="34" charset="0"/>
                <a:cs typeface="Calibri Light" panose="020F0302020204030204" pitchFamily="34" charset="0"/>
              </a:defRPr>
            </a:lvl3pPr>
            <a:lvl4pPr marL="1657350" indent="-285750">
              <a:buFont typeface="Arial" panose="020B0604020202020204" pitchFamily="34" charset="0"/>
              <a:buChar char="•"/>
              <a:defRPr sz="1500">
                <a:solidFill>
                  <a:schemeClr val="bg1"/>
                </a:solidFill>
                <a:latin typeface="Calibri Light" panose="020F0302020204030204" pitchFamily="34" charset="0"/>
                <a:cs typeface="Calibri Light" panose="020F0302020204030204" pitchFamily="34" charset="0"/>
              </a:defRPr>
            </a:lvl4pPr>
            <a:lvl5pPr marL="2114550" indent="-285750">
              <a:buFont typeface="Arial" panose="020B0604020202020204" pitchFamily="34" charset="0"/>
              <a:buChar char="•"/>
              <a:defRPr sz="1500">
                <a:solidFill>
                  <a:schemeClr val="bg1"/>
                </a:solidFill>
                <a:latin typeface="Calibri Light" panose="020F0302020204030204" pitchFamily="34" charset="0"/>
                <a:cs typeface="Calibri Light" panose="020F030202020403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2812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 name="Google Shape;14;p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44414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FFB4-2C0C-4584-89E1-DE06E43F452D}"/>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F21DA97-F977-4D45-85BF-9984D8BCCEF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746CE98-FB22-4964-9C48-AB62DEFD3193}"/>
              </a:ext>
            </a:extLst>
          </p:cNvPr>
          <p:cNvSpPr>
            <a:spLocks noGrp="1"/>
          </p:cNvSpPr>
          <p:nvPr>
            <p:ph type="dt" sz="half" idx="10"/>
          </p:nvPr>
        </p:nvSpPr>
        <p:spPr/>
        <p:txBody>
          <a:bodyPr/>
          <a:lstStyle/>
          <a:p>
            <a:fld id="{0A433FDE-5613-468F-B625-0F2F852BA0DF}" type="datetimeFigureOut">
              <a:rPr lang="en-US" smtClean="0"/>
              <a:t>3/19/2024</a:t>
            </a:fld>
            <a:endParaRPr lang="en-US"/>
          </a:p>
        </p:txBody>
      </p:sp>
      <p:sp>
        <p:nvSpPr>
          <p:cNvPr id="5" name="Footer Placeholder 4">
            <a:extLst>
              <a:ext uri="{FF2B5EF4-FFF2-40B4-BE49-F238E27FC236}">
                <a16:creationId xmlns:a16="http://schemas.microsoft.com/office/drawing/2014/main" id="{B3C0D3EE-A92F-4933-B7A7-93CBCC4BC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045C3-FABB-4B50-906B-FC58E7F36F87}"/>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85536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DCA239C-0401-A842-8677-DCBBAFEC5113}" type="slidenum">
              <a:rPr lang="en-US" smtClean="0"/>
              <a:t>‹#›</a:t>
            </a:fld>
            <a:endParaRPr lang="en-US"/>
          </a:p>
        </p:txBody>
      </p:sp>
      <p:sp>
        <p:nvSpPr>
          <p:cNvPr id="7" name="Text Placeholder 6"/>
          <p:cNvSpPr>
            <a:spLocks noGrp="1"/>
          </p:cNvSpPr>
          <p:nvPr>
            <p:ph type="body" sz="quarter" idx="13" hasCustomPrompt="1"/>
          </p:nvPr>
        </p:nvSpPr>
        <p:spPr>
          <a:xfrm>
            <a:off x="8930856" y="2296485"/>
            <a:ext cx="2694517"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7061200" cy="246221"/>
          </a:xfrm>
        </p:spPr>
        <p:txBody>
          <a:bodyPr/>
          <a:lstStyle/>
          <a:p>
            <a:r>
              <a:rPr lang="en-US"/>
              <a:t>Click icon to add picture</a:t>
            </a:r>
          </a:p>
        </p:txBody>
      </p:sp>
      <p:sp>
        <p:nvSpPr>
          <p:cNvPr id="11"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375926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theme" Target="../theme/theme6.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theme" Target="../theme/theme7.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7"/>
          <a:stretch>
            <a:fillRect/>
          </a:stretch>
        </p:blipFill>
        <p:spPr>
          <a:xfrm>
            <a:off x="0" y="0"/>
            <a:ext cx="12192000" cy="6858000"/>
          </a:xfrm>
          <a:prstGeom prst="rect">
            <a:avLst/>
          </a:prstGeom>
        </p:spPr>
      </p:pic>
      <p:sp>
        <p:nvSpPr>
          <p:cNvPr id="2" name="Title Placeholder 1"/>
          <p:cNvSpPr>
            <a:spLocks noGrp="1"/>
          </p:cNvSpPr>
          <p:nvPr>
            <p:ph type="title"/>
          </p:nvPr>
        </p:nvSpPr>
        <p:spPr>
          <a:xfrm>
            <a:off x="1584960" y="1600200"/>
            <a:ext cx="10594848" cy="400110"/>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584961" y="2194561"/>
            <a:ext cx="9821332" cy="1529137"/>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dirty="0"/>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5DCA239C-0401-A842-8677-DCBBAFEC5113}" type="slidenum">
              <a:rPr lang="en-US" smtClean="0"/>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Tree>
    <p:extLst>
      <p:ext uri="{BB962C8B-B14F-4D97-AF65-F5344CB8AC3E}">
        <p14:creationId xmlns:p14="http://schemas.microsoft.com/office/powerpoint/2010/main" val="23616279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60" r:id="rId15"/>
  </p:sldLayoutIdLst>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9"/>
          <p:cNvPicPr preferRelativeResize="0"/>
          <p:nvPr/>
        </p:nvPicPr>
        <p:blipFill rotWithShape="1">
          <a:blip r:embed="rId13">
            <a:alphaModFix/>
          </a:blip>
          <a:srcRect/>
          <a:stretch/>
        </p:blipFill>
        <p:spPr>
          <a:xfrm>
            <a:off x="0" y="0"/>
            <a:ext cx="12191999" cy="6858000"/>
          </a:xfrm>
          <a:prstGeom prst="rect">
            <a:avLst/>
          </a:prstGeom>
          <a:noFill/>
          <a:ln>
            <a:noFill/>
          </a:ln>
        </p:spPr>
      </p:pic>
      <p:sp>
        <p:nvSpPr>
          <p:cNvPr id="11" name="Google Shape;11;p19"/>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Clr>
                <a:schemeClr val="dk1"/>
              </a:buClr>
              <a:buSzPts val="2600"/>
              <a:buFont typeface="Arial"/>
              <a:buNone/>
              <a:defRPr sz="2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9"/>
          <p:cNvSpPr txBox="1">
            <a:spLocks noGrp="1"/>
          </p:cNvSpPr>
          <p:nvPr>
            <p:ph type="body" idx="1"/>
          </p:nvPr>
        </p:nvSpPr>
        <p:spPr>
          <a:xfrm>
            <a:off x="1584961" y="2194561"/>
            <a:ext cx="9821332" cy="1529137"/>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6F6F6F"/>
              </a:buClr>
              <a:buSzPts val="1600"/>
              <a:buFont typeface="Arial"/>
              <a:buNone/>
              <a:defRPr sz="1600" b="1" i="0" u="none" strike="noStrike" cap="none">
                <a:solidFill>
                  <a:schemeClr val="dk1"/>
                </a:solidFill>
                <a:latin typeface="Arial"/>
                <a:ea typeface="Arial"/>
                <a:cs typeface="Arial"/>
                <a:sym typeface="Arial"/>
              </a:defRPr>
            </a:lvl1pPr>
            <a:lvl2pPr marL="914400" marR="0" lvl="1" indent="-330200" algn="l" rtl="0">
              <a:lnSpc>
                <a:spcPct val="100000"/>
              </a:lnSpc>
              <a:spcBef>
                <a:spcPts val="1000"/>
              </a:spcBef>
              <a:spcAft>
                <a:spcPts val="0"/>
              </a:spcAft>
              <a:buClr>
                <a:schemeClr val="dk1"/>
              </a:buClr>
              <a:buSzPts val="1600"/>
              <a:buFont typeface="Merriweather Sans"/>
              <a:buChar char="»"/>
              <a:defRPr sz="1600" b="1" i="0" u="none" strike="noStrike" cap="none">
                <a:solidFill>
                  <a:schemeClr val="lt2"/>
                </a:solidFill>
                <a:latin typeface="Arial"/>
                <a:ea typeface="Arial"/>
                <a:cs typeface="Arial"/>
                <a:sym typeface="Arial"/>
              </a:defRPr>
            </a:lvl2pPr>
            <a:lvl3pPr marL="1371600" marR="0" lvl="2" indent="-228600" algn="l" rtl="0">
              <a:lnSpc>
                <a:spcPct val="12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04800" algn="l" rtl="0">
              <a:lnSpc>
                <a:spcPct val="120000"/>
              </a:lnSpc>
              <a:spcBef>
                <a:spcPts val="300"/>
              </a:spcBef>
              <a:spcAft>
                <a:spcPts val="0"/>
              </a:spcAft>
              <a:buClr>
                <a:schemeClr val="dk1"/>
              </a:buClr>
              <a:buSzPts val="1200"/>
              <a:buFont typeface="Merriweather Sans"/>
              <a:buChar char="»"/>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3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19"/>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marR="0" lvl="0" indent="0" algn="ctr" rtl="0">
              <a:spcBef>
                <a:spcPts val="0"/>
              </a:spcBef>
              <a:buNone/>
              <a:defRPr sz="1000" b="0" i="0" u="none" strike="noStrike" cap="none">
                <a:solidFill>
                  <a:schemeClr val="lt1"/>
                </a:solidFill>
                <a:latin typeface="Arial"/>
                <a:ea typeface="Arial"/>
                <a:cs typeface="Arial"/>
                <a:sym typeface="Arial"/>
              </a:defRPr>
            </a:lvl1pPr>
            <a:lvl2pPr marL="0" marR="0" lvl="1" indent="0" algn="ctr" rtl="0">
              <a:spcBef>
                <a:spcPts val="0"/>
              </a:spcBef>
              <a:buNone/>
              <a:defRPr sz="1000" b="0" i="0" u="none" strike="noStrike" cap="none">
                <a:solidFill>
                  <a:schemeClr val="lt1"/>
                </a:solidFill>
                <a:latin typeface="Arial"/>
                <a:ea typeface="Arial"/>
                <a:cs typeface="Arial"/>
                <a:sym typeface="Arial"/>
              </a:defRPr>
            </a:lvl2pPr>
            <a:lvl3pPr marL="0" marR="0" lvl="2" indent="0" algn="ctr" rtl="0">
              <a:spcBef>
                <a:spcPts val="0"/>
              </a:spcBef>
              <a:buNone/>
              <a:defRPr sz="1000" b="0" i="0" u="none" strike="noStrike" cap="none">
                <a:solidFill>
                  <a:schemeClr val="lt1"/>
                </a:solidFill>
                <a:latin typeface="Arial"/>
                <a:ea typeface="Arial"/>
                <a:cs typeface="Arial"/>
                <a:sym typeface="Arial"/>
              </a:defRPr>
            </a:lvl3pPr>
            <a:lvl4pPr marL="0" marR="0" lvl="3" indent="0" algn="ctr" rtl="0">
              <a:spcBef>
                <a:spcPts val="0"/>
              </a:spcBef>
              <a:buNone/>
              <a:defRPr sz="1000" b="0" i="0" u="none" strike="noStrike" cap="none">
                <a:solidFill>
                  <a:schemeClr val="lt1"/>
                </a:solidFill>
                <a:latin typeface="Arial"/>
                <a:ea typeface="Arial"/>
                <a:cs typeface="Arial"/>
                <a:sym typeface="Arial"/>
              </a:defRPr>
            </a:lvl4pPr>
            <a:lvl5pPr marL="0" marR="0" lvl="4" indent="0" algn="ctr" rtl="0">
              <a:spcBef>
                <a:spcPts val="0"/>
              </a:spcBef>
              <a:buNone/>
              <a:defRPr sz="1000" b="0" i="0" u="none" strike="noStrike" cap="none">
                <a:solidFill>
                  <a:schemeClr val="lt1"/>
                </a:solidFill>
                <a:latin typeface="Arial"/>
                <a:ea typeface="Arial"/>
                <a:cs typeface="Arial"/>
                <a:sym typeface="Arial"/>
              </a:defRPr>
            </a:lvl5pPr>
            <a:lvl6pPr marL="0" marR="0" lvl="5" indent="0" algn="ctr" rtl="0">
              <a:spcBef>
                <a:spcPts val="0"/>
              </a:spcBef>
              <a:buNone/>
              <a:defRPr sz="1000" b="0" i="0" u="none" strike="noStrike" cap="none">
                <a:solidFill>
                  <a:schemeClr val="lt1"/>
                </a:solidFill>
                <a:latin typeface="Arial"/>
                <a:ea typeface="Arial"/>
                <a:cs typeface="Arial"/>
                <a:sym typeface="Arial"/>
              </a:defRPr>
            </a:lvl6pPr>
            <a:lvl7pPr marL="0" marR="0" lvl="6" indent="0" algn="ctr" rtl="0">
              <a:spcBef>
                <a:spcPts val="0"/>
              </a:spcBef>
              <a:buNone/>
              <a:defRPr sz="1000" b="0" i="0" u="none" strike="noStrike" cap="none">
                <a:solidFill>
                  <a:schemeClr val="lt1"/>
                </a:solidFill>
                <a:latin typeface="Arial"/>
                <a:ea typeface="Arial"/>
                <a:cs typeface="Arial"/>
                <a:sym typeface="Arial"/>
              </a:defRPr>
            </a:lvl7pPr>
            <a:lvl8pPr marL="0" marR="0" lvl="7" indent="0" algn="ctr" rtl="0">
              <a:spcBef>
                <a:spcPts val="0"/>
              </a:spcBef>
              <a:buNone/>
              <a:defRPr sz="1000" b="0" i="0" u="none" strike="noStrike" cap="none">
                <a:solidFill>
                  <a:schemeClr val="lt1"/>
                </a:solidFill>
                <a:latin typeface="Arial"/>
                <a:ea typeface="Arial"/>
                <a:cs typeface="Arial"/>
                <a:sym typeface="Arial"/>
              </a:defRPr>
            </a:lvl8pPr>
            <a:lvl9pPr marL="0" marR="0" lvl="8" indent="0" algn="ctr" rtl="0">
              <a:spcBef>
                <a:spcPts val="0"/>
              </a:spcBef>
              <a:buNone/>
              <a:defRPr sz="10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 name="Google Shape;14;p19"/>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95686896"/>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693171-FA5A-698F-D8EE-16BDE32AB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DAB5E-F738-FB07-5CE7-CFD32A9DF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26D92-96CD-E6D8-5D2D-482E774E82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67306-0830-4ABE-BA9A-C753DA825E4D}" type="datetimeFigureOut">
              <a:rPr lang="en-US" smtClean="0"/>
              <a:t>3/19/2024</a:t>
            </a:fld>
            <a:endParaRPr lang="en-US"/>
          </a:p>
        </p:txBody>
      </p:sp>
      <p:sp>
        <p:nvSpPr>
          <p:cNvPr id="5" name="Footer Placeholder 4">
            <a:extLst>
              <a:ext uri="{FF2B5EF4-FFF2-40B4-BE49-F238E27FC236}">
                <a16:creationId xmlns:a16="http://schemas.microsoft.com/office/drawing/2014/main" id="{E33A0BD7-0A5D-575E-58E3-01BFB6C60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00E08F-9B65-FDE9-0E50-AE1657E816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C900A-DE4F-4958-A44C-AF539B992694}" type="slidenum">
              <a:rPr lang="en-US" smtClean="0"/>
              <a:t>‹#›</a:t>
            </a:fld>
            <a:endParaRPr lang="en-US"/>
          </a:p>
        </p:txBody>
      </p:sp>
    </p:spTree>
    <p:extLst>
      <p:ext uri="{BB962C8B-B14F-4D97-AF65-F5344CB8AC3E}">
        <p14:creationId xmlns:p14="http://schemas.microsoft.com/office/powerpoint/2010/main" val="40773950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Placeholder 1"/>
          <p:cNvSpPr>
            <a:spLocks noGrp="1"/>
          </p:cNvSpPr>
          <p:nvPr>
            <p:ph type="title"/>
          </p:nvPr>
        </p:nvSpPr>
        <p:spPr>
          <a:xfrm>
            <a:off x="1584960" y="1600200"/>
            <a:ext cx="10594848"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584961" y="2194561"/>
            <a:ext cx="9821332" cy="1529137"/>
          </a:xfrm>
          <a:prstGeom prst="rect">
            <a:avLst/>
          </a:prstGeom>
        </p:spPr>
        <p:txBody>
          <a:bodyPr vert="horz" wrap="square" lIns="0" tIns="0" rIns="0" bIns="0" rtlCol="0">
            <a:spAutoFit/>
          </a:bodyPr>
          <a:lstStyle/>
          <a:p>
            <a:pPr lvl="0"/>
            <a:r>
              <a:rPr lang="en-US"/>
              <a:t>Click to edit master placeholder</a:t>
            </a:r>
          </a:p>
          <a:p>
            <a:pPr lvl="1"/>
            <a:r>
              <a:rPr lang="en-US"/>
              <a:t>Second level</a:t>
            </a:r>
          </a:p>
          <a:p>
            <a:pPr lvl="2"/>
            <a:r>
              <a:rPr lang="en-US"/>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a:t>Fifth level</a:t>
            </a:r>
          </a:p>
        </p:txBody>
      </p:sp>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March 19, 2024</a:t>
            </a:fld>
            <a:r>
              <a:rPr lang="en-US"/>
              <a:t> </a:t>
            </a:r>
          </a:p>
        </p:txBody>
      </p:sp>
    </p:spTree>
    <p:extLst>
      <p:ext uri="{BB962C8B-B14F-4D97-AF65-F5344CB8AC3E}">
        <p14:creationId xmlns:p14="http://schemas.microsoft.com/office/powerpoint/2010/main" val="89982688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61070080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1560536"/>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B1105-4A41-E64D-B0CB-A8A42F1E3B1E}" type="datetimeFigureOut">
              <a:rPr lang="en-US" smtClean="0"/>
              <a:t>3/19/2024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65640-98A1-2F47-A9CF-CFB60C131BAE}" type="slidenum">
              <a:rPr lang="en-US" smtClean="0"/>
              <a:t>‹#›</a:t>
            </a:fld>
            <a:endParaRPr lang="en-US"/>
          </a:p>
        </p:txBody>
      </p:sp>
    </p:spTree>
    <p:extLst>
      <p:ext uri="{BB962C8B-B14F-4D97-AF65-F5344CB8AC3E}">
        <p14:creationId xmlns:p14="http://schemas.microsoft.com/office/powerpoint/2010/main" val="376929712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4/relationships/chartEx" Target="../charts/chartEx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0.png"/><Relationship Id="rId2" Type="http://schemas.openxmlformats.org/officeDocument/2006/relationships/image" Target="../media/image35.jpeg"/><Relationship Id="rId1" Type="http://schemas.openxmlformats.org/officeDocument/2006/relationships/slideLayout" Target="../slideLayouts/slideLayout27.xml"/><Relationship Id="rId6" Type="http://schemas.openxmlformats.org/officeDocument/2006/relationships/image" Target="../media/image29.png"/><Relationship Id="rId11" Type="http://schemas.openxmlformats.org/officeDocument/2006/relationships/image" Target="../media/image40.png"/><Relationship Id="rId5" Type="http://schemas.openxmlformats.org/officeDocument/2006/relationships/image" Target="../media/image38.jpeg"/><Relationship Id="rId10" Type="http://schemas.openxmlformats.org/officeDocument/2006/relationships/image" Target="../media/image33.png"/><Relationship Id="rId4" Type="http://schemas.openxmlformats.org/officeDocument/2006/relationships/image" Target="../media/image37.jpe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hyperlink" Target="https://pixabay.com/en/push-pushing-move-moving-action-150175/"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png"/><Relationship Id="rId7" Type="http://schemas.openxmlformats.org/officeDocument/2006/relationships/diagramColors" Target="../diagrams/colors3.xml"/><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tinyurl.com/Act4PH-for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1.pn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88.xml"/><Relationship Id="rId6" Type="http://schemas.openxmlformats.org/officeDocument/2006/relationships/image" Target="../media/image55.jpeg"/><Relationship Id="rId11" Type="http://schemas.openxmlformats.org/officeDocument/2006/relationships/image" Target="../media/image32.png"/><Relationship Id="rId5" Type="http://schemas.openxmlformats.org/officeDocument/2006/relationships/image" Target="../media/image54.jpeg"/><Relationship Id="rId10" Type="http://schemas.openxmlformats.org/officeDocument/2006/relationships/image" Target="../media/image58.png"/><Relationship Id="rId4" Type="http://schemas.openxmlformats.org/officeDocument/2006/relationships/image" Target="../media/image53.jpe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flickr.com/photos/mpcaphotos/3165598850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pxhere.com/en/photo/1435903" TargetMode="External"/><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www.mynextmove.org/profile/summary/21-1094.0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47227F-C793-A103-18D9-20DB4AEFF044}"/>
              </a:ext>
            </a:extLst>
          </p:cNvPr>
          <p:cNvSpPr>
            <a:spLocks noGrp="1"/>
          </p:cNvSpPr>
          <p:nvPr>
            <p:ph type="ctrTitle"/>
          </p:nvPr>
        </p:nvSpPr>
        <p:spPr>
          <a:xfrm>
            <a:off x="1036320" y="2210462"/>
            <a:ext cx="10119360" cy="1538883"/>
          </a:xfrm>
        </p:spPr>
        <p:txBody>
          <a:bodyPr/>
          <a:lstStyle/>
          <a:p>
            <a:r>
              <a:rPr lang="en-US" dirty="0"/>
              <a:t>The State of State-level Public Health Advocacy</a:t>
            </a:r>
          </a:p>
        </p:txBody>
      </p:sp>
      <p:sp>
        <p:nvSpPr>
          <p:cNvPr id="5" name="Subtitle 4">
            <a:extLst>
              <a:ext uri="{FF2B5EF4-FFF2-40B4-BE49-F238E27FC236}">
                <a16:creationId xmlns:a16="http://schemas.microsoft.com/office/drawing/2014/main" id="{A309FBAD-52DC-838C-65D2-816FF61F2DDB}"/>
              </a:ext>
            </a:extLst>
          </p:cNvPr>
          <p:cNvSpPr>
            <a:spLocks noGrp="1"/>
          </p:cNvSpPr>
          <p:nvPr>
            <p:ph type="subTitle" idx="1"/>
          </p:nvPr>
        </p:nvSpPr>
        <p:spPr>
          <a:xfrm>
            <a:off x="1036320" y="3837991"/>
            <a:ext cx="10119360" cy="215444"/>
          </a:xfrm>
        </p:spPr>
        <p:txBody>
          <a:bodyPr/>
          <a:lstStyle/>
          <a:p>
            <a:r>
              <a:rPr lang="en-US" dirty="0"/>
              <a:t>Thursday, January 18</a:t>
            </a:r>
            <a:r>
              <a:rPr lang="en-US" baseline="30000" dirty="0"/>
              <a:t>th</a:t>
            </a:r>
            <a:r>
              <a:rPr lang="en-US" dirty="0"/>
              <a:t>, 2024</a:t>
            </a:r>
          </a:p>
        </p:txBody>
      </p:sp>
    </p:spTree>
    <p:extLst>
      <p:ext uri="{BB962C8B-B14F-4D97-AF65-F5344CB8AC3E}">
        <p14:creationId xmlns:p14="http://schemas.microsoft.com/office/powerpoint/2010/main" val="2506183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90C5C6-CF99-A93A-8DBF-1C18D14216E0}"/>
              </a:ext>
            </a:extLst>
          </p:cNvPr>
          <p:cNvSpPr>
            <a:spLocks noGrp="1"/>
          </p:cNvSpPr>
          <p:nvPr>
            <p:ph sz="half" idx="1"/>
          </p:nvPr>
        </p:nvSpPr>
        <p:spPr>
          <a:xfrm>
            <a:off x="962332" y="2206538"/>
            <a:ext cx="10267336" cy="1460186"/>
          </a:xfrm>
        </p:spPr>
        <p:txBody>
          <a:bodyPr>
            <a:normAutofit/>
          </a:bodyPr>
          <a:lstStyle/>
          <a:p>
            <a:pPr marL="0" indent="0">
              <a:buNone/>
            </a:pPr>
            <a:r>
              <a:rPr lang="en-US" sz="2800" b="0" dirty="0">
                <a:latin typeface="Gill Sans" panose="020B0502020104020203" pitchFamily="34" charset="-79"/>
                <a:ea typeface="Gill Sans" panose="020B0502020104020203" pitchFamily="34" charset="-79"/>
                <a:cs typeface="Gill Sans" panose="020B0502020104020203" pitchFamily="34" charset="-79"/>
              </a:rPr>
              <a:t>What is the MOST politically divisive public health issue in your state? </a:t>
            </a:r>
            <a:endParaRPr lang="en-US" sz="2800" b="0" dirty="0"/>
          </a:p>
        </p:txBody>
      </p:sp>
      <p:sp>
        <p:nvSpPr>
          <p:cNvPr id="9" name="Title 8">
            <a:extLst>
              <a:ext uri="{FF2B5EF4-FFF2-40B4-BE49-F238E27FC236}">
                <a16:creationId xmlns:a16="http://schemas.microsoft.com/office/drawing/2014/main" id="{FC909CCF-E07C-82F6-7189-453321462BC7}"/>
              </a:ext>
            </a:extLst>
          </p:cNvPr>
          <p:cNvSpPr>
            <a:spLocks noGrp="1"/>
          </p:cNvSpPr>
          <p:nvPr>
            <p:ph type="title"/>
          </p:nvPr>
        </p:nvSpPr>
        <p:spPr/>
        <p:txBody>
          <a:bodyPr/>
          <a:lstStyle/>
          <a:p>
            <a:r>
              <a:rPr lang="en-US" dirty="0">
                <a:latin typeface="Franklin Gothic Medium" panose="020B0603020102020204" pitchFamily="34" charset="0"/>
              </a:rPr>
              <a:t>CHAT 1</a:t>
            </a:r>
          </a:p>
        </p:txBody>
      </p:sp>
    </p:spTree>
    <p:extLst>
      <p:ext uri="{BB962C8B-B14F-4D97-AF65-F5344CB8AC3E}">
        <p14:creationId xmlns:p14="http://schemas.microsoft.com/office/powerpoint/2010/main" val="168605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90C5C6-CF99-A93A-8DBF-1C18D14216E0}"/>
              </a:ext>
            </a:extLst>
          </p:cNvPr>
          <p:cNvSpPr>
            <a:spLocks noGrp="1"/>
          </p:cNvSpPr>
          <p:nvPr>
            <p:ph sz="half" idx="1"/>
          </p:nvPr>
        </p:nvSpPr>
        <p:spPr>
          <a:xfrm>
            <a:off x="962332" y="2291948"/>
            <a:ext cx="10267336" cy="2274103"/>
          </a:xfrm>
        </p:spPr>
        <p:txBody>
          <a:bodyPr>
            <a:normAutofit/>
          </a:bodyPr>
          <a:lstStyle/>
          <a:p>
            <a:pPr marL="0" indent="0">
              <a:buNone/>
            </a:pPr>
            <a:r>
              <a:rPr lang="en-US" sz="2800" b="0" dirty="0">
                <a:latin typeface="Gill Sans" panose="020B0502020104020203" pitchFamily="34" charset="-79"/>
                <a:ea typeface="Gill Sans" panose="020B0502020104020203" pitchFamily="34" charset="-79"/>
                <a:cs typeface="Gill Sans" panose="020B0502020104020203" pitchFamily="34" charset="-79"/>
              </a:rPr>
              <a:t>What public health issue in your state enjoys the most bipartisan support? </a:t>
            </a:r>
          </a:p>
          <a:p>
            <a:endParaRPr lang="en-US" sz="2800" b="0" dirty="0"/>
          </a:p>
        </p:txBody>
      </p:sp>
      <p:sp>
        <p:nvSpPr>
          <p:cNvPr id="9" name="Title 8">
            <a:extLst>
              <a:ext uri="{FF2B5EF4-FFF2-40B4-BE49-F238E27FC236}">
                <a16:creationId xmlns:a16="http://schemas.microsoft.com/office/drawing/2014/main" id="{FC909CCF-E07C-82F6-7189-453321462BC7}"/>
              </a:ext>
            </a:extLst>
          </p:cNvPr>
          <p:cNvSpPr>
            <a:spLocks noGrp="1"/>
          </p:cNvSpPr>
          <p:nvPr>
            <p:ph type="title"/>
          </p:nvPr>
        </p:nvSpPr>
        <p:spPr/>
        <p:txBody>
          <a:bodyPr/>
          <a:lstStyle/>
          <a:p>
            <a:r>
              <a:rPr lang="en-US" dirty="0">
                <a:latin typeface="Franklin Gothic Medium" panose="020B0603020102020204" pitchFamily="34" charset="0"/>
              </a:rPr>
              <a:t>CHAT 2</a:t>
            </a:r>
          </a:p>
        </p:txBody>
      </p:sp>
    </p:spTree>
    <p:extLst>
      <p:ext uri="{BB962C8B-B14F-4D97-AF65-F5344CB8AC3E}">
        <p14:creationId xmlns:p14="http://schemas.microsoft.com/office/powerpoint/2010/main" val="1975172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7D6D93-3FDA-979E-2961-AB8D98C61393}"/>
              </a:ext>
            </a:extLst>
          </p:cNvPr>
          <p:cNvPicPr>
            <a:picLocks noChangeAspect="1"/>
          </p:cNvPicPr>
          <p:nvPr/>
        </p:nvPicPr>
        <p:blipFill>
          <a:blip r:embed="rId3"/>
          <a:stretch>
            <a:fillRect/>
          </a:stretch>
        </p:blipFill>
        <p:spPr>
          <a:xfrm>
            <a:off x="-32079" y="1"/>
            <a:ext cx="8128943" cy="6874230"/>
          </a:xfrm>
          <a:prstGeom prst="rect">
            <a:avLst/>
          </a:prstGeom>
        </p:spPr>
      </p:pic>
      <p:sp>
        <p:nvSpPr>
          <p:cNvPr id="18" name="TextBox 17">
            <a:extLst>
              <a:ext uri="{FF2B5EF4-FFF2-40B4-BE49-F238E27FC236}">
                <a16:creationId xmlns:a16="http://schemas.microsoft.com/office/drawing/2014/main" id="{E2313631-C846-EB5A-3F74-3BB68AFAABC8}"/>
              </a:ext>
            </a:extLst>
          </p:cNvPr>
          <p:cNvSpPr txBox="1"/>
          <p:nvPr/>
        </p:nvSpPr>
        <p:spPr>
          <a:xfrm>
            <a:off x="8909317" y="4882706"/>
            <a:ext cx="2403253" cy="646331"/>
          </a:xfrm>
          <a:prstGeom prst="rect">
            <a:avLst/>
          </a:prstGeom>
          <a:noFill/>
        </p:spPr>
        <p:txBody>
          <a:bodyPr wrap="square" rtlCol="0">
            <a:spAutoFit/>
          </a:bodyPr>
          <a:lstStyle/>
          <a:p>
            <a:r>
              <a:rPr lang="en-US" dirty="0">
                <a:latin typeface="Franklin Gothic Medium" panose="020B0603020102020204" pitchFamily="34" charset="0"/>
              </a:rPr>
              <a:t>With funding from:</a:t>
            </a:r>
          </a:p>
          <a:p>
            <a:endParaRPr lang="en-US" dirty="0"/>
          </a:p>
        </p:txBody>
      </p:sp>
      <p:pic>
        <p:nvPicPr>
          <p:cNvPr id="19" name="Picture 18">
            <a:extLst>
              <a:ext uri="{FF2B5EF4-FFF2-40B4-BE49-F238E27FC236}">
                <a16:creationId xmlns:a16="http://schemas.microsoft.com/office/drawing/2014/main" id="{EEAF4925-C654-1A92-37F8-F2A5BFD0F0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09036" y="6026399"/>
            <a:ext cx="2699867" cy="677573"/>
          </a:xfrm>
          <a:prstGeom prst="rect">
            <a:avLst/>
          </a:prstGeom>
        </p:spPr>
      </p:pic>
      <p:pic>
        <p:nvPicPr>
          <p:cNvPr id="20" name="Picture 19">
            <a:extLst>
              <a:ext uri="{FF2B5EF4-FFF2-40B4-BE49-F238E27FC236}">
                <a16:creationId xmlns:a16="http://schemas.microsoft.com/office/drawing/2014/main" id="{601D7E95-A614-C21F-6D35-51480B8DA5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47004" y="5256684"/>
            <a:ext cx="3190565" cy="813436"/>
          </a:xfrm>
          <a:prstGeom prst="rect">
            <a:avLst/>
          </a:prstGeom>
        </p:spPr>
      </p:pic>
      <p:sp>
        <p:nvSpPr>
          <p:cNvPr id="28" name="Text Placeholder 3">
            <a:extLst>
              <a:ext uri="{FF2B5EF4-FFF2-40B4-BE49-F238E27FC236}">
                <a16:creationId xmlns:a16="http://schemas.microsoft.com/office/drawing/2014/main" id="{2D62D731-18F3-F6DF-E13D-8C765CCBB3AE}"/>
              </a:ext>
            </a:extLst>
          </p:cNvPr>
          <p:cNvSpPr>
            <a:spLocks noGrp="1"/>
          </p:cNvSpPr>
          <p:nvPr>
            <p:ph type="body" sz="half" idx="2"/>
          </p:nvPr>
        </p:nvSpPr>
        <p:spPr>
          <a:xfrm>
            <a:off x="8883600" y="1328962"/>
            <a:ext cx="2917372" cy="2646689"/>
          </a:xfrm>
        </p:spPr>
        <p:txBody>
          <a:bodyPr>
            <a:normAutofit fontScale="92500" lnSpcReduction="10000"/>
          </a:bodyPr>
          <a:lstStyle/>
          <a:p>
            <a:endParaRPr lang="en-US" b="0" dirty="0">
              <a:latin typeface="Gill Sans MT" panose="020B0502020104020203" pitchFamily="34" charset="77"/>
            </a:endParaRPr>
          </a:p>
          <a:p>
            <a:r>
              <a:rPr lang="en-US" sz="3500" b="0" dirty="0">
                <a:latin typeface="Gill Sans MT" panose="020B0502020104020203" pitchFamily="34" charset="77"/>
              </a:rPr>
              <a:t>Project Advisors:</a:t>
            </a:r>
          </a:p>
          <a:p>
            <a:pPr lvl="1"/>
            <a:r>
              <a:rPr lang="en-US" sz="2600" b="0" dirty="0">
                <a:latin typeface="Gill Sans MT" panose="020B0502020104020203" pitchFamily="34" charset="77"/>
              </a:rPr>
              <a:t>Martha Katz</a:t>
            </a:r>
          </a:p>
          <a:p>
            <a:pPr lvl="1"/>
            <a:r>
              <a:rPr lang="en-US" sz="2600" b="0" dirty="0">
                <a:latin typeface="Gill Sans MT" panose="020B0502020104020203" pitchFamily="34" charset="77"/>
              </a:rPr>
              <a:t>Maddy Frey</a:t>
            </a:r>
          </a:p>
          <a:p>
            <a:pPr lvl="1"/>
            <a:r>
              <a:rPr lang="en-US" sz="2600" b="0" dirty="0">
                <a:latin typeface="Gill Sans MT" panose="020B0502020104020203" pitchFamily="34" charset="77"/>
              </a:rPr>
              <a:t>Gene Matthews</a:t>
            </a:r>
          </a:p>
          <a:p>
            <a:pPr lvl="1"/>
            <a:r>
              <a:rPr lang="en-US" sz="2600" b="0" dirty="0">
                <a:latin typeface="Gill Sans MT" panose="020B0502020104020203" pitchFamily="34" charset="77"/>
              </a:rPr>
              <a:t>Dawn Hunter</a:t>
            </a:r>
            <a:endParaRPr lang="en-US" sz="1500" b="0" dirty="0">
              <a:latin typeface="Gill Sans MT" panose="020B0502020104020203" pitchFamily="34" charset="77"/>
            </a:endParaRPr>
          </a:p>
        </p:txBody>
      </p:sp>
    </p:spTree>
    <p:extLst>
      <p:ext uri="{BB962C8B-B14F-4D97-AF65-F5344CB8AC3E}">
        <p14:creationId xmlns:p14="http://schemas.microsoft.com/office/powerpoint/2010/main" val="2634732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282DC-F419-77F9-7080-6909E7A800AB}"/>
              </a:ext>
            </a:extLst>
          </p:cNvPr>
          <p:cNvSpPr>
            <a:spLocks noGrp="1"/>
          </p:cNvSpPr>
          <p:nvPr>
            <p:ph type="title"/>
          </p:nvPr>
        </p:nvSpPr>
        <p:spPr>
          <a:xfrm>
            <a:off x="238537" y="1228144"/>
            <a:ext cx="12191999" cy="1027455"/>
          </a:xfrm>
        </p:spPr>
        <p:txBody>
          <a:bodyPr>
            <a:normAutofit/>
          </a:bodyPr>
          <a:lstStyle/>
          <a:p>
            <a:pPr algn="ctr"/>
            <a:r>
              <a:rPr lang="en-US" dirty="0">
                <a:solidFill>
                  <a:srgbClr val="62275C"/>
                </a:solidFill>
              </a:rPr>
              <a:t>50-State Scan of Public Health Advocacy Capacity</a:t>
            </a:r>
            <a:br>
              <a:rPr lang="en-US" sz="4000" dirty="0">
                <a:solidFill>
                  <a:srgbClr val="62275C"/>
                </a:solidFill>
              </a:rPr>
            </a:br>
            <a:r>
              <a:rPr lang="en-US" sz="2700" b="0" i="1" dirty="0">
                <a:solidFill>
                  <a:srgbClr val="62275C"/>
                </a:solidFill>
              </a:rPr>
              <a:t>March – June 2023</a:t>
            </a:r>
          </a:p>
        </p:txBody>
      </p:sp>
      <p:sp>
        <p:nvSpPr>
          <p:cNvPr id="2" name="Content Placeholder 1">
            <a:extLst>
              <a:ext uri="{FF2B5EF4-FFF2-40B4-BE49-F238E27FC236}">
                <a16:creationId xmlns:a16="http://schemas.microsoft.com/office/drawing/2014/main" id="{B28359CE-49E3-62D8-4D2B-1CBCF0900898}"/>
              </a:ext>
            </a:extLst>
          </p:cNvPr>
          <p:cNvSpPr>
            <a:spLocks noGrp="1"/>
          </p:cNvSpPr>
          <p:nvPr>
            <p:ph idx="1"/>
          </p:nvPr>
        </p:nvSpPr>
        <p:spPr>
          <a:xfrm>
            <a:off x="2787758" y="2922226"/>
            <a:ext cx="6616481" cy="3224463"/>
          </a:xfrm>
        </p:spPr>
        <p:txBody>
          <a:bodyPr>
            <a:normAutofit/>
          </a:bodyPr>
          <a:lstStyle/>
          <a:p>
            <a:pPr algn="ctr"/>
            <a:r>
              <a:rPr lang="en-US" sz="2800" dirty="0"/>
              <a:t>Key informants in all 50 states and DC</a:t>
            </a:r>
          </a:p>
          <a:p>
            <a:endParaRPr lang="en-US" sz="1050" i="1" dirty="0"/>
          </a:p>
          <a:p>
            <a:pPr lvl="1"/>
            <a:r>
              <a:rPr lang="en-US" sz="2400" b="0" dirty="0">
                <a:effectLst/>
                <a:latin typeface="Gill Sans" panose="020B0502020104020203" pitchFamily="34" charset="-79"/>
                <a:ea typeface="Gill Sans" panose="020B0502020104020203" pitchFamily="34" charset="-79"/>
              </a:rPr>
              <a:t>State and local health department representatives</a:t>
            </a:r>
          </a:p>
          <a:p>
            <a:pPr lvl="1"/>
            <a:r>
              <a:rPr lang="en-US" sz="2400" b="0" dirty="0">
                <a:latin typeface="Gill Sans" panose="020B0502020104020203" pitchFamily="34" charset="-79"/>
                <a:ea typeface="Gill Sans" panose="020B0502020104020203" pitchFamily="34" charset="-79"/>
              </a:rPr>
              <a:t>E</a:t>
            </a:r>
            <a:r>
              <a:rPr lang="en-US" sz="2400" b="0" dirty="0">
                <a:effectLst/>
                <a:latin typeface="Gill Sans" panose="020B0502020104020203" pitchFamily="34" charset="-79"/>
                <a:ea typeface="Gill Sans" panose="020B0502020104020203" pitchFamily="34" charset="-79"/>
              </a:rPr>
              <a:t>lected officials </a:t>
            </a:r>
          </a:p>
          <a:p>
            <a:pPr lvl="1"/>
            <a:r>
              <a:rPr lang="en-US" sz="2400" b="0" dirty="0">
                <a:latin typeface="Gill Sans" panose="020B0502020104020203" pitchFamily="34" charset="-79"/>
                <a:ea typeface="Gill Sans" panose="020B0502020104020203" pitchFamily="34" charset="-79"/>
              </a:rPr>
              <a:t>L</a:t>
            </a:r>
            <a:r>
              <a:rPr lang="en-US" sz="2400" b="0" dirty="0">
                <a:effectLst/>
                <a:latin typeface="Gill Sans" panose="020B0502020104020203" pitchFamily="34" charset="-79"/>
                <a:ea typeface="Gill Sans" panose="020B0502020104020203" pitchFamily="34" charset="-79"/>
              </a:rPr>
              <a:t>obbyists </a:t>
            </a:r>
          </a:p>
          <a:p>
            <a:pPr lvl="1"/>
            <a:r>
              <a:rPr lang="en-US" sz="2400" b="0" dirty="0">
                <a:latin typeface="Gill Sans" panose="020B0502020104020203" pitchFamily="34" charset="-79"/>
                <a:ea typeface="Gill Sans" panose="020B0502020104020203" pitchFamily="34" charset="-79"/>
              </a:rPr>
              <a:t>P</a:t>
            </a:r>
            <a:r>
              <a:rPr lang="en-US" sz="2400" b="0" dirty="0">
                <a:effectLst/>
                <a:latin typeface="Gill Sans" panose="020B0502020104020203" pitchFamily="34" charset="-79"/>
                <a:ea typeface="Gill Sans" panose="020B0502020104020203" pitchFamily="34" charset="-79"/>
              </a:rPr>
              <a:t>artners in other sectors and organizations</a:t>
            </a:r>
            <a:endParaRPr lang="en-US" b="0" dirty="0"/>
          </a:p>
        </p:txBody>
      </p:sp>
    </p:spTree>
    <p:extLst>
      <p:ext uri="{BB962C8B-B14F-4D97-AF65-F5344CB8AC3E}">
        <p14:creationId xmlns:p14="http://schemas.microsoft.com/office/powerpoint/2010/main" val="2671751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149120" y="1168296"/>
            <a:ext cx="11266466" cy="299367"/>
          </a:xfrm>
          <a:prstGeom prst="rect">
            <a:avLst/>
          </a:prstGeom>
          <a:noFill/>
        </p:spPr>
        <p:txBody>
          <a:bodyPr wrap="square" lIns="0" tIns="0" rIns="0" bIns="0" rtlCol="0" anchor="ctr"/>
          <a:lstStyle/>
          <a:p>
            <a:pPr algn="ctr">
              <a:spcAft>
                <a:spcPts val="600"/>
              </a:spcAft>
              <a:buNone/>
            </a:pPr>
            <a:r>
              <a:rPr lang="en-US" sz="4400" b="1" dirty="0">
                <a:solidFill>
                  <a:srgbClr val="DD582A"/>
                </a:solidFill>
                <a:latin typeface="Roboto" pitchFamily="34" charset="0"/>
                <a:ea typeface="Roboto" pitchFamily="34" charset="-122"/>
                <a:cs typeface="Roboto" pitchFamily="34" charset="-120"/>
              </a:rPr>
              <a:t>		     </a:t>
            </a:r>
            <a:r>
              <a:rPr lang="en-US" sz="4400" b="1" dirty="0">
                <a:solidFill>
                  <a:srgbClr val="62275C"/>
                </a:solidFill>
                <a:latin typeface="Franklin Gothic Medium" panose="020B0603020102020204" pitchFamily="34" charset="0"/>
                <a:ea typeface="Roboto" pitchFamily="34" charset="-122"/>
                <a:cs typeface="Roboto" pitchFamily="34" charset="-120"/>
              </a:rPr>
              <a:t>Findings</a:t>
            </a:r>
            <a:r>
              <a:rPr lang="en-US" sz="4400" b="1" dirty="0">
                <a:solidFill>
                  <a:srgbClr val="0F3332"/>
                </a:solidFill>
                <a:latin typeface="Franklin Gothic Medium" panose="020B0603020102020204" pitchFamily="34" charset="0"/>
                <a:ea typeface="Roboto" pitchFamily="34" charset="-122"/>
                <a:cs typeface="Roboto" pitchFamily="34" charset="-120"/>
              </a:rPr>
              <a:t> </a:t>
            </a:r>
            <a:r>
              <a:rPr lang="en-US" sz="4400" b="1" dirty="0">
                <a:solidFill>
                  <a:schemeClr val="tx1">
                    <a:lumMod val="50000"/>
                    <a:lumOff val="50000"/>
                  </a:schemeClr>
                </a:solidFill>
                <a:latin typeface="Franklin Gothic Medium" panose="020B0603020102020204" pitchFamily="34" charset="0"/>
                <a:ea typeface="Roboto" pitchFamily="34" charset="-122"/>
                <a:cs typeface="Roboto" pitchFamily="34" charset="-120"/>
              </a:rPr>
              <a:t>&amp;</a:t>
            </a:r>
            <a:r>
              <a:rPr lang="en-US" sz="4400" b="1" dirty="0">
                <a:solidFill>
                  <a:srgbClr val="0F3332"/>
                </a:solidFill>
                <a:latin typeface="Franklin Gothic Medium" panose="020B0603020102020204" pitchFamily="34" charset="0"/>
                <a:ea typeface="Roboto" pitchFamily="34" charset="-122"/>
                <a:cs typeface="Roboto" pitchFamily="34" charset="-120"/>
              </a:rPr>
              <a:t> </a:t>
            </a:r>
            <a:r>
              <a:rPr lang="en-US" sz="4400" b="1" dirty="0">
                <a:solidFill>
                  <a:srgbClr val="008877"/>
                </a:solidFill>
                <a:latin typeface="Franklin Gothic Medium" panose="020B0603020102020204" pitchFamily="34" charset="0"/>
                <a:ea typeface="Roboto" pitchFamily="34" charset="-122"/>
                <a:cs typeface="Roboto" pitchFamily="34" charset="-120"/>
              </a:rPr>
              <a:t>Opportunities</a:t>
            </a:r>
            <a:endParaRPr lang="en-US" sz="3200" dirty="0">
              <a:solidFill>
                <a:srgbClr val="008877"/>
              </a:solidFill>
              <a:latin typeface="Franklin Gothic Medium" panose="020B0603020102020204" pitchFamily="34" charset="0"/>
            </a:endParaRPr>
          </a:p>
        </p:txBody>
      </p:sp>
      <p:sp>
        <p:nvSpPr>
          <p:cNvPr id="7" name="Object 6"/>
          <p:cNvSpPr/>
          <p:nvPr/>
        </p:nvSpPr>
        <p:spPr>
          <a:xfrm>
            <a:off x="1107360" y="5040401"/>
            <a:ext cx="3894751" cy="165027"/>
          </a:xfrm>
          <a:prstGeom prst="rect">
            <a:avLst/>
          </a:prstGeom>
          <a:noFill/>
        </p:spPr>
        <p:txBody>
          <a:bodyPr wrap="square" lIns="0" tIns="0" rIns="0" bIns="0" rtlCol="0" anchor="ctr"/>
          <a:lstStyle/>
          <a:p>
            <a:pPr algn="r">
              <a:spcAft>
                <a:spcPts val="600"/>
              </a:spcAft>
              <a:buNone/>
            </a:pPr>
            <a:r>
              <a:rPr lang="en-US" sz="2000" b="1" kern="0" spc="38" dirty="0">
                <a:solidFill>
                  <a:srgbClr val="62275C"/>
                </a:solidFill>
                <a:latin typeface="Franklin Gothic Medium" panose="020B0603020102020204" pitchFamily="34" charset="0"/>
                <a:ea typeface="Lato" pitchFamily="34" charset="-122"/>
                <a:cs typeface="Lato" pitchFamily="34" charset="-120"/>
              </a:rPr>
              <a:t>Public health allies remain untapped resources</a:t>
            </a:r>
            <a:endParaRPr lang="en-US" sz="2000" dirty="0">
              <a:solidFill>
                <a:srgbClr val="62275C"/>
              </a:solidFill>
              <a:latin typeface="Franklin Gothic Medium" panose="020B0603020102020204" pitchFamily="34" charset="0"/>
            </a:endParaRPr>
          </a:p>
        </p:txBody>
      </p:sp>
      <p:sp>
        <p:nvSpPr>
          <p:cNvPr id="10" name="Object 9"/>
          <p:cNvSpPr/>
          <p:nvPr/>
        </p:nvSpPr>
        <p:spPr>
          <a:xfrm>
            <a:off x="673257" y="1942016"/>
            <a:ext cx="4316178" cy="424299"/>
          </a:xfrm>
          <a:prstGeom prst="rect">
            <a:avLst/>
          </a:prstGeom>
          <a:noFill/>
        </p:spPr>
        <p:txBody>
          <a:bodyPr wrap="square" lIns="0" tIns="0" rIns="0" bIns="0" rtlCol="0" anchor="ctr"/>
          <a:lstStyle/>
          <a:p>
            <a:pPr algn="r">
              <a:spcAft>
                <a:spcPts val="600"/>
              </a:spcAft>
              <a:buNone/>
            </a:pPr>
            <a:r>
              <a:rPr lang="en-US" sz="2000" b="1" kern="0" spc="38" dirty="0">
                <a:solidFill>
                  <a:srgbClr val="62275C"/>
                </a:solidFill>
                <a:latin typeface="Franklin Gothic Medium" panose="020B0603020102020204" pitchFamily="34" charset="0"/>
                <a:ea typeface="Lato" pitchFamily="34" charset="-122"/>
                <a:cs typeface="Lato" pitchFamily="34" charset="-120"/>
              </a:rPr>
              <a:t>PH’s role and value is often misunderstood</a:t>
            </a:r>
            <a:endParaRPr lang="en-US" sz="2000" dirty="0">
              <a:solidFill>
                <a:srgbClr val="62275C"/>
              </a:solidFill>
              <a:latin typeface="Franklin Gothic Medium" panose="020B0603020102020204" pitchFamily="34" charset="0"/>
            </a:endParaRPr>
          </a:p>
        </p:txBody>
      </p:sp>
      <p:sp>
        <p:nvSpPr>
          <p:cNvPr id="13" name="Object 12"/>
          <p:cNvSpPr/>
          <p:nvPr/>
        </p:nvSpPr>
        <p:spPr>
          <a:xfrm>
            <a:off x="398139" y="3366237"/>
            <a:ext cx="4591295" cy="424299"/>
          </a:xfrm>
          <a:prstGeom prst="rect">
            <a:avLst/>
          </a:prstGeom>
          <a:noFill/>
        </p:spPr>
        <p:txBody>
          <a:bodyPr wrap="square" lIns="0" tIns="0" rIns="0" bIns="0" rtlCol="0" anchor="ctr"/>
          <a:lstStyle/>
          <a:p>
            <a:pPr algn="r">
              <a:spcAft>
                <a:spcPts val="600"/>
              </a:spcAft>
              <a:buNone/>
            </a:pPr>
            <a:r>
              <a:rPr lang="en-US" sz="2000" b="1" kern="0" spc="38" dirty="0">
                <a:solidFill>
                  <a:srgbClr val="62275C"/>
                </a:solidFill>
                <a:latin typeface="Franklin Gothic Medium" panose="020B0603020102020204" pitchFamily="34" charset="0"/>
                <a:ea typeface="Lato" pitchFamily="34" charset="-122"/>
                <a:cs typeface="Lato" pitchFamily="34" charset="-120"/>
              </a:rPr>
              <a:t>Challenges to PH authority make  advocacy more difficult and essential </a:t>
            </a:r>
            <a:endParaRPr lang="en-US" sz="2000" dirty="0">
              <a:solidFill>
                <a:srgbClr val="62275C"/>
              </a:solidFill>
              <a:latin typeface="Franklin Gothic Medium" panose="020B0603020102020204" pitchFamily="34" charset="0"/>
            </a:endParaRPr>
          </a:p>
        </p:txBody>
      </p:sp>
      <p:sp>
        <p:nvSpPr>
          <p:cNvPr id="16" name="Object 15"/>
          <p:cNvSpPr/>
          <p:nvPr/>
        </p:nvSpPr>
        <p:spPr>
          <a:xfrm>
            <a:off x="685934" y="4239862"/>
            <a:ext cx="4316177" cy="201209"/>
          </a:xfrm>
          <a:prstGeom prst="rect">
            <a:avLst/>
          </a:prstGeom>
          <a:noFill/>
        </p:spPr>
        <p:txBody>
          <a:bodyPr wrap="square" lIns="0" tIns="0" rIns="0" bIns="0" rtlCol="0" anchor="ctr"/>
          <a:lstStyle/>
          <a:p>
            <a:pPr algn="r">
              <a:spcAft>
                <a:spcPts val="600"/>
              </a:spcAft>
              <a:buNone/>
            </a:pPr>
            <a:r>
              <a:rPr lang="en-US" sz="2000" b="1" kern="0" spc="38" dirty="0">
                <a:solidFill>
                  <a:srgbClr val="62275C"/>
                </a:solidFill>
                <a:latin typeface="Franklin Gothic Medium" panose="020B0603020102020204" pitchFamily="34" charset="0"/>
                <a:ea typeface="Lato" pitchFamily="34" charset="-122"/>
                <a:cs typeface="Lato" pitchFamily="34" charset="-120"/>
              </a:rPr>
              <a:t>Health equity is fundamental and requires nuanced communication</a:t>
            </a:r>
            <a:endParaRPr lang="en-US" sz="2000" dirty="0">
              <a:solidFill>
                <a:srgbClr val="62275C"/>
              </a:solidFill>
              <a:latin typeface="Franklin Gothic Medium" panose="020B0603020102020204" pitchFamily="34" charset="0"/>
            </a:endParaRPr>
          </a:p>
        </p:txBody>
      </p:sp>
      <p:sp>
        <p:nvSpPr>
          <p:cNvPr id="19" name="Object 18"/>
          <p:cNvSpPr/>
          <p:nvPr/>
        </p:nvSpPr>
        <p:spPr>
          <a:xfrm>
            <a:off x="673257" y="5679781"/>
            <a:ext cx="4316177" cy="165027"/>
          </a:xfrm>
          <a:prstGeom prst="rect">
            <a:avLst/>
          </a:prstGeom>
          <a:noFill/>
        </p:spPr>
        <p:txBody>
          <a:bodyPr wrap="square" lIns="0" tIns="0" rIns="0" bIns="0" rtlCol="0" anchor="ctr"/>
          <a:lstStyle/>
          <a:p>
            <a:pPr algn="r">
              <a:spcAft>
                <a:spcPts val="600"/>
              </a:spcAft>
              <a:buNone/>
            </a:pPr>
            <a:r>
              <a:rPr lang="en-US" sz="2000" b="1" kern="0" spc="38" dirty="0">
                <a:solidFill>
                  <a:srgbClr val="62275C"/>
                </a:solidFill>
                <a:latin typeface="Franklin Gothic Medium" panose="020B0603020102020204" pitchFamily="34" charset="0"/>
                <a:ea typeface="Lato" pitchFamily="34" charset="-122"/>
                <a:cs typeface="Lato" pitchFamily="34" charset="-120"/>
              </a:rPr>
              <a:t>The PH workforce is underfunded</a:t>
            </a:r>
            <a:endParaRPr lang="en-US" sz="2000" dirty="0">
              <a:solidFill>
                <a:srgbClr val="62275C"/>
              </a:solidFill>
              <a:latin typeface="Franklin Gothic Medium" panose="020B0603020102020204" pitchFamily="34" charset="0"/>
            </a:endParaRPr>
          </a:p>
        </p:txBody>
      </p:sp>
      <p:sp>
        <p:nvSpPr>
          <p:cNvPr id="23" name="Object 9">
            <a:extLst>
              <a:ext uri="{FF2B5EF4-FFF2-40B4-BE49-F238E27FC236}">
                <a16:creationId xmlns:a16="http://schemas.microsoft.com/office/drawing/2014/main" id="{70B07DCA-19B0-FDAA-0E3B-0891C6E1C9C1}"/>
              </a:ext>
            </a:extLst>
          </p:cNvPr>
          <p:cNvSpPr/>
          <p:nvPr/>
        </p:nvSpPr>
        <p:spPr>
          <a:xfrm>
            <a:off x="1094683" y="2628519"/>
            <a:ext cx="3894751" cy="424299"/>
          </a:xfrm>
          <a:prstGeom prst="rect">
            <a:avLst/>
          </a:prstGeom>
          <a:noFill/>
        </p:spPr>
        <p:txBody>
          <a:bodyPr wrap="square" lIns="0" tIns="0" rIns="0" bIns="0" rtlCol="0" anchor="ctr"/>
          <a:lstStyle/>
          <a:p>
            <a:pPr algn="r">
              <a:spcAft>
                <a:spcPts val="600"/>
              </a:spcAft>
              <a:buNone/>
            </a:pPr>
            <a:r>
              <a:rPr lang="en-US" sz="2000" b="1" kern="0" spc="38" dirty="0">
                <a:solidFill>
                  <a:srgbClr val="62275C"/>
                </a:solidFill>
                <a:latin typeface="Franklin Gothic Medium" panose="020B0603020102020204" pitchFamily="34" charset="0"/>
                <a:ea typeface="Lato" pitchFamily="34" charset="-122"/>
                <a:cs typeface="Lato" pitchFamily="34" charset="-120"/>
              </a:rPr>
              <a:t>PH is often reluctant to rely on  lobbying and advocacy</a:t>
            </a:r>
            <a:endParaRPr lang="en-US" sz="2000" dirty="0">
              <a:solidFill>
                <a:srgbClr val="62275C"/>
              </a:solidFill>
              <a:latin typeface="Franklin Gothic Medium" panose="020B0603020102020204" pitchFamily="34" charset="0"/>
            </a:endParaRPr>
          </a:p>
        </p:txBody>
      </p:sp>
      <p:sp>
        <p:nvSpPr>
          <p:cNvPr id="25" name="TextBox 24">
            <a:extLst>
              <a:ext uri="{FF2B5EF4-FFF2-40B4-BE49-F238E27FC236}">
                <a16:creationId xmlns:a16="http://schemas.microsoft.com/office/drawing/2014/main" id="{3E81FEEB-9D54-692B-5A08-6C1009F4871E}"/>
              </a:ext>
            </a:extLst>
          </p:cNvPr>
          <p:cNvSpPr txBox="1"/>
          <p:nvPr/>
        </p:nvSpPr>
        <p:spPr>
          <a:xfrm>
            <a:off x="5160032" y="1718793"/>
            <a:ext cx="779616" cy="830997"/>
          </a:xfrm>
          <a:prstGeom prst="rect">
            <a:avLst/>
          </a:prstGeom>
          <a:noFill/>
        </p:spPr>
        <p:txBody>
          <a:bodyPr wrap="square" rtlCol="0">
            <a:spAutoFit/>
          </a:bodyPr>
          <a:lstStyle/>
          <a:p>
            <a:pPr algn="r"/>
            <a:r>
              <a:rPr lang="en-US" sz="4800" b="1" dirty="0">
                <a:solidFill>
                  <a:schemeClr val="tx1">
                    <a:lumMod val="50000"/>
                    <a:lumOff val="50000"/>
                  </a:schemeClr>
                </a:solidFill>
                <a:latin typeface="Franklin Gothic Medium" panose="020B0603020102020204" pitchFamily="34" charset="0"/>
              </a:rPr>
              <a:t>1</a:t>
            </a:r>
          </a:p>
        </p:txBody>
      </p:sp>
      <p:sp>
        <p:nvSpPr>
          <p:cNvPr id="26" name="TextBox 25">
            <a:extLst>
              <a:ext uri="{FF2B5EF4-FFF2-40B4-BE49-F238E27FC236}">
                <a16:creationId xmlns:a16="http://schemas.microsoft.com/office/drawing/2014/main" id="{0A84EBFD-652A-FDE4-7CDC-D8CA383C8F6D}"/>
              </a:ext>
            </a:extLst>
          </p:cNvPr>
          <p:cNvSpPr txBox="1"/>
          <p:nvPr/>
        </p:nvSpPr>
        <p:spPr>
          <a:xfrm>
            <a:off x="5160032" y="2485780"/>
            <a:ext cx="779616" cy="830997"/>
          </a:xfrm>
          <a:prstGeom prst="rect">
            <a:avLst/>
          </a:prstGeom>
          <a:noFill/>
        </p:spPr>
        <p:txBody>
          <a:bodyPr wrap="square" rtlCol="0">
            <a:spAutoFit/>
          </a:bodyPr>
          <a:lstStyle/>
          <a:p>
            <a:pPr algn="r"/>
            <a:r>
              <a:rPr lang="en-US" sz="4800" b="1" dirty="0">
                <a:solidFill>
                  <a:schemeClr val="tx1">
                    <a:lumMod val="50000"/>
                    <a:lumOff val="50000"/>
                  </a:schemeClr>
                </a:solidFill>
                <a:latin typeface="Franklin Gothic Medium" panose="020B0603020102020204" pitchFamily="34" charset="0"/>
              </a:rPr>
              <a:t>2</a:t>
            </a:r>
          </a:p>
        </p:txBody>
      </p:sp>
      <p:sp>
        <p:nvSpPr>
          <p:cNvPr id="27" name="TextBox 26">
            <a:extLst>
              <a:ext uri="{FF2B5EF4-FFF2-40B4-BE49-F238E27FC236}">
                <a16:creationId xmlns:a16="http://schemas.microsoft.com/office/drawing/2014/main" id="{BA673614-2D16-0EBB-25B9-BD534A0988C5}"/>
              </a:ext>
            </a:extLst>
          </p:cNvPr>
          <p:cNvSpPr txBox="1"/>
          <p:nvPr/>
        </p:nvSpPr>
        <p:spPr>
          <a:xfrm>
            <a:off x="5134004" y="3159620"/>
            <a:ext cx="779616" cy="830997"/>
          </a:xfrm>
          <a:prstGeom prst="rect">
            <a:avLst/>
          </a:prstGeom>
          <a:noFill/>
        </p:spPr>
        <p:txBody>
          <a:bodyPr wrap="square" rtlCol="0">
            <a:spAutoFit/>
          </a:bodyPr>
          <a:lstStyle/>
          <a:p>
            <a:pPr algn="r"/>
            <a:r>
              <a:rPr lang="en-US" sz="4800" b="1" dirty="0">
                <a:solidFill>
                  <a:schemeClr val="tx1">
                    <a:lumMod val="50000"/>
                    <a:lumOff val="50000"/>
                  </a:schemeClr>
                </a:solidFill>
                <a:latin typeface="Franklin Gothic Medium" panose="020B0603020102020204" pitchFamily="34" charset="0"/>
              </a:rPr>
              <a:t>3</a:t>
            </a:r>
          </a:p>
        </p:txBody>
      </p:sp>
      <p:sp>
        <p:nvSpPr>
          <p:cNvPr id="28" name="TextBox 27">
            <a:extLst>
              <a:ext uri="{FF2B5EF4-FFF2-40B4-BE49-F238E27FC236}">
                <a16:creationId xmlns:a16="http://schemas.microsoft.com/office/drawing/2014/main" id="{E6853995-9B30-F916-A9A7-9A782FD30B29}"/>
              </a:ext>
            </a:extLst>
          </p:cNvPr>
          <p:cNvSpPr txBox="1"/>
          <p:nvPr/>
        </p:nvSpPr>
        <p:spPr>
          <a:xfrm>
            <a:off x="5094305" y="3990297"/>
            <a:ext cx="779616" cy="830997"/>
          </a:xfrm>
          <a:prstGeom prst="rect">
            <a:avLst/>
          </a:prstGeom>
          <a:noFill/>
        </p:spPr>
        <p:txBody>
          <a:bodyPr wrap="square" rtlCol="0">
            <a:spAutoFit/>
          </a:bodyPr>
          <a:lstStyle/>
          <a:p>
            <a:pPr algn="r"/>
            <a:r>
              <a:rPr lang="en-US" sz="4800" b="1" dirty="0">
                <a:solidFill>
                  <a:schemeClr val="tx1">
                    <a:lumMod val="50000"/>
                    <a:lumOff val="50000"/>
                  </a:schemeClr>
                </a:solidFill>
                <a:latin typeface="Franklin Gothic Medium" panose="020B0603020102020204" pitchFamily="34" charset="0"/>
              </a:rPr>
              <a:t>4</a:t>
            </a:r>
          </a:p>
        </p:txBody>
      </p:sp>
      <p:sp>
        <p:nvSpPr>
          <p:cNvPr id="29" name="TextBox 28">
            <a:extLst>
              <a:ext uri="{FF2B5EF4-FFF2-40B4-BE49-F238E27FC236}">
                <a16:creationId xmlns:a16="http://schemas.microsoft.com/office/drawing/2014/main" id="{98BDC0C0-816D-B6D4-17A7-44D33A5DE258}"/>
              </a:ext>
            </a:extLst>
          </p:cNvPr>
          <p:cNvSpPr txBox="1"/>
          <p:nvPr/>
        </p:nvSpPr>
        <p:spPr>
          <a:xfrm>
            <a:off x="5160032" y="4689016"/>
            <a:ext cx="779616" cy="830997"/>
          </a:xfrm>
          <a:prstGeom prst="rect">
            <a:avLst/>
          </a:prstGeom>
          <a:noFill/>
        </p:spPr>
        <p:txBody>
          <a:bodyPr wrap="square" rtlCol="0">
            <a:spAutoFit/>
          </a:bodyPr>
          <a:lstStyle/>
          <a:p>
            <a:pPr algn="r"/>
            <a:r>
              <a:rPr lang="en-US" sz="4800" b="1" dirty="0">
                <a:solidFill>
                  <a:schemeClr val="tx1">
                    <a:lumMod val="50000"/>
                    <a:lumOff val="50000"/>
                  </a:schemeClr>
                </a:solidFill>
                <a:latin typeface="Franklin Gothic Medium" panose="020B0603020102020204" pitchFamily="34" charset="0"/>
              </a:rPr>
              <a:t>5</a:t>
            </a:r>
          </a:p>
        </p:txBody>
      </p:sp>
      <p:sp>
        <p:nvSpPr>
          <p:cNvPr id="30" name="TextBox 29">
            <a:extLst>
              <a:ext uri="{FF2B5EF4-FFF2-40B4-BE49-F238E27FC236}">
                <a16:creationId xmlns:a16="http://schemas.microsoft.com/office/drawing/2014/main" id="{0251F9EA-B592-E798-0A4D-77834845A8EC}"/>
              </a:ext>
            </a:extLst>
          </p:cNvPr>
          <p:cNvSpPr txBox="1"/>
          <p:nvPr/>
        </p:nvSpPr>
        <p:spPr>
          <a:xfrm>
            <a:off x="5160032" y="5362536"/>
            <a:ext cx="779616" cy="830997"/>
          </a:xfrm>
          <a:prstGeom prst="rect">
            <a:avLst/>
          </a:prstGeom>
          <a:noFill/>
        </p:spPr>
        <p:txBody>
          <a:bodyPr wrap="square" rtlCol="0">
            <a:spAutoFit/>
          </a:bodyPr>
          <a:lstStyle/>
          <a:p>
            <a:pPr algn="r"/>
            <a:r>
              <a:rPr lang="en-US" sz="4800" b="1" dirty="0">
                <a:solidFill>
                  <a:schemeClr val="tx1">
                    <a:lumMod val="50000"/>
                    <a:lumOff val="50000"/>
                  </a:schemeClr>
                </a:solidFill>
                <a:latin typeface="Franklin Gothic Medium" panose="020B0603020102020204" pitchFamily="34" charset="0"/>
              </a:rPr>
              <a:t>6</a:t>
            </a:r>
          </a:p>
        </p:txBody>
      </p:sp>
      <p:sp>
        <p:nvSpPr>
          <p:cNvPr id="31" name="Object 4">
            <a:extLst>
              <a:ext uri="{FF2B5EF4-FFF2-40B4-BE49-F238E27FC236}">
                <a16:creationId xmlns:a16="http://schemas.microsoft.com/office/drawing/2014/main" id="{81B5359B-5A77-E8AE-64BF-564B2EBC0515}"/>
              </a:ext>
            </a:extLst>
          </p:cNvPr>
          <p:cNvSpPr/>
          <p:nvPr/>
        </p:nvSpPr>
        <p:spPr>
          <a:xfrm>
            <a:off x="6252353" y="2661958"/>
            <a:ext cx="5624426" cy="357420"/>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Franklin Gothic Medium" panose="020B0603020102020204" pitchFamily="34" charset="0"/>
                <a:ea typeface="Lato" pitchFamily="34" charset="-122"/>
                <a:cs typeface="Lato" pitchFamily="34" charset="-120"/>
              </a:rPr>
              <a:t>Encourage strategic advocacy and </a:t>
            </a:r>
            <a:r>
              <a:rPr lang="en-US" sz="2000" b="1" u="sng" kern="0" spc="38" dirty="0">
                <a:solidFill>
                  <a:srgbClr val="008877"/>
                </a:solidFill>
                <a:latin typeface="Franklin Gothic Medium" panose="020B0603020102020204" pitchFamily="34" charset="0"/>
                <a:ea typeface="Lato" pitchFamily="34" charset="-122"/>
                <a:cs typeface="Lato" pitchFamily="34" charset="-120"/>
              </a:rPr>
              <a:t>lobbying</a:t>
            </a:r>
            <a:endParaRPr lang="en-US" sz="2000" u="sng" dirty="0">
              <a:solidFill>
                <a:srgbClr val="008877"/>
              </a:solidFill>
              <a:latin typeface="Franklin Gothic Medium" panose="020B0603020102020204" pitchFamily="34" charset="0"/>
            </a:endParaRPr>
          </a:p>
        </p:txBody>
      </p:sp>
      <p:sp>
        <p:nvSpPr>
          <p:cNvPr id="32" name="Object 6">
            <a:extLst>
              <a:ext uri="{FF2B5EF4-FFF2-40B4-BE49-F238E27FC236}">
                <a16:creationId xmlns:a16="http://schemas.microsoft.com/office/drawing/2014/main" id="{B5ED2299-4138-C4D6-FB35-51C83C806453}"/>
              </a:ext>
            </a:extLst>
          </p:cNvPr>
          <p:cNvSpPr/>
          <p:nvPr/>
        </p:nvSpPr>
        <p:spPr>
          <a:xfrm>
            <a:off x="6252353" y="1903068"/>
            <a:ext cx="5624426" cy="303385"/>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Franklin Gothic Medium" panose="020B0603020102020204" pitchFamily="34" charset="0"/>
                <a:ea typeface="Lato" pitchFamily="34" charset="-122"/>
                <a:cs typeface="Lato" pitchFamily="34" charset="-120"/>
              </a:rPr>
              <a:t>Elevate public health’s </a:t>
            </a:r>
            <a:r>
              <a:rPr lang="en-US" sz="2000" b="1" u="sng" kern="0" spc="38" dirty="0">
                <a:solidFill>
                  <a:srgbClr val="008877"/>
                </a:solidFill>
                <a:latin typeface="Franklin Gothic Medium" panose="020B0603020102020204" pitchFamily="34" charset="0"/>
                <a:ea typeface="Lato" pitchFamily="34" charset="-122"/>
                <a:cs typeface="Lato" pitchFamily="34" charset="-120"/>
              </a:rPr>
              <a:t>value</a:t>
            </a:r>
            <a:r>
              <a:rPr lang="en-US" sz="2000" b="1" kern="0" spc="38" dirty="0">
                <a:solidFill>
                  <a:srgbClr val="008877"/>
                </a:solidFill>
                <a:latin typeface="Franklin Gothic Medium" panose="020B0603020102020204" pitchFamily="34" charset="0"/>
                <a:ea typeface="Lato" pitchFamily="34" charset="-122"/>
                <a:cs typeface="Lato" pitchFamily="34" charset="-120"/>
              </a:rPr>
              <a:t> proposition </a:t>
            </a:r>
            <a:endParaRPr lang="en-US" sz="2000" dirty="0">
              <a:solidFill>
                <a:srgbClr val="008877"/>
              </a:solidFill>
              <a:latin typeface="Franklin Gothic Medium" panose="020B0603020102020204" pitchFamily="34" charset="0"/>
            </a:endParaRPr>
          </a:p>
        </p:txBody>
      </p:sp>
      <p:sp>
        <p:nvSpPr>
          <p:cNvPr id="33" name="Object 8">
            <a:extLst>
              <a:ext uri="{FF2B5EF4-FFF2-40B4-BE49-F238E27FC236}">
                <a16:creationId xmlns:a16="http://schemas.microsoft.com/office/drawing/2014/main" id="{911D6BFE-1BFC-A32E-B73E-5B929D52C872}"/>
              </a:ext>
            </a:extLst>
          </p:cNvPr>
          <p:cNvSpPr/>
          <p:nvPr/>
        </p:nvSpPr>
        <p:spPr>
          <a:xfrm>
            <a:off x="6252353" y="3187708"/>
            <a:ext cx="5157668" cy="737756"/>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Franklin Gothic Medium" panose="020B0603020102020204" pitchFamily="34" charset="0"/>
                <a:ea typeface="Lato" pitchFamily="34" charset="-122"/>
                <a:cs typeface="Lato" pitchFamily="34" charset="-120"/>
              </a:rPr>
              <a:t>Counter </a:t>
            </a:r>
            <a:r>
              <a:rPr lang="en-US" sz="2000" b="1" u="sng" kern="0" spc="38" dirty="0">
                <a:solidFill>
                  <a:srgbClr val="008877"/>
                </a:solidFill>
                <a:latin typeface="Franklin Gothic Medium" panose="020B0603020102020204" pitchFamily="34" charset="0"/>
                <a:ea typeface="Lato" pitchFamily="34" charset="-122"/>
                <a:cs typeface="Lato" pitchFamily="34" charset="-120"/>
              </a:rPr>
              <a:t>challenges</a:t>
            </a:r>
            <a:r>
              <a:rPr lang="en-US" sz="2000" b="1" kern="0" spc="38" dirty="0">
                <a:solidFill>
                  <a:srgbClr val="008877"/>
                </a:solidFill>
                <a:latin typeface="Franklin Gothic Medium" panose="020B0603020102020204" pitchFamily="34" charset="0"/>
                <a:ea typeface="Lato" pitchFamily="34" charset="-122"/>
                <a:cs typeface="Lato" pitchFamily="34" charset="-120"/>
              </a:rPr>
              <a:t> to public health authority</a:t>
            </a:r>
            <a:endParaRPr lang="en-US" sz="2000" dirty="0">
              <a:solidFill>
                <a:srgbClr val="008877"/>
              </a:solidFill>
              <a:latin typeface="Franklin Gothic Medium" panose="020B0603020102020204" pitchFamily="34" charset="0"/>
            </a:endParaRPr>
          </a:p>
        </p:txBody>
      </p:sp>
      <p:sp>
        <p:nvSpPr>
          <p:cNvPr id="34" name="Object 10">
            <a:extLst>
              <a:ext uri="{FF2B5EF4-FFF2-40B4-BE49-F238E27FC236}">
                <a16:creationId xmlns:a16="http://schemas.microsoft.com/office/drawing/2014/main" id="{650A42F7-9588-8846-A3F4-B70745A46B06}"/>
              </a:ext>
            </a:extLst>
          </p:cNvPr>
          <p:cNvSpPr/>
          <p:nvPr/>
        </p:nvSpPr>
        <p:spPr>
          <a:xfrm>
            <a:off x="6252353" y="3829743"/>
            <a:ext cx="5157668" cy="1021445"/>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Franklin Gothic Medium" panose="020B0603020102020204" pitchFamily="34" charset="0"/>
                <a:ea typeface="Lato" pitchFamily="34" charset="-122"/>
                <a:cs typeface="Lato" pitchFamily="34" charset="-120"/>
              </a:rPr>
              <a:t>Fight for health </a:t>
            </a:r>
            <a:r>
              <a:rPr lang="en-US" sz="2000" b="1" u="sng" kern="0" spc="38" dirty="0">
                <a:solidFill>
                  <a:srgbClr val="008877"/>
                </a:solidFill>
                <a:latin typeface="Franklin Gothic Medium" panose="020B0603020102020204" pitchFamily="34" charset="0"/>
                <a:ea typeface="Lato" pitchFamily="34" charset="-122"/>
                <a:cs typeface="Lato" pitchFamily="34" charset="-120"/>
              </a:rPr>
              <a:t>equity</a:t>
            </a:r>
            <a:endParaRPr lang="en-US" sz="2000" b="1" u="sng" dirty="0">
              <a:solidFill>
                <a:srgbClr val="008877"/>
              </a:solidFill>
              <a:latin typeface="Franklin Gothic Medium" panose="020B0603020102020204" pitchFamily="34" charset="0"/>
            </a:endParaRPr>
          </a:p>
        </p:txBody>
      </p:sp>
      <p:sp>
        <p:nvSpPr>
          <p:cNvPr id="35" name="Object 12">
            <a:extLst>
              <a:ext uri="{FF2B5EF4-FFF2-40B4-BE49-F238E27FC236}">
                <a16:creationId xmlns:a16="http://schemas.microsoft.com/office/drawing/2014/main" id="{F490EC98-03D4-C3AC-D68B-1659A85E1DB0}"/>
              </a:ext>
            </a:extLst>
          </p:cNvPr>
          <p:cNvSpPr/>
          <p:nvPr/>
        </p:nvSpPr>
        <p:spPr>
          <a:xfrm>
            <a:off x="6252353" y="4718265"/>
            <a:ext cx="5157668" cy="644271"/>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Franklin Gothic Medium" panose="020B0603020102020204" pitchFamily="34" charset="0"/>
                <a:ea typeface="Lato" pitchFamily="34" charset="-122"/>
                <a:cs typeface="Lato" pitchFamily="34" charset="-120"/>
              </a:rPr>
              <a:t>Tap the strengths of supportive </a:t>
            </a:r>
            <a:r>
              <a:rPr lang="en-US" sz="2000" b="1" u="sng" kern="0" spc="38" dirty="0">
                <a:solidFill>
                  <a:srgbClr val="008877"/>
                </a:solidFill>
                <a:latin typeface="Franklin Gothic Medium" panose="020B0603020102020204" pitchFamily="34" charset="0"/>
                <a:ea typeface="Lato" pitchFamily="34" charset="-122"/>
                <a:cs typeface="Lato" pitchFamily="34" charset="-120"/>
              </a:rPr>
              <a:t>allies</a:t>
            </a:r>
            <a:endParaRPr lang="en-US" sz="2000" u="sng" dirty="0">
              <a:solidFill>
                <a:srgbClr val="008877"/>
              </a:solidFill>
              <a:latin typeface="Franklin Gothic Medium" panose="020B0603020102020204" pitchFamily="34" charset="0"/>
            </a:endParaRPr>
          </a:p>
        </p:txBody>
      </p:sp>
      <p:sp>
        <p:nvSpPr>
          <p:cNvPr id="36" name="Object 10">
            <a:extLst>
              <a:ext uri="{FF2B5EF4-FFF2-40B4-BE49-F238E27FC236}">
                <a16:creationId xmlns:a16="http://schemas.microsoft.com/office/drawing/2014/main" id="{69537A63-5A0A-932F-C3D4-AFB3154643DC}"/>
              </a:ext>
            </a:extLst>
          </p:cNvPr>
          <p:cNvSpPr/>
          <p:nvPr/>
        </p:nvSpPr>
        <p:spPr>
          <a:xfrm>
            <a:off x="6252353" y="5562202"/>
            <a:ext cx="4096250" cy="400183"/>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Franklin Gothic Medium" panose="020B0603020102020204" pitchFamily="34" charset="0"/>
                <a:ea typeface="Lato" pitchFamily="34" charset="-122"/>
                <a:cs typeface="Lato" pitchFamily="34" charset="-120"/>
              </a:rPr>
              <a:t>Support the public health </a:t>
            </a:r>
            <a:r>
              <a:rPr lang="en-US" sz="2000" b="1" u="sng" kern="0" spc="38" dirty="0">
                <a:solidFill>
                  <a:srgbClr val="008877"/>
                </a:solidFill>
                <a:latin typeface="Franklin Gothic Medium" panose="020B0603020102020204" pitchFamily="34" charset="0"/>
                <a:ea typeface="Lato" pitchFamily="34" charset="-122"/>
                <a:cs typeface="Lato" pitchFamily="34" charset="-120"/>
              </a:rPr>
              <a:t>workforce</a:t>
            </a:r>
            <a:endParaRPr lang="en-US" sz="2000" u="sng" dirty="0">
              <a:solidFill>
                <a:srgbClr val="008877"/>
              </a:solidFill>
              <a:latin typeface="Franklin Gothic Medium" panose="020B0603020102020204" pitchFamily="34" charset="0"/>
            </a:endParaRPr>
          </a:p>
        </p:txBody>
      </p:sp>
    </p:spTree>
    <p:extLst>
      <p:ext uri="{BB962C8B-B14F-4D97-AF65-F5344CB8AC3E}">
        <p14:creationId xmlns:p14="http://schemas.microsoft.com/office/powerpoint/2010/main" val="1322048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9ACE3-86C1-07D9-5425-4F59FD10E251}"/>
              </a:ext>
            </a:extLst>
          </p:cNvPr>
          <p:cNvSpPr>
            <a:spLocks noGrp="1"/>
          </p:cNvSpPr>
          <p:nvPr>
            <p:ph type="title"/>
          </p:nvPr>
        </p:nvSpPr>
        <p:spPr/>
        <p:txBody>
          <a:bodyPr>
            <a:noAutofit/>
          </a:bodyPr>
          <a:lstStyle/>
          <a:p>
            <a:r>
              <a:rPr lang="en-US" dirty="0">
                <a:latin typeface="Franklin Gothic Medium" panose="020B0603020102020204" pitchFamily="34" charset="0"/>
              </a:rPr>
              <a:t>Definition of Advocacy</a:t>
            </a:r>
          </a:p>
        </p:txBody>
      </p:sp>
      <p:sp>
        <p:nvSpPr>
          <p:cNvPr id="3" name="Content Placeholder 2">
            <a:extLst>
              <a:ext uri="{FF2B5EF4-FFF2-40B4-BE49-F238E27FC236}">
                <a16:creationId xmlns:a16="http://schemas.microsoft.com/office/drawing/2014/main" id="{E35F93FF-703A-D667-9C2D-E34D00F05E32}"/>
              </a:ext>
            </a:extLst>
          </p:cNvPr>
          <p:cNvSpPr>
            <a:spLocks noGrp="1"/>
          </p:cNvSpPr>
          <p:nvPr>
            <p:ph idx="1"/>
          </p:nvPr>
        </p:nvSpPr>
        <p:spPr/>
        <p:txBody>
          <a:bodyPr/>
          <a:lstStyle/>
          <a:p>
            <a:pPr marL="0" indent="0">
              <a:buNone/>
            </a:pPr>
            <a:endParaRPr lang="en-US" sz="1800" dirty="0">
              <a:effectLst/>
              <a:latin typeface="Gill Sans" panose="020B0502020104020203" pitchFamily="34" charset="-79"/>
              <a:ea typeface="Gill Sans" panose="020B0502020104020203" pitchFamily="34" charset="-79"/>
            </a:endParaRPr>
          </a:p>
          <a:p>
            <a:pPr marL="0" indent="0">
              <a:buNone/>
            </a:pPr>
            <a:endParaRPr lang="en-US" sz="1800" dirty="0">
              <a:latin typeface="Gill Sans" panose="020B0502020104020203" pitchFamily="34" charset="-79"/>
              <a:ea typeface="Gill Sans" panose="020B0502020104020203" pitchFamily="34" charset="-79"/>
            </a:endParaRPr>
          </a:p>
          <a:p>
            <a:pPr marL="0" indent="0">
              <a:buNone/>
            </a:pPr>
            <a:r>
              <a:rPr lang="en-US" sz="2400" dirty="0">
                <a:effectLst/>
                <a:latin typeface="Gill Sans" panose="020B0502020104020203" pitchFamily="34" charset="-79"/>
                <a:ea typeface="Gill Sans" panose="020B0502020104020203" pitchFamily="34" charset="-79"/>
              </a:rPr>
              <a:t>“The term ‘</a:t>
            </a:r>
            <a:r>
              <a:rPr lang="en-US" sz="2400" b="1" dirty="0">
                <a:effectLst/>
                <a:latin typeface="Gill Sans" panose="020B0502020104020203" pitchFamily="34" charset="-79"/>
                <a:ea typeface="Gill Sans" panose="020B0502020104020203" pitchFamily="34" charset="-79"/>
              </a:rPr>
              <a:t>advocacy’</a:t>
            </a:r>
            <a:r>
              <a:rPr lang="en-US" sz="2400" dirty="0">
                <a:effectLst/>
                <a:latin typeface="Gill Sans" panose="020B0502020104020203" pitchFamily="34" charset="-79"/>
                <a:ea typeface="Gill Sans" panose="020B0502020104020203" pitchFamily="34" charset="-79"/>
              </a:rPr>
              <a:t> encompasses a broad range of activities—including research, public education, lobbying, and voter education—that can </a:t>
            </a:r>
            <a:r>
              <a:rPr lang="en-US" sz="2400" b="1" dirty="0">
                <a:effectLst/>
                <a:latin typeface="Gill Sans" panose="020B0502020104020203" pitchFamily="34" charset="-79"/>
                <a:ea typeface="Gill Sans" panose="020B0502020104020203" pitchFamily="34" charset="-79"/>
              </a:rPr>
              <a:t>influence public policy</a:t>
            </a:r>
            <a:r>
              <a:rPr lang="en-US" sz="2400" b="1" dirty="0">
                <a:latin typeface="Gill Sans" panose="020B0502020104020203" pitchFamily="34" charset="-79"/>
                <a:ea typeface="Gill Sans" panose="020B0502020104020203" pitchFamily="34" charset="-79"/>
              </a:rPr>
              <a:t>.”</a:t>
            </a:r>
          </a:p>
          <a:p>
            <a:pPr marL="0" indent="0">
              <a:buNone/>
            </a:pPr>
            <a:endParaRPr lang="en-US" sz="2400" b="1" dirty="0">
              <a:latin typeface="Gill Sans" panose="020B0502020104020203" pitchFamily="34" charset="-79"/>
              <a:ea typeface="Gill Sans" panose="020B0502020104020203" pitchFamily="34" charset="-79"/>
            </a:endParaRPr>
          </a:p>
          <a:p>
            <a:pPr marL="0" indent="0">
              <a:buNone/>
            </a:pPr>
            <a:r>
              <a:rPr lang="en-US" sz="2400" dirty="0">
                <a:latin typeface="Gill Sans" panose="020B0502020104020203" pitchFamily="34" charset="-79"/>
              </a:rPr>
              <a:t>—Bolder Advocacy</a:t>
            </a:r>
          </a:p>
        </p:txBody>
      </p:sp>
      <p:sp>
        <p:nvSpPr>
          <p:cNvPr id="4" name="Text Placeholder 3">
            <a:extLst>
              <a:ext uri="{FF2B5EF4-FFF2-40B4-BE49-F238E27FC236}">
                <a16:creationId xmlns:a16="http://schemas.microsoft.com/office/drawing/2014/main" id="{2685F26F-29A9-CF1E-0A27-801966A0C1BD}"/>
              </a:ext>
            </a:extLst>
          </p:cNvPr>
          <p:cNvSpPr>
            <a:spLocks noGrp="1"/>
          </p:cNvSpPr>
          <p:nvPr>
            <p:ph type="body" sz="half" idx="2"/>
          </p:nvPr>
        </p:nvSpPr>
        <p:spPr/>
        <p:txBody>
          <a:bodyPr/>
          <a:lstStyle/>
          <a:p>
            <a:endParaRPr lang="en-US" dirty="0"/>
          </a:p>
        </p:txBody>
      </p:sp>
      <p:pic>
        <p:nvPicPr>
          <p:cNvPr id="8" name="Picture 7">
            <a:extLst>
              <a:ext uri="{FF2B5EF4-FFF2-40B4-BE49-F238E27FC236}">
                <a16:creationId xmlns:a16="http://schemas.microsoft.com/office/drawing/2014/main" id="{85DD1F04-CC56-1953-5299-0978F2264E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6612" y="2764970"/>
            <a:ext cx="3932237" cy="2578100"/>
          </a:xfrm>
          <a:prstGeom prst="rect">
            <a:avLst/>
          </a:prstGeom>
        </p:spPr>
      </p:pic>
    </p:spTree>
    <p:extLst>
      <p:ext uri="{BB962C8B-B14F-4D97-AF65-F5344CB8AC3E}">
        <p14:creationId xmlns:p14="http://schemas.microsoft.com/office/powerpoint/2010/main" val="3951930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90C5C6-CF99-A93A-8DBF-1C18D14216E0}"/>
              </a:ext>
            </a:extLst>
          </p:cNvPr>
          <p:cNvSpPr>
            <a:spLocks noGrp="1"/>
          </p:cNvSpPr>
          <p:nvPr>
            <p:ph sz="half" idx="1"/>
          </p:nvPr>
        </p:nvSpPr>
        <p:spPr>
          <a:xfrm>
            <a:off x="838199" y="2277801"/>
            <a:ext cx="10267336" cy="4351338"/>
          </a:xfrm>
        </p:spPr>
        <p:txBody>
          <a:bodyPr>
            <a:normAutofit/>
          </a:bodyPr>
          <a:lstStyle/>
          <a:p>
            <a:pPr marL="0" indent="0">
              <a:buNone/>
            </a:pPr>
            <a:r>
              <a:rPr lang="en-US" dirty="0">
                <a:latin typeface="Gill Sans" panose="020B0502020104020203" pitchFamily="34" charset="-79"/>
                <a:ea typeface="Gill Sans" panose="020B0502020104020203" pitchFamily="34" charset="-79"/>
                <a:cs typeface="Gill Sans" panose="020B0502020104020203" pitchFamily="34" charset="-79"/>
              </a:rPr>
              <a:t>Which component of the definition of advocacy </a:t>
            </a:r>
            <a:r>
              <a:rPr lang="en-US" i="1" dirty="0">
                <a:latin typeface="Gill Sans" panose="020B0502020104020203" pitchFamily="34" charset="-79"/>
                <a:ea typeface="Gill Sans" panose="020B0502020104020203" pitchFamily="34" charset="-79"/>
                <a:cs typeface="Gill Sans" panose="020B0502020104020203" pitchFamily="34" charset="-79"/>
              </a:rPr>
              <a:t>(</a:t>
            </a:r>
            <a:r>
              <a:rPr lang="en-US" i="1" dirty="0">
                <a:effectLst/>
                <a:latin typeface="Gill Sans" panose="020B0502020104020203" pitchFamily="34" charset="-79"/>
                <a:ea typeface="Gill Sans" panose="020B0502020104020203" pitchFamily="34" charset="-79"/>
              </a:rPr>
              <a:t>“a broad range of activities—including research, public education, lobbying, and voter education—that can influence public policy</a:t>
            </a:r>
            <a:r>
              <a:rPr lang="en-US" i="1" dirty="0">
                <a:latin typeface="Gill Sans" panose="020B0502020104020203" pitchFamily="34" charset="-79"/>
                <a:ea typeface="Gill Sans" panose="020B0502020104020203" pitchFamily="34" charset="-79"/>
              </a:rPr>
              <a:t>”) </a:t>
            </a:r>
            <a:r>
              <a:rPr lang="en-US" dirty="0">
                <a:latin typeface="Gill Sans" panose="020B0502020104020203" pitchFamily="34" charset="-79"/>
                <a:ea typeface="Gill Sans" panose="020B0502020104020203" pitchFamily="34" charset="-79"/>
                <a:cs typeface="Gill Sans" panose="020B0502020104020203" pitchFamily="34" charset="-79"/>
              </a:rPr>
              <a:t>do you think is most important to strengthen public health? </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RESEARCH</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EDUCATION</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LOBBYING</a:t>
            </a:r>
            <a:endParaRPr lang="en-US" sz="2800" dirty="0">
              <a:effectLst/>
              <a:latin typeface="Gill Sans" panose="020B0502020104020203" pitchFamily="34" charset="-79"/>
              <a:ea typeface="Gill Sans" panose="020B0502020104020203" pitchFamily="34" charset="-79"/>
              <a:cs typeface="Gill Sans" panose="020B0502020104020203" pitchFamily="34" charset="-79"/>
            </a:endParaRPr>
          </a:p>
          <a:p>
            <a:endParaRPr lang="en-US" dirty="0"/>
          </a:p>
        </p:txBody>
      </p:sp>
      <p:sp>
        <p:nvSpPr>
          <p:cNvPr id="9" name="Title 8">
            <a:extLst>
              <a:ext uri="{FF2B5EF4-FFF2-40B4-BE49-F238E27FC236}">
                <a16:creationId xmlns:a16="http://schemas.microsoft.com/office/drawing/2014/main" id="{FC909CCF-E07C-82F6-7189-453321462BC7}"/>
              </a:ext>
            </a:extLst>
          </p:cNvPr>
          <p:cNvSpPr>
            <a:spLocks noGrp="1"/>
          </p:cNvSpPr>
          <p:nvPr>
            <p:ph type="title"/>
          </p:nvPr>
        </p:nvSpPr>
        <p:spPr>
          <a:xfrm>
            <a:off x="838199" y="1400145"/>
            <a:ext cx="10594848" cy="400110"/>
          </a:xfrm>
        </p:spPr>
        <p:txBody>
          <a:bodyPr/>
          <a:lstStyle/>
          <a:p>
            <a:r>
              <a:rPr lang="en-US" dirty="0">
                <a:latin typeface="Franklin Gothic Medium" panose="020B0603020102020204" pitchFamily="34" charset="0"/>
              </a:rPr>
              <a:t>POLL 2</a:t>
            </a:r>
          </a:p>
        </p:txBody>
      </p:sp>
    </p:spTree>
    <p:extLst>
      <p:ext uri="{BB962C8B-B14F-4D97-AF65-F5344CB8AC3E}">
        <p14:creationId xmlns:p14="http://schemas.microsoft.com/office/powerpoint/2010/main" val="1478900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90C5C6-CF99-A93A-8DBF-1C18D14216E0}"/>
              </a:ext>
            </a:extLst>
          </p:cNvPr>
          <p:cNvSpPr>
            <a:spLocks noGrp="1"/>
          </p:cNvSpPr>
          <p:nvPr>
            <p:ph sz="half" idx="1"/>
          </p:nvPr>
        </p:nvSpPr>
        <p:spPr>
          <a:xfrm>
            <a:off x="838199" y="2237607"/>
            <a:ext cx="10267336" cy="4351338"/>
          </a:xfrm>
        </p:spPr>
        <p:txBody>
          <a:bodyPr>
            <a:normAutofit/>
          </a:bodyPr>
          <a:lstStyle/>
          <a:p>
            <a:pPr marL="0" indent="0">
              <a:buNone/>
            </a:pPr>
            <a:r>
              <a:rPr lang="en-US" dirty="0">
                <a:latin typeface="Gill Sans" panose="020B0502020104020203" pitchFamily="34" charset="-79"/>
                <a:ea typeface="Gill Sans" panose="020B0502020104020203" pitchFamily="34" charset="-79"/>
                <a:cs typeface="Gill Sans" panose="020B0502020104020203" pitchFamily="34" charset="-79"/>
              </a:rPr>
              <a:t>Which would you like the most assistance/support with in your work?</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RESEARCH</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EDUCATION</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LOBBYING</a:t>
            </a:r>
          </a:p>
          <a:p>
            <a:pPr marL="514350" indent="-514350">
              <a:buAutoNum type="arabicPeriod"/>
            </a:pPr>
            <a:endParaRPr lang="en-US" sz="2800" dirty="0">
              <a:effectLst/>
              <a:latin typeface="Gill Sans" panose="020B0502020104020203" pitchFamily="34" charset="-79"/>
              <a:ea typeface="Gill Sans" panose="020B0502020104020203" pitchFamily="34" charset="-79"/>
              <a:cs typeface="Gill Sans" panose="020B0502020104020203" pitchFamily="34" charset="-79"/>
            </a:endParaRPr>
          </a:p>
          <a:p>
            <a:endParaRPr lang="en-US" dirty="0"/>
          </a:p>
        </p:txBody>
      </p:sp>
      <p:sp>
        <p:nvSpPr>
          <p:cNvPr id="9" name="Title 8">
            <a:extLst>
              <a:ext uri="{FF2B5EF4-FFF2-40B4-BE49-F238E27FC236}">
                <a16:creationId xmlns:a16="http://schemas.microsoft.com/office/drawing/2014/main" id="{FC909CCF-E07C-82F6-7189-453321462BC7}"/>
              </a:ext>
            </a:extLst>
          </p:cNvPr>
          <p:cNvSpPr>
            <a:spLocks noGrp="1"/>
          </p:cNvSpPr>
          <p:nvPr>
            <p:ph type="title"/>
          </p:nvPr>
        </p:nvSpPr>
        <p:spPr>
          <a:xfrm>
            <a:off x="838199" y="1400145"/>
            <a:ext cx="10594848" cy="400110"/>
          </a:xfrm>
        </p:spPr>
        <p:txBody>
          <a:bodyPr/>
          <a:lstStyle/>
          <a:p>
            <a:r>
              <a:rPr lang="en-US" dirty="0">
                <a:latin typeface="Franklin Gothic Medium" panose="020B0603020102020204" pitchFamily="34" charset="0"/>
              </a:rPr>
              <a:t>POLL 3</a:t>
            </a:r>
          </a:p>
        </p:txBody>
      </p:sp>
    </p:spTree>
    <p:extLst>
      <p:ext uri="{BB962C8B-B14F-4D97-AF65-F5344CB8AC3E}">
        <p14:creationId xmlns:p14="http://schemas.microsoft.com/office/powerpoint/2010/main" val="3403977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E029-AE53-1FD7-C7E3-B31E61641ED5}"/>
              </a:ext>
            </a:extLst>
          </p:cNvPr>
          <p:cNvSpPr>
            <a:spLocks noGrp="1"/>
          </p:cNvSpPr>
          <p:nvPr>
            <p:ph type="title"/>
          </p:nvPr>
        </p:nvSpPr>
        <p:spPr>
          <a:xfrm>
            <a:off x="839788" y="1024181"/>
            <a:ext cx="3932237" cy="1600200"/>
          </a:xfrm>
        </p:spPr>
        <p:txBody>
          <a:bodyPr/>
          <a:lstStyle/>
          <a:p>
            <a:r>
              <a:rPr lang="en-US" dirty="0">
                <a:latin typeface="Franklin Gothic Medium" panose="020B0603020102020204" pitchFamily="34" charset="0"/>
              </a:rPr>
              <a:t>What about a definition for </a:t>
            </a:r>
            <a:r>
              <a:rPr lang="en-US" b="1" dirty="0">
                <a:latin typeface="Franklin Gothic Medium" panose="020B0603020102020204" pitchFamily="34" charset="0"/>
              </a:rPr>
              <a:t>Public Health </a:t>
            </a:r>
            <a:r>
              <a:rPr lang="en-US" dirty="0">
                <a:latin typeface="Franklin Gothic Medium" panose="020B0603020102020204" pitchFamily="34" charset="0"/>
              </a:rPr>
              <a:t>Advocacy?</a:t>
            </a:r>
          </a:p>
        </p:txBody>
      </p:sp>
      <p:sp>
        <p:nvSpPr>
          <p:cNvPr id="3" name="Content Placeholder 2">
            <a:extLst>
              <a:ext uri="{FF2B5EF4-FFF2-40B4-BE49-F238E27FC236}">
                <a16:creationId xmlns:a16="http://schemas.microsoft.com/office/drawing/2014/main" id="{E9BFD106-9B30-2155-7E97-E29634EAFABF}"/>
              </a:ext>
            </a:extLst>
          </p:cNvPr>
          <p:cNvSpPr>
            <a:spLocks noGrp="1"/>
          </p:cNvSpPr>
          <p:nvPr>
            <p:ph idx="1"/>
          </p:nvPr>
        </p:nvSpPr>
        <p:spPr>
          <a:xfrm>
            <a:off x="5180012" y="1268779"/>
            <a:ext cx="6172200" cy="4873625"/>
          </a:xfrm>
        </p:spPr>
        <p:txBody>
          <a:bodyPr>
            <a:normAutofit fontScale="92500" lnSpcReduction="10000"/>
          </a:bodyPr>
          <a:lstStyle/>
          <a:p>
            <a:pPr marL="457200" indent="-457200">
              <a:buFont typeface="Arial" panose="020B0604020202020204" pitchFamily="34" charset="0"/>
              <a:buChar char="•"/>
            </a:pPr>
            <a:r>
              <a:rPr lang="en-US" sz="2600" b="0" dirty="0">
                <a:latin typeface="Franklin Gothic Medium" panose="020B0603020102020204" pitchFamily="34" charset="0"/>
              </a:rPr>
              <a:t>Hard to keep simple: Public Health can be a profession, field of work, a broad system, a concept, a target</a:t>
            </a:r>
          </a:p>
          <a:p>
            <a:pPr marL="457200" indent="-457200">
              <a:buFont typeface="Arial" panose="020B0604020202020204" pitchFamily="34" charset="0"/>
              <a:buChar char="•"/>
            </a:pPr>
            <a:r>
              <a:rPr lang="en-US" sz="2600" b="0" dirty="0">
                <a:latin typeface="Franklin Gothic Medium" panose="020B0603020102020204" pitchFamily="34" charset="0"/>
              </a:rPr>
              <a:t>Different definitions might be needed for different uses</a:t>
            </a:r>
          </a:p>
          <a:p>
            <a:pPr marL="457200" indent="-457200">
              <a:buFont typeface="Arial" panose="020B0604020202020204" pitchFamily="34" charset="0"/>
              <a:buChar char="•"/>
            </a:pPr>
            <a:r>
              <a:rPr lang="en-US" sz="2600" b="0" dirty="0">
                <a:latin typeface="Franklin Gothic Medium" panose="020B0603020102020204" pitchFamily="34" charset="0"/>
              </a:rPr>
              <a:t>Equity language important but needs to be tailored</a:t>
            </a:r>
          </a:p>
          <a:p>
            <a:pPr marL="457200" indent="-457200">
              <a:buFont typeface="Arial" panose="020B0604020202020204" pitchFamily="34" charset="0"/>
              <a:buChar char="•"/>
            </a:pPr>
            <a:r>
              <a:rPr lang="en-US" sz="2600" b="0" dirty="0">
                <a:latin typeface="Franklin Gothic Medium" panose="020B0603020102020204" pitchFamily="34" charset="0"/>
              </a:rPr>
              <a:t>Different tools, but lobbying has special role</a:t>
            </a:r>
          </a:p>
          <a:p>
            <a:pPr marL="457200" indent="-457200">
              <a:buFont typeface="Arial" panose="020B0604020202020204" pitchFamily="34" charset="0"/>
              <a:buChar char="•"/>
            </a:pPr>
            <a:r>
              <a:rPr lang="en-US" sz="2600" b="0" dirty="0">
                <a:latin typeface="Franklin Gothic Medium" panose="020B0603020102020204" pitchFamily="34" charset="0"/>
              </a:rPr>
              <a:t>Community partners; mobilizing individuals and groups</a:t>
            </a:r>
          </a:p>
          <a:p>
            <a:pPr marL="457200" indent="-457200">
              <a:buFont typeface="Arial" panose="020B0604020202020204" pitchFamily="34" charset="0"/>
              <a:buChar char="•"/>
            </a:pPr>
            <a:r>
              <a:rPr lang="en-US" sz="2600" b="0" dirty="0">
                <a:latin typeface="Franklin Gothic Medium" panose="020B0603020102020204" pitchFamily="34" charset="0"/>
              </a:rPr>
              <a:t>Broad PH v. specific issues</a:t>
            </a:r>
          </a:p>
          <a:p>
            <a:endParaRPr lang="en-US" dirty="0"/>
          </a:p>
        </p:txBody>
      </p:sp>
      <p:sp>
        <p:nvSpPr>
          <p:cNvPr id="4" name="Text Placeholder 3">
            <a:extLst>
              <a:ext uri="{FF2B5EF4-FFF2-40B4-BE49-F238E27FC236}">
                <a16:creationId xmlns:a16="http://schemas.microsoft.com/office/drawing/2014/main" id="{DE43AEDD-F1BF-CC94-ACBB-70EE90D57212}"/>
              </a:ext>
            </a:extLst>
          </p:cNvPr>
          <p:cNvSpPr>
            <a:spLocks noGrp="1"/>
          </p:cNvSpPr>
          <p:nvPr>
            <p:ph type="body" sz="half" idx="2"/>
          </p:nvPr>
        </p:nvSpPr>
        <p:spPr>
          <a:xfrm>
            <a:off x="839788" y="2596748"/>
            <a:ext cx="3932237" cy="3811588"/>
          </a:xfrm>
        </p:spPr>
        <p:txBody>
          <a:bodyPr>
            <a:normAutofit/>
          </a:bodyPr>
          <a:lstStyle/>
          <a:p>
            <a:endParaRPr lang="en-US" sz="1600" u="none" strike="noStrike" dirty="0">
              <a:solidFill>
                <a:srgbClr val="000000"/>
              </a:solidFill>
              <a:effectLst/>
              <a:latin typeface="Franklin Gothic Medium Cond" panose="020B0606030402020204" pitchFamily="34" charset="0"/>
            </a:endParaRPr>
          </a:p>
          <a:p>
            <a:r>
              <a:rPr lang="en-US" sz="1600" b="0" i="1" u="none" strike="noStrike" dirty="0">
                <a:solidFill>
                  <a:srgbClr val="000000"/>
                </a:solidFill>
                <a:effectLst/>
                <a:latin typeface="Franklin Gothic Medium Cond" panose="020B0606030402020204" pitchFamily="34" charset="0"/>
              </a:rPr>
              <a:t>[working definition = building support for a strong, equitable public health system that promotes the best possible health outcomes for all, especially those that need it the most, by working with community partners, drawing on a full array of advocacy tools (including lobbying), and mobilizing individuals and groups to support, protect, and defend the authority and capacity of organizations across the broad public health system to continue in their efforts to bring about social change on behalf of a particular health goal, program, interest, or population.]</a:t>
            </a:r>
            <a:endParaRPr lang="en-US" b="0" i="1" dirty="0">
              <a:latin typeface="Franklin Gothic Medium Cond" panose="020B0606030402020204" pitchFamily="34" charset="0"/>
            </a:endParaRPr>
          </a:p>
          <a:p>
            <a:endParaRPr lang="en-US" dirty="0">
              <a:latin typeface="Franklin Gothic Medium Cond" panose="020B0606030402020204" pitchFamily="34" charset="0"/>
            </a:endParaRPr>
          </a:p>
        </p:txBody>
      </p:sp>
    </p:spTree>
    <p:extLst>
      <p:ext uri="{BB962C8B-B14F-4D97-AF65-F5344CB8AC3E}">
        <p14:creationId xmlns:p14="http://schemas.microsoft.com/office/powerpoint/2010/main" val="3779220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90C5C6-CF99-A93A-8DBF-1C18D14216E0}"/>
              </a:ext>
            </a:extLst>
          </p:cNvPr>
          <p:cNvSpPr>
            <a:spLocks noGrp="1"/>
          </p:cNvSpPr>
          <p:nvPr>
            <p:ph sz="half" idx="1"/>
          </p:nvPr>
        </p:nvSpPr>
        <p:spPr>
          <a:xfrm>
            <a:off x="959035" y="2194560"/>
            <a:ext cx="4714243" cy="3390672"/>
          </a:xfrm>
        </p:spPr>
        <p:txBody>
          <a:bodyPr/>
          <a:lstStyle/>
          <a:p>
            <a:pPr marL="0" indent="0">
              <a:buNone/>
            </a:pPr>
            <a:r>
              <a:rPr lang="en-US" sz="2800" b="0" dirty="0">
                <a:effectLst/>
                <a:latin typeface="Gill Sans" panose="020B0502020104020203" pitchFamily="34" charset="-79"/>
                <a:ea typeface="Gill Sans" panose="020B0502020104020203" pitchFamily="34" charset="-79"/>
                <a:cs typeface="Gill Sans" panose="020B0502020104020203" pitchFamily="34" charset="-79"/>
              </a:rPr>
              <a:t>Public health has the expertise and tools to help all communities achieve health and well-being, but the role and value of public health are often hidden and/or misunderstood. </a:t>
            </a:r>
          </a:p>
          <a:p>
            <a:endParaRPr lang="en-US" dirty="0"/>
          </a:p>
        </p:txBody>
      </p:sp>
      <p:sp>
        <p:nvSpPr>
          <p:cNvPr id="2" name="Content Placeholder 1">
            <a:extLst>
              <a:ext uri="{FF2B5EF4-FFF2-40B4-BE49-F238E27FC236}">
                <a16:creationId xmlns:a16="http://schemas.microsoft.com/office/drawing/2014/main" id="{04361686-51EA-99E7-3052-D21233F8DEE8}"/>
              </a:ext>
            </a:extLst>
          </p:cNvPr>
          <p:cNvSpPr>
            <a:spLocks noGrp="1"/>
          </p:cNvSpPr>
          <p:nvPr>
            <p:ph sz="half" idx="2"/>
          </p:nvPr>
        </p:nvSpPr>
        <p:spPr/>
        <p:txBody>
          <a:bodyPr>
            <a:normAutofit/>
          </a:bodyPr>
          <a:lstStyle/>
          <a:p>
            <a:pPr marL="0" indent="0">
              <a:buNone/>
            </a:pPr>
            <a:endParaRPr lang="en-US" dirty="0"/>
          </a:p>
          <a:p>
            <a:pPr marL="0" indent="0">
              <a:buNone/>
            </a:pPr>
            <a:endParaRPr lang="en-US" dirty="0"/>
          </a:p>
        </p:txBody>
      </p:sp>
      <p:sp>
        <p:nvSpPr>
          <p:cNvPr id="9" name="Title 8">
            <a:extLst>
              <a:ext uri="{FF2B5EF4-FFF2-40B4-BE49-F238E27FC236}">
                <a16:creationId xmlns:a16="http://schemas.microsoft.com/office/drawing/2014/main" id="{FC909CCF-E07C-82F6-7189-453321462BC7}"/>
              </a:ext>
            </a:extLst>
          </p:cNvPr>
          <p:cNvSpPr>
            <a:spLocks noGrp="1"/>
          </p:cNvSpPr>
          <p:nvPr>
            <p:ph type="title"/>
          </p:nvPr>
        </p:nvSpPr>
        <p:spPr>
          <a:xfrm>
            <a:off x="959035" y="1600200"/>
            <a:ext cx="10594848" cy="400110"/>
          </a:xfrm>
        </p:spPr>
        <p:txBody>
          <a:bodyPr/>
          <a:lstStyle/>
          <a:p>
            <a:r>
              <a:rPr lang="en-US" dirty="0"/>
              <a:t>Finding #1</a:t>
            </a:r>
          </a:p>
        </p:txBody>
      </p:sp>
      <p:pic>
        <p:nvPicPr>
          <p:cNvPr id="4" name="Picture 3">
            <a:extLst>
              <a:ext uri="{FF2B5EF4-FFF2-40B4-BE49-F238E27FC236}">
                <a16:creationId xmlns:a16="http://schemas.microsoft.com/office/drawing/2014/main" id="{3DCC4D4A-757B-2173-E3AF-9E7FDDF176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3622" y="2382671"/>
            <a:ext cx="6178377" cy="3022819"/>
          </a:xfrm>
          <a:prstGeom prst="rect">
            <a:avLst/>
          </a:prstGeom>
        </p:spPr>
      </p:pic>
    </p:spTree>
    <p:extLst>
      <p:ext uri="{BB962C8B-B14F-4D97-AF65-F5344CB8AC3E}">
        <p14:creationId xmlns:p14="http://schemas.microsoft.com/office/powerpoint/2010/main" val="414556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sp>
        <p:nvSpPr>
          <p:cNvPr id="173" name="Google Shape;173;p2"/>
          <p:cNvSpPr txBox="1">
            <a:spLocks noGrp="1"/>
          </p:cNvSpPr>
          <p:nvPr>
            <p:ph type="title"/>
          </p:nvPr>
        </p:nvSpPr>
        <p:spPr>
          <a:xfrm>
            <a:off x="2697208" y="1617984"/>
            <a:ext cx="5959602" cy="38472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500"/>
              <a:buFont typeface="Arial"/>
              <a:buNone/>
            </a:pPr>
            <a:r>
              <a:rPr lang="en-US" sz="2500"/>
              <a:t>Moderator</a:t>
            </a:r>
            <a:endParaRPr/>
          </a:p>
        </p:txBody>
      </p:sp>
      <p:pic>
        <p:nvPicPr>
          <p:cNvPr id="174" name="Google Shape;174;p2"/>
          <p:cNvPicPr preferRelativeResize="0"/>
          <p:nvPr/>
        </p:nvPicPr>
        <p:blipFill>
          <a:blip r:embed="rId3"/>
          <a:srcRect/>
          <a:stretch/>
        </p:blipFill>
        <p:spPr>
          <a:xfrm>
            <a:off x="2612571" y="2311121"/>
            <a:ext cx="1808737" cy="1689150"/>
          </a:xfrm>
          <a:prstGeom prst="rect">
            <a:avLst/>
          </a:prstGeom>
          <a:noFill/>
          <a:ln>
            <a:noFill/>
          </a:ln>
          <a:effectLst>
            <a:outerShdw blurRad="292100" dist="139700" dir="2700000" algn="tl" rotWithShape="0">
              <a:srgbClr val="333333">
                <a:alpha val="64705"/>
              </a:srgbClr>
            </a:outerShdw>
          </a:effectLst>
        </p:spPr>
      </p:pic>
      <p:sp>
        <p:nvSpPr>
          <p:cNvPr id="175" name="Google Shape;175;p2"/>
          <p:cNvSpPr/>
          <p:nvPr/>
        </p:nvSpPr>
        <p:spPr>
          <a:xfrm>
            <a:off x="4611735" y="2247775"/>
            <a:ext cx="6317917" cy="18158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8877"/>
                </a:solidFill>
                <a:effectLst/>
                <a:uLnTx/>
                <a:uFillTx/>
                <a:latin typeface="Arial"/>
                <a:ea typeface="Arial"/>
                <a:cs typeface="Arial"/>
                <a:sym typeface="Arial"/>
              </a:rPr>
              <a:t>Attica Scott, </a:t>
            </a:r>
            <a:r>
              <a:rPr lang="en-US" sz="2800" i="0" dirty="0">
                <a:solidFill>
                  <a:srgbClr val="4D4D4F"/>
                </a:solidFill>
                <a:effectLst/>
                <a:latin typeface="Arial" panose="020B0604020202020204" pitchFamily="34" charset="0"/>
              </a:rPr>
              <a:t>Director of Special Projects at Forward Justice Action Network and Former Kentucky State Representative</a:t>
            </a:r>
            <a:endParaRPr kumimoji="0" sz="280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90C5C6-CF99-A93A-8DBF-1C18D14216E0}"/>
              </a:ext>
            </a:extLst>
          </p:cNvPr>
          <p:cNvSpPr>
            <a:spLocks noGrp="1"/>
          </p:cNvSpPr>
          <p:nvPr>
            <p:ph sz="half" idx="1"/>
          </p:nvPr>
        </p:nvSpPr>
        <p:spPr>
          <a:xfrm>
            <a:off x="838199" y="2348139"/>
            <a:ext cx="10267336" cy="4351338"/>
          </a:xfrm>
        </p:spPr>
        <p:txBody>
          <a:bodyPr>
            <a:normAutofit/>
          </a:bodyPr>
          <a:lstStyle/>
          <a:p>
            <a:pPr marL="457200" indent="-457200">
              <a:buFont typeface="Arial" panose="020B0604020202020204" pitchFamily="34" charset="0"/>
              <a:buChar char="•"/>
            </a:pPr>
            <a:r>
              <a:rPr lang="en-US" dirty="0">
                <a:effectLst/>
                <a:latin typeface="Gill Sans" panose="020B0502020104020203" pitchFamily="34" charset="-79"/>
                <a:ea typeface="Gill Sans" panose="020B0502020104020203" pitchFamily="34" charset="-79"/>
                <a:cs typeface="Gill Sans" panose="020B0502020104020203" pitchFamily="34" charset="-79"/>
              </a:rPr>
              <a:t>Difficult to communicate scope of public health and its successes, sub-disciplines, data</a:t>
            </a:r>
          </a:p>
          <a:p>
            <a:pPr marL="457200" indent="-457200">
              <a:buFont typeface="Arial" panose="020B0604020202020204" pitchFamily="34" charset="0"/>
              <a:buChar char="•"/>
            </a:pPr>
            <a:r>
              <a:rPr lang="en-US" dirty="0">
                <a:latin typeface="Gill Sans" panose="020B0502020104020203" pitchFamily="34" charset="-79"/>
                <a:ea typeface="Gill Sans" panose="020B0502020104020203" pitchFamily="34" charset="-79"/>
                <a:cs typeface="Gill Sans" panose="020B0502020104020203" pitchFamily="34" charset="-79"/>
              </a:rPr>
              <a:t>Disinformation campaigns</a:t>
            </a:r>
          </a:p>
          <a:p>
            <a:pPr marL="457200" indent="-457200">
              <a:buFont typeface="Arial" panose="020B0604020202020204" pitchFamily="34" charset="0"/>
              <a:buChar char="•"/>
            </a:pPr>
            <a:r>
              <a:rPr lang="en-US" dirty="0">
                <a:latin typeface="Gill Sans" panose="020B0502020104020203" pitchFamily="34" charset="-79"/>
                <a:ea typeface="Gill Sans" panose="020B0502020104020203" pitchFamily="34" charset="-79"/>
                <a:cs typeface="Gill Sans" panose="020B0502020104020203" pitchFamily="34" charset="-79"/>
              </a:rPr>
              <a:t>BIPOC mistrust from prior and existing harms by PH, health, others</a:t>
            </a:r>
          </a:p>
          <a:p>
            <a:pPr marL="457200" indent="-457200">
              <a:buFont typeface="Arial" panose="020B0604020202020204" pitchFamily="34" charset="0"/>
              <a:buChar char="•"/>
            </a:pPr>
            <a:r>
              <a:rPr lang="en-US" dirty="0">
                <a:latin typeface="Gill Sans" panose="020B0502020104020203" pitchFamily="34" charset="-79"/>
                <a:ea typeface="Gill Sans" panose="020B0502020104020203" pitchFamily="34" charset="-79"/>
                <a:cs typeface="Gill Sans" panose="020B0502020104020203" pitchFamily="34" charset="-79"/>
              </a:rPr>
              <a:t>Specific health issues may be more relatable than broad idea of PH</a:t>
            </a:r>
          </a:p>
          <a:p>
            <a:pPr marL="457200" indent="-457200">
              <a:buFont typeface="Arial" panose="020B0604020202020204" pitchFamily="34" charset="0"/>
              <a:buChar char="•"/>
            </a:pPr>
            <a:r>
              <a:rPr lang="en-US" dirty="0">
                <a:latin typeface="Gill Sans" panose="020B0502020104020203" pitchFamily="34" charset="-79"/>
                <a:ea typeface="Gill Sans" panose="020B0502020104020203" pitchFamily="34" charset="-79"/>
                <a:cs typeface="Gill Sans" panose="020B0502020104020203" pitchFamily="34" charset="-79"/>
              </a:rPr>
              <a:t>Make the case to more conservative decisionmakers (workforce, economy, prosperity, ROI, rural health)</a:t>
            </a:r>
          </a:p>
          <a:p>
            <a:pPr marL="457200" indent="-457200">
              <a:buFont typeface="Arial" panose="020B0604020202020204" pitchFamily="34" charset="0"/>
              <a:buChar char="•"/>
            </a:pPr>
            <a:r>
              <a:rPr lang="en-US" dirty="0">
                <a:latin typeface="Gill Sans" panose="020B0502020104020203" pitchFamily="34" charset="-79"/>
                <a:ea typeface="Gill Sans" panose="020B0502020104020203" pitchFamily="34" charset="-79"/>
                <a:cs typeface="Gill Sans" panose="020B0502020104020203" pitchFamily="34" charset="-79"/>
              </a:rPr>
              <a:t>Indiana’s republican-led 1500% increase in state funding for LHDs</a:t>
            </a:r>
          </a:p>
          <a:p>
            <a:endParaRPr lang="en-US" sz="2800" dirty="0">
              <a:effectLst/>
              <a:latin typeface="Gill Sans" panose="020B0502020104020203" pitchFamily="34" charset="-79"/>
              <a:ea typeface="Gill Sans" panose="020B0502020104020203" pitchFamily="34" charset="-79"/>
              <a:cs typeface="Gill Sans" panose="020B0502020104020203" pitchFamily="34" charset="-79"/>
            </a:endParaRPr>
          </a:p>
          <a:p>
            <a:endParaRPr lang="en-US" dirty="0"/>
          </a:p>
        </p:txBody>
      </p:sp>
      <p:sp>
        <p:nvSpPr>
          <p:cNvPr id="9" name="Title 8">
            <a:extLst>
              <a:ext uri="{FF2B5EF4-FFF2-40B4-BE49-F238E27FC236}">
                <a16:creationId xmlns:a16="http://schemas.microsoft.com/office/drawing/2014/main" id="{FC909CCF-E07C-82F6-7189-453321462BC7}"/>
              </a:ext>
            </a:extLst>
          </p:cNvPr>
          <p:cNvSpPr>
            <a:spLocks noGrp="1"/>
          </p:cNvSpPr>
          <p:nvPr>
            <p:ph type="title"/>
          </p:nvPr>
        </p:nvSpPr>
        <p:spPr>
          <a:xfrm>
            <a:off x="838199" y="1612760"/>
            <a:ext cx="10594848" cy="400110"/>
          </a:xfrm>
        </p:spPr>
        <p:txBody>
          <a:bodyPr/>
          <a:lstStyle/>
          <a:p>
            <a:r>
              <a:rPr lang="en-US" dirty="0">
                <a:latin typeface="Franklin Gothic Medium" panose="020B0603020102020204" pitchFamily="34" charset="0"/>
              </a:rPr>
              <a:t>Finding #1: Understanding PH Role/Value</a:t>
            </a:r>
          </a:p>
        </p:txBody>
      </p:sp>
    </p:spTree>
    <p:extLst>
      <p:ext uri="{BB962C8B-B14F-4D97-AF65-F5344CB8AC3E}">
        <p14:creationId xmlns:p14="http://schemas.microsoft.com/office/powerpoint/2010/main" val="3552870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7C054F2D-6369-3534-FA62-0BF42C8BCEB1}"/>
              </a:ext>
            </a:extLst>
          </p:cNvPr>
          <p:cNvSpPr txBox="1">
            <a:spLocks/>
          </p:cNvSpPr>
          <p:nvPr/>
        </p:nvSpPr>
        <p:spPr>
          <a:xfrm>
            <a:off x="838200" y="202037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Quotes</a:t>
            </a:r>
          </a:p>
          <a:p>
            <a:pPr marL="0" indent="0">
              <a:buFont typeface="Arial" panose="020B0604020202020204" pitchFamily="34" charset="0"/>
              <a:buNone/>
            </a:pPr>
            <a:endParaRPr lang="en-US" dirty="0"/>
          </a:p>
          <a:p>
            <a:pPr marL="0" indent="0" algn="ctr">
              <a:buFont typeface="Arial" panose="020B0604020202020204" pitchFamily="34" charset="0"/>
              <a:buNone/>
            </a:pPr>
            <a:r>
              <a:rPr lang="en-US" sz="3200" i="1" dirty="0">
                <a:solidFill>
                  <a:srgbClr val="008877"/>
                </a:solidFill>
                <a:latin typeface="Gill Sans" panose="020B0502020104020203" pitchFamily="34" charset="-79"/>
                <a:ea typeface="Gill Sans" panose="020B0502020104020203" pitchFamily="34" charset="-79"/>
                <a:cs typeface="Gill Sans" panose="020B0502020104020203" pitchFamily="34" charset="-79"/>
              </a:rPr>
              <a:t>“If given the right arguments, Republicans would support [residents of this (red) state].”</a:t>
            </a:r>
          </a:p>
          <a:p>
            <a:pPr marL="0" indent="0" algn="ctr">
              <a:buFont typeface="Arial" panose="020B0604020202020204" pitchFamily="34" charset="0"/>
              <a:buNone/>
            </a:pPr>
            <a:endParaRPr lang="en-US" sz="3200" dirty="0">
              <a:solidFill>
                <a:srgbClr val="008877"/>
              </a:solidFill>
              <a:latin typeface="Gill Sans" panose="020B0502020104020203" pitchFamily="34" charset="-79"/>
              <a:ea typeface="Gill Sans" panose="020B0502020104020203" pitchFamily="34" charset="-79"/>
              <a:cs typeface="Gill Sans" panose="020B0502020104020203" pitchFamily="34" charset="-79"/>
            </a:endParaRPr>
          </a:p>
          <a:p>
            <a:pPr marL="0" indent="0" algn="ctr">
              <a:buFont typeface="Arial" panose="020B0604020202020204" pitchFamily="34" charset="0"/>
              <a:buNone/>
            </a:pPr>
            <a:r>
              <a:rPr lang="en-US" sz="3200" i="1" dirty="0">
                <a:solidFill>
                  <a:srgbClr val="008877"/>
                </a:solidFill>
                <a:latin typeface="Gill Sans" panose="020B0502020104020203" pitchFamily="34" charset="-79"/>
                <a:ea typeface="Gill Sans" panose="020B0502020104020203" pitchFamily="34" charset="-79"/>
                <a:cs typeface="Gill Sans" panose="020B0502020104020203" pitchFamily="34" charset="-79"/>
              </a:rPr>
              <a:t>“Public health bills have to be workforce bills, not public health bills.”</a:t>
            </a:r>
            <a:endParaRPr lang="en-US" sz="3200" dirty="0">
              <a:solidFill>
                <a:srgbClr val="008877"/>
              </a:solidFill>
              <a:latin typeface="Gill Sans" panose="020B0502020104020203" pitchFamily="34" charset="-79"/>
              <a:ea typeface="Gill Sans" panose="020B0502020104020203" pitchFamily="34" charset="-79"/>
              <a:cs typeface="Gill Sans" panose="020B0502020104020203" pitchFamily="34" charset="-79"/>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221891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427F9-A8AA-8009-A561-B50A05420F49}"/>
              </a:ext>
            </a:extLst>
          </p:cNvPr>
          <p:cNvSpPr>
            <a:spLocks noGrp="1"/>
          </p:cNvSpPr>
          <p:nvPr>
            <p:ph sz="half" idx="1"/>
          </p:nvPr>
        </p:nvSpPr>
        <p:spPr>
          <a:xfrm>
            <a:off x="798576" y="2194559"/>
            <a:ext cx="4714243" cy="3415241"/>
          </a:xfrm>
        </p:spPr>
        <p:txBody>
          <a:bodyPr>
            <a:normAutofit/>
          </a:bodyPr>
          <a:lstStyle/>
          <a:p>
            <a:pPr marL="0" indent="0">
              <a:buNone/>
            </a:pPr>
            <a:r>
              <a:rPr lang="en-US" sz="2400" b="0" dirty="0">
                <a:effectLst/>
                <a:latin typeface="Gill Sans" panose="020B0502020104020203" pitchFamily="34" charset="-79"/>
                <a:ea typeface="Gill Sans" panose="020B0502020104020203" pitchFamily="34" charset="-79"/>
              </a:rPr>
              <a:t>Members of the public health workforce and state/local public health leaders are often reluctant to rely on tools such as advocacy and lobbying that have served other sectors well.</a:t>
            </a:r>
            <a:r>
              <a:rPr lang="en-US" sz="2400" b="0" dirty="0">
                <a:effectLst/>
              </a:rPr>
              <a:t> </a:t>
            </a:r>
            <a:endParaRPr lang="en-US" sz="2400" b="0" dirty="0"/>
          </a:p>
          <a:p>
            <a:pPr marL="0" indent="0">
              <a:buNone/>
            </a:pPr>
            <a:endParaRPr lang="en-US" sz="2400" dirty="0"/>
          </a:p>
          <a:p>
            <a:pPr marL="0" indent="0">
              <a:buNone/>
            </a:pPr>
            <a:endParaRPr lang="en-US" sz="2400" dirty="0"/>
          </a:p>
        </p:txBody>
      </p:sp>
      <p:pic>
        <p:nvPicPr>
          <p:cNvPr id="5" name="Content Placeholder 4">
            <a:extLst>
              <a:ext uri="{FF2B5EF4-FFF2-40B4-BE49-F238E27FC236}">
                <a16:creationId xmlns:a16="http://schemas.microsoft.com/office/drawing/2014/main" id="{F78E1B4A-71B4-7044-2429-363548EFBF08}"/>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352001" y="2244134"/>
            <a:ext cx="5133568" cy="3365667"/>
          </a:xfrm>
          <a:prstGeom prst="rect">
            <a:avLst/>
          </a:prstGeom>
        </p:spPr>
      </p:pic>
      <p:sp>
        <p:nvSpPr>
          <p:cNvPr id="3" name="Title 2">
            <a:extLst>
              <a:ext uri="{FF2B5EF4-FFF2-40B4-BE49-F238E27FC236}">
                <a16:creationId xmlns:a16="http://schemas.microsoft.com/office/drawing/2014/main" id="{3719EC30-5459-D121-BF83-34AD14BD6B86}"/>
              </a:ext>
            </a:extLst>
          </p:cNvPr>
          <p:cNvSpPr>
            <a:spLocks noGrp="1"/>
          </p:cNvSpPr>
          <p:nvPr>
            <p:ph type="title"/>
          </p:nvPr>
        </p:nvSpPr>
        <p:spPr>
          <a:xfrm>
            <a:off x="798576" y="1600200"/>
            <a:ext cx="10594848" cy="400110"/>
          </a:xfrm>
        </p:spPr>
        <p:txBody>
          <a:bodyPr/>
          <a:lstStyle/>
          <a:p>
            <a:r>
              <a:rPr lang="en-US" dirty="0">
                <a:latin typeface="Franklin Gothic Medium" panose="020B0603020102020204" pitchFamily="34" charset="0"/>
              </a:rPr>
              <a:t>Finding #2</a:t>
            </a:r>
          </a:p>
        </p:txBody>
      </p:sp>
    </p:spTree>
    <p:extLst>
      <p:ext uri="{BB962C8B-B14F-4D97-AF65-F5344CB8AC3E}">
        <p14:creationId xmlns:p14="http://schemas.microsoft.com/office/powerpoint/2010/main" val="4209009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427F9-A8AA-8009-A561-B50A05420F49}"/>
              </a:ext>
            </a:extLst>
          </p:cNvPr>
          <p:cNvSpPr>
            <a:spLocks noGrp="1"/>
          </p:cNvSpPr>
          <p:nvPr>
            <p:ph sz="half" idx="1"/>
          </p:nvPr>
        </p:nvSpPr>
        <p:spPr>
          <a:xfrm>
            <a:off x="838199" y="2427601"/>
            <a:ext cx="10223091" cy="2002797"/>
          </a:xfrm>
        </p:spPr>
        <p:txBody>
          <a:bodyPr>
            <a:normAutofit/>
          </a:bodyPr>
          <a:lstStyle/>
          <a:p>
            <a:pPr marL="57150" indent="-285750">
              <a:buFont typeface="Arial" panose="020B0604020202020204" pitchFamily="34" charset="0"/>
              <a:buChar char="•"/>
            </a:pPr>
            <a:r>
              <a:rPr lang="en-US" dirty="0">
                <a:effectLst/>
                <a:latin typeface="Gill Sans" panose="020B0502020104020203" pitchFamily="34" charset="-79"/>
                <a:ea typeface="Gill Sans" panose="020B0502020104020203" pitchFamily="34" charset="-79"/>
              </a:rPr>
              <a:t>Lobbying is crucial for success</a:t>
            </a:r>
          </a:p>
          <a:p>
            <a:pPr marL="57150" indent="-285750">
              <a:buFont typeface="Arial" panose="020B0604020202020204" pitchFamily="34" charset="0"/>
              <a:buChar char="•"/>
            </a:pPr>
            <a:r>
              <a:rPr lang="en-US" dirty="0">
                <a:latin typeface="Gill Sans" panose="020B0502020104020203" pitchFamily="34" charset="-79"/>
              </a:rPr>
              <a:t>Not well understood</a:t>
            </a:r>
          </a:p>
          <a:p>
            <a:pPr marL="57150" indent="-285750">
              <a:buFont typeface="Arial" panose="020B0604020202020204" pitchFamily="34" charset="0"/>
              <a:buChar char="•"/>
            </a:pPr>
            <a:r>
              <a:rPr lang="en-US" dirty="0">
                <a:latin typeface="Gill Sans" panose="020B0502020104020203" pitchFamily="34" charset="-79"/>
              </a:rPr>
              <a:t>Many in PH workforce are constrained from doing or THINK they are constrained </a:t>
            </a:r>
          </a:p>
          <a:p>
            <a:pPr marL="57150" indent="-285750">
              <a:buFont typeface="Arial" panose="020B0604020202020204" pitchFamily="34" charset="0"/>
              <a:buChar char="•"/>
            </a:pPr>
            <a:r>
              <a:rPr lang="en-US" dirty="0">
                <a:latin typeface="Gill Sans" panose="020B0502020104020203" pitchFamily="34" charset="-79"/>
              </a:rPr>
              <a:t>Variable legislative cycles from state to state</a:t>
            </a:r>
          </a:p>
          <a:p>
            <a:pPr marL="57150" indent="-285750">
              <a:buFont typeface="Arial" panose="020B0604020202020204" pitchFamily="34" charset="0"/>
              <a:buChar char="•"/>
            </a:pPr>
            <a:r>
              <a:rPr lang="en-US" dirty="0">
                <a:latin typeface="Gill Sans" panose="020B0502020104020203" pitchFamily="34" charset="-79"/>
              </a:rPr>
              <a:t>Need more training, resources, and clarity</a:t>
            </a: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719EC30-5459-D121-BF83-34AD14BD6B86}"/>
              </a:ext>
            </a:extLst>
          </p:cNvPr>
          <p:cNvSpPr>
            <a:spLocks noGrp="1"/>
          </p:cNvSpPr>
          <p:nvPr>
            <p:ph type="title"/>
          </p:nvPr>
        </p:nvSpPr>
        <p:spPr>
          <a:xfrm>
            <a:off x="798576" y="1400145"/>
            <a:ext cx="10594848" cy="400110"/>
          </a:xfrm>
        </p:spPr>
        <p:txBody>
          <a:bodyPr>
            <a:normAutofit fontScale="90000"/>
          </a:bodyPr>
          <a:lstStyle/>
          <a:p>
            <a:r>
              <a:rPr lang="en-US" sz="4000" dirty="0">
                <a:latin typeface="Franklin Gothic Medium" panose="020B0603020102020204" pitchFamily="34" charset="0"/>
              </a:rPr>
              <a:t>Finding #2: Need stronger advocacy + lobbying</a:t>
            </a:r>
          </a:p>
        </p:txBody>
      </p:sp>
    </p:spTree>
    <p:extLst>
      <p:ext uri="{BB962C8B-B14F-4D97-AF65-F5344CB8AC3E}">
        <p14:creationId xmlns:p14="http://schemas.microsoft.com/office/powerpoint/2010/main" val="2356734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640A00-6993-A013-E0AF-1B0B4E673231}"/>
              </a:ext>
            </a:extLst>
          </p:cNvPr>
          <p:cNvSpPr>
            <a:spLocks noGrp="1"/>
          </p:cNvSpPr>
          <p:nvPr>
            <p:ph sz="half" idx="1"/>
          </p:nvPr>
        </p:nvSpPr>
        <p:spPr>
          <a:xfrm>
            <a:off x="838200" y="1810877"/>
            <a:ext cx="10515600" cy="4351338"/>
          </a:xfrm>
        </p:spPr>
        <p:txBody>
          <a:bodyPr>
            <a:normAutofit fontScale="77500" lnSpcReduction="20000"/>
          </a:bodyPr>
          <a:lstStyle/>
          <a:p>
            <a:pPr marL="0" indent="0">
              <a:buNone/>
            </a:pPr>
            <a:r>
              <a:rPr lang="en-US" sz="3200" i="1" dirty="0">
                <a:latin typeface="Gill Sans" panose="020B0502020104020203" pitchFamily="34" charset="-79"/>
                <a:cs typeface="Gill Sans" panose="020B0502020104020203" pitchFamily="34" charset="-79"/>
              </a:rPr>
              <a:t>Quotes</a:t>
            </a:r>
          </a:p>
          <a:p>
            <a:pPr marL="0" indent="0">
              <a:buNone/>
            </a:pPr>
            <a:endParaRPr lang="en-US" dirty="0"/>
          </a:p>
          <a:p>
            <a:pPr marL="0" indent="0" algn="ctr">
              <a:buNone/>
            </a:pPr>
            <a:r>
              <a:rPr lang="en-US" sz="3200" i="1"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rPr>
              <a:t>“The public health workforce </a:t>
            </a:r>
            <a:r>
              <a:rPr lang="en-US" sz="3200" b="1" i="1"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rPr>
              <a:t>underestimates and undervalues</a:t>
            </a:r>
            <a:r>
              <a:rPr lang="en-US" sz="3200" i="1"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rPr>
              <a:t> how much it can actually advocate.” </a:t>
            </a:r>
          </a:p>
          <a:p>
            <a:pPr marL="0" indent="0" algn="ctr">
              <a:buNone/>
            </a:pPr>
            <a:endParaRPr lang="en-US" sz="3200"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endParaRPr>
          </a:p>
          <a:p>
            <a:pPr marL="0" indent="0" algn="ctr">
              <a:buNone/>
            </a:pPr>
            <a:r>
              <a:rPr lang="en-US" sz="3200" i="1"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rPr>
              <a:t>“The [public health] organizations are the subject matter specialists, but </a:t>
            </a:r>
            <a:r>
              <a:rPr lang="en-US" sz="3200" b="1" i="1"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rPr>
              <a:t>the paid lobbyists have the relationships, make the calls, and get things through.</a:t>
            </a:r>
            <a:r>
              <a:rPr lang="en-US" sz="3200" i="1"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rPr>
              <a:t>” </a:t>
            </a:r>
          </a:p>
          <a:p>
            <a:pPr marL="0" indent="0" algn="ctr">
              <a:buNone/>
            </a:pPr>
            <a:endParaRPr lang="en-US" sz="3200" i="1" dirty="0">
              <a:solidFill>
                <a:srgbClr val="008877"/>
              </a:solidFill>
              <a:latin typeface="Gill Sans" panose="020B0502020104020203" pitchFamily="34" charset="-79"/>
              <a:ea typeface="Gill Sans" panose="020B0502020104020203" pitchFamily="34" charset="-79"/>
              <a:cs typeface="Gill Sans" panose="020B0502020104020203" pitchFamily="34" charset="-79"/>
            </a:endParaRPr>
          </a:p>
          <a:p>
            <a:pPr marL="0" indent="0" algn="ctr">
              <a:buNone/>
            </a:pPr>
            <a:r>
              <a:rPr lang="en-US" sz="3200" i="1"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rPr>
              <a:t>“We [public health] care about how policy looks and affects people; lobbyists care about winning. Both are important.” </a:t>
            </a:r>
            <a:endParaRPr lang="en-US" sz="3200"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endParaRPr>
          </a:p>
          <a:p>
            <a:pPr marL="0" indent="0" algn="ctr">
              <a:buNone/>
            </a:pPr>
            <a:endParaRPr lang="en-US" sz="3200"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endParaRPr>
          </a:p>
          <a:p>
            <a:pPr marL="0" indent="0">
              <a:buNone/>
            </a:pPr>
            <a:endParaRPr lang="en-US" dirty="0"/>
          </a:p>
        </p:txBody>
      </p:sp>
    </p:spTree>
    <p:extLst>
      <p:ext uri="{BB962C8B-B14F-4D97-AF65-F5344CB8AC3E}">
        <p14:creationId xmlns:p14="http://schemas.microsoft.com/office/powerpoint/2010/main" val="2110724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492821-FA3D-E334-D840-B47B912E5B45}"/>
              </a:ext>
            </a:extLst>
          </p:cNvPr>
          <p:cNvSpPr>
            <a:spLocks noGrp="1"/>
          </p:cNvSpPr>
          <p:nvPr>
            <p:ph sz="half" idx="1"/>
          </p:nvPr>
        </p:nvSpPr>
        <p:spPr>
          <a:xfrm>
            <a:off x="838199" y="1589645"/>
            <a:ext cx="10515600" cy="1492762"/>
          </a:xfrm>
        </p:spPr>
        <p:txBody>
          <a:bodyPr>
            <a:normAutofit/>
          </a:bodyPr>
          <a:lstStyle/>
          <a:p>
            <a:pPr marL="0" indent="0">
              <a:buNone/>
            </a:pPr>
            <a:r>
              <a:rPr lang="en-US" sz="2800" dirty="0">
                <a:effectLst/>
                <a:latin typeface="Gill Sans" panose="020B0502020104020203" pitchFamily="34" charset="-79"/>
                <a:ea typeface="Gill Sans" panose="020B0502020104020203" pitchFamily="34" charset="-79"/>
              </a:rPr>
              <a:t>Public health measures in response to COVID have sparked ongoing </a:t>
            </a:r>
            <a:r>
              <a:rPr lang="en-US" sz="2800" b="1" dirty="0">
                <a:effectLst/>
                <a:latin typeface="Gill Sans" panose="020B0502020104020203" pitchFamily="34" charset="-79"/>
                <a:ea typeface="Gill Sans" panose="020B0502020104020203" pitchFamily="34" charset="-79"/>
              </a:rPr>
              <a:t>challenges to public health authority</a:t>
            </a:r>
            <a:r>
              <a:rPr lang="en-US" sz="2800" dirty="0">
                <a:effectLst/>
                <a:latin typeface="Gill Sans" panose="020B0502020104020203" pitchFamily="34" charset="-79"/>
                <a:ea typeface="Gill Sans" panose="020B0502020104020203" pitchFamily="34" charset="-79"/>
              </a:rPr>
              <a:t>, making advocacy even more difficult and essential.</a:t>
            </a:r>
            <a:r>
              <a:rPr lang="en-US" sz="2800" dirty="0">
                <a:effectLst/>
              </a:rPr>
              <a:t> </a:t>
            </a:r>
            <a:endParaRPr lang="en-US" sz="2800"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ABA91A65-44D1-F7C3-309A-24CCB6879874}"/>
              </a:ext>
            </a:extLst>
          </p:cNvPr>
          <p:cNvSpPr>
            <a:spLocks noGrp="1"/>
          </p:cNvSpPr>
          <p:nvPr>
            <p:ph type="title"/>
          </p:nvPr>
        </p:nvSpPr>
        <p:spPr>
          <a:xfrm>
            <a:off x="838199" y="1123601"/>
            <a:ext cx="10594848" cy="400110"/>
          </a:xfrm>
        </p:spPr>
        <p:txBody>
          <a:bodyPr/>
          <a:lstStyle/>
          <a:p>
            <a:r>
              <a:rPr lang="en-US" dirty="0">
                <a:latin typeface="Franklin Gothic Medium" panose="020B0603020102020204" pitchFamily="34" charset="0"/>
              </a:rPr>
              <a:t>Finding #3</a:t>
            </a:r>
          </a:p>
        </p:txBody>
      </p:sp>
      <mc:AlternateContent xmlns:mc="http://schemas.openxmlformats.org/markup-compatibility/2006" xmlns:cx4="http://schemas.microsoft.com/office/drawing/2016/5/10/chartex">
        <mc:Choice Requires="cx4">
          <p:graphicFrame>
            <p:nvGraphicFramePr>
              <p:cNvPr id="4" name="Content Placeholder 2">
                <a:extLst>
                  <a:ext uri="{FF2B5EF4-FFF2-40B4-BE49-F238E27FC236}">
                    <a16:creationId xmlns:a16="http://schemas.microsoft.com/office/drawing/2014/main" id="{E741C408-88A8-7E10-F54F-5685ACAB862E}"/>
                  </a:ext>
                </a:extLst>
              </p:cNvPr>
              <p:cNvGraphicFramePr>
                <a:graphicFrameLocks/>
              </p:cNvGraphicFramePr>
              <p:nvPr/>
            </p:nvGraphicFramePr>
            <p:xfrm>
              <a:off x="2405217" y="2976277"/>
              <a:ext cx="7229168" cy="376401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ontent Placeholder 2">
                <a:extLst>
                  <a:ext uri="{FF2B5EF4-FFF2-40B4-BE49-F238E27FC236}">
                    <a16:creationId xmlns:a16="http://schemas.microsoft.com/office/drawing/2014/main" id="{E741C408-88A8-7E10-F54F-5685ACAB862E}"/>
                  </a:ext>
                </a:extLst>
              </p:cNvPr>
              <p:cNvPicPr>
                <a:picLocks noGrp="1" noRot="1" noChangeAspect="1" noMove="1" noResize="1" noEditPoints="1" noAdjustHandles="1" noChangeArrowheads="1" noChangeShapeType="1"/>
              </p:cNvPicPr>
              <p:nvPr/>
            </p:nvPicPr>
            <p:blipFill>
              <a:blip r:embed="rId3"/>
              <a:stretch>
                <a:fillRect/>
              </a:stretch>
            </p:blipFill>
            <p:spPr>
              <a:xfrm>
                <a:off x="2405217" y="2976277"/>
                <a:ext cx="7229168" cy="3764014"/>
              </a:xfrm>
              <a:prstGeom prst="rect">
                <a:avLst/>
              </a:prstGeom>
            </p:spPr>
          </p:pic>
        </mc:Fallback>
      </mc:AlternateContent>
      <p:grpSp>
        <p:nvGrpSpPr>
          <p:cNvPr id="5" name="Group 4">
            <a:extLst>
              <a:ext uri="{FF2B5EF4-FFF2-40B4-BE49-F238E27FC236}">
                <a16:creationId xmlns:a16="http://schemas.microsoft.com/office/drawing/2014/main" id="{8BF670CD-7D9D-7C7E-DB9A-535DB69B9242}"/>
              </a:ext>
            </a:extLst>
          </p:cNvPr>
          <p:cNvGrpSpPr/>
          <p:nvPr/>
        </p:nvGrpSpPr>
        <p:grpSpPr>
          <a:xfrm>
            <a:off x="1806745" y="4579653"/>
            <a:ext cx="1623925" cy="879402"/>
            <a:chOff x="4061713" y="3271683"/>
            <a:chExt cx="2362200" cy="1016636"/>
          </a:xfrm>
        </p:grpSpPr>
        <p:grpSp>
          <p:nvGrpSpPr>
            <p:cNvPr id="7" name="Group 6">
              <a:extLst>
                <a:ext uri="{FF2B5EF4-FFF2-40B4-BE49-F238E27FC236}">
                  <a16:creationId xmlns:a16="http://schemas.microsoft.com/office/drawing/2014/main" id="{FA70DC9A-97A9-E1ED-8EB8-B3CFC7935B61}"/>
                </a:ext>
              </a:extLst>
            </p:cNvPr>
            <p:cNvGrpSpPr/>
            <p:nvPr/>
          </p:nvGrpSpPr>
          <p:grpSpPr>
            <a:xfrm>
              <a:off x="4061713" y="3271683"/>
              <a:ext cx="2362200" cy="1016636"/>
              <a:chOff x="-206385" y="0"/>
              <a:chExt cx="2362314" cy="1016636"/>
            </a:xfrm>
          </p:grpSpPr>
          <p:sp>
            <p:nvSpPr>
              <p:cNvPr id="8" name="Rectangle 7">
                <a:extLst>
                  <a:ext uri="{FF2B5EF4-FFF2-40B4-BE49-F238E27FC236}">
                    <a16:creationId xmlns:a16="http://schemas.microsoft.com/office/drawing/2014/main" id="{C838E157-85B0-88D3-D920-B738AB34DB36}"/>
                  </a:ext>
                </a:extLst>
              </p:cNvPr>
              <p:cNvSpPr/>
              <p:nvPr/>
            </p:nvSpPr>
            <p:spPr>
              <a:xfrm>
                <a:off x="0" y="0"/>
                <a:ext cx="2155925" cy="1016625"/>
              </a:xfrm>
              <a:prstGeom prst="rect">
                <a:avLst/>
              </a:prstGeom>
              <a:noFill/>
              <a:ln>
                <a:noFill/>
              </a:ln>
            </p:spPr>
            <p:txBody>
              <a:bodyPr spcFirstLastPara="1" wrap="square" lIns="91425" tIns="91425" rIns="91425" bIns="91425" anchor="ctr" anchorCtr="0">
                <a:noAutofit/>
              </a:bodyPr>
              <a:lstStyle/>
              <a:p>
                <a:pPr marL="0" marR="0">
                  <a:lnSpc>
                    <a:spcPct val="110000"/>
                  </a:lnSpc>
                  <a:spcBef>
                    <a:spcPts val="0"/>
                  </a:spcBef>
                  <a:spcAft>
                    <a:spcPts val="0"/>
                  </a:spcAft>
                </a:pPr>
                <a:r>
                  <a:rPr lang="en-US" sz="1200">
                    <a:effectLst/>
                    <a:latin typeface="Gill Sans" panose="020B0502020104020203" pitchFamily="34" charset="-79"/>
                    <a:ea typeface="Gill Sans" panose="020B0502020104020203" pitchFamily="34" charset="-79"/>
                    <a:cs typeface="Gill Sans" panose="020B0502020104020203" pitchFamily="34" charset="-79"/>
                  </a:rPr>
                  <a:t> </a:t>
                </a:r>
              </a:p>
            </p:txBody>
          </p:sp>
          <p:sp>
            <p:nvSpPr>
              <p:cNvPr id="9" name="Rectangle 8">
                <a:extLst>
                  <a:ext uri="{FF2B5EF4-FFF2-40B4-BE49-F238E27FC236}">
                    <a16:creationId xmlns:a16="http://schemas.microsoft.com/office/drawing/2014/main" id="{6187B3AC-D30A-98AC-8955-01C2EE086C3D}"/>
                  </a:ext>
                </a:extLst>
              </p:cNvPr>
              <p:cNvSpPr/>
              <p:nvPr/>
            </p:nvSpPr>
            <p:spPr>
              <a:xfrm>
                <a:off x="-206385" y="1"/>
                <a:ext cx="2155925" cy="1016635"/>
              </a:xfrm>
              <a:prstGeom prst="rect">
                <a:avLst/>
              </a:prstGeom>
              <a:solidFill>
                <a:schemeClr val="lt1"/>
              </a:solidFill>
              <a:ln>
                <a:noFill/>
              </a:ln>
            </p:spPr>
            <p:txBody>
              <a:bodyPr spcFirstLastPara="1" wrap="square" lIns="91425" tIns="45700" rIns="91425" bIns="45700" anchor="t" anchorCtr="0">
                <a:noAutofit/>
              </a:bodyPr>
              <a:lstStyle/>
              <a:p>
                <a:pPr marL="0" marR="0" algn="r">
                  <a:lnSpc>
                    <a:spcPct val="110000"/>
                  </a:lnSpc>
                  <a:spcBef>
                    <a:spcPts val="0"/>
                  </a:spcBef>
                  <a:spcAft>
                    <a:spcPts val="1200"/>
                  </a:spcAft>
                </a:pPr>
                <a:r>
                  <a:rPr lang="en-US" sz="1000" dirty="0">
                    <a:solidFill>
                      <a:srgbClr val="595959"/>
                    </a:solidFill>
                    <a:effectLst/>
                    <a:latin typeface="Arial" panose="020B0604020202020204" pitchFamily="34" charset="0"/>
                    <a:ea typeface="Arial" panose="020B0604020202020204" pitchFamily="34" charset="0"/>
                    <a:cs typeface="Gill Sans" panose="020B0502020104020203" pitchFamily="34" charset="-79"/>
                  </a:rPr>
                  <a:t>States Limiting Public Health Authority</a:t>
                </a:r>
                <a:endParaRPr lang="en-US" sz="1400" dirty="0">
                  <a:effectLst/>
                  <a:latin typeface="Gill Sans" panose="020B0502020104020203" pitchFamily="34" charset="-79"/>
                  <a:ea typeface="Gill Sans" panose="020B0502020104020203" pitchFamily="34" charset="-79"/>
                  <a:cs typeface="Gill Sans" panose="020B0502020104020203" pitchFamily="34" charset="-79"/>
                </a:endParaRPr>
              </a:p>
              <a:p>
                <a:pPr marL="0" marR="0" algn="r">
                  <a:lnSpc>
                    <a:spcPct val="110000"/>
                  </a:lnSpc>
                  <a:spcBef>
                    <a:spcPts val="0"/>
                  </a:spcBef>
                  <a:spcAft>
                    <a:spcPts val="1200"/>
                  </a:spcAft>
                </a:pPr>
                <a:r>
                  <a:rPr lang="en-US" sz="1000" dirty="0">
                    <a:solidFill>
                      <a:srgbClr val="595959"/>
                    </a:solidFill>
                    <a:effectLst/>
                    <a:latin typeface="Arial" panose="020B0604020202020204" pitchFamily="34" charset="0"/>
                    <a:ea typeface="Arial" panose="020B0604020202020204" pitchFamily="34" charset="0"/>
                    <a:cs typeface="Gill Sans" panose="020B0502020104020203" pitchFamily="34" charset="-79"/>
                  </a:rPr>
                  <a:t>States Limiting </a:t>
                </a:r>
                <a:r>
                  <a:rPr lang="en-US" sz="1000" b="1" dirty="0">
                    <a:solidFill>
                      <a:srgbClr val="595959"/>
                    </a:solidFill>
                    <a:effectLst/>
                    <a:latin typeface="Arial" panose="020B0604020202020204" pitchFamily="34" charset="0"/>
                    <a:ea typeface="Arial" panose="020B0604020202020204" pitchFamily="34" charset="0"/>
                    <a:cs typeface="Gill Sans" panose="020B0502020104020203" pitchFamily="34" charset="-79"/>
                  </a:rPr>
                  <a:t>AND</a:t>
                </a:r>
                <a:r>
                  <a:rPr lang="en-US" sz="1000" dirty="0">
                    <a:solidFill>
                      <a:srgbClr val="595959"/>
                    </a:solidFill>
                    <a:effectLst/>
                    <a:latin typeface="Arial" panose="020B0604020202020204" pitchFamily="34" charset="0"/>
                    <a:ea typeface="Arial" panose="020B0604020202020204" pitchFamily="34" charset="0"/>
                    <a:cs typeface="Gill Sans" panose="020B0502020104020203" pitchFamily="34" charset="-79"/>
                  </a:rPr>
                  <a:t> Reallocating Public Health Authority</a:t>
                </a:r>
                <a:endParaRPr lang="en-US" sz="1400" dirty="0">
                  <a:effectLst/>
                  <a:latin typeface="Gill Sans" panose="020B0502020104020203" pitchFamily="34" charset="-79"/>
                  <a:ea typeface="Gill Sans" panose="020B0502020104020203" pitchFamily="34" charset="-79"/>
                  <a:cs typeface="Gill Sans" panose="020B0502020104020203" pitchFamily="34" charset="-79"/>
                </a:endParaRPr>
              </a:p>
            </p:txBody>
          </p:sp>
          <p:sp>
            <p:nvSpPr>
              <p:cNvPr id="10" name="Rectangle 9">
                <a:extLst>
                  <a:ext uri="{FF2B5EF4-FFF2-40B4-BE49-F238E27FC236}">
                    <a16:creationId xmlns:a16="http://schemas.microsoft.com/office/drawing/2014/main" id="{04942FA6-056E-948A-38BD-CA8F050E57B5}"/>
                  </a:ext>
                </a:extLst>
              </p:cNvPr>
              <p:cNvSpPr/>
              <p:nvPr/>
            </p:nvSpPr>
            <p:spPr>
              <a:xfrm>
                <a:off x="1950098" y="46653"/>
                <a:ext cx="205831" cy="195943"/>
              </a:xfrm>
              <a:prstGeom prst="rect">
                <a:avLst/>
              </a:prstGeom>
              <a:solidFill>
                <a:srgbClr val="548135"/>
              </a:solidFill>
              <a:ln>
                <a:noFill/>
              </a:ln>
            </p:spPr>
            <p:txBody>
              <a:bodyPr spcFirstLastPara="1" wrap="square" lIns="91425" tIns="91425" rIns="91425" bIns="91425" anchor="ctr" anchorCtr="0">
                <a:noAutofit/>
              </a:bodyPr>
              <a:lstStyle/>
              <a:p>
                <a:pPr marL="0" marR="0">
                  <a:lnSpc>
                    <a:spcPct val="110000"/>
                  </a:lnSpc>
                  <a:spcBef>
                    <a:spcPts val="0"/>
                  </a:spcBef>
                  <a:spcAft>
                    <a:spcPts val="0"/>
                  </a:spcAft>
                </a:pPr>
                <a:r>
                  <a:rPr lang="en-US" sz="1200">
                    <a:effectLst/>
                    <a:latin typeface="Gill Sans" panose="020B0502020104020203" pitchFamily="34" charset="-79"/>
                    <a:ea typeface="Gill Sans" panose="020B0502020104020203" pitchFamily="34" charset="-79"/>
                    <a:cs typeface="Gill Sans" panose="020B0502020104020203" pitchFamily="34" charset="-79"/>
                  </a:rPr>
                  <a:t> </a:t>
                </a:r>
              </a:p>
            </p:txBody>
          </p:sp>
          <p:sp>
            <p:nvSpPr>
              <p:cNvPr id="11" name="Rectangle 10">
                <a:extLst>
                  <a:ext uri="{FF2B5EF4-FFF2-40B4-BE49-F238E27FC236}">
                    <a16:creationId xmlns:a16="http://schemas.microsoft.com/office/drawing/2014/main" id="{4D8A1742-7C05-DC29-68B9-7E2DC92F5982}"/>
                  </a:ext>
                </a:extLst>
              </p:cNvPr>
              <p:cNvSpPr/>
              <p:nvPr/>
            </p:nvSpPr>
            <p:spPr>
              <a:xfrm>
                <a:off x="1950098" y="513184"/>
                <a:ext cx="205831" cy="195943"/>
              </a:xfrm>
              <a:prstGeom prst="rect">
                <a:avLst/>
              </a:prstGeom>
              <a:solidFill>
                <a:srgbClr val="1E6166"/>
              </a:solidFill>
              <a:ln>
                <a:noFill/>
              </a:ln>
            </p:spPr>
            <p:txBody>
              <a:bodyPr spcFirstLastPara="1" wrap="square" lIns="91425" tIns="91425" rIns="91425" bIns="91425" anchor="ctr" anchorCtr="0">
                <a:noAutofit/>
              </a:bodyPr>
              <a:lstStyle/>
              <a:p>
                <a:pPr marL="0" marR="0">
                  <a:lnSpc>
                    <a:spcPct val="110000"/>
                  </a:lnSpc>
                  <a:spcBef>
                    <a:spcPts val="0"/>
                  </a:spcBef>
                  <a:spcAft>
                    <a:spcPts val="0"/>
                  </a:spcAft>
                </a:pPr>
                <a:r>
                  <a:rPr lang="en-US" sz="1200">
                    <a:effectLst/>
                    <a:latin typeface="Gill Sans" panose="020B0502020104020203" pitchFamily="34" charset="-79"/>
                    <a:ea typeface="Gill Sans" panose="020B0502020104020203" pitchFamily="34" charset="-79"/>
                    <a:cs typeface="Gill Sans" panose="020B0502020104020203" pitchFamily="34" charset="-79"/>
                  </a:rPr>
                  <a:t> </a:t>
                </a:r>
              </a:p>
            </p:txBody>
          </p:sp>
        </p:grpSp>
      </p:grpSp>
    </p:spTree>
    <p:extLst>
      <p:ext uri="{BB962C8B-B14F-4D97-AF65-F5344CB8AC3E}">
        <p14:creationId xmlns:p14="http://schemas.microsoft.com/office/powerpoint/2010/main" val="1266411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24590F8-6B03-DEF6-AD19-6E9116948DBC}"/>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496779" y="1008078"/>
            <a:ext cx="9198442" cy="5268198"/>
          </a:xfrm>
        </p:spPr>
      </p:pic>
      <mc:AlternateContent xmlns:mc="http://schemas.openxmlformats.org/markup-compatibility/2006" xmlns:cx4="http://schemas.microsoft.com/office/drawing/2016/5/10/chartex">
        <mc:Choice Requires="cx4">
          <p:graphicFrame>
            <p:nvGraphicFramePr>
              <p:cNvPr id="4" name="Content Placeholder 2">
                <a:extLst>
                  <a:ext uri="{FF2B5EF4-FFF2-40B4-BE49-F238E27FC236}">
                    <a16:creationId xmlns:a16="http://schemas.microsoft.com/office/drawing/2014/main" id="{E741C408-88A8-7E10-F54F-5685ACAB862E}"/>
                  </a:ext>
                </a:extLst>
              </p:cNvPr>
              <p:cNvGraphicFramePr>
                <a:graphicFrameLocks/>
              </p:cNvGraphicFramePr>
              <p:nvPr/>
            </p:nvGraphicFramePr>
            <p:xfrm>
              <a:off x="469493" y="2769525"/>
              <a:ext cx="7229168" cy="3764014"/>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ontent Placeholder 2">
                <a:extLst>
                  <a:ext uri="{FF2B5EF4-FFF2-40B4-BE49-F238E27FC236}">
                    <a16:creationId xmlns:a16="http://schemas.microsoft.com/office/drawing/2014/main" id="{E741C408-88A8-7E10-F54F-5685ACAB862E}"/>
                  </a:ext>
                </a:extLst>
              </p:cNvPr>
              <p:cNvPicPr>
                <a:picLocks noGrp="1" noRot="1" noChangeAspect="1" noMove="1" noResize="1" noEditPoints="1" noAdjustHandles="1" noChangeArrowheads="1" noChangeShapeType="1"/>
              </p:cNvPicPr>
              <p:nvPr/>
            </p:nvPicPr>
            <p:blipFill>
              <a:blip r:embed="rId4"/>
              <a:stretch>
                <a:fillRect/>
              </a:stretch>
            </p:blipFill>
            <p:spPr>
              <a:xfrm>
                <a:off x="469493" y="2769525"/>
                <a:ext cx="7229168" cy="3764014"/>
              </a:xfrm>
              <a:prstGeom prst="rect">
                <a:avLst/>
              </a:prstGeom>
            </p:spPr>
          </p:pic>
        </mc:Fallback>
      </mc:AlternateContent>
    </p:spTree>
    <p:extLst>
      <p:ext uri="{BB962C8B-B14F-4D97-AF65-F5344CB8AC3E}">
        <p14:creationId xmlns:p14="http://schemas.microsoft.com/office/powerpoint/2010/main" val="44874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0"/>
          <p:cNvSpPr txBox="1">
            <a:spLocks noGrp="1"/>
          </p:cNvSpPr>
          <p:nvPr>
            <p:ph type="subTitle" idx="4294967295"/>
          </p:nvPr>
        </p:nvSpPr>
        <p:spPr>
          <a:xfrm>
            <a:off x="0" y="4624388"/>
            <a:ext cx="11234738" cy="14541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Times New Roman"/>
                <a:ea typeface="Times New Roman"/>
                <a:cs typeface="Times New Roman"/>
                <a:sym typeface="Times New Roman"/>
              </a:rPr>
              <a:t> </a:t>
            </a:r>
            <a:endParaRPr/>
          </a:p>
        </p:txBody>
      </p:sp>
      <p:sp>
        <p:nvSpPr>
          <p:cNvPr id="231" name="Google Shape;231;p10"/>
          <p:cNvSpPr txBox="1"/>
          <p:nvPr/>
        </p:nvSpPr>
        <p:spPr>
          <a:xfrm>
            <a:off x="719689" y="2484572"/>
            <a:ext cx="10752621" cy="138499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800"/>
              <a:buFont typeface="Arial"/>
              <a:buNone/>
              <a:tabLst/>
              <a:defRPr/>
            </a:pPr>
            <a:r>
              <a:rPr kumimoji="0" lang="en-US" sz="2800" b="1" i="0" u="none" strike="noStrike" kern="1200" cap="none" spc="0" normalizeH="0" baseline="0" noProof="0">
                <a:ln>
                  <a:noFill/>
                </a:ln>
                <a:solidFill>
                  <a:srgbClr val="1F3864"/>
                </a:solidFill>
                <a:effectLst/>
                <a:uLnTx/>
                <a:uFillTx/>
                <a:latin typeface="Arial"/>
                <a:ea typeface="Arial"/>
                <a:cs typeface="Arial"/>
                <a:sym typeface="Arial"/>
              </a:rPr>
              <a:t>Health law partners addressing challenges to</a:t>
            </a:r>
            <a:br>
              <a:rPr kumimoji="0" lang="en-US" sz="2800" b="1" i="0" u="none" strike="noStrike" kern="1200" cap="none" spc="0" normalizeH="0" baseline="0" noProof="0">
                <a:ln>
                  <a:noFill/>
                </a:ln>
                <a:solidFill>
                  <a:srgbClr val="1F3864"/>
                </a:solidFill>
                <a:effectLst/>
                <a:uLnTx/>
                <a:uFillTx/>
                <a:latin typeface="Arial"/>
                <a:ea typeface="Arial"/>
                <a:cs typeface="Arial"/>
                <a:sym typeface="Arial"/>
              </a:rPr>
            </a:br>
            <a:r>
              <a:rPr kumimoji="0" lang="en-US" sz="2800" b="1" i="0" u="none" strike="noStrike" kern="1200" cap="none" spc="0" normalizeH="0" baseline="0" noProof="0">
                <a:ln>
                  <a:noFill/>
                </a:ln>
                <a:solidFill>
                  <a:srgbClr val="1F3864"/>
                </a:solidFill>
                <a:effectLst/>
                <a:uLnTx/>
                <a:uFillTx/>
                <a:latin typeface="Arial"/>
                <a:ea typeface="Arial"/>
                <a:cs typeface="Arial"/>
                <a:sym typeface="Arial"/>
              </a:rPr>
              <a:t> public health authority and infrastructure.</a:t>
            </a:r>
            <a:br>
              <a:rPr kumimoji="0" lang="en-US" sz="2800" b="1" i="0" u="none" strike="noStrike" kern="1200" cap="none" spc="0" normalizeH="0" baseline="0" noProof="0">
                <a:ln>
                  <a:noFill/>
                </a:ln>
                <a:solidFill>
                  <a:srgbClr val="1F3864"/>
                </a:solidFill>
                <a:effectLst/>
                <a:uLnTx/>
                <a:uFillTx/>
                <a:latin typeface="Arial"/>
                <a:ea typeface="Arial"/>
                <a:cs typeface="Arial"/>
                <a:sym typeface="Arial"/>
              </a:rPr>
            </a:br>
            <a:endParaRPr kumimoji="0" sz="2800" b="1" i="0" u="none" strike="noStrike" kern="1200" cap="none" spc="0" normalizeH="0" baseline="0" noProof="0">
              <a:ln>
                <a:noFill/>
              </a:ln>
              <a:solidFill>
                <a:srgbClr val="1F3864"/>
              </a:solidFill>
              <a:effectLst/>
              <a:uLnTx/>
              <a:uFillTx/>
              <a:latin typeface="Arial"/>
              <a:ea typeface="Arial"/>
              <a:cs typeface="Arial"/>
              <a:sym typeface="Arial"/>
            </a:endParaRPr>
          </a:p>
        </p:txBody>
      </p:sp>
      <p:cxnSp>
        <p:nvCxnSpPr>
          <p:cNvPr id="232" name="Google Shape;232;p10"/>
          <p:cNvCxnSpPr/>
          <p:nvPr/>
        </p:nvCxnSpPr>
        <p:spPr>
          <a:xfrm>
            <a:off x="667435" y="3571462"/>
            <a:ext cx="10752621" cy="0"/>
          </a:xfrm>
          <a:prstGeom prst="straightConnector1">
            <a:avLst/>
          </a:prstGeom>
          <a:noFill/>
          <a:ln w="9525" cap="flat" cmpd="sng">
            <a:solidFill>
              <a:schemeClr val="accent1"/>
            </a:solidFill>
            <a:prstDash val="solid"/>
            <a:miter lim="800000"/>
            <a:headEnd type="none" w="sm" len="sm"/>
            <a:tailEnd type="none" w="sm" len="sm"/>
          </a:ln>
        </p:spPr>
      </p:cxnSp>
      <p:sp>
        <p:nvSpPr>
          <p:cNvPr id="233" name="Google Shape;233;p10"/>
          <p:cNvSpPr txBox="1"/>
          <p:nvPr/>
        </p:nvSpPr>
        <p:spPr>
          <a:xfrm>
            <a:off x="667438" y="5652697"/>
            <a:ext cx="10752621"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A3838"/>
              </a:buClr>
              <a:buSzPts val="2000"/>
              <a:buFont typeface="Arial"/>
              <a:buNone/>
              <a:tabLst/>
              <a:defRPr/>
            </a:pPr>
            <a:r>
              <a:rPr kumimoji="0" lang="en-US" sz="2000" b="1" i="1" u="none" strike="noStrike" kern="1200" cap="none" spc="0" normalizeH="0" baseline="0" noProof="0">
                <a:ln>
                  <a:noFill/>
                </a:ln>
                <a:solidFill>
                  <a:srgbClr val="3A3838"/>
                </a:solidFill>
                <a:effectLst/>
                <a:uLnTx/>
                <a:uFillTx/>
                <a:latin typeface="Arial"/>
                <a:ea typeface="Arial"/>
                <a:cs typeface="Arial"/>
                <a:sym typeface="Arial"/>
              </a:rPr>
              <a:t>Perhaps more than at any other time in its history, public health is being directly and significantly impacted by how laws and policies are being implemented—or weakened.</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4" name="Google Shape;234;p10"/>
          <p:cNvGrpSpPr/>
          <p:nvPr/>
        </p:nvGrpSpPr>
        <p:grpSpPr>
          <a:xfrm>
            <a:off x="667439" y="-83306"/>
            <a:ext cx="10752621" cy="2520582"/>
            <a:chOff x="667439" y="-83306"/>
            <a:chExt cx="10752621" cy="2520582"/>
          </a:xfrm>
        </p:grpSpPr>
        <p:cxnSp>
          <p:nvCxnSpPr>
            <p:cNvPr id="235" name="Google Shape;235;p10"/>
            <p:cNvCxnSpPr/>
            <p:nvPr/>
          </p:nvCxnSpPr>
          <p:spPr>
            <a:xfrm>
              <a:off x="667439" y="2117035"/>
              <a:ext cx="10752621" cy="0"/>
            </a:xfrm>
            <a:prstGeom prst="straightConnector1">
              <a:avLst/>
            </a:prstGeom>
            <a:noFill/>
            <a:ln w="9525" cap="flat" cmpd="sng">
              <a:solidFill>
                <a:schemeClr val="accent1"/>
              </a:solidFill>
              <a:prstDash val="solid"/>
              <a:miter lim="800000"/>
              <a:headEnd type="none" w="sm" len="sm"/>
              <a:tailEnd type="none" w="sm" len="sm"/>
            </a:ln>
          </p:spPr>
        </p:cxnSp>
        <p:grpSp>
          <p:nvGrpSpPr>
            <p:cNvPr id="236" name="Google Shape;236;p10"/>
            <p:cNvGrpSpPr/>
            <p:nvPr/>
          </p:nvGrpSpPr>
          <p:grpSpPr>
            <a:xfrm>
              <a:off x="667440" y="-83306"/>
              <a:ext cx="10683046" cy="2520582"/>
              <a:chOff x="667440" y="-83306"/>
              <a:chExt cx="10683046" cy="2520582"/>
            </a:xfrm>
          </p:grpSpPr>
          <p:pic>
            <p:nvPicPr>
              <p:cNvPr id="237" name="Google Shape;237;p10" descr="A group of children smiling&#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02101" y="524704"/>
                <a:ext cx="1993389" cy="1057449"/>
              </a:xfrm>
              <a:prstGeom prst="rect">
                <a:avLst/>
              </a:prstGeom>
              <a:noFill/>
              <a:ln>
                <a:noFill/>
              </a:ln>
            </p:spPr>
          </p:pic>
          <p:pic>
            <p:nvPicPr>
              <p:cNvPr id="238" name="Google Shape;238;p10" descr="A person holding a baby&#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7440" y="524704"/>
                <a:ext cx="1509230" cy="1078800"/>
              </a:xfrm>
              <a:prstGeom prst="rect">
                <a:avLst/>
              </a:prstGeom>
              <a:noFill/>
              <a:ln>
                <a:noFill/>
              </a:ln>
            </p:spPr>
          </p:pic>
          <p:pic>
            <p:nvPicPr>
              <p:cNvPr id="239" name="Google Shape;239;p10" descr="A picture containing outdoor, person, tree, person&#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606102" y="497417"/>
                <a:ext cx="1744384" cy="1084736"/>
              </a:xfrm>
              <a:prstGeom prst="rect">
                <a:avLst/>
              </a:prstGeom>
              <a:noFill/>
              <a:ln>
                <a:noFill/>
              </a:ln>
            </p:spPr>
          </p:pic>
          <p:pic>
            <p:nvPicPr>
              <p:cNvPr id="240" name="Google Shape;240;p10" descr="A picture containing person, indoor, people, drinking&#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83118" y="518768"/>
                <a:ext cx="1975788" cy="1084736"/>
              </a:xfrm>
              <a:prstGeom prst="rect">
                <a:avLst/>
              </a:prstGeom>
              <a:noFill/>
              <a:ln>
                <a:noFill/>
              </a:ln>
            </p:spPr>
          </p:pic>
          <p:pic>
            <p:nvPicPr>
              <p:cNvPr id="241" name="Google Shape;241;p10" descr="A picture containing text&#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31095" y="-83306"/>
                <a:ext cx="2520582" cy="2520582"/>
              </a:xfrm>
              <a:prstGeom prst="rect">
                <a:avLst/>
              </a:prstGeom>
              <a:noFill/>
              <a:ln>
                <a:noFill/>
              </a:ln>
            </p:spPr>
          </p:pic>
        </p:grpSp>
      </p:grpSp>
      <p:grpSp>
        <p:nvGrpSpPr>
          <p:cNvPr id="242" name="Google Shape;242;p10"/>
          <p:cNvGrpSpPr/>
          <p:nvPr/>
        </p:nvGrpSpPr>
        <p:grpSpPr>
          <a:xfrm>
            <a:off x="522360" y="4010034"/>
            <a:ext cx="11153405" cy="1011300"/>
            <a:chOff x="522360" y="4010034"/>
            <a:chExt cx="11153405" cy="1011300"/>
          </a:xfrm>
        </p:grpSpPr>
        <p:grpSp>
          <p:nvGrpSpPr>
            <p:cNvPr id="243" name="Google Shape;243;p10"/>
            <p:cNvGrpSpPr/>
            <p:nvPr/>
          </p:nvGrpSpPr>
          <p:grpSpPr>
            <a:xfrm>
              <a:off x="3377731" y="4010034"/>
              <a:ext cx="8298034" cy="1011300"/>
              <a:chOff x="3161294" y="5780001"/>
              <a:chExt cx="8298034" cy="1011300"/>
            </a:xfrm>
          </p:grpSpPr>
          <p:pic>
            <p:nvPicPr>
              <p:cNvPr id="244" name="Google Shape;244;p1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205759" y="6101346"/>
                <a:ext cx="2253569" cy="368613"/>
              </a:xfrm>
              <a:prstGeom prst="rect">
                <a:avLst/>
              </a:prstGeom>
              <a:noFill/>
              <a:ln>
                <a:noFill/>
              </a:ln>
            </p:spPr>
          </p:pic>
          <p:pic>
            <p:nvPicPr>
              <p:cNvPr id="245" name="Google Shape;245;p10" descr="Public Health Law Watch"/>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232650" y="5780001"/>
                <a:ext cx="863350" cy="1011300"/>
              </a:xfrm>
              <a:prstGeom prst="rect">
                <a:avLst/>
              </a:prstGeom>
              <a:noFill/>
              <a:ln>
                <a:noFill/>
              </a:ln>
            </p:spPr>
          </p:pic>
          <p:pic>
            <p:nvPicPr>
              <p:cNvPr id="246" name="Google Shape;246;p10"/>
              <p:cNvPicPr preferRelativeResize="0"/>
              <p:nvPr/>
            </p:nvPicPr>
            <p:blipFill rotWithShape="1">
              <a:blip r:embed="rId10">
                <a:alphaModFix/>
              </a:blip>
              <a:srcRect/>
              <a:stretch/>
            </p:blipFill>
            <p:spPr>
              <a:xfrm>
                <a:off x="6565474" y="5966294"/>
                <a:ext cx="2230168" cy="745876"/>
              </a:xfrm>
              <a:prstGeom prst="rect">
                <a:avLst/>
              </a:prstGeom>
              <a:noFill/>
              <a:ln>
                <a:noFill/>
              </a:ln>
            </p:spPr>
          </p:pic>
          <p:pic>
            <p:nvPicPr>
              <p:cNvPr id="247" name="Google Shape;247;p1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161294" y="6077300"/>
                <a:ext cx="1480988" cy="571488"/>
              </a:xfrm>
              <a:prstGeom prst="rect">
                <a:avLst/>
              </a:prstGeom>
              <a:noFill/>
              <a:ln>
                <a:noFill/>
              </a:ln>
            </p:spPr>
          </p:pic>
        </p:grpSp>
        <p:pic>
          <p:nvPicPr>
            <p:cNvPr id="248" name="Google Shape;248;p10" descr="Graphical user interface, text&#10;&#10;Description automatically generated with medium confidence"/>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22360" y="4197094"/>
              <a:ext cx="2574347" cy="707881"/>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A3ACC8-F984-474B-96D2-D0F6ABBA05F9}"/>
              </a:ext>
            </a:extLst>
          </p:cNvPr>
          <p:cNvSpPr txBox="1"/>
          <p:nvPr/>
        </p:nvSpPr>
        <p:spPr>
          <a:xfrm>
            <a:off x="667439" y="2480454"/>
            <a:ext cx="10752621" cy="22006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Act for Public Health Partners:</a:t>
            </a:r>
            <a:b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br>
            <a:endParaRPr kumimoji="0" lang="en-US" sz="2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Track legislation and litigation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Provide direct consultation and legal technical assistance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Produce resources and conduct webinars and events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Keep the public health community informed</a:t>
            </a:r>
            <a:endParaRPr kumimoji="0" lang="en-US" sz="25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A group of children smiling&#10;&#10;Description automatically generated with medium confidence">
            <a:extLst>
              <a:ext uri="{FF2B5EF4-FFF2-40B4-BE49-F238E27FC236}">
                <a16:creationId xmlns:a16="http://schemas.microsoft.com/office/drawing/2014/main" id="{4CD6F424-EBF2-F921-3A9E-D6ACD96286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2101" y="524704"/>
            <a:ext cx="1993389" cy="1057449"/>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98501509-FEFC-6D61-141E-358BA900A8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440" y="524704"/>
            <a:ext cx="1509230" cy="1078800"/>
          </a:xfrm>
          <a:prstGeom prst="rect">
            <a:avLst/>
          </a:prstGeom>
        </p:spPr>
      </p:pic>
      <p:pic>
        <p:nvPicPr>
          <p:cNvPr id="15" name="Picture 14" descr="A picture containing outdoor, person, tree, person&#10;&#10;Description automatically generated">
            <a:extLst>
              <a:ext uri="{FF2B5EF4-FFF2-40B4-BE49-F238E27FC236}">
                <a16:creationId xmlns:a16="http://schemas.microsoft.com/office/drawing/2014/main" id="{5B9C4B47-D2B2-5A52-6ED3-374353AC71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6102" y="497417"/>
            <a:ext cx="1744384" cy="1084736"/>
          </a:xfrm>
          <a:prstGeom prst="rect">
            <a:avLst/>
          </a:prstGeom>
        </p:spPr>
      </p:pic>
      <p:pic>
        <p:nvPicPr>
          <p:cNvPr id="22" name="Picture 21" descr="A picture containing person, indoor, people, drinking&#10;&#10;Description automatically generated">
            <a:extLst>
              <a:ext uri="{FF2B5EF4-FFF2-40B4-BE49-F238E27FC236}">
                <a16:creationId xmlns:a16="http://schemas.microsoft.com/office/drawing/2014/main" id="{0D5E51E0-CE14-010E-DA9A-E7ACF0A986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83118" y="518768"/>
            <a:ext cx="1975788" cy="1084736"/>
          </a:xfrm>
          <a:prstGeom prst="rect">
            <a:avLst/>
          </a:prstGeom>
        </p:spPr>
      </p:pic>
      <p:cxnSp>
        <p:nvCxnSpPr>
          <p:cNvPr id="4" name="Straight Connector 3">
            <a:extLst>
              <a:ext uri="{FF2B5EF4-FFF2-40B4-BE49-F238E27FC236}">
                <a16:creationId xmlns:a16="http://schemas.microsoft.com/office/drawing/2014/main" id="{65D23477-07F2-CD41-36BE-2AA509F033D9}"/>
              </a:ext>
            </a:extLst>
          </p:cNvPr>
          <p:cNvCxnSpPr/>
          <p:nvPr/>
        </p:nvCxnSpPr>
        <p:spPr>
          <a:xfrm>
            <a:off x="667439" y="2117035"/>
            <a:ext cx="10752621"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2" name="Picture 1" descr="A picture containing text&#10;&#10;Description automatically generated">
            <a:extLst>
              <a:ext uri="{FF2B5EF4-FFF2-40B4-BE49-F238E27FC236}">
                <a16:creationId xmlns:a16="http://schemas.microsoft.com/office/drawing/2014/main" id="{1D2DC79E-9F02-DF70-C508-F84D67C406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1095" y="-83306"/>
            <a:ext cx="2520582" cy="2520582"/>
          </a:xfrm>
          <a:prstGeom prst="rect">
            <a:avLst/>
          </a:prstGeom>
        </p:spPr>
      </p:pic>
      <p:grpSp>
        <p:nvGrpSpPr>
          <p:cNvPr id="9" name="Group 8">
            <a:extLst>
              <a:ext uri="{FF2B5EF4-FFF2-40B4-BE49-F238E27FC236}">
                <a16:creationId xmlns:a16="http://schemas.microsoft.com/office/drawing/2014/main" id="{58F454D9-039C-A6CA-1D18-B4F9F67F17A6}"/>
              </a:ext>
            </a:extLst>
          </p:cNvPr>
          <p:cNvGrpSpPr/>
          <p:nvPr/>
        </p:nvGrpSpPr>
        <p:grpSpPr>
          <a:xfrm>
            <a:off x="467046" y="5727998"/>
            <a:ext cx="11153405" cy="1011300"/>
            <a:chOff x="522360" y="4010034"/>
            <a:chExt cx="11153405" cy="1011300"/>
          </a:xfrm>
        </p:grpSpPr>
        <p:grpSp>
          <p:nvGrpSpPr>
            <p:cNvPr id="12" name="Group 11">
              <a:extLst>
                <a:ext uri="{FF2B5EF4-FFF2-40B4-BE49-F238E27FC236}">
                  <a16:creationId xmlns:a16="http://schemas.microsoft.com/office/drawing/2014/main" id="{429DDF20-D2EE-37A4-E2F5-D9C14927162F}"/>
                </a:ext>
              </a:extLst>
            </p:cNvPr>
            <p:cNvGrpSpPr/>
            <p:nvPr/>
          </p:nvGrpSpPr>
          <p:grpSpPr>
            <a:xfrm>
              <a:off x="3377731" y="4010034"/>
              <a:ext cx="8298034" cy="1011300"/>
              <a:chOff x="3161294" y="5780001"/>
              <a:chExt cx="8298034" cy="1011300"/>
            </a:xfrm>
          </p:grpSpPr>
          <p:pic>
            <p:nvPicPr>
              <p:cNvPr id="16" name="Picture 15">
                <a:extLst>
                  <a:ext uri="{FF2B5EF4-FFF2-40B4-BE49-F238E27FC236}">
                    <a16:creationId xmlns:a16="http://schemas.microsoft.com/office/drawing/2014/main" id="{9EA42C50-F3B7-6B81-F611-54D373F4AC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05759" y="6101346"/>
                <a:ext cx="2253569" cy="368613"/>
              </a:xfrm>
              <a:prstGeom prst="rect">
                <a:avLst/>
              </a:prstGeom>
            </p:spPr>
          </p:pic>
          <p:pic>
            <p:nvPicPr>
              <p:cNvPr id="17" name="Picture 10" descr="Public Health Law Watch">
                <a:extLst>
                  <a:ext uri="{FF2B5EF4-FFF2-40B4-BE49-F238E27FC236}">
                    <a16:creationId xmlns:a16="http://schemas.microsoft.com/office/drawing/2014/main" id="{68031DE8-00BB-6C88-DF94-20B6BBC1D0F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32650" y="5780001"/>
                <a:ext cx="863350" cy="1011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0E6C9C0-D735-BD44-C659-AE37E1B0547B}"/>
                  </a:ext>
                </a:extLst>
              </p:cNvPr>
              <p:cNvPicPr>
                <a:picLocks noChangeAspect="1"/>
              </p:cNvPicPr>
              <p:nvPr/>
            </p:nvPicPr>
            <p:blipFill>
              <a:blip r:embed="rId9"/>
              <a:stretch>
                <a:fillRect/>
              </a:stretch>
            </p:blipFill>
            <p:spPr>
              <a:xfrm>
                <a:off x="6565474" y="5966294"/>
                <a:ext cx="2230168" cy="745876"/>
              </a:xfrm>
              <a:prstGeom prst="rect">
                <a:avLst/>
              </a:prstGeom>
            </p:spPr>
          </p:pic>
          <p:pic>
            <p:nvPicPr>
              <p:cNvPr id="20" name="Picture 19">
                <a:extLst>
                  <a:ext uri="{FF2B5EF4-FFF2-40B4-BE49-F238E27FC236}">
                    <a16:creationId xmlns:a16="http://schemas.microsoft.com/office/drawing/2014/main" id="{891989A6-5CB9-68FA-9974-2041E5901A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61294" y="6077300"/>
                <a:ext cx="1480988" cy="571488"/>
              </a:xfrm>
              <a:prstGeom prst="rect">
                <a:avLst/>
              </a:prstGeom>
            </p:spPr>
          </p:pic>
        </p:grpSp>
        <p:pic>
          <p:nvPicPr>
            <p:cNvPr id="14" name="Picture 13" descr="Graphical user interface, text&#10;&#10;Description automatically generated with medium confidence">
              <a:extLst>
                <a:ext uri="{FF2B5EF4-FFF2-40B4-BE49-F238E27FC236}">
                  <a16:creationId xmlns:a16="http://schemas.microsoft.com/office/drawing/2014/main" id="{C089293B-624D-34DA-FBD2-F9C44CB785A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2360" y="4197094"/>
              <a:ext cx="2574347" cy="707881"/>
            </a:xfrm>
            <a:prstGeom prst="rect">
              <a:avLst/>
            </a:prstGeom>
          </p:spPr>
        </p:pic>
      </p:grpSp>
    </p:spTree>
    <p:extLst>
      <p:ext uri="{BB962C8B-B14F-4D97-AF65-F5344CB8AC3E}">
        <p14:creationId xmlns:p14="http://schemas.microsoft.com/office/powerpoint/2010/main" val="409757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59;p11" descr="A picture containing text&#10;&#10;Description automatically generated">
            <a:extLst>
              <a:ext uri="{FF2B5EF4-FFF2-40B4-BE49-F238E27FC236}">
                <a16:creationId xmlns:a16="http://schemas.microsoft.com/office/drawing/2014/main" id="{95BEDB41-A5CA-AB9E-0BC7-2FA19C262EB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80607" y="5344528"/>
            <a:ext cx="1511393" cy="1513472"/>
          </a:xfrm>
          <a:prstGeom prst="rect">
            <a:avLst/>
          </a:prstGeom>
          <a:noFill/>
          <a:ln>
            <a:noFill/>
          </a:ln>
        </p:spPr>
      </p:pic>
      <p:sp>
        <p:nvSpPr>
          <p:cNvPr id="7" name="Title 6">
            <a:extLst>
              <a:ext uri="{FF2B5EF4-FFF2-40B4-BE49-F238E27FC236}">
                <a16:creationId xmlns:a16="http://schemas.microsoft.com/office/drawing/2014/main" id="{694A1BA4-E313-12CE-3B8E-04BCA9BB620A}"/>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Defensive: </a:t>
            </a:r>
            <a:r>
              <a:rPr lang="en-US" dirty="0">
                <a:latin typeface="Arial" panose="020B0604020202020204" pitchFamily="34" charset="0"/>
                <a:cs typeface="Arial" panose="020B0604020202020204" pitchFamily="34" charset="0"/>
              </a:rPr>
              <a:t>Stopping Bad Bills</a:t>
            </a:r>
          </a:p>
        </p:txBody>
      </p:sp>
      <p:pic>
        <p:nvPicPr>
          <p:cNvPr id="8" name="Content Placeholder 7">
            <a:extLst>
              <a:ext uri="{FF2B5EF4-FFF2-40B4-BE49-F238E27FC236}">
                <a16:creationId xmlns:a16="http://schemas.microsoft.com/office/drawing/2014/main" id="{D1D81787-DEC8-E4C8-CD16-469D2E28D3B6}"/>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2103" t="3315" r="2820" b="3455"/>
          <a:stretch/>
        </p:blipFill>
        <p:spPr>
          <a:xfrm>
            <a:off x="4187092" y="1934307"/>
            <a:ext cx="5675738" cy="3710354"/>
          </a:xfrm>
        </p:spPr>
      </p:pic>
      <p:pic>
        <p:nvPicPr>
          <p:cNvPr id="5" name="Picture 4" descr="Push Pushing Move Moving · Free vector graphic on Pixabay">
            <a:extLst>
              <a:ext uri="{FF2B5EF4-FFF2-40B4-BE49-F238E27FC236}">
                <a16:creationId xmlns:a16="http://schemas.microsoft.com/office/drawing/2014/main" id="{6D1F34CE-8DC2-1A64-6EE3-2B10819711D4}"/>
              </a:ext>
            </a:extLst>
          </p:cNvPr>
          <p:cNvPicPr>
            <a:picLocks noChangeAspect="1"/>
          </p:cNvPicPr>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2032000" y="1934307"/>
            <a:ext cx="4064000" cy="3962400"/>
          </a:xfrm>
          <a:prstGeom prst="rect">
            <a:avLst/>
          </a:prstGeom>
        </p:spPr>
      </p:pic>
    </p:spTree>
    <p:extLst>
      <p:ext uri="{BB962C8B-B14F-4D97-AF65-F5344CB8AC3E}">
        <p14:creationId xmlns:p14="http://schemas.microsoft.com/office/powerpoint/2010/main" val="1529793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sp>
        <p:nvSpPr>
          <p:cNvPr id="173" name="Google Shape;173;p2"/>
          <p:cNvSpPr txBox="1">
            <a:spLocks noGrp="1"/>
          </p:cNvSpPr>
          <p:nvPr>
            <p:ph type="title"/>
          </p:nvPr>
        </p:nvSpPr>
        <p:spPr>
          <a:xfrm>
            <a:off x="2697208" y="1617984"/>
            <a:ext cx="5959602" cy="38472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500"/>
              <a:buFont typeface="Arial"/>
              <a:buNone/>
            </a:pPr>
            <a:r>
              <a:rPr lang="en-US" sz="2500" dirty="0"/>
              <a:t>Speakers</a:t>
            </a:r>
            <a:endParaRPr dirty="0"/>
          </a:p>
        </p:txBody>
      </p:sp>
      <p:pic>
        <p:nvPicPr>
          <p:cNvPr id="174" name="Google Shape;174;p2"/>
          <p:cNvPicPr preferRelativeResize="0"/>
          <p:nvPr/>
        </p:nvPicPr>
        <p:blipFill>
          <a:blip r:embed="rId3"/>
          <a:srcRect/>
          <a:stretch/>
        </p:blipFill>
        <p:spPr>
          <a:xfrm>
            <a:off x="2552281" y="2265696"/>
            <a:ext cx="1673113" cy="1547386"/>
          </a:xfrm>
          <a:prstGeom prst="rect">
            <a:avLst/>
          </a:prstGeom>
          <a:noFill/>
          <a:ln>
            <a:noFill/>
          </a:ln>
          <a:effectLst>
            <a:outerShdw blurRad="292100" dist="139700" dir="2700000" algn="tl" rotWithShape="0">
              <a:srgbClr val="333333">
                <a:alpha val="64705"/>
              </a:srgbClr>
            </a:outerShdw>
          </a:effectLst>
        </p:spPr>
      </p:pic>
      <p:sp>
        <p:nvSpPr>
          <p:cNvPr id="175" name="Google Shape;175;p2"/>
          <p:cNvSpPr/>
          <p:nvPr/>
        </p:nvSpPr>
        <p:spPr>
          <a:xfrm>
            <a:off x="4544723" y="2265696"/>
            <a:ext cx="6317917" cy="1384954"/>
          </a:xfrm>
          <a:prstGeom prst="rect">
            <a:avLst/>
          </a:prstGeom>
          <a:noFill/>
          <a:ln>
            <a:noFill/>
          </a:ln>
        </p:spPr>
        <p:txBody>
          <a:bodyPr spcFirstLastPara="1" wrap="square" lIns="91425" tIns="45700" rIns="91425" bIns="45700" anchor="t" anchorCtr="0">
            <a:spAutoFit/>
          </a:bodyPr>
          <a:lstStyle/>
          <a:p>
            <a:r>
              <a:rPr kumimoji="0" lang="en-US" sz="2500" b="1" i="0" u="none" strike="noStrike" kern="0" cap="none" spc="0" normalizeH="0" baseline="0" noProof="0" dirty="0">
                <a:ln>
                  <a:noFill/>
                </a:ln>
                <a:solidFill>
                  <a:srgbClr val="008877"/>
                </a:solidFill>
                <a:effectLst/>
                <a:uLnTx/>
                <a:uFillTx/>
                <a:latin typeface="Arial"/>
                <a:ea typeface="Arial"/>
                <a:cs typeface="Arial"/>
                <a:sym typeface="Arial"/>
              </a:rPr>
              <a:t>Martha Katz, </a:t>
            </a:r>
            <a:r>
              <a:rPr lang="en-US" sz="2800" dirty="0"/>
              <a:t>Health Policy Consultant; Chair, James F. and Sarah T. Fries Foundation</a:t>
            </a:r>
          </a:p>
        </p:txBody>
      </p:sp>
    </p:spTree>
    <p:extLst>
      <p:ext uri="{BB962C8B-B14F-4D97-AF65-F5344CB8AC3E}">
        <p14:creationId xmlns:p14="http://schemas.microsoft.com/office/powerpoint/2010/main" val="3252528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2A6645-4A56-5BB0-1058-6AEC3142D302}"/>
              </a:ext>
            </a:extLst>
          </p:cNvPr>
          <p:cNvSpPr txBox="1"/>
          <p:nvPr/>
        </p:nvSpPr>
        <p:spPr>
          <a:xfrm>
            <a:off x="237090" y="882433"/>
            <a:ext cx="11717820"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Prohibited Vaccination Requirements for School Entry, Expanded Non-Medical Exemptions, or Reallocated Control Over Vaccination Requirements</a:t>
            </a:r>
          </a:p>
        </p:txBody>
      </p:sp>
      <p:sp>
        <p:nvSpPr>
          <p:cNvPr id="5" name="Title 1">
            <a:extLst>
              <a:ext uri="{FF2B5EF4-FFF2-40B4-BE49-F238E27FC236}">
                <a16:creationId xmlns:a16="http://schemas.microsoft.com/office/drawing/2014/main" id="{A69963D0-2441-79E0-05DD-7849E1474B10}"/>
              </a:ext>
            </a:extLst>
          </p:cNvPr>
          <p:cNvSpPr txBox="1">
            <a:spLocks/>
          </p:cNvSpPr>
          <p:nvPr/>
        </p:nvSpPr>
        <p:spPr>
          <a:xfrm>
            <a:off x="237091" y="140940"/>
            <a:ext cx="11164400" cy="76360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A41E35"/>
                </a:solidFill>
                <a:effectLst/>
                <a:uLnTx/>
                <a:uFillTx/>
                <a:latin typeface="Calibri" panose="020F0502020204030204"/>
                <a:ea typeface="+mn-ea"/>
                <a:cs typeface="Arial" panose="020B0604020202020204" pitchFamily="34" charset="0"/>
              </a:rPr>
              <a:t>Bills Limiting Vaccination</a:t>
            </a:r>
          </a:p>
        </p:txBody>
      </p:sp>
      <p:pic>
        <p:nvPicPr>
          <p:cNvPr id="8" name="Picture 7">
            <a:extLst>
              <a:ext uri="{FF2B5EF4-FFF2-40B4-BE49-F238E27FC236}">
                <a16:creationId xmlns:a16="http://schemas.microsoft.com/office/drawing/2014/main" id="{C20F1A33-DBE5-8D37-E6FE-4ABA1D0DBC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822" y="1713430"/>
            <a:ext cx="8159262" cy="5125490"/>
          </a:xfrm>
          <a:prstGeom prst="rect">
            <a:avLst/>
          </a:prstGeom>
        </p:spPr>
      </p:pic>
      <p:pic>
        <p:nvPicPr>
          <p:cNvPr id="3" name="Picture 2">
            <a:extLst>
              <a:ext uri="{FF2B5EF4-FFF2-40B4-BE49-F238E27FC236}">
                <a16:creationId xmlns:a16="http://schemas.microsoft.com/office/drawing/2014/main" id="{0E258A6A-349E-5C57-0745-A9C1BC2A47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69085" y="2373145"/>
            <a:ext cx="3522915" cy="2040344"/>
          </a:xfrm>
          <a:prstGeom prst="rect">
            <a:avLst/>
          </a:prstGeom>
        </p:spPr>
      </p:pic>
      <p:pic>
        <p:nvPicPr>
          <p:cNvPr id="9" name="Picture 8">
            <a:extLst>
              <a:ext uri="{FF2B5EF4-FFF2-40B4-BE49-F238E27FC236}">
                <a16:creationId xmlns:a16="http://schemas.microsoft.com/office/drawing/2014/main" id="{833449FB-068E-87D6-159E-3789502DC34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83010" y="5828060"/>
            <a:ext cx="3771900" cy="889000"/>
          </a:xfrm>
          <a:prstGeom prst="rect">
            <a:avLst/>
          </a:prstGeom>
        </p:spPr>
      </p:pic>
    </p:spTree>
    <p:extLst>
      <p:ext uri="{BB962C8B-B14F-4D97-AF65-F5344CB8AC3E}">
        <p14:creationId xmlns:p14="http://schemas.microsoft.com/office/powerpoint/2010/main" val="454914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694A1BA4-E313-12CE-3B8E-04BCA9BB620A}"/>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b="1"/>
              <a:t>Proactive: </a:t>
            </a:r>
            <a:r>
              <a:rPr lang="en-US" sz="5000"/>
              <a:t>A Positive Agenda for Public Health </a:t>
            </a:r>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oogle Shape;259;p11" descr="A picture containing text&#10;&#10;Description automatically generated">
            <a:extLst>
              <a:ext uri="{FF2B5EF4-FFF2-40B4-BE49-F238E27FC236}">
                <a16:creationId xmlns:a16="http://schemas.microsoft.com/office/drawing/2014/main" id="{CCB22524-9C8D-9ACB-1E72-6BA6191C42C0}"/>
              </a:ext>
            </a:extLst>
          </p:cNvPr>
          <p:cNvPicPr preferRelativeResize="0">
            <a:picLocks noGrp="1"/>
          </p:cNvPicPr>
          <p:nvPr>
            <p:ph idx="1"/>
          </p:nvPr>
        </p:nvPicPr>
        <p:blipFill rotWithShape="1">
          <a:blip r:embed="rId3" cstate="screen">
            <a:extLst>
              <a:ext uri="{28A0092B-C50C-407E-A947-70E740481C1C}">
                <a14:useLocalDpi xmlns:a14="http://schemas.microsoft.com/office/drawing/2010/main"/>
              </a:ext>
            </a:extLst>
          </a:blip>
          <a:srcRect r="3795"/>
          <a:stretch/>
        </p:blipFill>
        <p:spPr>
          <a:xfrm>
            <a:off x="5948255" y="640080"/>
            <a:ext cx="5094883" cy="5035087"/>
          </a:xfrm>
          <a:prstGeom prst="rect">
            <a:avLst/>
          </a:prstGeom>
          <a:noFill/>
        </p:spPr>
      </p:pic>
    </p:spTree>
    <p:extLst>
      <p:ext uri="{BB962C8B-B14F-4D97-AF65-F5344CB8AC3E}">
        <p14:creationId xmlns:p14="http://schemas.microsoft.com/office/powerpoint/2010/main" val="133326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4745501" cy="1200329"/>
          </a:xfrm>
        </p:spPr>
        <p:txBody>
          <a:bodyPr/>
          <a:lstStyle/>
          <a:p>
            <a:br>
              <a:rPr lang="en-US" dirty="0"/>
            </a:br>
            <a:r>
              <a:rPr lang="en-US" dirty="0"/>
              <a:t>Working toward a coordinated response</a:t>
            </a: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18A9B96F-7897-3407-E6A6-E4D0EC660580}"/>
              </a:ext>
            </a:extLst>
          </p:cNvPr>
          <p:cNvPicPr>
            <a:picLocks noChangeAspect="1"/>
          </p:cNvPicPr>
          <p:nvPr/>
        </p:nvPicPr>
        <p:blipFill>
          <a:blip r:embed="rId3"/>
          <a:stretch>
            <a:fillRect/>
          </a:stretch>
        </p:blipFill>
        <p:spPr>
          <a:xfrm>
            <a:off x="5565422" y="138897"/>
            <a:ext cx="5870161" cy="6579168"/>
          </a:xfrm>
          <a:prstGeom prst="rect">
            <a:avLst/>
          </a:prstGeom>
        </p:spPr>
      </p:pic>
      <p:pic>
        <p:nvPicPr>
          <p:cNvPr id="13" name="Picture 12">
            <a:extLst>
              <a:ext uri="{FF2B5EF4-FFF2-40B4-BE49-F238E27FC236}">
                <a16:creationId xmlns:a16="http://schemas.microsoft.com/office/drawing/2014/main" id="{AF3AEF61-95D2-E5D9-8550-8B8D514829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3945" y="4972394"/>
            <a:ext cx="1348485" cy="1340757"/>
          </a:xfrm>
          <a:prstGeom prst="rect">
            <a:avLst/>
          </a:prstGeom>
        </p:spPr>
      </p:pic>
    </p:spTree>
    <p:extLst>
      <p:ext uri="{BB962C8B-B14F-4D97-AF65-F5344CB8AC3E}">
        <p14:creationId xmlns:p14="http://schemas.microsoft.com/office/powerpoint/2010/main" val="1611764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 Spots</a:t>
            </a:r>
          </a:p>
        </p:txBody>
      </p:sp>
      <p:sp>
        <p:nvSpPr>
          <p:cNvPr id="3" name="Footer Placeholder 2"/>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0404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rgbClr val="FEFEF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FEFEFE"/>
              </a:solidFill>
              <a:effectLst/>
              <a:uLnTx/>
              <a:uFillTx/>
              <a:latin typeface="Arial"/>
              <a:ea typeface="+mn-ea"/>
              <a:cs typeface="+mn-cs"/>
            </a:endParaRPr>
          </a:p>
        </p:txBody>
      </p:sp>
      <p:graphicFrame>
        <p:nvGraphicFramePr>
          <p:cNvPr id="4" name="Content Placeholder 4">
            <a:extLst>
              <a:ext uri="{FF2B5EF4-FFF2-40B4-BE49-F238E27FC236}">
                <a16:creationId xmlns:a16="http://schemas.microsoft.com/office/drawing/2014/main" id="{D238FDEE-3339-4AE7-1F4B-03C036797039}"/>
              </a:ext>
            </a:extLst>
          </p:cNvPr>
          <p:cNvGraphicFramePr>
            <a:graphicFrameLocks noGrp="1"/>
          </p:cNvGraphicFramePr>
          <p:nvPr>
            <p:ph sz="quarter" idx="13"/>
          </p:nvPr>
        </p:nvGraphicFramePr>
        <p:xfrm>
          <a:off x="2830025" y="1253496"/>
          <a:ext cx="7226300" cy="5375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1629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01109A42-ADAC-6F9E-313B-FC556A26CD31}"/>
              </a:ext>
            </a:extLst>
          </p:cNvPr>
          <p:cNvSpPr/>
          <p:nvPr/>
        </p:nvSpPr>
        <p:spPr>
          <a:xfrm>
            <a:off x="7452512" y="1603140"/>
            <a:ext cx="831686" cy="716608"/>
          </a:xfrm>
          <a:prstGeom prst="hexagon">
            <a:avLst>
              <a:gd name="adj" fmla="val 28900"/>
              <a:gd name="vf" fmla="val 115470"/>
            </a:avLst>
          </a:prstGeom>
          <a:solidFill>
            <a:srgbClr val="B1BA1E">
              <a:tint val="40000"/>
              <a:hueOff val="0"/>
              <a:satOff val="0"/>
              <a:lumOff val="0"/>
              <a:alphaOff val="0"/>
            </a:srgb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705F784-1AAE-22E7-223F-C23E5B34F53E}"/>
              </a:ext>
            </a:extLst>
          </p:cNvPr>
          <p:cNvSpPr txBox="1"/>
          <p:nvPr/>
        </p:nvSpPr>
        <p:spPr>
          <a:xfrm>
            <a:off x="143702" y="1371600"/>
            <a:ext cx="6110342" cy="4401205"/>
          </a:xfrm>
          <a:prstGeom prst="rect">
            <a:avLst/>
          </a:prstGeom>
          <a:noFill/>
        </p:spPr>
        <p:txBody>
          <a:bodyPr wrap="square">
            <a:spAutoFit/>
          </a:bodyPr>
          <a:lstStyle/>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Financing/Funding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Data/Information Technology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Workforce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Health Law/Governance/Policy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Community Engagement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Partnerships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Equity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Social Determinants of Health</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aphicFrame>
        <p:nvGraphicFramePr>
          <p:cNvPr id="6" name="Content Placeholder 4">
            <a:extLst>
              <a:ext uri="{FF2B5EF4-FFF2-40B4-BE49-F238E27FC236}">
                <a16:creationId xmlns:a16="http://schemas.microsoft.com/office/drawing/2014/main" id="{24854111-5B2B-1858-A65E-6D8B68B1D866}"/>
              </a:ext>
            </a:extLst>
          </p:cNvPr>
          <p:cNvGraphicFramePr>
            <a:graphicFrameLocks/>
          </p:cNvGraphicFramePr>
          <p:nvPr/>
        </p:nvGraphicFramePr>
        <p:xfrm>
          <a:off x="5257136" y="621318"/>
          <a:ext cx="7226300" cy="5375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oogle Shape;244;p10">
            <a:extLst>
              <a:ext uri="{FF2B5EF4-FFF2-40B4-BE49-F238E27FC236}">
                <a16:creationId xmlns:a16="http://schemas.microsoft.com/office/drawing/2014/main" id="{0E519330-DC9C-0977-AB2C-F08A2265EF2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794729" y="5628609"/>
            <a:ext cx="2253569" cy="368613"/>
          </a:xfrm>
          <a:prstGeom prst="rect">
            <a:avLst/>
          </a:prstGeom>
          <a:noFill/>
          <a:ln>
            <a:noFill/>
          </a:ln>
        </p:spPr>
      </p:pic>
      <p:pic>
        <p:nvPicPr>
          <p:cNvPr id="2050" name="Picture 2" descr="logo, Alliance for Disease Prevention and Response">
            <a:extLst>
              <a:ext uri="{FF2B5EF4-FFF2-40B4-BE49-F238E27FC236}">
                <a16:creationId xmlns:a16="http://schemas.microsoft.com/office/drawing/2014/main" id="{1793CE6C-E764-624C-921E-69FAA6F767C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57990" y="5453244"/>
            <a:ext cx="1776766" cy="50179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56E0B48-DCDD-7C1F-574A-23D942882361}"/>
              </a:ext>
            </a:extLst>
          </p:cNvPr>
          <p:cNvCxnSpPr>
            <a:cxnSpLocks/>
          </p:cNvCxnSpPr>
          <p:nvPr/>
        </p:nvCxnSpPr>
        <p:spPr>
          <a:xfrm>
            <a:off x="6000750" y="445770"/>
            <a:ext cx="0" cy="596646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6B23EA6-5E91-4D6E-1E4E-DBBA13D1C3B3}"/>
              </a:ext>
            </a:extLst>
          </p:cNvPr>
          <p:cNvSpPr txBox="1"/>
          <p:nvPr/>
        </p:nvSpPr>
        <p:spPr>
          <a:xfrm>
            <a:off x="331823" y="282505"/>
            <a:ext cx="5782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APHA Alliance’s crosswalk of 12 reports’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recommendations for an improved PH system</a:t>
            </a:r>
          </a:p>
        </p:txBody>
      </p:sp>
    </p:spTree>
    <p:extLst>
      <p:ext uri="{BB962C8B-B14F-4D97-AF65-F5344CB8AC3E}">
        <p14:creationId xmlns:p14="http://schemas.microsoft.com/office/powerpoint/2010/main" val="1533450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EF70C6-B5AE-5D7C-ACC5-55E95B47C9F5}"/>
              </a:ext>
            </a:extLst>
          </p:cNvPr>
          <p:cNvSpPr txBox="1"/>
          <p:nvPr/>
        </p:nvSpPr>
        <p:spPr>
          <a:xfrm>
            <a:off x="391259" y="181957"/>
            <a:ext cx="11014364" cy="4955203"/>
          </a:xfrm>
          <a:prstGeom prst="rect">
            <a:avLst/>
          </a:prstGeom>
          <a:noFill/>
        </p:spPr>
        <p:txBody>
          <a:bodyPr wrap="square">
            <a:spAutoFit/>
          </a:bodyPr>
          <a:lstStyle/>
          <a:p>
            <a:pPr marL="0" marR="38100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mn-ea"/>
                <a:cs typeface="+mn-cs"/>
              </a:rPr>
              <a:t>Central Question</a:t>
            </a:r>
            <a:endParaRPr kumimoji="0" lang="en-US" sz="4000" b="0" i="0" u="none" strike="noStrike" kern="1200" cap="none" spc="0" normalizeH="0" baseline="0" noProof="0" dirty="0">
              <a:ln>
                <a:noFill/>
              </a:ln>
              <a:solidFill>
                <a:srgbClr val="000000"/>
              </a:solidFill>
              <a:effectLst/>
              <a:uLnTx/>
              <a:uFillTx/>
              <a:latin typeface="Arial"/>
              <a:ea typeface="+mn-ea"/>
              <a:cs typeface="+mn-cs"/>
            </a:endParaRPr>
          </a:p>
          <a:p>
            <a:pPr marL="0" marR="381000" lvl="0" indent="0" algn="l" defTabSz="914400"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srgbClr val="000000"/>
                </a:solidFill>
                <a:effectLst/>
                <a:uLnTx/>
                <a:uFillTx/>
                <a:latin typeface="Arial"/>
                <a:ea typeface="+mn-ea"/>
                <a:cs typeface="+mn-cs"/>
              </a:rPr>
            </a:br>
            <a:r>
              <a:rPr kumimoji="0" lang="en-US" sz="3200" b="0" i="0" u="none" strike="noStrike" kern="1200" cap="none" spc="0" normalizeH="0" baseline="0" noProof="0" dirty="0">
                <a:ln>
                  <a:noFill/>
                </a:ln>
                <a:solidFill>
                  <a:srgbClr val="000000"/>
                </a:solidFill>
                <a:effectLst/>
                <a:uLnTx/>
                <a:uFillTx/>
                <a:latin typeface="Arial"/>
                <a:ea typeface="+mn-ea"/>
                <a:cs typeface="+mn-cs"/>
              </a:rPr>
              <a:t>W</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hat laws, policies, and governance structures are needed to ensure that public health officials and staff serve the public’s health </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effectively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and </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equitably</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 ways responsive to </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community priorities</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Authority to…</a:t>
            </a:r>
          </a:p>
          <a:p>
            <a:pPr marL="0" marR="38100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914400" marR="381000" lvl="1"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Respond nimbly to public health emergencies; </a:t>
            </a:r>
          </a:p>
          <a:p>
            <a:pPr marL="914400" marR="381000" lvl="1"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Provide stable, day-to-day public health services to all; &amp;</a:t>
            </a:r>
          </a:p>
          <a:p>
            <a:pPr marL="914400" marR="381000" lvl="1"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Facilitate upstream activities that improve public health</a:t>
            </a:r>
          </a:p>
        </p:txBody>
      </p:sp>
      <p:pic>
        <p:nvPicPr>
          <p:cNvPr id="4" name="Google Shape;259;p11" descr="A picture containing text&#10;&#10;Description automatically generated">
            <a:extLst>
              <a:ext uri="{FF2B5EF4-FFF2-40B4-BE49-F238E27FC236}">
                <a16:creationId xmlns:a16="http://schemas.microsoft.com/office/drawing/2014/main" id="{D2F38BD1-0744-C836-D710-0358C27B037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49927" y="5322650"/>
            <a:ext cx="1511393" cy="1513472"/>
          </a:xfrm>
          <a:prstGeom prst="rect">
            <a:avLst/>
          </a:prstGeom>
          <a:noFill/>
          <a:ln>
            <a:noFill/>
          </a:ln>
        </p:spPr>
      </p:pic>
    </p:spTree>
    <p:extLst>
      <p:ext uri="{BB962C8B-B14F-4D97-AF65-F5344CB8AC3E}">
        <p14:creationId xmlns:p14="http://schemas.microsoft.com/office/powerpoint/2010/main" val="1197240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89B3F375-BA50-C39F-9DFC-E7A31B5F7BC7}"/>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marR="381000">
              <a:spcAft>
                <a:spcPts val="0"/>
              </a:spcAft>
            </a:pPr>
            <a:r>
              <a:rPr lang="en-US" sz="4600" b="1" i="0" u="none" strike="noStrike" dirty="0">
                <a:effectLst/>
                <a:latin typeface="Arial" panose="020B0604020202020204" pitchFamily="34" charset="0"/>
                <a:cs typeface="Arial" panose="020B0604020202020204" pitchFamily="34" charset="0"/>
              </a:rPr>
              <a:t>Toward a Framework for “good” public health authority</a:t>
            </a:r>
            <a:endParaRPr lang="en-US" sz="4600" b="0" dirty="0">
              <a:effectLst/>
              <a:latin typeface="Arial" panose="020B0604020202020204" pitchFamily="34" charset="0"/>
              <a:cs typeface="Arial" panose="020B0604020202020204" pitchFamily="34" charset="0"/>
            </a:endParaRP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oogle Shape;259;p11" descr="A picture containing text&#10;&#10;Description automatically generated">
            <a:extLst>
              <a:ext uri="{FF2B5EF4-FFF2-40B4-BE49-F238E27FC236}">
                <a16:creationId xmlns:a16="http://schemas.microsoft.com/office/drawing/2014/main" id="{D2F38BD1-0744-C836-D710-0358C27B0378}"/>
              </a:ext>
            </a:extLst>
          </p:cNvPr>
          <p:cNvPicPr preferRelativeResize="0"/>
          <p:nvPr/>
        </p:nvPicPr>
        <p:blipFill rotWithShape="1">
          <a:blip r:embed="rId3" cstate="screen">
            <a:extLst>
              <a:ext uri="{28A0092B-C50C-407E-A947-70E740481C1C}">
                <a14:useLocalDpi xmlns:a14="http://schemas.microsoft.com/office/drawing/2010/main"/>
              </a:ext>
            </a:extLst>
          </a:blip>
          <a:srcRect r="3795"/>
          <a:stretch/>
        </p:blipFill>
        <p:spPr>
          <a:xfrm>
            <a:off x="7675658" y="2093976"/>
            <a:ext cx="3941064" cy="4096512"/>
          </a:xfrm>
          <a:prstGeom prst="rect">
            <a:avLst/>
          </a:prstGeom>
          <a:noFill/>
        </p:spPr>
      </p:pic>
      <p:graphicFrame>
        <p:nvGraphicFramePr>
          <p:cNvPr id="11" name="Content Placeholder 10">
            <a:extLst>
              <a:ext uri="{FF2B5EF4-FFF2-40B4-BE49-F238E27FC236}">
                <a16:creationId xmlns:a16="http://schemas.microsoft.com/office/drawing/2014/main" id="{269D81FB-2B00-BDD9-2F90-0977A05143F8}"/>
              </a:ext>
            </a:extLst>
          </p:cNvPr>
          <p:cNvGraphicFramePr>
            <a:graphicFrameLocks noGrp="1"/>
          </p:cNvGraphicFramePr>
          <p:nvPr>
            <p:ph idx="1"/>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8003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59;p11" descr="A picture containing text&#10;&#10;Description automatically generated">
            <a:extLst>
              <a:ext uri="{FF2B5EF4-FFF2-40B4-BE49-F238E27FC236}">
                <a16:creationId xmlns:a16="http://schemas.microsoft.com/office/drawing/2014/main" id="{BA066559-C952-7B12-0DCF-465848B2EAD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49927" y="5322650"/>
            <a:ext cx="1511393" cy="1513472"/>
          </a:xfrm>
          <a:prstGeom prst="rect">
            <a:avLst/>
          </a:prstGeom>
          <a:noFill/>
          <a:ln>
            <a:noFill/>
          </a:ln>
        </p:spPr>
      </p:pic>
      <p:sp>
        <p:nvSpPr>
          <p:cNvPr id="4" name="TextBox 3">
            <a:extLst>
              <a:ext uri="{FF2B5EF4-FFF2-40B4-BE49-F238E27FC236}">
                <a16:creationId xmlns:a16="http://schemas.microsoft.com/office/drawing/2014/main" id="{89EB85FF-8E09-3C2C-0B5A-BEADF31C3C33}"/>
              </a:ext>
            </a:extLst>
          </p:cNvPr>
          <p:cNvSpPr txBox="1"/>
          <p:nvPr/>
        </p:nvSpPr>
        <p:spPr>
          <a:xfrm>
            <a:off x="248603" y="6079386"/>
            <a:ext cx="76009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http://tinyurl.com/Act4PH-form</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C4E95965-49A3-68EE-E91C-C8F154BD42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8671" y="1373505"/>
            <a:ext cx="4110990" cy="4110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FC1FD0-1F2A-3DDF-E99E-76A4719BF9D6}"/>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Share policy examples and ideas!</a:t>
            </a:r>
          </a:p>
        </p:txBody>
      </p:sp>
      <p:pic>
        <p:nvPicPr>
          <p:cNvPr id="7" name="Content Placeholder 6">
            <a:extLst>
              <a:ext uri="{FF2B5EF4-FFF2-40B4-BE49-F238E27FC236}">
                <a16:creationId xmlns:a16="http://schemas.microsoft.com/office/drawing/2014/main" id="{7DCA95B2-DADA-6B60-965C-2838D5CC8F4B}"/>
              </a:ext>
            </a:extLst>
          </p:cNvPr>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p:blipFill>
        <p:spPr>
          <a:xfrm>
            <a:off x="6295291" y="1331001"/>
            <a:ext cx="4608037" cy="4351337"/>
          </a:xfrm>
        </p:spPr>
      </p:pic>
    </p:spTree>
    <p:extLst>
      <p:ext uri="{BB962C8B-B14F-4D97-AF65-F5344CB8AC3E}">
        <p14:creationId xmlns:p14="http://schemas.microsoft.com/office/powerpoint/2010/main" val="1324855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A3ACC8-F984-474B-96D2-D0F6ABBA05F9}"/>
              </a:ext>
            </a:extLst>
          </p:cNvPr>
          <p:cNvSpPr txBox="1"/>
          <p:nvPr/>
        </p:nvSpPr>
        <p:spPr>
          <a:xfrm>
            <a:off x="1517036" y="2020726"/>
            <a:ext cx="9157928" cy="307007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Visit the Act for Public Health Website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actforpublichealth.org</a:t>
            </a:r>
            <a:r>
              <a:rPr kumimoji="0" lang="en-US" sz="1800" b="1"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1800" b="1" i="0" u="sng"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  </a:t>
            </a:r>
            <a:br>
              <a:rPr kumimoji="0" lang="en-US" sz="195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br>
            <a:endParaRPr kumimoji="0" lang="en-US" sz="195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Request assistance</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Join the email list</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Connect to partners and networks</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Learn about public health authority</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View resources and past events</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Sign up for upcoming events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   </a:t>
            </a:r>
            <a:endParaRPr kumimoji="0" lang="en-US" sz="1875"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65D23477-07F2-CD41-36BE-2AA509F033D9}"/>
              </a:ext>
            </a:extLst>
          </p:cNvPr>
          <p:cNvCxnSpPr/>
          <p:nvPr/>
        </p:nvCxnSpPr>
        <p:spPr>
          <a:xfrm>
            <a:off x="1970792" y="1842720"/>
            <a:ext cx="8064466"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19BDA4-713D-E7EA-D1DE-987F20DF74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0969" y="2870492"/>
            <a:ext cx="2028543" cy="2049349"/>
          </a:xfrm>
          <a:prstGeom prst="rect">
            <a:avLst/>
          </a:prstGeom>
        </p:spPr>
      </p:pic>
      <p:grpSp>
        <p:nvGrpSpPr>
          <p:cNvPr id="11" name="Group 10">
            <a:extLst>
              <a:ext uri="{FF2B5EF4-FFF2-40B4-BE49-F238E27FC236}">
                <a16:creationId xmlns:a16="http://schemas.microsoft.com/office/drawing/2014/main" id="{A19866BE-D205-128B-71D2-8C7CFB14F13E}"/>
              </a:ext>
            </a:extLst>
          </p:cNvPr>
          <p:cNvGrpSpPr/>
          <p:nvPr/>
        </p:nvGrpSpPr>
        <p:grpSpPr>
          <a:xfrm>
            <a:off x="519132" y="-363965"/>
            <a:ext cx="11153735" cy="2592597"/>
            <a:chOff x="667440" y="-83306"/>
            <a:chExt cx="10683046" cy="2520582"/>
          </a:xfrm>
        </p:grpSpPr>
        <p:pic>
          <p:nvPicPr>
            <p:cNvPr id="13" name="Picture 12" descr="A group of children smiling&#10;&#10;Description automatically generated with medium confidence">
              <a:extLst>
                <a:ext uri="{FF2B5EF4-FFF2-40B4-BE49-F238E27FC236}">
                  <a16:creationId xmlns:a16="http://schemas.microsoft.com/office/drawing/2014/main" id="{D3685FF7-759A-2F00-761B-18D6B76721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2101" y="524704"/>
              <a:ext cx="1993389" cy="1057449"/>
            </a:xfrm>
            <a:prstGeom prst="rect">
              <a:avLst/>
            </a:prstGeom>
          </p:spPr>
        </p:pic>
        <p:pic>
          <p:nvPicPr>
            <p:cNvPr id="15" name="Picture 14" descr="A person holding a baby&#10;&#10;Description automatically generated">
              <a:extLst>
                <a:ext uri="{FF2B5EF4-FFF2-40B4-BE49-F238E27FC236}">
                  <a16:creationId xmlns:a16="http://schemas.microsoft.com/office/drawing/2014/main" id="{8049C52E-3B73-E826-8A99-B25E088D6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440" y="524704"/>
              <a:ext cx="1509230" cy="1078800"/>
            </a:xfrm>
            <a:prstGeom prst="rect">
              <a:avLst/>
            </a:prstGeom>
          </p:spPr>
        </p:pic>
        <p:pic>
          <p:nvPicPr>
            <p:cNvPr id="22" name="Picture 21" descr="A picture containing outdoor, person, tree, person&#10;&#10;Description automatically generated">
              <a:extLst>
                <a:ext uri="{FF2B5EF4-FFF2-40B4-BE49-F238E27FC236}">
                  <a16:creationId xmlns:a16="http://schemas.microsoft.com/office/drawing/2014/main" id="{F6055477-E7EA-BE91-24AA-71447F58CF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6102" y="497417"/>
              <a:ext cx="1744384" cy="1084736"/>
            </a:xfrm>
            <a:prstGeom prst="rect">
              <a:avLst/>
            </a:prstGeom>
          </p:spPr>
        </p:pic>
        <p:pic>
          <p:nvPicPr>
            <p:cNvPr id="23" name="Picture 22" descr="A picture containing person, indoor, people, drinking&#10;&#10;Description automatically generated">
              <a:extLst>
                <a:ext uri="{FF2B5EF4-FFF2-40B4-BE49-F238E27FC236}">
                  <a16:creationId xmlns:a16="http://schemas.microsoft.com/office/drawing/2014/main" id="{1F86139B-21F6-C619-AEC6-7E7622DB7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83118" y="518768"/>
              <a:ext cx="1975788" cy="1084736"/>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4741E2B4-B9CB-8E1E-A440-EF7646D453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1095" y="-83306"/>
              <a:ext cx="2520582" cy="2520582"/>
            </a:xfrm>
            <a:prstGeom prst="rect">
              <a:avLst/>
            </a:prstGeom>
          </p:spPr>
        </p:pic>
      </p:grpSp>
      <p:grpSp>
        <p:nvGrpSpPr>
          <p:cNvPr id="25" name="Group 24">
            <a:extLst>
              <a:ext uri="{FF2B5EF4-FFF2-40B4-BE49-F238E27FC236}">
                <a16:creationId xmlns:a16="http://schemas.microsoft.com/office/drawing/2014/main" id="{4A49D346-BEBA-13EA-C783-CC8F92FB5310}"/>
              </a:ext>
            </a:extLst>
          </p:cNvPr>
          <p:cNvGrpSpPr/>
          <p:nvPr/>
        </p:nvGrpSpPr>
        <p:grpSpPr>
          <a:xfrm>
            <a:off x="-60975" y="5288865"/>
            <a:ext cx="12068431" cy="1168015"/>
            <a:chOff x="522360" y="4010034"/>
            <a:chExt cx="11153405" cy="1011300"/>
          </a:xfrm>
        </p:grpSpPr>
        <p:grpSp>
          <p:nvGrpSpPr>
            <p:cNvPr id="26" name="Group 25">
              <a:extLst>
                <a:ext uri="{FF2B5EF4-FFF2-40B4-BE49-F238E27FC236}">
                  <a16:creationId xmlns:a16="http://schemas.microsoft.com/office/drawing/2014/main" id="{92CD3CE9-8B3A-C52A-5A1A-F293A4B71586}"/>
                </a:ext>
              </a:extLst>
            </p:cNvPr>
            <p:cNvGrpSpPr/>
            <p:nvPr/>
          </p:nvGrpSpPr>
          <p:grpSpPr>
            <a:xfrm>
              <a:off x="3377731" y="4010034"/>
              <a:ext cx="8298034" cy="1011300"/>
              <a:chOff x="3161294" y="5780001"/>
              <a:chExt cx="8298034" cy="1011300"/>
            </a:xfrm>
          </p:grpSpPr>
          <p:pic>
            <p:nvPicPr>
              <p:cNvPr id="28" name="Picture 27">
                <a:extLst>
                  <a:ext uri="{FF2B5EF4-FFF2-40B4-BE49-F238E27FC236}">
                    <a16:creationId xmlns:a16="http://schemas.microsoft.com/office/drawing/2014/main" id="{E18DF048-64CC-CFC6-558D-954B59A1EB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05759" y="6101346"/>
                <a:ext cx="2253569" cy="368613"/>
              </a:xfrm>
              <a:prstGeom prst="rect">
                <a:avLst/>
              </a:prstGeom>
            </p:spPr>
          </p:pic>
          <p:pic>
            <p:nvPicPr>
              <p:cNvPr id="29" name="Picture 10" descr="Public Health Law Watch">
                <a:extLst>
                  <a:ext uri="{FF2B5EF4-FFF2-40B4-BE49-F238E27FC236}">
                    <a16:creationId xmlns:a16="http://schemas.microsoft.com/office/drawing/2014/main" id="{6A3F5DD0-AC93-947E-3B03-4636E4BBE65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32650" y="5780001"/>
                <a:ext cx="863350" cy="10113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F08AD47-20C4-F149-7747-0C64304B70D2}"/>
                  </a:ext>
                </a:extLst>
              </p:cNvPr>
              <p:cNvPicPr>
                <a:picLocks noChangeAspect="1"/>
              </p:cNvPicPr>
              <p:nvPr/>
            </p:nvPicPr>
            <p:blipFill>
              <a:blip r:embed="rId11"/>
              <a:stretch>
                <a:fillRect/>
              </a:stretch>
            </p:blipFill>
            <p:spPr>
              <a:xfrm>
                <a:off x="6565474" y="5966294"/>
                <a:ext cx="2230168" cy="745876"/>
              </a:xfrm>
              <a:prstGeom prst="rect">
                <a:avLst/>
              </a:prstGeom>
            </p:spPr>
          </p:pic>
          <p:pic>
            <p:nvPicPr>
              <p:cNvPr id="31" name="Picture 30">
                <a:extLst>
                  <a:ext uri="{FF2B5EF4-FFF2-40B4-BE49-F238E27FC236}">
                    <a16:creationId xmlns:a16="http://schemas.microsoft.com/office/drawing/2014/main" id="{B8078738-602A-6EF7-75F1-6593B6A7585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61294" y="6077300"/>
                <a:ext cx="1480988" cy="571488"/>
              </a:xfrm>
              <a:prstGeom prst="rect">
                <a:avLst/>
              </a:prstGeom>
            </p:spPr>
          </p:pic>
        </p:grpSp>
        <p:pic>
          <p:nvPicPr>
            <p:cNvPr id="27" name="Picture 26" descr="Graphical user interface, text&#10;&#10;Description automatically generated with medium confidence">
              <a:extLst>
                <a:ext uri="{FF2B5EF4-FFF2-40B4-BE49-F238E27FC236}">
                  <a16:creationId xmlns:a16="http://schemas.microsoft.com/office/drawing/2014/main" id="{5BF830B0-F97C-C967-C7C1-C29A789EF88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2360" y="4197094"/>
              <a:ext cx="2574347" cy="707881"/>
            </a:xfrm>
            <a:prstGeom prst="rect">
              <a:avLst/>
            </a:prstGeom>
          </p:spPr>
        </p:pic>
      </p:grpSp>
    </p:spTree>
    <p:extLst>
      <p:ext uri="{BB962C8B-B14F-4D97-AF65-F5344CB8AC3E}">
        <p14:creationId xmlns:p14="http://schemas.microsoft.com/office/powerpoint/2010/main" val="341771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6FA1A-95D7-AAA3-66F7-A175AF5C621F}"/>
              </a:ext>
            </a:extLst>
          </p:cNvPr>
          <p:cNvSpPr>
            <a:spLocks noGrp="1"/>
          </p:cNvSpPr>
          <p:nvPr>
            <p:ph sz="half" idx="1"/>
          </p:nvPr>
        </p:nvSpPr>
        <p:spPr>
          <a:xfrm>
            <a:off x="1070607" y="2280285"/>
            <a:ext cx="4625343" cy="1851789"/>
          </a:xfrm>
        </p:spPr>
        <p:txBody>
          <a:bodyPr/>
          <a:lstStyle/>
          <a:p>
            <a:pPr marL="0" indent="0">
              <a:buNone/>
            </a:pPr>
            <a:r>
              <a:rPr lang="en-US" sz="2400" b="0" dirty="0">
                <a:effectLst/>
                <a:latin typeface="Gill Sans" panose="020B0502020104020203" pitchFamily="34" charset="-79"/>
                <a:ea typeface="Gill Sans" panose="020B0502020104020203" pitchFamily="34" charset="-79"/>
              </a:rPr>
              <a:t>Health equity is fundamental to public health and requires nuanced communication in some states/regions.</a:t>
            </a:r>
            <a:endParaRPr lang="en-US" sz="2400" b="0" dirty="0"/>
          </a:p>
          <a:p>
            <a:pPr marL="0" indent="0">
              <a:buNone/>
            </a:pPr>
            <a:endParaRPr lang="en-US" dirty="0"/>
          </a:p>
        </p:txBody>
      </p:sp>
      <p:sp>
        <p:nvSpPr>
          <p:cNvPr id="4" name="Content Placeholder 3">
            <a:extLst>
              <a:ext uri="{FF2B5EF4-FFF2-40B4-BE49-F238E27FC236}">
                <a16:creationId xmlns:a16="http://schemas.microsoft.com/office/drawing/2014/main" id="{86268726-C42A-FA2A-F2E9-1AA5994EA798}"/>
              </a:ext>
            </a:extLst>
          </p:cNvPr>
          <p:cNvSpPr>
            <a:spLocks noGrp="1"/>
          </p:cNvSpPr>
          <p:nvPr>
            <p:ph sz="half" idx="2"/>
          </p:nvPr>
        </p:nvSpPr>
        <p:spPr/>
        <p:txBody>
          <a:bodyPr/>
          <a:lstStyle/>
          <a:p>
            <a:pPr marL="0" indent="0">
              <a:buNone/>
            </a:pPr>
            <a:endParaRPr lang="en-US" dirty="0"/>
          </a:p>
        </p:txBody>
      </p:sp>
      <p:sp>
        <p:nvSpPr>
          <p:cNvPr id="3" name="Title 2">
            <a:extLst>
              <a:ext uri="{FF2B5EF4-FFF2-40B4-BE49-F238E27FC236}">
                <a16:creationId xmlns:a16="http://schemas.microsoft.com/office/drawing/2014/main" id="{E89E700F-2520-94FD-1DEE-AC2201D3C311}"/>
              </a:ext>
            </a:extLst>
          </p:cNvPr>
          <p:cNvSpPr>
            <a:spLocks noGrp="1"/>
          </p:cNvSpPr>
          <p:nvPr>
            <p:ph type="title"/>
          </p:nvPr>
        </p:nvSpPr>
        <p:spPr/>
        <p:txBody>
          <a:bodyPr/>
          <a:lstStyle/>
          <a:p>
            <a:r>
              <a:rPr lang="en-US" dirty="0">
                <a:latin typeface="Franklin Gothic Medium" panose="020B0603020102020204" pitchFamily="34" charset="0"/>
              </a:rPr>
              <a:t>Finding #4</a:t>
            </a:r>
          </a:p>
        </p:txBody>
      </p:sp>
      <p:pic>
        <p:nvPicPr>
          <p:cNvPr id="6" name="Picture 5" descr="Equity vs Equality | MPCA Photos | Flickr">
            <a:extLst>
              <a:ext uri="{FF2B5EF4-FFF2-40B4-BE49-F238E27FC236}">
                <a16:creationId xmlns:a16="http://schemas.microsoft.com/office/drawing/2014/main" id="{627E5406-B375-8734-7FA9-8AA8D4A25A70}"/>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702300" y="1853239"/>
            <a:ext cx="6489700" cy="3556000"/>
          </a:xfrm>
          <a:prstGeom prst="rect">
            <a:avLst/>
          </a:prstGeom>
        </p:spPr>
      </p:pic>
    </p:spTree>
    <p:extLst>
      <p:ext uri="{BB962C8B-B14F-4D97-AF65-F5344CB8AC3E}">
        <p14:creationId xmlns:p14="http://schemas.microsoft.com/office/powerpoint/2010/main" val="257372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sp>
        <p:nvSpPr>
          <p:cNvPr id="173" name="Google Shape;173;p2"/>
          <p:cNvSpPr txBox="1">
            <a:spLocks noGrp="1"/>
          </p:cNvSpPr>
          <p:nvPr>
            <p:ph type="title"/>
          </p:nvPr>
        </p:nvSpPr>
        <p:spPr>
          <a:xfrm>
            <a:off x="2697208" y="1617984"/>
            <a:ext cx="5959602" cy="38472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500"/>
              <a:buFont typeface="Arial"/>
              <a:buNone/>
            </a:pPr>
            <a:r>
              <a:rPr lang="en-US" sz="2500" dirty="0"/>
              <a:t>Speakers</a:t>
            </a:r>
            <a:endParaRPr dirty="0"/>
          </a:p>
        </p:txBody>
      </p:sp>
      <p:sp>
        <p:nvSpPr>
          <p:cNvPr id="175" name="Google Shape;175;p2"/>
          <p:cNvSpPr/>
          <p:nvPr/>
        </p:nvSpPr>
        <p:spPr>
          <a:xfrm>
            <a:off x="4571228" y="2336424"/>
            <a:ext cx="6317917"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8877"/>
                </a:solidFill>
                <a:effectLst/>
                <a:uLnTx/>
                <a:uFillTx/>
                <a:latin typeface="Arial" panose="020B0604020202020204" pitchFamily="34" charset="0"/>
                <a:ea typeface="Arial"/>
                <a:cs typeface="Arial" panose="020B0604020202020204" pitchFamily="34" charset="0"/>
                <a:sym typeface="Arial"/>
              </a:rPr>
              <a:t>Quang H. Dang, </a:t>
            </a:r>
            <a:r>
              <a:rPr kumimoji="0" lang="en-US" sz="2800" u="none" strike="noStrike" kern="0" cap="none" spc="0" normalizeH="0" baseline="0" noProof="0" dirty="0">
                <a:ln>
                  <a:noFill/>
                </a:ln>
                <a:solidFill>
                  <a:srgbClr val="333333"/>
                </a:solidFill>
                <a:uLnTx/>
                <a:uFillTx/>
                <a:latin typeface="Arial" panose="020B0604020202020204" pitchFamily="34" charset="0"/>
                <a:ea typeface="Arial"/>
                <a:cs typeface="Arial" panose="020B0604020202020204" pitchFamily="34" charset="0"/>
                <a:sym typeface="Arial"/>
              </a:rPr>
              <a:t>Public Health Law Attorney and Educator, </a:t>
            </a:r>
            <a:r>
              <a:rPr lang="en-US" sz="2800" b="0" i="0" dirty="0">
                <a:solidFill>
                  <a:srgbClr val="333333"/>
                </a:solidFill>
                <a:effectLst/>
                <a:latin typeface="Arial" panose="020B0604020202020204" pitchFamily="34" charset="0"/>
                <a:cs typeface="Arial" panose="020B0604020202020204" pitchFamily="34" charset="0"/>
              </a:rPr>
              <a:t>50-State Scan Consultant</a:t>
            </a:r>
            <a:endPar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 name="Picture 1">
            <a:extLst>
              <a:ext uri="{FF2B5EF4-FFF2-40B4-BE49-F238E27FC236}">
                <a16:creationId xmlns:a16="http://schemas.microsoft.com/office/drawing/2014/main" id="{CE140741-6A4A-4F87-31F3-7B0A691BE3A3}"/>
              </a:ext>
            </a:extLst>
          </p:cNvPr>
          <p:cNvPicPr>
            <a:picLocks noChangeAspect="1"/>
          </p:cNvPicPr>
          <p:nvPr/>
        </p:nvPicPr>
        <p:blipFill>
          <a:blip r:embed="rId3"/>
          <a:stretch>
            <a:fillRect/>
          </a:stretch>
        </p:blipFill>
        <p:spPr>
          <a:xfrm>
            <a:off x="2616821" y="2336424"/>
            <a:ext cx="1703807" cy="1706860"/>
          </a:xfrm>
          <a:prstGeom prst="rect">
            <a:avLst/>
          </a:prstGeom>
        </p:spPr>
      </p:pic>
    </p:spTree>
    <p:extLst>
      <p:ext uri="{BB962C8B-B14F-4D97-AF65-F5344CB8AC3E}">
        <p14:creationId xmlns:p14="http://schemas.microsoft.com/office/powerpoint/2010/main" val="685059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90C5C6-CF99-A93A-8DBF-1C18D14216E0}"/>
              </a:ext>
            </a:extLst>
          </p:cNvPr>
          <p:cNvSpPr>
            <a:spLocks noGrp="1"/>
          </p:cNvSpPr>
          <p:nvPr>
            <p:ph sz="half" idx="1"/>
          </p:nvPr>
        </p:nvSpPr>
        <p:spPr>
          <a:xfrm>
            <a:off x="798576" y="2267752"/>
            <a:ext cx="10267336" cy="4351338"/>
          </a:xfrm>
        </p:spPr>
        <p:txBody>
          <a:bodyPr>
            <a:normAutofit/>
          </a:bodyPr>
          <a:lstStyle/>
          <a:p>
            <a:pPr marL="0" indent="0">
              <a:buNone/>
            </a:pPr>
            <a:r>
              <a:rPr lang="en-US" dirty="0">
                <a:latin typeface="Gill Sans" panose="020B0502020104020203" pitchFamily="34" charset="-79"/>
                <a:ea typeface="Gill Sans" panose="020B0502020104020203" pitchFamily="34" charset="-79"/>
                <a:cs typeface="Gill Sans" panose="020B0502020104020203" pitchFamily="34" charset="-79"/>
              </a:rPr>
              <a:t>If you were training a voter to talk to a lawmaker in your state legislature about a public health issue, would you suggest they use the term HEALTH EQUITY, especially as it relates to race and ethnicity? (please feel free to expand on your yes/no answer in the Chat Box)</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YES</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NO</a:t>
            </a:r>
          </a:p>
          <a:p>
            <a:pPr marL="514350" indent="-514350">
              <a:buAutoNum type="arabicPeriod"/>
            </a:pPr>
            <a:endParaRPr lang="en-US" sz="2800" dirty="0">
              <a:effectLst/>
              <a:latin typeface="Gill Sans" panose="020B0502020104020203" pitchFamily="34" charset="-79"/>
              <a:ea typeface="Gill Sans" panose="020B0502020104020203" pitchFamily="34" charset="-79"/>
              <a:cs typeface="Gill Sans" panose="020B0502020104020203" pitchFamily="34" charset="-79"/>
            </a:endParaRPr>
          </a:p>
          <a:p>
            <a:endParaRPr lang="en-US" dirty="0"/>
          </a:p>
        </p:txBody>
      </p:sp>
      <p:sp>
        <p:nvSpPr>
          <p:cNvPr id="9" name="Title 8">
            <a:extLst>
              <a:ext uri="{FF2B5EF4-FFF2-40B4-BE49-F238E27FC236}">
                <a16:creationId xmlns:a16="http://schemas.microsoft.com/office/drawing/2014/main" id="{FC909CCF-E07C-82F6-7189-453321462BC7}"/>
              </a:ext>
            </a:extLst>
          </p:cNvPr>
          <p:cNvSpPr>
            <a:spLocks noGrp="1"/>
          </p:cNvSpPr>
          <p:nvPr>
            <p:ph type="title"/>
          </p:nvPr>
        </p:nvSpPr>
        <p:spPr>
          <a:xfrm>
            <a:off x="798576" y="1600200"/>
            <a:ext cx="10594848" cy="400110"/>
          </a:xfrm>
        </p:spPr>
        <p:txBody>
          <a:bodyPr/>
          <a:lstStyle/>
          <a:p>
            <a:r>
              <a:rPr lang="en-US" dirty="0">
                <a:latin typeface="Franklin Gothic Medium" panose="020B0603020102020204" pitchFamily="34" charset="0"/>
              </a:rPr>
              <a:t>POLL 4</a:t>
            </a:r>
          </a:p>
        </p:txBody>
      </p:sp>
    </p:spTree>
    <p:extLst>
      <p:ext uri="{BB962C8B-B14F-4D97-AF65-F5344CB8AC3E}">
        <p14:creationId xmlns:p14="http://schemas.microsoft.com/office/powerpoint/2010/main" val="3959894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90C5C6-CF99-A93A-8DBF-1C18D14216E0}"/>
              </a:ext>
            </a:extLst>
          </p:cNvPr>
          <p:cNvSpPr>
            <a:spLocks noGrp="1"/>
          </p:cNvSpPr>
          <p:nvPr>
            <p:ph sz="half" idx="1"/>
          </p:nvPr>
        </p:nvSpPr>
        <p:spPr>
          <a:xfrm>
            <a:off x="757812" y="2197414"/>
            <a:ext cx="10267336" cy="4351338"/>
          </a:xfrm>
        </p:spPr>
        <p:txBody>
          <a:bodyPr>
            <a:normAutofit/>
          </a:bodyPr>
          <a:lstStyle/>
          <a:p>
            <a:pPr marL="0" indent="0">
              <a:buNone/>
            </a:pPr>
            <a:r>
              <a:rPr lang="en-US" dirty="0">
                <a:latin typeface="Gill Sans" panose="020B0502020104020203" pitchFamily="34" charset="-79"/>
                <a:ea typeface="Gill Sans" panose="020B0502020104020203" pitchFamily="34" charset="-79"/>
                <a:cs typeface="Gill Sans" panose="020B0502020104020203" pitchFamily="34" charset="-79"/>
              </a:rPr>
              <a:t>If you were training a voter to talk to a lawmaker in your state legislature about a public health issue, would you suggest they use the term SOCIAL DETERMINANTS OF HEALTH? (please feel free to expand on your yes/no answer in the Chat Box)</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YES</a:t>
            </a:r>
          </a:p>
          <a:p>
            <a:pPr marL="914400" lvl="1" indent="-457200">
              <a:buAutoNum type="alphaUcPeriod"/>
            </a:pPr>
            <a:r>
              <a:rPr lang="en-US" dirty="0">
                <a:latin typeface="Gill Sans" panose="020B0502020104020203" pitchFamily="34" charset="-79"/>
                <a:ea typeface="Gill Sans" panose="020B0502020104020203" pitchFamily="34" charset="-79"/>
                <a:cs typeface="Gill Sans" panose="020B0502020104020203" pitchFamily="34" charset="-79"/>
              </a:rPr>
              <a:t>NO</a:t>
            </a:r>
          </a:p>
          <a:p>
            <a:pPr marL="514350" indent="-514350">
              <a:buAutoNum type="arabicPeriod"/>
            </a:pPr>
            <a:endParaRPr lang="en-US" sz="2800" dirty="0">
              <a:effectLst/>
              <a:latin typeface="Gill Sans" panose="020B0502020104020203" pitchFamily="34" charset="-79"/>
              <a:ea typeface="Gill Sans" panose="020B0502020104020203" pitchFamily="34" charset="-79"/>
              <a:cs typeface="Gill Sans" panose="020B0502020104020203" pitchFamily="34" charset="-79"/>
            </a:endParaRPr>
          </a:p>
          <a:p>
            <a:endParaRPr lang="en-US" dirty="0"/>
          </a:p>
        </p:txBody>
      </p:sp>
      <p:sp>
        <p:nvSpPr>
          <p:cNvPr id="9" name="Title 8">
            <a:extLst>
              <a:ext uri="{FF2B5EF4-FFF2-40B4-BE49-F238E27FC236}">
                <a16:creationId xmlns:a16="http://schemas.microsoft.com/office/drawing/2014/main" id="{FC909CCF-E07C-82F6-7189-453321462BC7}"/>
              </a:ext>
            </a:extLst>
          </p:cNvPr>
          <p:cNvSpPr>
            <a:spLocks noGrp="1"/>
          </p:cNvSpPr>
          <p:nvPr>
            <p:ph type="title"/>
          </p:nvPr>
        </p:nvSpPr>
        <p:spPr>
          <a:xfrm>
            <a:off x="757812" y="1600200"/>
            <a:ext cx="10594848" cy="400110"/>
          </a:xfrm>
        </p:spPr>
        <p:txBody>
          <a:bodyPr/>
          <a:lstStyle/>
          <a:p>
            <a:r>
              <a:rPr lang="en-US" dirty="0">
                <a:latin typeface="Franklin Gothic Medium" panose="020B0603020102020204" pitchFamily="34" charset="0"/>
              </a:rPr>
              <a:t>POLL 5</a:t>
            </a:r>
          </a:p>
        </p:txBody>
      </p:sp>
    </p:spTree>
    <p:extLst>
      <p:ext uri="{BB962C8B-B14F-4D97-AF65-F5344CB8AC3E}">
        <p14:creationId xmlns:p14="http://schemas.microsoft.com/office/powerpoint/2010/main" val="857057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BC05901B-330D-96E0-A18A-FF02C6F55A2C}"/>
              </a:ext>
            </a:extLst>
          </p:cNvPr>
          <p:cNvSpPr>
            <a:spLocks noGrp="1"/>
          </p:cNvSpPr>
          <p:nvPr>
            <p:ph sz="half" idx="1"/>
          </p:nvPr>
        </p:nvSpPr>
        <p:spPr>
          <a:xfrm>
            <a:off x="838200" y="1825625"/>
            <a:ext cx="10515600" cy="4351338"/>
          </a:xfrm>
        </p:spPr>
        <p:txBody>
          <a:bodyPr>
            <a:normAutofit fontScale="62500" lnSpcReduction="20000"/>
          </a:bodyPr>
          <a:lstStyle/>
          <a:p>
            <a:pPr marL="0" indent="0">
              <a:buNone/>
            </a:pPr>
            <a:r>
              <a:rPr lang="en-US" sz="4000" b="1" dirty="0"/>
              <a:t>Quotes</a:t>
            </a:r>
          </a:p>
          <a:p>
            <a:pPr marL="0" marR="0" indent="0" algn="ctr">
              <a:lnSpc>
                <a:spcPct val="110000"/>
              </a:lnSpc>
              <a:spcBef>
                <a:spcPts val="1800"/>
              </a:spcBef>
              <a:spcAft>
                <a:spcPts val="1800"/>
              </a:spcAft>
              <a:buNone/>
            </a:pPr>
            <a:r>
              <a:rPr lang="en-US" sz="4000" i="1"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rPr>
              <a:t>“While it is hard to deny the facts around racial disparities, the challenge is to figure out a way to discuss health equity without making it immediately toxic.” </a:t>
            </a:r>
          </a:p>
          <a:p>
            <a:pPr marL="0" indent="0" algn="ctr">
              <a:lnSpc>
                <a:spcPct val="110000"/>
              </a:lnSpc>
              <a:spcBef>
                <a:spcPts val="1800"/>
              </a:spcBef>
              <a:spcAft>
                <a:spcPts val="1800"/>
              </a:spcAft>
              <a:buNone/>
            </a:pPr>
            <a:r>
              <a:rPr lang="en-US" sz="4000" i="1" dirty="0">
                <a:solidFill>
                  <a:srgbClr val="008877"/>
                </a:solidFill>
                <a:effectLst/>
                <a:latin typeface="Gill Sans" panose="020B0502020104020203" pitchFamily="34" charset="-79"/>
                <a:ea typeface="Gill Sans" panose="020B0502020104020203" pitchFamily="34" charset="-79"/>
                <a:cs typeface="Gill Sans" panose="020B0502020104020203" pitchFamily="34" charset="-79"/>
              </a:rPr>
              <a:t>“[We’re a] long way off from talking about health equity. In most communities, [we’re] still just introducing the concept … Community Health Centers in the state and the fight for Medicaid expansion all overlap with healthy equity, but … Buzzwords and splashy DEI terms are not used.</a:t>
            </a:r>
          </a:p>
          <a:p>
            <a:pPr marL="0" marR="0" algn="ctr">
              <a:lnSpc>
                <a:spcPct val="110000"/>
              </a:lnSpc>
              <a:spcBef>
                <a:spcPts val="1800"/>
              </a:spcBef>
              <a:spcAft>
                <a:spcPts val="1800"/>
              </a:spcAft>
            </a:pPr>
            <a:endParaRPr lang="en-US" sz="1800" dirty="0">
              <a:effectLst/>
              <a:latin typeface="Gill Sans" panose="020B0502020104020203" pitchFamily="34" charset="-79"/>
              <a:ea typeface="Gill Sans" panose="020B0502020104020203" pitchFamily="34" charset="-79"/>
              <a:cs typeface="Gill Sans" panose="020B0502020104020203" pitchFamily="34" charset="-79"/>
            </a:endParaRPr>
          </a:p>
          <a:p>
            <a:pPr marL="0" indent="0">
              <a:buNone/>
            </a:pPr>
            <a:endParaRPr lang="en-US" dirty="0"/>
          </a:p>
        </p:txBody>
      </p:sp>
    </p:spTree>
    <p:extLst>
      <p:ext uri="{BB962C8B-B14F-4D97-AF65-F5344CB8AC3E}">
        <p14:creationId xmlns:p14="http://schemas.microsoft.com/office/powerpoint/2010/main" val="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427F9-A8AA-8009-A561-B50A05420F49}"/>
              </a:ext>
            </a:extLst>
          </p:cNvPr>
          <p:cNvSpPr>
            <a:spLocks noGrp="1"/>
          </p:cNvSpPr>
          <p:nvPr>
            <p:ph sz="half" idx="1"/>
          </p:nvPr>
        </p:nvSpPr>
        <p:spPr>
          <a:xfrm>
            <a:off x="798576" y="1966302"/>
            <a:ext cx="10223091" cy="4351338"/>
          </a:xfrm>
        </p:spPr>
        <p:txBody>
          <a:bodyPr>
            <a:normAutofit/>
          </a:bodyPr>
          <a:lstStyle/>
          <a:p>
            <a:pPr marL="457200" indent="-457200">
              <a:buFont typeface="Arial" panose="020B0604020202020204" pitchFamily="34" charset="0"/>
              <a:buChar char="•"/>
            </a:pPr>
            <a:r>
              <a:rPr lang="en-US" sz="2000" b="0" dirty="0">
                <a:effectLst/>
                <a:latin typeface="Gill Sans" panose="020B0502020104020203" pitchFamily="34" charset="-79"/>
                <a:ea typeface="Gill Sans" panose="020B0502020104020203" pitchFamily="34" charset="-79"/>
              </a:rPr>
              <a:t>Crucial work of PH</a:t>
            </a:r>
          </a:p>
          <a:p>
            <a:pPr marL="457200" indent="-457200">
              <a:buFont typeface="Arial" panose="020B0604020202020204" pitchFamily="34" charset="0"/>
              <a:buChar char="•"/>
            </a:pPr>
            <a:r>
              <a:rPr lang="en-US" sz="2000" b="0" dirty="0">
                <a:latin typeface="Gill Sans" panose="020B0502020104020203" pitchFamily="34" charset="-79"/>
              </a:rPr>
              <a:t>Offices of Health Equity and Declarations of Racism as Public Health Crisis</a:t>
            </a:r>
          </a:p>
          <a:p>
            <a:pPr marL="457200" indent="-457200">
              <a:buFont typeface="Arial" panose="020B0604020202020204" pitchFamily="34" charset="0"/>
              <a:buChar char="•"/>
            </a:pPr>
            <a:r>
              <a:rPr lang="en-US" sz="2000" b="0" dirty="0">
                <a:latin typeface="Gill Sans" panose="020B0502020104020203" pitchFamily="34" charset="-79"/>
              </a:rPr>
              <a:t>Tribal Health: History of having to advocate for own existence and survival; “One Health” and tribal council models; may be bipartisan; need for further work</a:t>
            </a:r>
          </a:p>
          <a:p>
            <a:pPr marL="457200" indent="-457200">
              <a:buFont typeface="Arial" panose="020B0604020202020204" pitchFamily="34" charset="0"/>
              <a:buChar char="•"/>
            </a:pPr>
            <a:r>
              <a:rPr lang="en-US" sz="2000" b="0" dirty="0">
                <a:latin typeface="Gill Sans" panose="020B0502020104020203" pitchFamily="34" charset="-79"/>
              </a:rPr>
              <a:t>Resistance to use of term, even removed from official usage</a:t>
            </a:r>
          </a:p>
          <a:p>
            <a:pPr marL="457200" indent="-457200">
              <a:buFont typeface="Arial" panose="020B0604020202020204" pitchFamily="34" charset="0"/>
              <a:buChar char="•"/>
            </a:pPr>
            <a:r>
              <a:rPr lang="en-US" sz="2000" b="0" dirty="0">
                <a:latin typeface="Gill Sans" panose="020B0502020104020203" pitchFamily="34" charset="-79"/>
              </a:rPr>
              <a:t>A handful of states have equity analyses built into legislative review process</a:t>
            </a:r>
          </a:p>
          <a:p>
            <a:pPr marL="457200" indent="-457200">
              <a:buFont typeface="Arial" panose="020B0604020202020204" pitchFamily="34" charset="0"/>
              <a:buChar char="•"/>
            </a:pPr>
            <a:r>
              <a:rPr lang="en-US" sz="2000" b="0" dirty="0">
                <a:latin typeface="Gill Sans" panose="020B0502020104020203" pitchFamily="34" charset="-79"/>
              </a:rPr>
              <a:t>"Non-medical factors,” fairness, access, rural</a:t>
            </a:r>
            <a:endParaRPr lang="en-US" sz="2000" b="0"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719EC30-5459-D121-BF83-34AD14BD6B86}"/>
              </a:ext>
            </a:extLst>
          </p:cNvPr>
          <p:cNvSpPr>
            <a:spLocks noGrp="1"/>
          </p:cNvSpPr>
          <p:nvPr>
            <p:ph type="title"/>
          </p:nvPr>
        </p:nvSpPr>
        <p:spPr>
          <a:xfrm>
            <a:off x="798576" y="1107830"/>
            <a:ext cx="10594848" cy="400110"/>
          </a:xfrm>
        </p:spPr>
        <p:txBody>
          <a:bodyPr>
            <a:normAutofit fontScale="90000"/>
          </a:bodyPr>
          <a:lstStyle/>
          <a:p>
            <a:r>
              <a:rPr lang="en-US" sz="4000" dirty="0">
                <a:latin typeface="Franklin Gothic Medium" panose="020B0603020102020204" pitchFamily="34" charset="0"/>
              </a:rPr>
              <a:t>Finding #4: Health Equity</a:t>
            </a:r>
          </a:p>
        </p:txBody>
      </p:sp>
    </p:spTree>
    <p:extLst>
      <p:ext uri="{BB962C8B-B14F-4D97-AF65-F5344CB8AC3E}">
        <p14:creationId xmlns:p14="http://schemas.microsoft.com/office/powerpoint/2010/main" val="2028417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472746-73F1-C255-E8D7-4A0CA719475C}"/>
              </a:ext>
            </a:extLst>
          </p:cNvPr>
          <p:cNvSpPr>
            <a:spLocks noGrp="1"/>
          </p:cNvSpPr>
          <p:nvPr>
            <p:ph sz="half" idx="1"/>
          </p:nvPr>
        </p:nvSpPr>
        <p:spPr>
          <a:xfrm>
            <a:off x="1584957" y="2194560"/>
            <a:ext cx="4714243" cy="2186940"/>
          </a:xfrm>
        </p:spPr>
        <p:txBody>
          <a:bodyPr>
            <a:normAutofit lnSpcReduction="10000"/>
          </a:bodyPr>
          <a:lstStyle/>
          <a:p>
            <a:pPr marL="0" indent="0">
              <a:buNone/>
            </a:pPr>
            <a:r>
              <a:rPr lang="en-US" sz="2400" b="0" dirty="0">
                <a:effectLst/>
                <a:latin typeface="Gill Sans" panose="020B0502020104020203" pitchFamily="34" charset="-79"/>
                <a:ea typeface="Gill Sans" panose="020B0502020104020203" pitchFamily="34" charset="-79"/>
              </a:rPr>
              <a:t>Many public health allies at the local and state levels remain untapped resources for protecting and promoting the public’s health, including supporting public health advocacy and lobbying efforts.</a:t>
            </a:r>
            <a:r>
              <a:rPr lang="en-US" sz="2400" b="0" dirty="0">
                <a:effectLst/>
              </a:rPr>
              <a:t> </a:t>
            </a:r>
            <a:endParaRPr lang="en-US" sz="2400" b="0" dirty="0"/>
          </a:p>
          <a:p>
            <a:endParaRPr lang="en-US" dirty="0"/>
          </a:p>
          <a:p>
            <a:pPr marL="0" indent="0">
              <a:buNone/>
            </a:pPr>
            <a:endParaRPr lang="en-US" dirty="0"/>
          </a:p>
        </p:txBody>
      </p:sp>
      <p:pic>
        <p:nvPicPr>
          <p:cNvPr id="10" name="Content Placeholder 9" descr="Free Images : achievement, african descent, agreement, arms, asian ...">
            <a:extLst>
              <a:ext uri="{FF2B5EF4-FFF2-40B4-BE49-F238E27FC236}">
                <a16:creationId xmlns:a16="http://schemas.microsoft.com/office/drawing/2014/main" id="{FB3004A8-995A-C21B-FFCD-A5EFB05AD7A3}"/>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412476" y="2447840"/>
            <a:ext cx="3610566" cy="2548636"/>
          </a:xfrm>
        </p:spPr>
      </p:pic>
      <p:sp>
        <p:nvSpPr>
          <p:cNvPr id="3" name="Title 2">
            <a:extLst>
              <a:ext uri="{FF2B5EF4-FFF2-40B4-BE49-F238E27FC236}">
                <a16:creationId xmlns:a16="http://schemas.microsoft.com/office/drawing/2014/main" id="{8A4DF89D-EFE3-3FAA-9431-26539FC93632}"/>
              </a:ext>
            </a:extLst>
          </p:cNvPr>
          <p:cNvSpPr>
            <a:spLocks noGrp="1"/>
          </p:cNvSpPr>
          <p:nvPr>
            <p:ph type="title"/>
          </p:nvPr>
        </p:nvSpPr>
        <p:spPr/>
        <p:txBody>
          <a:bodyPr/>
          <a:lstStyle/>
          <a:p>
            <a:r>
              <a:rPr lang="en-US" dirty="0"/>
              <a:t>Finding #5</a:t>
            </a:r>
          </a:p>
        </p:txBody>
      </p:sp>
    </p:spTree>
    <p:extLst>
      <p:ext uri="{BB962C8B-B14F-4D97-AF65-F5344CB8AC3E}">
        <p14:creationId xmlns:p14="http://schemas.microsoft.com/office/powerpoint/2010/main" val="3355435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9B1F7107-C8C2-C1AF-73AB-792A18281177}"/>
              </a:ext>
            </a:extLst>
          </p:cNvPr>
          <p:cNvSpPr>
            <a:spLocks noGrp="1"/>
          </p:cNvSpPr>
          <p:nvPr>
            <p:ph sz="half" idx="1"/>
          </p:nvPr>
        </p:nvSpPr>
        <p:spPr>
          <a:xfrm>
            <a:off x="737717" y="1253331"/>
            <a:ext cx="10515600" cy="4685065"/>
          </a:xfrm>
        </p:spPr>
        <p:txBody>
          <a:bodyPr/>
          <a:lstStyle/>
          <a:p>
            <a:pPr marL="0" indent="0">
              <a:buNone/>
            </a:pPr>
            <a:r>
              <a:rPr lang="en-US" sz="3200" i="1" dirty="0">
                <a:solidFill>
                  <a:srgbClr val="008877"/>
                </a:solidFill>
              </a:rPr>
              <a:t>Examples</a:t>
            </a:r>
          </a:p>
          <a:p>
            <a:pPr marL="747713" indent="-457200">
              <a:buFont typeface="Wingdings" pitchFamily="2" charset="2"/>
              <a:buChar char="Ø"/>
            </a:pPr>
            <a:r>
              <a:rPr lang="en-US" sz="2800" b="0" i="1" dirty="0">
                <a:solidFill>
                  <a:schemeClr val="bg2"/>
                </a:solidFill>
              </a:rPr>
              <a:t>Some states want support for coordinating resources </a:t>
            </a:r>
          </a:p>
          <a:p>
            <a:pPr marL="747713" indent="-457200">
              <a:buFont typeface="Wingdings" pitchFamily="2" charset="2"/>
              <a:buChar char="Ø"/>
            </a:pPr>
            <a:r>
              <a:rPr lang="en-US" sz="2800" b="0" i="1" dirty="0">
                <a:solidFill>
                  <a:schemeClr val="bg2"/>
                </a:solidFill>
              </a:rPr>
              <a:t>Others want new organizations, e.g. a 501(c)(4)</a:t>
            </a:r>
          </a:p>
          <a:p>
            <a:pPr marL="290513" indent="0"/>
            <a:endParaRPr lang="en-US" sz="3200" b="0" i="1" dirty="0">
              <a:solidFill>
                <a:srgbClr val="008877"/>
              </a:solidFill>
            </a:endParaRPr>
          </a:p>
          <a:p>
            <a:pPr marL="171450" lvl="3" indent="0">
              <a:buNone/>
            </a:pPr>
            <a:r>
              <a:rPr lang="en-US" sz="3200" b="1" i="1" dirty="0">
                <a:solidFill>
                  <a:srgbClr val="008877"/>
                </a:solidFill>
              </a:rPr>
              <a:t>Purpose:</a:t>
            </a:r>
          </a:p>
          <a:p>
            <a:pPr marL="685800" lvl="4" indent="-457200">
              <a:buFont typeface="Wingdings" pitchFamily="2" charset="2"/>
              <a:buChar char="Ø"/>
            </a:pPr>
            <a:r>
              <a:rPr lang="en-US" sz="2800" i="1" dirty="0">
                <a:solidFill>
                  <a:srgbClr val="008877"/>
                </a:solidFill>
              </a:rPr>
              <a:t>Share advocacy models and lessons learned</a:t>
            </a:r>
          </a:p>
          <a:p>
            <a:pPr marL="685800" lvl="4" indent="-457200">
              <a:buFont typeface="Wingdings" pitchFamily="2" charset="2"/>
              <a:buChar char="Ø"/>
            </a:pPr>
            <a:r>
              <a:rPr lang="en-US" sz="2800" i="1" dirty="0">
                <a:solidFill>
                  <a:srgbClr val="008877"/>
                </a:solidFill>
              </a:rPr>
              <a:t>Respond more nimbly</a:t>
            </a:r>
          </a:p>
          <a:p>
            <a:pPr marL="685800" lvl="4" indent="-457200">
              <a:buFont typeface="Wingdings" pitchFamily="2" charset="2"/>
              <a:buChar char="Ø"/>
            </a:pPr>
            <a:r>
              <a:rPr lang="en-US" sz="2800" i="1" dirty="0">
                <a:solidFill>
                  <a:srgbClr val="008877"/>
                </a:solidFill>
              </a:rPr>
              <a:t>Nurture coalitions</a:t>
            </a:r>
          </a:p>
        </p:txBody>
      </p:sp>
    </p:spTree>
    <p:extLst>
      <p:ext uri="{BB962C8B-B14F-4D97-AF65-F5344CB8AC3E}">
        <p14:creationId xmlns:p14="http://schemas.microsoft.com/office/powerpoint/2010/main" val="2311593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7A3130-7AB2-CB81-3873-991A5B2C774C}"/>
              </a:ext>
            </a:extLst>
          </p:cNvPr>
          <p:cNvSpPr>
            <a:spLocks noGrp="1"/>
          </p:cNvSpPr>
          <p:nvPr>
            <p:ph sz="half" idx="1"/>
          </p:nvPr>
        </p:nvSpPr>
        <p:spPr>
          <a:xfrm>
            <a:off x="1229357" y="2248821"/>
            <a:ext cx="4714243" cy="2389854"/>
          </a:xfrm>
        </p:spPr>
        <p:txBody>
          <a:bodyPr>
            <a:noAutofit/>
          </a:bodyPr>
          <a:lstStyle/>
          <a:p>
            <a:pPr marL="0" indent="0">
              <a:buNone/>
            </a:pPr>
            <a:r>
              <a:rPr lang="en-US" sz="2400" b="0" dirty="0">
                <a:effectLst/>
                <a:latin typeface="Gill Sans" panose="020B0502020104020203" pitchFamily="34" charset="-79"/>
                <a:ea typeface="Gill Sans" panose="020B0502020104020203" pitchFamily="34" charset="-79"/>
              </a:rPr>
              <a:t>The public health workforce stepped up to protect all of us during COVID, despite not being at full strength going into the pandemic and being severely tested during the pandemic. COVID-related funding infusions are helpful but not sufficient unless sustained.</a:t>
            </a:r>
            <a:r>
              <a:rPr lang="en-US" sz="2400" b="0" dirty="0">
                <a:effectLst/>
              </a:rPr>
              <a:t> </a:t>
            </a:r>
            <a:endParaRPr lang="en-US" sz="2400" b="0" dirty="0"/>
          </a:p>
        </p:txBody>
      </p:sp>
      <p:sp>
        <p:nvSpPr>
          <p:cNvPr id="12" name="Content Placeholder 11">
            <a:extLst>
              <a:ext uri="{FF2B5EF4-FFF2-40B4-BE49-F238E27FC236}">
                <a16:creationId xmlns:a16="http://schemas.microsoft.com/office/drawing/2014/main" id="{FD9216BA-43F3-9A7C-139B-F967E82A899B}"/>
              </a:ext>
            </a:extLst>
          </p:cNvPr>
          <p:cNvSpPr>
            <a:spLocks noGrp="1"/>
          </p:cNvSpPr>
          <p:nvPr>
            <p:ph sz="half" idx="2"/>
          </p:nvPr>
        </p:nvSpPr>
        <p:spPr/>
        <p:txBody>
          <a:bodyPr/>
          <a:lstStyle/>
          <a:p>
            <a:pPr marL="0" indent="0">
              <a:buNone/>
            </a:pPr>
            <a:endParaRPr lang="en-US" dirty="0"/>
          </a:p>
        </p:txBody>
      </p:sp>
      <p:sp>
        <p:nvSpPr>
          <p:cNvPr id="3" name="Title 2">
            <a:extLst>
              <a:ext uri="{FF2B5EF4-FFF2-40B4-BE49-F238E27FC236}">
                <a16:creationId xmlns:a16="http://schemas.microsoft.com/office/drawing/2014/main" id="{E99AC392-AA48-DEBC-D018-EBCA4E172F9C}"/>
              </a:ext>
            </a:extLst>
          </p:cNvPr>
          <p:cNvSpPr>
            <a:spLocks noGrp="1"/>
          </p:cNvSpPr>
          <p:nvPr>
            <p:ph type="title"/>
          </p:nvPr>
        </p:nvSpPr>
        <p:spPr/>
        <p:txBody>
          <a:bodyPr/>
          <a:lstStyle/>
          <a:p>
            <a:r>
              <a:rPr lang="en-US" dirty="0"/>
              <a:t>Finding #6</a:t>
            </a:r>
          </a:p>
        </p:txBody>
      </p:sp>
      <p:pic>
        <p:nvPicPr>
          <p:cNvPr id="14" name="Picture 13" descr="Community Health Workers at My Next Move">
            <a:extLst>
              <a:ext uri="{FF2B5EF4-FFF2-40B4-BE49-F238E27FC236}">
                <a16:creationId xmlns:a16="http://schemas.microsoft.com/office/drawing/2014/main" id="{774E86FC-3C94-DB90-D561-DBEAF473D774}"/>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53198" y="1714500"/>
            <a:ext cx="5029201" cy="3429000"/>
          </a:xfrm>
          <a:prstGeom prst="rect">
            <a:avLst/>
          </a:prstGeom>
        </p:spPr>
      </p:pic>
    </p:spTree>
    <p:extLst>
      <p:ext uri="{BB962C8B-B14F-4D97-AF65-F5344CB8AC3E}">
        <p14:creationId xmlns:p14="http://schemas.microsoft.com/office/powerpoint/2010/main" val="1994229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06B6016B-FB09-7761-97BA-A38A9A4A90E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Examples</a:t>
            </a:r>
          </a:p>
          <a:p>
            <a:pPr marL="0" indent="0">
              <a:buFont typeface="Arial" panose="020B0604020202020204" pitchFamily="34" charset="0"/>
              <a:buNone/>
            </a:pPr>
            <a:endParaRPr lang="en-US" dirty="0"/>
          </a:p>
          <a:p>
            <a:pPr marL="0" indent="0" algn="ctr">
              <a:buFont typeface="Arial" panose="020B0604020202020204" pitchFamily="34" charset="0"/>
              <a:buNone/>
            </a:pPr>
            <a:endParaRPr lang="en-US" sz="3600" i="1" dirty="0">
              <a:solidFill>
                <a:srgbClr val="008877"/>
              </a:solidFill>
              <a:latin typeface="Gill Sans" panose="020B0502020104020203" pitchFamily="34" charset="-79"/>
              <a:ea typeface="Gill Sans" panose="020B0502020104020203" pitchFamily="34" charset="-79"/>
            </a:endParaRPr>
          </a:p>
          <a:p>
            <a:pPr marL="0" indent="0" algn="ctr">
              <a:buFont typeface="Arial" panose="020B0604020202020204" pitchFamily="34" charset="0"/>
              <a:buNone/>
            </a:pPr>
            <a:r>
              <a:rPr lang="en-US" sz="3600" i="1" dirty="0">
                <a:solidFill>
                  <a:srgbClr val="008877"/>
                </a:solidFill>
                <a:latin typeface="Gill Sans" panose="020B0502020104020203" pitchFamily="34" charset="-79"/>
                <a:ea typeface="Gill Sans" panose="020B0502020104020203" pitchFamily="34" charset="-79"/>
              </a:rPr>
              <a:t>Among state health officers, only four pre-COVID leaders remained in place across all 50 states. </a:t>
            </a:r>
            <a:endParaRPr lang="en-US" sz="3600" i="1" dirty="0">
              <a:solidFill>
                <a:srgbClr val="008877"/>
              </a:solidFill>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20867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815565" y="1260113"/>
            <a:ext cx="11617595" cy="245207"/>
          </a:xfrm>
          <a:prstGeom prst="rect">
            <a:avLst/>
          </a:prstGeom>
          <a:noFill/>
        </p:spPr>
        <p:txBody>
          <a:bodyPr wrap="square" lIns="0" tIns="0" rIns="0" bIns="0" rtlCol="0" anchor="ctr"/>
          <a:lstStyle/>
          <a:p>
            <a:pPr algn="l">
              <a:spcAft>
                <a:spcPts val="600"/>
              </a:spcAft>
              <a:buNone/>
            </a:pPr>
            <a:r>
              <a:rPr lang="en-US" sz="2400" b="1" dirty="0">
                <a:solidFill>
                  <a:srgbClr val="0F3332"/>
                </a:solidFill>
                <a:latin typeface="Roboto" pitchFamily="34" charset="0"/>
                <a:ea typeface="Roboto" pitchFamily="34" charset="-122"/>
                <a:cs typeface="Roboto" pitchFamily="34" charset="-120"/>
              </a:rPr>
              <a:t>Opportunities to Respond</a:t>
            </a:r>
            <a:endParaRPr lang="en-US" dirty="0"/>
          </a:p>
        </p:txBody>
      </p:sp>
      <p:sp>
        <p:nvSpPr>
          <p:cNvPr id="5" name="Object 4"/>
          <p:cNvSpPr/>
          <p:nvPr/>
        </p:nvSpPr>
        <p:spPr>
          <a:xfrm>
            <a:off x="3525436" y="4894746"/>
            <a:ext cx="7873250" cy="683572"/>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Lato" pitchFamily="34" charset="0"/>
                <a:ea typeface="Lato" pitchFamily="34" charset="-122"/>
                <a:cs typeface="Lato" pitchFamily="34" charset="-120"/>
              </a:rPr>
              <a:t>Encourage the strategic deployment of advocacy and lobbying on behalf of the public’s health: </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Build capacity and motivation to deploy a full range of advocacy tools</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Include advocacy skills in core competencies, curricula, and professional development</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Bolster/expand lobbying capacity</a:t>
            </a:r>
            <a:endParaRPr lang="en-US" sz="2000" dirty="0"/>
          </a:p>
        </p:txBody>
      </p:sp>
      <p:sp>
        <p:nvSpPr>
          <p:cNvPr id="7" name="Object 6"/>
          <p:cNvSpPr/>
          <p:nvPr/>
        </p:nvSpPr>
        <p:spPr>
          <a:xfrm>
            <a:off x="3523587" y="2147825"/>
            <a:ext cx="7920864" cy="1461389"/>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Lato" pitchFamily="34" charset="0"/>
                <a:ea typeface="Lato" pitchFamily="34" charset="-122"/>
                <a:cs typeface="Lato" pitchFamily="34" charset="-120"/>
              </a:rPr>
              <a:t>Elevate public health’s value proposition: </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Create consistent messages to highlight public health’s contributions; </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Customize public health messages to local/state contexts</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Address misinformation; </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Affinity group for advocates in red states</a:t>
            </a:r>
            <a:endParaRPr lang="en-US" sz="2000" dirty="0"/>
          </a:p>
        </p:txBody>
      </p:sp>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9134" y="1903535"/>
            <a:ext cx="438040" cy="323769"/>
          </a:xfrm>
          <a:prstGeom prst="rect">
            <a:avLst/>
          </a:prstGeom>
        </p:spPr>
      </p:pic>
      <p:sp>
        <p:nvSpPr>
          <p:cNvPr id="9" name="Object 8"/>
          <p:cNvSpPr/>
          <p:nvPr/>
        </p:nvSpPr>
        <p:spPr>
          <a:xfrm>
            <a:off x="3477822" y="4674691"/>
            <a:ext cx="7920864" cy="1202116"/>
          </a:xfrm>
          <a:prstGeom prst="rect">
            <a:avLst/>
          </a:prstGeom>
          <a:noFill/>
        </p:spPr>
        <p:txBody>
          <a:bodyPr wrap="square" lIns="0" tIns="0" rIns="0" bIns="0" rtlCol="0" anchor="ctr"/>
          <a:lstStyle/>
          <a:p>
            <a:pPr algn="l">
              <a:spcAft>
                <a:spcPts val="600"/>
              </a:spcAft>
              <a:buNone/>
            </a:pPr>
            <a:endParaRPr lang="en-US" sz="2000" dirty="0"/>
          </a:p>
        </p:txBody>
      </p:sp>
      <p:sp>
        <p:nvSpPr>
          <p:cNvPr id="19" name="TextBox 18">
            <a:extLst>
              <a:ext uri="{FF2B5EF4-FFF2-40B4-BE49-F238E27FC236}">
                <a16:creationId xmlns:a16="http://schemas.microsoft.com/office/drawing/2014/main" id="{89756869-BD0E-3CB0-D7E5-792EF4D8FBC6}"/>
              </a:ext>
            </a:extLst>
          </p:cNvPr>
          <p:cNvSpPr txBox="1"/>
          <p:nvPr/>
        </p:nvSpPr>
        <p:spPr>
          <a:xfrm>
            <a:off x="2574236" y="1803809"/>
            <a:ext cx="533267" cy="523220"/>
          </a:xfrm>
          <a:prstGeom prst="rect">
            <a:avLst/>
          </a:prstGeom>
          <a:noFill/>
        </p:spPr>
        <p:txBody>
          <a:bodyPr wrap="square" rtlCol="0">
            <a:spAutoFit/>
          </a:bodyPr>
          <a:lstStyle/>
          <a:p>
            <a:pPr algn="r"/>
            <a:r>
              <a:rPr lang="en-US" sz="2800" b="1" dirty="0">
                <a:solidFill>
                  <a:srgbClr val="008877"/>
                </a:solidFill>
              </a:rPr>
              <a:t>1</a:t>
            </a:r>
          </a:p>
        </p:txBody>
      </p:sp>
      <p:sp>
        <p:nvSpPr>
          <p:cNvPr id="20" name="TextBox 19">
            <a:extLst>
              <a:ext uri="{FF2B5EF4-FFF2-40B4-BE49-F238E27FC236}">
                <a16:creationId xmlns:a16="http://schemas.microsoft.com/office/drawing/2014/main" id="{9D18D3F8-B76F-844A-215A-BFC21D39180F}"/>
              </a:ext>
            </a:extLst>
          </p:cNvPr>
          <p:cNvSpPr txBox="1"/>
          <p:nvPr/>
        </p:nvSpPr>
        <p:spPr>
          <a:xfrm>
            <a:off x="2574236" y="4151471"/>
            <a:ext cx="533267" cy="523220"/>
          </a:xfrm>
          <a:prstGeom prst="rect">
            <a:avLst/>
          </a:prstGeom>
          <a:noFill/>
        </p:spPr>
        <p:txBody>
          <a:bodyPr wrap="square" rtlCol="0">
            <a:spAutoFit/>
          </a:bodyPr>
          <a:lstStyle/>
          <a:p>
            <a:pPr algn="r"/>
            <a:r>
              <a:rPr lang="en-US" sz="2800" b="1" dirty="0">
                <a:solidFill>
                  <a:srgbClr val="008877"/>
                </a:solidFill>
              </a:rPr>
              <a:t>2</a:t>
            </a:r>
          </a:p>
        </p:txBody>
      </p:sp>
      <p:sp>
        <p:nvSpPr>
          <p:cNvPr id="21" name="TextBox 20">
            <a:extLst>
              <a:ext uri="{FF2B5EF4-FFF2-40B4-BE49-F238E27FC236}">
                <a16:creationId xmlns:a16="http://schemas.microsoft.com/office/drawing/2014/main" id="{D04A6ECA-C2E2-DE96-045E-03AC2DCD25DE}"/>
              </a:ext>
            </a:extLst>
          </p:cNvPr>
          <p:cNvSpPr txBox="1"/>
          <p:nvPr/>
        </p:nvSpPr>
        <p:spPr>
          <a:xfrm>
            <a:off x="2574237" y="4837153"/>
            <a:ext cx="533267" cy="523220"/>
          </a:xfrm>
          <a:prstGeom prst="rect">
            <a:avLst/>
          </a:prstGeom>
          <a:noFill/>
        </p:spPr>
        <p:txBody>
          <a:bodyPr wrap="square" rtlCol="0">
            <a:spAutoFit/>
          </a:bodyPr>
          <a:lstStyle/>
          <a:p>
            <a:pPr algn="r"/>
            <a:endParaRPr lang="en-US" sz="2800" b="1" dirty="0">
              <a:solidFill>
                <a:srgbClr val="019CA6"/>
              </a:solidFill>
            </a:endParaRPr>
          </a:p>
        </p:txBody>
      </p:sp>
      <p:pic>
        <p:nvPicPr>
          <p:cNvPr id="15" name="Graphic 14" descr="Teacher with solid fill">
            <a:extLst>
              <a:ext uri="{FF2B5EF4-FFF2-40B4-BE49-F238E27FC236}">
                <a16:creationId xmlns:a16="http://schemas.microsoft.com/office/drawing/2014/main" id="{F185F4DE-44CD-33A6-7161-27A357C2915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61672" y="4046599"/>
            <a:ext cx="732963" cy="732963"/>
          </a:xfrm>
          <a:prstGeom prst="rect">
            <a:avLst/>
          </a:prstGeom>
        </p:spPr>
      </p:pic>
    </p:spTree>
    <p:extLst>
      <p:ext uri="{BB962C8B-B14F-4D97-AF65-F5344CB8AC3E}">
        <p14:creationId xmlns:p14="http://schemas.microsoft.com/office/powerpoint/2010/main" val="1379613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825614" y="1300484"/>
            <a:ext cx="11617595" cy="245207"/>
          </a:xfrm>
          <a:prstGeom prst="rect">
            <a:avLst/>
          </a:prstGeom>
          <a:noFill/>
        </p:spPr>
        <p:txBody>
          <a:bodyPr wrap="square" lIns="0" tIns="0" rIns="0" bIns="0" rtlCol="0" anchor="ctr"/>
          <a:lstStyle/>
          <a:p>
            <a:pPr algn="l">
              <a:spcAft>
                <a:spcPts val="600"/>
              </a:spcAft>
              <a:buNone/>
            </a:pPr>
            <a:r>
              <a:rPr lang="en-US" sz="2400" b="1" dirty="0">
                <a:solidFill>
                  <a:srgbClr val="0F3332"/>
                </a:solidFill>
                <a:latin typeface="Roboto" pitchFamily="34" charset="0"/>
                <a:ea typeface="Roboto" pitchFamily="34" charset="-122"/>
                <a:cs typeface="Roboto" pitchFamily="34" charset="-120"/>
              </a:rPr>
              <a:t>Opportunities to Respond</a:t>
            </a:r>
            <a:endParaRPr lang="en-US" dirty="0"/>
          </a:p>
        </p:txBody>
      </p:sp>
      <p:sp>
        <p:nvSpPr>
          <p:cNvPr id="5" name="Object 4"/>
          <p:cNvSpPr/>
          <p:nvPr/>
        </p:nvSpPr>
        <p:spPr>
          <a:xfrm>
            <a:off x="3477822" y="4332905"/>
            <a:ext cx="7873250" cy="683572"/>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Lato" pitchFamily="34" charset="0"/>
                <a:ea typeface="Lato" pitchFamily="34" charset="-122"/>
                <a:cs typeface="Lato" pitchFamily="34" charset="-120"/>
              </a:rPr>
              <a:t>Fight for health equity, with or without the language of health equity: </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Share multiple ways to express concept of health equity</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Develop/test how to make a strong case for health equity in different political environments </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Share successful examples</a:t>
            </a:r>
          </a:p>
        </p:txBody>
      </p:sp>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8548" y="2039739"/>
            <a:ext cx="352337" cy="380905"/>
          </a:xfrm>
          <a:prstGeom prst="rect">
            <a:avLst/>
          </a:prstGeom>
        </p:spPr>
      </p:pic>
      <p:sp>
        <p:nvSpPr>
          <p:cNvPr id="7" name="Object 6"/>
          <p:cNvSpPr/>
          <p:nvPr/>
        </p:nvSpPr>
        <p:spPr>
          <a:xfrm>
            <a:off x="3506654" y="1979999"/>
            <a:ext cx="7920864" cy="1461389"/>
          </a:xfrm>
          <a:prstGeom prst="rect">
            <a:avLst/>
          </a:prstGeom>
          <a:noFill/>
        </p:spPr>
        <p:txBody>
          <a:bodyPr wrap="square" lIns="0" tIns="0" rIns="0" bIns="0" rtlCol="0" anchor="ctr"/>
          <a:lstStyle/>
          <a:p>
            <a:pPr algn="l">
              <a:spcAft>
                <a:spcPts val="600"/>
              </a:spcAft>
              <a:buNone/>
            </a:pPr>
            <a:r>
              <a:rPr lang="en-US" sz="2000" b="1" kern="0" spc="38" dirty="0">
                <a:solidFill>
                  <a:srgbClr val="008877"/>
                </a:solidFill>
                <a:latin typeface="Lato" pitchFamily="34" charset="0"/>
                <a:ea typeface="Lato" pitchFamily="34" charset="-122"/>
                <a:cs typeface="Lato" pitchFamily="34" charset="-120"/>
              </a:rPr>
              <a:t>Counter challenges to public health authority </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Understand scope of challenges, share success stories</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Enlist allies to counter challenges</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Track legislative and litigation attacks on public health</a:t>
            </a:r>
            <a:endParaRPr lang="en-US" sz="2000" dirty="0"/>
          </a:p>
        </p:txBody>
      </p:sp>
      <p:sp>
        <p:nvSpPr>
          <p:cNvPr id="9" name="Object 8"/>
          <p:cNvSpPr/>
          <p:nvPr/>
        </p:nvSpPr>
        <p:spPr>
          <a:xfrm>
            <a:off x="3477822" y="4674691"/>
            <a:ext cx="7920864" cy="1202116"/>
          </a:xfrm>
          <a:prstGeom prst="rect">
            <a:avLst/>
          </a:prstGeom>
          <a:noFill/>
        </p:spPr>
        <p:txBody>
          <a:bodyPr wrap="square" lIns="0" tIns="0" rIns="0" bIns="0" rtlCol="0" anchor="ctr"/>
          <a:lstStyle/>
          <a:p>
            <a:pPr algn="l">
              <a:spcAft>
                <a:spcPts val="600"/>
              </a:spcAft>
              <a:buNone/>
            </a:pPr>
            <a:endParaRPr lang="en-US" sz="2000" dirty="0"/>
          </a:p>
        </p:txBody>
      </p:sp>
      <p:sp>
        <p:nvSpPr>
          <p:cNvPr id="19" name="TextBox 18">
            <a:extLst>
              <a:ext uri="{FF2B5EF4-FFF2-40B4-BE49-F238E27FC236}">
                <a16:creationId xmlns:a16="http://schemas.microsoft.com/office/drawing/2014/main" id="{89756869-BD0E-3CB0-D7E5-792EF4D8FBC6}"/>
              </a:ext>
            </a:extLst>
          </p:cNvPr>
          <p:cNvSpPr txBox="1"/>
          <p:nvPr/>
        </p:nvSpPr>
        <p:spPr>
          <a:xfrm>
            <a:off x="2574238" y="1897424"/>
            <a:ext cx="533267" cy="523220"/>
          </a:xfrm>
          <a:prstGeom prst="rect">
            <a:avLst/>
          </a:prstGeom>
          <a:noFill/>
        </p:spPr>
        <p:txBody>
          <a:bodyPr wrap="square" rtlCol="0">
            <a:spAutoFit/>
          </a:bodyPr>
          <a:lstStyle/>
          <a:p>
            <a:pPr algn="r"/>
            <a:r>
              <a:rPr lang="en-US" sz="2800" b="1" dirty="0">
                <a:solidFill>
                  <a:srgbClr val="008877"/>
                </a:solidFill>
              </a:rPr>
              <a:t>3</a:t>
            </a:r>
          </a:p>
        </p:txBody>
      </p:sp>
      <p:sp>
        <p:nvSpPr>
          <p:cNvPr id="20" name="TextBox 19">
            <a:extLst>
              <a:ext uri="{FF2B5EF4-FFF2-40B4-BE49-F238E27FC236}">
                <a16:creationId xmlns:a16="http://schemas.microsoft.com/office/drawing/2014/main" id="{9D18D3F8-B76F-844A-215A-BFC21D39180F}"/>
              </a:ext>
            </a:extLst>
          </p:cNvPr>
          <p:cNvSpPr txBox="1"/>
          <p:nvPr/>
        </p:nvSpPr>
        <p:spPr>
          <a:xfrm>
            <a:off x="2574238" y="3610067"/>
            <a:ext cx="533267" cy="523220"/>
          </a:xfrm>
          <a:prstGeom prst="rect">
            <a:avLst/>
          </a:prstGeom>
          <a:noFill/>
        </p:spPr>
        <p:txBody>
          <a:bodyPr wrap="square" rtlCol="0">
            <a:spAutoFit/>
          </a:bodyPr>
          <a:lstStyle/>
          <a:p>
            <a:pPr algn="r"/>
            <a:r>
              <a:rPr lang="en-US" sz="2800" b="1" dirty="0">
                <a:solidFill>
                  <a:srgbClr val="008877"/>
                </a:solidFill>
              </a:rPr>
              <a:t>4</a:t>
            </a:r>
          </a:p>
        </p:txBody>
      </p:sp>
      <p:pic>
        <p:nvPicPr>
          <p:cNvPr id="15" name="Graphic 14" descr="Universal access with solid fill">
            <a:extLst>
              <a:ext uri="{FF2B5EF4-FFF2-40B4-BE49-F238E27FC236}">
                <a16:creationId xmlns:a16="http://schemas.microsoft.com/office/drawing/2014/main" id="{ACB76187-9EA3-75BF-03B7-6AF5B0EB21C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58548" y="3584341"/>
            <a:ext cx="686103" cy="686103"/>
          </a:xfrm>
          <a:prstGeom prst="rect">
            <a:avLst/>
          </a:prstGeom>
        </p:spPr>
      </p:pic>
    </p:spTree>
    <p:extLst>
      <p:ext uri="{BB962C8B-B14F-4D97-AF65-F5344CB8AC3E}">
        <p14:creationId xmlns:p14="http://schemas.microsoft.com/office/powerpoint/2010/main" val="3897622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sp>
        <p:nvSpPr>
          <p:cNvPr id="173" name="Google Shape;173;p2"/>
          <p:cNvSpPr txBox="1">
            <a:spLocks noGrp="1"/>
          </p:cNvSpPr>
          <p:nvPr>
            <p:ph type="title"/>
          </p:nvPr>
        </p:nvSpPr>
        <p:spPr>
          <a:xfrm>
            <a:off x="2697208" y="1617984"/>
            <a:ext cx="5959602" cy="38472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500"/>
              <a:buFont typeface="Arial"/>
              <a:buNone/>
            </a:pPr>
            <a:r>
              <a:rPr lang="en-US" sz="2500" dirty="0"/>
              <a:t>Speakers</a:t>
            </a:r>
            <a:endParaRPr dirty="0"/>
          </a:p>
        </p:txBody>
      </p:sp>
      <p:sp>
        <p:nvSpPr>
          <p:cNvPr id="175" name="Google Shape;175;p2"/>
          <p:cNvSpPr/>
          <p:nvPr/>
        </p:nvSpPr>
        <p:spPr>
          <a:xfrm>
            <a:off x="4571228" y="2341340"/>
            <a:ext cx="631791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8877"/>
                </a:solidFill>
                <a:effectLst/>
                <a:uLnTx/>
                <a:uFillTx/>
                <a:latin typeface="Arial" panose="020B0604020202020204" pitchFamily="34" charset="0"/>
                <a:ea typeface="Arial"/>
                <a:cs typeface="Arial" panose="020B0604020202020204" pitchFamily="34" charset="0"/>
                <a:sym typeface="Arial"/>
              </a:rPr>
              <a:t>Leslie Zellers,</a:t>
            </a:r>
            <a:r>
              <a:rPr kumimoji="0" lang="en-US" sz="2800" u="none" strike="noStrike" kern="0" cap="none" spc="0" normalizeH="0" baseline="0" noProof="0" dirty="0">
                <a:ln>
                  <a:noFill/>
                </a:ln>
                <a:solidFill>
                  <a:srgbClr val="333333"/>
                </a:solidFill>
                <a:uLnTx/>
                <a:uFillTx/>
                <a:latin typeface="Arial" panose="020B0604020202020204" pitchFamily="34" charset="0"/>
                <a:ea typeface="Arial"/>
                <a:cs typeface="Arial" panose="020B0604020202020204" pitchFamily="34" charset="0"/>
                <a:sym typeface="Arial"/>
              </a:rPr>
              <a:t> </a:t>
            </a:r>
            <a:r>
              <a:rPr lang="en-US" sz="2800" b="0" i="0" dirty="0">
                <a:solidFill>
                  <a:srgbClr val="333333"/>
                </a:solidFill>
                <a:effectLst/>
                <a:latin typeface="Arial" panose="020B0604020202020204" pitchFamily="34" charset="0"/>
                <a:cs typeface="Arial" panose="020B0604020202020204" pitchFamily="34" charset="0"/>
              </a:rPr>
              <a:t>Public Health &amp; Public Policy Attorney, Act for Public Health</a:t>
            </a:r>
            <a:endPar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 name="Picture 1">
            <a:extLst>
              <a:ext uri="{FF2B5EF4-FFF2-40B4-BE49-F238E27FC236}">
                <a16:creationId xmlns:a16="http://schemas.microsoft.com/office/drawing/2014/main" id="{4E353658-2729-8F27-3CCE-5A89AF1ADB60}"/>
              </a:ext>
            </a:extLst>
          </p:cNvPr>
          <p:cNvPicPr>
            <a:picLocks noChangeAspect="1"/>
          </p:cNvPicPr>
          <p:nvPr/>
        </p:nvPicPr>
        <p:blipFill>
          <a:blip r:embed="rId3"/>
          <a:stretch>
            <a:fillRect/>
          </a:stretch>
        </p:blipFill>
        <p:spPr>
          <a:xfrm>
            <a:off x="2615858" y="2223081"/>
            <a:ext cx="1688570" cy="1548826"/>
          </a:xfrm>
          <a:prstGeom prst="rect">
            <a:avLst/>
          </a:prstGeom>
        </p:spPr>
      </p:pic>
    </p:spTree>
    <p:extLst>
      <p:ext uri="{BB962C8B-B14F-4D97-AF65-F5344CB8AC3E}">
        <p14:creationId xmlns:p14="http://schemas.microsoft.com/office/powerpoint/2010/main" val="4189455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857618" y="1279682"/>
            <a:ext cx="11617595" cy="245207"/>
          </a:xfrm>
          <a:prstGeom prst="rect">
            <a:avLst/>
          </a:prstGeom>
          <a:noFill/>
        </p:spPr>
        <p:txBody>
          <a:bodyPr wrap="square" lIns="0" tIns="0" rIns="0" bIns="0" rtlCol="0" anchor="ctr"/>
          <a:lstStyle/>
          <a:p>
            <a:pPr algn="l">
              <a:spcAft>
                <a:spcPts val="600"/>
              </a:spcAft>
              <a:buNone/>
            </a:pPr>
            <a:r>
              <a:rPr lang="en-US" sz="2400" b="1" dirty="0">
                <a:solidFill>
                  <a:srgbClr val="0F3332"/>
                </a:solidFill>
                <a:latin typeface="Roboto" pitchFamily="34" charset="0"/>
                <a:ea typeface="Roboto" pitchFamily="34" charset="-122"/>
                <a:cs typeface="Roboto" pitchFamily="34" charset="-120"/>
              </a:rPr>
              <a:t>Opportunities to Respond</a:t>
            </a:r>
            <a:endParaRPr lang="en-US" dirty="0"/>
          </a:p>
        </p:txBody>
      </p:sp>
      <p:sp>
        <p:nvSpPr>
          <p:cNvPr id="5" name="Object 4"/>
          <p:cNvSpPr/>
          <p:nvPr/>
        </p:nvSpPr>
        <p:spPr>
          <a:xfrm>
            <a:off x="3477822" y="4592177"/>
            <a:ext cx="7873250" cy="683572"/>
          </a:xfrm>
          <a:prstGeom prst="rect">
            <a:avLst/>
          </a:prstGeom>
          <a:noFill/>
        </p:spPr>
        <p:txBody>
          <a:bodyPr wrap="square" lIns="0" tIns="0" rIns="0" bIns="0" rtlCol="0" anchor="ctr"/>
          <a:lstStyle/>
          <a:p>
            <a:pPr algn="l">
              <a:spcAft>
                <a:spcPts val="600"/>
              </a:spcAft>
              <a:buNone/>
            </a:pPr>
            <a:endParaRPr lang="en-US" sz="2000" b="1" kern="0" spc="38" dirty="0">
              <a:solidFill>
                <a:srgbClr val="008877"/>
              </a:solidFill>
              <a:latin typeface="Lato" pitchFamily="34" charset="0"/>
              <a:ea typeface="Lato" pitchFamily="34" charset="-122"/>
              <a:cs typeface="Lato" pitchFamily="34" charset="-120"/>
            </a:endParaRPr>
          </a:p>
          <a:p>
            <a:pPr algn="l">
              <a:spcAft>
                <a:spcPts val="600"/>
              </a:spcAft>
              <a:buNone/>
            </a:pPr>
            <a:r>
              <a:rPr lang="en-US" sz="2000" b="1" kern="0" spc="38" dirty="0">
                <a:solidFill>
                  <a:srgbClr val="008877"/>
                </a:solidFill>
                <a:latin typeface="Lato" pitchFamily="34" charset="0"/>
                <a:ea typeface="Lato" pitchFamily="34" charset="-122"/>
                <a:cs typeface="Lato" pitchFamily="34" charset="-120"/>
              </a:rPr>
              <a:t>Support the public health workforce: </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Document and advocate for what “full strength” public health would look like</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Rebuild public health infrastructure with sustained investments</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Funders: supplement government funding</a:t>
            </a:r>
          </a:p>
        </p:txBody>
      </p:sp>
      <p:sp>
        <p:nvSpPr>
          <p:cNvPr id="7" name="Object 6"/>
          <p:cNvSpPr/>
          <p:nvPr/>
        </p:nvSpPr>
        <p:spPr>
          <a:xfrm>
            <a:off x="3490179" y="2143212"/>
            <a:ext cx="7920864" cy="1461389"/>
          </a:xfrm>
          <a:prstGeom prst="rect">
            <a:avLst/>
          </a:prstGeom>
          <a:noFill/>
        </p:spPr>
        <p:txBody>
          <a:bodyPr wrap="square" lIns="0" tIns="0" rIns="0" bIns="0" rtlCol="0" anchor="ctr"/>
          <a:lstStyle/>
          <a:p>
            <a:pPr algn="l">
              <a:spcAft>
                <a:spcPts val="600"/>
              </a:spcAft>
              <a:buNone/>
            </a:pPr>
            <a:endParaRPr lang="en-US" sz="2000" b="1" kern="0" spc="38" dirty="0">
              <a:solidFill>
                <a:srgbClr val="008877"/>
              </a:solidFill>
              <a:latin typeface="Lato" pitchFamily="34" charset="0"/>
              <a:ea typeface="Lato" pitchFamily="34" charset="-122"/>
              <a:cs typeface="Lato" pitchFamily="34" charset="-120"/>
            </a:endParaRPr>
          </a:p>
          <a:p>
            <a:pPr algn="l">
              <a:spcAft>
                <a:spcPts val="600"/>
              </a:spcAft>
              <a:buNone/>
            </a:pPr>
            <a:r>
              <a:rPr lang="en-US" sz="2000" b="1" kern="0" spc="38" dirty="0">
                <a:solidFill>
                  <a:srgbClr val="008877"/>
                </a:solidFill>
                <a:latin typeface="Lato" pitchFamily="34" charset="0"/>
                <a:ea typeface="Lato" pitchFamily="34" charset="-122"/>
                <a:cs typeface="Lato" pitchFamily="34" charset="-120"/>
              </a:rPr>
              <a:t>Tap the strengths, capabilities, and shared interests of supportive allies </a:t>
            </a:r>
          </a:p>
          <a:p>
            <a:pPr marL="342900" indent="-342900">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Strengthen ties to allies with ability to lobby on shared goals, including in other areas such as voting rights, climate justice, etc. </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Support collaboration among existing organizations</a:t>
            </a:r>
          </a:p>
          <a:p>
            <a:pPr marL="342900" indent="-342900" algn="l">
              <a:spcAft>
                <a:spcPts val="600"/>
              </a:spcAft>
              <a:buFont typeface="Arial" panose="020B0604020202020204" pitchFamily="34" charset="0"/>
              <a:buChar char="•"/>
            </a:pPr>
            <a:r>
              <a:rPr lang="en-US" sz="2000" kern="0" spc="38" dirty="0">
                <a:latin typeface="Lato" pitchFamily="34" charset="0"/>
                <a:ea typeface="Lato" pitchFamily="34" charset="-122"/>
                <a:cs typeface="Lato" pitchFamily="34" charset="-120"/>
              </a:rPr>
              <a:t>Fund new advocacy and lobbying organizations where needed</a:t>
            </a:r>
            <a:endParaRPr lang="en-US" sz="2000" dirty="0"/>
          </a:p>
        </p:txBody>
      </p:sp>
      <p:sp>
        <p:nvSpPr>
          <p:cNvPr id="9" name="Object 8"/>
          <p:cNvSpPr/>
          <p:nvPr/>
        </p:nvSpPr>
        <p:spPr>
          <a:xfrm>
            <a:off x="3477822" y="4674691"/>
            <a:ext cx="7920864" cy="1202116"/>
          </a:xfrm>
          <a:prstGeom prst="rect">
            <a:avLst/>
          </a:prstGeom>
          <a:noFill/>
        </p:spPr>
        <p:txBody>
          <a:bodyPr wrap="square" lIns="0" tIns="0" rIns="0" bIns="0" rtlCol="0" anchor="ctr"/>
          <a:lstStyle/>
          <a:p>
            <a:pPr algn="l">
              <a:spcAft>
                <a:spcPts val="600"/>
              </a:spcAft>
              <a:buNone/>
            </a:pPr>
            <a:endParaRPr lang="en-US" sz="2000" dirty="0"/>
          </a:p>
        </p:txBody>
      </p:sp>
      <p:sp>
        <p:nvSpPr>
          <p:cNvPr id="19" name="TextBox 18">
            <a:extLst>
              <a:ext uri="{FF2B5EF4-FFF2-40B4-BE49-F238E27FC236}">
                <a16:creationId xmlns:a16="http://schemas.microsoft.com/office/drawing/2014/main" id="{89756869-BD0E-3CB0-D7E5-792EF4D8FBC6}"/>
              </a:ext>
            </a:extLst>
          </p:cNvPr>
          <p:cNvSpPr txBox="1"/>
          <p:nvPr/>
        </p:nvSpPr>
        <p:spPr>
          <a:xfrm>
            <a:off x="2574237" y="2015363"/>
            <a:ext cx="533267" cy="523220"/>
          </a:xfrm>
          <a:prstGeom prst="rect">
            <a:avLst/>
          </a:prstGeom>
          <a:noFill/>
        </p:spPr>
        <p:txBody>
          <a:bodyPr wrap="square" rtlCol="0">
            <a:spAutoFit/>
          </a:bodyPr>
          <a:lstStyle/>
          <a:p>
            <a:pPr algn="r"/>
            <a:r>
              <a:rPr lang="en-US" sz="2800" b="1" dirty="0">
                <a:solidFill>
                  <a:srgbClr val="008877"/>
                </a:solidFill>
              </a:rPr>
              <a:t>5</a:t>
            </a:r>
          </a:p>
        </p:txBody>
      </p:sp>
      <p:sp>
        <p:nvSpPr>
          <p:cNvPr id="20" name="TextBox 19">
            <a:extLst>
              <a:ext uri="{FF2B5EF4-FFF2-40B4-BE49-F238E27FC236}">
                <a16:creationId xmlns:a16="http://schemas.microsoft.com/office/drawing/2014/main" id="{9D18D3F8-B76F-844A-215A-BFC21D39180F}"/>
              </a:ext>
            </a:extLst>
          </p:cNvPr>
          <p:cNvSpPr txBox="1"/>
          <p:nvPr/>
        </p:nvSpPr>
        <p:spPr>
          <a:xfrm>
            <a:off x="2574237" y="4175747"/>
            <a:ext cx="533267" cy="523220"/>
          </a:xfrm>
          <a:prstGeom prst="rect">
            <a:avLst/>
          </a:prstGeom>
          <a:noFill/>
        </p:spPr>
        <p:txBody>
          <a:bodyPr wrap="square" rtlCol="0">
            <a:spAutoFit/>
          </a:bodyPr>
          <a:lstStyle/>
          <a:p>
            <a:pPr algn="r"/>
            <a:r>
              <a:rPr lang="en-US" sz="2800" b="1" dirty="0">
                <a:solidFill>
                  <a:srgbClr val="008877"/>
                </a:solidFill>
              </a:rPr>
              <a:t>6</a:t>
            </a:r>
          </a:p>
        </p:txBody>
      </p:sp>
      <p:pic>
        <p:nvPicPr>
          <p:cNvPr id="3" name="Object 3" descr="preencoded.png">
            <a:extLst>
              <a:ext uri="{FF2B5EF4-FFF2-40B4-BE49-F238E27FC236}">
                <a16:creationId xmlns:a16="http://schemas.microsoft.com/office/drawing/2014/main" id="{7054CA9E-71BB-FD69-E35B-C3EB5D6C13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5442" y="2137764"/>
            <a:ext cx="533267" cy="361860"/>
          </a:xfrm>
          <a:prstGeom prst="rect">
            <a:avLst/>
          </a:prstGeom>
        </p:spPr>
      </p:pic>
      <p:pic>
        <p:nvPicPr>
          <p:cNvPr id="4" name="Object 9" descr="preencoded.png">
            <a:extLst>
              <a:ext uri="{FF2B5EF4-FFF2-40B4-BE49-F238E27FC236}">
                <a16:creationId xmlns:a16="http://schemas.microsoft.com/office/drawing/2014/main" id="{2A52FB74-8C85-346C-80CC-5A4DE295A5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5920" y="4297804"/>
            <a:ext cx="552312" cy="361860"/>
          </a:xfrm>
          <a:prstGeom prst="rect">
            <a:avLst/>
          </a:prstGeom>
        </p:spPr>
      </p:pic>
    </p:spTree>
    <p:extLst>
      <p:ext uri="{BB962C8B-B14F-4D97-AF65-F5344CB8AC3E}">
        <p14:creationId xmlns:p14="http://schemas.microsoft.com/office/powerpoint/2010/main" val="1113598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F34DB5-14DA-4D0D-9002-7F0F494244BE}"/>
              </a:ext>
            </a:extLst>
          </p:cNvPr>
          <p:cNvSpPr>
            <a:spLocks noGrp="1"/>
          </p:cNvSpPr>
          <p:nvPr>
            <p:ph type="title"/>
          </p:nvPr>
        </p:nvSpPr>
        <p:spPr>
          <a:xfrm>
            <a:off x="996559" y="1162191"/>
            <a:ext cx="9336322" cy="4832092"/>
          </a:xfrm>
        </p:spPr>
        <p:txBody>
          <a:bodyPr/>
          <a:lstStyle/>
          <a:p>
            <a:r>
              <a:rPr lang="en-US" sz="4400" dirty="0">
                <a:solidFill>
                  <a:srgbClr val="62275C"/>
                </a:solidFill>
              </a:rPr>
              <a:t>Thank you!</a:t>
            </a:r>
            <a:br>
              <a:rPr lang="en-US" dirty="0"/>
            </a:br>
            <a:br>
              <a:rPr lang="en-US" dirty="0"/>
            </a:br>
            <a:r>
              <a:rPr lang="en-US" sz="2800" b="0" dirty="0"/>
              <a:t>The Georgia Health Initiative, Montana Healthcare Foundation, CDC Foundation, de Beaumont Foundation, and the Network for Public Health Law supported this work financially and conceptually as part of a larger initiative to assess and boost public health advocacy. </a:t>
            </a:r>
            <a:br>
              <a:rPr lang="en-US" b="0" dirty="0"/>
            </a:br>
            <a:br>
              <a:rPr lang="en-US" b="0" dirty="0"/>
            </a:br>
            <a:r>
              <a:rPr lang="en-US" dirty="0"/>
              <a:t>Questions: </a:t>
            </a:r>
            <a:br>
              <a:rPr lang="en-US" dirty="0"/>
            </a:br>
            <a:r>
              <a:rPr lang="en-US" b="0" dirty="0"/>
              <a:t>mkatz122@comcast.net</a:t>
            </a:r>
            <a:br>
              <a:rPr lang="en-US" dirty="0"/>
            </a:br>
            <a:r>
              <a:rPr lang="en-US" b="0" dirty="0"/>
              <a:t>maddy@freyevaluation.com </a:t>
            </a:r>
          </a:p>
        </p:txBody>
      </p:sp>
      <p:sp>
        <p:nvSpPr>
          <p:cNvPr id="13" name="Slide Number Placeholder 4">
            <a:extLst>
              <a:ext uri="{FF2B5EF4-FFF2-40B4-BE49-F238E27FC236}">
                <a16:creationId xmlns:a16="http://schemas.microsoft.com/office/drawing/2014/main" id="{40A187BF-8386-482B-993A-00210649BA53}"/>
              </a:ext>
            </a:extLst>
          </p:cNvPr>
          <p:cNvSpPr txBox="1">
            <a:spLocks/>
          </p:cNvSpPr>
          <p:nvPr/>
        </p:nvSpPr>
        <p:spPr>
          <a:xfrm>
            <a:off x="1620820" y="5746601"/>
            <a:ext cx="457200" cy="3429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AE216E-30EE-794D-82EB-E7F5CCC91463}" type="slidenum">
              <a:rPr lang="en-US" sz="750">
                <a:solidFill>
                  <a:schemeClr val="bg1"/>
                </a:solidFill>
              </a:rPr>
              <a:pPr/>
              <a:t>51</a:t>
            </a:fld>
            <a:endParaRPr lang="en-US" sz="750" dirty="0">
              <a:solidFill>
                <a:schemeClr val="bg1"/>
              </a:solidFill>
            </a:endParaRPr>
          </a:p>
        </p:txBody>
      </p:sp>
    </p:spTree>
    <p:extLst>
      <p:ext uri="{BB962C8B-B14F-4D97-AF65-F5344CB8AC3E}">
        <p14:creationId xmlns:p14="http://schemas.microsoft.com/office/powerpoint/2010/main" val="4204425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E9FE6-FF28-0E40-86EE-4CFE75D74AC8}"/>
              </a:ext>
            </a:extLst>
          </p:cNvPr>
          <p:cNvSpPr>
            <a:spLocks noGrp="1"/>
          </p:cNvSpPr>
          <p:nvPr>
            <p:ph type="title"/>
          </p:nvPr>
        </p:nvSpPr>
        <p:spPr>
          <a:xfrm>
            <a:off x="2786401" y="182218"/>
            <a:ext cx="10594848" cy="553998"/>
          </a:xfrm>
        </p:spPr>
        <p:txBody>
          <a:bodyPr/>
          <a:lstStyle/>
          <a:p>
            <a:pPr algn="ctr"/>
            <a:r>
              <a:rPr lang="en-US" sz="3600" dirty="0">
                <a:solidFill>
                  <a:srgbClr val="002060"/>
                </a:solidFill>
                <a:latin typeface="Arial Rounded MT Bold" panose="020F0704030504030204" pitchFamily="34" charset="77"/>
              </a:rPr>
              <a:t>Fighting for the Public’s Health</a:t>
            </a:r>
          </a:p>
        </p:txBody>
      </p:sp>
      <p:pic>
        <p:nvPicPr>
          <p:cNvPr id="5" name="Content Placeholder 4">
            <a:extLst>
              <a:ext uri="{FF2B5EF4-FFF2-40B4-BE49-F238E27FC236}">
                <a16:creationId xmlns:a16="http://schemas.microsoft.com/office/drawing/2014/main" id="{375DB32E-AB77-4747-BED7-12317AA05C5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67844" y="1137629"/>
            <a:ext cx="7656312" cy="5132348"/>
          </a:xfrm>
          <a:prstGeom prst="rect">
            <a:avLst/>
          </a:prstGeom>
        </p:spPr>
      </p:pic>
      <p:sp>
        <p:nvSpPr>
          <p:cNvPr id="2" name="TextBox 1">
            <a:extLst>
              <a:ext uri="{FF2B5EF4-FFF2-40B4-BE49-F238E27FC236}">
                <a16:creationId xmlns:a16="http://schemas.microsoft.com/office/drawing/2014/main" id="{55391317-78B4-96CA-722D-02F6253C8C66}"/>
              </a:ext>
            </a:extLst>
          </p:cNvPr>
          <p:cNvSpPr txBox="1"/>
          <p:nvPr/>
        </p:nvSpPr>
        <p:spPr>
          <a:xfrm>
            <a:off x="3170582" y="6211669"/>
            <a:ext cx="5850836" cy="646331"/>
          </a:xfrm>
          <a:prstGeom prst="rect">
            <a:avLst/>
          </a:prstGeom>
          <a:noFill/>
        </p:spPr>
        <p:txBody>
          <a:bodyPr wrap="square" rtlCol="0">
            <a:spAutoFit/>
          </a:bodyPr>
          <a:lstStyle/>
          <a:p>
            <a:pPr algn="ctr"/>
            <a:r>
              <a:rPr lang="en-US" sz="3600" dirty="0"/>
              <a:t>www.networkforphl.org</a:t>
            </a:r>
          </a:p>
        </p:txBody>
      </p:sp>
    </p:spTree>
    <p:extLst>
      <p:ext uri="{BB962C8B-B14F-4D97-AF65-F5344CB8AC3E}">
        <p14:creationId xmlns:p14="http://schemas.microsoft.com/office/powerpoint/2010/main" val="965329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EC47-20DB-5D40-A05F-5025DB9A358D}"/>
              </a:ext>
            </a:extLst>
          </p:cNvPr>
          <p:cNvSpPr>
            <a:spLocks noGrp="1"/>
          </p:cNvSpPr>
          <p:nvPr>
            <p:ph type="title"/>
          </p:nvPr>
        </p:nvSpPr>
        <p:spPr>
          <a:xfrm>
            <a:off x="2588938" y="315744"/>
            <a:ext cx="10594848" cy="553998"/>
          </a:xfrm>
        </p:spPr>
        <p:txBody>
          <a:bodyPr/>
          <a:lstStyle/>
          <a:p>
            <a:pPr algn="ctr"/>
            <a:r>
              <a:rPr lang="en-US" sz="3600" dirty="0">
                <a:solidFill>
                  <a:srgbClr val="002060"/>
                </a:solidFill>
                <a:latin typeface="Arial Rounded MT Bold" panose="020F0704030504030204" pitchFamily="34" charset="77"/>
              </a:rPr>
              <a:t>1979 Surgeon General’s Report</a:t>
            </a:r>
          </a:p>
        </p:txBody>
      </p:sp>
      <p:pic>
        <p:nvPicPr>
          <p:cNvPr id="5" name="Content Placeholder 4">
            <a:extLst>
              <a:ext uri="{FF2B5EF4-FFF2-40B4-BE49-F238E27FC236}">
                <a16:creationId xmlns:a16="http://schemas.microsoft.com/office/drawing/2014/main" id="{C8352068-23F2-9D4F-BB85-D3CD0C727708}"/>
              </a:ext>
            </a:extLst>
          </p:cNvPr>
          <p:cNvPicPr>
            <a:picLocks noGrp="1" noChangeAspect="1"/>
          </p:cNvPicPr>
          <p:nvPr>
            <p:ph idx="1"/>
          </p:nvPr>
        </p:nvPicPr>
        <p:blipFill>
          <a:blip r:embed="rId2"/>
          <a:stretch>
            <a:fillRect/>
          </a:stretch>
        </p:blipFill>
        <p:spPr>
          <a:xfrm rot="5400000">
            <a:off x="3304209" y="1809471"/>
            <a:ext cx="5583581" cy="4187687"/>
          </a:xfrm>
        </p:spPr>
      </p:pic>
    </p:spTree>
    <p:extLst>
      <p:ext uri="{BB962C8B-B14F-4D97-AF65-F5344CB8AC3E}">
        <p14:creationId xmlns:p14="http://schemas.microsoft.com/office/powerpoint/2010/main" val="1023034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24BD-C11B-D947-B4CB-75BA7D96801D}"/>
              </a:ext>
            </a:extLst>
          </p:cNvPr>
          <p:cNvSpPr>
            <a:spLocks noGrp="1"/>
          </p:cNvSpPr>
          <p:nvPr>
            <p:ph type="title"/>
          </p:nvPr>
        </p:nvSpPr>
        <p:spPr>
          <a:xfrm>
            <a:off x="798576" y="1600200"/>
            <a:ext cx="10594848" cy="400110"/>
          </a:xfrm>
        </p:spPr>
        <p:txBody>
          <a:bodyPr/>
          <a:lstStyle/>
          <a:p>
            <a:pPr algn="ctr"/>
            <a:r>
              <a:rPr lang="en-US" dirty="0">
                <a:solidFill>
                  <a:srgbClr val="002060"/>
                </a:solidFill>
                <a:latin typeface="Arial Rounded MT Bold" panose="020F0704030504030204" pitchFamily="34" charset="77"/>
              </a:rPr>
              <a:t>Why Invest in Advocacy?</a:t>
            </a:r>
          </a:p>
        </p:txBody>
      </p:sp>
      <p:sp>
        <p:nvSpPr>
          <p:cNvPr id="3" name="Content Placeholder 2">
            <a:extLst>
              <a:ext uri="{FF2B5EF4-FFF2-40B4-BE49-F238E27FC236}">
                <a16:creationId xmlns:a16="http://schemas.microsoft.com/office/drawing/2014/main" id="{9661277F-727C-FF42-9CC8-5222ACD33E29}"/>
              </a:ext>
            </a:extLst>
          </p:cNvPr>
          <p:cNvSpPr>
            <a:spLocks noGrp="1"/>
          </p:cNvSpPr>
          <p:nvPr>
            <p:ph idx="1"/>
          </p:nvPr>
        </p:nvSpPr>
        <p:spPr>
          <a:xfrm>
            <a:off x="1584961" y="2194561"/>
            <a:ext cx="9821332" cy="3864595"/>
          </a:xfrm>
        </p:spPr>
        <p:txBody>
          <a:bodyPr>
            <a:normAutofit fontScale="77500" lnSpcReduction="20000"/>
          </a:bodyPr>
          <a:lstStyle/>
          <a:p>
            <a:endParaRPr lang="en-US" sz="3600" b="0" dirty="0"/>
          </a:p>
          <a:p>
            <a:r>
              <a:rPr lang="en-US" sz="3600" b="0" dirty="0"/>
              <a:t>Policy Solutions Work  </a:t>
            </a:r>
          </a:p>
          <a:p>
            <a:pPr marL="457200" lvl="1" indent="0">
              <a:buNone/>
            </a:pPr>
            <a:r>
              <a:rPr lang="en-US" sz="3600" b="0" dirty="0"/>
              <a:t>greatest benefit for the greatest number of people in the least amount of time at the least cost</a:t>
            </a:r>
          </a:p>
          <a:p>
            <a:pPr marL="457200" lvl="1" indent="0">
              <a:buNone/>
            </a:pPr>
            <a:endParaRPr lang="en-US" sz="3200" b="0" dirty="0"/>
          </a:p>
          <a:p>
            <a:r>
              <a:rPr lang="en-US" sz="3600" b="0" dirty="0"/>
              <a:t>Sustained Investments in Advocacy Make a Difference</a:t>
            </a:r>
          </a:p>
          <a:p>
            <a:pPr marL="461963" indent="-290513">
              <a:buNone/>
            </a:pPr>
            <a:r>
              <a:rPr lang="en-US" sz="3600" b="0" dirty="0"/>
              <a:t>	“Bills are </a:t>
            </a:r>
            <a:r>
              <a:rPr lang="en-US" sz="3600" b="0" dirty="0" err="1"/>
              <a:t>a’droppin</a:t>
            </a:r>
            <a:r>
              <a:rPr lang="en-US" sz="3600" b="0" dirty="0"/>
              <a:t>’, admins are </a:t>
            </a:r>
            <a:r>
              <a:rPr lang="en-US" sz="3600" b="0" dirty="0" err="1"/>
              <a:t>a’hoppin</a:t>
            </a:r>
            <a:r>
              <a:rPr lang="en-US" sz="3600" b="0" dirty="0"/>
              <a:t>’ and, - until  March 28 (sine die) - </a:t>
            </a:r>
            <a:r>
              <a:rPr lang="en-US" sz="3600" b="0" dirty="0" err="1"/>
              <a:t>ain’t</a:t>
            </a:r>
            <a:r>
              <a:rPr lang="en-US" sz="3600" b="0" dirty="0"/>
              <a:t> nobody </a:t>
            </a:r>
            <a:r>
              <a:rPr lang="en-US" sz="3600" b="0" dirty="0" err="1"/>
              <a:t>a’stoppin</a:t>
            </a:r>
            <a:r>
              <a:rPr lang="en-US" sz="3600" b="0" dirty="0"/>
              <a:t>’!”</a:t>
            </a:r>
            <a:r>
              <a:rPr lang="en-US" sz="4400" b="0" dirty="0"/>
              <a:t>                  - </a:t>
            </a:r>
            <a:r>
              <a:rPr lang="en-US" sz="3600" b="0" i="1" dirty="0"/>
              <a:t>Polly McKinney</a:t>
            </a:r>
            <a:endParaRPr lang="en-US" sz="3600" b="0" dirty="0"/>
          </a:p>
        </p:txBody>
      </p:sp>
    </p:spTree>
    <p:extLst>
      <p:ext uri="{BB962C8B-B14F-4D97-AF65-F5344CB8AC3E}">
        <p14:creationId xmlns:p14="http://schemas.microsoft.com/office/powerpoint/2010/main" val="1755696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F90C5C6-CF99-A93A-8DBF-1C18D14216E0}"/>
              </a:ext>
            </a:extLst>
          </p:cNvPr>
          <p:cNvSpPr>
            <a:spLocks noGrp="1"/>
          </p:cNvSpPr>
          <p:nvPr>
            <p:ph sz="half" idx="1"/>
          </p:nvPr>
        </p:nvSpPr>
        <p:spPr>
          <a:xfrm>
            <a:off x="1280326" y="2860605"/>
            <a:ext cx="10267336" cy="1922410"/>
          </a:xfrm>
        </p:spPr>
        <p:txBody>
          <a:bodyPr>
            <a:normAutofit lnSpcReduction="10000"/>
          </a:bodyPr>
          <a:lstStyle/>
          <a:p>
            <a:pPr marL="0" indent="0">
              <a:buNone/>
            </a:pPr>
            <a:r>
              <a:rPr lang="en-US" sz="2800" b="0" dirty="0">
                <a:latin typeface="Gill Sans" panose="020B0502020104020203" pitchFamily="34" charset="-79"/>
                <a:ea typeface="Gill Sans" panose="020B0502020104020203" pitchFamily="34" charset="-79"/>
                <a:cs typeface="Gill Sans" panose="020B0502020104020203" pitchFamily="34" charset="-79"/>
              </a:rPr>
              <a:t>Do you think PH advocacy leaders in your state will be more engaged in “defense” or ”offense” in the upcoming legislative season?</a:t>
            </a:r>
          </a:p>
          <a:p>
            <a:pPr marL="514350" indent="-514350">
              <a:buAutoNum type="alphaUcPeriod"/>
            </a:pPr>
            <a:r>
              <a:rPr lang="en-US" sz="2800" b="0" dirty="0">
                <a:latin typeface="Gill Sans" panose="020B0502020104020203" pitchFamily="34" charset="-79"/>
                <a:ea typeface="Gill Sans" panose="020B0502020104020203" pitchFamily="34" charset="-79"/>
                <a:cs typeface="Gill Sans" panose="020B0502020104020203" pitchFamily="34" charset="-79"/>
              </a:rPr>
              <a:t>Defense</a:t>
            </a:r>
          </a:p>
          <a:p>
            <a:pPr marL="514350" indent="-514350">
              <a:buAutoNum type="alphaUcPeriod"/>
            </a:pPr>
            <a:r>
              <a:rPr lang="en-US" sz="2800" b="0" dirty="0">
                <a:latin typeface="Gill Sans" panose="020B0502020104020203" pitchFamily="34" charset="-79"/>
                <a:ea typeface="Gill Sans" panose="020B0502020104020203" pitchFamily="34" charset="-79"/>
                <a:cs typeface="Gill Sans" panose="020B0502020104020203" pitchFamily="34" charset="-79"/>
              </a:rPr>
              <a:t>Offense</a:t>
            </a:r>
          </a:p>
          <a:p>
            <a:endParaRPr lang="en-US" sz="2800" b="0" dirty="0"/>
          </a:p>
        </p:txBody>
      </p:sp>
      <p:sp>
        <p:nvSpPr>
          <p:cNvPr id="9" name="Title 8">
            <a:extLst>
              <a:ext uri="{FF2B5EF4-FFF2-40B4-BE49-F238E27FC236}">
                <a16:creationId xmlns:a16="http://schemas.microsoft.com/office/drawing/2014/main" id="{FC909CCF-E07C-82F6-7189-453321462BC7}"/>
              </a:ext>
            </a:extLst>
          </p:cNvPr>
          <p:cNvSpPr>
            <a:spLocks noGrp="1"/>
          </p:cNvSpPr>
          <p:nvPr>
            <p:ph type="title"/>
          </p:nvPr>
        </p:nvSpPr>
        <p:spPr/>
        <p:txBody>
          <a:bodyPr/>
          <a:lstStyle/>
          <a:p>
            <a:r>
              <a:rPr lang="en-US" dirty="0">
                <a:latin typeface="Franklin Gothic Medium" panose="020B0603020102020204" pitchFamily="34" charset="0"/>
              </a:rPr>
              <a:t>POLL 1</a:t>
            </a:r>
          </a:p>
        </p:txBody>
      </p:sp>
    </p:spTree>
    <p:extLst>
      <p:ext uri="{BB962C8B-B14F-4D97-AF65-F5344CB8AC3E}">
        <p14:creationId xmlns:p14="http://schemas.microsoft.com/office/powerpoint/2010/main" val="3281997014"/>
      </p:ext>
    </p:extLst>
  </p:cSld>
  <p:clrMapOvr>
    <a:masterClrMapping/>
  </p:clrMapOvr>
</p:sld>
</file>

<file path=ppt/theme/theme1.xml><?xml version="1.0" encoding="utf-8"?>
<a:theme xmlns:a="http://schemas.openxmlformats.org/drawingml/2006/main" name="NPHL">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PHL" id="{69E58D1F-CCB6-4FB3-980C-53CF1F482CB5}" vid="{0AF7126C-8FE7-4E73-A89E-AB7FEE2BA103}"/>
    </a:ext>
  </a:extLst>
</a:theme>
</file>

<file path=ppt/theme/theme2.xml><?xml version="1.0" encoding="utf-8"?>
<a:theme xmlns:a="http://schemas.openxmlformats.org/drawingml/2006/main" name="OldversionNetwork_PPT_template">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ldversionNetwork_PPT_template">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angeLab Solutions">
  <a:themeElements>
    <a:clrScheme name="CLS - Accessible">
      <a:dk1>
        <a:srgbClr val="1A1A1A"/>
      </a:dk1>
      <a:lt1>
        <a:srgbClr val="FFFFFF"/>
      </a:lt1>
      <a:dk2>
        <a:srgbClr val="00358E"/>
      </a:dk2>
      <a:lt2>
        <a:srgbClr val="FFFFFF"/>
      </a:lt2>
      <a:accent1>
        <a:srgbClr val="006AB6"/>
      </a:accent1>
      <a:accent2>
        <a:srgbClr val="AA4322"/>
      </a:accent2>
      <a:accent3>
        <a:srgbClr val="007784"/>
      </a:accent3>
      <a:accent4>
        <a:srgbClr val="94292E"/>
      </a:accent4>
      <a:accent5>
        <a:srgbClr val="007B34"/>
      </a:accent5>
      <a:accent6>
        <a:srgbClr val="712F91"/>
      </a:accent6>
      <a:hlink>
        <a:srgbClr val="006AB6"/>
      </a:hlink>
      <a:folHlink>
        <a:srgbClr val="00358E"/>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NPHL</Template>
  <TotalTime>2163</TotalTime>
  <Words>2342</Words>
  <Application>Microsoft Office PowerPoint</Application>
  <PresentationFormat>Widescreen</PresentationFormat>
  <Paragraphs>314</Paragraphs>
  <Slides>51</Slides>
  <Notes>39</Notes>
  <HiddenSlides>0</HiddenSlides>
  <MMClips>0</MMClips>
  <ScaleCrop>false</ScaleCrop>
  <HeadingPairs>
    <vt:vector size="4" baseType="variant">
      <vt:variant>
        <vt:lpstr>Theme</vt:lpstr>
      </vt:variant>
      <vt:variant>
        <vt:i4>7</vt:i4>
      </vt:variant>
      <vt:variant>
        <vt:lpstr>Slide Titles</vt:lpstr>
      </vt:variant>
      <vt:variant>
        <vt:i4>51</vt:i4>
      </vt:variant>
    </vt:vector>
  </HeadingPairs>
  <TitlesOfParts>
    <vt:vector size="58" baseType="lpstr">
      <vt:lpstr>NPHL</vt:lpstr>
      <vt:lpstr>OldversionNetwork_PPT_template</vt:lpstr>
      <vt:lpstr>Office Theme</vt:lpstr>
      <vt:lpstr>1_OldversionNetwork_PPT_template</vt:lpstr>
      <vt:lpstr>2_office theme</vt:lpstr>
      <vt:lpstr>1_Office Theme</vt:lpstr>
      <vt:lpstr>ChangeLab Solutions</vt:lpstr>
      <vt:lpstr>The State of State-level Public Health Advocacy</vt:lpstr>
      <vt:lpstr>Moderator</vt:lpstr>
      <vt:lpstr>Speakers</vt:lpstr>
      <vt:lpstr>Speakers</vt:lpstr>
      <vt:lpstr>Speakers</vt:lpstr>
      <vt:lpstr>Fighting for the Public’s Health</vt:lpstr>
      <vt:lpstr>1979 Surgeon General’s Report</vt:lpstr>
      <vt:lpstr>Why Invest in Advocacy?</vt:lpstr>
      <vt:lpstr>POLL 1</vt:lpstr>
      <vt:lpstr>CHAT 1</vt:lpstr>
      <vt:lpstr>CHAT 2</vt:lpstr>
      <vt:lpstr>PowerPoint Presentation</vt:lpstr>
      <vt:lpstr>50-State Scan of Public Health Advocacy Capacity March – June 2023</vt:lpstr>
      <vt:lpstr>PowerPoint Presentation</vt:lpstr>
      <vt:lpstr>Definition of Advocacy</vt:lpstr>
      <vt:lpstr>POLL 2</vt:lpstr>
      <vt:lpstr>POLL 3</vt:lpstr>
      <vt:lpstr>What about a definition for Public Health Advocacy?</vt:lpstr>
      <vt:lpstr>Finding #1</vt:lpstr>
      <vt:lpstr>Finding #1: Understanding PH Role/Value</vt:lpstr>
      <vt:lpstr>PowerPoint Presentation</vt:lpstr>
      <vt:lpstr>Finding #2</vt:lpstr>
      <vt:lpstr>Finding #2: Need stronger advocacy + lobbying</vt:lpstr>
      <vt:lpstr>PowerPoint Presentation</vt:lpstr>
      <vt:lpstr>Finding #3</vt:lpstr>
      <vt:lpstr>PowerPoint Presentation</vt:lpstr>
      <vt:lpstr>PowerPoint Presentation</vt:lpstr>
      <vt:lpstr>PowerPoint Presentation</vt:lpstr>
      <vt:lpstr>Defensive: Stopping Bad Bills</vt:lpstr>
      <vt:lpstr>PowerPoint Presentation</vt:lpstr>
      <vt:lpstr>Proactive: A Positive Agenda for Public Health </vt:lpstr>
      <vt:lpstr> Working toward a coordinated response</vt:lpstr>
      <vt:lpstr>Bright Spots</vt:lpstr>
      <vt:lpstr>PowerPoint Presentation</vt:lpstr>
      <vt:lpstr>PowerPoint Presentation</vt:lpstr>
      <vt:lpstr>Toward a Framework for “good” public health authority</vt:lpstr>
      <vt:lpstr>Share policy examples and ideas!</vt:lpstr>
      <vt:lpstr>PowerPoint Presentation</vt:lpstr>
      <vt:lpstr>Finding #4</vt:lpstr>
      <vt:lpstr>POLL 4</vt:lpstr>
      <vt:lpstr>POLL 5</vt:lpstr>
      <vt:lpstr>PowerPoint Presentation</vt:lpstr>
      <vt:lpstr>Finding #4: Health Equity</vt:lpstr>
      <vt:lpstr>Finding #5</vt:lpstr>
      <vt:lpstr>PowerPoint Presentation</vt:lpstr>
      <vt:lpstr>Finding #6</vt:lpstr>
      <vt:lpstr>PowerPoint Presentation</vt:lpstr>
      <vt:lpstr>PowerPoint Presentation</vt:lpstr>
      <vt:lpstr>PowerPoint Presentation</vt:lpstr>
      <vt:lpstr>PowerPoint Presentation</vt:lpstr>
      <vt:lpstr>Thank you!  The Georgia Health Initiative, Montana Healthcare Foundation, CDC Foundation, de Beaumont Foundation, and the Network for Public Health Law supported this work financially and conceptually as part of a larger initiative to assess and boost public health advocacy.   Questions:  mkatz122@comcast.net maddy@freyevaluation.com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Fighting for the Public’s Health</dc:title>
  <dc:creator>Martha Katz</dc:creator>
  <cp:lastModifiedBy>Quang Dang</cp:lastModifiedBy>
  <cp:revision>21</cp:revision>
  <dcterms:created xsi:type="dcterms:W3CDTF">2024-01-16T21:41:36Z</dcterms:created>
  <dcterms:modified xsi:type="dcterms:W3CDTF">2024-03-19T21:15:03Z</dcterms:modified>
</cp:coreProperties>
</file>