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59"/>
  </p:notesMasterIdLst>
  <p:handoutMasterIdLst>
    <p:handoutMasterId r:id="rId60"/>
  </p:handoutMasterIdLst>
  <p:sldIdLst>
    <p:sldId id="269" r:id="rId2"/>
    <p:sldId id="293" r:id="rId3"/>
    <p:sldId id="294" r:id="rId4"/>
    <p:sldId id="296" r:id="rId5"/>
    <p:sldId id="277" r:id="rId6"/>
    <p:sldId id="298" r:id="rId7"/>
    <p:sldId id="305" r:id="rId8"/>
    <p:sldId id="306" r:id="rId9"/>
    <p:sldId id="307" r:id="rId10"/>
    <p:sldId id="1035" r:id="rId11"/>
    <p:sldId id="1036" r:id="rId12"/>
    <p:sldId id="1038" r:id="rId13"/>
    <p:sldId id="1041" r:id="rId14"/>
    <p:sldId id="1042" r:id="rId15"/>
    <p:sldId id="1032" r:id="rId16"/>
    <p:sldId id="297" r:id="rId17"/>
    <p:sldId id="1037" r:id="rId18"/>
    <p:sldId id="1039" r:id="rId19"/>
    <p:sldId id="1040" r:id="rId20"/>
    <p:sldId id="1043" r:id="rId21"/>
    <p:sldId id="1033" r:id="rId22"/>
    <p:sldId id="1034" r:id="rId23"/>
    <p:sldId id="1044" r:id="rId24"/>
    <p:sldId id="1045" r:id="rId25"/>
    <p:sldId id="1072" r:id="rId26"/>
    <p:sldId id="1046" r:id="rId27"/>
    <p:sldId id="1047" r:id="rId28"/>
    <p:sldId id="1048" r:id="rId29"/>
    <p:sldId id="1049" r:id="rId30"/>
    <p:sldId id="1050" r:id="rId31"/>
    <p:sldId id="1054" r:id="rId32"/>
    <p:sldId id="1051" r:id="rId33"/>
    <p:sldId id="1052" r:id="rId34"/>
    <p:sldId id="1053" r:id="rId35"/>
    <p:sldId id="1073" r:id="rId36"/>
    <p:sldId id="1055" r:id="rId37"/>
    <p:sldId id="1056" r:id="rId38"/>
    <p:sldId id="1074" r:id="rId39"/>
    <p:sldId id="1075" r:id="rId40"/>
    <p:sldId id="1059" r:id="rId41"/>
    <p:sldId id="1076" r:id="rId42"/>
    <p:sldId id="1060" r:id="rId43"/>
    <p:sldId id="295" r:id="rId44"/>
    <p:sldId id="299" r:id="rId45"/>
    <p:sldId id="301" r:id="rId46"/>
    <p:sldId id="302" r:id="rId47"/>
    <p:sldId id="304" r:id="rId48"/>
    <p:sldId id="1077" r:id="rId49"/>
    <p:sldId id="1061" r:id="rId50"/>
    <p:sldId id="1062" r:id="rId51"/>
    <p:sldId id="1070" r:id="rId52"/>
    <p:sldId id="1071" r:id="rId53"/>
    <p:sldId id="1064" r:id="rId54"/>
    <p:sldId id="1065" r:id="rId55"/>
    <p:sldId id="1066" r:id="rId56"/>
    <p:sldId id="1067" r:id="rId57"/>
    <p:sldId id="685" r:id="rId5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68">
          <p15:clr>
            <a:srgbClr val="A4A3A4"/>
          </p15:clr>
        </p15:guide>
        <p15:guide id="2" orient="horz" pos="1443">
          <p15:clr>
            <a:srgbClr val="A4A3A4"/>
          </p15:clr>
        </p15:guide>
        <p15:guide id="3" orient="horz" pos="4029">
          <p15:clr>
            <a:srgbClr val="A4A3A4"/>
          </p15:clr>
        </p15:guide>
        <p15:guide id="4" orient="horz" pos="4210">
          <p15:clr>
            <a:srgbClr val="A4A3A4"/>
          </p15:clr>
        </p15:guide>
        <p15:guide id="5" orient="horz" pos="2556">
          <p15:clr>
            <a:srgbClr val="A4A3A4"/>
          </p15:clr>
        </p15:guide>
        <p15:guide id="6" orient="horz">
          <p15:clr>
            <a:srgbClr val="A4A3A4"/>
          </p15:clr>
        </p15:guide>
        <p15:guide id="7" pos="760">
          <p15:clr>
            <a:srgbClr val="A4A3A4"/>
          </p15:clr>
        </p15:guide>
        <p15:guide id="8" pos="5462">
          <p15:clr>
            <a:srgbClr val="A4A3A4"/>
          </p15:clr>
        </p15:guide>
        <p15:guide id="9" pos="298">
          <p15:clr>
            <a:srgbClr val="A4A3A4"/>
          </p15:clr>
        </p15:guide>
        <p15:guide id="10" pos="2749">
          <p15:clr>
            <a:srgbClr val="A4A3A4"/>
          </p15:clr>
        </p15:guide>
        <p15:guide id="11" pos="994">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7C7811F-5CF1-E31B-E5DA-C2C9AEEE502B}" name="Amy Lieberman" initials="AL" userId="S::ALieberman@networkforphl.org::81dfd8e5-43da-4853-b8ca-b909faad4b39" providerId="AD"/>
  <p188:author id="{E37E9E2D-249A-F510-49F8-8C1519424E24}" name="Corey Davis" initials="CD" userId="S::cdavis@networkforphl.org::125e1d51-8d9c-4bca-8009-e875669917a1" providerId="AD"/>
  <p188:author id="{81F5B16F-F4D6-87CD-DE41-5672D7079ABC}" name="Amy Lieberman" initials="AL" userId="S::alieberman@networkforphl.org::81dfd8e5-43da-4853-b8ca-b909faad4b39" providerId="AD"/>
  <p188:author id="{AD22DDB8-940B-EE7C-1573-1CA411DE9907}" name="Corey Davis" initials="CD" userId="S::CDavis@networkforphl.org::125e1d51-8d9c-4bca-8009-e875669917a1" providerId="AD"/>
  <p188:author id="{A6AC00C8-54C2-9C6A-C0FA-D2DBB7B36442}" name="Ashleigh Dennis" initials="AD" userId="vYwU7KpirE9ih8y4NKospJeXdt9REQYNBGANFOy5raU=" providerId="None"/>
</p188: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FEFF"/>
    <a:srgbClr val="FEFEFF"/>
    <a:srgbClr val="FEFFFE"/>
    <a:srgbClr val="FEFFFF"/>
    <a:srgbClr val="FCFEFD"/>
    <a:srgbClr val="FDFEFD"/>
    <a:srgbClr val="FFFEFD"/>
    <a:srgbClr val="FFFFFE"/>
    <a:srgbClr val="FEFE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466" autoAdjust="0"/>
    <p:restoredTop sz="89481" autoAdjust="0"/>
  </p:normalViewPr>
  <p:slideViewPr>
    <p:cSldViewPr snapToGrid="0">
      <p:cViewPr varScale="1">
        <p:scale>
          <a:sx n="116" d="100"/>
          <a:sy n="116" d="100"/>
        </p:scale>
        <p:origin x="1644" y="84"/>
      </p:cViewPr>
      <p:guideLst>
        <p:guide orient="horz" pos="1068"/>
        <p:guide orient="horz" pos="1443"/>
        <p:guide orient="horz" pos="4029"/>
        <p:guide orient="horz" pos="4210"/>
        <p:guide orient="horz" pos="2556"/>
        <p:guide orient="horz"/>
        <p:guide pos="760"/>
        <p:guide pos="5462"/>
        <p:guide pos="298"/>
        <p:guide pos="2749"/>
        <p:guide pos="99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howGuides="1">
      <p:cViewPr varScale="1">
        <p:scale>
          <a:sx n="60" d="100"/>
          <a:sy n="60" d="100"/>
        </p:scale>
        <p:origin x="-2628"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65"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cdavis\Dropbox\network%20naloxone\new%20version\Naloxone%20and%20Good%20Sam%20laws%20by%20year.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States with Good Samaritan laws, 2024</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Sheet3!$C$4</c:f>
              <c:strCache>
                <c:ptCount val="1"/>
                <c:pt idx="0">
                  <c:v>Good Sam</c:v>
                </c:pt>
              </c:strCache>
            </c:strRef>
          </c:tx>
          <c:spPr>
            <a:solidFill>
              <a:schemeClr val="accent1"/>
            </a:solidFill>
            <a:ln>
              <a:noFill/>
            </a:ln>
            <a:effectLst/>
            <a:sp3d/>
          </c:spPr>
          <c:invertIfNegative val="0"/>
          <c:cat>
            <c:numRef>
              <c:f>Sheet3!$D$3:$Q$3</c:f>
              <c:numCache>
                <c:formatCode>General</c:formatCod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numCache>
            </c:numRef>
          </c:cat>
          <c:val>
            <c:numRef>
              <c:f>Sheet3!$D$4:$Q$4</c:f>
              <c:numCache>
                <c:formatCode>General</c:formatCode>
                <c:ptCount val="14"/>
                <c:pt idx="0">
                  <c:v>3</c:v>
                </c:pt>
                <c:pt idx="1">
                  <c:v>5</c:v>
                </c:pt>
                <c:pt idx="2">
                  <c:v>10</c:v>
                </c:pt>
                <c:pt idx="3">
                  <c:v>16</c:v>
                </c:pt>
                <c:pt idx="4">
                  <c:v>24</c:v>
                </c:pt>
                <c:pt idx="5">
                  <c:v>35</c:v>
                </c:pt>
                <c:pt idx="6">
                  <c:v>38</c:v>
                </c:pt>
                <c:pt idx="7">
                  <c:v>41</c:v>
                </c:pt>
                <c:pt idx="8">
                  <c:v>46</c:v>
                </c:pt>
                <c:pt idx="9">
                  <c:v>47</c:v>
                </c:pt>
                <c:pt idx="10">
                  <c:v>47</c:v>
                </c:pt>
                <c:pt idx="11">
                  <c:v>48</c:v>
                </c:pt>
                <c:pt idx="12">
                  <c:v>48</c:v>
                </c:pt>
                <c:pt idx="13">
                  <c:v>48</c:v>
                </c:pt>
              </c:numCache>
            </c:numRef>
          </c:val>
          <c:extLst>
            <c:ext xmlns:c16="http://schemas.microsoft.com/office/drawing/2014/chart" uri="{C3380CC4-5D6E-409C-BE32-E72D297353CC}">
              <c16:uniqueId val="{00000000-3CF1-425E-A58E-676D6ABE07F1}"/>
            </c:ext>
          </c:extLst>
        </c:ser>
        <c:dLbls>
          <c:showLegendKey val="0"/>
          <c:showVal val="0"/>
          <c:showCatName val="0"/>
          <c:showSerName val="0"/>
          <c:showPercent val="0"/>
          <c:showBubbleSize val="0"/>
        </c:dLbls>
        <c:gapWidth val="150"/>
        <c:shape val="box"/>
        <c:axId val="569640792"/>
        <c:axId val="569632512"/>
        <c:axId val="0"/>
      </c:bar3DChart>
      <c:catAx>
        <c:axId val="56964079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69632512"/>
        <c:crosses val="autoZero"/>
        <c:auto val="1"/>
        <c:lblAlgn val="ctr"/>
        <c:lblOffset val="100"/>
        <c:noMultiLvlLbl val="0"/>
      </c:catAx>
      <c:valAx>
        <c:axId val="5696325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696407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975FE34-0254-CB4E-A5E4-5F0B8F700389}" type="datetimeFigureOut">
              <a:rPr lang="en-US" smtClean="0"/>
              <a:pPr/>
              <a:t>3/14/2024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B5725CC-1AA9-CA45-AB75-91D94092D047}" type="slidenum">
              <a:rPr lang="en-US" smtClean="0"/>
              <a:pPr/>
              <a:t>‹#›</a:t>
            </a:fld>
            <a:endParaRPr lang="en-US"/>
          </a:p>
        </p:txBody>
      </p:sp>
    </p:spTree>
    <p:extLst>
      <p:ext uri="{BB962C8B-B14F-4D97-AF65-F5344CB8AC3E}">
        <p14:creationId xmlns:p14="http://schemas.microsoft.com/office/powerpoint/2010/main" val="23053474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671D3BD-027A-A147-A84A-68BC2B27E5A1}" type="datetimeFigureOut">
              <a:rPr lang="en-US" smtClean="0"/>
              <a:pPr/>
              <a:t>3/14/2024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A568234-3C94-5441-9BE6-F55F3848C366}" type="slidenum">
              <a:rPr lang="en-US" smtClean="0"/>
              <a:pPr/>
              <a:t>‹#›</a:t>
            </a:fld>
            <a:endParaRPr lang="en-US"/>
          </a:p>
        </p:txBody>
      </p:sp>
    </p:spTree>
    <p:extLst>
      <p:ext uri="{BB962C8B-B14F-4D97-AF65-F5344CB8AC3E}">
        <p14:creationId xmlns:p14="http://schemas.microsoft.com/office/powerpoint/2010/main" val="101048457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networkforphl.org/news-insights/changing-state-policy-to-promote-stronger-opioid-antagonists-unnecessary-and-potentially-harmful/"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networkforphl.org/news-insights/changing-state-policy-to-promote-stronger-opioid-antagonists-unnecessary-and-potentially-harmful/"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networkforphl.org/wp-content/uploads/2023/05/Naloxone-Insurance-Coverage-Mandates.pdf"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codes.findlaw.com/ca/health-and-safety-code/hsc-sect-121349-1/"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Corey does the intro</a:t>
            </a:r>
          </a:p>
        </p:txBody>
      </p:sp>
      <p:sp>
        <p:nvSpPr>
          <p:cNvPr id="4" name="Slide Number Placeholder 3"/>
          <p:cNvSpPr>
            <a:spLocks noGrp="1"/>
          </p:cNvSpPr>
          <p:nvPr>
            <p:ph type="sldNum" sz="quarter" idx="5"/>
          </p:nvPr>
        </p:nvSpPr>
        <p:spPr/>
        <p:txBody>
          <a:bodyPr/>
          <a:lstStyle/>
          <a:p>
            <a:fld id="{0A568234-3C94-5441-9BE6-F55F3848C366}" type="slidenum">
              <a:rPr lang="en-US" smtClean="0"/>
              <a:pPr/>
              <a:t>1</a:t>
            </a:fld>
            <a:endParaRPr lang="en-US"/>
          </a:p>
        </p:txBody>
      </p:sp>
    </p:spTree>
    <p:extLst>
      <p:ext uri="{BB962C8B-B14F-4D97-AF65-F5344CB8AC3E}">
        <p14:creationId xmlns:p14="http://schemas.microsoft.com/office/powerpoint/2010/main" val="13690778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D34CA3-8EB2-F00D-BFE3-CE3549025A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0B2999-BE20-214A-A4BA-C91E2CE23A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305C1A-EE3B-EDEF-2C55-04E8B9BB71A1}"/>
              </a:ext>
            </a:extLst>
          </p:cNvPr>
          <p:cNvSpPr>
            <a:spLocks noGrp="1"/>
          </p:cNvSpPr>
          <p:nvPr>
            <p:ph type="body" idx="1"/>
          </p:nvPr>
        </p:nvSpPr>
        <p:spPr/>
        <p:txBody>
          <a:bodyPr/>
          <a:lstStyle/>
          <a:p>
            <a:r>
              <a:rPr lang="en-US" sz="1200" dirty="0">
                <a:effectLst/>
                <a:latin typeface="Segoe UI" panose="020B0502040204020203" pitchFamily="34" charset="0"/>
              </a:rPr>
              <a:t>Important to note that only some formulations of naloxone are OTC: Narcan and Narcan generics and </a:t>
            </a:r>
            <a:r>
              <a:rPr lang="en-US" sz="1200" dirty="0" err="1">
                <a:effectLst/>
                <a:latin typeface="Segoe UI" panose="020B0502040204020203" pitchFamily="34" charset="0"/>
              </a:rPr>
              <a:t>RiVive</a:t>
            </a:r>
            <a:r>
              <a:rPr lang="en-US" sz="1200" dirty="0">
                <a:effectLst/>
                <a:latin typeface="Segoe UI" panose="020B0502040204020203" pitchFamily="34" charset="0"/>
              </a:rPr>
              <a:t>. All other naloxone (including the 0.4mg injectable many harm reduction programs distribute and </a:t>
            </a:r>
            <a:r>
              <a:rPr lang="en-US" sz="1200" dirty="0" err="1">
                <a:effectLst/>
                <a:latin typeface="Segoe UI" panose="020B0502040204020203" pitchFamily="34" charset="0"/>
              </a:rPr>
              <a:t>Kloxxado</a:t>
            </a:r>
            <a:r>
              <a:rPr lang="en-US" sz="1200" dirty="0">
                <a:effectLst/>
                <a:latin typeface="Segoe UI" panose="020B0502040204020203" pitchFamily="34" charset="0"/>
              </a:rPr>
              <a:t>) remain Rx only</a:t>
            </a:r>
          </a:p>
        </p:txBody>
      </p:sp>
      <p:sp>
        <p:nvSpPr>
          <p:cNvPr id="4" name="Slide Number Placeholder 3">
            <a:extLst>
              <a:ext uri="{FF2B5EF4-FFF2-40B4-BE49-F238E27FC236}">
                <a16:creationId xmlns:a16="http://schemas.microsoft.com/office/drawing/2014/main" id="{510ABDE8-2DE5-C928-E5C5-4DB8FD337CFF}"/>
              </a:ext>
            </a:extLst>
          </p:cNvPr>
          <p:cNvSpPr>
            <a:spLocks noGrp="1"/>
          </p:cNvSpPr>
          <p:nvPr>
            <p:ph type="sldNum" sz="quarter" idx="5"/>
          </p:nvPr>
        </p:nvSpPr>
        <p:spPr/>
        <p:txBody>
          <a:bodyPr/>
          <a:lstStyle/>
          <a:p>
            <a:fld id="{0A568234-3C94-5441-9BE6-F55F3848C366}" type="slidenum">
              <a:rPr lang="en-US" smtClean="0"/>
              <a:pPr/>
              <a:t>11</a:t>
            </a:fld>
            <a:endParaRPr lang="en-US"/>
          </a:p>
        </p:txBody>
      </p:sp>
    </p:spTree>
    <p:extLst>
      <p:ext uri="{BB962C8B-B14F-4D97-AF65-F5344CB8AC3E}">
        <p14:creationId xmlns:p14="http://schemas.microsoft.com/office/powerpoint/2010/main" val="12012907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2A2CA9-242A-2D8E-8AB5-48DEE3A00A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3831E5-BEE8-3175-B70C-4696E65151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7378AB-7099-1384-681D-986A0360C0C5}"/>
              </a:ext>
            </a:extLst>
          </p:cNvPr>
          <p:cNvSpPr>
            <a:spLocks noGrp="1"/>
          </p:cNvSpPr>
          <p:nvPr>
            <p:ph type="body" idx="1"/>
          </p:nvPr>
        </p:nvSpPr>
        <p:spPr/>
        <p:txBody>
          <a:bodyPr/>
          <a:lstStyle/>
          <a:p>
            <a:r>
              <a:rPr lang="en-US" dirty="0"/>
              <a:t>https://www.networkforphl.org/news-insights/changing-state-policy-to-promote-stronger-opioid-antagonists-unnecessary-and-potentially-harmful/</a:t>
            </a:r>
          </a:p>
        </p:txBody>
      </p:sp>
      <p:sp>
        <p:nvSpPr>
          <p:cNvPr id="4" name="Slide Number Placeholder 3">
            <a:extLst>
              <a:ext uri="{FF2B5EF4-FFF2-40B4-BE49-F238E27FC236}">
                <a16:creationId xmlns:a16="http://schemas.microsoft.com/office/drawing/2014/main" id="{0D519CE5-0899-93EC-0FAF-7DABA9ECD2AC}"/>
              </a:ext>
            </a:extLst>
          </p:cNvPr>
          <p:cNvSpPr>
            <a:spLocks noGrp="1"/>
          </p:cNvSpPr>
          <p:nvPr>
            <p:ph type="sldNum" sz="quarter" idx="5"/>
          </p:nvPr>
        </p:nvSpPr>
        <p:spPr/>
        <p:txBody>
          <a:bodyPr/>
          <a:lstStyle/>
          <a:p>
            <a:fld id="{0A568234-3C94-5441-9BE6-F55F3848C366}" type="slidenum">
              <a:rPr lang="en-US" smtClean="0"/>
              <a:pPr/>
              <a:t>12</a:t>
            </a:fld>
            <a:endParaRPr lang="en-US"/>
          </a:p>
        </p:txBody>
      </p:sp>
    </p:spTree>
    <p:extLst>
      <p:ext uri="{BB962C8B-B14F-4D97-AF65-F5344CB8AC3E}">
        <p14:creationId xmlns:p14="http://schemas.microsoft.com/office/powerpoint/2010/main" val="8204684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3B9A32-5F26-267E-B016-D896352C18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55B4E0-1754-7474-B7BC-09306FD1FE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E48CDF-2D80-FD0C-010B-A8E667F42360}"/>
              </a:ext>
            </a:extLst>
          </p:cNvPr>
          <p:cNvSpPr>
            <a:spLocks noGrp="1"/>
          </p:cNvSpPr>
          <p:nvPr>
            <p:ph type="body" idx="1"/>
          </p:nvPr>
        </p:nvSpPr>
        <p:spPr/>
        <p:txBody>
          <a:bodyPr/>
          <a:lstStyle/>
          <a:p>
            <a:r>
              <a:rPr lang="en-US" dirty="0">
                <a:hlinkClick r:id="rId3"/>
              </a:rPr>
              <a:t>https://www.networkforphl.org/news-insights/changing-state-policy-to-promote-stronger-opioid-antagonists-unnecessary-and-potentially-harmful/</a:t>
            </a:r>
            <a:endParaRPr lang="en-US"/>
          </a:p>
          <a:p>
            <a:r>
              <a:rPr lang="en-US" dirty="0">
                <a:ea typeface="Calibri"/>
                <a:cs typeface="Calibri"/>
              </a:rPr>
              <a:t>Maine</a:t>
            </a:r>
          </a:p>
        </p:txBody>
      </p:sp>
      <p:sp>
        <p:nvSpPr>
          <p:cNvPr id="4" name="Slide Number Placeholder 3">
            <a:extLst>
              <a:ext uri="{FF2B5EF4-FFF2-40B4-BE49-F238E27FC236}">
                <a16:creationId xmlns:a16="http://schemas.microsoft.com/office/drawing/2014/main" id="{76891C64-FA80-71C5-BCE9-383DB68C4226}"/>
              </a:ext>
            </a:extLst>
          </p:cNvPr>
          <p:cNvSpPr>
            <a:spLocks noGrp="1"/>
          </p:cNvSpPr>
          <p:nvPr>
            <p:ph type="sldNum" sz="quarter" idx="5"/>
          </p:nvPr>
        </p:nvSpPr>
        <p:spPr/>
        <p:txBody>
          <a:bodyPr/>
          <a:lstStyle/>
          <a:p>
            <a:fld id="{0A568234-3C94-5441-9BE6-F55F3848C366}" type="slidenum">
              <a:rPr lang="en-US" smtClean="0"/>
              <a:pPr/>
              <a:t>13</a:t>
            </a:fld>
            <a:endParaRPr lang="en-US"/>
          </a:p>
        </p:txBody>
      </p:sp>
    </p:spTree>
    <p:extLst>
      <p:ext uri="{BB962C8B-B14F-4D97-AF65-F5344CB8AC3E}">
        <p14:creationId xmlns:p14="http://schemas.microsoft.com/office/powerpoint/2010/main" val="39454786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E4FFDE-6BA5-0E2E-A5FE-ECAFE563C7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53EF47-EEB5-1034-D5B1-28296ECC7D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5DF5DF-9CAD-1B20-B563-176BEE2D9650}"/>
              </a:ext>
            </a:extLst>
          </p:cNvPr>
          <p:cNvSpPr>
            <a:spLocks noGrp="1"/>
          </p:cNvSpPr>
          <p:nvPr>
            <p:ph type="body" idx="1"/>
          </p:nvPr>
        </p:nvSpPr>
        <p:spPr/>
        <p:txBody>
          <a:bodyPr/>
          <a:lstStyle/>
          <a:p>
            <a:r>
              <a:rPr lang="en-US" dirty="0">
                <a:hlinkClick r:id="rId3"/>
              </a:rPr>
              <a:t>https://www.networkforphl.org/news-insights/changing-state-policy-to-promote-stronger-opioid-antagonists-unnecessary-and-potentially-harmful/</a:t>
            </a:r>
            <a:endParaRPr lang="en-US"/>
          </a:p>
          <a:p>
            <a:r>
              <a:rPr lang="en-US" dirty="0">
                <a:ea typeface="Calibri"/>
                <a:cs typeface="Calibri"/>
              </a:rPr>
              <a:t>North Carolina </a:t>
            </a:r>
          </a:p>
        </p:txBody>
      </p:sp>
      <p:sp>
        <p:nvSpPr>
          <p:cNvPr id="4" name="Slide Number Placeholder 3">
            <a:extLst>
              <a:ext uri="{FF2B5EF4-FFF2-40B4-BE49-F238E27FC236}">
                <a16:creationId xmlns:a16="http://schemas.microsoft.com/office/drawing/2014/main" id="{D43A0FC7-ECA5-25EB-331A-48BAC057BF29}"/>
              </a:ext>
            </a:extLst>
          </p:cNvPr>
          <p:cNvSpPr>
            <a:spLocks noGrp="1"/>
          </p:cNvSpPr>
          <p:nvPr>
            <p:ph type="sldNum" sz="quarter" idx="5"/>
          </p:nvPr>
        </p:nvSpPr>
        <p:spPr/>
        <p:txBody>
          <a:bodyPr/>
          <a:lstStyle/>
          <a:p>
            <a:fld id="{0A568234-3C94-5441-9BE6-F55F3848C366}" type="slidenum">
              <a:rPr lang="en-US" smtClean="0"/>
              <a:pPr/>
              <a:t>14</a:t>
            </a:fld>
            <a:endParaRPr lang="en-US"/>
          </a:p>
        </p:txBody>
      </p:sp>
    </p:spTree>
    <p:extLst>
      <p:ext uri="{BB962C8B-B14F-4D97-AF65-F5344CB8AC3E}">
        <p14:creationId xmlns:p14="http://schemas.microsoft.com/office/powerpoint/2010/main" val="2804145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23272F-D916-6B62-BFFD-3B2E78B00B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F2F7C0-12D2-447F-FD1C-102FA8C767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D127E5-1072-C65A-1C4D-2B14B78DCB9C}"/>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https://www.networkforphl.org/news-insights/changing-state-policy-to-promote-stronger-opioid-antagonists-unnecessary-and-potentially-harmful/</a:t>
            </a:r>
          </a:p>
          <a:p>
            <a:endParaRPr lang="en-US" dirty="0"/>
          </a:p>
          <a:p>
            <a:r>
              <a:rPr lang="en-US" dirty="0"/>
              <a:t>https://www.cdc.gov/mmwr/volumes/73/wr/mm7305a4.htm?s_cid=mm7305a4_w</a:t>
            </a:r>
          </a:p>
        </p:txBody>
      </p:sp>
      <p:sp>
        <p:nvSpPr>
          <p:cNvPr id="4" name="Slide Number Placeholder 3">
            <a:extLst>
              <a:ext uri="{FF2B5EF4-FFF2-40B4-BE49-F238E27FC236}">
                <a16:creationId xmlns:a16="http://schemas.microsoft.com/office/drawing/2014/main" id="{A88DA0C8-50E7-49F4-E8C7-6FA25A2681D0}"/>
              </a:ext>
            </a:extLst>
          </p:cNvPr>
          <p:cNvSpPr>
            <a:spLocks noGrp="1"/>
          </p:cNvSpPr>
          <p:nvPr>
            <p:ph type="sldNum" sz="quarter" idx="5"/>
          </p:nvPr>
        </p:nvSpPr>
        <p:spPr/>
        <p:txBody>
          <a:bodyPr/>
          <a:lstStyle/>
          <a:p>
            <a:fld id="{0A568234-3C94-5441-9BE6-F55F3848C366}" type="slidenum">
              <a:rPr lang="en-US" smtClean="0"/>
              <a:pPr/>
              <a:t>15</a:t>
            </a:fld>
            <a:endParaRPr lang="en-US"/>
          </a:p>
        </p:txBody>
      </p:sp>
    </p:spTree>
    <p:extLst>
      <p:ext uri="{BB962C8B-B14F-4D97-AF65-F5344CB8AC3E}">
        <p14:creationId xmlns:p14="http://schemas.microsoft.com/office/powerpoint/2010/main" val="7374603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Truth is, the only people who get in trouble for possessing or distributing naloxone are people who the police want to arrest anyway, and we know of no one who has been prosecuted for naloxone. </a:t>
            </a:r>
          </a:p>
          <a:p>
            <a:endParaRPr lang="en-US" dirty="0"/>
          </a:p>
          <a:p>
            <a:r>
              <a:rPr lang="en-US" dirty="0"/>
              <a:t>It’s always the case that Someone might sue Somebody for Something.  But, as naloxone will not hurt someone who is not experiencing an overdose, the chances of that lawsuit going anywhere are nil.</a:t>
            </a:r>
          </a:p>
          <a:p>
            <a:endParaRPr lang="en-US" dirty="0"/>
          </a:p>
          <a:p>
            <a:r>
              <a:rPr lang="en-US" dirty="0"/>
              <a:t>https://www.japha.org/article/S1544-3191(16)30890-1/pdf</a:t>
            </a:r>
          </a:p>
        </p:txBody>
      </p:sp>
      <p:sp>
        <p:nvSpPr>
          <p:cNvPr id="4" name="Slide Number Placeholder 3"/>
          <p:cNvSpPr>
            <a:spLocks noGrp="1"/>
          </p:cNvSpPr>
          <p:nvPr>
            <p:ph type="sldNum" sz="quarter" idx="5"/>
          </p:nvPr>
        </p:nvSpPr>
        <p:spPr/>
        <p:txBody>
          <a:bodyPr/>
          <a:lstStyle/>
          <a:p>
            <a:fld id="{0A568234-3C94-5441-9BE6-F55F3848C366}" type="slidenum">
              <a:rPr lang="en-US" smtClean="0"/>
              <a:pPr/>
              <a:t>16</a:t>
            </a:fld>
            <a:endParaRPr lang="en-US"/>
          </a:p>
        </p:txBody>
      </p:sp>
    </p:spTree>
    <p:extLst>
      <p:ext uri="{BB962C8B-B14F-4D97-AF65-F5344CB8AC3E}">
        <p14:creationId xmlns:p14="http://schemas.microsoft.com/office/powerpoint/2010/main" val="31163168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9014EC-CE97-FA72-DAAA-FE937B90E3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410446-1C13-38D3-12B2-3D0962B2E5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00931C-7DDF-4D91-B4D7-B4FF12A946FB}"/>
              </a:ext>
            </a:extLst>
          </p:cNvPr>
          <p:cNvSpPr>
            <a:spLocks noGrp="1"/>
          </p:cNvSpPr>
          <p:nvPr>
            <p:ph type="body" idx="1"/>
          </p:nvPr>
        </p:nvSpPr>
        <p:spPr/>
        <p:txBody>
          <a:bodyPr/>
          <a:lstStyle/>
          <a:p>
            <a:r>
              <a:rPr lang="en-US" dirty="0"/>
              <a:t>A few quick examples of naloxone vending machines currently in use</a:t>
            </a:r>
          </a:p>
          <a:p>
            <a:pPr>
              <a:lnSpc>
                <a:spcPct val="100000"/>
              </a:lnSpc>
              <a:spcBef>
                <a:spcPts val="450"/>
              </a:spcBef>
            </a:pPr>
            <a:r>
              <a:rPr lang="en-US" sz="1200" dirty="0">
                <a:latin typeface="Arial" panose="020B0604020202020204" pitchFamily="34" charset="0"/>
                <a:cs typeface="Arial" panose="020B0604020202020204" pitchFamily="34" charset="0"/>
              </a:rPr>
              <a:t>A way for people to access naloxone anonymously and at a time that works for them can further increase access</a:t>
            </a:r>
          </a:p>
          <a:p>
            <a:pPr>
              <a:lnSpc>
                <a:spcPct val="100000"/>
              </a:lnSpc>
              <a:spcBef>
                <a:spcPts val="450"/>
              </a:spcBef>
            </a:pPr>
            <a:r>
              <a:rPr lang="en-US" sz="1200" dirty="0">
                <a:latin typeface="Arial" panose="020B0604020202020204" pitchFamily="34" charset="0"/>
                <a:cs typeface="Arial" panose="020B0604020202020204" pitchFamily="34" charset="0"/>
              </a:rPr>
              <a:t>The specifics differ, but in many states if the law permits community workers to distribute naloxone it also permits people to access it from a vending machine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Segoe UI" panose="020B0502040204020203" pitchFamily="34" charset="0"/>
              </a:rPr>
              <a:t>in most states there's no problem with putting OTC naloxone in vending machines, and in many the Rx is fine as well, under a standing order. Good place to note that if people have any questions or run into issues they can/should reach out.</a:t>
            </a:r>
            <a:endParaRPr lang="en-US" sz="1200" dirty="0">
              <a:effectLst/>
              <a:latin typeface="Arial" panose="020B0604020202020204" pitchFamily="34" charset="0"/>
            </a:endParaRPr>
          </a:p>
          <a:p>
            <a:endParaRPr lang="en-US" dirty="0"/>
          </a:p>
        </p:txBody>
      </p:sp>
      <p:sp>
        <p:nvSpPr>
          <p:cNvPr id="4" name="Slide Number Placeholder 3">
            <a:extLst>
              <a:ext uri="{FF2B5EF4-FFF2-40B4-BE49-F238E27FC236}">
                <a16:creationId xmlns:a16="http://schemas.microsoft.com/office/drawing/2014/main" id="{B192414F-C2A5-A03C-35DD-D525282A8C68}"/>
              </a:ext>
            </a:extLst>
          </p:cNvPr>
          <p:cNvSpPr>
            <a:spLocks noGrp="1"/>
          </p:cNvSpPr>
          <p:nvPr>
            <p:ph type="sldNum" sz="quarter" idx="5"/>
          </p:nvPr>
        </p:nvSpPr>
        <p:spPr/>
        <p:txBody>
          <a:bodyPr/>
          <a:lstStyle/>
          <a:p>
            <a:fld id="{0A568234-3C94-5441-9BE6-F55F3848C366}" type="slidenum">
              <a:rPr lang="en-US" smtClean="0"/>
              <a:pPr/>
              <a:t>17</a:t>
            </a:fld>
            <a:endParaRPr lang="en-US"/>
          </a:p>
        </p:txBody>
      </p:sp>
    </p:spTree>
    <p:extLst>
      <p:ext uri="{BB962C8B-B14F-4D97-AF65-F5344CB8AC3E}">
        <p14:creationId xmlns:p14="http://schemas.microsoft.com/office/powerpoint/2010/main" val="35856168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975979-02DE-4793-6CAB-49FE494C12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2437C4-54E2-409C-B75B-EEBD334C02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215EF7-90A2-BA92-0210-C31D7D91D9B0}"/>
              </a:ext>
            </a:extLst>
          </p:cNvPr>
          <p:cNvSpPr>
            <a:spLocks noGrp="1"/>
          </p:cNvSpPr>
          <p:nvPr>
            <p:ph type="body" idx="1"/>
          </p:nvPr>
        </p:nvSpPr>
        <p:spPr/>
        <p:txBody>
          <a:bodyPr/>
          <a:lstStyle/>
          <a:p>
            <a:r>
              <a:rPr lang="en-US" dirty="0"/>
              <a:t>https://www.japha.org/article/S1544-3191(16)30890-1/pdf</a:t>
            </a:r>
          </a:p>
        </p:txBody>
      </p:sp>
      <p:sp>
        <p:nvSpPr>
          <p:cNvPr id="4" name="Slide Number Placeholder 3">
            <a:extLst>
              <a:ext uri="{FF2B5EF4-FFF2-40B4-BE49-F238E27FC236}">
                <a16:creationId xmlns:a16="http://schemas.microsoft.com/office/drawing/2014/main" id="{1D4C7D98-8F32-F2BE-127C-9501A6890922}"/>
              </a:ext>
            </a:extLst>
          </p:cNvPr>
          <p:cNvSpPr>
            <a:spLocks noGrp="1"/>
          </p:cNvSpPr>
          <p:nvPr>
            <p:ph type="sldNum" sz="quarter" idx="5"/>
          </p:nvPr>
        </p:nvSpPr>
        <p:spPr/>
        <p:txBody>
          <a:bodyPr/>
          <a:lstStyle/>
          <a:p>
            <a:fld id="{0A568234-3C94-5441-9BE6-F55F3848C366}" type="slidenum">
              <a:rPr lang="en-US" smtClean="0"/>
              <a:pPr/>
              <a:t>18</a:t>
            </a:fld>
            <a:endParaRPr lang="en-US"/>
          </a:p>
        </p:txBody>
      </p:sp>
    </p:spTree>
    <p:extLst>
      <p:ext uri="{BB962C8B-B14F-4D97-AF65-F5344CB8AC3E}">
        <p14:creationId xmlns:p14="http://schemas.microsoft.com/office/powerpoint/2010/main" val="38290036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923316-C74E-BFDC-5A06-3E3E43E7D4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DD3190-0E2F-F7B6-7F2A-8CEC4EADF9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AA9405-EA2D-846D-B062-D8D9245CED5B}"/>
              </a:ext>
            </a:extLst>
          </p:cNvPr>
          <p:cNvSpPr>
            <a:spLocks noGrp="1"/>
          </p:cNvSpPr>
          <p:nvPr>
            <p:ph type="body" idx="1"/>
          </p:nvPr>
        </p:nvSpPr>
        <p:spPr/>
        <p:txBody>
          <a:bodyPr/>
          <a:lstStyle/>
          <a:p>
            <a:r>
              <a:rPr lang="en-US" dirty="0"/>
              <a:t>Here also, many refer to “opioid antagonists” etc. </a:t>
            </a:r>
          </a:p>
          <a:p>
            <a:endParaRPr lang="en-US" dirty="0"/>
          </a:p>
          <a:p>
            <a:r>
              <a:rPr lang="en-US" dirty="0"/>
              <a:t>Many insurers provide coverage of naloxone even without a mandate, so this document should not be viewed as a list of states where insurance coverage is available</a:t>
            </a:r>
          </a:p>
          <a:p>
            <a:endParaRPr lang="en-US" dirty="0"/>
          </a:p>
          <a:p>
            <a:r>
              <a:rPr lang="en-US" dirty="0"/>
              <a:t>Insurers can provide coverage of OTC medications, and we urge them to cover the currently available OTC naloxone product as well as future OTC naloxone products.</a:t>
            </a:r>
          </a:p>
          <a:p>
            <a:endParaRPr lang="en-US" dirty="0"/>
          </a:p>
          <a:p>
            <a:r>
              <a:rPr lang="en-US" dirty="0">
                <a:hlinkClick r:id="rId3"/>
              </a:rPr>
              <a:t>https://www.networkforphl.org/wp-content/uploads/2023/05/Naloxone-Insurance-Coverage-Mandates.pdf</a:t>
            </a:r>
            <a:endParaRPr lang="en-US" dirty="0">
              <a:ea typeface="Calibri"/>
              <a:cs typeface="Calibri"/>
              <a:hlinkClick r:id="rId3"/>
            </a:endParaRPr>
          </a:p>
          <a:p>
            <a:r>
              <a:rPr lang="en-US" dirty="0"/>
              <a:t>https://www.revisor.mn.gov/statutes/2020/cite/62Q.529</a:t>
            </a:r>
            <a:endParaRPr lang="en-US" dirty="0">
              <a:ea typeface="Calibri"/>
              <a:cs typeface="Calibri"/>
            </a:endParaRPr>
          </a:p>
        </p:txBody>
      </p:sp>
      <p:sp>
        <p:nvSpPr>
          <p:cNvPr id="4" name="Slide Number Placeholder 3">
            <a:extLst>
              <a:ext uri="{FF2B5EF4-FFF2-40B4-BE49-F238E27FC236}">
                <a16:creationId xmlns:a16="http://schemas.microsoft.com/office/drawing/2014/main" id="{D0D667B5-20C2-D6E2-9FDD-E57623884DE1}"/>
              </a:ext>
            </a:extLst>
          </p:cNvPr>
          <p:cNvSpPr>
            <a:spLocks noGrp="1"/>
          </p:cNvSpPr>
          <p:nvPr>
            <p:ph type="sldNum" sz="quarter" idx="5"/>
          </p:nvPr>
        </p:nvSpPr>
        <p:spPr/>
        <p:txBody>
          <a:bodyPr/>
          <a:lstStyle/>
          <a:p>
            <a:fld id="{0A568234-3C94-5441-9BE6-F55F3848C366}" type="slidenum">
              <a:rPr lang="en-US" smtClean="0"/>
              <a:pPr/>
              <a:t>19</a:t>
            </a:fld>
            <a:endParaRPr lang="en-US"/>
          </a:p>
        </p:txBody>
      </p:sp>
    </p:spTree>
    <p:extLst>
      <p:ext uri="{BB962C8B-B14F-4D97-AF65-F5344CB8AC3E}">
        <p14:creationId xmlns:p14="http://schemas.microsoft.com/office/powerpoint/2010/main" val="34451143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5B383E-9F17-1F3F-E39A-944D29EFFC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47DFA9-28D7-92BD-B7B4-57C4737BFC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93C52E-21B0-78FC-9F5D-ABEE6C8B19F9}"/>
              </a:ext>
            </a:extLst>
          </p:cNvPr>
          <p:cNvSpPr>
            <a:spLocks noGrp="1"/>
          </p:cNvSpPr>
          <p:nvPr>
            <p:ph type="body" idx="1"/>
          </p:nvPr>
        </p:nvSpPr>
        <p:spPr/>
        <p:txBody>
          <a:bodyPr/>
          <a:lstStyle/>
          <a:p>
            <a:r>
              <a:rPr lang="en-US" dirty="0"/>
              <a:t>Protocols are issued by governing boards like board of pharmacy </a:t>
            </a:r>
          </a:p>
        </p:txBody>
      </p:sp>
      <p:sp>
        <p:nvSpPr>
          <p:cNvPr id="4" name="Slide Number Placeholder 3">
            <a:extLst>
              <a:ext uri="{FF2B5EF4-FFF2-40B4-BE49-F238E27FC236}">
                <a16:creationId xmlns:a16="http://schemas.microsoft.com/office/drawing/2014/main" id="{660F0288-6A84-F628-F046-4533672111BC}"/>
              </a:ext>
            </a:extLst>
          </p:cNvPr>
          <p:cNvSpPr>
            <a:spLocks noGrp="1"/>
          </p:cNvSpPr>
          <p:nvPr>
            <p:ph type="sldNum" sz="quarter" idx="5"/>
          </p:nvPr>
        </p:nvSpPr>
        <p:spPr/>
        <p:txBody>
          <a:bodyPr/>
          <a:lstStyle/>
          <a:p>
            <a:fld id="{0A568234-3C94-5441-9BE6-F55F3848C366}" type="slidenum">
              <a:rPr lang="en-US" smtClean="0"/>
              <a:pPr/>
              <a:t>20</a:t>
            </a:fld>
            <a:endParaRPr lang="en-US"/>
          </a:p>
        </p:txBody>
      </p:sp>
    </p:spTree>
    <p:extLst>
      <p:ext uri="{BB962C8B-B14F-4D97-AF65-F5344CB8AC3E}">
        <p14:creationId xmlns:p14="http://schemas.microsoft.com/office/powerpoint/2010/main" val="16358576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Corey does the intro</a:t>
            </a:r>
          </a:p>
        </p:txBody>
      </p:sp>
      <p:sp>
        <p:nvSpPr>
          <p:cNvPr id="4" name="Slide Number Placeholder 3"/>
          <p:cNvSpPr>
            <a:spLocks noGrp="1"/>
          </p:cNvSpPr>
          <p:nvPr>
            <p:ph type="sldNum" sz="quarter" idx="5"/>
          </p:nvPr>
        </p:nvSpPr>
        <p:spPr/>
        <p:txBody>
          <a:bodyPr/>
          <a:lstStyle/>
          <a:p>
            <a:fld id="{0A568234-3C94-5441-9BE6-F55F3848C366}" type="slidenum">
              <a:rPr lang="en-US" smtClean="0"/>
              <a:pPr/>
              <a:t>2</a:t>
            </a:fld>
            <a:endParaRPr lang="en-US"/>
          </a:p>
        </p:txBody>
      </p:sp>
    </p:spTree>
    <p:extLst>
      <p:ext uri="{BB962C8B-B14F-4D97-AF65-F5344CB8AC3E}">
        <p14:creationId xmlns:p14="http://schemas.microsoft.com/office/powerpoint/2010/main" val="41202347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4C60FD-CDDB-882E-0BC8-206C693EF0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7AE65D-1107-E4B0-54B0-8FBB2AEF9A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A63F3F-C492-EBEE-3C4A-1F6B716B2FEE}"/>
              </a:ext>
            </a:extLst>
          </p:cNvPr>
          <p:cNvSpPr>
            <a:spLocks noGrp="1"/>
          </p:cNvSpPr>
          <p:nvPr>
            <p:ph type="body" idx="1"/>
          </p:nvPr>
        </p:nvSpPr>
        <p:spPr/>
        <p:txBody>
          <a:bodyPr/>
          <a:lstStyle/>
          <a:p>
            <a:r>
              <a:rPr lang="en-US" dirty="0"/>
              <a:t>https://www.networkforphl.org/news-insights/changing-state-policy-to-promote-stronger-opioid-antagonists-unnecessary-and-potentially-harmful/</a:t>
            </a:r>
          </a:p>
          <a:p>
            <a:endParaRPr lang="en-US" dirty="0"/>
          </a:p>
          <a:p>
            <a:r>
              <a:rPr lang="en-US" dirty="0"/>
              <a:t>https://www.japha.org/article/S1544-3191(16)30890-1/pdf</a:t>
            </a:r>
          </a:p>
        </p:txBody>
      </p:sp>
      <p:sp>
        <p:nvSpPr>
          <p:cNvPr id="4" name="Slide Number Placeholder 3">
            <a:extLst>
              <a:ext uri="{FF2B5EF4-FFF2-40B4-BE49-F238E27FC236}">
                <a16:creationId xmlns:a16="http://schemas.microsoft.com/office/drawing/2014/main" id="{846F647A-335C-A1D2-C7EB-49C83FDA6B2B}"/>
              </a:ext>
            </a:extLst>
          </p:cNvPr>
          <p:cNvSpPr>
            <a:spLocks noGrp="1"/>
          </p:cNvSpPr>
          <p:nvPr>
            <p:ph type="sldNum" sz="quarter" idx="5"/>
          </p:nvPr>
        </p:nvSpPr>
        <p:spPr/>
        <p:txBody>
          <a:bodyPr/>
          <a:lstStyle/>
          <a:p>
            <a:fld id="{0A568234-3C94-5441-9BE6-F55F3848C366}" type="slidenum">
              <a:rPr lang="en-US" smtClean="0"/>
              <a:pPr/>
              <a:t>21</a:t>
            </a:fld>
            <a:endParaRPr lang="en-US"/>
          </a:p>
        </p:txBody>
      </p:sp>
    </p:spTree>
    <p:extLst>
      <p:ext uri="{BB962C8B-B14F-4D97-AF65-F5344CB8AC3E}">
        <p14:creationId xmlns:p14="http://schemas.microsoft.com/office/powerpoint/2010/main" val="28180971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03B4A8-4147-38EE-81C2-A34F08F9A0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2D36CC-B650-40C9-BDED-174CC088B2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DE8C71-7F76-1937-EE86-510D12F8A12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FD7B255-7E13-5E31-0146-D022D58CF2B2}"/>
              </a:ext>
            </a:extLst>
          </p:cNvPr>
          <p:cNvSpPr>
            <a:spLocks noGrp="1"/>
          </p:cNvSpPr>
          <p:nvPr>
            <p:ph type="sldNum" sz="quarter" idx="5"/>
          </p:nvPr>
        </p:nvSpPr>
        <p:spPr/>
        <p:txBody>
          <a:bodyPr/>
          <a:lstStyle/>
          <a:p>
            <a:fld id="{0A568234-3C94-5441-9BE6-F55F3848C366}" type="slidenum">
              <a:rPr lang="en-US" smtClean="0"/>
              <a:pPr/>
              <a:t>22</a:t>
            </a:fld>
            <a:endParaRPr lang="en-US"/>
          </a:p>
        </p:txBody>
      </p:sp>
    </p:spTree>
    <p:extLst>
      <p:ext uri="{BB962C8B-B14F-4D97-AF65-F5344CB8AC3E}">
        <p14:creationId xmlns:p14="http://schemas.microsoft.com/office/powerpoint/2010/main" val="38185750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Amy</a:t>
            </a:r>
          </a:p>
        </p:txBody>
      </p:sp>
      <p:sp>
        <p:nvSpPr>
          <p:cNvPr id="4" name="Slide Number Placeholder 3"/>
          <p:cNvSpPr>
            <a:spLocks noGrp="1"/>
          </p:cNvSpPr>
          <p:nvPr>
            <p:ph type="sldNum" sz="quarter" idx="5"/>
          </p:nvPr>
        </p:nvSpPr>
        <p:spPr/>
        <p:txBody>
          <a:bodyPr/>
          <a:lstStyle/>
          <a:p>
            <a:fld id="{0A568234-3C94-5441-9BE6-F55F3848C366}" type="slidenum">
              <a:rPr lang="en-US" smtClean="0"/>
              <a:pPr/>
              <a:t>23</a:t>
            </a:fld>
            <a:endParaRPr lang="en-US"/>
          </a:p>
        </p:txBody>
      </p:sp>
    </p:spTree>
    <p:extLst>
      <p:ext uri="{BB962C8B-B14F-4D97-AF65-F5344CB8AC3E}">
        <p14:creationId xmlns:p14="http://schemas.microsoft.com/office/powerpoint/2010/main" val="17267770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Narrow" panose="020B0606020202030204" pitchFamily="34" charset="0"/>
              </a:rPr>
              <a:t>The DEA model law was intentionally designed to be extremely broad. But when you read it, it’s clear that the drafters mostly had marijuana in mind. It was never designed to impede SSPs, which didn’t exist at the time</a:t>
            </a:r>
            <a:endParaRPr lang="en-US" dirty="0"/>
          </a:p>
        </p:txBody>
      </p:sp>
      <p:sp>
        <p:nvSpPr>
          <p:cNvPr id="4" name="Slide Number Placeholder 3"/>
          <p:cNvSpPr>
            <a:spLocks noGrp="1"/>
          </p:cNvSpPr>
          <p:nvPr>
            <p:ph type="sldNum" sz="quarter" idx="5"/>
          </p:nvPr>
        </p:nvSpPr>
        <p:spPr/>
        <p:txBody>
          <a:bodyPr/>
          <a:lstStyle/>
          <a:p>
            <a:fld id="{0A568234-3C94-5441-9BE6-F55F3848C366}" type="slidenum">
              <a:rPr lang="en-US" smtClean="0"/>
              <a:pPr/>
              <a:t>24</a:t>
            </a:fld>
            <a:endParaRPr lang="en-US"/>
          </a:p>
        </p:txBody>
      </p:sp>
    </p:spTree>
    <p:extLst>
      <p:ext uri="{BB962C8B-B14F-4D97-AF65-F5344CB8AC3E}">
        <p14:creationId xmlns:p14="http://schemas.microsoft.com/office/powerpoint/2010/main" val="16364596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WV only criminalizes sale; Alaska doesn’t criminalize (but some localities do)</a:t>
            </a:r>
          </a:p>
          <a:p>
            <a:endParaRPr lang="en-US" dirty="0"/>
          </a:p>
        </p:txBody>
      </p:sp>
      <p:sp>
        <p:nvSpPr>
          <p:cNvPr id="4" name="Slide Number Placeholder 3"/>
          <p:cNvSpPr>
            <a:spLocks noGrp="1"/>
          </p:cNvSpPr>
          <p:nvPr>
            <p:ph type="sldNum" sz="quarter" idx="5"/>
          </p:nvPr>
        </p:nvSpPr>
        <p:spPr/>
        <p:txBody>
          <a:bodyPr/>
          <a:lstStyle/>
          <a:p>
            <a:fld id="{0A568234-3C94-5441-9BE6-F55F3848C366}" type="slidenum">
              <a:rPr lang="en-US" smtClean="0"/>
              <a:pPr/>
              <a:t>28</a:t>
            </a:fld>
            <a:endParaRPr lang="en-US"/>
          </a:p>
        </p:txBody>
      </p:sp>
    </p:spTree>
    <p:extLst>
      <p:ext uri="{BB962C8B-B14F-4D97-AF65-F5344CB8AC3E}">
        <p14:creationId xmlns:p14="http://schemas.microsoft.com/office/powerpoint/2010/main" val="15171991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 Hawaii both are max $500 fine, North Dakota both are class c felonies with max 5 years/$10000; Nebraska use/possession is an infraction that is a max $100 fine and distribution is a class II misdemeanor, 6 months imprisonment and $1000 fine; Nevada is mis/6mo/$1000 fine – e felony/4 years</a:t>
            </a:r>
          </a:p>
        </p:txBody>
      </p:sp>
      <p:sp>
        <p:nvSpPr>
          <p:cNvPr id="4" name="Slide Number Placeholder 3"/>
          <p:cNvSpPr>
            <a:spLocks noGrp="1"/>
          </p:cNvSpPr>
          <p:nvPr>
            <p:ph type="sldNum" sz="quarter" idx="5"/>
          </p:nvPr>
        </p:nvSpPr>
        <p:spPr/>
        <p:txBody>
          <a:bodyPr/>
          <a:lstStyle/>
          <a:p>
            <a:fld id="{0A568234-3C94-5441-9BE6-F55F3848C366}" type="slidenum">
              <a:rPr lang="en-US" smtClean="0"/>
              <a:pPr/>
              <a:t>29</a:t>
            </a:fld>
            <a:endParaRPr lang="en-US"/>
          </a:p>
        </p:txBody>
      </p:sp>
    </p:spTree>
    <p:extLst>
      <p:ext uri="{BB962C8B-B14F-4D97-AF65-F5344CB8AC3E}">
        <p14:creationId xmlns:p14="http://schemas.microsoft.com/office/powerpoint/2010/main" val="415359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Some state SSP law exceptions can be read to include smoking supplies and other things, for example CA “</a:t>
            </a:r>
            <a:r>
              <a:rPr lang="en-US" sz="1800" dirty="0">
                <a:effectLst/>
                <a:latin typeface="Arial" panose="020B0604020202020204" pitchFamily="34" charset="0"/>
                <a:ea typeface="Times New Roman" panose="02020603050405020304" pitchFamily="18" charset="0"/>
                <a:cs typeface="Arial" panose="020B0604020202020204" pitchFamily="34" charset="0"/>
              </a:rPr>
              <a:t>SSP staff and volunteers of are not subject to criminal prosecution for distribution of syringes or other materials “deemed by a local or state health department to be necessary to prevent the spread of communicable diseases, or to prevent drug overdose, injury, or disability” to SSP participants, and participants are permitted to possess those materials. </a:t>
            </a:r>
            <a:r>
              <a:rPr lang="en-US" sz="1800" u="sng" dirty="0">
                <a:solidFill>
                  <a:srgbClr val="0000FF"/>
                </a:solidFill>
                <a:effectLst/>
                <a:latin typeface="Arial" panose="020B0604020202020204" pitchFamily="34" charset="0"/>
                <a:ea typeface="Arial" panose="020B0604020202020204" pitchFamily="34" charset="0"/>
                <a:cs typeface="Times New Roman" panose="02020603050405020304" pitchFamily="18" charset="0"/>
                <a:hlinkClick r:id="rId3"/>
              </a:rPr>
              <a:t>Cal. Health &amp; Safety Code § 121349.1</a:t>
            </a:r>
            <a:r>
              <a:rPr lang="en-US" sz="1800" dirty="0">
                <a:effectLst/>
                <a:latin typeface="Arial" panose="020B0604020202020204" pitchFamily="34" charset="0"/>
                <a:ea typeface="Arial" panose="020B0604020202020204" pitchFamily="34" charset="0"/>
                <a:cs typeface="Times New Roman" panose="02020603050405020304" pitchFamily="18" charset="0"/>
              </a:rPr>
              <a:t>.”</a:t>
            </a:r>
            <a:r>
              <a:rPr lang="en-US" dirty="0"/>
              <a:t>  Also, some states just don’t criminalize the use/possession or delivery of paraphernalia</a:t>
            </a:r>
          </a:p>
          <a:p>
            <a:endParaRPr lang="en-US" dirty="0"/>
          </a:p>
        </p:txBody>
      </p:sp>
      <p:sp>
        <p:nvSpPr>
          <p:cNvPr id="4" name="Slide Number Placeholder 3"/>
          <p:cNvSpPr>
            <a:spLocks noGrp="1"/>
          </p:cNvSpPr>
          <p:nvPr>
            <p:ph type="sldNum" sz="quarter" idx="5"/>
          </p:nvPr>
        </p:nvSpPr>
        <p:spPr/>
        <p:txBody>
          <a:bodyPr/>
          <a:lstStyle/>
          <a:p>
            <a:fld id="{0A568234-3C94-5441-9BE6-F55F3848C366}" type="slidenum">
              <a:rPr lang="en-US" smtClean="0"/>
              <a:pPr/>
              <a:t>30</a:t>
            </a:fld>
            <a:endParaRPr lang="en-US"/>
          </a:p>
        </p:txBody>
      </p:sp>
    </p:spTree>
    <p:extLst>
      <p:ext uri="{BB962C8B-B14F-4D97-AF65-F5344CB8AC3E}">
        <p14:creationId xmlns:p14="http://schemas.microsoft.com/office/powerpoint/2010/main" val="29315622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example, folks are prosecuted in FL for syringes they got from an SSP because they can’t PROVE they got them at an SSP</a:t>
            </a:r>
          </a:p>
        </p:txBody>
      </p:sp>
      <p:sp>
        <p:nvSpPr>
          <p:cNvPr id="4" name="Slide Number Placeholder 3"/>
          <p:cNvSpPr>
            <a:spLocks noGrp="1"/>
          </p:cNvSpPr>
          <p:nvPr>
            <p:ph type="sldNum" sz="quarter" idx="5"/>
          </p:nvPr>
        </p:nvSpPr>
        <p:spPr/>
        <p:txBody>
          <a:bodyPr/>
          <a:lstStyle/>
          <a:p>
            <a:fld id="{0A568234-3C94-5441-9BE6-F55F3848C366}" type="slidenum">
              <a:rPr lang="en-US" smtClean="0"/>
              <a:pPr/>
              <a:t>32</a:t>
            </a:fld>
            <a:endParaRPr lang="en-US"/>
          </a:p>
        </p:txBody>
      </p:sp>
    </p:spTree>
    <p:extLst>
      <p:ext uri="{BB962C8B-B14F-4D97-AF65-F5344CB8AC3E}">
        <p14:creationId xmlns:p14="http://schemas.microsoft.com/office/powerpoint/2010/main" val="5959683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there are already local communities passing local ordinances criminalizing paraphernalia, and residue is only legal for a 5</a:t>
            </a:r>
            <a:r>
              <a:rPr lang="en-US" baseline="30000" dirty="0"/>
              <a:t>th</a:t>
            </a:r>
            <a:r>
              <a:rPr lang="en-US" dirty="0"/>
              <a:t> degree possession crime (having residue near a school zone still counts as “any amount” and is a 3</a:t>
            </a:r>
            <a:r>
              <a:rPr lang="en-US" baseline="30000" dirty="0"/>
              <a:t>rd</a:t>
            </a:r>
            <a:r>
              <a:rPr lang="en-US" dirty="0"/>
              <a:t> degree possession crime) Still illegal to manufacture for delivery or sale, deliver to minor</a:t>
            </a:r>
          </a:p>
        </p:txBody>
      </p:sp>
      <p:sp>
        <p:nvSpPr>
          <p:cNvPr id="4" name="Slide Number Placeholder 3"/>
          <p:cNvSpPr>
            <a:spLocks noGrp="1"/>
          </p:cNvSpPr>
          <p:nvPr>
            <p:ph type="sldNum" sz="quarter" idx="5"/>
          </p:nvPr>
        </p:nvSpPr>
        <p:spPr/>
        <p:txBody>
          <a:bodyPr/>
          <a:lstStyle/>
          <a:p>
            <a:fld id="{0A568234-3C94-5441-9BE6-F55F3848C366}" type="slidenum">
              <a:rPr lang="en-US" smtClean="0"/>
              <a:pPr/>
              <a:t>33</a:t>
            </a:fld>
            <a:endParaRPr lang="en-US"/>
          </a:p>
        </p:txBody>
      </p:sp>
    </p:spTree>
    <p:extLst>
      <p:ext uri="{BB962C8B-B14F-4D97-AF65-F5344CB8AC3E}">
        <p14:creationId xmlns:p14="http://schemas.microsoft.com/office/powerpoint/2010/main" val="13296311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Almost everything that falls under the definition of “drug paraphernalia” is something that can be used for another purpose. So what is the difference between items of paraphernalia that are legal and those that are not?  </a:t>
            </a:r>
          </a:p>
        </p:txBody>
      </p:sp>
      <p:sp>
        <p:nvSpPr>
          <p:cNvPr id="4" name="Slide Number Placeholder 3"/>
          <p:cNvSpPr>
            <a:spLocks noGrp="1"/>
          </p:cNvSpPr>
          <p:nvPr>
            <p:ph type="sldNum" sz="quarter" idx="5"/>
          </p:nvPr>
        </p:nvSpPr>
        <p:spPr/>
        <p:txBody>
          <a:bodyPr/>
          <a:lstStyle/>
          <a:p>
            <a:fld id="{0A568234-3C94-5441-9BE6-F55F3848C366}" type="slidenum">
              <a:rPr lang="en-US" smtClean="0"/>
              <a:pPr/>
              <a:t>34</a:t>
            </a:fld>
            <a:endParaRPr lang="en-US"/>
          </a:p>
        </p:txBody>
      </p:sp>
    </p:spTree>
    <p:extLst>
      <p:ext uri="{BB962C8B-B14F-4D97-AF65-F5344CB8AC3E}">
        <p14:creationId xmlns:p14="http://schemas.microsoft.com/office/powerpoint/2010/main" val="18321578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568234-3C94-5441-9BE6-F55F3848C366}" type="slidenum">
              <a:rPr lang="en-US" smtClean="0"/>
              <a:pPr/>
              <a:t>3</a:t>
            </a:fld>
            <a:endParaRPr lang="en-US"/>
          </a:p>
        </p:txBody>
      </p:sp>
    </p:spTree>
    <p:extLst>
      <p:ext uri="{BB962C8B-B14F-4D97-AF65-F5344CB8AC3E}">
        <p14:creationId xmlns:p14="http://schemas.microsoft.com/office/powerpoint/2010/main" val="37760567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568234-3C94-5441-9BE6-F55F3848C366}" type="slidenum">
              <a:rPr lang="en-US" smtClean="0"/>
              <a:pPr/>
              <a:t>36</a:t>
            </a:fld>
            <a:endParaRPr lang="en-US"/>
          </a:p>
        </p:txBody>
      </p:sp>
    </p:spTree>
    <p:extLst>
      <p:ext uri="{BB962C8B-B14F-4D97-AF65-F5344CB8AC3E}">
        <p14:creationId xmlns:p14="http://schemas.microsoft.com/office/powerpoint/2010/main" val="353660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example, the hammer pipe was developed to make smoking heroin easier so folks could have a better option than injection.   https://filtermag.org/heroin-pipes-harm-reduction/</a:t>
            </a:r>
          </a:p>
          <a:p>
            <a:r>
              <a:rPr lang="en-US" dirty="0"/>
              <a:t>Of course, decriminalizing drugs takes careful planning, funding, and support to execute it properly </a:t>
            </a:r>
          </a:p>
        </p:txBody>
      </p:sp>
      <p:sp>
        <p:nvSpPr>
          <p:cNvPr id="4" name="Slide Number Placeholder 3"/>
          <p:cNvSpPr>
            <a:spLocks noGrp="1"/>
          </p:cNvSpPr>
          <p:nvPr>
            <p:ph type="sldNum" sz="quarter" idx="5"/>
          </p:nvPr>
        </p:nvSpPr>
        <p:spPr/>
        <p:txBody>
          <a:bodyPr/>
          <a:lstStyle/>
          <a:p>
            <a:fld id="{0A568234-3C94-5441-9BE6-F55F3848C366}" type="slidenum">
              <a:rPr lang="en-US" smtClean="0"/>
              <a:pPr/>
              <a:t>41</a:t>
            </a:fld>
            <a:endParaRPr lang="en-US"/>
          </a:p>
        </p:txBody>
      </p:sp>
    </p:spTree>
    <p:extLst>
      <p:ext uri="{BB962C8B-B14F-4D97-AF65-F5344CB8AC3E}">
        <p14:creationId xmlns:p14="http://schemas.microsoft.com/office/powerpoint/2010/main" val="19342974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Corey </a:t>
            </a:r>
          </a:p>
        </p:txBody>
      </p:sp>
      <p:sp>
        <p:nvSpPr>
          <p:cNvPr id="4" name="Slide Number Placeholder 3"/>
          <p:cNvSpPr>
            <a:spLocks noGrp="1"/>
          </p:cNvSpPr>
          <p:nvPr>
            <p:ph type="sldNum" sz="quarter" idx="5"/>
          </p:nvPr>
        </p:nvSpPr>
        <p:spPr/>
        <p:txBody>
          <a:bodyPr/>
          <a:lstStyle/>
          <a:p>
            <a:fld id="{0A568234-3C94-5441-9BE6-F55F3848C366}" type="slidenum">
              <a:rPr lang="en-US" smtClean="0"/>
              <a:pPr/>
              <a:t>42</a:t>
            </a:fld>
            <a:endParaRPr lang="en-US"/>
          </a:p>
        </p:txBody>
      </p:sp>
    </p:spTree>
    <p:extLst>
      <p:ext uri="{BB962C8B-B14F-4D97-AF65-F5344CB8AC3E}">
        <p14:creationId xmlns:p14="http://schemas.microsoft.com/office/powerpoint/2010/main" val="23134595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are the holdouts? Kansas and Wyoming.</a:t>
            </a:r>
          </a:p>
        </p:txBody>
      </p:sp>
      <p:sp>
        <p:nvSpPr>
          <p:cNvPr id="4" name="Slide Number Placeholder 3"/>
          <p:cNvSpPr>
            <a:spLocks noGrp="1"/>
          </p:cNvSpPr>
          <p:nvPr>
            <p:ph type="sldNum" sz="quarter" idx="5"/>
          </p:nvPr>
        </p:nvSpPr>
        <p:spPr/>
        <p:txBody>
          <a:bodyPr/>
          <a:lstStyle/>
          <a:p>
            <a:fld id="{0A568234-3C94-5441-9BE6-F55F3848C366}" type="slidenum">
              <a:rPr lang="en-US" smtClean="0"/>
              <a:pPr/>
              <a:t>44</a:t>
            </a:fld>
            <a:endParaRPr lang="en-US"/>
          </a:p>
        </p:txBody>
      </p:sp>
    </p:spTree>
    <p:extLst>
      <p:ext uri="{BB962C8B-B14F-4D97-AF65-F5344CB8AC3E}">
        <p14:creationId xmlns:p14="http://schemas.microsoft.com/office/powerpoint/2010/main" val="23835557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Corey </a:t>
            </a:r>
          </a:p>
        </p:txBody>
      </p:sp>
      <p:sp>
        <p:nvSpPr>
          <p:cNvPr id="4" name="Slide Number Placeholder 3"/>
          <p:cNvSpPr>
            <a:spLocks noGrp="1"/>
          </p:cNvSpPr>
          <p:nvPr>
            <p:ph type="sldNum" sz="quarter" idx="5"/>
          </p:nvPr>
        </p:nvSpPr>
        <p:spPr/>
        <p:txBody>
          <a:bodyPr/>
          <a:lstStyle/>
          <a:p>
            <a:fld id="{0A568234-3C94-5441-9BE6-F55F3848C366}" type="slidenum">
              <a:rPr lang="en-US" smtClean="0"/>
              <a:pPr/>
              <a:t>49</a:t>
            </a:fld>
            <a:endParaRPr lang="en-US"/>
          </a:p>
        </p:txBody>
      </p:sp>
    </p:spTree>
    <p:extLst>
      <p:ext uri="{BB962C8B-B14F-4D97-AF65-F5344CB8AC3E}">
        <p14:creationId xmlns:p14="http://schemas.microsoft.com/office/powerpoint/2010/main" val="38467852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568234-3C94-5441-9BE6-F55F3848C366}" type="slidenum">
              <a:rPr lang="en-US" smtClean="0"/>
              <a:pPr/>
              <a:t>50</a:t>
            </a:fld>
            <a:endParaRPr lang="en-US"/>
          </a:p>
        </p:txBody>
      </p:sp>
    </p:spTree>
    <p:extLst>
      <p:ext uri="{BB962C8B-B14F-4D97-AF65-F5344CB8AC3E}">
        <p14:creationId xmlns:p14="http://schemas.microsoft.com/office/powerpoint/2010/main" val="39146020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568234-3C94-5441-9BE6-F55F3848C366}" type="slidenum">
              <a:rPr lang="en-US" smtClean="0"/>
              <a:pPr/>
              <a:t>53</a:t>
            </a:fld>
            <a:endParaRPr lang="en-US"/>
          </a:p>
        </p:txBody>
      </p:sp>
    </p:spTree>
    <p:extLst>
      <p:ext uri="{BB962C8B-B14F-4D97-AF65-F5344CB8AC3E}">
        <p14:creationId xmlns:p14="http://schemas.microsoft.com/office/powerpoint/2010/main" val="7742387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568234-3C94-5441-9BE6-F55F3848C366}" type="slidenum">
              <a:rPr lang="en-US" smtClean="0"/>
              <a:pPr/>
              <a:t>54</a:t>
            </a:fld>
            <a:endParaRPr lang="en-US"/>
          </a:p>
        </p:txBody>
      </p:sp>
    </p:spTree>
    <p:extLst>
      <p:ext uri="{BB962C8B-B14F-4D97-AF65-F5344CB8AC3E}">
        <p14:creationId xmlns:p14="http://schemas.microsoft.com/office/powerpoint/2010/main" val="41042629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568234-3C94-5441-9BE6-F55F3848C366}" type="slidenum">
              <a:rPr lang="en-US" smtClean="0"/>
              <a:pPr/>
              <a:t>55</a:t>
            </a:fld>
            <a:endParaRPr lang="en-US"/>
          </a:p>
        </p:txBody>
      </p:sp>
    </p:spTree>
    <p:extLst>
      <p:ext uri="{BB962C8B-B14F-4D97-AF65-F5344CB8AC3E}">
        <p14:creationId xmlns:p14="http://schemas.microsoft.com/office/powerpoint/2010/main" val="15168343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Corey </a:t>
            </a:r>
          </a:p>
        </p:txBody>
      </p:sp>
      <p:sp>
        <p:nvSpPr>
          <p:cNvPr id="4" name="Slide Number Placeholder 3"/>
          <p:cNvSpPr>
            <a:spLocks noGrp="1"/>
          </p:cNvSpPr>
          <p:nvPr>
            <p:ph type="sldNum" sz="quarter" idx="5"/>
          </p:nvPr>
        </p:nvSpPr>
        <p:spPr/>
        <p:txBody>
          <a:bodyPr/>
          <a:lstStyle/>
          <a:p>
            <a:fld id="{0A568234-3C94-5441-9BE6-F55F3848C366}" type="slidenum">
              <a:rPr lang="en-US" smtClean="0"/>
              <a:pPr/>
              <a:t>56</a:t>
            </a:fld>
            <a:endParaRPr lang="en-US"/>
          </a:p>
        </p:txBody>
      </p:sp>
    </p:spTree>
    <p:extLst>
      <p:ext uri="{BB962C8B-B14F-4D97-AF65-F5344CB8AC3E}">
        <p14:creationId xmlns:p14="http://schemas.microsoft.com/office/powerpoint/2010/main" val="37483454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568234-3C94-5441-9BE6-F55F3848C366}" type="slidenum">
              <a:rPr lang="en-US" smtClean="0"/>
              <a:pPr/>
              <a:t>4</a:t>
            </a:fld>
            <a:endParaRPr lang="en-US"/>
          </a:p>
        </p:txBody>
      </p:sp>
    </p:spTree>
    <p:extLst>
      <p:ext uri="{BB962C8B-B14F-4D97-AF65-F5344CB8AC3E}">
        <p14:creationId xmlns:p14="http://schemas.microsoft.com/office/powerpoint/2010/main" val="17291837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DCE doc and naloxone access doc on website!!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568234-3C94-5441-9BE6-F55F3848C36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672097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568234-3C94-5441-9BE6-F55F3848C366}" type="slidenum">
              <a:rPr lang="en-US" smtClean="0"/>
              <a:pPr/>
              <a:t>6</a:t>
            </a:fld>
            <a:endParaRPr lang="en-US"/>
          </a:p>
        </p:txBody>
      </p:sp>
    </p:spTree>
    <p:extLst>
      <p:ext uri="{BB962C8B-B14F-4D97-AF65-F5344CB8AC3E}">
        <p14:creationId xmlns:p14="http://schemas.microsoft.com/office/powerpoint/2010/main" val="39463090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Ashleigh</a:t>
            </a:r>
          </a:p>
        </p:txBody>
      </p:sp>
      <p:sp>
        <p:nvSpPr>
          <p:cNvPr id="4" name="Slide Number Placeholder 3"/>
          <p:cNvSpPr>
            <a:spLocks noGrp="1"/>
          </p:cNvSpPr>
          <p:nvPr>
            <p:ph type="sldNum" sz="quarter" idx="5"/>
          </p:nvPr>
        </p:nvSpPr>
        <p:spPr/>
        <p:txBody>
          <a:bodyPr/>
          <a:lstStyle/>
          <a:p>
            <a:fld id="{0A568234-3C94-5441-9BE6-F55F3848C366}" type="slidenum">
              <a:rPr lang="en-US" smtClean="0"/>
              <a:pPr/>
              <a:t>7</a:t>
            </a:fld>
            <a:endParaRPr lang="en-US"/>
          </a:p>
        </p:txBody>
      </p:sp>
    </p:spTree>
    <p:extLst>
      <p:ext uri="{BB962C8B-B14F-4D97-AF65-F5344CB8AC3E}">
        <p14:creationId xmlns:p14="http://schemas.microsoft.com/office/powerpoint/2010/main" val="12858358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0" i="0" dirty="0">
                <a:solidFill>
                  <a:srgbClr val="474747"/>
                </a:solidFill>
                <a:effectLst/>
                <a:latin typeface="Open Sans" panose="020B0606030504020204" pitchFamily="34" charset="0"/>
              </a:rPr>
              <a:t>“knocks out” the opioids responsible for the overdose (SAMSHA video https://www.youtube.com/watch?v=RcAaZQQqd50) – </a:t>
            </a:r>
          </a:p>
          <a:p>
            <a:endParaRPr lang="en-US" b="0" i="0" dirty="0">
              <a:solidFill>
                <a:srgbClr val="474747"/>
              </a:solidFill>
              <a:effectLst/>
              <a:latin typeface="Open Sans" panose="020B0606030504020204" pitchFamily="34" charset="0"/>
            </a:endParaRPr>
          </a:p>
          <a:p>
            <a:r>
              <a:rPr lang="en-US" b="0" i="0" dirty="0">
                <a:solidFill>
                  <a:srgbClr val="474747"/>
                </a:solidFill>
                <a:effectLst/>
                <a:latin typeface="Open Sans" panose="020B0606030504020204" pitchFamily="34" charset="0"/>
              </a:rPr>
              <a:t>“it attaches to opioid receptors and reverses and blocks the effects of other opioids. Naloxone can quickly restore normal breathing to a person if their breathing has slowed or stopped because of an opioid overdose. But, naloxone has no effect on someone who does not have opioids in their system, and it is not a treatment for opioid use disorder. Examples of opioids include heroin, fentanyl, oxycodone (OxyContin</a:t>
            </a:r>
            <a:r>
              <a:rPr lang="en-US" b="0" i="0" baseline="30000" dirty="0">
                <a:solidFill>
                  <a:srgbClr val="474747"/>
                </a:solidFill>
                <a:effectLst/>
                <a:latin typeface="Open Sans" panose="020B0606030504020204" pitchFamily="34" charset="0"/>
              </a:rPr>
              <a:t>®</a:t>
            </a:r>
            <a:r>
              <a:rPr lang="en-US" b="0" i="0" dirty="0">
                <a:solidFill>
                  <a:srgbClr val="474747"/>
                </a:solidFill>
                <a:effectLst/>
                <a:latin typeface="Open Sans" panose="020B0606030504020204" pitchFamily="34" charset="0"/>
              </a:rPr>
              <a:t>), hydrocodone (Vicodin</a:t>
            </a:r>
            <a:r>
              <a:rPr lang="en-US" b="0" i="0" baseline="30000" dirty="0">
                <a:solidFill>
                  <a:srgbClr val="474747"/>
                </a:solidFill>
                <a:effectLst/>
                <a:latin typeface="Open Sans" panose="020B0606030504020204" pitchFamily="34" charset="0"/>
              </a:rPr>
              <a:t>®</a:t>
            </a:r>
            <a:r>
              <a:rPr lang="en-US" b="0" i="0" dirty="0">
                <a:solidFill>
                  <a:srgbClr val="474747"/>
                </a:solidFill>
                <a:effectLst/>
                <a:latin typeface="Open Sans" panose="020B0606030504020204" pitchFamily="34" charset="0"/>
              </a:rPr>
              <a:t>), codeine, and morphine.” https://nida.nih.gov/publications/drugfacts/naloxone</a:t>
            </a:r>
          </a:p>
          <a:p>
            <a:endParaRPr lang="en-US" b="0" i="0" dirty="0">
              <a:solidFill>
                <a:srgbClr val="474747"/>
              </a:solidFill>
              <a:effectLst/>
              <a:latin typeface="Open Sans" panose="020B0606030504020204" pitchFamily="34" charset="0"/>
            </a:endParaRPr>
          </a:p>
          <a:p>
            <a:r>
              <a:rPr lang="en-US" dirty="0"/>
              <a:t>SO Dan Bigg for getting it to the streets https://www.vice.com/en/article/7x3yag/dan-bigg-overdose-harm-reduction</a:t>
            </a:r>
          </a:p>
          <a:p>
            <a:endParaRPr lang="en-US" dirty="0"/>
          </a:p>
          <a:p>
            <a:r>
              <a:rPr lang="en-US" dirty="0"/>
              <a:t>9-1-1 isn’t always going to make it in time – every minute someone is not breathing matters </a:t>
            </a:r>
          </a:p>
          <a:p>
            <a:endParaRPr lang="en-US" dirty="0"/>
          </a:p>
        </p:txBody>
      </p:sp>
      <p:sp>
        <p:nvSpPr>
          <p:cNvPr id="4" name="Slide Number Placeholder 3"/>
          <p:cNvSpPr>
            <a:spLocks noGrp="1"/>
          </p:cNvSpPr>
          <p:nvPr>
            <p:ph type="sldNum" sz="quarter" idx="5"/>
          </p:nvPr>
        </p:nvSpPr>
        <p:spPr/>
        <p:txBody>
          <a:bodyPr/>
          <a:lstStyle/>
          <a:p>
            <a:fld id="{0A568234-3C94-5441-9BE6-F55F3848C366}" type="slidenum">
              <a:rPr lang="en-US" smtClean="0"/>
              <a:pPr/>
              <a:t>8</a:t>
            </a:fld>
            <a:endParaRPr lang="en-US"/>
          </a:p>
        </p:txBody>
      </p:sp>
    </p:spTree>
    <p:extLst>
      <p:ext uri="{BB962C8B-B14F-4D97-AF65-F5344CB8AC3E}">
        <p14:creationId xmlns:p14="http://schemas.microsoft.com/office/powerpoint/2010/main" val="22833822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5C7014-3FDB-1796-E3F1-D31A2A3636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B64A82-2F11-5498-4ADE-B3C1DBCB79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7B9D92-AAE2-1B58-47E2-DB0842BE158D}"/>
              </a:ext>
            </a:extLst>
          </p:cNvPr>
          <p:cNvSpPr>
            <a:spLocks noGrp="1"/>
          </p:cNvSpPr>
          <p:nvPr>
            <p:ph type="body" idx="1"/>
          </p:nvPr>
        </p:nvSpPr>
        <p:spPr/>
        <p:txBody>
          <a:bodyPr/>
          <a:lstStyle/>
          <a:p>
            <a:pPr marL="228600" indent="-228600">
              <a:buAutoNum type="arabicParenR"/>
            </a:pPr>
            <a:r>
              <a:rPr lang="en-US" dirty="0"/>
              <a:t>It is highly unlikely that the person will wake up violent.  But, a person using opioids may be sent into precipitated withdrawal by naloxone, in which case they may be very sick and in pain.  Being a calming influence and non-confrontational will work wonders.</a:t>
            </a:r>
          </a:p>
          <a:p>
            <a:pPr marL="228600" indent="-228600">
              <a:buAutoNum type="arabicParenR"/>
            </a:pPr>
            <a:r>
              <a:rPr lang="en-US" dirty="0"/>
              <a:t>Despite stories in the media, a casual skin encounter with fentanyl will not cause an overdose.  If you are performing rescue breaths, you should use proper PPE, but if you have only administered naloxone and are worried you may have exposed yourself to fentanyl, don’t panic and go wash your hands.</a:t>
            </a:r>
          </a:p>
          <a:p>
            <a:pPr marL="228600" indent="-228600">
              <a:buAutoNum type="arabicParenR"/>
            </a:pPr>
            <a:r>
              <a:rPr lang="en-US" dirty="0"/>
              <a:t>If the person is breathing, even if they have not woken up, you don’t need to give more naloxone.  If after 2 doses the person is still not breathing, it is likely that there is another substance (like </a:t>
            </a:r>
            <a:r>
              <a:rPr lang="en-US" dirty="0" err="1"/>
              <a:t>benzodiazepenes</a:t>
            </a:r>
            <a:r>
              <a:rPr lang="en-US" dirty="0"/>
              <a:t> or xylazine) depressing the respiratory system.  </a:t>
            </a:r>
          </a:p>
          <a:p>
            <a:endParaRPr lang="en-US" dirty="0"/>
          </a:p>
        </p:txBody>
      </p:sp>
      <p:sp>
        <p:nvSpPr>
          <p:cNvPr id="4" name="Slide Number Placeholder 3">
            <a:extLst>
              <a:ext uri="{FF2B5EF4-FFF2-40B4-BE49-F238E27FC236}">
                <a16:creationId xmlns:a16="http://schemas.microsoft.com/office/drawing/2014/main" id="{CF7CAD48-CB33-291F-AD82-22033A2262A1}"/>
              </a:ext>
            </a:extLst>
          </p:cNvPr>
          <p:cNvSpPr>
            <a:spLocks noGrp="1"/>
          </p:cNvSpPr>
          <p:nvPr>
            <p:ph type="sldNum" sz="quarter" idx="5"/>
          </p:nvPr>
        </p:nvSpPr>
        <p:spPr/>
        <p:txBody>
          <a:bodyPr/>
          <a:lstStyle/>
          <a:p>
            <a:fld id="{0A568234-3C94-5441-9BE6-F55F3848C366}" type="slidenum">
              <a:rPr lang="en-US" smtClean="0"/>
              <a:pPr/>
              <a:t>9</a:t>
            </a:fld>
            <a:endParaRPr lang="en-US"/>
          </a:p>
        </p:txBody>
      </p:sp>
    </p:spTree>
    <p:extLst>
      <p:ext uri="{BB962C8B-B14F-4D97-AF65-F5344CB8AC3E}">
        <p14:creationId xmlns:p14="http://schemas.microsoft.com/office/powerpoint/2010/main" val="1988918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7A733F-EA4A-592F-3389-D8D71343BB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62C8F4-C06A-5092-84A9-9A82A73337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0C4881-6727-D683-2AF5-3D5182F654F3}"/>
              </a:ext>
            </a:extLst>
          </p:cNvPr>
          <p:cNvSpPr>
            <a:spLocks noGrp="1"/>
          </p:cNvSpPr>
          <p:nvPr>
            <p:ph type="body" idx="1"/>
          </p:nvPr>
        </p:nvSpPr>
        <p:spPr/>
        <p:txBody>
          <a:bodyPr/>
          <a:lstStyle/>
          <a:p>
            <a:r>
              <a:rPr lang="en-US" dirty="0"/>
              <a:t>https://www.networkforphl.org/news-insights/changing-state-policy-to-promote-stronger-opioid-antagonists-unnecessary-and-potentially-harmful/</a:t>
            </a:r>
          </a:p>
        </p:txBody>
      </p:sp>
      <p:sp>
        <p:nvSpPr>
          <p:cNvPr id="4" name="Slide Number Placeholder 3">
            <a:extLst>
              <a:ext uri="{FF2B5EF4-FFF2-40B4-BE49-F238E27FC236}">
                <a16:creationId xmlns:a16="http://schemas.microsoft.com/office/drawing/2014/main" id="{159F724F-307C-A06F-06A9-DF669F39EC25}"/>
              </a:ext>
            </a:extLst>
          </p:cNvPr>
          <p:cNvSpPr>
            <a:spLocks noGrp="1"/>
          </p:cNvSpPr>
          <p:nvPr>
            <p:ph type="sldNum" sz="quarter" idx="5"/>
          </p:nvPr>
        </p:nvSpPr>
        <p:spPr/>
        <p:txBody>
          <a:bodyPr/>
          <a:lstStyle/>
          <a:p>
            <a:fld id="{0A568234-3C94-5441-9BE6-F55F3848C366}" type="slidenum">
              <a:rPr lang="en-US" smtClean="0"/>
              <a:pPr/>
              <a:t>10</a:t>
            </a:fld>
            <a:endParaRPr lang="en-US"/>
          </a:p>
        </p:txBody>
      </p:sp>
    </p:spTree>
    <p:extLst>
      <p:ext uri="{BB962C8B-B14F-4D97-AF65-F5344CB8AC3E}">
        <p14:creationId xmlns:p14="http://schemas.microsoft.com/office/powerpoint/2010/main" val="22591176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descr="titlepage.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hasCustomPrompt="1"/>
          </p:nvPr>
        </p:nvSpPr>
        <p:spPr>
          <a:xfrm>
            <a:off x="1557338" y="3065961"/>
            <a:ext cx="7589520" cy="769441"/>
          </a:xfrm>
        </p:spPr>
        <p:txBody>
          <a:bodyPr lIns="0" tIns="0" rIns="0" bIns="0" anchor="b" anchorCtr="0">
            <a:spAutoFit/>
          </a:bodyPr>
          <a:lstStyle>
            <a:lvl1pPr algn="l">
              <a:defRPr sz="5000" b="1" cap="none" baseline="0">
                <a:solidFill>
                  <a:schemeClr val="tx1"/>
                </a:solidFill>
              </a:defRPr>
            </a:lvl1pPr>
          </a:lstStyle>
          <a:p>
            <a:r>
              <a:rPr lang="en-US" dirty="0"/>
              <a:t>Title page: single line</a:t>
            </a:r>
          </a:p>
        </p:txBody>
      </p:sp>
      <p:sp>
        <p:nvSpPr>
          <p:cNvPr id="3" name="Text Placeholder 2"/>
          <p:cNvSpPr>
            <a:spLocks noGrp="1"/>
          </p:cNvSpPr>
          <p:nvPr>
            <p:ph type="body" idx="1"/>
          </p:nvPr>
        </p:nvSpPr>
        <p:spPr>
          <a:xfrm>
            <a:off x="1557338" y="3835402"/>
            <a:ext cx="7589520" cy="215444"/>
          </a:xfrm>
        </p:spPr>
        <p:txBody>
          <a:bodyPr wrap="square" bIns="0" anchor="t" anchorCtr="0">
            <a:spAutoFit/>
          </a:bodyPr>
          <a:lstStyle>
            <a:lvl1pPr marL="0" indent="0">
              <a:buNone/>
              <a:defRPr sz="1400" b="1">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a:xfrm>
            <a:off x="1554480" y="6400800"/>
            <a:ext cx="7252050" cy="456535"/>
          </a:xfrm>
          <a:prstGeom prst="rect">
            <a:avLst/>
          </a:prstGeom>
        </p:spPr>
        <p:txBody>
          <a:bodyPr wrap="square" lIns="0" tIns="0" rIns="0" bIns="0" anchor="t" anchorCtr="0">
            <a:spAutoFit/>
          </a:bodyPr>
          <a:lstStyle>
            <a:lvl1pPr algn="l">
              <a:lnSpc>
                <a:spcPts val="1200"/>
              </a:lnSpc>
              <a:defRPr sz="800" b="0" i="0">
                <a:solidFill>
                  <a:schemeClr val="bg1"/>
                </a:solidFill>
                <a:latin typeface="Helvetica"/>
                <a:cs typeface="Helvetica"/>
              </a:defRPr>
            </a:lvl1pPr>
          </a:lstStyle>
          <a:p>
            <a:r>
              <a:rPr lang="en-US" sz="1000" b="1">
                <a:latin typeface="Arial"/>
                <a:cs typeface="Arial"/>
              </a:rPr>
              <a:t>Harm Reduction Laws in the United States - 2024 Update </a:t>
            </a:r>
            <a:endParaRPr lang="en-US" dirty="0">
              <a:latin typeface="Arial"/>
              <a:cs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up_Photo_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A4AE216E-30EE-794D-82EB-E7F5CCC91463}" type="slidenum">
              <a:rPr lang="en-US" smtClean="0"/>
              <a:pPr/>
              <a:t>‹#›</a:t>
            </a:fld>
            <a:endParaRPr lang="en-US"/>
          </a:p>
        </p:txBody>
      </p:sp>
      <p:sp>
        <p:nvSpPr>
          <p:cNvPr id="7" name="Text Placeholder 6"/>
          <p:cNvSpPr>
            <a:spLocks noGrp="1"/>
          </p:cNvSpPr>
          <p:nvPr>
            <p:ph type="body" sz="quarter" idx="13" hasCustomPrompt="1"/>
          </p:nvPr>
        </p:nvSpPr>
        <p:spPr>
          <a:xfrm>
            <a:off x="1190476" y="4656912"/>
            <a:ext cx="2275737" cy="744428"/>
          </a:xfrm>
        </p:spPr>
        <p:txBody>
          <a:bodyPr/>
          <a:lstStyle>
            <a:lvl1pPr>
              <a:lnSpc>
                <a:spcPts val="1400"/>
              </a:lnSpc>
              <a:spcAft>
                <a:spcPts val="0"/>
              </a:spcAft>
              <a:defRPr sz="1200">
                <a:solidFill>
                  <a:schemeClr val="bg2"/>
                </a:solidFill>
              </a:defRPr>
            </a:lvl1pPr>
            <a:lvl2pPr marL="0" indent="0">
              <a:lnSpc>
                <a:spcPts val="1400"/>
              </a:lnSpc>
              <a:spcAft>
                <a:spcPts val="0"/>
              </a:spcAft>
              <a:buNone/>
              <a:defRPr sz="1200" b="0">
                <a:solidFill>
                  <a:schemeClr val="tx1"/>
                </a:solidFill>
              </a:defRPr>
            </a:lvl2pPr>
          </a:lstStyle>
          <a:p>
            <a:pPr lvl="0"/>
            <a:r>
              <a:rPr lang="en-US" dirty="0"/>
              <a:t>Click to edit text styles</a:t>
            </a:r>
          </a:p>
          <a:p>
            <a:pPr lvl="1"/>
            <a:r>
              <a:rPr lang="en-US" dirty="0"/>
              <a:t>Second level</a:t>
            </a:r>
          </a:p>
        </p:txBody>
      </p:sp>
      <p:sp>
        <p:nvSpPr>
          <p:cNvPr id="9" name="Picture Placeholder 8"/>
          <p:cNvSpPr>
            <a:spLocks noGrp="1"/>
          </p:cNvSpPr>
          <p:nvPr>
            <p:ph type="pic" sz="quarter" idx="14"/>
          </p:nvPr>
        </p:nvSpPr>
        <p:spPr>
          <a:xfrm>
            <a:off x="1190625" y="2274888"/>
            <a:ext cx="2286222" cy="2286000"/>
          </a:xfrm>
        </p:spPr>
        <p:txBody>
          <a:bodyPr/>
          <a:lstStyle/>
          <a:p>
            <a:r>
              <a:rPr lang="en-US"/>
              <a:t>Click icon to add picture</a:t>
            </a:r>
          </a:p>
        </p:txBody>
      </p:sp>
      <p:sp>
        <p:nvSpPr>
          <p:cNvPr id="8" name="Picture Placeholder 8"/>
          <p:cNvSpPr>
            <a:spLocks noGrp="1"/>
          </p:cNvSpPr>
          <p:nvPr>
            <p:ph type="pic" sz="quarter" idx="15"/>
          </p:nvPr>
        </p:nvSpPr>
        <p:spPr>
          <a:xfrm>
            <a:off x="3965723" y="2274888"/>
            <a:ext cx="2286222" cy="2286000"/>
          </a:xfrm>
        </p:spPr>
        <p:txBody>
          <a:bodyPr/>
          <a:lstStyle/>
          <a:p>
            <a:r>
              <a:rPr lang="en-US"/>
              <a:t>Click icon to add picture</a:t>
            </a:r>
          </a:p>
        </p:txBody>
      </p:sp>
      <p:sp>
        <p:nvSpPr>
          <p:cNvPr id="10" name="Text Placeholder 6"/>
          <p:cNvSpPr>
            <a:spLocks noGrp="1"/>
          </p:cNvSpPr>
          <p:nvPr>
            <p:ph type="body" sz="quarter" idx="16" hasCustomPrompt="1"/>
          </p:nvPr>
        </p:nvSpPr>
        <p:spPr>
          <a:xfrm>
            <a:off x="3976206" y="4656912"/>
            <a:ext cx="2275737" cy="744428"/>
          </a:xfrm>
        </p:spPr>
        <p:txBody>
          <a:bodyPr/>
          <a:lstStyle>
            <a:lvl1pPr>
              <a:lnSpc>
                <a:spcPts val="1400"/>
              </a:lnSpc>
              <a:spcAft>
                <a:spcPts val="0"/>
              </a:spcAft>
              <a:defRPr sz="1200">
                <a:solidFill>
                  <a:schemeClr val="bg2"/>
                </a:solidFill>
              </a:defRPr>
            </a:lvl1pPr>
            <a:lvl2pPr marL="0" indent="0">
              <a:lnSpc>
                <a:spcPts val="1400"/>
              </a:lnSpc>
              <a:spcAft>
                <a:spcPts val="0"/>
              </a:spcAft>
              <a:buNone/>
              <a:defRPr sz="1200" b="0">
                <a:solidFill>
                  <a:schemeClr val="tx1"/>
                </a:solidFill>
              </a:defRPr>
            </a:lvl2pPr>
          </a:lstStyle>
          <a:p>
            <a:pPr lvl="0"/>
            <a:r>
              <a:rPr lang="en-US" dirty="0"/>
              <a:t>Click to edit text styles</a:t>
            </a:r>
          </a:p>
          <a:p>
            <a:pPr lvl="1"/>
            <a:r>
              <a:rPr lang="en-US" dirty="0"/>
              <a:t>Second level</a:t>
            </a:r>
          </a:p>
        </p:txBody>
      </p:sp>
      <p:sp>
        <p:nvSpPr>
          <p:cNvPr id="12" name="Footer Placeholder 9"/>
          <p:cNvSpPr>
            <a:spLocks noGrp="1"/>
          </p:cNvSpPr>
          <p:nvPr>
            <p:ph type="ftr" sz="quarter" idx="3"/>
          </p:nvPr>
        </p:nvSpPr>
        <p:spPr>
          <a:xfrm>
            <a:off x="1100169" y="6417304"/>
            <a:ext cx="7464425" cy="438912"/>
          </a:xfrm>
          <a:prstGeom prst="rect">
            <a:avLst/>
          </a:prstGeom>
        </p:spPr>
        <p:txBody>
          <a:bodyPr vert="horz" lIns="91440" tIns="45720" rIns="91440" bIns="45720" rtlCol="0" anchor="ctr"/>
          <a:lstStyle>
            <a:lvl1pPr algn="l">
              <a:defRPr sz="900">
                <a:solidFill>
                  <a:schemeClr val="tx1"/>
                </a:solidFill>
              </a:defRPr>
            </a:lvl1pPr>
          </a:lstStyle>
          <a:p>
            <a:r>
              <a:rPr lang="en-US"/>
              <a:t>Harm Reduction Laws in the United States - 2024 Update </a:t>
            </a:r>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Map_breakout_layout">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2594454" y="2307303"/>
            <a:ext cx="5986019" cy="1430135"/>
          </a:xfrm>
        </p:spPr>
        <p:txBody>
          <a:bodyPr/>
          <a:lstStyle>
            <a:lvl1pPr>
              <a:spcAft>
                <a:spcPts val="0"/>
              </a:spcAft>
              <a:buFont typeface="Arial" pitchFamily="34" charset="0"/>
              <a:buChar char="»"/>
              <a:defRPr lang="en-US" sz="1800" b="1" kern="1200" baseline="0" dirty="0" smtClean="0">
                <a:solidFill>
                  <a:schemeClr val="bg2"/>
                </a:solidFill>
                <a:latin typeface="Arial"/>
                <a:ea typeface="+mn-ea"/>
                <a:cs typeface="+mn-cs"/>
              </a:defRPr>
            </a:lvl1pPr>
            <a:lvl2pPr marL="228600" indent="4763">
              <a:buNone/>
              <a:defRPr b="0">
                <a:solidFill>
                  <a:schemeClr val="tx1">
                    <a:lumMod val="50000"/>
                    <a:lumOff val="50000"/>
                  </a:schemeClr>
                </a:solidFill>
              </a:defRPr>
            </a:lvl2pPr>
            <a:lvl4pPr>
              <a:defRPr lang="en-US" sz="1200" kern="1200" dirty="0" smtClean="0">
                <a:solidFill>
                  <a:schemeClr val="tx1">
                    <a:lumMod val="75000"/>
                    <a:lumOff val="25000"/>
                  </a:schemeClr>
                </a:solidFill>
                <a:latin typeface="Arial"/>
                <a:ea typeface="+mn-ea"/>
                <a:cs typeface="+mn-cs"/>
              </a:defRPr>
            </a:lvl4pPr>
            <a:lvl5pPr>
              <a:defRPr lang="en-US" sz="1200" kern="1200" dirty="0">
                <a:solidFill>
                  <a:schemeClr val="tx1">
                    <a:lumMod val="75000"/>
                    <a:lumOff val="25000"/>
                  </a:schemeClr>
                </a:solidFill>
                <a:latin typeface="Arial"/>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A4AE216E-30EE-794D-82EB-E7F5CCC91463}" type="slidenum">
              <a:rPr lang="en-US" smtClean="0"/>
              <a:pPr/>
              <a:t>‹#›</a:t>
            </a:fld>
            <a:endParaRPr lang="en-US"/>
          </a:p>
        </p:txBody>
      </p:sp>
      <p:sp>
        <p:nvSpPr>
          <p:cNvPr id="10" name="Footer Placeholder 9"/>
          <p:cNvSpPr>
            <a:spLocks noGrp="1"/>
          </p:cNvSpPr>
          <p:nvPr>
            <p:ph type="ftr" sz="quarter" idx="3"/>
          </p:nvPr>
        </p:nvSpPr>
        <p:spPr>
          <a:xfrm>
            <a:off x="1100169" y="6417304"/>
            <a:ext cx="7464425" cy="438912"/>
          </a:xfrm>
          <a:prstGeom prst="rect">
            <a:avLst/>
          </a:prstGeom>
        </p:spPr>
        <p:txBody>
          <a:bodyPr vert="horz" lIns="91440" tIns="45720" rIns="91440" bIns="45720" rtlCol="0" anchor="ctr"/>
          <a:lstStyle>
            <a:lvl1pPr algn="l">
              <a:defRPr sz="900">
                <a:solidFill>
                  <a:schemeClr val="tx1"/>
                </a:solidFill>
              </a:defRPr>
            </a:lvl1pPr>
          </a:lstStyle>
          <a:p>
            <a:r>
              <a:rPr lang="en-US"/>
              <a:t>Harm Reduction Laws in the United States - 2024 Update </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titlepage.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1557338" y="2210461"/>
            <a:ext cx="7589520" cy="1538883"/>
          </a:xfrm>
        </p:spPr>
        <p:txBody>
          <a:bodyPr wrap="square" lIns="0" tIns="0" rIns="0" bIns="0" anchor="b" anchorCtr="0">
            <a:spAutoFit/>
          </a:bodyPr>
          <a:lstStyle>
            <a:lvl1pPr algn="l">
              <a:lnSpc>
                <a:spcPts val="6000"/>
              </a:lnSpc>
              <a:defRPr sz="5000" b="1">
                <a:solidFill>
                  <a:schemeClr val="tx1"/>
                </a:solidFill>
              </a:defRPr>
            </a:lvl1pPr>
          </a:lstStyle>
          <a:p>
            <a:r>
              <a:rPr lang="en-US" dirty="0"/>
              <a:t>Title page: double lines</a:t>
            </a:r>
            <a:br>
              <a:rPr lang="en-US" dirty="0"/>
            </a:br>
            <a:r>
              <a:rPr lang="en-US" dirty="0" err="1"/>
              <a:t>Lorem</a:t>
            </a:r>
            <a:r>
              <a:rPr lang="en-US" dirty="0"/>
              <a:t> </a:t>
            </a:r>
            <a:r>
              <a:rPr lang="en-US" dirty="0" err="1"/>
              <a:t>ipsum</a:t>
            </a:r>
            <a:r>
              <a:rPr lang="en-US" dirty="0"/>
              <a:t> dolor sit</a:t>
            </a:r>
          </a:p>
        </p:txBody>
      </p:sp>
      <p:sp>
        <p:nvSpPr>
          <p:cNvPr id="3" name="Subtitle 2"/>
          <p:cNvSpPr>
            <a:spLocks noGrp="1"/>
          </p:cNvSpPr>
          <p:nvPr>
            <p:ph type="subTitle" idx="1"/>
          </p:nvPr>
        </p:nvSpPr>
        <p:spPr>
          <a:xfrm>
            <a:off x="1557338" y="3855674"/>
            <a:ext cx="7589520" cy="215444"/>
          </a:xfrm>
        </p:spPr>
        <p:txBody>
          <a:bodyPr wrap="square" lIns="0" tIns="0" rIns="0" bIns="0">
            <a:spAutoFit/>
          </a:bodyPr>
          <a:lstStyle>
            <a:lvl1pPr marL="0" indent="0" algn="l">
              <a:buNone/>
              <a:defRPr sz="1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Footer Placeholder 4"/>
          <p:cNvSpPr>
            <a:spLocks noGrp="1"/>
          </p:cNvSpPr>
          <p:nvPr>
            <p:ph type="ftr" sz="quarter" idx="11"/>
          </p:nvPr>
        </p:nvSpPr>
        <p:spPr>
          <a:xfrm>
            <a:off x="1554480" y="6400800"/>
            <a:ext cx="7259320" cy="456535"/>
          </a:xfrm>
          <a:prstGeom prst="rect">
            <a:avLst/>
          </a:prstGeom>
        </p:spPr>
        <p:txBody>
          <a:bodyPr wrap="square" lIns="0" tIns="0" rIns="0" bIns="0">
            <a:spAutoFit/>
          </a:bodyPr>
          <a:lstStyle>
            <a:lvl1pPr algn="l">
              <a:lnSpc>
                <a:spcPts val="1200"/>
              </a:lnSpc>
              <a:defRPr sz="800" b="0" i="0">
                <a:solidFill>
                  <a:schemeClr val="bg1"/>
                </a:solidFill>
                <a:latin typeface="Helvetica"/>
                <a:cs typeface="Helvetica"/>
              </a:defRPr>
            </a:lvl1pPr>
          </a:lstStyle>
          <a:p>
            <a:r>
              <a:rPr lang="en-US" sz="1000" b="1">
                <a:latin typeface="Arial"/>
                <a:cs typeface="Arial"/>
              </a:rPr>
              <a:t>Harm Reduction Laws in the United States - 2024 Update </a:t>
            </a:r>
            <a:endParaRPr lang="en-US" dirty="0">
              <a:latin typeface="Arial"/>
              <a:cs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nd_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A4AE216E-30EE-794D-82EB-E7F5CCC91463}" type="slidenum">
              <a:rPr lang="en-US" smtClean="0"/>
              <a:pPr/>
              <a:t>‹#›</a:t>
            </a:fld>
            <a:endParaRPr lang="en-US"/>
          </a:p>
        </p:txBody>
      </p:sp>
      <p:sp>
        <p:nvSpPr>
          <p:cNvPr id="7" name="Footer Placeholder 9"/>
          <p:cNvSpPr>
            <a:spLocks noGrp="1"/>
          </p:cNvSpPr>
          <p:nvPr>
            <p:ph type="ftr" sz="quarter" idx="3"/>
          </p:nvPr>
        </p:nvSpPr>
        <p:spPr>
          <a:xfrm>
            <a:off x="1100169" y="6417304"/>
            <a:ext cx="7464425" cy="438912"/>
          </a:xfrm>
          <a:prstGeom prst="rect">
            <a:avLst/>
          </a:prstGeom>
        </p:spPr>
        <p:txBody>
          <a:bodyPr vert="horz" lIns="91440" tIns="45720" rIns="91440" bIns="45720" rtlCol="0" anchor="ctr"/>
          <a:lstStyle>
            <a:lvl1pPr algn="l">
              <a:defRPr sz="900">
                <a:solidFill>
                  <a:schemeClr val="tx1"/>
                </a:solidFill>
              </a:defRPr>
            </a:lvl1pPr>
          </a:lstStyle>
          <a:p>
            <a:r>
              <a:rPr lang="en-US"/>
              <a:t>Harm Reduction Laws in the United States - 2024 Update </a:t>
            </a:r>
            <a:endParaRPr lang="en-US" dirty="0"/>
          </a:p>
        </p:txBody>
      </p:sp>
      <p:sp>
        <p:nvSpPr>
          <p:cNvPr id="10" name="Content Placeholder 9"/>
          <p:cNvSpPr>
            <a:spLocks noGrp="1"/>
          </p:cNvSpPr>
          <p:nvPr>
            <p:ph sz="quarter" idx="13"/>
          </p:nvPr>
        </p:nvSpPr>
        <p:spPr>
          <a:xfrm>
            <a:off x="1206500" y="2290763"/>
            <a:ext cx="7464425" cy="1566070"/>
          </a:xfrm>
        </p:spPr>
        <p:txBody>
          <a:bodyPr/>
          <a:lstStyle>
            <a:lvl3pPr>
              <a:defRPr>
                <a:solidFill>
                  <a:schemeClr val="tx1"/>
                </a:solidFill>
              </a:defRPr>
            </a:lvl3pPr>
            <a:lvl4pPr>
              <a:defRPr>
                <a:solidFill>
                  <a:schemeClr val="tx1"/>
                </a:solidFill>
              </a:defRPr>
            </a:lvl4pPr>
            <a:lvl5pPr>
              <a:buClr>
                <a:srgbClr val="404040"/>
              </a:buClr>
              <a:buFont typeface="Arial" pitchFamily="34" charset="0"/>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upporters4up">
    <p:spTree>
      <p:nvGrpSpPr>
        <p:cNvPr id="1" name=""/>
        <p:cNvGrpSpPr/>
        <p:nvPr/>
      </p:nvGrpSpPr>
      <p:grpSpPr>
        <a:xfrm>
          <a:off x="0" y="0"/>
          <a:ext cx="0" cy="0"/>
          <a:chOff x="0" y="0"/>
          <a:chExt cx="0" cy="0"/>
        </a:xfrm>
      </p:grpSpPr>
      <p:sp>
        <p:nvSpPr>
          <p:cNvPr id="2" name="Title 1"/>
          <p:cNvSpPr>
            <a:spLocks noGrp="1"/>
          </p:cNvSpPr>
          <p:nvPr>
            <p:ph type="title"/>
          </p:nvPr>
        </p:nvSpPr>
        <p:spPr>
          <a:xfrm>
            <a:off x="1188720" y="1600200"/>
            <a:ext cx="7482205" cy="400110"/>
          </a:xfrm>
        </p:spPr>
        <p:txBody>
          <a:bodyPr/>
          <a:lstStyle/>
          <a:p>
            <a:r>
              <a:rPr lang="en-US"/>
              <a:t>Click to edit Master title style</a:t>
            </a:r>
            <a:endParaRPr lang="en-US" dirty="0"/>
          </a:p>
        </p:txBody>
      </p:sp>
      <p:sp>
        <p:nvSpPr>
          <p:cNvPr id="3" name="Content Placeholder 2"/>
          <p:cNvSpPr>
            <a:spLocks noGrp="1"/>
          </p:cNvSpPr>
          <p:nvPr>
            <p:ph idx="1"/>
          </p:nvPr>
        </p:nvSpPr>
        <p:spPr>
          <a:xfrm>
            <a:off x="1206500" y="2226459"/>
            <a:ext cx="6406412" cy="256480"/>
          </a:xfrm>
        </p:spPr>
        <p:txBody>
          <a:bodyPr>
            <a:spAutoFit/>
          </a:bodyPr>
          <a:lstStyle>
            <a:lvl4pPr>
              <a:lnSpc>
                <a:spcPts val="1800"/>
              </a:lnSpc>
              <a:defRPr/>
            </a:lvl4pPr>
            <a:lvl5pPr>
              <a:lnSpc>
                <a:spcPts val="1800"/>
              </a:lnSpc>
              <a:defRPr/>
            </a:lvl5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A4AE216E-30EE-794D-82EB-E7F5CCC91463}" type="slidenum">
              <a:rPr lang="en-US" smtClean="0"/>
              <a:pPr/>
              <a:t>‹#›</a:t>
            </a:fld>
            <a:endParaRPr lang="en-US"/>
          </a:p>
        </p:txBody>
      </p:sp>
      <p:sp>
        <p:nvSpPr>
          <p:cNvPr id="15" name="Picture Placeholder 14"/>
          <p:cNvSpPr>
            <a:spLocks noGrp="1"/>
          </p:cNvSpPr>
          <p:nvPr>
            <p:ph type="pic" sz="quarter" idx="17"/>
          </p:nvPr>
        </p:nvSpPr>
        <p:spPr>
          <a:xfrm>
            <a:off x="1206500" y="3136900"/>
            <a:ext cx="2463800" cy="1308100"/>
          </a:xfrm>
        </p:spPr>
        <p:txBody>
          <a:bodyPr/>
          <a:lstStyle/>
          <a:p>
            <a:r>
              <a:rPr lang="en-US"/>
              <a:t>Click icon to add picture</a:t>
            </a:r>
          </a:p>
        </p:txBody>
      </p:sp>
      <p:sp>
        <p:nvSpPr>
          <p:cNvPr id="16" name="Picture Placeholder 14"/>
          <p:cNvSpPr>
            <a:spLocks noGrp="1"/>
          </p:cNvSpPr>
          <p:nvPr>
            <p:ph type="pic" sz="quarter" idx="18"/>
          </p:nvPr>
        </p:nvSpPr>
        <p:spPr>
          <a:xfrm>
            <a:off x="4560888" y="3136900"/>
            <a:ext cx="2463800" cy="1308100"/>
          </a:xfrm>
        </p:spPr>
        <p:txBody>
          <a:bodyPr/>
          <a:lstStyle/>
          <a:p>
            <a:r>
              <a:rPr lang="en-US"/>
              <a:t>Click icon to add picture</a:t>
            </a:r>
          </a:p>
        </p:txBody>
      </p:sp>
      <p:sp>
        <p:nvSpPr>
          <p:cNvPr id="17" name="Picture Placeholder 14"/>
          <p:cNvSpPr>
            <a:spLocks noGrp="1"/>
          </p:cNvSpPr>
          <p:nvPr>
            <p:ph type="pic" sz="quarter" idx="19"/>
          </p:nvPr>
        </p:nvSpPr>
        <p:spPr>
          <a:xfrm>
            <a:off x="1206500" y="4710223"/>
            <a:ext cx="2463800" cy="1308100"/>
          </a:xfrm>
        </p:spPr>
        <p:txBody>
          <a:bodyPr/>
          <a:lstStyle/>
          <a:p>
            <a:r>
              <a:rPr lang="en-US"/>
              <a:t>Click icon to add picture</a:t>
            </a:r>
          </a:p>
        </p:txBody>
      </p:sp>
      <p:sp>
        <p:nvSpPr>
          <p:cNvPr id="18" name="Picture Placeholder 14"/>
          <p:cNvSpPr>
            <a:spLocks noGrp="1"/>
          </p:cNvSpPr>
          <p:nvPr>
            <p:ph type="pic" sz="quarter" idx="20"/>
          </p:nvPr>
        </p:nvSpPr>
        <p:spPr>
          <a:xfrm>
            <a:off x="4560888" y="4710223"/>
            <a:ext cx="2463800" cy="1308100"/>
          </a:xfrm>
        </p:spPr>
        <p:txBody>
          <a:bodyPr/>
          <a:lstStyle/>
          <a:p>
            <a:r>
              <a:rPr lang="en-US"/>
              <a:t>Click icon to add picture</a:t>
            </a:r>
          </a:p>
        </p:txBody>
      </p:sp>
      <p:sp>
        <p:nvSpPr>
          <p:cNvPr id="10" name="Footer Placeholder 9"/>
          <p:cNvSpPr>
            <a:spLocks noGrp="1"/>
          </p:cNvSpPr>
          <p:nvPr>
            <p:ph type="ftr" sz="quarter" idx="3"/>
          </p:nvPr>
        </p:nvSpPr>
        <p:spPr>
          <a:xfrm>
            <a:off x="1100169" y="6417304"/>
            <a:ext cx="7464425" cy="438912"/>
          </a:xfrm>
          <a:prstGeom prst="rect">
            <a:avLst/>
          </a:prstGeom>
        </p:spPr>
        <p:txBody>
          <a:bodyPr vert="horz" lIns="91440" tIns="45720" rIns="91440" bIns="45720" rtlCol="0" anchor="ctr"/>
          <a:lstStyle>
            <a:lvl1pPr algn="l">
              <a:defRPr sz="900">
                <a:solidFill>
                  <a:schemeClr val="tx1"/>
                </a:solidFill>
              </a:defRPr>
            </a:lvl1pPr>
          </a:lstStyle>
          <a:p>
            <a:r>
              <a:rPr lang="en-US"/>
              <a:t>Harm Reduction Laws in the United States - 2024 Update </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upporters2up">
    <p:spTree>
      <p:nvGrpSpPr>
        <p:cNvPr id="1" name=""/>
        <p:cNvGrpSpPr/>
        <p:nvPr/>
      </p:nvGrpSpPr>
      <p:grpSpPr>
        <a:xfrm>
          <a:off x="0" y="0"/>
          <a:ext cx="0" cy="0"/>
          <a:chOff x="0" y="0"/>
          <a:chExt cx="0" cy="0"/>
        </a:xfrm>
      </p:grpSpPr>
      <p:sp>
        <p:nvSpPr>
          <p:cNvPr id="2" name="Title 1"/>
          <p:cNvSpPr>
            <a:spLocks noGrp="1"/>
          </p:cNvSpPr>
          <p:nvPr>
            <p:ph type="title"/>
          </p:nvPr>
        </p:nvSpPr>
        <p:spPr>
          <a:xfrm>
            <a:off x="1188720" y="1600200"/>
            <a:ext cx="7482205" cy="400110"/>
          </a:xfrm>
        </p:spPr>
        <p:txBody>
          <a:bodyPr/>
          <a:lstStyle/>
          <a:p>
            <a:r>
              <a:rPr lang="en-US"/>
              <a:t>Click to edit Master title style</a:t>
            </a:r>
            <a:endParaRPr lang="en-US" dirty="0"/>
          </a:p>
        </p:txBody>
      </p:sp>
      <p:sp>
        <p:nvSpPr>
          <p:cNvPr id="3" name="Content Placeholder 2"/>
          <p:cNvSpPr>
            <a:spLocks noGrp="1"/>
          </p:cNvSpPr>
          <p:nvPr>
            <p:ph idx="1"/>
          </p:nvPr>
        </p:nvSpPr>
        <p:spPr>
          <a:xfrm>
            <a:off x="3880884" y="2647509"/>
            <a:ext cx="4508204" cy="256480"/>
          </a:xfrm>
        </p:spPr>
        <p:txBody>
          <a:bodyPr wrap="square">
            <a:spAutoFit/>
          </a:bodyPr>
          <a:lstStyle>
            <a:lvl4pPr>
              <a:lnSpc>
                <a:spcPts val="1800"/>
              </a:lnSpc>
              <a:defRPr/>
            </a:lvl4pPr>
            <a:lvl5pPr>
              <a:lnSpc>
                <a:spcPts val="1800"/>
              </a:lnSpc>
              <a:defRPr/>
            </a:lvl5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A4AE216E-30EE-794D-82EB-E7F5CCC91463}" type="slidenum">
              <a:rPr lang="en-US" smtClean="0"/>
              <a:pPr/>
              <a:t>‹#›</a:t>
            </a:fld>
            <a:endParaRPr lang="en-US"/>
          </a:p>
        </p:txBody>
      </p:sp>
      <p:sp>
        <p:nvSpPr>
          <p:cNvPr id="15" name="Picture Placeholder 14"/>
          <p:cNvSpPr>
            <a:spLocks noGrp="1"/>
          </p:cNvSpPr>
          <p:nvPr>
            <p:ph type="pic" sz="quarter" idx="17"/>
          </p:nvPr>
        </p:nvSpPr>
        <p:spPr>
          <a:xfrm>
            <a:off x="1206500" y="2403876"/>
            <a:ext cx="2463800" cy="1308100"/>
          </a:xfrm>
        </p:spPr>
        <p:txBody>
          <a:bodyPr/>
          <a:lstStyle/>
          <a:p>
            <a:r>
              <a:rPr lang="en-US"/>
              <a:t>Click icon to add picture</a:t>
            </a:r>
          </a:p>
        </p:txBody>
      </p:sp>
      <p:sp>
        <p:nvSpPr>
          <p:cNvPr id="17" name="Picture Placeholder 14"/>
          <p:cNvSpPr>
            <a:spLocks noGrp="1"/>
          </p:cNvSpPr>
          <p:nvPr>
            <p:ph type="pic" sz="quarter" idx="19"/>
          </p:nvPr>
        </p:nvSpPr>
        <p:spPr>
          <a:xfrm>
            <a:off x="1206500" y="4306169"/>
            <a:ext cx="2463800" cy="1308100"/>
          </a:xfrm>
        </p:spPr>
        <p:txBody>
          <a:bodyPr/>
          <a:lstStyle/>
          <a:p>
            <a:r>
              <a:rPr lang="en-US"/>
              <a:t>Click icon to add picture</a:t>
            </a:r>
          </a:p>
        </p:txBody>
      </p:sp>
      <p:sp>
        <p:nvSpPr>
          <p:cNvPr id="10" name="Content Placeholder 2"/>
          <p:cNvSpPr>
            <a:spLocks noGrp="1"/>
          </p:cNvSpPr>
          <p:nvPr>
            <p:ph idx="20"/>
          </p:nvPr>
        </p:nvSpPr>
        <p:spPr>
          <a:xfrm>
            <a:off x="3880884" y="4335488"/>
            <a:ext cx="4508204" cy="256480"/>
          </a:xfrm>
        </p:spPr>
        <p:txBody>
          <a:bodyPr wrap="square">
            <a:spAutoFit/>
          </a:bodyPr>
          <a:lstStyle>
            <a:lvl1pPr>
              <a:spcAft>
                <a:spcPts val="0"/>
              </a:spcAft>
              <a:defRPr/>
            </a:lvl1pPr>
            <a:lvl4pPr>
              <a:lnSpc>
                <a:spcPts val="1800"/>
              </a:lnSpc>
              <a:defRPr/>
            </a:lvl4pPr>
            <a:lvl5pPr>
              <a:lnSpc>
                <a:spcPts val="1800"/>
              </a:lnSpc>
              <a:defRPr/>
            </a:lvl5pPr>
          </a:lstStyle>
          <a:p>
            <a:pPr lvl="0"/>
            <a:r>
              <a:rPr lang="en-US"/>
              <a:t>Click to edit Master text styles</a:t>
            </a:r>
          </a:p>
        </p:txBody>
      </p:sp>
      <p:sp>
        <p:nvSpPr>
          <p:cNvPr id="9" name="Footer Placeholder 9"/>
          <p:cNvSpPr>
            <a:spLocks noGrp="1"/>
          </p:cNvSpPr>
          <p:nvPr>
            <p:ph type="ftr" sz="quarter" idx="3"/>
          </p:nvPr>
        </p:nvSpPr>
        <p:spPr>
          <a:xfrm>
            <a:off x="1100169" y="6417304"/>
            <a:ext cx="7464425" cy="438912"/>
          </a:xfrm>
          <a:prstGeom prst="rect">
            <a:avLst/>
          </a:prstGeom>
        </p:spPr>
        <p:txBody>
          <a:bodyPr vert="horz" lIns="91440" tIns="45720" rIns="91440" bIns="45720" rtlCol="0" anchor="ctr"/>
          <a:lstStyle>
            <a:lvl1pPr algn="l">
              <a:defRPr sz="900">
                <a:solidFill>
                  <a:schemeClr val="tx1"/>
                </a:solidFill>
              </a:defRPr>
            </a:lvl1pPr>
          </a:lstStyle>
          <a:p>
            <a:r>
              <a:rPr lang="en-US"/>
              <a:t>Harm Reduction Laws in the United States - 2024 Update </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ong_list_title_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A4AE216E-30EE-794D-82EB-E7F5CCC91463}" type="slidenum">
              <a:rPr lang="en-US" smtClean="0"/>
              <a:pPr/>
              <a:t>‹#›</a:t>
            </a:fld>
            <a:endParaRPr lang="en-US"/>
          </a:p>
        </p:txBody>
      </p:sp>
      <p:sp>
        <p:nvSpPr>
          <p:cNvPr id="7" name="Footer Placeholder 9"/>
          <p:cNvSpPr>
            <a:spLocks noGrp="1"/>
          </p:cNvSpPr>
          <p:nvPr>
            <p:ph type="ftr" sz="quarter" idx="3"/>
          </p:nvPr>
        </p:nvSpPr>
        <p:spPr>
          <a:xfrm>
            <a:off x="1100169" y="6417304"/>
            <a:ext cx="7464425" cy="438912"/>
          </a:xfrm>
          <a:prstGeom prst="rect">
            <a:avLst/>
          </a:prstGeom>
        </p:spPr>
        <p:txBody>
          <a:bodyPr vert="horz" lIns="91440" tIns="45720" rIns="91440" bIns="45720" rtlCol="0" anchor="ctr"/>
          <a:lstStyle>
            <a:lvl1pPr algn="l">
              <a:defRPr sz="900">
                <a:solidFill>
                  <a:schemeClr val="tx1"/>
                </a:solidFill>
              </a:defRPr>
            </a:lvl1pPr>
          </a:lstStyle>
          <a:p>
            <a:r>
              <a:rPr lang="en-US"/>
              <a:t>Harm Reduction Laws in the United States - 2024 Update </a:t>
            </a:r>
            <a:endParaRPr lang="en-US" dirty="0"/>
          </a:p>
        </p:txBody>
      </p:sp>
      <p:sp>
        <p:nvSpPr>
          <p:cNvPr id="9" name="Content Placeholder 9"/>
          <p:cNvSpPr>
            <a:spLocks noGrp="1"/>
          </p:cNvSpPr>
          <p:nvPr>
            <p:ph sz="quarter" idx="13"/>
          </p:nvPr>
        </p:nvSpPr>
        <p:spPr>
          <a:xfrm>
            <a:off x="1206500" y="2290763"/>
            <a:ext cx="7464425" cy="1390124"/>
          </a:xfrm>
        </p:spPr>
        <p:txBody>
          <a:bodyPr/>
          <a:lstStyle>
            <a:lvl2pPr>
              <a:spcAft>
                <a:spcPts val="300"/>
              </a:spcAft>
              <a:defRPr sz="1400"/>
            </a:lvl2pPr>
            <a:lvl3pPr>
              <a:defRPr sz="1200">
                <a:solidFill>
                  <a:schemeClr val="tx1"/>
                </a:solidFill>
              </a:defRPr>
            </a:lvl3pPr>
            <a:lvl4pPr>
              <a:defRPr sz="1200">
                <a:solidFill>
                  <a:schemeClr val="tx1"/>
                </a:solidFill>
              </a:defRPr>
            </a:lvl4pPr>
            <a:lvl5pPr>
              <a:buClr>
                <a:srgbClr val="404040"/>
              </a:buClr>
              <a:buFont typeface="Arial" pitchFamily="34" charset="0"/>
              <a:buChar char="–"/>
              <a:defRPr sz="11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188718" y="2194560"/>
            <a:ext cx="3535682" cy="1527598"/>
          </a:xfrm>
        </p:spPr>
        <p:txBody>
          <a:bodyPr/>
          <a:lstStyle>
            <a:lvl1pPr>
              <a:defRPr sz="1600"/>
            </a:lvl1pPr>
            <a:lvl2pPr>
              <a:defRPr sz="1600">
                <a:solidFill>
                  <a:schemeClr val="bg2"/>
                </a:solidFill>
              </a:defRPr>
            </a:lvl2pPr>
            <a:lvl3pPr>
              <a:defRPr sz="1400"/>
            </a:lvl3pPr>
            <a:lvl4pPr algn="l">
              <a:defRPr sz="1200"/>
            </a:lvl4pPr>
            <a:lvl5pPr>
              <a:defRPr lang="en-US" sz="1100" kern="1200" dirty="0">
                <a:solidFill>
                  <a:schemeClr val="tx1">
                    <a:lumMod val="75000"/>
                    <a:lumOff val="25000"/>
                  </a:schemeClr>
                </a:solidFill>
                <a:latin typeface="Arial"/>
                <a:ea typeface="+mn-ea"/>
                <a:cs typeface="+mn-cs"/>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20732" y="2194560"/>
            <a:ext cx="3666067" cy="1527598"/>
          </a:xfrm>
        </p:spPr>
        <p:txBody>
          <a:bodyPr/>
          <a:lstStyle>
            <a:lvl1pPr>
              <a:defRPr sz="1600"/>
            </a:lvl1pPr>
            <a:lvl2pPr>
              <a:defRPr sz="1600">
                <a:solidFill>
                  <a:schemeClr val="bg2"/>
                </a:solidFill>
              </a:defRPr>
            </a:lvl2pPr>
            <a:lvl3pPr>
              <a:defRPr sz="1400"/>
            </a:lvl3pPr>
            <a:lvl4pPr>
              <a:defRPr sz="1200"/>
            </a:lvl4pPr>
            <a:lvl5pPr>
              <a:defRPr lang="en-US" sz="1100" kern="1200" dirty="0">
                <a:solidFill>
                  <a:schemeClr val="tx1">
                    <a:lumMod val="75000"/>
                    <a:lumOff val="25000"/>
                  </a:schemeClr>
                </a:solidFill>
                <a:latin typeface="Arial"/>
                <a:ea typeface="+mn-ea"/>
                <a:cs typeface="+mn-cs"/>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A4AE216E-30EE-794D-82EB-E7F5CCC91463}" type="slidenum">
              <a:rPr lang="en-US" smtClean="0"/>
              <a:pPr/>
              <a:t>‹#›</a:t>
            </a:fld>
            <a:endParaRPr lang="en-US"/>
          </a:p>
        </p:txBody>
      </p:sp>
      <p:sp>
        <p:nvSpPr>
          <p:cNvPr id="8" name="Title 1"/>
          <p:cNvSpPr>
            <a:spLocks noGrp="1"/>
          </p:cNvSpPr>
          <p:nvPr>
            <p:ph type="title"/>
          </p:nvPr>
        </p:nvSpPr>
        <p:spPr>
          <a:xfrm>
            <a:off x="1188720" y="1600200"/>
            <a:ext cx="7946136" cy="369332"/>
          </a:xfrm>
        </p:spPr>
        <p:txBody>
          <a:bodyPr/>
          <a:lstStyle/>
          <a:p>
            <a:r>
              <a:rPr lang="en-US"/>
              <a:t>Click to edit Master title style</a:t>
            </a:r>
            <a:endParaRPr lang="en-US" dirty="0"/>
          </a:p>
        </p:txBody>
      </p:sp>
      <p:sp>
        <p:nvSpPr>
          <p:cNvPr id="9" name="Footer Placeholder 9"/>
          <p:cNvSpPr>
            <a:spLocks noGrp="1"/>
          </p:cNvSpPr>
          <p:nvPr>
            <p:ph type="ftr" sz="quarter" idx="3"/>
          </p:nvPr>
        </p:nvSpPr>
        <p:spPr>
          <a:xfrm>
            <a:off x="1100169" y="6417304"/>
            <a:ext cx="7464425" cy="438912"/>
          </a:xfrm>
          <a:prstGeom prst="rect">
            <a:avLst/>
          </a:prstGeom>
        </p:spPr>
        <p:txBody>
          <a:bodyPr vert="horz" lIns="91440" tIns="45720" rIns="91440" bIns="45720" rtlCol="0" anchor="ctr"/>
          <a:lstStyle>
            <a:lvl1pPr algn="l">
              <a:defRPr sz="900">
                <a:solidFill>
                  <a:schemeClr val="tx1"/>
                </a:solidFill>
              </a:defRPr>
            </a:lvl1pPr>
          </a:lstStyle>
          <a:p>
            <a:r>
              <a:rPr lang="en-US"/>
              <a:t>Harm Reduction Laws in the United States - 2024 Update </a:t>
            </a:r>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A4AE216E-30EE-794D-82EB-E7F5CCC91463}" type="slidenum">
              <a:rPr lang="en-US" smtClean="0"/>
              <a:pPr/>
              <a:t>‹#›</a:t>
            </a:fld>
            <a:endParaRPr lang="en-US"/>
          </a:p>
        </p:txBody>
      </p:sp>
      <p:sp>
        <p:nvSpPr>
          <p:cNvPr id="4" name="Slide Number Placeholder 4"/>
          <p:cNvSpPr txBox="1">
            <a:spLocks/>
          </p:cNvSpPr>
          <p:nvPr userDrawn="1"/>
        </p:nvSpPr>
        <p:spPr>
          <a:xfrm>
            <a:off x="1477927" y="6400800"/>
            <a:ext cx="457200" cy="457200"/>
          </a:xfrm>
          <a:prstGeom prst="rect">
            <a:avLst/>
          </a:prstGeom>
        </p:spPr>
        <p:txBody>
          <a:bodyPr vert="horz" lIns="0" tIns="0" rIns="0" bIns="0" rtlCol="0" anchor="ctr" anchorCtr="1"/>
          <a:lstStyle/>
          <a:p>
            <a:pPr marL="0" marR="0" lvl="0" indent="0" algn="ctr" defTabSz="457200" rtl="0" eaLnBrk="1" fontAlgn="auto" latinLnBrk="0" hangingPunct="1">
              <a:lnSpc>
                <a:spcPct val="100000"/>
              </a:lnSpc>
              <a:spcBef>
                <a:spcPts val="0"/>
              </a:spcBef>
              <a:spcAft>
                <a:spcPts val="0"/>
              </a:spcAft>
              <a:buClrTx/>
              <a:buSzTx/>
              <a:buFontTx/>
              <a:buNone/>
              <a:tabLst/>
              <a:defRPr/>
            </a:pPr>
            <a:fld id="{A4AE216E-30EE-794D-82EB-E7F5CCC91463}" type="slidenum">
              <a:rPr kumimoji="0" lang="en-US" sz="1000" b="0" i="0" u="none" strike="noStrike" kern="1200" cap="none" spc="0" normalizeH="0" baseline="0" noProof="0" smtClean="0">
                <a:ln>
                  <a:noFill/>
                </a:ln>
                <a:solidFill>
                  <a:schemeClr val="bg1"/>
                </a:solidFill>
                <a:effectLst/>
                <a:uLnTx/>
                <a:uFillTx/>
                <a:latin typeface="Arial"/>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a:ea typeface="+mn-ea"/>
              <a:cs typeface="+mn-cs"/>
            </a:endParaRPr>
          </a:p>
        </p:txBody>
      </p:sp>
      <p:sp>
        <p:nvSpPr>
          <p:cNvPr id="7" name="Footer Placeholder 9"/>
          <p:cNvSpPr>
            <a:spLocks noGrp="1"/>
          </p:cNvSpPr>
          <p:nvPr>
            <p:ph type="ftr" sz="quarter" idx="3"/>
          </p:nvPr>
        </p:nvSpPr>
        <p:spPr>
          <a:xfrm>
            <a:off x="1100169" y="6417304"/>
            <a:ext cx="7464425" cy="438912"/>
          </a:xfrm>
          <a:prstGeom prst="rect">
            <a:avLst/>
          </a:prstGeom>
        </p:spPr>
        <p:txBody>
          <a:bodyPr vert="horz" lIns="91440" tIns="45720" rIns="91440" bIns="45720" rtlCol="0" anchor="ctr"/>
          <a:lstStyle>
            <a:lvl1pPr algn="l">
              <a:defRPr sz="900">
                <a:solidFill>
                  <a:schemeClr val="tx1"/>
                </a:solidFill>
              </a:defRPr>
            </a:lvl1pPr>
          </a:lstStyle>
          <a:p>
            <a:r>
              <a:rPr lang="en-US"/>
              <a:t>Harm Reduction Laws in the United States - 2024 Update </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up_Photo_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A4AE216E-30EE-794D-82EB-E7F5CCC91463}" type="slidenum">
              <a:rPr lang="en-US" smtClean="0"/>
              <a:pPr/>
              <a:t>‹#›</a:t>
            </a:fld>
            <a:endParaRPr lang="en-US"/>
          </a:p>
        </p:txBody>
      </p:sp>
      <p:sp>
        <p:nvSpPr>
          <p:cNvPr id="7" name="Text Placeholder 6"/>
          <p:cNvSpPr>
            <a:spLocks noGrp="1"/>
          </p:cNvSpPr>
          <p:nvPr>
            <p:ph type="body" sz="quarter" idx="13" hasCustomPrompt="1"/>
          </p:nvPr>
        </p:nvSpPr>
        <p:spPr>
          <a:xfrm>
            <a:off x="6698142" y="2296484"/>
            <a:ext cx="2020888" cy="359073"/>
          </a:xfrm>
        </p:spPr>
        <p:txBody>
          <a:bodyPr/>
          <a:lstStyle>
            <a:lvl1pPr>
              <a:lnSpc>
                <a:spcPts val="1400"/>
              </a:lnSpc>
              <a:spcAft>
                <a:spcPts val="0"/>
              </a:spcAft>
              <a:defRPr sz="1200">
                <a:solidFill>
                  <a:schemeClr val="bg2"/>
                </a:solidFill>
              </a:defRPr>
            </a:lvl1pPr>
            <a:lvl2pPr marL="0" indent="0">
              <a:lnSpc>
                <a:spcPts val="1400"/>
              </a:lnSpc>
              <a:spcAft>
                <a:spcPts val="0"/>
              </a:spcAft>
              <a:buNone/>
              <a:defRPr sz="1200" b="0">
                <a:solidFill>
                  <a:schemeClr val="tx1"/>
                </a:solidFill>
              </a:defRPr>
            </a:lvl2pPr>
          </a:lstStyle>
          <a:p>
            <a:pPr lvl="0"/>
            <a:r>
              <a:rPr lang="en-US" dirty="0"/>
              <a:t>Click to edit text styles</a:t>
            </a:r>
          </a:p>
          <a:p>
            <a:pPr lvl="1"/>
            <a:r>
              <a:rPr lang="en-US" dirty="0"/>
              <a:t>Second level</a:t>
            </a:r>
          </a:p>
        </p:txBody>
      </p:sp>
      <p:sp>
        <p:nvSpPr>
          <p:cNvPr id="9" name="Picture Placeholder 8"/>
          <p:cNvSpPr>
            <a:spLocks noGrp="1"/>
          </p:cNvSpPr>
          <p:nvPr>
            <p:ph type="pic" sz="quarter" idx="14"/>
          </p:nvPr>
        </p:nvSpPr>
        <p:spPr>
          <a:xfrm>
            <a:off x="1190625" y="2274888"/>
            <a:ext cx="5295900" cy="4125912"/>
          </a:xfrm>
        </p:spPr>
        <p:txBody>
          <a:bodyPr/>
          <a:lstStyle/>
          <a:p>
            <a:r>
              <a:rPr lang="en-US"/>
              <a:t>Click icon to add picture</a:t>
            </a:r>
          </a:p>
        </p:txBody>
      </p:sp>
      <p:sp>
        <p:nvSpPr>
          <p:cNvPr id="11" name="Footer Placeholder 9"/>
          <p:cNvSpPr>
            <a:spLocks noGrp="1"/>
          </p:cNvSpPr>
          <p:nvPr>
            <p:ph type="ftr" sz="quarter" idx="3"/>
          </p:nvPr>
        </p:nvSpPr>
        <p:spPr>
          <a:xfrm>
            <a:off x="1100169" y="6417304"/>
            <a:ext cx="7464425" cy="438912"/>
          </a:xfrm>
          <a:prstGeom prst="rect">
            <a:avLst/>
          </a:prstGeom>
        </p:spPr>
        <p:txBody>
          <a:bodyPr vert="horz" lIns="91440" tIns="45720" rIns="91440" bIns="45720" rtlCol="0" anchor="ctr"/>
          <a:lstStyle>
            <a:lvl1pPr algn="l">
              <a:defRPr sz="900">
                <a:solidFill>
                  <a:schemeClr val="tx1"/>
                </a:solidFill>
              </a:defRPr>
            </a:lvl1pPr>
          </a:lstStyle>
          <a:p>
            <a:r>
              <a:rPr lang="en-US"/>
              <a:t>Harm Reduction Laws in the United States - 2024 Update </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slide.jpg"/>
          <p:cNvPicPr>
            <a:picLocks noChangeAspect="1"/>
          </p:cNvPicPr>
          <p:nvPr/>
        </p:nvPicPr>
        <p:blipFill>
          <a:blip r:embed="rId13"/>
          <a:stretch>
            <a:fillRect/>
          </a:stretch>
        </p:blipFill>
        <p:spPr>
          <a:xfrm>
            <a:off x="0" y="0"/>
            <a:ext cx="9144000" cy="6858000"/>
          </a:xfrm>
          <a:prstGeom prst="rect">
            <a:avLst/>
          </a:prstGeom>
        </p:spPr>
      </p:pic>
      <p:sp>
        <p:nvSpPr>
          <p:cNvPr id="2" name="Title Placeholder 1"/>
          <p:cNvSpPr>
            <a:spLocks noGrp="1"/>
          </p:cNvSpPr>
          <p:nvPr>
            <p:ph type="title"/>
          </p:nvPr>
        </p:nvSpPr>
        <p:spPr>
          <a:xfrm>
            <a:off x="1188720" y="1600200"/>
            <a:ext cx="7946136" cy="400110"/>
          </a:xfrm>
          <a:prstGeom prst="rect">
            <a:avLst/>
          </a:prstGeom>
        </p:spPr>
        <p:txBody>
          <a:bodyPr vert="horz" wrap="square" lIns="0" tIns="0" rIns="0" bIns="0" rtlCol="0" anchor="t">
            <a:spAutoFit/>
          </a:bodyPr>
          <a:lstStyle/>
          <a:p>
            <a:r>
              <a:rPr lang="en-US"/>
              <a:t>Click to edit Master title style</a:t>
            </a:r>
            <a:endParaRPr lang="en-US" dirty="0"/>
          </a:p>
        </p:txBody>
      </p:sp>
      <p:sp>
        <p:nvSpPr>
          <p:cNvPr id="3" name="Text Placeholder 2"/>
          <p:cNvSpPr>
            <a:spLocks noGrp="1"/>
          </p:cNvSpPr>
          <p:nvPr>
            <p:ph type="body" idx="1"/>
          </p:nvPr>
        </p:nvSpPr>
        <p:spPr>
          <a:xfrm>
            <a:off x="1188720" y="2194560"/>
            <a:ext cx="7365999" cy="1529137"/>
          </a:xfrm>
          <a:prstGeom prst="rect">
            <a:avLst/>
          </a:prstGeom>
        </p:spPr>
        <p:txBody>
          <a:bodyPr vert="horz" wrap="square" lIns="0" tIns="0" rIns="0" bIns="0" rtlCol="0">
            <a:spAutoFit/>
          </a:bodyPr>
          <a:lstStyle/>
          <a:p>
            <a:pPr lvl="0"/>
            <a:r>
              <a:rPr lang="en-US" dirty="0"/>
              <a:t>Click to edit master placeholder</a:t>
            </a:r>
          </a:p>
          <a:p>
            <a:pPr lvl="1"/>
            <a:r>
              <a:rPr lang="en-US" dirty="0"/>
              <a:t>Second level</a:t>
            </a:r>
          </a:p>
          <a:p>
            <a:pPr lvl="2"/>
            <a:r>
              <a:rPr lang="en-US" dirty="0"/>
              <a:t>Third level</a:t>
            </a:r>
          </a:p>
          <a:p>
            <a:pPr marL="457200" marR="0" lvl="3" indent="-228600" algn="l" defTabSz="457200" rtl="0" eaLnBrk="1" fontAlgn="auto" latinLnBrk="0" hangingPunct="1">
              <a:lnSpc>
                <a:spcPct val="100000"/>
              </a:lnSpc>
              <a:spcBef>
                <a:spcPts val="300"/>
              </a:spcBef>
              <a:spcAft>
                <a:spcPts val="300"/>
              </a:spcAft>
              <a:buClrTx/>
              <a:buSzTx/>
              <a:tabLst/>
              <a:defRPr/>
            </a:pPr>
            <a:r>
              <a:rPr lang="en-US" dirty="0"/>
              <a:t>Fourth level</a:t>
            </a:r>
          </a:p>
          <a:p>
            <a:pPr marL="457200" marR="0" lvl="4" indent="-228600" algn="l" defTabSz="457200" rtl="0" eaLnBrk="1" fontAlgn="auto" latinLnBrk="0" hangingPunct="1">
              <a:lnSpc>
                <a:spcPct val="100000"/>
              </a:lnSpc>
              <a:spcBef>
                <a:spcPct val="20000"/>
              </a:spcBef>
              <a:spcAft>
                <a:spcPts val="0"/>
              </a:spcAft>
              <a:buClrTx/>
              <a:buSzTx/>
              <a:buFont typeface="Arial"/>
              <a:buChar char="–"/>
              <a:tabLst/>
              <a:defRPr/>
            </a:pPr>
            <a:r>
              <a:rPr lang="en-US" dirty="0"/>
              <a:t>Fifth level</a:t>
            </a:r>
          </a:p>
        </p:txBody>
      </p:sp>
      <p:sp>
        <p:nvSpPr>
          <p:cNvPr id="6" name="Slide Number Placeholder 5"/>
          <p:cNvSpPr>
            <a:spLocks noGrp="1"/>
          </p:cNvSpPr>
          <p:nvPr>
            <p:ph type="sldNum" sz="quarter" idx="4"/>
          </p:nvPr>
        </p:nvSpPr>
        <p:spPr>
          <a:xfrm>
            <a:off x="1" y="6400800"/>
            <a:ext cx="457200" cy="457200"/>
          </a:xfrm>
          <a:prstGeom prst="rect">
            <a:avLst/>
          </a:prstGeom>
        </p:spPr>
        <p:txBody>
          <a:bodyPr vert="horz" lIns="0" tIns="0" rIns="0" bIns="0" rtlCol="0" anchor="ctr" anchorCtr="1"/>
          <a:lstStyle>
            <a:lvl1pPr algn="ctr">
              <a:defRPr sz="1000">
                <a:solidFill>
                  <a:schemeClr val="bg1"/>
                </a:solidFill>
                <a:latin typeface="Arial"/>
              </a:defRPr>
            </a:lvl1pPr>
          </a:lstStyle>
          <a:p>
            <a:fld id="{A4AE216E-30EE-794D-82EB-E7F5CCC91463}" type="slidenum">
              <a:rPr lang="en-US" smtClean="0"/>
              <a:pPr/>
              <a:t>‹#›</a:t>
            </a:fld>
            <a:endParaRPr lang="en-US" dirty="0"/>
          </a:p>
        </p:txBody>
      </p:sp>
      <p:sp>
        <p:nvSpPr>
          <p:cNvPr id="10" name="Footer Placeholder 9"/>
          <p:cNvSpPr>
            <a:spLocks noGrp="1"/>
          </p:cNvSpPr>
          <p:nvPr>
            <p:ph type="ftr" sz="quarter" idx="3"/>
          </p:nvPr>
        </p:nvSpPr>
        <p:spPr>
          <a:xfrm>
            <a:off x="1100169" y="6417304"/>
            <a:ext cx="7464425" cy="438912"/>
          </a:xfrm>
          <a:prstGeom prst="rect">
            <a:avLst/>
          </a:prstGeom>
        </p:spPr>
        <p:txBody>
          <a:bodyPr vert="horz" lIns="91440" tIns="45720" rIns="91440" bIns="45720" rtlCol="0" anchor="ctr"/>
          <a:lstStyle>
            <a:lvl1pPr algn="l">
              <a:defRPr sz="900">
                <a:solidFill>
                  <a:schemeClr val="tx1"/>
                </a:solidFill>
              </a:defRPr>
            </a:lvl1pPr>
          </a:lstStyle>
          <a:p>
            <a:r>
              <a:rPr lang="en-US"/>
              <a:t>Harm Reduction Laws in the United States - 2024 Update </a:t>
            </a:r>
            <a:endParaRPr lang="en-US" dirty="0"/>
          </a:p>
        </p:txBody>
      </p:sp>
    </p:spTree>
  </p:cSld>
  <p:clrMap bg1="lt1" tx1="dk1" bg2="lt2" tx2="dk2" accent1="accent1" accent2="accent2" accent3="accent3" accent4="accent4" accent5="accent5" accent6="accent6" hlink="hlink" folHlink="folHlink"/>
  <p:sldLayoutIdLst>
    <p:sldLayoutId id="2147483651" r:id="rId1"/>
    <p:sldLayoutId id="2147483649" r:id="rId2"/>
    <p:sldLayoutId id="2147483655" r:id="rId3"/>
    <p:sldLayoutId id="2147483650" r:id="rId4"/>
    <p:sldLayoutId id="2147483656" r:id="rId5"/>
    <p:sldLayoutId id="2147483657" r:id="rId6"/>
    <p:sldLayoutId id="2147483652" r:id="rId7"/>
    <p:sldLayoutId id="2147483654" r:id="rId8"/>
    <p:sldLayoutId id="2147483658" r:id="rId9"/>
    <p:sldLayoutId id="2147483659" r:id="rId10"/>
    <p:sldLayoutId id="2147483660" r:id="rId11"/>
  </p:sldLayoutIdLst>
  <p:hf sldNum="0" hdr="0" dt="0"/>
  <p:txStyles>
    <p:titleStyle>
      <a:lvl1pPr algn="l" defTabSz="457200" rtl="0" eaLnBrk="1" latinLnBrk="0" hangingPunct="1">
        <a:spcBef>
          <a:spcPct val="0"/>
        </a:spcBef>
        <a:buNone/>
        <a:defRPr sz="2600" b="1" kern="1200">
          <a:solidFill>
            <a:schemeClr val="tx1"/>
          </a:solidFill>
          <a:latin typeface="Arial"/>
          <a:ea typeface="+mj-ea"/>
          <a:cs typeface="+mj-cs"/>
        </a:defRPr>
      </a:lvl1pPr>
    </p:titleStyle>
    <p:bodyStyle>
      <a:lvl1pPr marL="0" indent="-228600" algn="l" defTabSz="457200" rtl="0" eaLnBrk="1" latinLnBrk="0" hangingPunct="1">
        <a:lnSpc>
          <a:spcPct val="100000"/>
        </a:lnSpc>
        <a:spcBef>
          <a:spcPts val="0"/>
        </a:spcBef>
        <a:spcAft>
          <a:spcPts val="1000"/>
        </a:spcAft>
        <a:buClr>
          <a:schemeClr val="tx1">
            <a:lumMod val="75000"/>
            <a:lumOff val="25000"/>
          </a:schemeClr>
        </a:buClr>
        <a:buFontTx/>
        <a:buNone/>
        <a:defRPr sz="1600" b="1" kern="1200" baseline="0">
          <a:solidFill>
            <a:schemeClr val="tx1"/>
          </a:solidFill>
          <a:latin typeface="Arial"/>
          <a:ea typeface="+mn-ea"/>
          <a:cs typeface="+mn-cs"/>
        </a:defRPr>
      </a:lvl1pPr>
      <a:lvl2pPr marL="228600" indent="-228600" algn="l" defTabSz="457200" rtl="0" eaLnBrk="1" latinLnBrk="0" hangingPunct="1">
        <a:lnSpc>
          <a:spcPct val="100000"/>
        </a:lnSpc>
        <a:spcBef>
          <a:spcPts val="0"/>
        </a:spcBef>
        <a:spcAft>
          <a:spcPts val="1000"/>
        </a:spcAft>
        <a:buClr>
          <a:schemeClr val="tx1"/>
        </a:buClr>
        <a:buFont typeface="Lucida Grande"/>
        <a:buChar char="»"/>
        <a:defRPr sz="1600" b="1" kern="1200">
          <a:solidFill>
            <a:schemeClr val="bg2"/>
          </a:solidFill>
          <a:latin typeface="Arial"/>
          <a:ea typeface="+mn-ea"/>
          <a:cs typeface="+mn-cs"/>
        </a:defRPr>
      </a:lvl2pPr>
      <a:lvl3pPr marL="228600" marR="0" indent="0" algn="l" defTabSz="457200" rtl="0" eaLnBrk="1" fontAlgn="auto" latinLnBrk="0" hangingPunct="1">
        <a:lnSpc>
          <a:spcPct val="120000"/>
        </a:lnSpc>
        <a:spcBef>
          <a:spcPts val="0"/>
        </a:spcBef>
        <a:spcAft>
          <a:spcPts val="300"/>
        </a:spcAft>
        <a:buClrTx/>
        <a:buSzTx/>
        <a:buFontTx/>
        <a:buNone/>
        <a:tabLst/>
        <a:defRPr sz="1400" kern="1200">
          <a:solidFill>
            <a:schemeClr val="tx1"/>
          </a:solidFill>
          <a:latin typeface="Arial"/>
          <a:ea typeface="+mn-ea"/>
          <a:cs typeface="+mn-cs"/>
        </a:defRPr>
      </a:lvl3pPr>
      <a:lvl4pPr marL="457200" indent="-228600" algn="l" defTabSz="457200" rtl="0" eaLnBrk="1" latinLnBrk="0" hangingPunct="1">
        <a:lnSpc>
          <a:spcPct val="120000"/>
        </a:lnSpc>
        <a:spcBef>
          <a:spcPts val="0"/>
        </a:spcBef>
        <a:spcAft>
          <a:spcPts val="300"/>
        </a:spcAft>
        <a:buFont typeface="Lucida Grande"/>
        <a:buChar char="»"/>
        <a:defRPr sz="1200" kern="1200">
          <a:solidFill>
            <a:schemeClr val="tx1"/>
          </a:solidFill>
          <a:latin typeface="Arial"/>
          <a:ea typeface="+mn-ea"/>
          <a:cs typeface="+mn-cs"/>
        </a:defRPr>
      </a:lvl4pPr>
      <a:lvl5pPr marL="457200" marR="0" indent="-228600" algn="l" defTabSz="457200" rtl="0" eaLnBrk="1" fontAlgn="auto" latinLnBrk="0" hangingPunct="1">
        <a:lnSpc>
          <a:spcPct val="120000"/>
        </a:lnSpc>
        <a:spcBef>
          <a:spcPts val="300"/>
        </a:spcBef>
        <a:spcAft>
          <a:spcPts val="300"/>
        </a:spcAft>
        <a:buClrTx/>
        <a:buSzTx/>
        <a:buFont typeface="Arial"/>
        <a:buNone/>
        <a:tabLst/>
        <a:defRPr lang="en-US" sz="1200" kern="1200" dirty="0" smtClean="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8.jfif"/><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hyperlink" Target="https://www.cdc.gov/mmwr/volumes/73/wr/mm7305a4.htm?s_cid=mm7305a4_w"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www.sciencedirect.com/science/article/abs/pii/S0376871623001540" TargetMode="External"/><Relationship Id="rId2" Type="http://schemas.openxmlformats.org/officeDocument/2006/relationships/hyperlink" Target="https://www.ncbi.nlm.nih.gov/pmc/articles/PMC10290877/" TargetMode="Externa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chart" Target="../charts/char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8" Type="http://schemas.openxmlformats.org/officeDocument/2006/relationships/hyperlink" Target="https://casetext.com/statute/texas-codes/health-and-safety-code/title-6-food-drugs-alcohol-and-hazardous-substances/subtitle-c-substance-abuse-regulation-and-crimes/chapter-481-texas-controlled-substances-act/subchapter-d-offenses-and-penalties" TargetMode="External"/><Relationship Id="rId3" Type="http://schemas.openxmlformats.org/officeDocument/2006/relationships/hyperlink" Target="https://codes.findlaw.com/in/title-16-health/in-code-sect-16-42-27-2.html" TargetMode="External"/><Relationship Id="rId7" Type="http://schemas.openxmlformats.org/officeDocument/2006/relationships/hyperlink" Target="https://law.justia.com/codes/tennessee/2015/title-63/chapter-1/part-1/section-63-1-156" TargetMode="External"/><Relationship Id="rId2" Type="http://schemas.openxmlformats.org/officeDocument/2006/relationships/hyperlink" Target="https://www.legis.iowa.gov/docs/code/124.418.pdf" TargetMode="External"/><Relationship Id="rId1" Type="http://schemas.openxmlformats.org/officeDocument/2006/relationships/slideLayout" Target="../slideLayouts/slideLayout3.xml"/><Relationship Id="rId6" Type="http://schemas.openxmlformats.org/officeDocument/2006/relationships/hyperlink" Target="https://sdlegislature.gov/Statutes/34-20A-113" TargetMode="External"/><Relationship Id="rId5" Type="http://schemas.openxmlformats.org/officeDocument/2006/relationships/hyperlink" Target="https://law.justia.com/codes/south-carolina/2022/title-44/chapter-53/section-44-53-1920/" TargetMode="External"/><Relationship Id="rId4" Type="http://schemas.openxmlformats.org/officeDocument/2006/relationships/hyperlink" Target="https://codes.ohio.gov/ohio-revised-code/section-2925.11" TargetMode="External"/></Relationships>
</file>

<file path=ppt/slides/_rels/slide47.xml.rels><?xml version="1.0" encoding="UTF-8" standalone="yes"?>
<Relationships xmlns="http://schemas.openxmlformats.org/package/2006/relationships"><Relationship Id="rId2" Type="http://schemas.openxmlformats.org/officeDocument/2006/relationships/hyperlink" Target="https://www.mainelegislature.org/legis/statutes/17-A/title17-Asec1111-B.html" TargetMode="Externa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Layout" Target="../slideLayouts/slideLayout9.xml"/><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8" Type="http://schemas.openxmlformats.org/officeDocument/2006/relationships/hyperlink" Target="https://www.networkforphl.org/resources/naloxone-prescription-mandates/" TargetMode="External"/><Relationship Id="rId3" Type="http://schemas.openxmlformats.org/officeDocument/2006/relationships/hyperlink" Target="https://www.networkforphl.org/resources/topics/projects/harm-reduction-legal-project/" TargetMode="External"/><Relationship Id="rId7" Type="http://schemas.openxmlformats.org/officeDocument/2006/relationships/hyperlink" Target="https://www.networkforphl.org/resources/legal-interventions-to-reduce-overdose-mortality-naloxone-access-and-good-samaritan-laws/" TargetMode="External"/><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hyperlink" Target="https://www.networkforphl.org/resources/legality-of-drug-checking-equipment-in-the-united-states/" TargetMode="External"/><Relationship Id="rId5" Type="http://schemas.openxmlformats.org/officeDocument/2006/relationships/hyperlink" Target="https://www.networkforphl.org/resources/harm-reduction-laws-in-the-united-states/" TargetMode="External"/><Relationship Id="rId4" Type="http://schemas.openxmlformats.org/officeDocument/2006/relationships/hyperlink" Target="https://www.networkforphl.org/resources/legal-interventions-to-reduce-overdose-mortality-overdose-good-samaritan-laws/" TargetMode="External"/><Relationship Id="rId9" Type="http://schemas.openxmlformats.org/officeDocument/2006/relationships/hyperlink" Target="https://www.networkforphl.org/wp-content/uploads/2023/05/Naloxone-Insurance-Coverage-Mandates.pdf"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hyperlink" Target="https://olis.oregonlegislature.gov/liz/2024R1/Measures/Overview/HB4002" TargetMode="External"/><Relationship Id="rId7" Type="http://schemas.openxmlformats.org/officeDocument/2006/relationships/hyperlink" Target="https://www.nytimes.com/2024/03/12/us/nebraska-drugs-needle-exchange.html#:~:text=As%20the%20harm%20reduction%20approach,with%20access%20to%20clean%20needles." TargetMode="External"/><Relationship Id="rId2" Type="http://schemas.openxmlformats.org/officeDocument/2006/relationships/hyperlink" Target="https://voterguide.sfelections.org/local-ballot-measures/measure-f#:~:text=In%20Fiscal%20Year%202022%2D2023,CAAP%20recipients%20in%20San%20Francisco." TargetMode="External"/><Relationship Id="rId1" Type="http://schemas.openxmlformats.org/officeDocument/2006/relationships/slideLayout" Target="../slideLayouts/slideLayout3.xml"/><Relationship Id="rId6" Type="http://schemas.openxmlformats.org/officeDocument/2006/relationships/hyperlink" Target="https://legislature.idaho.gov/wp-content/uploads/sessioninfo/2024/legislation/H0617.pdf" TargetMode="External"/><Relationship Id="rId5" Type="http://schemas.openxmlformats.org/officeDocument/2006/relationships/hyperlink" Target="https://www.wvlegislature.gov/Bill_Text_HTML/2024_SESSIONS/RS/bills/sb296%20intr.pdf" TargetMode="External"/><Relationship Id="rId4" Type="http://schemas.openxmlformats.org/officeDocument/2006/relationships/hyperlink" Target="https://publicdocuments.dhw.idaho.gov/WebLink/DocView.aspx?id=28851&amp;dbid=0&amp;repo=PUBLIC-DOCUMENTS&amp;cr=1" TargetMode="Externa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57338" y="2641348"/>
            <a:ext cx="7589520" cy="1107996"/>
          </a:xfrm>
        </p:spPr>
        <p:txBody>
          <a:bodyPr/>
          <a:lstStyle/>
          <a:p>
            <a:pPr>
              <a:lnSpc>
                <a:spcPct val="100000"/>
              </a:lnSpc>
            </a:pPr>
            <a:r>
              <a:rPr lang="en-US" sz="3600" dirty="0"/>
              <a:t>Harm Reduction Laws in the United States</a:t>
            </a:r>
          </a:p>
        </p:txBody>
      </p:sp>
      <p:sp>
        <p:nvSpPr>
          <p:cNvPr id="3" name="Text Placeholder 2"/>
          <p:cNvSpPr>
            <a:spLocks noGrp="1"/>
          </p:cNvSpPr>
          <p:nvPr>
            <p:ph type="subTitle" idx="1"/>
          </p:nvPr>
        </p:nvSpPr>
        <p:spPr>
          <a:xfrm>
            <a:off x="777240" y="5715470"/>
            <a:ext cx="7589520" cy="246221"/>
          </a:xfrm>
        </p:spPr>
        <p:txBody>
          <a:bodyPr/>
          <a:lstStyle/>
          <a:p>
            <a:pPr algn="ctr"/>
            <a:r>
              <a:rPr lang="en-US" sz="1600" dirty="0"/>
              <a:t>March 14, 2024</a:t>
            </a: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3B9DC9-1C4B-EF8B-A0A4-43140CC1EE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80C8D3-2751-9B20-C79E-63F3A9421B41}"/>
              </a:ext>
            </a:extLst>
          </p:cNvPr>
          <p:cNvSpPr>
            <a:spLocks noGrp="1"/>
          </p:cNvSpPr>
          <p:nvPr>
            <p:ph type="title"/>
          </p:nvPr>
        </p:nvSpPr>
        <p:spPr/>
        <p:txBody>
          <a:bodyPr/>
          <a:lstStyle/>
          <a:p>
            <a:r>
              <a:rPr lang="en-US" dirty="0"/>
              <a:t>Naloxone Access Laws update  </a:t>
            </a:r>
          </a:p>
        </p:txBody>
      </p:sp>
      <p:sp>
        <p:nvSpPr>
          <p:cNvPr id="3" name="Footer Placeholder 2">
            <a:extLst>
              <a:ext uri="{FF2B5EF4-FFF2-40B4-BE49-F238E27FC236}">
                <a16:creationId xmlns:a16="http://schemas.microsoft.com/office/drawing/2014/main" id="{6A6C9992-C827-5914-1076-C2B8167F5BC4}"/>
              </a:ext>
            </a:extLst>
          </p:cNvPr>
          <p:cNvSpPr>
            <a:spLocks noGrp="1"/>
          </p:cNvSpPr>
          <p:nvPr>
            <p:ph type="ftr" sz="quarter" idx="3"/>
          </p:nvPr>
        </p:nvSpPr>
        <p:spPr/>
        <p:txBody>
          <a:bodyPr/>
          <a:lstStyle/>
          <a:p>
            <a:r>
              <a:rPr lang="en-US"/>
              <a:t>Harm Reduction Laws in the United States - 2024 Update </a:t>
            </a:r>
            <a:endParaRPr lang="en-US" dirty="0"/>
          </a:p>
        </p:txBody>
      </p:sp>
      <p:sp>
        <p:nvSpPr>
          <p:cNvPr id="4" name="Content Placeholder 3">
            <a:extLst>
              <a:ext uri="{FF2B5EF4-FFF2-40B4-BE49-F238E27FC236}">
                <a16:creationId xmlns:a16="http://schemas.microsoft.com/office/drawing/2014/main" id="{6941371F-03D0-4D55-4466-371E9E765271}"/>
              </a:ext>
            </a:extLst>
          </p:cNvPr>
          <p:cNvSpPr>
            <a:spLocks noGrp="1"/>
          </p:cNvSpPr>
          <p:nvPr>
            <p:ph sz="quarter" idx="13"/>
          </p:nvPr>
        </p:nvSpPr>
        <p:spPr>
          <a:xfrm>
            <a:off x="1206500" y="2290763"/>
            <a:ext cx="7464425" cy="2236510"/>
          </a:xfrm>
        </p:spPr>
        <p:txBody>
          <a:bodyPr/>
          <a:lstStyle/>
          <a:p>
            <a:r>
              <a:rPr lang="en-US" dirty="0"/>
              <a:t> As of August 1, 2023: </a:t>
            </a:r>
          </a:p>
          <a:p>
            <a:pPr lvl="1"/>
            <a:r>
              <a:rPr lang="en-US" dirty="0"/>
              <a:t>All 50 states and DC have laws that reduce regulatory barriers to naloxone </a:t>
            </a:r>
          </a:p>
          <a:p>
            <a:pPr lvl="1"/>
            <a:r>
              <a:rPr lang="en-US" dirty="0"/>
              <a:t>39 states allow lay distribution, 16 states allow possession without a prescription, 11 states allow pharmacist prescribing </a:t>
            </a:r>
          </a:p>
          <a:p>
            <a:pPr lvl="1"/>
            <a:r>
              <a:rPr lang="en-US" dirty="0"/>
              <a:t>Most states changed references to “naloxone” to some version of “opioid antagonist”  </a:t>
            </a:r>
          </a:p>
          <a:p>
            <a:pPr lvl="1"/>
            <a:r>
              <a:rPr lang="en-US" dirty="0"/>
              <a:t>Most states updated their standing orders for naloxone distribution</a:t>
            </a:r>
          </a:p>
        </p:txBody>
      </p:sp>
    </p:spTree>
    <p:extLst>
      <p:ext uri="{BB962C8B-B14F-4D97-AF65-F5344CB8AC3E}">
        <p14:creationId xmlns:p14="http://schemas.microsoft.com/office/powerpoint/2010/main" val="36575346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419413-E78D-3EEB-7048-AD134B2346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A0A57A-8823-E336-DB64-4A4D67BD9432}"/>
              </a:ext>
            </a:extLst>
          </p:cNvPr>
          <p:cNvSpPr>
            <a:spLocks noGrp="1"/>
          </p:cNvSpPr>
          <p:nvPr>
            <p:ph type="title"/>
          </p:nvPr>
        </p:nvSpPr>
        <p:spPr>
          <a:xfrm>
            <a:off x="1188720" y="1600200"/>
            <a:ext cx="7946136" cy="400110"/>
          </a:xfrm>
        </p:spPr>
        <p:txBody>
          <a:bodyPr/>
          <a:lstStyle/>
          <a:p>
            <a:r>
              <a:rPr lang="en-US" dirty="0"/>
              <a:t>Some formulations of naloxone are now OTC  </a:t>
            </a:r>
          </a:p>
        </p:txBody>
      </p:sp>
      <p:sp>
        <p:nvSpPr>
          <p:cNvPr id="3" name="Footer Placeholder 2">
            <a:extLst>
              <a:ext uri="{FF2B5EF4-FFF2-40B4-BE49-F238E27FC236}">
                <a16:creationId xmlns:a16="http://schemas.microsoft.com/office/drawing/2014/main" id="{FB557692-EEB3-ACA5-BDAF-389BFF63067F}"/>
              </a:ext>
            </a:extLst>
          </p:cNvPr>
          <p:cNvSpPr>
            <a:spLocks noGrp="1"/>
          </p:cNvSpPr>
          <p:nvPr>
            <p:ph type="ftr" sz="quarter" idx="3"/>
          </p:nvPr>
        </p:nvSpPr>
        <p:spPr/>
        <p:txBody>
          <a:bodyPr/>
          <a:lstStyle/>
          <a:p>
            <a:r>
              <a:rPr lang="en-US"/>
              <a:t>Harm Reduction Laws in the United States - 2024 Update </a:t>
            </a:r>
            <a:endParaRPr lang="en-US" dirty="0"/>
          </a:p>
        </p:txBody>
      </p:sp>
      <p:pic>
        <p:nvPicPr>
          <p:cNvPr id="5" name="Picture Placeholder 16">
            <a:extLst>
              <a:ext uri="{FF2B5EF4-FFF2-40B4-BE49-F238E27FC236}">
                <a16:creationId xmlns:a16="http://schemas.microsoft.com/office/drawing/2014/main" id="{E07901FA-776E-21E0-AE6E-6115264A03D0}"/>
              </a:ext>
            </a:extLst>
          </p:cNvPr>
          <p:cNvPicPr>
            <a:picLocks noChangeAspect="1"/>
          </p:cNvPicPr>
          <p:nvPr/>
        </p:nvPicPr>
        <p:blipFill>
          <a:blip r:embed="rId3"/>
          <a:srcRect/>
          <a:stretch/>
        </p:blipFill>
        <p:spPr>
          <a:xfrm>
            <a:off x="1190624" y="2274888"/>
            <a:ext cx="2785581" cy="2286000"/>
          </a:xfrm>
          <a:prstGeom prst="rect">
            <a:avLst/>
          </a:prstGeom>
        </p:spPr>
      </p:pic>
      <p:pic>
        <p:nvPicPr>
          <p:cNvPr id="6" name="Picture Placeholder 17">
            <a:extLst>
              <a:ext uri="{FF2B5EF4-FFF2-40B4-BE49-F238E27FC236}">
                <a16:creationId xmlns:a16="http://schemas.microsoft.com/office/drawing/2014/main" id="{9CC04B0E-2F59-31AE-8B79-C5D4BB8B8E35}"/>
              </a:ext>
            </a:extLst>
          </p:cNvPr>
          <p:cNvPicPr>
            <a:picLocks noChangeAspect="1"/>
          </p:cNvPicPr>
          <p:nvPr/>
        </p:nvPicPr>
        <p:blipFill>
          <a:blip r:embed="rId4"/>
          <a:srcRect/>
          <a:stretch/>
        </p:blipFill>
        <p:spPr>
          <a:xfrm>
            <a:off x="5481712" y="2168780"/>
            <a:ext cx="2286222" cy="2286000"/>
          </a:xfrm>
          <a:prstGeom prst="rect">
            <a:avLst/>
          </a:prstGeom>
        </p:spPr>
      </p:pic>
      <p:pic>
        <p:nvPicPr>
          <p:cNvPr id="9" name="Picture 8">
            <a:extLst>
              <a:ext uri="{FF2B5EF4-FFF2-40B4-BE49-F238E27FC236}">
                <a16:creationId xmlns:a16="http://schemas.microsoft.com/office/drawing/2014/main" id="{A04220AB-80DB-10A5-B147-B67F330B6E96}"/>
              </a:ext>
            </a:extLst>
          </p:cNvPr>
          <p:cNvPicPr>
            <a:picLocks noChangeAspect="1"/>
          </p:cNvPicPr>
          <p:nvPr/>
        </p:nvPicPr>
        <p:blipFill>
          <a:blip r:embed="rId5"/>
          <a:stretch>
            <a:fillRect/>
          </a:stretch>
        </p:blipFill>
        <p:spPr>
          <a:xfrm>
            <a:off x="1139077" y="4623250"/>
            <a:ext cx="2395936" cy="743776"/>
          </a:xfrm>
          <a:prstGeom prst="rect">
            <a:avLst/>
          </a:prstGeom>
        </p:spPr>
      </p:pic>
      <p:pic>
        <p:nvPicPr>
          <p:cNvPr id="13" name="Picture 12">
            <a:extLst>
              <a:ext uri="{FF2B5EF4-FFF2-40B4-BE49-F238E27FC236}">
                <a16:creationId xmlns:a16="http://schemas.microsoft.com/office/drawing/2014/main" id="{61F3837A-ADA8-1C81-DC71-B5937D940352}"/>
              </a:ext>
            </a:extLst>
          </p:cNvPr>
          <p:cNvPicPr>
            <a:picLocks noChangeAspect="1"/>
          </p:cNvPicPr>
          <p:nvPr/>
        </p:nvPicPr>
        <p:blipFill>
          <a:blip r:embed="rId6"/>
          <a:stretch>
            <a:fillRect/>
          </a:stretch>
        </p:blipFill>
        <p:spPr>
          <a:xfrm>
            <a:off x="5439048" y="4635818"/>
            <a:ext cx="2371550" cy="682811"/>
          </a:xfrm>
          <a:prstGeom prst="rect">
            <a:avLst/>
          </a:prstGeom>
        </p:spPr>
      </p:pic>
    </p:spTree>
    <p:extLst>
      <p:ext uri="{BB962C8B-B14F-4D97-AF65-F5344CB8AC3E}">
        <p14:creationId xmlns:p14="http://schemas.microsoft.com/office/powerpoint/2010/main" val="26813775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C76BA8-1D7C-50F9-7021-B6372572B1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12B892-9679-92AE-8E27-6702BA8C5568}"/>
              </a:ext>
            </a:extLst>
          </p:cNvPr>
          <p:cNvSpPr>
            <a:spLocks noGrp="1"/>
          </p:cNvSpPr>
          <p:nvPr>
            <p:ph type="title"/>
          </p:nvPr>
        </p:nvSpPr>
        <p:spPr/>
        <p:txBody>
          <a:bodyPr/>
          <a:lstStyle/>
          <a:p>
            <a:r>
              <a:rPr lang="en-US" dirty="0"/>
              <a:t>From “naloxone” to “opioid antagonist” </a:t>
            </a:r>
          </a:p>
        </p:txBody>
      </p:sp>
      <p:sp>
        <p:nvSpPr>
          <p:cNvPr id="3" name="Footer Placeholder 2">
            <a:extLst>
              <a:ext uri="{FF2B5EF4-FFF2-40B4-BE49-F238E27FC236}">
                <a16:creationId xmlns:a16="http://schemas.microsoft.com/office/drawing/2014/main" id="{4866ED7C-CBCC-9C7C-7D25-7CE34A5C0787}"/>
              </a:ext>
            </a:extLst>
          </p:cNvPr>
          <p:cNvSpPr>
            <a:spLocks noGrp="1"/>
          </p:cNvSpPr>
          <p:nvPr>
            <p:ph type="ftr" sz="quarter" idx="3"/>
          </p:nvPr>
        </p:nvSpPr>
        <p:spPr/>
        <p:txBody>
          <a:bodyPr/>
          <a:lstStyle/>
          <a:p>
            <a:r>
              <a:rPr lang="en-US"/>
              <a:t>Harm Reduction Laws in the United States - 2024 Update </a:t>
            </a:r>
            <a:endParaRPr lang="en-US" dirty="0"/>
          </a:p>
        </p:txBody>
      </p:sp>
      <p:sp>
        <p:nvSpPr>
          <p:cNvPr id="4" name="Content Placeholder 3">
            <a:extLst>
              <a:ext uri="{FF2B5EF4-FFF2-40B4-BE49-F238E27FC236}">
                <a16:creationId xmlns:a16="http://schemas.microsoft.com/office/drawing/2014/main" id="{AB36EFAC-EF42-7A0E-B0A7-94273D8CA1E3}"/>
              </a:ext>
            </a:extLst>
          </p:cNvPr>
          <p:cNvSpPr>
            <a:spLocks noGrp="1"/>
          </p:cNvSpPr>
          <p:nvPr>
            <p:ph sz="quarter" idx="13"/>
          </p:nvPr>
        </p:nvSpPr>
        <p:spPr>
          <a:xfrm>
            <a:off x="1206500" y="2290763"/>
            <a:ext cx="7464425" cy="1733808"/>
          </a:xfrm>
        </p:spPr>
        <p:txBody>
          <a:bodyPr/>
          <a:lstStyle/>
          <a:p>
            <a:pPr lvl="1"/>
            <a:r>
              <a:rPr lang="en-US" dirty="0"/>
              <a:t>Nebraska is the only state that exclusively uses the term “naloxone” in what we used to call “naloxone access laws”  </a:t>
            </a:r>
          </a:p>
          <a:p>
            <a:pPr lvl="1"/>
            <a:r>
              <a:rPr lang="en-US" dirty="0"/>
              <a:t>Every other state includes “naloxone” and/or some version of the term “opioid antagonist” in its law </a:t>
            </a:r>
          </a:p>
          <a:p>
            <a:pPr lvl="1"/>
            <a:r>
              <a:rPr lang="en-US" dirty="0"/>
              <a:t>Indivior, the maker of </a:t>
            </a:r>
            <a:r>
              <a:rPr lang="en-US" dirty="0" err="1"/>
              <a:t>Opvee</a:t>
            </a:r>
            <a:r>
              <a:rPr lang="en-US" dirty="0"/>
              <a:t>, a </a:t>
            </a:r>
            <a:r>
              <a:rPr lang="en-US" dirty="0" err="1"/>
              <a:t>nalmefene</a:t>
            </a:r>
            <a:r>
              <a:rPr lang="en-US" dirty="0"/>
              <a:t> product, has been advocating for these changes</a:t>
            </a:r>
          </a:p>
        </p:txBody>
      </p:sp>
    </p:spTree>
    <p:extLst>
      <p:ext uri="{BB962C8B-B14F-4D97-AF65-F5344CB8AC3E}">
        <p14:creationId xmlns:p14="http://schemas.microsoft.com/office/powerpoint/2010/main" val="25506376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B8C269-6978-5E0F-80AC-6324BBF6CB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3D49A5-1448-0033-25EE-1780ECAB762D}"/>
              </a:ext>
            </a:extLst>
          </p:cNvPr>
          <p:cNvSpPr>
            <a:spLocks noGrp="1"/>
          </p:cNvSpPr>
          <p:nvPr>
            <p:ph type="title"/>
          </p:nvPr>
        </p:nvSpPr>
        <p:spPr/>
        <p:txBody>
          <a:bodyPr/>
          <a:lstStyle/>
          <a:p>
            <a:r>
              <a:rPr lang="en-US" dirty="0"/>
              <a:t>From “naloxone” to “opioid antagonist” </a:t>
            </a:r>
          </a:p>
        </p:txBody>
      </p:sp>
      <p:sp>
        <p:nvSpPr>
          <p:cNvPr id="3" name="Footer Placeholder 2">
            <a:extLst>
              <a:ext uri="{FF2B5EF4-FFF2-40B4-BE49-F238E27FC236}">
                <a16:creationId xmlns:a16="http://schemas.microsoft.com/office/drawing/2014/main" id="{D875B58A-0780-DCB5-D382-5C1483DA1B75}"/>
              </a:ext>
            </a:extLst>
          </p:cNvPr>
          <p:cNvSpPr>
            <a:spLocks noGrp="1"/>
          </p:cNvSpPr>
          <p:nvPr>
            <p:ph type="ftr" sz="quarter" idx="3"/>
          </p:nvPr>
        </p:nvSpPr>
        <p:spPr/>
        <p:txBody>
          <a:bodyPr/>
          <a:lstStyle/>
          <a:p>
            <a:r>
              <a:rPr lang="en-US"/>
              <a:t>Harm Reduction Laws in the United States - 2024 Update </a:t>
            </a:r>
            <a:endParaRPr lang="en-US" dirty="0"/>
          </a:p>
        </p:txBody>
      </p:sp>
      <p:sp>
        <p:nvSpPr>
          <p:cNvPr id="4" name="Content Placeholder 3">
            <a:extLst>
              <a:ext uri="{FF2B5EF4-FFF2-40B4-BE49-F238E27FC236}">
                <a16:creationId xmlns:a16="http://schemas.microsoft.com/office/drawing/2014/main" id="{FEB336C9-4B9C-7A6C-29D4-FCF084E14D63}"/>
              </a:ext>
            </a:extLst>
          </p:cNvPr>
          <p:cNvSpPr>
            <a:spLocks noGrp="1"/>
          </p:cNvSpPr>
          <p:nvPr>
            <p:ph sz="quarter" idx="13"/>
          </p:nvPr>
        </p:nvSpPr>
        <p:spPr>
          <a:xfrm>
            <a:off x="1206500" y="2290763"/>
            <a:ext cx="7464425" cy="866904"/>
          </a:xfrm>
        </p:spPr>
        <p:txBody>
          <a:bodyPr/>
          <a:lstStyle/>
          <a:p>
            <a:pPr lvl="1"/>
            <a:r>
              <a:rPr lang="en-US" dirty="0"/>
              <a:t>Nebraska is the only state that only uses “naloxone” in its law</a:t>
            </a:r>
          </a:p>
          <a:p>
            <a:pPr lvl="1"/>
            <a:r>
              <a:rPr lang="en-US" dirty="0"/>
              <a:t>Every other state includes naloxone and/or some version of the term opioid antagonist in its law </a:t>
            </a:r>
          </a:p>
        </p:txBody>
      </p:sp>
      <p:pic>
        <p:nvPicPr>
          <p:cNvPr id="6" name="Picture 5">
            <a:extLst>
              <a:ext uri="{FF2B5EF4-FFF2-40B4-BE49-F238E27FC236}">
                <a16:creationId xmlns:a16="http://schemas.microsoft.com/office/drawing/2014/main" id="{B3C2A2CD-D68C-983E-0F87-60A97B08F777}"/>
              </a:ext>
            </a:extLst>
          </p:cNvPr>
          <p:cNvPicPr>
            <a:picLocks noChangeAspect="1"/>
          </p:cNvPicPr>
          <p:nvPr/>
        </p:nvPicPr>
        <p:blipFill>
          <a:blip r:embed="rId3"/>
          <a:stretch>
            <a:fillRect/>
          </a:stretch>
        </p:blipFill>
        <p:spPr>
          <a:xfrm>
            <a:off x="890471" y="2063826"/>
            <a:ext cx="7883819" cy="4353478"/>
          </a:xfrm>
          <a:prstGeom prst="rect">
            <a:avLst/>
          </a:prstGeom>
        </p:spPr>
      </p:pic>
    </p:spTree>
    <p:extLst>
      <p:ext uri="{BB962C8B-B14F-4D97-AF65-F5344CB8AC3E}">
        <p14:creationId xmlns:p14="http://schemas.microsoft.com/office/powerpoint/2010/main" val="33252402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400424-5EFC-2C9C-7D92-6E91EC510B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F91A7D-F315-21BC-EC3F-E32D1F6EDF08}"/>
              </a:ext>
            </a:extLst>
          </p:cNvPr>
          <p:cNvSpPr>
            <a:spLocks noGrp="1"/>
          </p:cNvSpPr>
          <p:nvPr>
            <p:ph type="title"/>
          </p:nvPr>
        </p:nvSpPr>
        <p:spPr/>
        <p:txBody>
          <a:bodyPr/>
          <a:lstStyle/>
          <a:p>
            <a:r>
              <a:rPr lang="en-US" dirty="0"/>
              <a:t>From “naloxone” to “opioid antagonist” </a:t>
            </a:r>
          </a:p>
        </p:txBody>
      </p:sp>
      <p:sp>
        <p:nvSpPr>
          <p:cNvPr id="3" name="Footer Placeholder 2">
            <a:extLst>
              <a:ext uri="{FF2B5EF4-FFF2-40B4-BE49-F238E27FC236}">
                <a16:creationId xmlns:a16="http://schemas.microsoft.com/office/drawing/2014/main" id="{5FF77992-1C0A-77B0-4EF5-CDE3EBEE5F07}"/>
              </a:ext>
            </a:extLst>
          </p:cNvPr>
          <p:cNvSpPr>
            <a:spLocks noGrp="1"/>
          </p:cNvSpPr>
          <p:nvPr>
            <p:ph type="ftr" sz="quarter" idx="3"/>
          </p:nvPr>
        </p:nvSpPr>
        <p:spPr/>
        <p:txBody>
          <a:bodyPr/>
          <a:lstStyle/>
          <a:p>
            <a:r>
              <a:rPr lang="en-US"/>
              <a:t>Harm Reduction Laws in the United States - 2024 Update </a:t>
            </a:r>
            <a:endParaRPr lang="en-US" dirty="0"/>
          </a:p>
        </p:txBody>
      </p:sp>
      <p:pic>
        <p:nvPicPr>
          <p:cNvPr id="7" name="Picture 6" descr="A screenshot of a computer&#10;&#10;Description automatically generated">
            <a:extLst>
              <a:ext uri="{FF2B5EF4-FFF2-40B4-BE49-F238E27FC236}">
                <a16:creationId xmlns:a16="http://schemas.microsoft.com/office/drawing/2014/main" id="{298269B0-BD9E-8546-C609-57000D6CF892}"/>
              </a:ext>
            </a:extLst>
          </p:cNvPr>
          <p:cNvPicPr>
            <a:picLocks noChangeAspect="1"/>
          </p:cNvPicPr>
          <p:nvPr/>
        </p:nvPicPr>
        <p:blipFill>
          <a:blip r:embed="rId3"/>
          <a:stretch>
            <a:fillRect/>
          </a:stretch>
        </p:blipFill>
        <p:spPr>
          <a:xfrm>
            <a:off x="1306576" y="2000310"/>
            <a:ext cx="7051610" cy="3868915"/>
          </a:xfrm>
          <a:prstGeom prst="rect">
            <a:avLst/>
          </a:prstGeom>
        </p:spPr>
      </p:pic>
    </p:spTree>
    <p:extLst>
      <p:ext uri="{BB962C8B-B14F-4D97-AF65-F5344CB8AC3E}">
        <p14:creationId xmlns:p14="http://schemas.microsoft.com/office/powerpoint/2010/main" val="22742175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E7F8DE-7D60-CD67-4CA5-FB35790296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8344D8-1D08-E3C5-EC10-629ABC254813}"/>
              </a:ext>
            </a:extLst>
          </p:cNvPr>
          <p:cNvSpPr>
            <a:spLocks noGrp="1"/>
          </p:cNvSpPr>
          <p:nvPr>
            <p:ph type="title"/>
          </p:nvPr>
        </p:nvSpPr>
        <p:spPr/>
        <p:txBody>
          <a:bodyPr/>
          <a:lstStyle/>
          <a:p>
            <a:r>
              <a:rPr lang="en-US" dirty="0" err="1"/>
              <a:t>Nalmefene</a:t>
            </a:r>
            <a:r>
              <a:rPr lang="en-US" dirty="0"/>
              <a:t> &amp; high dose naloxone </a:t>
            </a:r>
          </a:p>
        </p:txBody>
      </p:sp>
      <p:sp>
        <p:nvSpPr>
          <p:cNvPr id="3" name="Footer Placeholder 2">
            <a:extLst>
              <a:ext uri="{FF2B5EF4-FFF2-40B4-BE49-F238E27FC236}">
                <a16:creationId xmlns:a16="http://schemas.microsoft.com/office/drawing/2014/main" id="{93A0C140-B599-5E2C-0F7B-7796B6E82873}"/>
              </a:ext>
            </a:extLst>
          </p:cNvPr>
          <p:cNvSpPr>
            <a:spLocks noGrp="1"/>
          </p:cNvSpPr>
          <p:nvPr>
            <p:ph type="ftr" sz="quarter" idx="3"/>
          </p:nvPr>
        </p:nvSpPr>
        <p:spPr/>
        <p:txBody>
          <a:bodyPr/>
          <a:lstStyle/>
          <a:p>
            <a:r>
              <a:rPr lang="en-US"/>
              <a:t>Harm Reduction Laws in the United States - 2024 Update </a:t>
            </a:r>
            <a:endParaRPr lang="en-US" dirty="0"/>
          </a:p>
        </p:txBody>
      </p:sp>
      <p:sp>
        <p:nvSpPr>
          <p:cNvPr id="4" name="Content Placeholder 3">
            <a:extLst>
              <a:ext uri="{FF2B5EF4-FFF2-40B4-BE49-F238E27FC236}">
                <a16:creationId xmlns:a16="http://schemas.microsoft.com/office/drawing/2014/main" id="{D83B3A65-501B-8CBD-6006-C23AF987537E}"/>
              </a:ext>
            </a:extLst>
          </p:cNvPr>
          <p:cNvSpPr>
            <a:spLocks noGrp="1"/>
          </p:cNvSpPr>
          <p:nvPr>
            <p:ph sz="quarter" idx="13"/>
          </p:nvPr>
        </p:nvSpPr>
        <p:spPr>
          <a:xfrm>
            <a:off x="1206500" y="2290763"/>
            <a:ext cx="7464425" cy="3398366"/>
          </a:xfrm>
        </p:spPr>
        <p:txBody>
          <a:bodyPr vert="horz" wrap="square" lIns="0" tIns="0" rIns="0" bIns="0" rtlCol="0" anchor="t">
            <a:spAutoFit/>
          </a:bodyPr>
          <a:lstStyle/>
          <a:p>
            <a:pPr lvl="1"/>
            <a:r>
              <a:rPr lang="en-US" dirty="0" err="1"/>
              <a:t>Nalmefene</a:t>
            </a:r>
            <a:r>
              <a:rPr lang="en-US" dirty="0"/>
              <a:t> and other high dose opioid antagonists can be harmful </a:t>
            </a:r>
          </a:p>
          <a:p>
            <a:pPr marL="514350" lvl="2" indent="-285750">
              <a:buFont typeface="Arial" panose="020B0604020202020204" pitchFamily="34" charset="0"/>
              <a:buChar char="»"/>
            </a:pPr>
            <a:r>
              <a:rPr lang="en-US" dirty="0"/>
              <a:t>Many harm reduction programs, including those in areas with high fentanyl penetration, have found that the 0.4mg intramuscular naloxone remains effective </a:t>
            </a:r>
          </a:p>
          <a:p>
            <a:pPr marL="514350" lvl="2" indent="-285750">
              <a:buFont typeface="Arial" panose="020B0604020202020204" pitchFamily="34" charset="0"/>
              <a:buChar char="»"/>
            </a:pPr>
            <a:r>
              <a:rPr lang="en-US" dirty="0" err="1"/>
              <a:t>Nalmefene</a:t>
            </a:r>
            <a:r>
              <a:rPr lang="en-US" dirty="0"/>
              <a:t> is longer acting than naloxone </a:t>
            </a:r>
          </a:p>
          <a:p>
            <a:pPr marL="514350" lvl="2" indent="-285750">
              <a:buFont typeface="Arial" panose="020B0604020202020204" pitchFamily="34" charset="0"/>
              <a:buChar char="»"/>
            </a:pPr>
            <a:r>
              <a:rPr lang="en-US" dirty="0">
                <a:hlinkClick r:id="rId3"/>
              </a:rPr>
              <a:t>A February 2024 study </a:t>
            </a:r>
            <a:r>
              <a:rPr lang="en-US" dirty="0"/>
              <a:t>shows no benefit to 8mg compared to 4mg naloxone </a:t>
            </a:r>
          </a:p>
          <a:p>
            <a:pPr marL="514350" lvl="2" indent="-285750">
              <a:buFont typeface="Arial" panose="020B0604020202020204" pitchFamily="34" charset="0"/>
              <a:buChar char="»"/>
            </a:pPr>
            <a:r>
              <a:rPr lang="en-US" dirty="0"/>
              <a:t>Both </a:t>
            </a:r>
            <a:r>
              <a:rPr lang="en-US" dirty="0" err="1"/>
              <a:t>nalmefene</a:t>
            </a:r>
            <a:r>
              <a:rPr lang="en-US" dirty="0"/>
              <a:t> and higher dose naloxone can lead to precipitated withdrawal (Symptoms include: diarrhea, nausea, vomiting, runny nose, goosebumps, chills, headaches, more serious risks include pulmonary edema, tachycardia, and increased risk of overdose from attempts to overcome withdrawal symptoms) </a:t>
            </a:r>
            <a:endParaRPr lang="en-US" dirty="0">
              <a:cs typeface="Arial"/>
            </a:endParaRPr>
          </a:p>
          <a:p>
            <a:pPr marL="514350" lvl="2" indent="-285750">
              <a:buFont typeface="Arial" panose="020B0604020202020204" pitchFamily="34" charset="0"/>
              <a:buChar char="»"/>
            </a:pPr>
            <a:r>
              <a:rPr lang="en-US" dirty="0"/>
              <a:t>Risks of withdrawal cause avoidance by PWUD (wouldn’t you avoid those symptoms too?) </a:t>
            </a:r>
          </a:p>
          <a:p>
            <a:endParaRPr lang="en-US" dirty="0"/>
          </a:p>
        </p:txBody>
      </p:sp>
    </p:spTree>
    <p:extLst>
      <p:ext uri="{BB962C8B-B14F-4D97-AF65-F5344CB8AC3E}">
        <p14:creationId xmlns:p14="http://schemas.microsoft.com/office/powerpoint/2010/main" val="21638062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FAE90-C340-1AD5-9267-FE5B5DA49BC8}"/>
              </a:ext>
            </a:extLst>
          </p:cNvPr>
          <p:cNvSpPr>
            <a:spLocks noGrp="1"/>
          </p:cNvSpPr>
          <p:nvPr>
            <p:ph type="title"/>
          </p:nvPr>
        </p:nvSpPr>
        <p:spPr/>
        <p:txBody>
          <a:bodyPr/>
          <a:lstStyle/>
          <a:p>
            <a:r>
              <a:rPr lang="en-US" dirty="0"/>
              <a:t>Layperson distribution and immunity </a:t>
            </a:r>
          </a:p>
        </p:txBody>
      </p:sp>
      <p:sp>
        <p:nvSpPr>
          <p:cNvPr id="3" name="Footer Placeholder 2">
            <a:extLst>
              <a:ext uri="{FF2B5EF4-FFF2-40B4-BE49-F238E27FC236}">
                <a16:creationId xmlns:a16="http://schemas.microsoft.com/office/drawing/2014/main" id="{0F6B9E0B-C7D7-C518-D0BD-05D190092670}"/>
              </a:ext>
            </a:extLst>
          </p:cNvPr>
          <p:cNvSpPr>
            <a:spLocks noGrp="1"/>
          </p:cNvSpPr>
          <p:nvPr>
            <p:ph type="ftr" sz="quarter" idx="3"/>
          </p:nvPr>
        </p:nvSpPr>
        <p:spPr/>
        <p:txBody>
          <a:bodyPr/>
          <a:lstStyle/>
          <a:p>
            <a:r>
              <a:rPr lang="en-US"/>
              <a:t>Harm Reduction Laws in the United States - 2024 Update </a:t>
            </a:r>
            <a:endParaRPr lang="en-US" dirty="0"/>
          </a:p>
        </p:txBody>
      </p:sp>
      <p:sp>
        <p:nvSpPr>
          <p:cNvPr id="4" name="Content Placeholder 3">
            <a:extLst>
              <a:ext uri="{FF2B5EF4-FFF2-40B4-BE49-F238E27FC236}">
                <a16:creationId xmlns:a16="http://schemas.microsoft.com/office/drawing/2014/main" id="{7128FB5B-4BAF-CB49-AB54-6E7B3BB83C40}"/>
              </a:ext>
            </a:extLst>
          </p:cNvPr>
          <p:cNvSpPr>
            <a:spLocks noGrp="1"/>
          </p:cNvSpPr>
          <p:nvPr>
            <p:ph sz="quarter" idx="13"/>
          </p:nvPr>
        </p:nvSpPr>
        <p:spPr>
          <a:xfrm>
            <a:off x="1206500" y="2290763"/>
            <a:ext cx="7464425" cy="1277273"/>
          </a:xfrm>
        </p:spPr>
        <p:txBody>
          <a:bodyPr/>
          <a:lstStyle/>
          <a:p>
            <a:pPr indent="0"/>
            <a:r>
              <a:rPr lang="en-US" dirty="0"/>
              <a:t>As of August 1, 2023 </a:t>
            </a:r>
          </a:p>
          <a:p>
            <a:pPr marL="57150" indent="-285750">
              <a:buFont typeface="Arial" panose="020B0604020202020204" pitchFamily="34" charset="0"/>
              <a:buChar char="»"/>
            </a:pPr>
            <a:r>
              <a:rPr lang="en-US" sz="1400" dirty="0">
                <a:solidFill>
                  <a:schemeClr val="bg2"/>
                </a:solidFill>
              </a:rPr>
              <a:t>39 states allow layperson distribution of prescription naloxone (38 in 2020) </a:t>
            </a:r>
          </a:p>
          <a:p>
            <a:pPr marL="57150" indent="-285750">
              <a:buFont typeface="Arial" panose="020B0604020202020204" pitchFamily="34" charset="0"/>
              <a:buChar char="»"/>
            </a:pPr>
            <a:r>
              <a:rPr lang="en-US" sz="1400" dirty="0">
                <a:solidFill>
                  <a:schemeClr val="bg2"/>
                </a:solidFill>
              </a:rPr>
              <a:t>16 states allow possession without a prescription (12 in 2020) </a:t>
            </a:r>
          </a:p>
          <a:p>
            <a:pPr marL="57150" indent="-285750">
              <a:buFont typeface="Arial" panose="020B0604020202020204" pitchFamily="34" charset="0"/>
              <a:buChar char="»"/>
            </a:pPr>
            <a:r>
              <a:rPr lang="en-US" sz="1400" dirty="0">
                <a:solidFill>
                  <a:schemeClr val="bg2"/>
                </a:solidFill>
              </a:rPr>
              <a:t>48 states have explicit civil immunity for administering naloxone (45 in 2020) </a:t>
            </a:r>
          </a:p>
        </p:txBody>
      </p:sp>
      <p:pic>
        <p:nvPicPr>
          <p:cNvPr id="5" name="Picture 4">
            <a:extLst>
              <a:ext uri="{FF2B5EF4-FFF2-40B4-BE49-F238E27FC236}">
                <a16:creationId xmlns:a16="http://schemas.microsoft.com/office/drawing/2014/main" id="{9270BEE2-C46F-1E29-DF9E-50847DECC24A}"/>
              </a:ext>
            </a:extLst>
          </p:cNvPr>
          <p:cNvPicPr>
            <a:picLocks noChangeAspect="1"/>
          </p:cNvPicPr>
          <p:nvPr/>
        </p:nvPicPr>
        <p:blipFill>
          <a:blip r:embed="rId3"/>
          <a:stretch>
            <a:fillRect/>
          </a:stretch>
        </p:blipFill>
        <p:spPr>
          <a:xfrm>
            <a:off x="2881291" y="3767912"/>
            <a:ext cx="3902179" cy="2596507"/>
          </a:xfrm>
          <a:prstGeom prst="rect">
            <a:avLst/>
          </a:prstGeom>
        </p:spPr>
      </p:pic>
    </p:spTree>
    <p:extLst>
      <p:ext uri="{BB962C8B-B14F-4D97-AF65-F5344CB8AC3E}">
        <p14:creationId xmlns:p14="http://schemas.microsoft.com/office/powerpoint/2010/main" val="2929909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ACEDDE-E9BC-C9BA-499D-255A523342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3E0406-19A1-2CB0-3D19-DB21676B109D}"/>
              </a:ext>
            </a:extLst>
          </p:cNvPr>
          <p:cNvSpPr>
            <a:spLocks noGrp="1"/>
          </p:cNvSpPr>
          <p:nvPr>
            <p:ph type="title"/>
          </p:nvPr>
        </p:nvSpPr>
        <p:spPr/>
        <p:txBody>
          <a:bodyPr/>
          <a:lstStyle/>
          <a:p>
            <a:r>
              <a:rPr lang="en-US" dirty="0"/>
              <a:t>Naloxone Vending Machines</a:t>
            </a:r>
          </a:p>
        </p:txBody>
      </p:sp>
      <p:sp>
        <p:nvSpPr>
          <p:cNvPr id="3" name="Footer Placeholder 2">
            <a:extLst>
              <a:ext uri="{FF2B5EF4-FFF2-40B4-BE49-F238E27FC236}">
                <a16:creationId xmlns:a16="http://schemas.microsoft.com/office/drawing/2014/main" id="{841855D8-F98F-43B8-1BBC-0C0B21D9061B}"/>
              </a:ext>
            </a:extLst>
          </p:cNvPr>
          <p:cNvSpPr>
            <a:spLocks noGrp="1"/>
          </p:cNvSpPr>
          <p:nvPr>
            <p:ph type="ftr" sz="quarter" idx="3"/>
          </p:nvPr>
        </p:nvSpPr>
        <p:spPr/>
        <p:txBody>
          <a:bodyPr/>
          <a:lstStyle/>
          <a:p>
            <a:r>
              <a:rPr lang="en-US"/>
              <a:t>Harm Reduction Laws in the United States - 2024 Update </a:t>
            </a:r>
            <a:endParaRPr lang="en-US" dirty="0"/>
          </a:p>
        </p:txBody>
      </p:sp>
      <p:pic>
        <p:nvPicPr>
          <p:cNvPr id="4" name="Picture 3" descr="A picture containing website&#10;&#10;Description automatically generated">
            <a:extLst>
              <a:ext uri="{FF2B5EF4-FFF2-40B4-BE49-F238E27FC236}">
                <a16:creationId xmlns:a16="http://schemas.microsoft.com/office/drawing/2014/main" id="{7C8729D0-9C0F-B6DE-21E6-E472361C32A6}"/>
              </a:ext>
            </a:extLst>
          </p:cNvPr>
          <p:cNvPicPr>
            <a:picLocks noChangeAspect="1"/>
          </p:cNvPicPr>
          <p:nvPr/>
        </p:nvPicPr>
        <p:blipFill>
          <a:blip r:embed="rId3"/>
          <a:stretch>
            <a:fillRect/>
          </a:stretch>
        </p:blipFill>
        <p:spPr>
          <a:xfrm rot="5400000">
            <a:off x="212895" y="2815708"/>
            <a:ext cx="3154645" cy="2365984"/>
          </a:xfrm>
          <a:prstGeom prst="rect">
            <a:avLst/>
          </a:prstGeom>
        </p:spPr>
      </p:pic>
      <p:pic>
        <p:nvPicPr>
          <p:cNvPr id="7" name="Content Placeholder 9" descr="A picture containing text, vending machine&#10;&#10;Description automatically generated">
            <a:extLst>
              <a:ext uri="{FF2B5EF4-FFF2-40B4-BE49-F238E27FC236}">
                <a16:creationId xmlns:a16="http://schemas.microsoft.com/office/drawing/2014/main" id="{6BC2EC79-F050-7EF2-C9FA-8F5173F9F594}"/>
              </a:ext>
            </a:extLst>
          </p:cNvPr>
          <p:cNvPicPr>
            <a:picLocks noChangeAspect="1"/>
          </p:cNvPicPr>
          <p:nvPr/>
        </p:nvPicPr>
        <p:blipFill>
          <a:blip r:embed="rId4"/>
          <a:stretch>
            <a:fillRect/>
          </a:stretch>
        </p:blipFill>
        <p:spPr>
          <a:xfrm>
            <a:off x="3307738" y="2208440"/>
            <a:ext cx="2672931" cy="2004698"/>
          </a:xfrm>
          <a:prstGeom prst="rect">
            <a:avLst/>
          </a:prstGeom>
        </p:spPr>
      </p:pic>
      <p:pic>
        <p:nvPicPr>
          <p:cNvPr id="8" name="Picture 2" descr="Vending machine stocked with free Narcan aims to curb overdose deaths in  Muskegon - mlive.com">
            <a:extLst>
              <a:ext uri="{FF2B5EF4-FFF2-40B4-BE49-F238E27FC236}">
                <a16:creationId xmlns:a16="http://schemas.microsoft.com/office/drawing/2014/main" id="{78D7AF22-7020-45F1-8DFD-CB8FFEBBC8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71885" y="4288601"/>
            <a:ext cx="2998907" cy="224628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picture containing text, building, brick&#10;&#10;Description automatically generated">
            <a:extLst>
              <a:ext uri="{FF2B5EF4-FFF2-40B4-BE49-F238E27FC236}">
                <a16:creationId xmlns:a16="http://schemas.microsoft.com/office/drawing/2014/main" id="{0195C9F5-E183-047D-61FF-3EDB1D94255D}"/>
              </a:ext>
            </a:extLst>
          </p:cNvPr>
          <p:cNvPicPr>
            <a:picLocks noChangeAspect="1"/>
          </p:cNvPicPr>
          <p:nvPr/>
        </p:nvPicPr>
        <p:blipFill>
          <a:blip r:embed="rId6"/>
          <a:stretch>
            <a:fillRect/>
          </a:stretch>
        </p:blipFill>
        <p:spPr>
          <a:xfrm>
            <a:off x="6369467" y="2526152"/>
            <a:ext cx="2516009" cy="3373971"/>
          </a:xfrm>
          <a:prstGeom prst="rect">
            <a:avLst/>
          </a:prstGeom>
        </p:spPr>
      </p:pic>
    </p:spTree>
    <p:extLst>
      <p:ext uri="{BB962C8B-B14F-4D97-AF65-F5344CB8AC3E}">
        <p14:creationId xmlns:p14="http://schemas.microsoft.com/office/powerpoint/2010/main" val="36539277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9B6BF9-F1BE-BCE1-FF29-B15621B43D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133E09-AECA-31F8-F037-3D80AA763518}"/>
              </a:ext>
            </a:extLst>
          </p:cNvPr>
          <p:cNvSpPr>
            <a:spLocks noGrp="1"/>
          </p:cNvSpPr>
          <p:nvPr>
            <p:ph type="title"/>
          </p:nvPr>
        </p:nvSpPr>
        <p:spPr/>
        <p:txBody>
          <a:bodyPr/>
          <a:lstStyle/>
          <a:p>
            <a:r>
              <a:rPr lang="en-US" dirty="0"/>
              <a:t>Medical Professional Liability </a:t>
            </a:r>
          </a:p>
        </p:txBody>
      </p:sp>
      <p:sp>
        <p:nvSpPr>
          <p:cNvPr id="3" name="Footer Placeholder 2">
            <a:extLst>
              <a:ext uri="{FF2B5EF4-FFF2-40B4-BE49-F238E27FC236}">
                <a16:creationId xmlns:a16="http://schemas.microsoft.com/office/drawing/2014/main" id="{B20B782D-958D-94FE-4685-487EF81792CA}"/>
              </a:ext>
            </a:extLst>
          </p:cNvPr>
          <p:cNvSpPr>
            <a:spLocks noGrp="1"/>
          </p:cNvSpPr>
          <p:nvPr>
            <p:ph type="ftr" sz="quarter" idx="3"/>
          </p:nvPr>
        </p:nvSpPr>
        <p:spPr/>
        <p:txBody>
          <a:bodyPr/>
          <a:lstStyle/>
          <a:p>
            <a:r>
              <a:rPr lang="en-US"/>
              <a:t>Harm Reduction Laws in the United States - 2024 Update </a:t>
            </a:r>
            <a:endParaRPr lang="en-US" dirty="0"/>
          </a:p>
        </p:txBody>
      </p:sp>
      <p:sp>
        <p:nvSpPr>
          <p:cNvPr id="4" name="Content Placeholder 3">
            <a:extLst>
              <a:ext uri="{FF2B5EF4-FFF2-40B4-BE49-F238E27FC236}">
                <a16:creationId xmlns:a16="http://schemas.microsoft.com/office/drawing/2014/main" id="{8FE7FEDB-65EC-BF47-1CB5-5F32FA5BB874}"/>
              </a:ext>
            </a:extLst>
          </p:cNvPr>
          <p:cNvSpPr>
            <a:spLocks noGrp="1"/>
          </p:cNvSpPr>
          <p:nvPr>
            <p:ph sz="quarter" idx="13"/>
          </p:nvPr>
        </p:nvSpPr>
        <p:spPr>
          <a:xfrm>
            <a:off x="1206500" y="2290763"/>
            <a:ext cx="7464425" cy="1708160"/>
          </a:xfrm>
        </p:spPr>
        <p:txBody>
          <a:bodyPr/>
          <a:lstStyle/>
          <a:p>
            <a:pPr indent="0"/>
            <a:r>
              <a:rPr lang="en-US" dirty="0"/>
              <a:t>As of August 1, 2023 </a:t>
            </a:r>
          </a:p>
          <a:p>
            <a:pPr marL="57150" indent="-285750">
              <a:buFont typeface="Arial" panose="020B0604020202020204" pitchFamily="34" charset="0"/>
              <a:buChar char="»"/>
            </a:pPr>
            <a:r>
              <a:rPr lang="en-US" sz="1400" dirty="0">
                <a:solidFill>
                  <a:schemeClr val="bg2"/>
                </a:solidFill>
              </a:rPr>
              <a:t>11 states allow pharmacist prescribing (8 in 2020, 5 in 2016) </a:t>
            </a:r>
          </a:p>
          <a:p>
            <a:pPr marL="57150" indent="-285750">
              <a:buFont typeface="Arial" panose="020B0604020202020204" pitchFamily="34" charset="0"/>
              <a:buChar char="»"/>
            </a:pPr>
            <a:r>
              <a:rPr lang="en-US" sz="1400" dirty="0">
                <a:solidFill>
                  <a:schemeClr val="bg2"/>
                </a:solidFill>
              </a:rPr>
              <a:t>43 states have explicit civil immunity for prescribers/dispensers (43 in 2020, 36 in 2016) </a:t>
            </a:r>
          </a:p>
          <a:p>
            <a:pPr marL="57150" indent="-285750">
              <a:buFont typeface="Arial" panose="020B0604020202020204" pitchFamily="34" charset="0"/>
              <a:buChar char="»"/>
            </a:pPr>
            <a:r>
              <a:rPr lang="en-US" sz="1400" dirty="0">
                <a:solidFill>
                  <a:schemeClr val="bg2"/>
                </a:solidFill>
              </a:rPr>
              <a:t>36 have explicit disciplinary immunity for prescribers/dispensers (36 in 2020, 31 in 2016) </a:t>
            </a:r>
          </a:p>
        </p:txBody>
      </p:sp>
      <p:pic>
        <p:nvPicPr>
          <p:cNvPr id="6" name="Picture 5">
            <a:extLst>
              <a:ext uri="{FF2B5EF4-FFF2-40B4-BE49-F238E27FC236}">
                <a16:creationId xmlns:a16="http://schemas.microsoft.com/office/drawing/2014/main" id="{7AB62EB6-1251-F96C-74AB-68271E0165A9}"/>
              </a:ext>
            </a:extLst>
          </p:cNvPr>
          <p:cNvPicPr>
            <a:picLocks noChangeAspect="1"/>
          </p:cNvPicPr>
          <p:nvPr/>
        </p:nvPicPr>
        <p:blipFill>
          <a:blip r:embed="rId3"/>
          <a:stretch>
            <a:fillRect/>
          </a:stretch>
        </p:blipFill>
        <p:spPr>
          <a:xfrm>
            <a:off x="2482346" y="3839348"/>
            <a:ext cx="4519816" cy="2542397"/>
          </a:xfrm>
          <a:prstGeom prst="rect">
            <a:avLst/>
          </a:prstGeom>
        </p:spPr>
      </p:pic>
    </p:spTree>
    <p:extLst>
      <p:ext uri="{BB962C8B-B14F-4D97-AF65-F5344CB8AC3E}">
        <p14:creationId xmlns:p14="http://schemas.microsoft.com/office/powerpoint/2010/main" val="12575092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916AA9-7C63-D92E-B7FF-DE492DEB88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3ABFB2-DEB9-7E7C-43DC-02C5ED63A3E7}"/>
              </a:ext>
            </a:extLst>
          </p:cNvPr>
          <p:cNvSpPr>
            <a:spLocks noGrp="1"/>
          </p:cNvSpPr>
          <p:nvPr>
            <p:ph type="title"/>
          </p:nvPr>
        </p:nvSpPr>
        <p:spPr/>
        <p:txBody>
          <a:bodyPr/>
          <a:lstStyle/>
          <a:p>
            <a:r>
              <a:rPr lang="en-US" dirty="0"/>
              <a:t>Naloxone Insurance Coverage Mandates </a:t>
            </a:r>
          </a:p>
        </p:txBody>
      </p:sp>
      <p:sp>
        <p:nvSpPr>
          <p:cNvPr id="3" name="Footer Placeholder 2">
            <a:extLst>
              <a:ext uri="{FF2B5EF4-FFF2-40B4-BE49-F238E27FC236}">
                <a16:creationId xmlns:a16="http://schemas.microsoft.com/office/drawing/2014/main" id="{B9E165B1-AAC6-1EE2-7529-F956E95642C8}"/>
              </a:ext>
            </a:extLst>
          </p:cNvPr>
          <p:cNvSpPr>
            <a:spLocks noGrp="1"/>
          </p:cNvSpPr>
          <p:nvPr>
            <p:ph type="ftr" sz="quarter" idx="3"/>
          </p:nvPr>
        </p:nvSpPr>
        <p:spPr/>
        <p:txBody>
          <a:bodyPr/>
          <a:lstStyle/>
          <a:p>
            <a:r>
              <a:rPr lang="en-US"/>
              <a:t>Harm Reduction Laws in the United States - 2024 Update </a:t>
            </a:r>
            <a:endParaRPr lang="en-US" dirty="0"/>
          </a:p>
        </p:txBody>
      </p:sp>
      <p:sp>
        <p:nvSpPr>
          <p:cNvPr id="4" name="Content Placeholder 3">
            <a:extLst>
              <a:ext uri="{FF2B5EF4-FFF2-40B4-BE49-F238E27FC236}">
                <a16:creationId xmlns:a16="http://schemas.microsoft.com/office/drawing/2014/main" id="{C87B1181-4479-5A4A-5B30-F2838E438F84}"/>
              </a:ext>
            </a:extLst>
          </p:cNvPr>
          <p:cNvSpPr>
            <a:spLocks noGrp="1"/>
          </p:cNvSpPr>
          <p:nvPr>
            <p:ph sz="quarter" idx="13"/>
          </p:nvPr>
        </p:nvSpPr>
        <p:spPr>
          <a:xfrm>
            <a:off x="1206500" y="2290763"/>
            <a:ext cx="7464425" cy="5157822"/>
          </a:xfrm>
        </p:spPr>
        <p:txBody>
          <a:bodyPr vert="horz" wrap="square" lIns="0" tIns="0" rIns="0" bIns="0" rtlCol="0" anchor="t">
            <a:spAutoFit/>
          </a:bodyPr>
          <a:lstStyle/>
          <a:p>
            <a:pPr indent="0"/>
            <a:r>
              <a:rPr lang="en-US" dirty="0"/>
              <a:t>As of April 1, 2023, seven states require that private insurers cover naloxone </a:t>
            </a:r>
          </a:p>
          <a:p>
            <a:pPr marL="57150" indent="-285750">
              <a:buFont typeface="Arial" panose="020B0604020202020204" pitchFamily="34" charset="0"/>
              <a:buChar char="»"/>
            </a:pPr>
            <a:r>
              <a:rPr kumimoji="0" lang="en-US" sz="1400" b="1" i="0" u="none" strike="noStrike" kern="1200" cap="none" spc="0" normalizeH="0" baseline="0" noProof="0" dirty="0">
                <a:ln>
                  <a:noFill/>
                </a:ln>
                <a:solidFill>
                  <a:srgbClr val="008877"/>
                </a:solidFill>
                <a:effectLst/>
                <a:uLnTx/>
                <a:uFillTx/>
                <a:latin typeface="Arial"/>
                <a:ea typeface="+mn-ea"/>
                <a:cs typeface="+mn-cs"/>
              </a:rPr>
              <a:t>Arkansas, </a:t>
            </a:r>
            <a:r>
              <a:rPr lang="en-US" sz="1400" dirty="0">
                <a:solidFill>
                  <a:srgbClr val="008877"/>
                </a:solidFill>
              </a:rPr>
              <a:t>Colorado, Illinois, Missouri, New Jersey, Rhode Island, Washington </a:t>
            </a:r>
          </a:p>
          <a:p>
            <a:pPr indent="0"/>
            <a:r>
              <a:rPr lang="en-US" dirty="0"/>
              <a:t> Five states have lowered access barriers when insurance covers naloxone</a:t>
            </a:r>
          </a:p>
          <a:p>
            <a:pPr marL="285750" indent="-285750">
              <a:buFont typeface="Arial" panose="020B0604020202020204" pitchFamily="34" charset="0"/>
              <a:buChar char="»"/>
            </a:pPr>
            <a:r>
              <a:rPr lang="en-US" sz="1400" dirty="0">
                <a:solidFill>
                  <a:srgbClr val="008877"/>
                </a:solidFill>
              </a:rPr>
              <a:t>Connecticut, Delaware, Maryland, New York </a:t>
            </a:r>
          </a:p>
          <a:p>
            <a:pPr marL="514350" lvl="2" indent="-285750">
              <a:buFont typeface="Arial" panose="020B0604020202020204" pitchFamily="34" charset="0"/>
              <a:buChar char="»"/>
            </a:pPr>
            <a:r>
              <a:rPr lang="en-US" sz="1200" b="1" dirty="0"/>
              <a:t>Pre-authorization requirements prohibited</a:t>
            </a:r>
            <a:endParaRPr lang="en-US" sz="1400" dirty="0">
              <a:solidFill>
                <a:srgbClr val="008877"/>
              </a:solidFill>
            </a:endParaRPr>
          </a:p>
          <a:p>
            <a:pPr marL="285750" indent="-285750">
              <a:buFont typeface="Arial" panose="020B0604020202020204" pitchFamily="34" charset="0"/>
              <a:buChar char="»"/>
            </a:pPr>
            <a:r>
              <a:rPr lang="en-US" sz="1400" dirty="0">
                <a:solidFill>
                  <a:srgbClr val="008877"/>
                </a:solidFill>
              </a:rPr>
              <a:t>Minnesota </a:t>
            </a:r>
          </a:p>
          <a:p>
            <a:pPr marL="514350" lvl="2" indent="-285750">
              <a:buFont typeface="Arial" panose="020B0604020202020204" pitchFamily="34" charset="0"/>
              <a:buChar char="»"/>
            </a:pPr>
            <a:r>
              <a:rPr lang="en-US" sz="1200" b="1" dirty="0"/>
              <a:t>If plan covers prescriptions, must cover prescriptions for opioid antagonists, including pharmacist prescribed opioid antagonists </a:t>
            </a:r>
            <a:endParaRPr lang="en-US" sz="1200" b="1" dirty="0">
              <a:cs typeface="Arial"/>
            </a:endParaRPr>
          </a:p>
          <a:p>
            <a:pPr lvl="2"/>
            <a:endParaRPr lang="en-US" dirty="0"/>
          </a:p>
          <a:p>
            <a:pPr indent="0"/>
            <a:r>
              <a:rPr lang="en-US" dirty="0"/>
              <a:t>“Opioid antagonist” language here too</a:t>
            </a:r>
          </a:p>
          <a:p>
            <a:pPr indent="0"/>
            <a:r>
              <a:rPr lang="en-US" dirty="0"/>
              <a:t> </a:t>
            </a:r>
          </a:p>
          <a:p>
            <a:pPr indent="0"/>
            <a:endParaRPr lang="en-US" sz="1400" dirty="0">
              <a:solidFill>
                <a:schemeClr val="bg2"/>
              </a:solidFill>
            </a:endParaRPr>
          </a:p>
          <a:p>
            <a:pPr marL="57150" indent="-285750">
              <a:buFont typeface="Arial" panose="020B0604020202020204" pitchFamily="34" charset="0"/>
              <a:buChar char="»"/>
            </a:pPr>
            <a:endParaRPr lang="en-US" sz="1400" dirty="0">
              <a:solidFill>
                <a:schemeClr val="bg2"/>
              </a:solidFill>
            </a:endParaRPr>
          </a:p>
          <a:p>
            <a:pPr marL="57150" indent="-285750">
              <a:buFont typeface="Arial" panose="020B0604020202020204" pitchFamily="34" charset="0"/>
              <a:buChar char="»"/>
            </a:pPr>
            <a:endParaRPr lang="en-US" sz="1400" dirty="0">
              <a:solidFill>
                <a:schemeClr val="bg2"/>
              </a:solidFill>
            </a:endParaRPr>
          </a:p>
          <a:p>
            <a:pPr marL="57150" indent="-285750">
              <a:buFont typeface="Arial" panose="020B0604020202020204" pitchFamily="34" charset="0"/>
              <a:buChar char="»"/>
            </a:pPr>
            <a:endParaRPr lang="en-US" sz="1400" dirty="0">
              <a:solidFill>
                <a:schemeClr val="bg2"/>
              </a:solidFill>
            </a:endParaRPr>
          </a:p>
          <a:p>
            <a:pPr indent="0"/>
            <a:endParaRPr lang="en-US" sz="1400" dirty="0">
              <a:solidFill>
                <a:schemeClr val="bg2"/>
              </a:solidFill>
            </a:endParaRPr>
          </a:p>
        </p:txBody>
      </p:sp>
    </p:spTree>
    <p:extLst>
      <p:ext uri="{BB962C8B-B14F-4D97-AF65-F5344CB8AC3E}">
        <p14:creationId xmlns:p14="http://schemas.microsoft.com/office/powerpoint/2010/main" val="31850028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Background</a:t>
            </a:r>
          </a:p>
        </p:txBody>
      </p:sp>
      <p:sp>
        <p:nvSpPr>
          <p:cNvPr id="3" name="Footer Placeholder 2"/>
          <p:cNvSpPr>
            <a:spLocks noGrp="1"/>
          </p:cNvSpPr>
          <p:nvPr>
            <p:ph type="ftr" sz="quarter" idx="3"/>
          </p:nvPr>
        </p:nvSpPr>
        <p:spPr/>
        <p:txBody>
          <a:bodyPr/>
          <a:lstStyle/>
          <a:p>
            <a:r>
              <a:rPr lang="en-US"/>
              <a:t>Harm Reduction Laws in the United States - 2024 Update </a:t>
            </a:r>
            <a:endParaRPr lang="en-US" dirty="0"/>
          </a:p>
        </p:txBody>
      </p:sp>
      <p:sp>
        <p:nvSpPr>
          <p:cNvPr id="4" name="Content Placeholder 3"/>
          <p:cNvSpPr>
            <a:spLocks noGrp="1"/>
          </p:cNvSpPr>
          <p:nvPr>
            <p:ph sz="quarter" idx="13"/>
          </p:nvPr>
        </p:nvSpPr>
        <p:spPr>
          <a:xfrm>
            <a:off x="1206500" y="2290763"/>
            <a:ext cx="7464425" cy="3231654"/>
          </a:xfrm>
        </p:spPr>
        <p:txBody>
          <a:bodyPr/>
          <a:lstStyle/>
          <a:p>
            <a:pPr lvl="1"/>
            <a:r>
              <a:rPr lang="en-US" dirty="0"/>
              <a:t>Nearly 107,000 people died of overdose in 2021</a:t>
            </a:r>
          </a:p>
          <a:p>
            <a:pPr lvl="1"/>
            <a:r>
              <a:rPr lang="en-US" dirty="0"/>
              <a:t>Most caused by opioids or opioids in combinations with other drugs, but stimulant-related overdoses are rapidly increasing </a:t>
            </a:r>
          </a:p>
          <a:p>
            <a:pPr lvl="1"/>
            <a:r>
              <a:rPr lang="en-US" dirty="0"/>
              <a:t>Many people contract HIV, hepatitis C, endocarditis, and sustain injury from shared or re-used injection or smoking equipment </a:t>
            </a:r>
          </a:p>
          <a:p>
            <a:pPr lvl="1"/>
            <a:r>
              <a:rPr lang="en-US" dirty="0"/>
              <a:t>Many of these deaths and injuries are preventable</a:t>
            </a:r>
          </a:p>
          <a:p>
            <a:pPr lvl="1"/>
            <a:r>
              <a:rPr lang="en-US" dirty="0"/>
              <a:t>Many are caused or exacerbated by the “War on Drugs”</a:t>
            </a:r>
          </a:p>
          <a:p>
            <a:pPr lvl="1"/>
            <a:r>
              <a:rPr lang="en-US" dirty="0"/>
              <a:t>No silver bullets, but many opportunities to move to evidence-based, person-centered law and policy</a:t>
            </a:r>
          </a:p>
          <a:p>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B05574-55DE-84E0-0093-B2617FFA15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83BABE-AC36-B089-9B7A-BF33021D6288}"/>
              </a:ext>
            </a:extLst>
          </p:cNvPr>
          <p:cNvSpPr>
            <a:spLocks noGrp="1"/>
          </p:cNvSpPr>
          <p:nvPr>
            <p:ph type="title"/>
          </p:nvPr>
        </p:nvSpPr>
        <p:spPr/>
        <p:txBody>
          <a:bodyPr/>
          <a:lstStyle/>
          <a:p>
            <a:r>
              <a:rPr lang="en-US" dirty="0"/>
              <a:t>What is a standing order for naloxone? </a:t>
            </a:r>
          </a:p>
        </p:txBody>
      </p:sp>
      <p:sp>
        <p:nvSpPr>
          <p:cNvPr id="3" name="Footer Placeholder 2">
            <a:extLst>
              <a:ext uri="{FF2B5EF4-FFF2-40B4-BE49-F238E27FC236}">
                <a16:creationId xmlns:a16="http://schemas.microsoft.com/office/drawing/2014/main" id="{E781E052-B4B5-0F3C-D735-348255E6696C}"/>
              </a:ext>
            </a:extLst>
          </p:cNvPr>
          <p:cNvSpPr>
            <a:spLocks noGrp="1"/>
          </p:cNvSpPr>
          <p:nvPr>
            <p:ph type="ftr" sz="quarter" idx="3"/>
          </p:nvPr>
        </p:nvSpPr>
        <p:spPr/>
        <p:txBody>
          <a:bodyPr/>
          <a:lstStyle/>
          <a:p>
            <a:r>
              <a:rPr lang="en-US"/>
              <a:t>Harm Reduction Laws in the United States - 2024 Update </a:t>
            </a:r>
            <a:endParaRPr lang="en-US" dirty="0"/>
          </a:p>
        </p:txBody>
      </p:sp>
      <p:sp>
        <p:nvSpPr>
          <p:cNvPr id="4" name="Content Placeholder 3">
            <a:extLst>
              <a:ext uri="{FF2B5EF4-FFF2-40B4-BE49-F238E27FC236}">
                <a16:creationId xmlns:a16="http://schemas.microsoft.com/office/drawing/2014/main" id="{B245BCC7-7FF6-3A03-A0D7-161561636059}"/>
              </a:ext>
            </a:extLst>
          </p:cNvPr>
          <p:cNvSpPr>
            <a:spLocks noGrp="1"/>
          </p:cNvSpPr>
          <p:nvPr>
            <p:ph sz="quarter" idx="13"/>
          </p:nvPr>
        </p:nvSpPr>
        <p:spPr>
          <a:xfrm>
            <a:off x="1206500" y="2290763"/>
            <a:ext cx="7464425" cy="3252172"/>
          </a:xfrm>
        </p:spPr>
        <p:txBody>
          <a:bodyPr/>
          <a:lstStyle/>
          <a:p>
            <a:r>
              <a:rPr lang="en-US" dirty="0"/>
              <a:t>Most naloxone laws allow any prescriber to issue “non-patient specific prescription” for individuals who meet predetermined criteria </a:t>
            </a:r>
          </a:p>
          <a:p>
            <a:pPr marL="285750" indent="-285750">
              <a:buFont typeface="Arial" panose="020B0604020202020204" pitchFamily="34" charset="0"/>
              <a:buChar char="»"/>
            </a:pPr>
            <a:r>
              <a:rPr lang="en-US" sz="1400" dirty="0">
                <a:solidFill>
                  <a:srgbClr val="008877"/>
                </a:solidFill>
              </a:rPr>
              <a:t>Ex: person likely to experience an overdose, person who will likely be in a position to assist a person experiencing overdose, first responders, school employees, harm reduction program employees/volunteers, etc. </a:t>
            </a:r>
            <a:endParaRPr lang="en-US" dirty="0"/>
          </a:p>
          <a:p>
            <a:r>
              <a:rPr lang="en-US" dirty="0"/>
              <a:t>Many states have issued a statewide standing order applying to all entities in the state, subject to outlined requirements </a:t>
            </a:r>
          </a:p>
          <a:p>
            <a:pPr marL="285750" marR="0" lvl="0" indent="-285750" algn="l" defTabSz="457200" rtl="0" eaLnBrk="1" fontAlgn="auto" latinLnBrk="0" hangingPunct="1">
              <a:lnSpc>
                <a:spcPct val="100000"/>
              </a:lnSpc>
              <a:spcBef>
                <a:spcPts val="0"/>
              </a:spcBef>
              <a:spcAft>
                <a:spcPts val="1000"/>
              </a:spcAft>
              <a:buClr>
                <a:srgbClr val="404040">
                  <a:lumMod val="75000"/>
                  <a:lumOff val="25000"/>
                </a:srgbClr>
              </a:buClr>
              <a:buSzTx/>
              <a:buFont typeface="Arial" panose="020B0604020202020204" pitchFamily="34" charset="0"/>
              <a:buChar char="»"/>
              <a:tabLst/>
              <a:defRPr/>
            </a:pPr>
            <a:r>
              <a:rPr kumimoji="0" lang="en-US" sz="1400" b="1" i="0" u="none" strike="noStrike" kern="1200" cap="none" spc="0" normalizeH="0" baseline="0" noProof="0" dirty="0">
                <a:ln>
                  <a:noFill/>
                </a:ln>
                <a:solidFill>
                  <a:srgbClr val="008877"/>
                </a:solidFill>
                <a:effectLst/>
                <a:uLnTx/>
                <a:uFillTx/>
                <a:latin typeface="Arial"/>
                <a:ea typeface="+mn-ea"/>
                <a:cs typeface="+mn-cs"/>
              </a:rPr>
              <a:t>Ex: requirements that pharmacist or receiver complete a training prior to dispensing</a:t>
            </a:r>
            <a:r>
              <a:rPr lang="en-US" sz="1400" dirty="0">
                <a:solidFill>
                  <a:srgbClr val="008877"/>
                </a:solidFill>
              </a:rPr>
              <a:t>/receiving, only dispensing to predetermined individuals, pharmacist providing education on administration of naloxone and identifying/responding to overdose </a:t>
            </a:r>
            <a:endParaRPr lang="en-US" dirty="0"/>
          </a:p>
          <a:p>
            <a:r>
              <a:rPr lang="en-US" dirty="0"/>
              <a:t>Protocol or collaborative practice agreement often the functional equivalent </a:t>
            </a:r>
          </a:p>
        </p:txBody>
      </p:sp>
    </p:spTree>
    <p:extLst>
      <p:ext uri="{BB962C8B-B14F-4D97-AF65-F5344CB8AC3E}">
        <p14:creationId xmlns:p14="http://schemas.microsoft.com/office/powerpoint/2010/main" val="13967087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26AF8B-B32F-A0C0-3ACC-91161AC979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240E44-9C3D-6A87-B1B7-0C0B084AE238}"/>
              </a:ext>
            </a:extLst>
          </p:cNvPr>
          <p:cNvSpPr>
            <a:spLocks noGrp="1"/>
          </p:cNvSpPr>
          <p:nvPr>
            <p:ph type="title"/>
          </p:nvPr>
        </p:nvSpPr>
        <p:spPr/>
        <p:txBody>
          <a:bodyPr/>
          <a:lstStyle/>
          <a:p>
            <a:r>
              <a:rPr lang="en-US" dirty="0"/>
              <a:t>Characteristics of Statewide Standing Orders </a:t>
            </a:r>
          </a:p>
        </p:txBody>
      </p:sp>
      <p:sp>
        <p:nvSpPr>
          <p:cNvPr id="3" name="Footer Placeholder 2">
            <a:extLst>
              <a:ext uri="{FF2B5EF4-FFF2-40B4-BE49-F238E27FC236}">
                <a16:creationId xmlns:a16="http://schemas.microsoft.com/office/drawing/2014/main" id="{0078553A-04F9-FE51-C0FE-0529F09FFD5A}"/>
              </a:ext>
            </a:extLst>
          </p:cNvPr>
          <p:cNvSpPr>
            <a:spLocks noGrp="1"/>
          </p:cNvSpPr>
          <p:nvPr>
            <p:ph type="ftr" sz="quarter" idx="3"/>
          </p:nvPr>
        </p:nvSpPr>
        <p:spPr/>
        <p:txBody>
          <a:bodyPr/>
          <a:lstStyle/>
          <a:p>
            <a:r>
              <a:rPr lang="en-US"/>
              <a:t>Harm Reduction Laws in the United States - 2024 Update </a:t>
            </a:r>
            <a:endParaRPr lang="en-US" dirty="0"/>
          </a:p>
        </p:txBody>
      </p:sp>
      <p:sp>
        <p:nvSpPr>
          <p:cNvPr id="4" name="Content Placeholder 3">
            <a:extLst>
              <a:ext uri="{FF2B5EF4-FFF2-40B4-BE49-F238E27FC236}">
                <a16:creationId xmlns:a16="http://schemas.microsoft.com/office/drawing/2014/main" id="{52E29FF9-791E-026F-AFC2-AE7EF48E5287}"/>
              </a:ext>
            </a:extLst>
          </p:cNvPr>
          <p:cNvSpPr>
            <a:spLocks noGrp="1"/>
          </p:cNvSpPr>
          <p:nvPr>
            <p:ph sz="quarter" idx="13"/>
          </p:nvPr>
        </p:nvSpPr>
        <p:spPr>
          <a:xfrm>
            <a:off x="1206500" y="2290763"/>
            <a:ext cx="7464425" cy="3282437"/>
          </a:xfrm>
        </p:spPr>
        <p:txBody>
          <a:bodyPr/>
          <a:lstStyle/>
          <a:p>
            <a:r>
              <a:rPr lang="en-US" dirty="0"/>
              <a:t>As of August 1, 2023: </a:t>
            </a:r>
          </a:p>
          <a:p>
            <a:pPr lvl="1"/>
            <a:r>
              <a:rPr lang="en-US" dirty="0"/>
              <a:t>47 states have some form of standing order, protocol or collaborative practice agreement  </a:t>
            </a:r>
          </a:p>
          <a:p>
            <a:pPr lvl="1"/>
            <a:r>
              <a:rPr lang="en-US" dirty="0"/>
              <a:t>Most states have changed from “naloxone” to some version of “opioid antagonist”  </a:t>
            </a:r>
          </a:p>
          <a:p>
            <a:pPr lvl="1"/>
            <a:r>
              <a:rPr lang="en-US" dirty="0"/>
              <a:t>Limited formulations </a:t>
            </a:r>
          </a:p>
          <a:p>
            <a:pPr lvl="2"/>
            <a:r>
              <a:rPr lang="en-US" dirty="0"/>
              <a:t>Ex: only 4mg and 8mg formulations which exclude </a:t>
            </a:r>
            <a:r>
              <a:rPr lang="en-US" dirty="0" err="1"/>
              <a:t>RiVive</a:t>
            </a:r>
            <a:r>
              <a:rPr lang="en-US" dirty="0"/>
              <a:t>  </a:t>
            </a:r>
          </a:p>
          <a:p>
            <a:pPr lvl="1"/>
            <a:r>
              <a:rPr lang="en-US" dirty="0"/>
              <a:t>Outdated inclusion of products like </a:t>
            </a:r>
            <a:r>
              <a:rPr lang="en-US" dirty="0" err="1"/>
              <a:t>Evzio</a:t>
            </a:r>
            <a:r>
              <a:rPr lang="en-US" dirty="0"/>
              <a:t> autoinjectors </a:t>
            </a:r>
          </a:p>
          <a:p>
            <a:pPr lvl="1"/>
            <a:r>
              <a:rPr lang="en-US" dirty="0"/>
              <a:t>Some states specifically updated to include </a:t>
            </a:r>
            <a:r>
              <a:rPr lang="en-US" dirty="0" err="1"/>
              <a:t>nalmefene</a:t>
            </a:r>
            <a:r>
              <a:rPr lang="en-US" dirty="0"/>
              <a:t> </a:t>
            </a:r>
          </a:p>
          <a:p>
            <a:pPr lvl="1"/>
            <a:endParaRPr lang="en-US" dirty="0"/>
          </a:p>
        </p:txBody>
      </p:sp>
    </p:spTree>
    <p:extLst>
      <p:ext uri="{BB962C8B-B14F-4D97-AF65-F5344CB8AC3E}">
        <p14:creationId xmlns:p14="http://schemas.microsoft.com/office/powerpoint/2010/main" val="30034451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1AA167-9BD1-B605-9B69-98E8C3202B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206959-D26F-FB81-460C-2E271454F270}"/>
              </a:ext>
            </a:extLst>
          </p:cNvPr>
          <p:cNvSpPr>
            <a:spLocks noGrp="1"/>
          </p:cNvSpPr>
          <p:nvPr>
            <p:ph type="title"/>
          </p:nvPr>
        </p:nvSpPr>
        <p:spPr>
          <a:xfrm>
            <a:off x="1188720" y="1600200"/>
            <a:ext cx="7946136" cy="400110"/>
          </a:xfrm>
        </p:spPr>
        <p:txBody>
          <a:bodyPr/>
          <a:lstStyle/>
          <a:p>
            <a:r>
              <a:rPr lang="en-US" dirty="0"/>
              <a:t>Where do we go from here? </a:t>
            </a:r>
          </a:p>
        </p:txBody>
      </p:sp>
      <p:sp>
        <p:nvSpPr>
          <p:cNvPr id="3" name="Footer Placeholder 2">
            <a:extLst>
              <a:ext uri="{FF2B5EF4-FFF2-40B4-BE49-F238E27FC236}">
                <a16:creationId xmlns:a16="http://schemas.microsoft.com/office/drawing/2014/main" id="{87775A82-DFFE-9E4D-919C-D1EA5262A83A}"/>
              </a:ext>
            </a:extLst>
          </p:cNvPr>
          <p:cNvSpPr>
            <a:spLocks noGrp="1"/>
          </p:cNvSpPr>
          <p:nvPr>
            <p:ph type="ftr" sz="quarter" idx="3"/>
          </p:nvPr>
        </p:nvSpPr>
        <p:spPr/>
        <p:txBody>
          <a:bodyPr/>
          <a:lstStyle/>
          <a:p>
            <a:r>
              <a:rPr lang="en-US"/>
              <a:t>Harm Reduction Laws in the United States - 2024 Update </a:t>
            </a:r>
            <a:endParaRPr lang="en-US" dirty="0"/>
          </a:p>
        </p:txBody>
      </p:sp>
      <p:sp>
        <p:nvSpPr>
          <p:cNvPr id="4" name="Content Placeholder 3">
            <a:extLst>
              <a:ext uri="{FF2B5EF4-FFF2-40B4-BE49-F238E27FC236}">
                <a16:creationId xmlns:a16="http://schemas.microsoft.com/office/drawing/2014/main" id="{436AA0B5-E4B5-1FAA-B4D2-522F17ACBBE8}"/>
              </a:ext>
            </a:extLst>
          </p:cNvPr>
          <p:cNvSpPr>
            <a:spLocks noGrp="1"/>
          </p:cNvSpPr>
          <p:nvPr>
            <p:ph sz="quarter" idx="13"/>
          </p:nvPr>
        </p:nvSpPr>
        <p:spPr>
          <a:xfrm>
            <a:off x="1206500" y="2290763"/>
            <a:ext cx="7464425" cy="3544560"/>
          </a:xfrm>
        </p:spPr>
        <p:txBody>
          <a:bodyPr/>
          <a:lstStyle/>
          <a:p>
            <a:r>
              <a:rPr lang="en-US" dirty="0"/>
              <a:t>Increase saturation of naloxone, specifically in communities where it’s most likely to be used - NOT number and types of products </a:t>
            </a:r>
          </a:p>
          <a:p>
            <a:pPr marL="228600" marR="0" lvl="1" indent="-228600" algn="l" defTabSz="457200" rtl="0" eaLnBrk="1" fontAlgn="auto" latinLnBrk="0" hangingPunct="1">
              <a:lnSpc>
                <a:spcPct val="100000"/>
              </a:lnSpc>
              <a:spcBef>
                <a:spcPts val="0"/>
              </a:spcBef>
              <a:spcAft>
                <a:spcPts val="1000"/>
              </a:spcAft>
              <a:buClr>
                <a:srgbClr val="404040"/>
              </a:buClr>
              <a:buSzTx/>
              <a:buFont typeface="Lucida Grande"/>
              <a:buChar char="»"/>
              <a:tabLst/>
              <a:defRPr/>
            </a:pPr>
            <a:r>
              <a:rPr lang="en-US" sz="1400" dirty="0">
                <a:solidFill>
                  <a:srgbClr val="008877"/>
                </a:solidFill>
              </a:rPr>
              <a:t>Naloxone works. Limited funds shouldn’t be spent on creating products that potentially do more harm than good</a:t>
            </a:r>
            <a:endParaRPr lang="en-US" dirty="0"/>
          </a:p>
          <a:p>
            <a:r>
              <a:rPr lang="en-US" dirty="0"/>
              <a:t>Liability protections in all 50 states and DC</a:t>
            </a:r>
          </a:p>
          <a:p>
            <a:r>
              <a:rPr lang="en-US" dirty="0"/>
              <a:t>State laws that clearly permit lay distribution of Rx naloxone   </a:t>
            </a:r>
          </a:p>
          <a:p>
            <a:r>
              <a:rPr lang="en-US" dirty="0"/>
              <a:t>More insurance coverage mandates that require naloxone specifically and/or provide for patient choice in product prescribed </a:t>
            </a:r>
          </a:p>
          <a:p>
            <a:pPr lvl="1"/>
            <a:r>
              <a:rPr lang="en-US" dirty="0"/>
              <a:t>“opioid antagonist” leaves room to only cover </a:t>
            </a:r>
            <a:r>
              <a:rPr lang="en-US" dirty="0" err="1"/>
              <a:t>nalmefene</a:t>
            </a:r>
            <a:r>
              <a:rPr lang="en-US" dirty="0"/>
              <a:t> </a:t>
            </a:r>
          </a:p>
          <a:p>
            <a:pPr marL="0" lvl="1" indent="0">
              <a:buNone/>
            </a:pPr>
            <a:r>
              <a:rPr lang="en-US" dirty="0">
                <a:solidFill>
                  <a:schemeClr val="tx1"/>
                </a:solidFill>
              </a:rPr>
              <a:t>Move all naloxone formulations OTC</a:t>
            </a:r>
          </a:p>
          <a:p>
            <a:pPr lvl="1"/>
            <a:endParaRPr lang="en-US" dirty="0"/>
          </a:p>
        </p:txBody>
      </p:sp>
    </p:spTree>
    <p:extLst>
      <p:ext uri="{BB962C8B-B14F-4D97-AF65-F5344CB8AC3E}">
        <p14:creationId xmlns:p14="http://schemas.microsoft.com/office/powerpoint/2010/main" val="19025030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57338" y="2274388"/>
            <a:ext cx="7589520" cy="1474956"/>
          </a:xfrm>
        </p:spPr>
        <p:txBody>
          <a:bodyPr/>
          <a:lstStyle/>
          <a:p>
            <a:r>
              <a:rPr lang="en-US" sz="4400" dirty="0"/>
              <a:t>Injecting, smoking, and drug checking prohibitions</a:t>
            </a:r>
          </a:p>
        </p:txBody>
      </p:sp>
      <p:sp>
        <p:nvSpPr>
          <p:cNvPr id="3" name="Text Placeholder 2"/>
          <p:cNvSpPr>
            <a:spLocks noGrp="1"/>
          </p:cNvSpPr>
          <p:nvPr>
            <p:ph type="subTitle" idx="1"/>
          </p:nvPr>
        </p:nvSpPr>
        <p:spPr/>
        <p:txBody>
          <a:bodyPr/>
          <a:lstStyle/>
          <a:p>
            <a:r>
              <a:rPr lang="en-US" dirty="0"/>
              <a:t> </a:t>
            </a:r>
          </a:p>
        </p:txBody>
      </p:sp>
    </p:spTree>
    <p:extLst>
      <p:ext uri="{BB962C8B-B14F-4D97-AF65-F5344CB8AC3E}">
        <p14:creationId xmlns:p14="http://schemas.microsoft.com/office/powerpoint/2010/main" val="4271272382"/>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Background on relevant law</a:t>
            </a:r>
          </a:p>
        </p:txBody>
      </p:sp>
      <p:sp>
        <p:nvSpPr>
          <p:cNvPr id="3" name="Footer Placeholder 2"/>
          <p:cNvSpPr>
            <a:spLocks noGrp="1"/>
          </p:cNvSpPr>
          <p:nvPr>
            <p:ph type="ftr" sz="quarter" idx="3"/>
          </p:nvPr>
        </p:nvSpPr>
        <p:spPr/>
        <p:txBody>
          <a:bodyPr/>
          <a:lstStyle/>
          <a:p>
            <a:r>
              <a:rPr lang="en-US"/>
              <a:t>Harm Reduction Laws in the United States - 2024 Update </a:t>
            </a:r>
            <a:endParaRPr lang="en-US" dirty="0"/>
          </a:p>
        </p:txBody>
      </p:sp>
      <p:sp>
        <p:nvSpPr>
          <p:cNvPr id="4" name="Content Placeholder 3"/>
          <p:cNvSpPr>
            <a:spLocks noGrp="1"/>
          </p:cNvSpPr>
          <p:nvPr>
            <p:ph sz="quarter" idx="13"/>
          </p:nvPr>
        </p:nvSpPr>
        <p:spPr>
          <a:xfrm>
            <a:off x="1005016" y="2290763"/>
            <a:ext cx="3456817" cy="3585597"/>
          </a:xfrm>
        </p:spPr>
        <p:txBody>
          <a:bodyPr/>
          <a:lstStyle/>
          <a:p>
            <a:pPr marL="114300" indent="-342900">
              <a:buFont typeface="Arial" panose="020B0604020202020204" pitchFamily="34" charset="0"/>
              <a:buChar char="•"/>
              <a:defRPr/>
            </a:pPr>
            <a:r>
              <a:rPr lang="en-US" sz="1600" b="0" dirty="0"/>
              <a:t>Prior to 1979, drug equipment was not illegal in most states. That year, DEA created a model law that defined essentially anything used with illicit drugs as paraphernalia</a:t>
            </a:r>
          </a:p>
          <a:p>
            <a:pPr marL="114300" indent="-342900">
              <a:buFont typeface="Arial" panose="020B0604020202020204" pitchFamily="34" charset="0"/>
              <a:buChar char="•"/>
              <a:defRPr/>
            </a:pPr>
            <a:r>
              <a:rPr lang="en-US" sz="1600" b="0" dirty="0"/>
              <a:t>Many states adopted that model. However, some have </a:t>
            </a:r>
            <a:r>
              <a:rPr lang="en-US" b="0" dirty="0"/>
              <a:t>since created exceptions</a:t>
            </a:r>
            <a:r>
              <a:rPr lang="en-US" sz="1600" b="0" dirty="0"/>
              <a:t>, such as for SSPs or drug checking equipment</a:t>
            </a:r>
          </a:p>
          <a:p>
            <a:pPr marL="114300" indent="-342900">
              <a:buFont typeface="Arial" panose="020B0604020202020204" pitchFamily="34" charset="0"/>
              <a:buChar char="•"/>
              <a:defRPr/>
            </a:pPr>
            <a:r>
              <a:rPr lang="en-US" sz="1600" b="0" dirty="0"/>
              <a:t>This has </a:t>
            </a:r>
            <a:r>
              <a:rPr lang="en-US" b="0" dirty="0"/>
              <a:t>created a</a:t>
            </a:r>
            <a:r>
              <a:rPr lang="en-US" sz="1600" b="0" dirty="0"/>
              <a:t> patchwork of paraphernalia restrictions across the country</a:t>
            </a:r>
          </a:p>
          <a:p>
            <a:endParaRPr lang="en-US" dirty="0"/>
          </a:p>
        </p:txBody>
      </p:sp>
      <p:pic>
        <p:nvPicPr>
          <p:cNvPr id="6" name="Content Placeholder 3" descr="Image of part of the Model Drug Paraphernalia Act">
            <a:extLst>
              <a:ext uri="{FF2B5EF4-FFF2-40B4-BE49-F238E27FC236}">
                <a16:creationId xmlns:a16="http://schemas.microsoft.com/office/drawing/2014/main" id="{7A3101DE-BA0D-41A7-005D-90C31BE40F3E}"/>
              </a:ext>
            </a:extLst>
          </p:cNvPr>
          <p:cNvPicPr>
            <a:picLocks noChangeAspect="1"/>
          </p:cNvPicPr>
          <p:nvPr/>
        </p:nvPicPr>
        <p:blipFill>
          <a:blip r:embed="rId3"/>
          <a:stretch>
            <a:fillRect/>
          </a:stretch>
        </p:blipFill>
        <p:spPr>
          <a:xfrm>
            <a:off x="4682168" y="2290763"/>
            <a:ext cx="4058273" cy="4165271"/>
          </a:xfrm>
          <a:prstGeom prst="rect">
            <a:avLst/>
          </a:prstGeom>
          <a:ln>
            <a:solidFill>
              <a:schemeClr val="tx1"/>
            </a:solid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F488F-51F9-31A5-DAFD-98A56EF1F404}"/>
              </a:ext>
            </a:extLst>
          </p:cNvPr>
          <p:cNvSpPr>
            <a:spLocks noGrp="1"/>
          </p:cNvSpPr>
          <p:nvPr>
            <p:ph type="title"/>
          </p:nvPr>
        </p:nvSpPr>
        <p:spPr/>
        <p:txBody>
          <a:bodyPr/>
          <a:lstStyle/>
          <a:p>
            <a:r>
              <a:rPr lang="en-US" dirty="0"/>
              <a:t>Outliers	</a:t>
            </a:r>
          </a:p>
        </p:txBody>
      </p:sp>
      <p:sp>
        <p:nvSpPr>
          <p:cNvPr id="3" name="Footer Placeholder 2">
            <a:extLst>
              <a:ext uri="{FF2B5EF4-FFF2-40B4-BE49-F238E27FC236}">
                <a16:creationId xmlns:a16="http://schemas.microsoft.com/office/drawing/2014/main" id="{CC37497B-3A4C-1CBC-B3F5-4B8EA2C1D0FF}"/>
              </a:ext>
            </a:extLst>
          </p:cNvPr>
          <p:cNvSpPr>
            <a:spLocks noGrp="1"/>
          </p:cNvSpPr>
          <p:nvPr>
            <p:ph type="ftr" sz="quarter" idx="3"/>
          </p:nvPr>
        </p:nvSpPr>
        <p:spPr/>
        <p:txBody>
          <a:bodyPr/>
          <a:lstStyle/>
          <a:p>
            <a:r>
              <a:rPr lang="en-US"/>
              <a:t>Harm Reduction Laws in the United States - 2024 Update </a:t>
            </a:r>
            <a:endParaRPr lang="en-US" dirty="0"/>
          </a:p>
        </p:txBody>
      </p:sp>
      <p:sp>
        <p:nvSpPr>
          <p:cNvPr id="4" name="Content Placeholder 3">
            <a:extLst>
              <a:ext uri="{FF2B5EF4-FFF2-40B4-BE49-F238E27FC236}">
                <a16:creationId xmlns:a16="http://schemas.microsoft.com/office/drawing/2014/main" id="{151E776A-D0B6-26BA-E85E-562F1DC42299}"/>
              </a:ext>
            </a:extLst>
          </p:cNvPr>
          <p:cNvSpPr>
            <a:spLocks noGrp="1"/>
          </p:cNvSpPr>
          <p:nvPr>
            <p:ph sz="quarter" idx="13"/>
          </p:nvPr>
        </p:nvSpPr>
        <p:spPr>
          <a:xfrm>
            <a:off x="1206500" y="2290763"/>
            <a:ext cx="7464425" cy="3862596"/>
          </a:xfrm>
        </p:spPr>
        <p:txBody>
          <a:bodyPr/>
          <a:lstStyle/>
          <a:p>
            <a:r>
              <a:rPr lang="en-US" dirty="0"/>
              <a:t>Alaska – never passed a paraphernalia law (but some municipalities have them)</a:t>
            </a:r>
          </a:p>
          <a:p>
            <a:r>
              <a:rPr lang="en-US" dirty="0"/>
              <a:t>Arkansas, Illinois, Ohio – free distribution to adults not prohibited</a:t>
            </a:r>
          </a:p>
          <a:p>
            <a:r>
              <a:rPr lang="en-US" dirty="0"/>
              <a:t>Massachusetts, Michigan – possession/free distribution not prohibited</a:t>
            </a:r>
          </a:p>
          <a:p>
            <a:r>
              <a:rPr lang="en-US" dirty="0"/>
              <a:t>Nebraska – DCE never illegal</a:t>
            </a:r>
          </a:p>
          <a:p>
            <a:r>
              <a:rPr lang="en-US" dirty="0"/>
              <a:t>New Hampshire – injection has not been in definition since 1/1/01</a:t>
            </a:r>
          </a:p>
          <a:p>
            <a:r>
              <a:rPr lang="en-US" dirty="0"/>
              <a:t>New York – possession not illegal</a:t>
            </a:r>
          </a:p>
          <a:p>
            <a:r>
              <a:rPr lang="en-US" dirty="0"/>
              <a:t>Rhode Island – injection has not been in definition since 9/1/00</a:t>
            </a:r>
          </a:p>
          <a:p>
            <a:r>
              <a:rPr lang="en-US" dirty="0"/>
              <a:t>South Carolina – syringes not in definition</a:t>
            </a:r>
          </a:p>
          <a:p>
            <a:r>
              <a:rPr lang="en-US" dirty="0"/>
              <a:t>West Virginia – only sale to minors and at festivals is illegal</a:t>
            </a:r>
          </a:p>
          <a:p>
            <a:endParaRPr lang="en-US" dirty="0"/>
          </a:p>
        </p:txBody>
      </p:sp>
    </p:spTree>
    <p:extLst>
      <p:ext uri="{BB962C8B-B14F-4D97-AF65-F5344CB8AC3E}">
        <p14:creationId xmlns:p14="http://schemas.microsoft.com/office/powerpoint/2010/main" val="19828995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201C6-D860-52A2-4A6D-8601C4ADD1E5}"/>
              </a:ext>
            </a:extLst>
          </p:cNvPr>
          <p:cNvSpPr>
            <a:spLocks noGrp="1"/>
          </p:cNvSpPr>
          <p:nvPr>
            <p:ph type="title"/>
          </p:nvPr>
        </p:nvSpPr>
        <p:spPr/>
        <p:txBody>
          <a:bodyPr/>
          <a:lstStyle/>
          <a:p>
            <a:r>
              <a:rPr lang="en-US" dirty="0"/>
              <a:t>General format of paraphernalia laws</a:t>
            </a:r>
          </a:p>
        </p:txBody>
      </p:sp>
      <p:sp>
        <p:nvSpPr>
          <p:cNvPr id="3" name="Footer Placeholder 2">
            <a:extLst>
              <a:ext uri="{FF2B5EF4-FFF2-40B4-BE49-F238E27FC236}">
                <a16:creationId xmlns:a16="http://schemas.microsoft.com/office/drawing/2014/main" id="{021E9EC2-82DF-21C9-5C1E-1D8ED0F4C879}"/>
              </a:ext>
            </a:extLst>
          </p:cNvPr>
          <p:cNvSpPr>
            <a:spLocks noGrp="1"/>
          </p:cNvSpPr>
          <p:nvPr>
            <p:ph type="ftr" sz="quarter" idx="3"/>
          </p:nvPr>
        </p:nvSpPr>
        <p:spPr/>
        <p:txBody>
          <a:bodyPr/>
          <a:lstStyle/>
          <a:p>
            <a:r>
              <a:rPr lang="en-US" dirty="0"/>
              <a:t>Harm Reduction Laws in the United States - 2024 Update</a:t>
            </a:r>
          </a:p>
          <a:p>
            <a:endParaRPr lang="en-US" dirty="0"/>
          </a:p>
        </p:txBody>
      </p:sp>
      <p:sp>
        <p:nvSpPr>
          <p:cNvPr id="4" name="Content Placeholder 3">
            <a:extLst>
              <a:ext uri="{FF2B5EF4-FFF2-40B4-BE49-F238E27FC236}">
                <a16:creationId xmlns:a16="http://schemas.microsoft.com/office/drawing/2014/main" id="{4ED8C1E2-59BA-C85A-5734-AE5086168834}"/>
              </a:ext>
            </a:extLst>
          </p:cNvPr>
          <p:cNvSpPr>
            <a:spLocks noGrp="1"/>
          </p:cNvSpPr>
          <p:nvPr>
            <p:ph sz="quarter" idx="13"/>
          </p:nvPr>
        </p:nvSpPr>
        <p:spPr>
          <a:xfrm>
            <a:off x="1206500" y="2290763"/>
            <a:ext cx="7464425" cy="2482731"/>
          </a:xfrm>
        </p:spPr>
        <p:txBody>
          <a:bodyPr/>
          <a:lstStyle/>
          <a:p>
            <a:pPr marL="57150" indent="-285750">
              <a:buFont typeface="Arial" panose="020B0604020202020204" pitchFamily="34" charset="0"/>
              <a:buChar char="•"/>
            </a:pPr>
            <a:r>
              <a:rPr lang="en-US" dirty="0"/>
              <a:t>Definition section:  “Any equipment, products, and materials which are used, intended for use, or designed for use in … a controlled substance in violation of the law are considered drug paraphernalia."</a:t>
            </a:r>
          </a:p>
          <a:p>
            <a:pPr marL="57150" indent="-285750">
              <a:buFont typeface="Arial" panose="020B0604020202020204" pitchFamily="34" charset="0"/>
              <a:buChar char="•"/>
            </a:pPr>
            <a:r>
              <a:rPr lang="en-US" dirty="0"/>
              <a:t>Illegality section: “illegal to use, possess with intent to use, sell, or deliver drug paraphernalia in violation of the law”</a:t>
            </a:r>
          </a:p>
          <a:p>
            <a:pPr marL="57150" indent="-285750">
              <a:buFont typeface="Arial" panose="020B0604020202020204" pitchFamily="34" charset="0"/>
              <a:buChar char="•"/>
            </a:pPr>
            <a:r>
              <a:rPr lang="en-US" dirty="0"/>
              <a:t>Crime category section</a:t>
            </a:r>
          </a:p>
          <a:p>
            <a:pPr marL="57150" indent="-285750">
              <a:buFont typeface="Arial" panose="020B0604020202020204" pitchFamily="34" charset="0"/>
              <a:buChar char="•"/>
            </a:pPr>
            <a:r>
              <a:rPr lang="en-US" dirty="0"/>
              <a:t>Penalty section</a:t>
            </a:r>
          </a:p>
          <a:p>
            <a:pPr marL="57150" indent="-285750">
              <a:buFont typeface="Arial" panose="020B0604020202020204" pitchFamily="34" charset="0"/>
              <a:buChar char="•"/>
            </a:pPr>
            <a:r>
              <a:rPr lang="en-US" dirty="0"/>
              <a:t>Exceptions</a:t>
            </a:r>
          </a:p>
        </p:txBody>
      </p:sp>
    </p:spTree>
    <p:extLst>
      <p:ext uri="{BB962C8B-B14F-4D97-AF65-F5344CB8AC3E}">
        <p14:creationId xmlns:p14="http://schemas.microsoft.com/office/powerpoint/2010/main" val="32211899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5E7A1-8E18-C151-B5EC-361E8CDF293A}"/>
              </a:ext>
            </a:extLst>
          </p:cNvPr>
          <p:cNvSpPr>
            <a:spLocks noGrp="1"/>
          </p:cNvSpPr>
          <p:nvPr>
            <p:ph type="title"/>
          </p:nvPr>
        </p:nvSpPr>
        <p:spPr/>
        <p:txBody>
          <a:bodyPr/>
          <a:lstStyle/>
          <a:p>
            <a:r>
              <a:rPr lang="en-US" dirty="0"/>
              <a:t>Definitions</a:t>
            </a:r>
          </a:p>
        </p:txBody>
      </p:sp>
      <p:sp>
        <p:nvSpPr>
          <p:cNvPr id="3" name="Footer Placeholder 2">
            <a:extLst>
              <a:ext uri="{FF2B5EF4-FFF2-40B4-BE49-F238E27FC236}">
                <a16:creationId xmlns:a16="http://schemas.microsoft.com/office/drawing/2014/main" id="{A6FCE20A-A720-1DE6-0B8C-931DA24C9FA8}"/>
              </a:ext>
            </a:extLst>
          </p:cNvPr>
          <p:cNvSpPr>
            <a:spLocks noGrp="1"/>
          </p:cNvSpPr>
          <p:nvPr>
            <p:ph type="ftr" sz="quarter" idx="3"/>
          </p:nvPr>
        </p:nvSpPr>
        <p:spPr/>
        <p:txBody>
          <a:bodyPr/>
          <a:lstStyle/>
          <a:p>
            <a:r>
              <a:rPr lang="en-US"/>
              <a:t>Harm Reduction Laws in the United States - 2024 Update </a:t>
            </a:r>
            <a:endParaRPr lang="en-US" dirty="0"/>
          </a:p>
        </p:txBody>
      </p:sp>
      <p:sp>
        <p:nvSpPr>
          <p:cNvPr id="4" name="Content Placeholder 3">
            <a:extLst>
              <a:ext uri="{FF2B5EF4-FFF2-40B4-BE49-F238E27FC236}">
                <a16:creationId xmlns:a16="http://schemas.microsoft.com/office/drawing/2014/main" id="{36B3F172-CEB6-0A17-97A2-87F1A32330E4}"/>
              </a:ext>
            </a:extLst>
          </p:cNvPr>
          <p:cNvSpPr>
            <a:spLocks noGrp="1"/>
          </p:cNvSpPr>
          <p:nvPr>
            <p:ph sz="quarter" idx="13"/>
          </p:nvPr>
        </p:nvSpPr>
        <p:spPr>
          <a:xfrm>
            <a:off x="1206500" y="2290763"/>
            <a:ext cx="7464425" cy="2846933"/>
          </a:xfrm>
        </p:spPr>
        <p:txBody>
          <a:bodyPr/>
          <a:lstStyle/>
          <a:p>
            <a:pPr marL="57150" indent="-285750">
              <a:buFont typeface="Arial" panose="020B0604020202020204" pitchFamily="34" charset="0"/>
              <a:buChar char="•"/>
            </a:pPr>
            <a:r>
              <a:rPr lang="en-US" dirty="0"/>
              <a:t>Usually contains the words “injecting,” “inhaling,” “testing,” “analyzing,” or words to that effect, sometimes in addition to specifically mentioning syringes</a:t>
            </a:r>
          </a:p>
          <a:p>
            <a:pPr marL="57150" indent="-285750">
              <a:buFont typeface="Arial" panose="020B0604020202020204" pitchFamily="34" charset="0"/>
              <a:buChar char="•"/>
            </a:pPr>
            <a:r>
              <a:rPr lang="en-US" dirty="0"/>
              <a:t>“or otherwise introduce into the human body” – a catch-all at the end of most definition laws</a:t>
            </a:r>
          </a:p>
          <a:p>
            <a:pPr marL="57150" indent="-285750">
              <a:buFont typeface="Arial" panose="020B0604020202020204" pitchFamily="34" charset="0"/>
              <a:buChar char="•"/>
            </a:pPr>
            <a:r>
              <a:rPr lang="en-US" dirty="0"/>
              <a:t>For example: NJ’s law has never included the word “injecting,” but the definition includes the catch-all. Since Jan. 2022, syringes have been specifically excluded from the definition of paraphernalia</a:t>
            </a:r>
          </a:p>
          <a:p>
            <a:pPr marL="57150" indent="-285750">
              <a:buFont typeface="Arial" panose="020B0604020202020204" pitchFamily="34" charset="0"/>
              <a:buChar char="•"/>
            </a:pPr>
            <a:r>
              <a:rPr lang="en-US" dirty="0"/>
              <a:t>Often, an additional section exists that explains how to make the determination that an object is or is not paraphernalia </a:t>
            </a:r>
          </a:p>
        </p:txBody>
      </p:sp>
    </p:spTree>
    <p:extLst>
      <p:ext uri="{BB962C8B-B14F-4D97-AF65-F5344CB8AC3E}">
        <p14:creationId xmlns:p14="http://schemas.microsoft.com/office/powerpoint/2010/main" val="34030431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0C0AFF5-7472-84A9-05E9-917F7B97B1B8}"/>
              </a:ext>
            </a:extLst>
          </p:cNvPr>
          <p:cNvSpPr>
            <a:spLocks noGrp="1"/>
          </p:cNvSpPr>
          <p:nvPr>
            <p:ph sz="half" idx="1"/>
          </p:nvPr>
        </p:nvSpPr>
        <p:spPr>
          <a:xfrm>
            <a:off x="1188718" y="2194560"/>
            <a:ext cx="3832014" cy="3457357"/>
          </a:xfrm>
        </p:spPr>
        <p:txBody>
          <a:bodyPr/>
          <a:lstStyle/>
          <a:p>
            <a:pPr marL="57150" indent="-285750">
              <a:buFont typeface="Arial" panose="020B0604020202020204" pitchFamily="34" charset="0"/>
              <a:buChar char="•"/>
            </a:pPr>
            <a:r>
              <a:rPr lang="en-US" dirty="0"/>
              <a:t>Sometimes syringes are explicitly removed from the definition of paraphernalia, but the laws making it illegal to use or distribute paraphernalia still contain references to injection</a:t>
            </a:r>
          </a:p>
          <a:p>
            <a:pPr marL="57150" indent="-285750">
              <a:buFont typeface="Arial" panose="020B0604020202020204" pitchFamily="34" charset="0"/>
              <a:buChar char="•"/>
            </a:pPr>
            <a:r>
              <a:rPr lang="en-US" dirty="0"/>
              <a:t>Or vice versa</a:t>
            </a:r>
          </a:p>
          <a:p>
            <a:pPr marL="57150" indent="-285750">
              <a:buFont typeface="Arial" panose="020B0604020202020204" pitchFamily="34" charset="0"/>
              <a:buChar char="•"/>
            </a:pPr>
            <a:r>
              <a:rPr lang="en-US" i="1" dirty="0" err="1"/>
              <a:t>Mens</a:t>
            </a:r>
            <a:r>
              <a:rPr lang="en-US" i="1" dirty="0"/>
              <a:t> rea </a:t>
            </a:r>
            <a:r>
              <a:rPr lang="en-US" dirty="0"/>
              <a:t>requirements are usually present, and typically require knowledge (or should reasonably know) that the paraphernalia will be used for violating the law</a:t>
            </a:r>
          </a:p>
        </p:txBody>
      </p:sp>
      <p:sp>
        <p:nvSpPr>
          <p:cNvPr id="5" name="Content Placeholder 4">
            <a:extLst>
              <a:ext uri="{FF2B5EF4-FFF2-40B4-BE49-F238E27FC236}">
                <a16:creationId xmlns:a16="http://schemas.microsoft.com/office/drawing/2014/main" id="{DB6D3670-EC77-D458-F58E-B8951CDDD428}"/>
              </a:ext>
            </a:extLst>
          </p:cNvPr>
          <p:cNvSpPr>
            <a:spLocks noGrp="1"/>
          </p:cNvSpPr>
          <p:nvPr>
            <p:ph sz="half" idx="2"/>
          </p:nvPr>
        </p:nvSpPr>
        <p:spPr>
          <a:xfrm>
            <a:off x="5395784" y="2194560"/>
            <a:ext cx="3517557" cy="1744067"/>
          </a:xfrm>
        </p:spPr>
        <p:txBody>
          <a:bodyPr/>
          <a:lstStyle/>
          <a:p>
            <a:pPr indent="0"/>
            <a:r>
              <a:rPr lang="en-US" dirty="0"/>
              <a:t>Where prohibited, violations can be:</a:t>
            </a:r>
          </a:p>
          <a:p>
            <a:pPr marL="57150" indent="-285750">
              <a:buFont typeface="Arial" panose="020B0604020202020204" pitchFamily="34" charset="0"/>
              <a:buChar char="•"/>
            </a:pPr>
            <a:r>
              <a:rPr lang="en-US" dirty="0"/>
              <a:t>Infractions</a:t>
            </a:r>
          </a:p>
          <a:p>
            <a:pPr marL="57150" indent="-285750">
              <a:buFont typeface="Arial" panose="020B0604020202020204" pitchFamily="34" charset="0"/>
              <a:buChar char="•"/>
            </a:pPr>
            <a:r>
              <a:rPr lang="en-US" dirty="0"/>
              <a:t>Misdemeanors</a:t>
            </a:r>
          </a:p>
          <a:p>
            <a:pPr marL="57150" indent="-285750">
              <a:buFont typeface="Arial" panose="020B0604020202020204" pitchFamily="34" charset="0"/>
              <a:buChar char="•"/>
            </a:pPr>
            <a:r>
              <a:rPr lang="en-US" dirty="0"/>
              <a:t>Felonies</a:t>
            </a:r>
          </a:p>
          <a:p>
            <a:endParaRPr lang="en-US" dirty="0"/>
          </a:p>
        </p:txBody>
      </p:sp>
      <p:sp>
        <p:nvSpPr>
          <p:cNvPr id="2" name="Title 1">
            <a:extLst>
              <a:ext uri="{FF2B5EF4-FFF2-40B4-BE49-F238E27FC236}">
                <a16:creationId xmlns:a16="http://schemas.microsoft.com/office/drawing/2014/main" id="{C7E04EE5-9F35-95B5-0DCD-7656BDA21052}"/>
              </a:ext>
            </a:extLst>
          </p:cNvPr>
          <p:cNvSpPr>
            <a:spLocks noGrp="1"/>
          </p:cNvSpPr>
          <p:nvPr>
            <p:ph type="title"/>
          </p:nvPr>
        </p:nvSpPr>
        <p:spPr>
          <a:xfrm>
            <a:off x="1188720" y="1600200"/>
            <a:ext cx="7946136" cy="400110"/>
          </a:xfrm>
        </p:spPr>
        <p:txBody>
          <a:bodyPr/>
          <a:lstStyle/>
          <a:p>
            <a:r>
              <a:rPr lang="en-US" dirty="0"/>
              <a:t>Illegality &amp; Crime Category</a:t>
            </a:r>
          </a:p>
        </p:txBody>
      </p:sp>
      <p:sp>
        <p:nvSpPr>
          <p:cNvPr id="3" name="Footer Placeholder 2">
            <a:extLst>
              <a:ext uri="{FF2B5EF4-FFF2-40B4-BE49-F238E27FC236}">
                <a16:creationId xmlns:a16="http://schemas.microsoft.com/office/drawing/2014/main" id="{4261B3BC-D210-37BB-ECF2-1B8306E9D1AB}"/>
              </a:ext>
            </a:extLst>
          </p:cNvPr>
          <p:cNvSpPr>
            <a:spLocks noGrp="1"/>
          </p:cNvSpPr>
          <p:nvPr>
            <p:ph type="ftr" sz="quarter" idx="3"/>
          </p:nvPr>
        </p:nvSpPr>
        <p:spPr/>
        <p:txBody>
          <a:bodyPr/>
          <a:lstStyle/>
          <a:p>
            <a:r>
              <a:rPr lang="en-US"/>
              <a:t>Harm Reduction Laws in the United States - 2024 Update </a:t>
            </a:r>
            <a:endParaRPr lang="en-US" dirty="0"/>
          </a:p>
        </p:txBody>
      </p:sp>
    </p:spTree>
    <p:extLst>
      <p:ext uri="{BB962C8B-B14F-4D97-AF65-F5344CB8AC3E}">
        <p14:creationId xmlns:p14="http://schemas.microsoft.com/office/powerpoint/2010/main" val="32222466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19CB9-BD19-BF79-33D5-5B5ACFFB5AD0}"/>
              </a:ext>
            </a:extLst>
          </p:cNvPr>
          <p:cNvSpPr>
            <a:spLocks noGrp="1"/>
          </p:cNvSpPr>
          <p:nvPr>
            <p:ph type="title"/>
          </p:nvPr>
        </p:nvSpPr>
        <p:spPr/>
        <p:txBody>
          <a:bodyPr/>
          <a:lstStyle/>
          <a:p>
            <a:r>
              <a:rPr lang="en-US" dirty="0"/>
              <a:t>Penalty</a:t>
            </a:r>
          </a:p>
        </p:txBody>
      </p:sp>
      <p:sp>
        <p:nvSpPr>
          <p:cNvPr id="3" name="Footer Placeholder 2">
            <a:extLst>
              <a:ext uri="{FF2B5EF4-FFF2-40B4-BE49-F238E27FC236}">
                <a16:creationId xmlns:a16="http://schemas.microsoft.com/office/drawing/2014/main" id="{C4AC16BD-59E5-9122-0298-25243F8B7E04}"/>
              </a:ext>
            </a:extLst>
          </p:cNvPr>
          <p:cNvSpPr>
            <a:spLocks noGrp="1"/>
          </p:cNvSpPr>
          <p:nvPr>
            <p:ph type="ftr" sz="quarter" idx="3"/>
          </p:nvPr>
        </p:nvSpPr>
        <p:spPr/>
        <p:txBody>
          <a:bodyPr/>
          <a:lstStyle/>
          <a:p>
            <a:r>
              <a:rPr lang="en-US"/>
              <a:t>Harm Reduction Laws in the United States - 2024 Update </a:t>
            </a:r>
            <a:endParaRPr lang="en-US" dirty="0"/>
          </a:p>
        </p:txBody>
      </p:sp>
      <p:sp>
        <p:nvSpPr>
          <p:cNvPr id="4" name="Content Placeholder 3">
            <a:extLst>
              <a:ext uri="{FF2B5EF4-FFF2-40B4-BE49-F238E27FC236}">
                <a16:creationId xmlns:a16="http://schemas.microsoft.com/office/drawing/2014/main" id="{E562A79C-BDBA-84D4-7FF5-370B23493398}"/>
              </a:ext>
            </a:extLst>
          </p:cNvPr>
          <p:cNvSpPr>
            <a:spLocks noGrp="1"/>
          </p:cNvSpPr>
          <p:nvPr>
            <p:ph sz="quarter" idx="13"/>
          </p:nvPr>
        </p:nvSpPr>
        <p:spPr>
          <a:xfrm>
            <a:off x="1206500" y="2290763"/>
            <a:ext cx="7464425" cy="4498667"/>
          </a:xfrm>
        </p:spPr>
        <p:txBody>
          <a:bodyPr/>
          <a:lstStyle/>
          <a:p>
            <a:pPr marL="285750" indent="-285750">
              <a:buFont typeface="Arial" panose="020B0604020202020204" pitchFamily="34" charset="0"/>
              <a:buChar char="•"/>
            </a:pPr>
            <a:r>
              <a:rPr lang="en-US" dirty="0"/>
              <a:t>Possession:</a:t>
            </a:r>
          </a:p>
          <a:p>
            <a:pPr marL="514350" lvl="1" indent="-285750">
              <a:buFont typeface="Arial" panose="020B0604020202020204" pitchFamily="34" charset="0"/>
              <a:buChar char="•"/>
            </a:pPr>
            <a:r>
              <a:rPr lang="en-US" sz="1400" dirty="0"/>
              <a:t>Ranges from no incarceration to 6 years in prison, and no fine to $10,000</a:t>
            </a:r>
          </a:p>
          <a:p>
            <a:pPr marL="514350" lvl="1" indent="-285750">
              <a:buFont typeface="Arial" panose="020B0604020202020204" pitchFamily="34" charset="0"/>
              <a:buChar char="•"/>
            </a:pPr>
            <a:r>
              <a:rPr lang="en-US" sz="1400" dirty="0"/>
              <a:t>The possession of drug paraphernalia with the purpose of using it to break the law is, if the controlled substance is methamphetamine, heroin, fentanyl, or cocaine, a class D felony. Ark. Code Ann. § 5-64-443(a).  “A Class D felony is punishable by a maximum of 6 years in prison and a fine of up to $10,000.” Ark Code Ann. §§ 5-4-401(a)(5); 5-4-201(a)(2). For DCE, it is a Class B felony – up to </a:t>
            </a:r>
            <a:r>
              <a:rPr lang="en-US" sz="1400" u="sng" dirty="0"/>
              <a:t>20 years </a:t>
            </a:r>
            <a:r>
              <a:rPr lang="en-US" sz="1400" dirty="0"/>
              <a:t>in jail and $15,000 fine.</a:t>
            </a:r>
          </a:p>
          <a:p>
            <a:pPr marL="285750" indent="-285750">
              <a:buFont typeface="Arial" panose="020B0604020202020204" pitchFamily="34" charset="0"/>
              <a:buChar char="•"/>
            </a:pPr>
            <a:r>
              <a:rPr lang="en-US" dirty="0"/>
              <a:t>Delivery: </a:t>
            </a:r>
          </a:p>
          <a:p>
            <a:pPr marL="514350" lvl="1" indent="-285750">
              <a:buFont typeface="Arial" panose="020B0604020202020204" pitchFamily="34" charset="0"/>
              <a:buChar char="•"/>
            </a:pPr>
            <a:r>
              <a:rPr lang="en-US" sz="1400" dirty="0"/>
              <a:t>Ranges from no incarceration to 9 years imprisonment, and no fine to $30,000</a:t>
            </a:r>
          </a:p>
          <a:p>
            <a:pPr marL="514350" lvl="1" indent="-285750">
              <a:buFont typeface="Arial" panose="020B0604020202020204" pitchFamily="34" charset="0"/>
              <a:buChar char="•"/>
            </a:pPr>
            <a:r>
              <a:rPr lang="en-US" sz="1400" dirty="0"/>
              <a:t>"Delivery or possession with intent to deliver drug paraphernalia is a felony punishable by 9 years maximum imprisonment, $30,000 maximum fine, or both.” Idaho Code Ann. § 37-2734B. </a:t>
            </a:r>
          </a:p>
          <a:p>
            <a:pPr marL="57150" indent="-285750">
              <a:buFont typeface="Arial" panose="020B0604020202020204" pitchFamily="34" charset="0"/>
              <a:buChar char="•"/>
            </a:pPr>
            <a:r>
              <a:rPr lang="en-US" dirty="0"/>
              <a:t>Sometimes, the penalties for use/possession and the penalties for distribution are the same; sometimes they are wildly different</a:t>
            </a:r>
          </a:p>
          <a:p>
            <a:r>
              <a:rPr lang="en-US" dirty="0"/>
              <a:t>	</a:t>
            </a:r>
          </a:p>
        </p:txBody>
      </p:sp>
    </p:spTree>
    <p:extLst>
      <p:ext uri="{BB962C8B-B14F-4D97-AF65-F5344CB8AC3E}">
        <p14:creationId xmlns:p14="http://schemas.microsoft.com/office/powerpoint/2010/main" val="39028474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are we trying to do here?</a:t>
            </a:r>
          </a:p>
        </p:txBody>
      </p:sp>
      <p:sp>
        <p:nvSpPr>
          <p:cNvPr id="3" name="Footer Placeholder 2"/>
          <p:cNvSpPr>
            <a:spLocks noGrp="1"/>
          </p:cNvSpPr>
          <p:nvPr>
            <p:ph type="ftr" sz="quarter" idx="3"/>
          </p:nvPr>
        </p:nvSpPr>
        <p:spPr/>
        <p:txBody>
          <a:bodyPr/>
          <a:lstStyle/>
          <a:p>
            <a:r>
              <a:rPr lang="en-US"/>
              <a:t>Harm Reduction Laws in the United States - 2024 Update </a:t>
            </a:r>
            <a:endParaRPr lang="en-US" dirty="0"/>
          </a:p>
        </p:txBody>
      </p:sp>
      <p:sp>
        <p:nvSpPr>
          <p:cNvPr id="4" name="Content Placeholder 3"/>
          <p:cNvSpPr>
            <a:spLocks noGrp="1"/>
          </p:cNvSpPr>
          <p:nvPr>
            <p:ph sz="quarter" idx="13"/>
          </p:nvPr>
        </p:nvSpPr>
        <p:spPr>
          <a:xfrm>
            <a:off x="1206500" y="2290763"/>
            <a:ext cx="7464425" cy="2857192"/>
          </a:xfrm>
        </p:spPr>
        <p:txBody>
          <a:bodyPr/>
          <a:lstStyle/>
          <a:p>
            <a:pPr lvl="1"/>
            <a:r>
              <a:rPr lang="en-US" dirty="0"/>
              <a:t>Every system is perfectly designed to produce the results it’s producing </a:t>
            </a:r>
          </a:p>
          <a:p>
            <a:pPr lvl="1"/>
            <a:r>
              <a:rPr lang="en-US" dirty="0"/>
              <a:t>The “War on Drugs” is designed to produce human suffering </a:t>
            </a:r>
          </a:p>
          <a:p>
            <a:pPr lvl="1"/>
            <a:r>
              <a:rPr lang="en-US" dirty="0"/>
              <a:t>It preferentially targets members of already stigmatized groups, particularly non-white and economically disadvantaged people </a:t>
            </a:r>
          </a:p>
          <a:p>
            <a:pPr lvl="1"/>
            <a:r>
              <a:rPr lang="en-US" dirty="0"/>
              <a:t>Beyond incarceration (which is terrible) and public health harms (which are devastating), the War also has huge negative externalities: lost employment, destroyed families, traumatized children, etc.</a:t>
            </a:r>
          </a:p>
          <a:p>
            <a:pPr lvl="1"/>
            <a:r>
              <a:rPr lang="en-US" dirty="0"/>
              <a:t>As we often observe, “The War on Drugs ruins everything.”</a:t>
            </a:r>
          </a:p>
          <a:p>
            <a:endParaRPr lang="en-US" dirty="0"/>
          </a:p>
        </p:txBody>
      </p:sp>
    </p:spTree>
    <p:extLst>
      <p:ext uri="{BB962C8B-B14F-4D97-AF65-F5344CB8AC3E}">
        <p14:creationId xmlns:p14="http://schemas.microsoft.com/office/powerpoint/2010/main" val="9822151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DF801-6929-252F-C907-37727E719323}"/>
              </a:ext>
            </a:extLst>
          </p:cNvPr>
          <p:cNvSpPr>
            <a:spLocks noGrp="1"/>
          </p:cNvSpPr>
          <p:nvPr>
            <p:ph type="title"/>
          </p:nvPr>
        </p:nvSpPr>
        <p:spPr/>
        <p:txBody>
          <a:bodyPr/>
          <a:lstStyle/>
          <a:p>
            <a:r>
              <a:rPr lang="en-US" dirty="0"/>
              <a:t>Exceptions</a:t>
            </a:r>
          </a:p>
        </p:txBody>
      </p:sp>
      <p:sp>
        <p:nvSpPr>
          <p:cNvPr id="3" name="Footer Placeholder 2">
            <a:extLst>
              <a:ext uri="{FF2B5EF4-FFF2-40B4-BE49-F238E27FC236}">
                <a16:creationId xmlns:a16="http://schemas.microsoft.com/office/drawing/2014/main" id="{33390746-474F-967D-75F2-68C648066235}"/>
              </a:ext>
            </a:extLst>
          </p:cNvPr>
          <p:cNvSpPr>
            <a:spLocks noGrp="1"/>
          </p:cNvSpPr>
          <p:nvPr>
            <p:ph type="ftr" sz="quarter" idx="3"/>
          </p:nvPr>
        </p:nvSpPr>
        <p:spPr/>
        <p:txBody>
          <a:bodyPr/>
          <a:lstStyle/>
          <a:p>
            <a:r>
              <a:rPr lang="en-US"/>
              <a:t>Harm Reduction Laws in the United States - 2024 Update </a:t>
            </a:r>
            <a:endParaRPr lang="en-US" dirty="0"/>
          </a:p>
        </p:txBody>
      </p:sp>
      <p:sp>
        <p:nvSpPr>
          <p:cNvPr id="4" name="Content Placeholder 3">
            <a:extLst>
              <a:ext uri="{FF2B5EF4-FFF2-40B4-BE49-F238E27FC236}">
                <a16:creationId xmlns:a16="http://schemas.microsoft.com/office/drawing/2014/main" id="{561BFFBC-2012-FB8D-5F19-4502A3D37015}"/>
              </a:ext>
            </a:extLst>
          </p:cNvPr>
          <p:cNvSpPr>
            <a:spLocks noGrp="1"/>
          </p:cNvSpPr>
          <p:nvPr>
            <p:ph sz="quarter" idx="13"/>
          </p:nvPr>
        </p:nvSpPr>
        <p:spPr>
          <a:xfrm>
            <a:off x="1206500" y="2290763"/>
            <a:ext cx="7464425" cy="2610971"/>
          </a:xfrm>
        </p:spPr>
        <p:txBody>
          <a:bodyPr/>
          <a:lstStyle/>
          <a:p>
            <a:pPr indent="0"/>
            <a:r>
              <a:rPr lang="en-US" dirty="0"/>
              <a:t>Exceptions are found in either the definitions or the illegality sections, or in a separate SSP law</a:t>
            </a:r>
          </a:p>
          <a:p>
            <a:pPr indent="0"/>
            <a:r>
              <a:rPr lang="en-US" dirty="0"/>
              <a:t>Common exceptions include:</a:t>
            </a:r>
          </a:p>
          <a:p>
            <a:pPr marL="285750" lvl="1" indent="-285750">
              <a:buFont typeface="Arial" panose="020B0604020202020204" pitchFamily="34" charset="0"/>
              <a:buChar char="•"/>
            </a:pPr>
            <a:r>
              <a:rPr lang="en-US" dirty="0"/>
              <a:t>Syringes and other injection equipment</a:t>
            </a:r>
          </a:p>
          <a:p>
            <a:pPr marL="285750" lvl="1" indent="-285750">
              <a:buFont typeface="Arial" panose="020B0604020202020204" pitchFamily="34" charset="0"/>
              <a:buChar char="•"/>
            </a:pPr>
            <a:r>
              <a:rPr lang="en-US" dirty="0"/>
              <a:t>Fentanyl test strips/testing equipment</a:t>
            </a:r>
          </a:p>
          <a:p>
            <a:pPr marL="285750" lvl="1" indent="-285750">
              <a:buFont typeface="Arial" panose="020B0604020202020204" pitchFamily="34" charset="0"/>
              <a:buChar char="•"/>
            </a:pPr>
            <a:r>
              <a:rPr lang="en-US" dirty="0"/>
              <a:t>More general testing equipment exceptions</a:t>
            </a:r>
          </a:p>
          <a:p>
            <a:pPr indent="0"/>
            <a:r>
              <a:rPr lang="en-US" dirty="0"/>
              <a:t>Only one state (Maine) has specifically removed smoking equipment from list of paraphernalia</a:t>
            </a:r>
          </a:p>
        </p:txBody>
      </p:sp>
    </p:spTree>
    <p:extLst>
      <p:ext uri="{BB962C8B-B14F-4D97-AF65-F5344CB8AC3E}">
        <p14:creationId xmlns:p14="http://schemas.microsoft.com/office/powerpoint/2010/main" val="35878038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969B7-D4D7-3DAC-1978-6B22D3E2CDA3}"/>
              </a:ext>
            </a:extLst>
          </p:cNvPr>
          <p:cNvSpPr>
            <a:spLocks noGrp="1"/>
          </p:cNvSpPr>
          <p:nvPr>
            <p:ph type="title"/>
          </p:nvPr>
        </p:nvSpPr>
        <p:spPr>
          <a:xfrm>
            <a:off x="1188720" y="1600200"/>
            <a:ext cx="7946136" cy="400110"/>
          </a:xfrm>
        </p:spPr>
        <p:txBody>
          <a:bodyPr/>
          <a:lstStyle/>
          <a:p>
            <a:r>
              <a:rPr lang="en-US" altLang="en-US" dirty="0">
                <a:cs typeface="Times New Roman" panose="02020603050405020304" pitchFamily="18" charset="0"/>
              </a:rPr>
              <a:t>Why does this matter?</a:t>
            </a:r>
            <a:endParaRPr lang="en-US" dirty="0"/>
          </a:p>
        </p:txBody>
      </p:sp>
      <p:sp>
        <p:nvSpPr>
          <p:cNvPr id="3" name="Footer Placeholder 2">
            <a:extLst>
              <a:ext uri="{FF2B5EF4-FFF2-40B4-BE49-F238E27FC236}">
                <a16:creationId xmlns:a16="http://schemas.microsoft.com/office/drawing/2014/main" id="{0941F853-DB62-AD00-0EFF-CFA5CF8B5430}"/>
              </a:ext>
            </a:extLst>
          </p:cNvPr>
          <p:cNvSpPr>
            <a:spLocks noGrp="1"/>
          </p:cNvSpPr>
          <p:nvPr>
            <p:ph type="ftr" sz="quarter" idx="3"/>
          </p:nvPr>
        </p:nvSpPr>
        <p:spPr/>
        <p:txBody>
          <a:bodyPr/>
          <a:lstStyle/>
          <a:p>
            <a:r>
              <a:rPr lang="en-US"/>
              <a:t>Harm Reduction Laws in the United States - 2024 Update </a:t>
            </a:r>
            <a:endParaRPr lang="en-US" dirty="0"/>
          </a:p>
        </p:txBody>
      </p:sp>
      <p:sp>
        <p:nvSpPr>
          <p:cNvPr id="4" name="Content Placeholder 3">
            <a:extLst>
              <a:ext uri="{FF2B5EF4-FFF2-40B4-BE49-F238E27FC236}">
                <a16:creationId xmlns:a16="http://schemas.microsoft.com/office/drawing/2014/main" id="{1E2FBDE8-2D7A-062C-B448-02E5A653A92F}"/>
              </a:ext>
            </a:extLst>
          </p:cNvPr>
          <p:cNvSpPr>
            <a:spLocks noGrp="1"/>
          </p:cNvSpPr>
          <p:nvPr>
            <p:ph sz="quarter" idx="13"/>
          </p:nvPr>
        </p:nvSpPr>
        <p:spPr>
          <a:xfrm>
            <a:off x="1206500" y="2290763"/>
            <a:ext cx="7464425" cy="3688702"/>
          </a:xfrm>
        </p:spPr>
        <p:txBody>
          <a:bodyPr/>
          <a:lstStyle/>
          <a:p>
            <a:pPr lvl="3">
              <a:buFont typeface="Arial" panose="020B0604020202020204" pitchFamily="34" charset="0"/>
              <a:buChar char="•"/>
            </a:pPr>
            <a:r>
              <a:rPr lang="en-US" sz="1600" dirty="0"/>
              <a:t>Injection drug use is NOT a risk factor for HIV, hepatitis C, and other bloodborne disease – lack of access to new syringes is the risk factor</a:t>
            </a:r>
          </a:p>
          <a:p>
            <a:pPr lvl="3">
              <a:buFont typeface="Arial" panose="020B0604020202020204" pitchFamily="34" charset="0"/>
              <a:buChar char="•"/>
            </a:pPr>
            <a:r>
              <a:rPr lang="en-US" sz="1600" dirty="0"/>
              <a:t>Smoking drugs can often be a harm reduction method over injection</a:t>
            </a:r>
          </a:p>
          <a:p>
            <a:pPr lvl="3">
              <a:buFont typeface="Arial" panose="020B0604020202020204" pitchFamily="34" charset="0"/>
              <a:buChar char="•"/>
            </a:pPr>
            <a:r>
              <a:rPr lang="en-US" sz="1600" dirty="0"/>
              <a:t>Most illicit opioids now contain fentanyl – increasingly prevalent in illicit stimulants in some areas as well – and xylazine is showing up more frequently</a:t>
            </a:r>
          </a:p>
          <a:p>
            <a:pPr lvl="3">
              <a:buFont typeface="Arial" panose="020B0604020202020204" pitchFamily="34" charset="0"/>
              <a:buChar char="•"/>
            </a:pPr>
            <a:endParaRPr lang="en-US" sz="1600" dirty="0"/>
          </a:p>
          <a:p>
            <a:pPr lvl="3">
              <a:buFont typeface="Arial" panose="020B0604020202020204" pitchFamily="34" charset="0"/>
              <a:buChar char="•"/>
            </a:pPr>
            <a:r>
              <a:rPr lang="en-US" sz="1600" dirty="0"/>
              <a:t>However, due to paraphernalia laws, in several states the legal status of drug checking is unclear, and in most syringe access is highly constrained.  Access to other paraphernalia, such as smoking equipment, is almost completely forbidden, and where access is allowed it is usually not explicit.</a:t>
            </a:r>
          </a:p>
          <a:p>
            <a:endParaRPr lang="en-US" dirty="0"/>
          </a:p>
        </p:txBody>
      </p:sp>
    </p:spTree>
    <p:extLst>
      <p:ext uri="{BB962C8B-B14F-4D97-AF65-F5344CB8AC3E}">
        <p14:creationId xmlns:p14="http://schemas.microsoft.com/office/powerpoint/2010/main" val="18773256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33859C1-8F35-8D6E-9851-FBE008220A4F}"/>
              </a:ext>
            </a:extLst>
          </p:cNvPr>
          <p:cNvSpPr>
            <a:spLocks noGrp="1"/>
          </p:cNvSpPr>
          <p:nvPr>
            <p:ph sz="half" idx="1"/>
          </p:nvPr>
        </p:nvSpPr>
        <p:spPr>
          <a:xfrm>
            <a:off x="1188718" y="2194560"/>
            <a:ext cx="3535682" cy="1487587"/>
          </a:xfrm>
        </p:spPr>
        <p:txBody>
          <a:bodyPr/>
          <a:lstStyle/>
          <a:p>
            <a:r>
              <a:rPr lang="en-US" dirty="0">
                <a:solidFill>
                  <a:schemeClr val="bg2"/>
                </a:solidFill>
              </a:rPr>
              <a:t>Syringes removed from definition?</a:t>
            </a:r>
          </a:p>
          <a:p>
            <a:pPr marL="57150" indent="-285750">
              <a:buFont typeface="Arial" panose="020B0604020202020204" pitchFamily="34" charset="0"/>
              <a:buChar char="•"/>
            </a:pPr>
            <a:r>
              <a:rPr lang="en-US" b="0" dirty="0"/>
              <a:t>Great, but what about smoking equipment?</a:t>
            </a:r>
          </a:p>
          <a:p>
            <a:pPr marL="57150" indent="-285750">
              <a:buFont typeface="Arial" panose="020B0604020202020204" pitchFamily="34" charset="0"/>
              <a:buChar char="•"/>
            </a:pPr>
            <a:r>
              <a:rPr lang="en-US" b="0" dirty="0"/>
              <a:t>Great, but what about cookers/cottons/sterile water?</a:t>
            </a:r>
          </a:p>
        </p:txBody>
      </p:sp>
      <p:sp>
        <p:nvSpPr>
          <p:cNvPr id="5" name="Content Placeholder 4">
            <a:extLst>
              <a:ext uri="{FF2B5EF4-FFF2-40B4-BE49-F238E27FC236}">
                <a16:creationId xmlns:a16="http://schemas.microsoft.com/office/drawing/2014/main" id="{4BC40D7E-8E4E-C87F-0E20-96123496BEDF}"/>
              </a:ext>
            </a:extLst>
          </p:cNvPr>
          <p:cNvSpPr>
            <a:spLocks noGrp="1"/>
          </p:cNvSpPr>
          <p:nvPr>
            <p:ph sz="half" idx="2"/>
          </p:nvPr>
        </p:nvSpPr>
        <p:spPr>
          <a:xfrm>
            <a:off x="5020732" y="2194560"/>
            <a:ext cx="3666067" cy="1241365"/>
          </a:xfrm>
        </p:spPr>
        <p:txBody>
          <a:bodyPr/>
          <a:lstStyle/>
          <a:p>
            <a:r>
              <a:rPr lang="en-US" dirty="0">
                <a:solidFill>
                  <a:schemeClr val="bg2"/>
                </a:solidFill>
              </a:rPr>
              <a:t>DCE removed from definition?</a:t>
            </a:r>
          </a:p>
          <a:p>
            <a:pPr marL="57150" indent="-285750">
              <a:buFont typeface="Arial" panose="020B0604020202020204" pitchFamily="34" charset="0"/>
              <a:buChar char="•"/>
            </a:pPr>
            <a:r>
              <a:rPr lang="en-US" b="0" dirty="0"/>
              <a:t>Great, but is it only FTS?</a:t>
            </a:r>
          </a:p>
          <a:p>
            <a:pPr marL="57150" indent="-285750">
              <a:buFont typeface="Arial" panose="020B0604020202020204" pitchFamily="34" charset="0"/>
              <a:buChar char="•"/>
            </a:pPr>
            <a:r>
              <a:rPr lang="en-US" b="0" dirty="0"/>
              <a:t>Great, but is possession of controlled substances tested still illegal?</a:t>
            </a:r>
          </a:p>
        </p:txBody>
      </p:sp>
      <p:sp>
        <p:nvSpPr>
          <p:cNvPr id="2" name="Title 1">
            <a:extLst>
              <a:ext uri="{FF2B5EF4-FFF2-40B4-BE49-F238E27FC236}">
                <a16:creationId xmlns:a16="http://schemas.microsoft.com/office/drawing/2014/main" id="{6652E73C-8294-8822-9B98-ACFB52E5F1EB}"/>
              </a:ext>
            </a:extLst>
          </p:cNvPr>
          <p:cNvSpPr>
            <a:spLocks noGrp="1"/>
          </p:cNvSpPr>
          <p:nvPr>
            <p:ph type="title"/>
          </p:nvPr>
        </p:nvSpPr>
        <p:spPr>
          <a:xfrm>
            <a:off x="1188720" y="1600200"/>
            <a:ext cx="7946136" cy="400110"/>
          </a:xfrm>
        </p:spPr>
        <p:txBody>
          <a:bodyPr/>
          <a:lstStyle/>
          <a:p>
            <a:r>
              <a:rPr lang="en-US" dirty="0"/>
              <a:t>Even “good” paraphernalia laws are problematic</a:t>
            </a:r>
          </a:p>
        </p:txBody>
      </p:sp>
      <p:sp>
        <p:nvSpPr>
          <p:cNvPr id="3" name="Footer Placeholder 2">
            <a:extLst>
              <a:ext uri="{FF2B5EF4-FFF2-40B4-BE49-F238E27FC236}">
                <a16:creationId xmlns:a16="http://schemas.microsoft.com/office/drawing/2014/main" id="{AEE579D8-A716-F415-D00F-5F2DDC588161}"/>
              </a:ext>
            </a:extLst>
          </p:cNvPr>
          <p:cNvSpPr>
            <a:spLocks noGrp="1"/>
          </p:cNvSpPr>
          <p:nvPr>
            <p:ph type="ftr" sz="quarter" idx="3"/>
          </p:nvPr>
        </p:nvSpPr>
        <p:spPr/>
        <p:txBody>
          <a:bodyPr/>
          <a:lstStyle/>
          <a:p>
            <a:r>
              <a:rPr lang="en-US"/>
              <a:t>Harm Reduction Laws in the United States - 2024 Update </a:t>
            </a:r>
            <a:endParaRPr lang="en-US" dirty="0"/>
          </a:p>
        </p:txBody>
      </p:sp>
      <p:sp>
        <p:nvSpPr>
          <p:cNvPr id="7" name="Content Placeholder 3">
            <a:extLst>
              <a:ext uri="{FF2B5EF4-FFF2-40B4-BE49-F238E27FC236}">
                <a16:creationId xmlns:a16="http://schemas.microsoft.com/office/drawing/2014/main" id="{753FDE47-2CD7-8D5D-2F44-B1A3B4869BEC}"/>
              </a:ext>
            </a:extLst>
          </p:cNvPr>
          <p:cNvSpPr txBox="1">
            <a:spLocks/>
          </p:cNvSpPr>
          <p:nvPr/>
        </p:nvSpPr>
        <p:spPr>
          <a:xfrm>
            <a:off x="1188718" y="4042758"/>
            <a:ext cx="3535682" cy="2236510"/>
          </a:xfrm>
          <a:prstGeom prst="rect">
            <a:avLst/>
          </a:prstGeom>
        </p:spPr>
        <p:txBody>
          <a:bodyPr vert="horz" wrap="square" lIns="0" tIns="0" rIns="0" bIns="0" rtlCol="0">
            <a:spAutoFit/>
          </a:bodyPr>
          <a:lstStyle>
            <a:lvl1pPr marL="0" indent="-228600" algn="l" defTabSz="457200" rtl="0" eaLnBrk="1" latinLnBrk="0" hangingPunct="1">
              <a:lnSpc>
                <a:spcPct val="100000"/>
              </a:lnSpc>
              <a:spcBef>
                <a:spcPts val="0"/>
              </a:spcBef>
              <a:spcAft>
                <a:spcPts val="1000"/>
              </a:spcAft>
              <a:buClr>
                <a:schemeClr val="tx1">
                  <a:lumMod val="75000"/>
                  <a:lumOff val="25000"/>
                </a:schemeClr>
              </a:buClr>
              <a:buFontTx/>
              <a:buNone/>
              <a:defRPr sz="1600" b="1" kern="1200" baseline="0">
                <a:solidFill>
                  <a:schemeClr val="tx1"/>
                </a:solidFill>
                <a:latin typeface="Arial"/>
                <a:ea typeface="+mn-ea"/>
                <a:cs typeface="+mn-cs"/>
              </a:defRPr>
            </a:lvl1pPr>
            <a:lvl2pPr marL="228600" indent="-228600" algn="l" defTabSz="457200" rtl="0" eaLnBrk="1" latinLnBrk="0" hangingPunct="1">
              <a:lnSpc>
                <a:spcPct val="100000"/>
              </a:lnSpc>
              <a:spcBef>
                <a:spcPts val="0"/>
              </a:spcBef>
              <a:spcAft>
                <a:spcPts val="1000"/>
              </a:spcAft>
              <a:buClr>
                <a:schemeClr val="tx1"/>
              </a:buClr>
              <a:buFont typeface="Lucida Grande"/>
              <a:buChar char="»"/>
              <a:defRPr sz="1600" b="1" kern="1200">
                <a:solidFill>
                  <a:schemeClr val="bg2"/>
                </a:solidFill>
                <a:latin typeface="Arial"/>
                <a:ea typeface="+mn-ea"/>
                <a:cs typeface="+mn-cs"/>
              </a:defRPr>
            </a:lvl2pPr>
            <a:lvl3pPr marL="228600" marR="0" indent="0" algn="l" defTabSz="457200" rtl="0" eaLnBrk="1" fontAlgn="auto" latinLnBrk="0" hangingPunct="1">
              <a:lnSpc>
                <a:spcPct val="120000"/>
              </a:lnSpc>
              <a:spcBef>
                <a:spcPts val="0"/>
              </a:spcBef>
              <a:spcAft>
                <a:spcPts val="300"/>
              </a:spcAft>
              <a:buClrTx/>
              <a:buSzTx/>
              <a:buFontTx/>
              <a:buNone/>
              <a:tabLst/>
              <a:defRPr sz="1400" kern="1200">
                <a:solidFill>
                  <a:schemeClr val="tx1"/>
                </a:solidFill>
                <a:latin typeface="Arial"/>
                <a:ea typeface="+mn-ea"/>
                <a:cs typeface="+mn-cs"/>
              </a:defRPr>
            </a:lvl3pPr>
            <a:lvl4pPr marL="457200" indent="-228600" algn="l" defTabSz="457200" rtl="0" eaLnBrk="1" latinLnBrk="0" hangingPunct="1">
              <a:lnSpc>
                <a:spcPct val="120000"/>
              </a:lnSpc>
              <a:spcBef>
                <a:spcPts val="0"/>
              </a:spcBef>
              <a:spcAft>
                <a:spcPts val="300"/>
              </a:spcAft>
              <a:buFont typeface="Lucida Grande"/>
              <a:buChar char="»"/>
              <a:defRPr sz="1200" kern="1200">
                <a:solidFill>
                  <a:schemeClr val="tx1"/>
                </a:solidFill>
                <a:latin typeface="Arial"/>
                <a:ea typeface="+mn-ea"/>
                <a:cs typeface="+mn-cs"/>
              </a:defRPr>
            </a:lvl4pPr>
            <a:lvl5pPr marL="457200" marR="0" indent="-228600" algn="l" defTabSz="457200" rtl="0" eaLnBrk="1" fontAlgn="auto" latinLnBrk="0" hangingPunct="1">
              <a:lnSpc>
                <a:spcPct val="120000"/>
              </a:lnSpc>
              <a:spcBef>
                <a:spcPts val="300"/>
              </a:spcBef>
              <a:spcAft>
                <a:spcPts val="300"/>
              </a:spcAft>
              <a:buClrTx/>
              <a:buSzTx/>
              <a:buFont typeface="Arial"/>
              <a:buNone/>
              <a:tabLst/>
              <a:defRPr lang="en-US" sz="1100" kern="1200" dirty="0">
                <a:solidFill>
                  <a:schemeClr val="tx1">
                    <a:lumMod val="75000"/>
                    <a:lumOff val="25000"/>
                  </a:schemeClr>
                </a:solidFill>
                <a:latin typeface="Arial"/>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r>
              <a:rPr lang="en-US" dirty="0">
                <a:solidFill>
                  <a:schemeClr val="bg2"/>
                </a:solidFill>
              </a:rPr>
              <a:t>SSP authorization laws?</a:t>
            </a:r>
          </a:p>
          <a:p>
            <a:pPr marL="57150" indent="-285750">
              <a:buFont typeface="Arial" panose="020B0604020202020204" pitchFamily="34" charset="0"/>
              <a:buChar char="•"/>
            </a:pPr>
            <a:r>
              <a:rPr lang="en-US" b="0" dirty="0"/>
              <a:t>Great, but do they require local authorization to operate?</a:t>
            </a:r>
          </a:p>
          <a:p>
            <a:pPr marL="57150" indent="-285750">
              <a:buFont typeface="Arial" panose="020B0604020202020204" pitchFamily="34" charset="0"/>
              <a:buChar char="•"/>
            </a:pPr>
            <a:r>
              <a:rPr lang="en-US" b="0" dirty="0"/>
              <a:t>Great, but are participants as well as staff protected? </a:t>
            </a:r>
          </a:p>
          <a:p>
            <a:endParaRPr lang="en-US" dirty="0"/>
          </a:p>
          <a:p>
            <a:endParaRPr lang="en-US" dirty="0"/>
          </a:p>
        </p:txBody>
      </p:sp>
      <p:sp>
        <p:nvSpPr>
          <p:cNvPr id="8" name="Content Placeholder 3">
            <a:extLst>
              <a:ext uri="{FF2B5EF4-FFF2-40B4-BE49-F238E27FC236}">
                <a16:creationId xmlns:a16="http://schemas.microsoft.com/office/drawing/2014/main" id="{4B97A2C9-4A1F-EE96-7B3B-F6E7812B6E04}"/>
              </a:ext>
            </a:extLst>
          </p:cNvPr>
          <p:cNvSpPr txBox="1">
            <a:spLocks/>
          </p:cNvSpPr>
          <p:nvPr/>
        </p:nvSpPr>
        <p:spPr>
          <a:xfrm>
            <a:off x="5028912" y="4042758"/>
            <a:ext cx="3535682" cy="1862048"/>
          </a:xfrm>
          <a:prstGeom prst="rect">
            <a:avLst/>
          </a:prstGeom>
        </p:spPr>
        <p:txBody>
          <a:bodyPr vert="horz" wrap="square" lIns="0" tIns="0" rIns="0" bIns="0" rtlCol="0">
            <a:spAutoFit/>
          </a:bodyPr>
          <a:lstStyle>
            <a:lvl1pPr marL="0" indent="-228600" algn="l" defTabSz="457200" rtl="0" eaLnBrk="1" latinLnBrk="0" hangingPunct="1">
              <a:lnSpc>
                <a:spcPct val="100000"/>
              </a:lnSpc>
              <a:spcBef>
                <a:spcPts val="0"/>
              </a:spcBef>
              <a:spcAft>
                <a:spcPts val="1000"/>
              </a:spcAft>
              <a:buClr>
                <a:schemeClr val="tx1">
                  <a:lumMod val="75000"/>
                  <a:lumOff val="25000"/>
                </a:schemeClr>
              </a:buClr>
              <a:buFontTx/>
              <a:buNone/>
              <a:defRPr sz="1600" b="1" kern="1200" baseline="0">
                <a:solidFill>
                  <a:schemeClr val="tx1"/>
                </a:solidFill>
                <a:latin typeface="Arial"/>
                <a:ea typeface="+mn-ea"/>
                <a:cs typeface="+mn-cs"/>
              </a:defRPr>
            </a:lvl1pPr>
            <a:lvl2pPr marL="228600" indent="-228600" algn="l" defTabSz="457200" rtl="0" eaLnBrk="1" latinLnBrk="0" hangingPunct="1">
              <a:lnSpc>
                <a:spcPct val="100000"/>
              </a:lnSpc>
              <a:spcBef>
                <a:spcPts val="0"/>
              </a:spcBef>
              <a:spcAft>
                <a:spcPts val="1000"/>
              </a:spcAft>
              <a:buClr>
                <a:schemeClr val="tx1"/>
              </a:buClr>
              <a:buFont typeface="Lucida Grande"/>
              <a:buChar char="»"/>
              <a:defRPr sz="1600" b="1" kern="1200">
                <a:solidFill>
                  <a:schemeClr val="bg2"/>
                </a:solidFill>
                <a:latin typeface="Arial"/>
                <a:ea typeface="+mn-ea"/>
                <a:cs typeface="+mn-cs"/>
              </a:defRPr>
            </a:lvl2pPr>
            <a:lvl3pPr marL="228600" marR="0" indent="0" algn="l" defTabSz="457200" rtl="0" eaLnBrk="1" fontAlgn="auto" latinLnBrk="0" hangingPunct="1">
              <a:lnSpc>
                <a:spcPct val="120000"/>
              </a:lnSpc>
              <a:spcBef>
                <a:spcPts val="0"/>
              </a:spcBef>
              <a:spcAft>
                <a:spcPts val="300"/>
              </a:spcAft>
              <a:buClrTx/>
              <a:buSzTx/>
              <a:buFontTx/>
              <a:buNone/>
              <a:tabLst/>
              <a:defRPr sz="1400" kern="1200">
                <a:solidFill>
                  <a:schemeClr val="tx1"/>
                </a:solidFill>
                <a:latin typeface="Arial"/>
                <a:ea typeface="+mn-ea"/>
                <a:cs typeface="+mn-cs"/>
              </a:defRPr>
            </a:lvl3pPr>
            <a:lvl4pPr marL="457200" indent="-228600" algn="l" defTabSz="457200" rtl="0" eaLnBrk="1" latinLnBrk="0" hangingPunct="1">
              <a:lnSpc>
                <a:spcPct val="120000"/>
              </a:lnSpc>
              <a:spcBef>
                <a:spcPts val="0"/>
              </a:spcBef>
              <a:spcAft>
                <a:spcPts val="300"/>
              </a:spcAft>
              <a:buFont typeface="Lucida Grande"/>
              <a:buChar char="»"/>
              <a:defRPr sz="1200" kern="1200">
                <a:solidFill>
                  <a:schemeClr val="tx1"/>
                </a:solidFill>
                <a:latin typeface="Arial"/>
                <a:ea typeface="+mn-ea"/>
                <a:cs typeface="+mn-cs"/>
              </a:defRPr>
            </a:lvl4pPr>
            <a:lvl5pPr marL="457200" marR="0" indent="-228600" algn="l" defTabSz="457200" rtl="0" eaLnBrk="1" fontAlgn="auto" latinLnBrk="0" hangingPunct="1">
              <a:lnSpc>
                <a:spcPct val="120000"/>
              </a:lnSpc>
              <a:spcBef>
                <a:spcPts val="300"/>
              </a:spcBef>
              <a:spcAft>
                <a:spcPts val="300"/>
              </a:spcAft>
              <a:buClrTx/>
              <a:buSzTx/>
              <a:buFont typeface="Arial"/>
              <a:buNone/>
              <a:tabLst/>
              <a:defRPr lang="en-US" sz="1100" kern="1200" dirty="0">
                <a:solidFill>
                  <a:schemeClr val="tx1">
                    <a:lumMod val="75000"/>
                    <a:lumOff val="25000"/>
                  </a:schemeClr>
                </a:solidFill>
                <a:latin typeface="Arial"/>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r>
              <a:rPr lang="en-US" dirty="0">
                <a:solidFill>
                  <a:schemeClr val="bg2"/>
                </a:solidFill>
              </a:rPr>
              <a:t>(More) SSP authorization laws?</a:t>
            </a:r>
          </a:p>
          <a:p>
            <a:pPr marL="57150" indent="-285750">
              <a:buFont typeface="Arial" panose="020B0604020202020204" pitchFamily="34" charset="0"/>
              <a:buChar char="•"/>
            </a:pPr>
            <a:r>
              <a:rPr lang="en-US" b="0" dirty="0"/>
              <a:t>Great, but why the distinction between sources?</a:t>
            </a:r>
          </a:p>
          <a:p>
            <a:pPr marL="57150" indent="-285750">
              <a:buFont typeface="Arial" panose="020B0604020202020204" pitchFamily="34" charset="0"/>
              <a:buChar char="•"/>
            </a:pPr>
            <a:r>
              <a:rPr lang="en-US" b="0" dirty="0"/>
              <a:t>Great, but what about smoking supplies? </a:t>
            </a:r>
          </a:p>
          <a:p>
            <a:endParaRPr lang="en-US" dirty="0"/>
          </a:p>
        </p:txBody>
      </p:sp>
    </p:spTree>
    <p:extLst>
      <p:ext uri="{BB962C8B-B14F-4D97-AF65-F5344CB8AC3E}">
        <p14:creationId xmlns:p14="http://schemas.microsoft.com/office/powerpoint/2010/main" val="37006942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1D4AC-EF59-C017-CD4C-CC5305FB866D}"/>
              </a:ext>
            </a:extLst>
          </p:cNvPr>
          <p:cNvSpPr>
            <a:spLocks noGrp="1"/>
          </p:cNvSpPr>
          <p:nvPr>
            <p:ph type="title"/>
          </p:nvPr>
        </p:nvSpPr>
        <p:spPr/>
        <p:txBody>
          <a:bodyPr/>
          <a:lstStyle/>
          <a:p>
            <a:r>
              <a:rPr lang="en-US" dirty="0"/>
              <a:t>States taking bold steps</a:t>
            </a:r>
          </a:p>
        </p:txBody>
      </p:sp>
      <p:sp>
        <p:nvSpPr>
          <p:cNvPr id="3" name="Footer Placeholder 2">
            <a:extLst>
              <a:ext uri="{FF2B5EF4-FFF2-40B4-BE49-F238E27FC236}">
                <a16:creationId xmlns:a16="http://schemas.microsoft.com/office/drawing/2014/main" id="{D0872158-7B41-15A4-9CB5-4AA322138249}"/>
              </a:ext>
            </a:extLst>
          </p:cNvPr>
          <p:cNvSpPr>
            <a:spLocks noGrp="1"/>
          </p:cNvSpPr>
          <p:nvPr>
            <p:ph type="ftr" sz="quarter" idx="3"/>
          </p:nvPr>
        </p:nvSpPr>
        <p:spPr/>
        <p:txBody>
          <a:bodyPr/>
          <a:lstStyle/>
          <a:p>
            <a:r>
              <a:rPr lang="en-US"/>
              <a:t>Harm Reduction Laws in the United States - 2024 Update </a:t>
            </a:r>
            <a:endParaRPr lang="en-US" dirty="0"/>
          </a:p>
        </p:txBody>
      </p:sp>
      <p:sp>
        <p:nvSpPr>
          <p:cNvPr id="4" name="Content Placeholder 3">
            <a:extLst>
              <a:ext uri="{FF2B5EF4-FFF2-40B4-BE49-F238E27FC236}">
                <a16:creationId xmlns:a16="http://schemas.microsoft.com/office/drawing/2014/main" id="{B8D548F8-FCA4-E5C3-78A6-94E914BF8635}"/>
              </a:ext>
            </a:extLst>
          </p:cNvPr>
          <p:cNvSpPr>
            <a:spLocks noGrp="1"/>
          </p:cNvSpPr>
          <p:nvPr>
            <p:ph sz="quarter" idx="13"/>
          </p:nvPr>
        </p:nvSpPr>
        <p:spPr>
          <a:xfrm>
            <a:off x="1206500" y="2290763"/>
            <a:ext cx="7464425" cy="3103414"/>
          </a:xfrm>
        </p:spPr>
        <p:txBody>
          <a:bodyPr/>
          <a:lstStyle/>
          <a:p>
            <a:pPr indent="0"/>
            <a:r>
              <a:rPr lang="en-US" dirty="0"/>
              <a:t>Minnesota – “Full repeal” August 1, 2023</a:t>
            </a:r>
          </a:p>
          <a:p>
            <a:pPr marL="57150" indent="-285750">
              <a:buFont typeface="Arial" panose="020B0604020202020204" pitchFamily="34" charset="0"/>
              <a:buChar char="•"/>
            </a:pPr>
            <a:r>
              <a:rPr lang="en-US" dirty="0"/>
              <a:t>Use and possession with intent to use drug paraphernalia law was repealed</a:t>
            </a:r>
          </a:p>
          <a:p>
            <a:pPr marL="57150" indent="-285750">
              <a:buFont typeface="Arial" panose="020B0604020202020204" pitchFamily="34" charset="0"/>
              <a:buChar char="•"/>
            </a:pPr>
            <a:r>
              <a:rPr lang="en-US" dirty="0"/>
              <a:t>A separate law was modified to remove prohibitions on all syringe-related activities other than sale</a:t>
            </a:r>
          </a:p>
          <a:p>
            <a:pPr marL="57150" indent="-285750">
              <a:buFont typeface="Arial" panose="020B0604020202020204" pitchFamily="34" charset="0"/>
              <a:buChar char="•"/>
            </a:pPr>
            <a:r>
              <a:rPr lang="en-US" dirty="0"/>
              <a:t>A limit on the number of syringes that can be sold from pharmacies was removed</a:t>
            </a:r>
          </a:p>
          <a:p>
            <a:pPr marL="57150" indent="-285750">
              <a:buFont typeface="Arial" panose="020B0604020202020204" pitchFamily="34" charset="0"/>
              <a:buChar char="•"/>
            </a:pPr>
            <a:r>
              <a:rPr lang="en-US" dirty="0"/>
              <a:t>Language that prohibited the delivery of drug paraphernalia was removed</a:t>
            </a:r>
          </a:p>
          <a:p>
            <a:pPr marL="57150" indent="-285750">
              <a:buFont typeface="Arial" panose="020B0604020202020204" pitchFamily="34" charset="0"/>
              <a:buChar char="•"/>
            </a:pPr>
            <a:r>
              <a:rPr lang="en-US" dirty="0"/>
              <a:t>Drug possession law was modified to exclude possession of a residual amount of a controlled substance in drug paraphernalia</a:t>
            </a:r>
          </a:p>
        </p:txBody>
      </p:sp>
    </p:spTree>
    <p:extLst>
      <p:ext uri="{BB962C8B-B14F-4D97-AF65-F5344CB8AC3E}">
        <p14:creationId xmlns:p14="http://schemas.microsoft.com/office/powerpoint/2010/main" val="6405377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2FCD234-28C4-5F01-D218-0921387F8B12}"/>
              </a:ext>
            </a:extLst>
          </p:cNvPr>
          <p:cNvSpPr>
            <a:spLocks noGrp="1"/>
          </p:cNvSpPr>
          <p:nvPr>
            <p:ph type="ftr" sz="quarter" idx="3"/>
          </p:nvPr>
        </p:nvSpPr>
        <p:spPr/>
        <p:txBody>
          <a:bodyPr/>
          <a:lstStyle/>
          <a:p>
            <a:r>
              <a:rPr lang="en-US"/>
              <a:t>Harm Reduction Laws in the United States - 2024 Update </a:t>
            </a:r>
            <a:endParaRPr lang="en-US" dirty="0"/>
          </a:p>
        </p:txBody>
      </p:sp>
      <p:pic>
        <p:nvPicPr>
          <p:cNvPr id="5" name="Picture 4" descr="A person sitting at a desk with a syringe&#10;&#10;Description automatically generated">
            <a:extLst>
              <a:ext uri="{FF2B5EF4-FFF2-40B4-BE49-F238E27FC236}">
                <a16:creationId xmlns:a16="http://schemas.microsoft.com/office/drawing/2014/main" id="{5C5CE574-5B5E-AC19-66C9-6EBAD28B0AFC}"/>
              </a:ext>
            </a:extLst>
          </p:cNvPr>
          <p:cNvPicPr>
            <a:picLocks noChangeAspect="1"/>
          </p:cNvPicPr>
          <p:nvPr/>
        </p:nvPicPr>
        <p:blipFill>
          <a:blip r:embed="rId3"/>
          <a:stretch>
            <a:fillRect/>
          </a:stretch>
        </p:blipFill>
        <p:spPr>
          <a:xfrm>
            <a:off x="2534024" y="1105360"/>
            <a:ext cx="4596713" cy="5191167"/>
          </a:xfrm>
          <a:prstGeom prst="rect">
            <a:avLst/>
          </a:prstGeom>
        </p:spPr>
      </p:pic>
    </p:spTree>
    <p:extLst>
      <p:ext uri="{BB962C8B-B14F-4D97-AF65-F5344CB8AC3E}">
        <p14:creationId xmlns:p14="http://schemas.microsoft.com/office/powerpoint/2010/main" val="28410869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8C6B1-E27A-C880-1A0B-9DF27FD4798F}"/>
              </a:ext>
            </a:extLst>
          </p:cNvPr>
          <p:cNvSpPr>
            <a:spLocks noGrp="1"/>
          </p:cNvSpPr>
          <p:nvPr>
            <p:ph type="title"/>
          </p:nvPr>
        </p:nvSpPr>
        <p:spPr>
          <a:xfrm>
            <a:off x="1188720" y="1600200"/>
            <a:ext cx="7946136" cy="400110"/>
          </a:xfrm>
        </p:spPr>
        <p:txBody>
          <a:bodyPr wrap="square" anchor="t">
            <a:normAutofit/>
          </a:bodyPr>
          <a:lstStyle/>
          <a:p>
            <a:r>
              <a:rPr lang="en-US" dirty="0"/>
              <a:t>Drug checking prohibitions</a:t>
            </a:r>
          </a:p>
        </p:txBody>
      </p:sp>
      <p:sp>
        <p:nvSpPr>
          <p:cNvPr id="11" name="Text Placeholder 2">
            <a:extLst>
              <a:ext uri="{FF2B5EF4-FFF2-40B4-BE49-F238E27FC236}">
                <a16:creationId xmlns:a16="http://schemas.microsoft.com/office/drawing/2014/main" id="{4CF4DA98-036A-CBE2-CD6E-5607F6EC7D6B}"/>
              </a:ext>
            </a:extLst>
          </p:cNvPr>
          <p:cNvSpPr>
            <a:spLocks noGrp="1"/>
          </p:cNvSpPr>
          <p:nvPr>
            <p:ph type="body" sz="quarter" idx="13"/>
          </p:nvPr>
        </p:nvSpPr>
        <p:spPr>
          <a:xfrm>
            <a:off x="6698142" y="2296484"/>
            <a:ext cx="2020888" cy="359073"/>
          </a:xfrm>
        </p:spPr>
        <p:txBody>
          <a:bodyPr/>
          <a:lstStyle/>
          <a:p>
            <a:r>
              <a:rPr lang="en-US" dirty="0"/>
              <a:t>Rapid adoption of DCE permissions, 2020-2022</a:t>
            </a:r>
          </a:p>
        </p:txBody>
      </p:sp>
      <p:pic>
        <p:nvPicPr>
          <p:cNvPr id="6" name="Content Placeholder 5" descr="A map of the united states&#10;&#10;Description automatically generated">
            <a:extLst>
              <a:ext uri="{FF2B5EF4-FFF2-40B4-BE49-F238E27FC236}">
                <a16:creationId xmlns:a16="http://schemas.microsoft.com/office/drawing/2014/main" id="{C2183FED-D762-C0BD-84D9-5CEC47442A21}"/>
              </a:ext>
            </a:extLst>
          </p:cNvPr>
          <p:cNvPicPr>
            <a:picLocks noGrp="1" noChangeAspect="1"/>
          </p:cNvPicPr>
          <p:nvPr>
            <p:ph type="pic" sz="quarter" idx="14"/>
          </p:nvPr>
        </p:nvPicPr>
        <p:blipFill>
          <a:blip r:embed="rId2"/>
          <a:stretch/>
        </p:blipFill>
        <p:spPr>
          <a:xfrm>
            <a:off x="1190625" y="2285682"/>
            <a:ext cx="5295900" cy="4104323"/>
          </a:xfrm>
          <a:noFill/>
        </p:spPr>
      </p:pic>
      <p:sp>
        <p:nvSpPr>
          <p:cNvPr id="3" name="Footer Placeholder 2">
            <a:extLst>
              <a:ext uri="{FF2B5EF4-FFF2-40B4-BE49-F238E27FC236}">
                <a16:creationId xmlns:a16="http://schemas.microsoft.com/office/drawing/2014/main" id="{724FD438-B3F4-0F91-3B0E-C82840C6C09C}"/>
              </a:ext>
            </a:extLst>
          </p:cNvPr>
          <p:cNvSpPr>
            <a:spLocks noGrp="1"/>
          </p:cNvSpPr>
          <p:nvPr>
            <p:ph type="ftr" sz="quarter" idx="3"/>
          </p:nvPr>
        </p:nvSpPr>
        <p:spPr>
          <a:xfrm>
            <a:off x="1100169" y="6417304"/>
            <a:ext cx="7464425" cy="438912"/>
          </a:xfrm>
        </p:spPr>
        <p:txBody>
          <a:bodyPr anchor="ctr">
            <a:normAutofit/>
          </a:bodyPr>
          <a:lstStyle/>
          <a:p>
            <a:pPr>
              <a:spcAft>
                <a:spcPts val="600"/>
              </a:spcAft>
            </a:pPr>
            <a:r>
              <a:rPr lang="en-US"/>
              <a:t>Harm Reduction Laws in the United States - 2024 Update </a:t>
            </a:r>
          </a:p>
        </p:txBody>
      </p:sp>
    </p:spTree>
    <p:extLst>
      <p:ext uri="{BB962C8B-B14F-4D97-AF65-F5344CB8AC3E}">
        <p14:creationId xmlns:p14="http://schemas.microsoft.com/office/powerpoint/2010/main" val="36776810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F7CB2-FBE4-DF99-730F-39A3EF80A8B1}"/>
              </a:ext>
            </a:extLst>
          </p:cNvPr>
          <p:cNvSpPr>
            <a:spLocks noGrp="1"/>
          </p:cNvSpPr>
          <p:nvPr>
            <p:ph type="title"/>
          </p:nvPr>
        </p:nvSpPr>
        <p:spPr>
          <a:xfrm>
            <a:off x="1206500" y="1600200"/>
            <a:ext cx="7946136" cy="400110"/>
          </a:xfrm>
        </p:spPr>
        <p:txBody>
          <a:bodyPr/>
          <a:lstStyle/>
          <a:p>
            <a:r>
              <a:rPr lang="en-US" dirty="0"/>
              <a:t>Drug checking prohibitions</a:t>
            </a:r>
          </a:p>
        </p:txBody>
      </p:sp>
      <p:sp>
        <p:nvSpPr>
          <p:cNvPr id="3" name="Footer Placeholder 2">
            <a:extLst>
              <a:ext uri="{FF2B5EF4-FFF2-40B4-BE49-F238E27FC236}">
                <a16:creationId xmlns:a16="http://schemas.microsoft.com/office/drawing/2014/main" id="{D6872ECA-47AD-D6AE-80B4-BE74D0D0B956}"/>
              </a:ext>
            </a:extLst>
          </p:cNvPr>
          <p:cNvSpPr>
            <a:spLocks noGrp="1"/>
          </p:cNvSpPr>
          <p:nvPr>
            <p:ph type="ftr" sz="quarter" idx="3"/>
          </p:nvPr>
        </p:nvSpPr>
        <p:spPr/>
        <p:txBody>
          <a:bodyPr/>
          <a:lstStyle/>
          <a:p>
            <a:r>
              <a:rPr lang="en-US"/>
              <a:t>Harm Reduction Laws in the United States - 2024 Update </a:t>
            </a:r>
            <a:endParaRPr lang="en-US" dirty="0"/>
          </a:p>
        </p:txBody>
      </p:sp>
      <p:sp>
        <p:nvSpPr>
          <p:cNvPr id="4" name="Content Placeholder 3">
            <a:extLst>
              <a:ext uri="{FF2B5EF4-FFF2-40B4-BE49-F238E27FC236}">
                <a16:creationId xmlns:a16="http://schemas.microsoft.com/office/drawing/2014/main" id="{6F2E24FC-9D07-9AB7-16BB-FD928F0BFDD6}"/>
              </a:ext>
            </a:extLst>
          </p:cNvPr>
          <p:cNvSpPr>
            <a:spLocks noGrp="1"/>
          </p:cNvSpPr>
          <p:nvPr>
            <p:ph sz="quarter" idx="13"/>
          </p:nvPr>
        </p:nvSpPr>
        <p:spPr>
          <a:xfrm>
            <a:off x="1206500" y="2290763"/>
            <a:ext cx="7464425" cy="3477875"/>
          </a:xfrm>
        </p:spPr>
        <p:txBody>
          <a:bodyPr/>
          <a:lstStyle/>
          <a:p>
            <a:pPr marL="285750" indent="-285750">
              <a:buFont typeface="Arial" panose="020B0604020202020204" pitchFamily="34" charset="0"/>
              <a:buChar char="•"/>
            </a:pPr>
            <a:r>
              <a:rPr lang="en-US" b="0" dirty="0"/>
              <a:t>The model law and most state laws criminalized devices for “testing” or “analyzing” controlled substances in violation of the law</a:t>
            </a:r>
          </a:p>
          <a:p>
            <a:pPr marL="285750" indent="-285750">
              <a:buFont typeface="Arial" panose="020B0604020202020204" pitchFamily="34" charset="0"/>
              <a:buChar char="•"/>
            </a:pPr>
            <a:r>
              <a:rPr lang="en-US" b="0" dirty="0"/>
              <a:t>Although not intended to apply to drug checking devices, could be interpreted that way</a:t>
            </a:r>
          </a:p>
          <a:p>
            <a:pPr marL="57150" indent="-285750">
              <a:buFont typeface="Arial" panose="020B0604020202020204" pitchFamily="34" charset="0"/>
              <a:buChar char="•"/>
            </a:pPr>
            <a:r>
              <a:rPr lang="en-US" b="0" dirty="0"/>
              <a:t>While arrest and prosecution for DCE is rare to nonexistent, these laws discouraged distribution and use of DCE </a:t>
            </a:r>
          </a:p>
          <a:p>
            <a:pPr marL="57150" indent="-285750">
              <a:buFont typeface="Arial" panose="020B0604020202020204" pitchFamily="34" charset="0"/>
              <a:buChar char="•"/>
            </a:pPr>
            <a:r>
              <a:rPr lang="en-US" b="0" dirty="0"/>
              <a:t>Most states have modified those laws to exclude at least some DCE</a:t>
            </a:r>
          </a:p>
          <a:p>
            <a:pPr marL="57150" indent="-285750">
              <a:buFont typeface="Arial" panose="020B0604020202020204" pitchFamily="34" charset="0"/>
              <a:buChar char="•"/>
            </a:pPr>
            <a:r>
              <a:rPr lang="en-US" b="0" dirty="0"/>
              <a:t>Whack-a-mole strategy is always addressing last year’s problem – states that authorized only FTS are now facing xylazine </a:t>
            </a:r>
          </a:p>
          <a:p>
            <a:pPr marL="57150" indent="-285750">
              <a:buFont typeface="Arial" panose="020B0604020202020204" pitchFamily="34" charset="0"/>
              <a:buChar char="•"/>
            </a:pPr>
            <a:endParaRPr lang="en-US" b="0" dirty="0"/>
          </a:p>
          <a:p>
            <a:endParaRPr lang="en-US" dirty="0"/>
          </a:p>
        </p:txBody>
      </p:sp>
    </p:spTree>
    <p:extLst>
      <p:ext uri="{BB962C8B-B14F-4D97-AF65-F5344CB8AC3E}">
        <p14:creationId xmlns:p14="http://schemas.microsoft.com/office/powerpoint/2010/main" val="21223631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F0F0B-17BC-5D91-44AF-A3D20C4351EE}"/>
              </a:ext>
            </a:extLst>
          </p:cNvPr>
          <p:cNvSpPr>
            <a:spLocks noGrp="1"/>
          </p:cNvSpPr>
          <p:nvPr>
            <p:ph type="title"/>
          </p:nvPr>
        </p:nvSpPr>
        <p:spPr/>
        <p:txBody>
          <a:bodyPr/>
          <a:lstStyle/>
          <a:p>
            <a:r>
              <a:rPr lang="en-US" dirty="0"/>
              <a:t>Reforming safer equipment access			</a:t>
            </a:r>
          </a:p>
        </p:txBody>
      </p:sp>
      <p:sp>
        <p:nvSpPr>
          <p:cNvPr id="3" name="Footer Placeholder 2">
            <a:extLst>
              <a:ext uri="{FF2B5EF4-FFF2-40B4-BE49-F238E27FC236}">
                <a16:creationId xmlns:a16="http://schemas.microsoft.com/office/drawing/2014/main" id="{F86F38A2-997C-D982-2E7F-1A7F0D716EE1}"/>
              </a:ext>
            </a:extLst>
          </p:cNvPr>
          <p:cNvSpPr>
            <a:spLocks noGrp="1"/>
          </p:cNvSpPr>
          <p:nvPr>
            <p:ph type="ftr" sz="quarter" idx="3"/>
          </p:nvPr>
        </p:nvSpPr>
        <p:spPr/>
        <p:txBody>
          <a:bodyPr/>
          <a:lstStyle/>
          <a:p>
            <a:r>
              <a:rPr lang="en-US"/>
              <a:t>Harm Reduction Laws in the United States - 2024 Update </a:t>
            </a:r>
            <a:endParaRPr lang="en-US" dirty="0"/>
          </a:p>
        </p:txBody>
      </p:sp>
      <p:sp>
        <p:nvSpPr>
          <p:cNvPr id="4" name="Content Placeholder 3">
            <a:extLst>
              <a:ext uri="{FF2B5EF4-FFF2-40B4-BE49-F238E27FC236}">
                <a16:creationId xmlns:a16="http://schemas.microsoft.com/office/drawing/2014/main" id="{F25D953A-B3C2-FC35-D9CF-D927633A8EDD}"/>
              </a:ext>
            </a:extLst>
          </p:cNvPr>
          <p:cNvSpPr>
            <a:spLocks noGrp="1"/>
          </p:cNvSpPr>
          <p:nvPr>
            <p:ph sz="quarter" idx="13"/>
          </p:nvPr>
        </p:nvSpPr>
        <p:spPr>
          <a:xfrm>
            <a:off x="1206500" y="2290763"/>
            <a:ext cx="7464425" cy="2718693"/>
          </a:xfrm>
        </p:spPr>
        <p:txBody>
          <a:bodyPr/>
          <a:lstStyle/>
          <a:p>
            <a:r>
              <a:rPr lang="en-US" dirty="0"/>
              <a:t>SSPs were once a progressive idea, but in practice SSP laws generally only permit SSPs with local authorization, involve complex paperwork and over-regulation, and do not ensure support when SSPs come under local attack – these flaws can render SSP authorization laws almost useless</a:t>
            </a:r>
          </a:p>
          <a:p>
            <a:r>
              <a:rPr lang="en-US" dirty="0"/>
              <a:t>Removing certain devices or equipment from paraphernalia laws can be helpful, but cannot predict what devices or equipment might be needed in the future and continues the default of criminalization</a:t>
            </a:r>
          </a:p>
          <a:p>
            <a:r>
              <a:rPr lang="en-US" u="sng" dirty="0"/>
              <a:t>Full repeal of paraphernalia laws</a:t>
            </a:r>
            <a:r>
              <a:rPr lang="en-US" dirty="0"/>
              <a:t> is the only way to address the needs of people who use drugs and all people in our communities, reducing harm, disease, overdose, over-incarceration, and waste of public resources.</a:t>
            </a:r>
          </a:p>
        </p:txBody>
      </p:sp>
    </p:spTree>
    <p:extLst>
      <p:ext uri="{BB962C8B-B14F-4D97-AF65-F5344CB8AC3E}">
        <p14:creationId xmlns:p14="http://schemas.microsoft.com/office/powerpoint/2010/main" val="40024138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763C2BE-B4EC-E3EA-E82F-C68A082BAD53}"/>
              </a:ext>
            </a:extLst>
          </p:cNvPr>
          <p:cNvSpPr>
            <a:spLocks noGrp="1"/>
          </p:cNvSpPr>
          <p:nvPr>
            <p:ph sz="half" idx="1"/>
          </p:nvPr>
        </p:nvSpPr>
        <p:spPr/>
        <p:txBody>
          <a:bodyPr/>
          <a:lstStyle/>
          <a:p>
            <a:pPr marL="57150" indent="-285750">
              <a:buFont typeface="Arial" panose="020B0604020202020204" pitchFamily="34" charset="0"/>
              <a:buChar char="•"/>
            </a:pPr>
            <a:r>
              <a:rPr lang="en-US" b="0" dirty="0"/>
              <a:t>Criminalization of everyday objects when they are used to consume drugs makes life as a person who uses drugs infinitely more difficult and confusing</a:t>
            </a:r>
          </a:p>
          <a:p>
            <a:pPr marL="57150" indent="-285750">
              <a:buFont typeface="Arial" panose="020B0604020202020204" pitchFamily="34" charset="0"/>
              <a:buChar char="•"/>
            </a:pPr>
            <a:r>
              <a:rPr lang="en-US" b="0" dirty="0"/>
              <a:t>Criminalization increases health risks to people who inject drugs and everyone else in the community, including LEOs</a:t>
            </a:r>
          </a:p>
          <a:p>
            <a:pPr marL="57150" indent="-285750">
              <a:buFont typeface="Arial" panose="020B0604020202020204" pitchFamily="34" charset="0"/>
              <a:buChar char="•"/>
            </a:pPr>
            <a:r>
              <a:rPr lang="en-US" b="0" dirty="0"/>
              <a:t>Criminalization costs money</a:t>
            </a:r>
          </a:p>
          <a:p>
            <a:pPr marL="57150" indent="-285750">
              <a:buFont typeface="Arial" panose="020B0604020202020204" pitchFamily="34" charset="0"/>
              <a:buChar char="•"/>
            </a:pPr>
            <a:r>
              <a:rPr lang="en-US" u="sng" dirty="0">
                <a:solidFill>
                  <a:schemeClr val="bg2"/>
                </a:solidFill>
              </a:rPr>
              <a:t>Laws that cost money and make people less healthy are bad</a:t>
            </a:r>
          </a:p>
          <a:p>
            <a:pPr marL="57150" indent="-285750">
              <a:buFont typeface="Arial" panose="020B0604020202020204" pitchFamily="34" charset="0"/>
              <a:buChar char="•"/>
            </a:pPr>
            <a:endParaRPr lang="en-US" b="0" dirty="0"/>
          </a:p>
          <a:p>
            <a:endParaRPr lang="en-US" b="0" dirty="0"/>
          </a:p>
          <a:p>
            <a:endParaRPr lang="en-US" dirty="0"/>
          </a:p>
        </p:txBody>
      </p:sp>
      <p:sp>
        <p:nvSpPr>
          <p:cNvPr id="2" name="Title 1">
            <a:extLst>
              <a:ext uri="{FF2B5EF4-FFF2-40B4-BE49-F238E27FC236}">
                <a16:creationId xmlns:a16="http://schemas.microsoft.com/office/drawing/2014/main" id="{DCB80422-4733-5C16-6E35-DC681ADEB706}"/>
              </a:ext>
            </a:extLst>
          </p:cNvPr>
          <p:cNvSpPr>
            <a:spLocks noGrp="1"/>
          </p:cNvSpPr>
          <p:nvPr>
            <p:ph type="title"/>
          </p:nvPr>
        </p:nvSpPr>
        <p:spPr/>
        <p:txBody>
          <a:bodyPr/>
          <a:lstStyle/>
          <a:p>
            <a:r>
              <a:rPr lang="en-US" dirty="0"/>
              <a:t>Why decriminalize paraphernalia?</a:t>
            </a:r>
          </a:p>
        </p:txBody>
      </p:sp>
      <p:sp>
        <p:nvSpPr>
          <p:cNvPr id="3" name="Footer Placeholder 2">
            <a:extLst>
              <a:ext uri="{FF2B5EF4-FFF2-40B4-BE49-F238E27FC236}">
                <a16:creationId xmlns:a16="http://schemas.microsoft.com/office/drawing/2014/main" id="{0D0BCB19-3665-0C46-E542-F5A425D099D1}"/>
              </a:ext>
            </a:extLst>
          </p:cNvPr>
          <p:cNvSpPr>
            <a:spLocks noGrp="1"/>
          </p:cNvSpPr>
          <p:nvPr>
            <p:ph type="ftr" sz="quarter" idx="3"/>
          </p:nvPr>
        </p:nvSpPr>
        <p:spPr/>
        <p:txBody>
          <a:bodyPr/>
          <a:lstStyle/>
          <a:p>
            <a:r>
              <a:rPr lang="en-US"/>
              <a:t>Harm Reduction Laws in the United States - 2024 Update </a:t>
            </a:r>
            <a:endParaRPr lang="en-US" dirty="0"/>
          </a:p>
        </p:txBody>
      </p:sp>
      <p:pic>
        <p:nvPicPr>
          <p:cNvPr id="6" name="Picture 5" descr="A table with gloves and gloves on it&#10;&#10;Description automatically generated">
            <a:extLst>
              <a:ext uri="{FF2B5EF4-FFF2-40B4-BE49-F238E27FC236}">
                <a16:creationId xmlns:a16="http://schemas.microsoft.com/office/drawing/2014/main" id="{2A59C6E2-615F-C448-3526-63235829303C}"/>
              </a:ext>
            </a:extLst>
          </p:cNvPr>
          <p:cNvPicPr>
            <a:picLocks noChangeAspect="1"/>
          </p:cNvPicPr>
          <p:nvPr/>
        </p:nvPicPr>
        <p:blipFill>
          <a:blip r:embed="rId2"/>
          <a:stretch>
            <a:fillRect/>
          </a:stretch>
        </p:blipFill>
        <p:spPr>
          <a:xfrm rot="5400000">
            <a:off x="4599745" y="2702455"/>
            <a:ext cx="4496348" cy="3372262"/>
          </a:xfrm>
          <a:prstGeom prst="rect">
            <a:avLst/>
          </a:prstGeom>
        </p:spPr>
      </p:pic>
    </p:spTree>
    <p:extLst>
      <p:ext uri="{BB962C8B-B14F-4D97-AF65-F5344CB8AC3E}">
        <p14:creationId xmlns:p14="http://schemas.microsoft.com/office/powerpoint/2010/main" val="23358127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D5D99-0D32-71D1-C9D6-2A54E00B1658}"/>
              </a:ext>
            </a:extLst>
          </p:cNvPr>
          <p:cNvSpPr>
            <a:spLocks noGrp="1"/>
          </p:cNvSpPr>
          <p:nvPr>
            <p:ph type="title"/>
          </p:nvPr>
        </p:nvSpPr>
        <p:spPr/>
        <p:txBody>
          <a:bodyPr/>
          <a:lstStyle/>
          <a:p>
            <a:r>
              <a:rPr lang="en-US" dirty="0"/>
              <a:t>Specific benefits of paraphernalia </a:t>
            </a:r>
            <a:r>
              <a:rPr lang="en-US" dirty="0" err="1"/>
              <a:t>decrim</a:t>
            </a:r>
            <a:endParaRPr lang="en-US" dirty="0"/>
          </a:p>
        </p:txBody>
      </p:sp>
      <p:sp>
        <p:nvSpPr>
          <p:cNvPr id="3" name="Footer Placeholder 2">
            <a:extLst>
              <a:ext uri="{FF2B5EF4-FFF2-40B4-BE49-F238E27FC236}">
                <a16:creationId xmlns:a16="http://schemas.microsoft.com/office/drawing/2014/main" id="{2A6ED5AD-6D5B-0EF1-0EB2-9E72D61A87AC}"/>
              </a:ext>
            </a:extLst>
          </p:cNvPr>
          <p:cNvSpPr>
            <a:spLocks noGrp="1"/>
          </p:cNvSpPr>
          <p:nvPr>
            <p:ph type="ftr" sz="quarter" idx="3"/>
          </p:nvPr>
        </p:nvSpPr>
        <p:spPr/>
        <p:txBody>
          <a:bodyPr/>
          <a:lstStyle/>
          <a:p>
            <a:r>
              <a:rPr lang="en-US"/>
              <a:t>Harm Reduction Laws in the United States - 2024 Update </a:t>
            </a:r>
            <a:endParaRPr lang="en-US" dirty="0"/>
          </a:p>
        </p:txBody>
      </p:sp>
      <p:sp>
        <p:nvSpPr>
          <p:cNvPr id="4" name="Content Placeholder 3">
            <a:extLst>
              <a:ext uri="{FF2B5EF4-FFF2-40B4-BE49-F238E27FC236}">
                <a16:creationId xmlns:a16="http://schemas.microsoft.com/office/drawing/2014/main" id="{0707A8B8-A7D1-7764-988C-85F016FE3786}"/>
              </a:ext>
            </a:extLst>
          </p:cNvPr>
          <p:cNvSpPr>
            <a:spLocks noGrp="1"/>
          </p:cNvSpPr>
          <p:nvPr>
            <p:ph sz="quarter" idx="13"/>
          </p:nvPr>
        </p:nvSpPr>
        <p:spPr>
          <a:xfrm>
            <a:off x="1206500" y="2290763"/>
            <a:ext cx="7464425" cy="3990836"/>
          </a:xfrm>
        </p:spPr>
        <p:txBody>
          <a:bodyPr/>
          <a:lstStyle/>
          <a:p>
            <a:pPr marL="57150" indent="-285750">
              <a:buFont typeface="Arial" panose="020B0604020202020204" pitchFamily="34" charset="0"/>
              <a:buChar char="•"/>
            </a:pPr>
            <a:r>
              <a:rPr lang="en-US" dirty="0">
                <a:solidFill>
                  <a:schemeClr val="bg2"/>
                </a:solidFill>
              </a:rPr>
              <a:t>Less stigma keeping people from seeking help or reducing harm</a:t>
            </a:r>
          </a:p>
          <a:p>
            <a:pPr marL="57150" indent="-285750">
              <a:buFont typeface="Arial" panose="020B0604020202020204" pitchFamily="34" charset="0"/>
              <a:buChar char="•"/>
            </a:pPr>
            <a:r>
              <a:rPr lang="en-US" dirty="0"/>
              <a:t>Less litter, as turning in used equipment will not result in penalties</a:t>
            </a:r>
          </a:p>
          <a:p>
            <a:pPr marL="57150" indent="-285750">
              <a:buFont typeface="Arial" panose="020B0604020202020204" pitchFamily="34" charset="0"/>
              <a:buChar char="•"/>
            </a:pPr>
            <a:r>
              <a:rPr lang="en-US" dirty="0">
                <a:solidFill>
                  <a:schemeClr val="bg2"/>
                </a:solidFill>
              </a:rPr>
              <a:t>Less bloodborne pathogen transmission</a:t>
            </a:r>
          </a:p>
          <a:p>
            <a:pPr marL="57150" indent="-285750">
              <a:buFont typeface="Arial" panose="020B0604020202020204" pitchFamily="34" charset="0"/>
              <a:buChar char="•"/>
            </a:pPr>
            <a:r>
              <a:rPr lang="en-US" dirty="0"/>
              <a:t>Less healthcare provided on community’s dime </a:t>
            </a:r>
          </a:p>
          <a:p>
            <a:pPr marL="57150" indent="-285750">
              <a:buFont typeface="Arial" panose="020B0604020202020204" pitchFamily="34" charset="0"/>
              <a:buChar char="•"/>
            </a:pPr>
            <a:r>
              <a:rPr lang="en-US" dirty="0">
                <a:solidFill>
                  <a:schemeClr val="bg2"/>
                </a:solidFill>
              </a:rPr>
              <a:t>Less incarceration</a:t>
            </a:r>
          </a:p>
          <a:p>
            <a:pPr marL="57150" indent="-285750">
              <a:buFont typeface="Arial" panose="020B0604020202020204" pitchFamily="34" charset="0"/>
              <a:buChar char="•"/>
            </a:pPr>
            <a:r>
              <a:rPr lang="en-US" dirty="0"/>
              <a:t>More connection to treatment</a:t>
            </a:r>
          </a:p>
          <a:p>
            <a:pPr marL="57150" indent="-285750">
              <a:buFont typeface="Arial" panose="020B0604020202020204" pitchFamily="34" charset="0"/>
              <a:buChar char="•"/>
            </a:pPr>
            <a:r>
              <a:rPr lang="en-US" dirty="0">
                <a:solidFill>
                  <a:schemeClr val="bg2"/>
                </a:solidFill>
              </a:rPr>
              <a:t>More knowledge of safer drug practices</a:t>
            </a:r>
          </a:p>
          <a:p>
            <a:pPr marL="57150" indent="-285750">
              <a:buFont typeface="Arial" panose="020B0604020202020204" pitchFamily="34" charset="0"/>
              <a:buChar char="•"/>
            </a:pPr>
            <a:r>
              <a:rPr lang="en-US" dirty="0"/>
              <a:t>More options for using drugs</a:t>
            </a:r>
          </a:p>
          <a:p>
            <a:pPr marL="57150" indent="-285750">
              <a:buFont typeface="Arial" panose="020B0604020202020204" pitchFamily="34" charset="0"/>
              <a:buChar char="•"/>
            </a:pPr>
            <a:r>
              <a:rPr lang="en-US" dirty="0">
                <a:solidFill>
                  <a:schemeClr val="bg2"/>
                </a:solidFill>
              </a:rPr>
              <a:t>More equity, removing extra charges LE may add on a whim</a:t>
            </a:r>
          </a:p>
          <a:p>
            <a:pPr marL="57150" indent="-285750">
              <a:buFont typeface="Arial" panose="020B0604020202020204" pitchFamily="34" charset="0"/>
              <a:buChar char="•"/>
            </a:pPr>
            <a:r>
              <a:rPr lang="en-US" dirty="0"/>
              <a:t>More funding available for other programs</a:t>
            </a:r>
          </a:p>
          <a:p>
            <a:endParaRPr lang="en-US" dirty="0"/>
          </a:p>
        </p:txBody>
      </p:sp>
    </p:spTree>
    <p:extLst>
      <p:ext uri="{BB962C8B-B14F-4D97-AF65-F5344CB8AC3E}">
        <p14:creationId xmlns:p14="http://schemas.microsoft.com/office/powerpoint/2010/main" val="31071981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But aren’t things getting better?</a:t>
            </a:r>
          </a:p>
        </p:txBody>
      </p:sp>
      <p:sp>
        <p:nvSpPr>
          <p:cNvPr id="3" name="Footer Placeholder 2"/>
          <p:cNvSpPr>
            <a:spLocks noGrp="1"/>
          </p:cNvSpPr>
          <p:nvPr>
            <p:ph type="ftr" sz="quarter" idx="3"/>
          </p:nvPr>
        </p:nvSpPr>
        <p:spPr/>
        <p:txBody>
          <a:bodyPr/>
          <a:lstStyle/>
          <a:p>
            <a:r>
              <a:rPr lang="en-US"/>
              <a:t>Harm Reduction Laws in the United States - 2024 Update </a:t>
            </a:r>
            <a:endParaRPr lang="en-US" dirty="0"/>
          </a:p>
        </p:txBody>
      </p:sp>
      <p:sp>
        <p:nvSpPr>
          <p:cNvPr id="4" name="Content Placeholder 3"/>
          <p:cNvSpPr>
            <a:spLocks noGrp="1"/>
          </p:cNvSpPr>
          <p:nvPr>
            <p:ph sz="quarter" idx="13"/>
          </p:nvPr>
        </p:nvSpPr>
        <p:spPr>
          <a:xfrm>
            <a:off x="1206500" y="2290763"/>
            <a:ext cx="7464425" cy="3467616"/>
          </a:xfrm>
        </p:spPr>
        <p:txBody>
          <a:bodyPr/>
          <a:lstStyle/>
          <a:p>
            <a:pPr lvl="1"/>
            <a:r>
              <a:rPr lang="en-US" dirty="0"/>
              <a:t>Some policies have improved – there has been movement recently to make some laws that restrict access to MOUD less racist, classist and stigmatizing, to incrementally increase access to syringes and naloxone, etc.</a:t>
            </a:r>
          </a:p>
          <a:p>
            <a:pPr lvl="1"/>
            <a:r>
              <a:rPr lang="en-US" dirty="0"/>
              <a:t>These changes are largely tinkering around the edges. They are positive, and the advocates and policymakers responsible for them should be applauded</a:t>
            </a:r>
          </a:p>
          <a:p>
            <a:pPr lvl="1"/>
            <a:r>
              <a:rPr lang="en-US" dirty="0"/>
              <a:t>However, policy at all levels is still directed largely towards the creation and maintenance of a permanent underclass of criminalized, stigmatized people who use or used the wrong drugs</a:t>
            </a:r>
          </a:p>
          <a:p>
            <a:pPr lvl="1"/>
            <a:r>
              <a:rPr lang="en-US" dirty="0"/>
              <a:t>Reform is possible and necessary</a:t>
            </a:r>
          </a:p>
          <a:p>
            <a:endParaRPr lang="en-US" dirty="0"/>
          </a:p>
        </p:txBody>
      </p:sp>
    </p:spTree>
    <p:extLst>
      <p:ext uri="{BB962C8B-B14F-4D97-AF65-F5344CB8AC3E}">
        <p14:creationId xmlns:p14="http://schemas.microsoft.com/office/powerpoint/2010/main" val="15218800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8955F-2333-10E3-DB2D-E834835531D3}"/>
              </a:ext>
            </a:extLst>
          </p:cNvPr>
          <p:cNvSpPr>
            <a:spLocks noGrp="1"/>
          </p:cNvSpPr>
          <p:nvPr>
            <p:ph type="title"/>
          </p:nvPr>
        </p:nvSpPr>
        <p:spPr>
          <a:xfrm>
            <a:off x="1188720" y="1600200"/>
            <a:ext cx="7946136" cy="400110"/>
          </a:xfrm>
        </p:spPr>
        <p:txBody>
          <a:bodyPr/>
          <a:lstStyle/>
          <a:p>
            <a:r>
              <a:rPr lang="en-US" dirty="0">
                <a:cs typeface="Times New Roman" panose="02020603050405020304" pitchFamily="18" charset="0"/>
              </a:rPr>
              <a:t>This area is ripe for decriminalization</a:t>
            </a:r>
            <a:endParaRPr lang="en-US" dirty="0"/>
          </a:p>
        </p:txBody>
      </p:sp>
      <p:sp>
        <p:nvSpPr>
          <p:cNvPr id="3" name="Footer Placeholder 2">
            <a:extLst>
              <a:ext uri="{FF2B5EF4-FFF2-40B4-BE49-F238E27FC236}">
                <a16:creationId xmlns:a16="http://schemas.microsoft.com/office/drawing/2014/main" id="{1E62BB79-22E7-A8D6-69F8-8E7B063152B8}"/>
              </a:ext>
            </a:extLst>
          </p:cNvPr>
          <p:cNvSpPr>
            <a:spLocks noGrp="1"/>
          </p:cNvSpPr>
          <p:nvPr>
            <p:ph type="ftr" sz="quarter" idx="3"/>
          </p:nvPr>
        </p:nvSpPr>
        <p:spPr/>
        <p:txBody>
          <a:bodyPr/>
          <a:lstStyle/>
          <a:p>
            <a:r>
              <a:rPr lang="en-US"/>
              <a:t>Harm Reduction Laws in the United States - 2024 Update </a:t>
            </a:r>
            <a:endParaRPr lang="en-US" dirty="0"/>
          </a:p>
        </p:txBody>
      </p:sp>
      <p:sp>
        <p:nvSpPr>
          <p:cNvPr id="4" name="Content Placeholder 3">
            <a:extLst>
              <a:ext uri="{FF2B5EF4-FFF2-40B4-BE49-F238E27FC236}">
                <a16:creationId xmlns:a16="http://schemas.microsoft.com/office/drawing/2014/main" id="{48F8F039-D110-C5E1-3878-EA9CADB67F6E}"/>
              </a:ext>
            </a:extLst>
          </p:cNvPr>
          <p:cNvSpPr>
            <a:spLocks noGrp="1"/>
          </p:cNvSpPr>
          <p:nvPr>
            <p:ph sz="quarter" idx="13"/>
          </p:nvPr>
        </p:nvSpPr>
        <p:spPr>
          <a:xfrm>
            <a:off x="1206500" y="2290763"/>
            <a:ext cx="7464425" cy="3059299"/>
          </a:xfrm>
        </p:spPr>
        <p:txBody>
          <a:bodyPr/>
          <a:lstStyle/>
          <a:p>
            <a:pPr lvl="3">
              <a:buFont typeface="Arial" panose="020B0604020202020204" pitchFamily="34" charset="0"/>
              <a:buChar char="•"/>
            </a:pPr>
            <a:r>
              <a:rPr lang="en-US" sz="1600" b="1" dirty="0"/>
              <a:t>DEA pushed states to enact extremely broad paraphernalia laws, and could encourage them to modify or repeal them</a:t>
            </a:r>
          </a:p>
          <a:p>
            <a:pPr lvl="3">
              <a:buFont typeface="Arial" panose="020B0604020202020204" pitchFamily="34" charset="0"/>
              <a:buChar char="•"/>
            </a:pPr>
            <a:r>
              <a:rPr lang="en-US" sz="1600" dirty="0"/>
              <a:t>Nothing to that effect is on the table at the federal level</a:t>
            </a:r>
            <a:endParaRPr lang="en-US" sz="1600" b="1" dirty="0"/>
          </a:p>
          <a:p>
            <a:pPr lvl="3">
              <a:buFont typeface="Arial" panose="020B0604020202020204" pitchFamily="34" charset="0"/>
              <a:buChar char="•"/>
            </a:pPr>
            <a:r>
              <a:rPr lang="en-US" sz="1600" dirty="0"/>
              <a:t>However, states can and have removed criminal penalties for safer use supplies. Some never criminalized possession and free distribution, and Minnesota recently removed its prohibitions. </a:t>
            </a:r>
          </a:p>
          <a:p>
            <a:pPr lvl="3">
              <a:buFont typeface="Arial" panose="020B0604020202020204" pitchFamily="34" charset="0"/>
              <a:buChar char="•"/>
            </a:pPr>
            <a:r>
              <a:rPr lang="en-US" sz="1600" dirty="0"/>
              <a:t>Meanwhile, states as varied as Idaho, West Virginia, and California are seeing threats to repeal SSP authorization laws or shut down SSPs by local regulation</a:t>
            </a:r>
          </a:p>
          <a:p>
            <a:endParaRPr lang="en-US" dirty="0"/>
          </a:p>
        </p:txBody>
      </p:sp>
    </p:spTree>
    <p:extLst>
      <p:ext uri="{BB962C8B-B14F-4D97-AF65-F5344CB8AC3E}">
        <p14:creationId xmlns:p14="http://schemas.microsoft.com/office/powerpoint/2010/main" val="10578997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B314C95-EF46-E751-F62E-7EAB453E1BD0}"/>
              </a:ext>
            </a:extLst>
          </p:cNvPr>
          <p:cNvSpPr>
            <a:spLocks noGrp="1"/>
          </p:cNvSpPr>
          <p:nvPr>
            <p:ph sz="half" idx="1"/>
          </p:nvPr>
        </p:nvSpPr>
        <p:spPr>
          <a:xfrm>
            <a:off x="1188717" y="2194560"/>
            <a:ext cx="3984173" cy="4084320"/>
          </a:xfrm>
        </p:spPr>
        <p:txBody>
          <a:bodyPr wrap="square">
            <a:noAutofit/>
          </a:bodyPr>
          <a:lstStyle/>
          <a:p>
            <a:pPr>
              <a:lnSpc>
                <a:spcPct val="90000"/>
              </a:lnSpc>
            </a:pPr>
            <a:r>
              <a:rPr lang="en-US" dirty="0"/>
              <a:t>Decriminalization of equipment used to consume drugs should only be the starting point, not an end point</a:t>
            </a:r>
          </a:p>
          <a:p>
            <a:pPr>
              <a:lnSpc>
                <a:spcPct val="90000"/>
              </a:lnSpc>
            </a:pPr>
            <a:r>
              <a:rPr lang="en-US" dirty="0"/>
              <a:t>Once we have stopped discouraging paraphernalia access, we must take steps to ENCOURAGE it:</a:t>
            </a:r>
          </a:p>
          <a:p>
            <a:pPr marL="57150" indent="-285750">
              <a:lnSpc>
                <a:spcPct val="90000"/>
              </a:lnSpc>
              <a:buFont typeface="Arial" panose="020B0604020202020204" pitchFamily="34" charset="0"/>
              <a:buChar char="•"/>
            </a:pPr>
            <a:r>
              <a:rPr lang="en-US" dirty="0">
                <a:solidFill>
                  <a:schemeClr val="bg2"/>
                </a:solidFill>
              </a:rPr>
              <a:t>Funding harm reduction programs</a:t>
            </a:r>
          </a:p>
          <a:p>
            <a:pPr marL="57150" indent="-285750">
              <a:lnSpc>
                <a:spcPct val="90000"/>
              </a:lnSpc>
              <a:buFont typeface="Arial" panose="020B0604020202020204" pitchFamily="34" charset="0"/>
              <a:buChar char="•"/>
            </a:pPr>
            <a:r>
              <a:rPr lang="en-US" dirty="0">
                <a:solidFill>
                  <a:schemeClr val="bg2"/>
                </a:solidFill>
              </a:rPr>
              <a:t>Developing innovative products</a:t>
            </a:r>
          </a:p>
          <a:p>
            <a:pPr marL="57150" indent="-285750">
              <a:lnSpc>
                <a:spcPct val="90000"/>
              </a:lnSpc>
              <a:buFont typeface="Arial" panose="020B0604020202020204" pitchFamily="34" charset="0"/>
              <a:buChar char="•"/>
            </a:pPr>
            <a:r>
              <a:rPr lang="en-US" dirty="0">
                <a:solidFill>
                  <a:schemeClr val="bg2"/>
                </a:solidFill>
              </a:rPr>
              <a:t>Removing obstacles like local NIMBY regulations</a:t>
            </a:r>
          </a:p>
          <a:p>
            <a:pPr marL="57150" indent="-285750">
              <a:lnSpc>
                <a:spcPct val="90000"/>
              </a:lnSpc>
              <a:buFont typeface="Arial" panose="020B0604020202020204" pitchFamily="34" charset="0"/>
              <a:buChar char="•"/>
            </a:pPr>
            <a:r>
              <a:rPr lang="en-US" dirty="0">
                <a:solidFill>
                  <a:schemeClr val="bg2"/>
                </a:solidFill>
              </a:rPr>
              <a:t>Teaching harm reduction practices to learners from many fields (medicine, nursing, law, social work, </a:t>
            </a:r>
            <a:r>
              <a:rPr lang="en-US" dirty="0" err="1">
                <a:solidFill>
                  <a:schemeClr val="bg2"/>
                </a:solidFill>
              </a:rPr>
              <a:t>etc</a:t>
            </a:r>
            <a:r>
              <a:rPr lang="en-US" dirty="0">
                <a:solidFill>
                  <a:schemeClr val="bg2"/>
                </a:solidFill>
              </a:rPr>
              <a:t>)</a:t>
            </a:r>
          </a:p>
          <a:p>
            <a:pPr marL="57150" indent="-285750">
              <a:lnSpc>
                <a:spcPct val="90000"/>
              </a:lnSpc>
              <a:buFont typeface="Arial" panose="020B0604020202020204" pitchFamily="34" charset="0"/>
              <a:buChar char="•"/>
            </a:pPr>
            <a:r>
              <a:rPr lang="en-US" dirty="0">
                <a:solidFill>
                  <a:schemeClr val="bg2"/>
                </a:solidFill>
              </a:rPr>
              <a:t>Decriminalizing drugs</a:t>
            </a:r>
          </a:p>
          <a:p>
            <a:pPr marL="57150" indent="-285750">
              <a:lnSpc>
                <a:spcPct val="90000"/>
              </a:lnSpc>
              <a:buFont typeface="Arial" panose="020B0604020202020204" pitchFamily="34" charset="0"/>
              <a:buChar char="•"/>
            </a:pPr>
            <a:endParaRPr lang="en-US" dirty="0"/>
          </a:p>
          <a:p>
            <a:pPr marL="57150" indent="-285750">
              <a:lnSpc>
                <a:spcPct val="90000"/>
              </a:lnSpc>
              <a:buFont typeface="Arial" panose="020B0604020202020204" pitchFamily="34" charset="0"/>
              <a:buChar char="•"/>
            </a:pPr>
            <a:endParaRPr lang="en-US" dirty="0"/>
          </a:p>
          <a:p>
            <a:pPr>
              <a:lnSpc>
                <a:spcPct val="90000"/>
              </a:lnSpc>
            </a:pPr>
            <a:endParaRPr lang="en-US" dirty="0"/>
          </a:p>
        </p:txBody>
      </p:sp>
      <p:pic>
        <p:nvPicPr>
          <p:cNvPr id="7" name="Content Placeholder 6" descr="A round blue sticker with a heart in it and hands on a white surface&#10;&#10;Description automatically generated">
            <a:extLst>
              <a:ext uri="{FF2B5EF4-FFF2-40B4-BE49-F238E27FC236}">
                <a16:creationId xmlns:a16="http://schemas.microsoft.com/office/drawing/2014/main" id="{8A6FBAE2-5E48-4C40-DA4F-45558B265475}"/>
              </a:ext>
            </a:extLst>
          </p:cNvPr>
          <p:cNvPicPr>
            <a:picLocks noGrp="1" noChangeAspect="1"/>
          </p:cNvPicPr>
          <p:nvPr>
            <p:ph sz="half" idx="2"/>
          </p:nvPr>
        </p:nvPicPr>
        <p:blipFill>
          <a:blip r:embed="rId3"/>
          <a:stretch>
            <a:fillRect/>
          </a:stretch>
        </p:blipFill>
        <p:spPr>
          <a:xfrm>
            <a:off x="5480503" y="2547180"/>
            <a:ext cx="3008314" cy="3292475"/>
          </a:xfrm>
        </p:spPr>
      </p:pic>
      <p:sp>
        <p:nvSpPr>
          <p:cNvPr id="2" name="Title 1">
            <a:extLst>
              <a:ext uri="{FF2B5EF4-FFF2-40B4-BE49-F238E27FC236}">
                <a16:creationId xmlns:a16="http://schemas.microsoft.com/office/drawing/2014/main" id="{84AE2B38-C8EF-5606-6467-E5E569BCB586}"/>
              </a:ext>
            </a:extLst>
          </p:cNvPr>
          <p:cNvSpPr>
            <a:spLocks noGrp="1"/>
          </p:cNvSpPr>
          <p:nvPr>
            <p:ph type="title"/>
          </p:nvPr>
        </p:nvSpPr>
        <p:spPr>
          <a:xfrm>
            <a:off x="1188720" y="1600200"/>
            <a:ext cx="7946136" cy="369332"/>
          </a:xfrm>
        </p:spPr>
        <p:txBody>
          <a:bodyPr wrap="square" anchor="t">
            <a:normAutofit/>
          </a:bodyPr>
          <a:lstStyle/>
          <a:p>
            <a:pPr>
              <a:lnSpc>
                <a:spcPct val="90000"/>
              </a:lnSpc>
            </a:pPr>
            <a:r>
              <a:rPr lang="en-US" dirty="0"/>
              <a:t>New Beginnings		</a:t>
            </a:r>
            <a:endParaRPr lang="en-US"/>
          </a:p>
        </p:txBody>
      </p:sp>
      <p:sp>
        <p:nvSpPr>
          <p:cNvPr id="3" name="Footer Placeholder 2">
            <a:extLst>
              <a:ext uri="{FF2B5EF4-FFF2-40B4-BE49-F238E27FC236}">
                <a16:creationId xmlns:a16="http://schemas.microsoft.com/office/drawing/2014/main" id="{62391D3D-1B82-A457-FB1B-D77D6CEDB943}"/>
              </a:ext>
            </a:extLst>
          </p:cNvPr>
          <p:cNvSpPr>
            <a:spLocks noGrp="1"/>
          </p:cNvSpPr>
          <p:nvPr>
            <p:ph type="ftr" sz="quarter" idx="3"/>
          </p:nvPr>
        </p:nvSpPr>
        <p:spPr>
          <a:xfrm>
            <a:off x="1100169" y="6417304"/>
            <a:ext cx="7464425" cy="438912"/>
          </a:xfrm>
        </p:spPr>
        <p:txBody>
          <a:bodyPr anchor="ctr">
            <a:normAutofit/>
          </a:bodyPr>
          <a:lstStyle/>
          <a:p>
            <a:pPr>
              <a:spcAft>
                <a:spcPts val="600"/>
              </a:spcAft>
            </a:pPr>
            <a:r>
              <a:rPr lang="en-US"/>
              <a:t>Harm Reduction Laws in the United States - 2024 Update </a:t>
            </a:r>
          </a:p>
        </p:txBody>
      </p:sp>
    </p:spTree>
    <p:extLst>
      <p:ext uri="{BB962C8B-B14F-4D97-AF65-F5344CB8AC3E}">
        <p14:creationId xmlns:p14="http://schemas.microsoft.com/office/powerpoint/2010/main" val="19486074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57338" y="2274388"/>
            <a:ext cx="7589520" cy="1474956"/>
          </a:xfrm>
        </p:spPr>
        <p:txBody>
          <a:bodyPr/>
          <a:lstStyle/>
          <a:p>
            <a:r>
              <a:rPr lang="en-US" sz="4400" dirty="0"/>
              <a:t>Overdose Good Samaritan laws</a:t>
            </a:r>
          </a:p>
        </p:txBody>
      </p:sp>
      <p:sp>
        <p:nvSpPr>
          <p:cNvPr id="3" name="Text Placeholder 2"/>
          <p:cNvSpPr>
            <a:spLocks noGrp="1"/>
          </p:cNvSpPr>
          <p:nvPr>
            <p:ph type="subTitle" idx="1"/>
          </p:nvPr>
        </p:nvSpPr>
        <p:spPr/>
        <p:txBody>
          <a:bodyPr/>
          <a:lstStyle/>
          <a:p>
            <a:r>
              <a:rPr lang="en-US" dirty="0"/>
              <a:t> </a:t>
            </a:r>
          </a:p>
        </p:txBody>
      </p:sp>
    </p:spTree>
    <p:extLst>
      <p:ext uri="{BB962C8B-B14F-4D97-AF65-F5344CB8AC3E}">
        <p14:creationId xmlns:p14="http://schemas.microsoft.com/office/powerpoint/2010/main" val="3903720592"/>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Overdose Good Samaritan laws </a:t>
            </a:r>
          </a:p>
        </p:txBody>
      </p:sp>
      <p:sp>
        <p:nvSpPr>
          <p:cNvPr id="3" name="Footer Placeholder 2"/>
          <p:cNvSpPr>
            <a:spLocks noGrp="1"/>
          </p:cNvSpPr>
          <p:nvPr>
            <p:ph type="ftr" sz="quarter" idx="3"/>
          </p:nvPr>
        </p:nvSpPr>
        <p:spPr/>
        <p:txBody>
          <a:bodyPr/>
          <a:lstStyle/>
          <a:p>
            <a:r>
              <a:rPr lang="en-US"/>
              <a:t>Harm Reduction Laws in the United States - 2024 Update </a:t>
            </a:r>
            <a:endParaRPr lang="en-US" dirty="0"/>
          </a:p>
        </p:txBody>
      </p:sp>
      <p:sp>
        <p:nvSpPr>
          <p:cNvPr id="4" name="Content Placeholder 3"/>
          <p:cNvSpPr>
            <a:spLocks noGrp="1"/>
          </p:cNvSpPr>
          <p:nvPr>
            <p:ph sz="quarter" idx="13"/>
          </p:nvPr>
        </p:nvSpPr>
        <p:spPr>
          <a:xfrm>
            <a:off x="1206500" y="2290763"/>
            <a:ext cx="7464425" cy="3495316"/>
          </a:xfrm>
        </p:spPr>
        <p:txBody>
          <a:bodyPr/>
          <a:lstStyle/>
          <a:p>
            <a:r>
              <a:rPr lang="en-US" dirty="0"/>
              <a:t>Because the “War on Drugs” criminalizes nearly all aspects of drug use, people present at an overdose often hesitate to call for help </a:t>
            </a:r>
          </a:p>
          <a:p>
            <a:r>
              <a:rPr lang="en-US" dirty="0"/>
              <a:t>Many people fear, correctly, that doing so might result in themselves, the person overdosing, or both being arrested or otherwise subjected to state-caused harm</a:t>
            </a:r>
          </a:p>
          <a:p>
            <a:pPr lvl="3"/>
            <a:r>
              <a:rPr lang="en-US" dirty="0"/>
              <a:t>In Indianapolis, 10% of overdose calls result in someone </a:t>
            </a:r>
            <a:r>
              <a:rPr lang="en-US" dirty="0">
                <a:hlinkClick r:id="rId2"/>
              </a:rPr>
              <a:t>being incarcerated </a:t>
            </a:r>
            <a:endParaRPr lang="en-US" dirty="0"/>
          </a:p>
          <a:p>
            <a:pPr lvl="3"/>
            <a:r>
              <a:rPr lang="en-US" dirty="0"/>
              <a:t>Nationwide, around 20% of law enforcement agencies report that overdose calls </a:t>
            </a:r>
            <a:r>
              <a:rPr lang="en-US" dirty="0">
                <a:hlinkClick r:id="rId3"/>
              </a:rPr>
              <a:t>result in incarceration</a:t>
            </a:r>
            <a:endParaRPr lang="en-US" dirty="0"/>
          </a:p>
          <a:p>
            <a:endParaRPr lang="en-US" dirty="0"/>
          </a:p>
          <a:p>
            <a:r>
              <a:rPr lang="en-US" dirty="0"/>
              <a:t>To encourage people to call for help in an overdose, most states have enacted laws that provide limited immunity to at least some individuals at the scene of an overdose</a:t>
            </a:r>
          </a:p>
          <a:p>
            <a:endParaRPr lang="en-US" dirty="0"/>
          </a:p>
        </p:txBody>
      </p:sp>
    </p:spTree>
    <p:extLst>
      <p:ext uri="{BB962C8B-B14F-4D97-AF65-F5344CB8AC3E}">
        <p14:creationId xmlns:p14="http://schemas.microsoft.com/office/powerpoint/2010/main" val="10010892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Rapid adoption of GSLs</a:t>
            </a:r>
          </a:p>
        </p:txBody>
      </p:sp>
      <p:sp>
        <p:nvSpPr>
          <p:cNvPr id="3" name="Footer Placeholder 2"/>
          <p:cNvSpPr>
            <a:spLocks noGrp="1"/>
          </p:cNvSpPr>
          <p:nvPr>
            <p:ph type="ftr" sz="quarter" idx="3"/>
          </p:nvPr>
        </p:nvSpPr>
        <p:spPr/>
        <p:txBody>
          <a:bodyPr/>
          <a:lstStyle/>
          <a:p>
            <a:r>
              <a:rPr lang="en-US"/>
              <a:t>Harm Reduction Laws in the United States - 2024 Update </a:t>
            </a:r>
            <a:endParaRPr lang="en-US" dirty="0"/>
          </a:p>
        </p:txBody>
      </p:sp>
      <p:pic>
        <p:nvPicPr>
          <p:cNvPr id="8" name="Content Placeholder 7" descr="A map of the united states&#10;&#10;Description automatically generated">
            <a:extLst>
              <a:ext uri="{FF2B5EF4-FFF2-40B4-BE49-F238E27FC236}">
                <a16:creationId xmlns:a16="http://schemas.microsoft.com/office/drawing/2014/main" id="{153E3F7F-C39C-F5E3-7B61-8E4F286F8BAF}"/>
              </a:ext>
            </a:extLst>
          </p:cNvPr>
          <p:cNvPicPr>
            <a:picLocks noGrp="1" noChangeAspect="1"/>
          </p:cNvPicPr>
          <p:nvPr>
            <p:ph sz="quarter" idx="13"/>
          </p:nvPr>
        </p:nvPicPr>
        <p:blipFill>
          <a:blip r:embed="rId3"/>
          <a:stretch>
            <a:fillRect/>
          </a:stretch>
        </p:blipFill>
        <p:spPr>
          <a:xfrm>
            <a:off x="496062" y="2405062"/>
            <a:ext cx="3495675" cy="2621761"/>
          </a:xfrm>
        </p:spPr>
      </p:pic>
      <p:graphicFrame>
        <p:nvGraphicFramePr>
          <p:cNvPr id="10" name="Chart 9">
            <a:extLst>
              <a:ext uri="{FF2B5EF4-FFF2-40B4-BE49-F238E27FC236}">
                <a16:creationId xmlns:a16="http://schemas.microsoft.com/office/drawing/2014/main" id="{47DE3600-E7EB-A3C6-C1BD-16DDC416DD7B}"/>
              </a:ext>
            </a:extLst>
          </p:cNvPr>
          <p:cNvGraphicFramePr>
            <a:graphicFrameLocks/>
          </p:cNvGraphicFramePr>
          <p:nvPr>
            <p:extLst>
              <p:ext uri="{D42A27DB-BD31-4B8C-83A1-F6EECF244321}">
                <p14:modId xmlns:p14="http://schemas.microsoft.com/office/powerpoint/2010/main" val="2084036020"/>
              </p:ext>
            </p:extLst>
          </p:nvPr>
        </p:nvGraphicFramePr>
        <p:xfrm>
          <a:off x="4075938" y="2205097"/>
          <a:ext cx="4572000" cy="273939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974956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Overdose Good Samaritan laws </a:t>
            </a:r>
          </a:p>
        </p:txBody>
      </p:sp>
      <p:sp>
        <p:nvSpPr>
          <p:cNvPr id="3" name="Footer Placeholder 2"/>
          <p:cNvSpPr>
            <a:spLocks noGrp="1"/>
          </p:cNvSpPr>
          <p:nvPr>
            <p:ph type="ftr" sz="quarter" idx="3"/>
          </p:nvPr>
        </p:nvSpPr>
        <p:spPr/>
        <p:txBody>
          <a:bodyPr/>
          <a:lstStyle/>
          <a:p>
            <a:r>
              <a:rPr lang="en-US"/>
              <a:t>Harm Reduction Laws in the United States - 2024 Update </a:t>
            </a:r>
            <a:endParaRPr lang="en-US" dirty="0"/>
          </a:p>
        </p:txBody>
      </p:sp>
      <p:sp>
        <p:nvSpPr>
          <p:cNvPr id="4" name="Content Placeholder 3"/>
          <p:cNvSpPr>
            <a:spLocks noGrp="1"/>
          </p:cNvSpPr>
          <p:nvPr>
            <p:ph sz="quarter" idx="13"/>
          </p:nvPr>
        </p:nvSpPr>
        <p:spPr>
          <a:xfrm>
            <a:off x="1206500" y="2290763"/>
            <a:ext cx="7464425" cy="4091376"/>
          </a:xfrm>
        </p:spPr>
        <p:txBody>
          <a:bodyPr/>
          <a:lstStyle/>
          <a:p>
            <a:r>
              <a:rPr lang="en-US" dirty="0"/>
              <a:t>In general, overdose Good Samaritan laws have become more comprehensive over time</a:t>
            </a:r>
          </a:p>
          <a:p>
            <a:pPr lvl="3"/>
            <a:r>
              <a:rPr lang="en-US" dirty="0"/>
              <a:t>Many now provide protection from arrest as well as prosecution, and immunity from violations of probation and parole </a:t>
            </a:r>
          </a:p>
          <a:p>
            <a:r>
              <a:rPr lang="en-US" dirty="0"/>
              <a:t>However, most continue to provide very limited protection from criminal prohibition, and no protection at all from other collateral consequences</a:t>
            </a:r>
          </a:p>
          <a:p>
            <a:r>
              <a:rPr lang="en-US" dirty="0"/>
              <a:t>Most GSLs are limited to minor drug-related crimes, which leaves people vulnerable to arrest and prosecution for other offenses</a:t>
            </a:r>
          </a:p>
          <a:p>
            <a:r>
              <a:rPr lang="en-US" dirty="0"/>
              <a:t>People who call for help also often face other negative consequences, such as eviction or involvement with child protective services</a:t>
            </a:r>
          </a:p>
          <a:p>
            <a:r>
              <a:rPr lang="en-US" dirty="0"/>
              <a:t>Evaluations generally find a mild protective effect on drug overdose, particularly for GSLs that provide more protections </a:t>
            </a:r>
          </a:p>
          <a:p>
            <a:pPr lvl="3"/>
            <a:r>
              <a:rPr lang="en-US" dirty="0"/>
              <a:t>GSLs, however, often tend to perpetuate racial disparities in arrests</a:t>
            </a:r>
          </a:p>
          <a:p>
            <a:endParaRPr lang="en-US" dirty="0"/>
          </a:p>
        </p:txBody>
      </p:sp>
    </p:spTree>
    <p:extLst>
      <p:ext uri="{BB962C8B-B14F-4D97-AF65-F5344CB8AC3E}">
        <p14:creationId xmlns:p14="http://schemas.microsoft.com/office/powerpoint/2010/main" val="24564389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Particularly bad GSLs</a:t>
            </a:r>
          </a:p>
        </p:txBody>
      </p:sp>
      <p:sp>
        <p:nvSpPr>
          <p:cNvPr id="3" name="Footer Placeholder 2"/>
          <p:cNvSpPr>
            <a:spLocks noGrp="1"/>
          </p:cNvSpPr>
          <p:nvPr>
            <p:ph type="ftr" sz="quarter" idx="3"/>
          </p:nvPr>
        </p:nvSpPr>
        <p:spPr/>
        <p:txBody>
          <a:bodyPr/>
          <a:lstStyle/>
          <a:p>
            <a:r>
              <a:rPr lang="en-US"/>
              <a:t>Harm Reduction Laws in the United States - 2024 Update </a:t>
            </a:r>
            <a:endParaRPr lang="en-US" dirty="0"/>
          </a:p>
        </p:txBody>
      </p:sp>
      <p:sp>
        <p:nvSpPr>
          <p:cNvPr id="4" name="Content Placeholder 3"/>
          <p:cNvSpPr>
            <a:spLocks noGrp="1"/>
          </p:cNvSpPr>
          <p:nvPr>
            <p:ph sz="quarter" idx="13"/>
          </p:nvPr>
        </p:nvSpPr>
        <p:spPr>
          <a:xfrm>
            <a:off x="1206500" y="2290763"/>
            <a:ext cx="7464425" cy="5394810"/>
          </a:xfrm>
        </p:spPr>
        <p:txBody>
          <a:bodyPr/>
          <a:lstStyle/>
          <a:p>
            <a:r>
              <a:rPr lang="en-US" dirty="0"/>
              <a:t>Nearly all GSLs continue the premise that people who use drugs deserve to die, and that making an arrest is more important than saving a life</a:t>
            </a:r>
          </a:p>
          <a:p>
            <a:r>
              <a:rPr lang="en-US" dirty="0"/>
              <a:t>In addition to being limited to certain minor crimes, many impose requirements such as staying on the scene and “cooperating” with police</a:t>
            </a:r>
          </a:p>
          <a:p>
            <a:r>
              <a:rPr lang="en-US" dirty="0"/>
              <a:t>Some are particularly egregious:</a:t>
            </a:r>
          </a:p>
          <a:p>
            <a:pPr lvl="3"/>
            <a:r>
              <a:rPr lang="en-US" dirty="0"/>
              <a:t>In</a:t>
            </a:r>
            <a:r>
              <a:rPr lang="en-US" dirty="0">
                <a:hlinkClick r:id="rId2"/>
              </a:rPr>
              <a:t> Iowa</a:t>
            </a:r>
            <a:r>
              <a:rPr lang="en-US" dirty="0"/>
              <a:t>, immunity is only provided one time for the person overdosing and one time for the reporter</a:t>
            </a:r>
          </a:p>
          <a:p>
            <a:pPr lvl="3"/>
            <a:r>
              <a:rPr lang="en-US" dirty="0"/>
              <a:t>In </a:t>
            </a:r>
            <a:r>
              <a:rPr lang="en-US" dirty="0">
                <a:hlinkClick r:id="rId3"/>
              </a:rPr>
              <a:t>Indiana</a:t>
            </a:r>
            <a:r>
              <a:rPr lang="en-US" dirty="0"/>
              <a:t>, immunity is provided only to people who obtained naloxone under the state naloxone law and administered that naloxone to the person who overdosed</a:t>
            </a:r>
          </a:p>
          <a:p>
            <a:pPr lvl="3"/>
            <a:r>
              <a:rPr lang="en-US" dirty="0"/>
              <a:t>In </a:t>
            </a:r>
            <a:r>
              <a:rPr lang="en-US" dirty="0">
                <a:hlinkClick r:id="rId4"/>
              </a:rPr>
              <a:t>Ohio</a:t>
            </a:r>
            <a:r>
              <a:rPr lang="en-US" dirty="0"/>
              <a:t>, immunity applies only twice</a:t>
            </a:r>
          </a:p>
          <a:p>
            <a:pPr lvl="3"/>
            <a:r>
              <a:rPr lang="en-US" dirty="0"/>
              <a:t>In </a:t>
            </a:r>
            <a:r>
              <a:rPr lang="en-US" dirty="0">
                <a:hlinkClick r:id="rId5"/>
              </a:rPr>
              <a:t>South Carolina </a:t>
            </a:r>
            <a:r>
              <a:rPr lang="en-US" dirty="0"/>
              <a:t>immunity is only guaranteed once, more than that is up to the judge</a:t>
            </a:r>
          </a:p>
          <a:p>
            <a:pPr lvl="3"/>
            <a:r>
              <a:rPr lang="en-US" dirty="0"/>
              <a:t>In </a:t>
            </a:r>
            <a:r>
              <a:rPr lang="en-US" dirty="0">
                <a:hlinkClick r:id="rId6"/>
              </a:rPr>
              <a:t>South Dakota </a:t>
            </a:r>
            <a:r>
              <a:rPr lang="en-US" dirty="0"/>
              <a:t>immunity is only provided one time (there’s no immunity at all for the person who OD’d)</a:t>
            </a:r>
          </a:p>
          <a:p>
            <a:pPr lvl="3"/>
            <a:r>
              <a:rPr lang="en-US" dirty="0"/>
              <a:t>In </a:t>
            </a:r>
            <a:r>
              <a:rPr lang="en-US" dirty="0">
                <a:hlinkClick r:id="rId7"/>
              </a:rPr>
              <a:t>Tennessee</a:t>
            </a:r>
            <a:r>
              <a:rPr lang="en-US" dirty="0"/>
              <a:t> immunity for the person who OD’d only applies on the first OD</a:t>
            </a:r>
          </a:p>
          <a:p>
            <a:pPr lvl="3"/>
            <a:r>
              <a:rPr lang="en-US" dirty="0">
                <a:hlinkClick r:id="rId8"/>
              </a:rPr>
              <a:t>Texas</a:t>
            </a:r>
            <a:r>
              <a:rPr lang="en-US" dirty="0"/>
              <a:t> imposes a number of limitations, including being inapplicable to people with certain prior convictions, and only being available once</a:t>
            </a:r>
          </a:p>
          <a:p>
            <a:pPr lvl="3"/>
            <a:endParaRPr lang="en-US" dirty="0"/>
          </a:p>
          <a:p>
            <a:pPr lvl="3"/>
            <a:endParaRPr lang="en-US" dirty="0"/>
          </a:p>
          <a:p>
            <a:endParaRPr lang="en-US" dirty="0"/>
          </a:p>
          <a:p>
            <a:endParaRPr lang="en-US" dirty="0"/>
          </a:p>
          <a:p>
            <a:endParaRPr lang="en-US" dirty="0"/>
          </a:p>
        </p:txBody>
      </p:sp>
    </p:spTree>
    <p:extLst>
      <p:ext uri="{BB962C8B-B14F-4D97-AF65-F5344CB8AC3E}">
        <p14:creationId xmlns:p14="http://schemas.microsoft.com/office/powerpoint/2010/main" val="32884616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 GSL on the right track</a:t>
            </a:r>
          </a:p>
        </p:txBody>
      </p:sp>
      <p:sp>
        <p:nvSpPr>
          <p:cNvPr id="3" name="Footer Placeholder 2"/>
          <p:cNvSpPr>
            <a:spLocks noGrp="1"/>
          </p:cNvSpPr>
          <p:nvPr>
            <p:ph type="ftr" sz="quarter" idx="3"/>
          </p:nvPr>
        </p:nvSpPr>
        <p:spPr/>
        <p:txBody>
          <a:bodyPr/>
          <a:lstStyle/>
          <a:p>
            <a:r>
              <a:rPr lang="en-US"/>
              <a:t>Harm Reduction Laws in the United States - 2024 Update </a:t>
            </a:r>
            <a:endParaRPr lang="en-US" dirty="0"/>
          </a:p>
        </p:txBody>
      </p:sp>
      <p:sp>
        <p:nvSpPr>
          <p:cNvPr id="4" name="Content Placeholder 3"/>
          <p:cNvSpPr>
            <a:spLocks noGrp="1"/>
          </p:cNvSpPr>
          <p:nvPr>
            <p:ph sz="quarter" idx="13"/>
          </p:nvPr>
        </p:nvSpPr>
        <p:spPr>
          <a:xfrm>
            <a:off x="1206500" y="2290763"/>
            <a:ext cx="7464425" cy="3724096"/>
          </a:xfrm>
        </p:spPr>
        <p:txBody>
          <a:bodyPr/>
          <a:lstStyle/>
          <a:p>
            <a:r>
              <a:rPr lang="en-US" dirty="0"/>
              <a:t>In 2019, Maine enacted a run-of-the-mill GSL</a:t>
            </a:r>
          </a:p>
          <a:p>
            <a:r>
              <a:rPr lang="en-US" dirty="0"/>
              <a:t>In 2022 – due to sustained advocacy from local advocates – the law was almost entirely replaced</a:t>
            </a:r>
          </a:p>
          <a:p>
            <a:r>
              <a:rPr lang="en-US" dirty="0"/>
              <a:t>The </a:t>
            </a:r>
            <a:r>
              <a:rPr lang="en-US" dirty="0">
                <a:hlinkClick r:id="rId2"/>
              </a:rPr>
              <a:t>new law </a:t>
            </a:r>
            <a:r>
              <a:rPr lang="en-US" dirty="0"/>
              <a:t>reverses the default, so that it is presumed that a person who calls for help, renders aid, or experiences an overdose is immune from arrest and prosecution for </a:t>
            </a:r>
            <a:r>
              <a:rPr lang="en-US" i="1" dirty="0"/>
              <a:t>all </a:t>
            </a:r>
            <a:r>
              <a:rPr lang="en-US" dirty="0"/>
              <a:t>crimes unless otherwise excluded</a:t>
            </a:r>
          </a:p>
          <a:p>
            <a:r>
              <a:rPr lang="en-US" dirty="0"/>
              <a:t>The list of excluded crimes is relatively long – 21 to be exact – but few (kidnapping, arson, sexual assault, </a:t>
            </a:r>
            <a:r>
              <a:rPr lang="en-US" dirty="0" err="1"/>
              <a:t>etc</a:t>
            </a:r>
            <a:r>
              <a:rPr lang="en-US" dirty="0"/>
              <a:t>) are anything a person at an overdose need be concerned about </a:t>
            </a:r>
          </a:p>
          <a:p>
            <a:r>
              <a:rPr lang="en-US" dirty="0"/>
              <a:t>Room for improvement, but this is the way.</a:t>
            </a:r>
          </a:p>
          <a:p>
            <a:endParaRPr lang="en-US" dirty="0"/>
          </a:p>
          <a:p>
            <a:endParaRPr lang="en-US" dirty="0"/>
          </a:p>
        </p:txBody>
      </p:sp>
    </p:spTree>
    <p:extLst>
      <p:ext uri="{BB962C8B-B14F-4D97-AF65-F5344CB8AC3E}">
        <p14:creationId xmlns:p14="http://schemas.microsoft.com/office/powerpoint/2010/main" val="24086906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Overall thoughts on GSLs</a:t>
            </a:r>
          </a:p>
        </p:txBody>
      </p:sp>
      <p:sp>
        <p:nvSpPr>
          <p:cNvPr id="3" name="Footer Placeholder 2"/>
          <p:cNvSpPr>
            <a:spLocks noGrp="1"/>
          </p:cNvSpPr>
          <p:nvPr>
            <p:ph type="ftr" sz="quarter" idx="3"/>
          </p:nvPr>
        </p:nvSpPr>
        <p:spPr/>
        <p:txBody>
          <a:bodyPr/>
          <a:lstStyle/>
          <a:p>
            <a:r>
              <a:rPr lang="en-US"/>
              <a:t>Harm Reduction Laws in the United States - 2024 Update </a:t>
            </a:r>
            <a:endParaRPr lang="en-US" dirty="0"/>
          </a:p>
        </p:txBody>
      </p:sp>
      <p:sp>
        <p:nvSpPr>
          <p:cNvPr id="4" name="Content Placeholder 3"/>
          <p:cNvSpPr>
            <a:spLocks noGrp="1"/>
          </p:cNvSpPr>
          <p:nvPr>
            <p:ph sz="quarter" idx="13"/>
          </p:nvPr>
        </p:nvSpPr>
        <p:spPr>
          <a:xfrm>
            <a:off x="1206500" y="2290763"/>
            <a:ext cx="7464425" cy="2482731"/>
          </a:xfrm>
        </p:spPr>
        <p:txBody>
          <a:bodyPr/>
          <a:lstStyle/>
          <a:p>
            <a:r>
              <a:rPr lang="en-US" dirty="0"/>
              <a:t>A GSL is marginally better than no GSL, but most existing GSLs are quite bad</a:t>
            </a:r>
          </a:p>
          <a:p>
            <a:r>
              <a:rPr lang="en-US" dirty="0"/>
              <a:t>States should follow the Maine path, and set immunity as the default rather than the exception</a:t>
            </a:r>
          </a:p>
          <a:p>
            <a:r>
              <a:rPr lang="en-US" dirty="0"/>
              <a:t>They should also go further, and provide immunity for collateral consequences in addition to criminal penalties</a:t>
            </a:r>
          </a:p>
          <a:p>
            <a:endParaRPr lang="en-US" dirty="0"/>
          </a:p>
          <a:p>
            <a:endParaRPr lang="en-US" dirty="0"/>
          </a:p>
        </p:txBody>
      </p:sp>
    </p:spTree>
    <p:extLst>
      <p:ext uri="{BB962C8B-B14F-4D97-AF65-F5344CB8AC3E}">
        <p14:creationId xmlns:p14="http://schemas.microsoft.com/office/powerpoint/2010/main" val="549759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57338" y="3043830"/>
            <a:ext cx="7589520" cy="705514"/>
          </a:xfrm>
        </p:spPr>
        <p:txBody>
          <a:bodyPr/>
          <a:lstStyle/>
          <a:p>
            <a:r>
              <a:rPr lang="en-US" sz="4400" dirty="0"/>
              <a:t>Final thoughts</a:t>
            </a:r>
          </a:p>
        </p:txBody>
      </p:sp>
      <p:sp>
        <p:nvSpPr>
          <p:cNvPr id="3" name="Text Placeholder 2"/>
          <p:cNvSpPr>
            <a:spLocks noGrp="1"/>
          </p:cNvSpPr>
          <p:nvPr>
            <p:ph type="subTitle" idx="1"/>
          </p:nvPr>
        </p:nvSpPr>
        <p:spPr/>
        <p:txBody>
          <a:bodyPr/>
          <a:lstStyle/>
          <a:p>
            <a:r>
              <a:rPr lang="en-US" dirty="0"/>
              <a:t> </a:t>
            </a:r>
          </a:p>
        </p:txBody>
      </p:sp>
    </p:spTree>
    <p:extLst>
      <p:ext uri="{BB962C8B-B14F-4D97-AF65-F5344CB8AC3E}">
        <p14:creationId xmlns:p14="http://schemas.microsoft.com/office/powerpoint/2010/main" val="2929950286"/>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Your presenters</a:t>
            </a:r>
          </a:p>
        </p:txBody>
      </p:sp>
      <p:sp>
        <p:nvSpPr>
          <p:cNvPr id="7" name="Text Placeholder 6"/>
          <p:cNvSpPr>
            <a:spLocks noGrp="1"/>
          </p:cNvSpPr>
          <p:nvPr>
            <p:ph type="body" sz="quarter" idx="13"/>
          </p:nvPr>
        </p:nvSpPr>
        <p:spPr>
          <a:xfrm>
            <a:off x="2825166" y="2220827"/>
            <a:ext cx="2272506" cy="897682"/>
          </a:xfrm>
        </p:spPr>
        <p:txBody>
          <a:bodyPr/>
          <a:lstStyle/>
          <a:p>
            <a:r>
              <a:rPr lang="en-US" dirty="0"/>
              <a:t>Ashleigh Dennis</a:t>
            </a:r>
          </a:p>
          <a:p>
            <a:pPr lvl="1"/>
            <a:r>
              <a:rPr lang="en-US" dirty="0"/>
              <a:t>Staff Attorney</a:t>
            </a:r>
          </a:p>
          <a:p>
            <a:pPr lvl="1"/>
            <a:r>
              <a:rPr lang="en-US" dirty="0"/>
              <a:t>Harm Reduction Legal Project</a:t>
            </a:r>
          </a:p>
          <a:p>
            <a:endParaRPr lang="en-US" dirty="0"/>
          </a:p>
        </p:txBody>
      </p:sp>
      <p:sp>
        <p:nvSpPr>
          <p:cNvPr id="16" name="Footer Placeholder 9"/>
          <p:cNvSpPr>
            <a:spLocks noGrp="1"/>
          </p:cNvSpPr>
          <p:nvPr>
            <p:ph type="ftr" sz="quarter" idx="3"/>
          </p:nvPr>
        </p:nvSpPr>
        <p:spPr>
          <a:xfrm>
            <a:off x="1100169" y="6417304"/>
            <a:ext cx="7464425" cy="438912"/>
          </a:xfrm>
          <a:prstGeom prst="rect">
            <a:avLst/>
          </a:prstGeom>
        </p:spPr>
        <p:txBody>
          <a:bodyPr vert="horz" lIns="91440" tIns="45720" rIns="91440" bIns="45720" rtlCol="0" anchor="ctr"/>
          <a:lstStyle>
            <a:lvl1pPr algn="l">
              <a:defRPr sz="900">
                <a:solidFill>
                  <a:schemeClr val="tx1"/>
                </a:solidFill>
              </a:defRPr>
            </a:lvl1pPr>
          </a:lstStyle>
          <a:p>
            <a:r>
              <a:rPr lang="en-US"/>
              <a:t>Harm Reduction Laws in the United States - 2024 Update </a:t>
            </a:r>
            <a:endParaRPr lang="en-US" dirty="0"/>
          </a:p>
        </p:txBody>
      </p:sp>
      <p:pic>
        <p:nvPicPr>
          <p:cNvPr id="1026" name="Picture 2">
            <a:extLst>
              <a:ext uri="{FF2B5EF4-FFF2-40B4-BE49-F238E27FC236}">
                <a16:creationId xmlns:a16="http://schemas.microsoft.com/office/drawing/2014/main" id="{A5F8CC95-9385-62B4-8428-C7CA203938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8275" y="2198961"/>
            <a:ext cx="1114425" cy="1119997"/>
          </a:xfrm>
          <a:prstGeom prst="rect">
            <a:avLst/>
          </a:prstGeom>
          <a:noFill/>
          <a:extLst>
            <a:ext uri="{909E8E84-426E-40DD-AFC4-6F175D3DCCD1}">
              <a14:hiddenFill xmlns:a14="http://schemas.microsoft.com/office/drawing/2010/main">
                <a:solidFill>
                  <a:srgbClr val="FFFFFF"/>
                </a:solidFill>
              </a14:hiddenFill>
            </a:ext>
          </a:extLst>
        </p:spPr>
      </p:pic>
      <p:sp>
        <p:nvSpPr>
          <p:cNvPr id="5" name="Picture Placeholder 4">
            <a:extLst>
              <a:ext uri="{FF2B5EF4-FFF2-40B4-BE49-F238E27FC236}">
                <a16:creationId xmlns:a16="http://schemas.microsoft.com/office/drawing/2014/main" id="{49B292D1-7BB4-4417-7A9A-E06F5E2BDEB1}"/>
              </a:ext>
            </a:extLst>
          </p:cNvPr>
          <p:cNvSpPr>
            <a:spLocks noGrp="1"/>
          </p:cNvSpPr>
          <p:nvPr>
            <p:ph type="pic" sz="quarter" idx="14"/>
          </p:nvPr>
        </p:nvSpPr>
        <p:spPr>
          <a:xfrm>
            <a:off x="1190625" y="2274888"/>
            <a:ext cx="2476500" cy="246221"/>
          </a:xfrm>
        </p:spPr>
        <p:txBody>
          <a:bodyPr/>
          <a:lstStyle/>
          <a:p>
            <a:r>
              <a:rPr lang="en-US" dirty="0"/>
              <a:t> </a:t>
            </a:r>
          </a:p>
        </p:txBody>
      </p:sp>
      <p:pic>
        <p:nvPicPr>
          <p:cNvPr id="1028" name="Picture 4">
            <a:extLst>
              <a:ext uri="{FF2B5EF4-FFF2-40B4-BE49-F238E27FC236}">
                <a16:creationId xmlns:a16="http://schemas.microsoft.com/office/drawing/2014/main" id="{4F930C7E-B529-FC67-BB7B-8BEF9FC987CC}"/>
              </a:ext>
            </a:extLst>
          </p:cNvPr>
          <p:cNvPicPr>
            <a:picLocks noChangeAspect="1" noChangeArrowheads="1"/>
          </p:cNvPicPr>
          <p:nvPr/>
        </p:nvPicPr>
        <p:blipFill>
          <a:blip r:embed="rId3"/>
          <a:srcRect/>
          <a:stretch/>
        </p:blipFill>
        <p:spPr bwMode="auto">
          <a:xfrm>
            <a:off x="1438276" y="3498125"/>
            <a:ext cx="1114424" cy="1307129"/>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6">
            <a:extLst>
              <a:ext uri="{FF2B5EF4-FFF2-40B4-BE49-F238E27FC236}">
                <a16:creationId xmlns:a16="http://schemas.microsoft.com/office/drawing/2014/main" id="{2FDA9795-34FE-E943-06C4-9C100F369310}"/>
              </a:ext>
            </a:extLst>
          </p:cNvPr>
          <p:cNvSpPr txBox="1">
            <a:spLocks/>
          </p:cNvSpPr>
          <p:nvPr/>
        </p:nvSpPr>
        <p:spPr>
          <a:xfrm>
            <a:off x="2828257" y="3508484"/>
            <a:ext cx="2158206" cy="897682"/>
          </a:xfrm>
          <a:prstGeom prst="rect">
            <a:avLst/>
          </a:prstGeom>
        </p:spPr>
        <p:txBody>
          <a:bodyPr vert="horz" wrap="square" lIns="0" tIns="0" rIns="0" bIns="0" rtlCol="0">
            <a:spAutoFit/>
          </a:bodyPr>
          <a:lstStyle>
            <a:lvl1pPr marL="0" indent="-228600" algn="l" defTabSz="457200" rtl="0" eaLnBrk="1" latinLnBrk="0" hangingPunct="1">
              <a:lnSpc>
                <a:spcPts val="1400"/>
              </a:lnSpc>
              <a:spcBef>
                <a:spcPts val="0"/>
              </a:spcBef>
              <a:spcAft>
                <a:spcPts val="0"/>
              </a:spcAft>
              <a:buClr>
                <a:schemeClr val="tx1">
                  <a:lumMod val="75000"/>
                  <a:lumOff val="25000"/>
                </a:schemeClr>
              </a:buClr>
              <a:buFontTx/>
              <a:buNone/>
              <a:defRPr sz="1200" b="1" kern="1200" baseline="0">
                <a:solidFill>
                  <a:schemeClr val="bg2"/>
                </a:solidFill>
                <a:latin typeface="Arial"/>
                <a:ea typeface="+mn-ea"/>
                <a:cs typeface="+mn-cs"/>
              </a:defRPr>
            </a:lvl1pPr>
            <a:lvl2pPr marL="0" indent="0" algn="l" defTabSz="457200" rtl="0" eaLnBrk="1" latinLnBrk="0" hangingPunct="1">
              <a:lnSpc>
                <a:spcPts val="1400"/>
              </a:lnSpc>
              <a:spcBef>
                <a:spcPts val="0"/>
              </a:spcBef>
              <a:spcAft>
                <a:spcPts val="0"/>
              </a:spcAft>
              <a:buClr>
                <a:schemeClr val="tx1"/>
              </a:buClr>
              <a:buFont typeface="Lucida Grande"/>
              <a:buNone/>
              <a:defRPr sz="1200" b="0" kern="1200">
                <a:solidFill>
                  <a:schemeClr val="tx1"/>
                </a:solidFill>
                <a:latin typeface="Arial"/>
                <a:ea typeface="+mn-ea"/>
                <a:cs typeface="+mn-cs"/>
              </a:defRPr>
            </a:lvl2pPr>
            <a:lvl3pPr marL="228600" marR="0" indent="0" algn="l" defTabSz="457200" rtl="0" eaLnBrk="1" fontAlgn="auto" latinLnBrk="0" hangingPunct="1">
              <a:lnSpc>
                <a:spcPct val="120000"/>
              </a:lnSpc>
              <a:spcBef>
                <a:spcPts val="0"/>
              </a:spcBef>
              <a:spcAft>
                <a:spcPts val="300"/>
              </a:spcAft>
              <a:buClrTx/>
              <a:buSzTx/>
              <a:buFontTx/>
              <a:buNone/>
              <a:tabLst/>
              <a:defRPr sz="1400" kern="1200">
                <a:solidFill>
                  <a:schemeClr val="tx1"/>
                </a:solidFill>
                <a:latin typeface="Arial"/>
                <a:ea typeface="+mn-ea"/>
                <a:cs typeface="+mn-cs"/>
              </a:defRPr>
            </a:lvl3pPr>
            <a:lvl4pPr marL="457200" indent="-228600" algn="l" defTabSz="457200" rtl="0" eaLnBrk="1" latinLnBrk="0" hangingPunct="1">
              <a:lnSpc>
                <a:spcPct val="120000"/>
              </a:lnSpc>
              <a:spcBef>
                <a:spcPts val="0"/>
              </a:spcBef>
              <a:spcAft>
                <a:spcPts val="300"/>
              </a:spcAft>
              <a:buFont typeface="Lucida Grande"/>
              <a:buChar char="»"/>
              <a:defRPr sz="1200" kern="1200">
                <a:solidFill>
                  <a:schemeClr val="tx1"/>
                </a:solidFill>
                <a:latin typeface="Arial"/>
                <a:ea typeface="+mn-ea"/>
                <a:cs typeface="+mn-cs"/>
              </a:defRPr>
            </a:lvl4pPr>
            <a:lvl5pPr marL="457200" marR="0" indent="-228600" algn="l" defTabSz="457200" rtl="0" eaLnBrk="1" fontAlgn="auto" latinLnBrk="0" hangingPunct="1">
              <a:lnSpc>
                <a:spcPct val="120000"/>
              </a:lnSpc>
              <a:spcBef>
                <a:spcPts val="300"/>
              </a:spcBef>
              <a:spcAft>
                <a:spcPts val="300"/>
              </a:spcAft>
              <a:buClrTx/>
              <a:buSzTx/>
              <a:buFont typeface="Arial"/>
              <a:buNone/>
              <a:tabLst/>
              <a:defRPr lang="en-US" sz="1200" kern="1200" dirty="0" smtClean="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Amy Lieberman</a:t>
            </a:r>
          </a:p>
          <a:p>
            <a:pPr lvl="1"/>
            <a:r>
              <a:rPr lang="en-US" dirty="0"/>
              <a:t>Senior Attorney</a:t>
            </a:r>
          </a:p>
          <a:p>
            <a:pPr lvl="1"/>
            <a:r>
              <a:rPr lang="en-US" dirty="0"/>
              <a:t>Harm Reduction Legal Project</a:t>
            </a:r>
          </a:p>
          <a:p>
            <a:pPr lvl="1"/>
            <a:endParaRPr lang="en-US" dirty="0"/>
          </a:p>
          <a:p>
            <a:endParaRPr lang="en-US" dirty="0"/>
          </a:p>
        </p:txBody>
      </p:sp>
      <p:pic>
        <p:nvPicPr>
          <p:cNvPr id="1030" name="Picture 6">
            <a:extLst>
              <a:ext uri="{FF2B5EF4-FFF2-40B4-BE49-F238E27FC236}">
                <a16:creationId xmlns:a16="http://schemas.microsoft.com/office/drawing/2014/main" id="{910A10A5-24F7-1DC7-809E-BCFBDCEAF388}"/>
              </a:ext>
            </a:extLst>
          </p:cNvPr>
          <p:cNvPicPr>
            <a:picLocks noChangeAspect="1" noChangeArrowheads="1"/>
          </p:cNvPicPr>
          <p:nvPr/>
        </p:nvPicPr>
        <p:blipFill rotWithShape="1">
          <a:blip r:embed="rId4"/>
          <a:srcRect l="5488" t="9330" r="8798" b="35270"/>
          <a:stretch/>
        </p:blipFill>
        <p:spPr bwMode="auto">
          <a:xfrm>
            <a:off x="1438275" y="4973509"/>
            <a:ext cx="1114424" cy="1278459"/>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6">
            <a:extLst>
              <a:ext uri="{FF2B5EF4-FFF2-40B4-BE49-F238E27FC236}">
                <a16:creationId xmlns:a16="http://schemas.microsoft.com/office/drawing/2014/main" id="{DD4CC7B8-2E5C-D476-ABDF-604217C674D0}"/>
              </a:ext>
            </a:extLst>
          </p:cNvPr>
          <p:cNvSpPr txBox="1">
            <a:spLocks/>
          </p:cNvSpPr>
          <p:nvPr/>
        </p:nvSpPr>
        <p:spPr>
          <a:xfrm>
            <a:off x="2777951" y="4984353"/>
            <a:ext cx="2158206" cy="897682"/>
          </a:xfrm>
          <a:prstGeom prst="rect">
            <a:avLst/>
          </a:prstGeom>
        </p:spPr>
        <p:txBody>
          <a:bodyPr vert="horz" wrap="square" lIns="0" tIns="0" rIns="0" bIns="0" rtlCol="0">
            <a:spAutoFit/>
          </a:bodyPr>
          <a:lstStyle>
            <a:lvl1pPr marL="0" indent="-228600" algn="l" defTabSz="457200" rtl="0" eaLnBrk="1" latinLnBrk="0" hangingPunct="1">
              <a:lnSpc>
                <a:spcPts val="1400"/>
              </a:lnSpc>
              <a:spcBef>
                <a:spcPts val="0"/>
              </a:spcBef>
              <a:spcAft>
                <a:spcPts val="0"/>
              </a:spcAft>
              <a:buClr>
                <a:schemeClr val="tx1">
                  <a:lumMod val="75000"/>
                  <a:lumOff val="25000"/>
                </a:schemeClr>
              </a:buClr>
              <a:buFontTx/>
              <a:buNone/>
              <a:defRPr sz="1200" b="1" kern="1200" baseline="0">
                <a:solidFill>
                  <a:schemeClr val="bg2"/>
                </a:solidFill>
                <a:latin typeface="Arial"/>
                <a:ea typeface="+mn-ea"/>
                <a:cs typeface="+mn-cs"/>
              </a:defRPr>
            </a:lvl1pPr>
            <a:lvl2pPr marL="0" indent="0" algn="l" defTabSz="457200" rtl="0" eaLnBrk="1" latinLnBrk="0" hangingPunct="1">
              <a:lnSpc>
                <a:spcPts val="1400"/>
              </a:lnSpc>
              <a:spcBef>
                <a:spcPts val="0"/>
              </a:spcBef>
              <a:spcAft>
                <a:spcPts val="0"/>
              </a:spcAft>
              <a:buClr>
                <a:schemeClr val="tx1"/>
              </a:buClr>
              <a:buFont typeface="Lucida Grande"/>
              <a:buNone/>
              <a:defRPr sz="1200" b="0" kern="1200">
                <a:solidFill>
                  <a:schemeClr val="tx1"/>
                </a:solidFill>
                <a:latin typeface="Arial"/>
                <a:ea typeface="+mn-ea"/>
                <a:cs typeface="+mn-cs"/>
              </a:defRPr>
            </a:lvl2pPr>
            <a:lvl3pPr marL="228600" marR="0" indent="0" algn="l" defTabSz="457200" rtl="0" eaLnBrk="1" fontAlgn="auto" latinLnBrk="0" hangingPunct="1">
              <a:lnSpc>
                <a:spcPct val="120000"/>
              </a:lnSpc>
              <a:spcBef>
                <a:spcPts val="0"/>
              </a:spcBef>
              <a:spcAft>
                <a:spcPts val="300"/>
              </a:spcAft>
              <a:buClrTx/>
              <a:buSzTx/>
              <a:buFontTx/>
              <a:buNone/>
              <a:tabLst/>
              <a:defRPr sz="1400" kern="1200">
                <a:solidFill>
                  <a:schemeClr val="tx1"/>
                </a:solidFill>
                <a:latin typeface="Arial"/>
                <a:ea typeface="+mn-ea"/>
                <a:cs typeface="+mn-cs"/>
              </a:defRPr>
            </a:lvl3pPr>
            <a:lvl4pPr marL="457200" indent="-228600" algn="l" defTabSz="457200" rtl="0" eaLnBrk="1" latinLnBrk="0" hangingPunct="1">
              <a:lnSpc>
                <a:spcPct val="120000"/>
              </a:lnSpc>
              <a:spcBef>
                <a:spcPts val="0"/>
              </a:spcBef>
              <a:spcAft>
                <a:spcPts val="300"/>
              </a:spcAft>
              <a:buFont typeface="Lucida Grande"/>
              <a:buChar char="»"/>
              <a:defRPr sz="1200" kern="1200">
                <a:solidFill>
                  <a:schemeClr val="tx1"/>
                </a:solidFill>
                <a:latin typeface="Arial"/>
                <a:ea typeface="+mn-ea"/>
                <a:cs typeface="+mn-cs"/>
              </a:defRPr>
            </a:lvl4pPr>
            <a:lvl5pPr marL="457200" marR="0" indent="-228600" algn="l" defTabSz="457200" rtl="0" eaLnBrk="1" fontAlgn="auto" latinLnBrk="0" hangingPunct="1">
              <a:lnSpc>
                <a:spcPct val="120000"/>
              </a:lnSpc>
              <a:spcBef>
                <a:spcPts val="300"/>
              </a:spcBef>
              <a:spcAft>
                <a:spcPts val="300"/>
              </a:spcAft>
              <a:buClrTx/>
              <a:buSzTx/>
              <a:buFont typeface="Arial"/>
              <a:buNone/>
              <a:tabLst/>
              <a:defRPr lang="en-US" sz="1200" kern="1200" dirty="0" smtClean="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Corey Davis</a:t>
            </a:r>
          </a:p>
          <a:p>
            <a:pPr lvl="1"/>
            <a:r>
              <a:rPr lang="en-US" dirty="0"/>
              <a:t>Director</a:t>
            </a:r>
          </a:p>
          <a:p>
            <a:pPr lvl="1"/>
            <a:r>
              <a:rPr lang="en-US" dirty="0"/>
              <a:t>Harm Reduction Legal Project</a:t>
            </a:r>
          </a:p>
          <a:p>
            <a:pPr lvl="1"/>
            <a:endParaRPr lang="en-US" dirty="0"/>
          </a:p>
          <a:p>
            <a:endParaRPr lang="en-US" dirty="0"/>
          </a:p>
        </p:txBody>
      </p:sp>
    </p:spTree>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8720" y="1600200"/>
            <a:ext cx="7946136" cy="800219"/>
          </a:xfrm>
        </p:spPr>
        <p:txBody>
          <a:bodyPr/>
          <a:lstStyle/>
          <a:p>
            <a:r>
              <a:rPr lang="en-US" dirty="0"/>
              <a:t>Much more information on these laws is available on our </a:t>
            </a:r>
            <a:r>
              <a:rPr lang="en-US" dirty="0">
                <a:hlinkClick r:id="rId3"/>
              </a:rPr>
              <a:t>website</a:t>
            </a:r>
            <a:endParaRPr lang="en-US" dirty="0"/>
          </a:p>
        </p:txBody>
      </p:sp>
      <p:sp>
        <p:nvSpPr>
          <p:cNvPr id="3" name="Footer Placeholder 2"/>
          <p:cNvSpPr>
            <a:spLocks noGrp="1"/>
          </p:cNvSpPr>
          <p:nvPr>
            <p:ph type="ftr" sz="quarter" idx="3"/>
          </p:nvPr>
        </p:nvSpPr>
        <p:spPr/>
        <p:txBody>
          <a:bodyPr/>
          <a:lstStyle/>
          <a:p>
            <a:r>
              <a:rPr lang="en-US"/>
              <a:t>Harm Reduction Laws in the United States - 2024 Update </a:t>
            </a:r>
            <a:endParaRPr lang="en-US" dirty="0"/>
          </a:p>
        </p:txBody>
      </p:sp>
      <p:sp>
        <p:nvSpPr>
          <p:cNvPr id="4" name="Content Placeholder 3"/>
          <p:cNvSpPr>
            <a:spLocks noGrp="1"/>
          </p:cNvSpPr>
          <p:nvPr>
            <p:ph sz="quarter" idx="13"/>
          </p:nvPr>
        </p:nvSpPr>
        <p:spPr>
          <a:xfrm>
            <a:off x="1188720" y="2496709"/>
            <a:ext cx="7464425" cy="3990836"/>
          </a:xfrm>
        </p:spPr>
        <p:txBody>
          <a:bodyPr/>
          <a:lstStyle/>
          <a:p>
            <a:pPr marL="57150" indent="-285750">
              <a:buFont typeface="Arial" panose="020B0604020202020204" pitchFamily="34" charset="0"/>
              <a:buChar char="•"/>
            </a:pPr>
            <a:endParaRPr lang="en-US" dirty="0">
              <a:hlinkClick r:id="rId4"/>
            </a:endParaRPr>
          </a:p>
          <a:p>
            <a:pPr marL="57150" indent="-285750">
              <a:buFont typeface="Arial" panose="020B0604020202020204" pitchFamily="34" charset="0"/>
              <a:buChar char="•"/>
            </a:pPr>
            <a:r>
              <a:rPr lang="en-US" dirty="0">
                <a:hlinkClick r:id="rId5"/>
              </a:rPr>
              <a:t>Comprehensive overview of harm reduction laws in the United States </a:t>
            </a:r>
            <a:endParaRPr lang="en-US" dirty="0">
              <a:hlinkClick r:id="rId4"/>
            </a:endParaRPr>
          </a:p>
          <a:p>
            <a:pPr marL="57150" indent="-285750">
              <a:buFont typeface="Arial" panose="020B0604020202020204" pitchFamily="34" charset="0"/>
              <a:buChar char="•"/>
            </a:pPr>
            <a:r>
              <a:rPr lang="en-US" dirty="0">
                <a:hlinkClick r:id="rId4"/>
              </a:rPr>
              <a:t>Overdose Good Samaritan Laws</a:t>
            </a:r>
            <a:endParaRPr lang="en-US" dirty="0"/>
          </a:p>
          <a:p>
            <a:pPr marL="57150" indent="-285750">
              <a:buFont typeface="Arial" panose="020B0604020202020204" pitchFamily="34" charset="0"/>
              <a:buChar char="•"/>
            </a:pPr>
            <a:r>
              <a:rPr lang="en-US" dirty="0">
                <a:hlinkClick r:id="rId6"/>
              </a:rPr>
              <a:t>Drug Checking Equipment Laws </a:t>
            </a:r>
            <a:endParaRPr lang="en-US" dirty="0"/>
          </a:p>
          <a:p>
            <a:pPr marL="57150" indent="-285750">
              <a:buFont typeface="Arial" panose="020B0604020202020204" pitchFamily="34" charset="0"/>
              <a:buChar char="•"/>
            </a:pPr>
            <a:r>
              <a:rPr lang="en-US" dirty="0">
                <a:hlinkClick r:id="rId7"/>
              </a:rPr>
              <a:t>Naloxone Access Laws</a:t>
            </a:r>
            <a:endParaRPr lang="en-US" dirty="0"/>
          </a:p>
          <a:p>
            <a:pPr marL="57150" indent="-285750">
              <a:buFont typeface="Arial" panose="020B0604020202020204" pitchFamily="34" charset="0"/>
              <a:buChar char="•"/>
            </a:pPr>
            <a:r>
              <a:rPr lang="en-US" dirty="0">
                <a:hlinkClick r:id="rId8"/>
              </a:rPr>
              <a:t>Naloxone Prescription Mandates</a:t>
            </a:r>
            <a:endParaRPr lang="en-US" dirty="0"/>
          </a:p>
          <a:p>
            <a:pPr marL="57150" indent="-285750">
              <a:buFont typeface="Arial" panose="020B0604020202020204" pitchFamily="34" charset="0"/>
              <a:buChar char="•"/>
            </a:pPr>
            <a:r>
              <a:rPr lang="en-US" dirty="0">
                <a:hlinkClick r:id="rId9"/>
              </a:rPr>
              <a:t>Naloxone Insurance Coverage Mandates </a:t>
            </a:r>
            <a:endParaRPr lang="en-US" dirty="0"/>
          </a:p>
          <a:p>
            <a:pPr marL="0" lvl="1" indent="0">
              <a:buNone/>
            </a:pPr>
            <a:endParaRPr lang="en-US" dirty="0"/>
          </a:p>
          <a:p>
            <a:endParaRPr lang="en-US" dirty="0"/>
          </a:p>
          <a:p>
            <a:endParaRPr lang="en-US" dirty="0"/>
          </a:p>
          <a:p>
            <a:endParaRPr lang="en-US" dirty="0"/>
          </a:p>
        </p:txBody>
      </p:sp>
    </p:spTree>
    <p:extLst>
      <p:ext uri="{BB962C8B-B14F-4D97-AF65-F5344CB8AC3E}">
        <p14:creationId xmlns:p14="http://schemas.microsoft.com/office/powerpoint/2010/main" val="40935222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two steps forward, one step back?</a:t>
            </a:r>
          </a:p>
        </p:txBody>
      </p:sp>
      <p:sp>
        <p:nvSpPr>
          <p:cNvPr id="3" name="Footer Placeholder 2"/>
          <p:cNvSpPr>
            <a:spLocks noGrp="1"/>
          </p:cNvSpPr>
          <p:nvPr>
            <p:ph type="ftr" sz="quarter" idx="3"/>
          </p:nvPr>
        </p:nvSpPr>
        <p:spPr/>
        <p:txBody>
          <a:bodyPr/>
          <a:lstStyle/>
          <a:p>
            <a:r>
              <a:rPr lang="en-US"/>
              <a:t>Harm Reduction Laws in the United States - 2024 Update </a:t>
            </a:r>
            <a:endParaRPr lang="en-US" dirty="0"/>
          </a:p>
        </p:txBody>
      </p:sp>
      <p:sp>
        <p:nvSpPr>
          <p:cNvPr id="4" name="Content Placeholder 3"/>
          <p:cNvSpPr>
            <a:spLocks noGrp="1"/>
          </p:cNvSpPr>
          <p:nvPr>
            <p:ph sz="quarter" idx="13"/>
          </p:nvPr>
        </p:nvSpPr>
        <p:spPr>
          <a:xfrm>
            <a:off x="1206500" y="2290763"/>
            <a:ext cx="7464425" cy="4719241"/>
          </a:xfrm>
        </p:spPr>
        <p:txBody>
          <a:bodyPr/>
          <a:lstStyle/>
          <a:p>
            <a:r>
              <a:rPr lang="en-US" dirty="0"/>
              <a:t>States and the federal government have made many incremental changes to reduce some iatrogenic harms from punitive law and policy</a:t>
            </a:r>
          </a:p>
          <a:p>
            <a:r>
              <a:rPr lang="en-US" dirty="0"/>
              <a:t>The overall landscape, however, remains heavily tilted in favor of criminalization</a:t>
            </a:r>
          </a:p>
          <a:p>
            <a:r>
              <a:rPr lang="en-US" dirty="0"/>
              <a:t>Despite continued rhetoric that we cannot “arrest our way out” of overdose and addiction, government at all levels remains committed to trying exactly that</a:t>
            </a:r>
          </a:p>
          <a:p>
            <a:r>
              <a:rPr lang="en-US" dirty="0"/>
              <a:t>While there are some green shoots, criminalization and stigmatization remain the default</a:t>
            </a:r>
          </a:p>
          <a:p>
            <a:r>
              <a:rPr lang="en-US" dirty="0"/>
              <a:t>Many states, for example have increased prosecutions for drug-induced homicide, have increased penalties for fentanyl-related crimes, etc.</a:t>
            </a:r>
          </a:p>
          <a:p>
            <a:pPr marL="0" lvl="1" indent="0">
              <a:buNone/>
            </a:pPr>
            <a:endParaRPr lang="en-US" dirty="0"/>
          </a:p>
          <a:p>
            <a:endParaRPr lang="en-US" dirty="0"/>
          </a:p>
          <a:p>
            <a:endParaRPr lang="en-US" dirty="0"/>
          </a:p>
          <a:p>
            <a:endParaRPr lang="en-US" dirty="0"/>
          </a:p>
        </p:txBody>
      </p:sp>
    </p:spTree>
    <p:extLst>
      <p:ext uri="{BB962C8B-B14F-4D97-AF65-F5344CB8AC3E}">
        <p14:creationId xmlns:p14="http://schemas.microsoft.com/office/powerpoint/2010/main" val="7699525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two steps forward, one step back?</a:t>
            </a:r>
          </a:p>
        </p:txBody>
      </p:sp>
      <p:sp>
        <p:nvSpPr>
          <p:cNvPr id="3" name="Footer Placeholder 2"/>
          <p:cNvSpPr>
            <a:spLocks noGrp="1"/>
          </p:cNvSpPr>
          <p:nvPr>
            <p:ph type="ftr" sz="quarter" idx="3"/>
          </p:nvPr>
        </p:nvSpPr>
        <p:spPr/>
        <p:txBody>
          <a:bodyPr/>
          <a:lstStyle/>
          <a:p>
            <a:r>
              <a:rPr lang="en-US"/>
              <a:t>Harm Reduction Laws in the United States - 2024 Update </a:t>
            </a:r>
            <a:endParaRPr lang="en-US" dirty="0"/>
          </a:p>
        </p:txBody>
      </p:sp>
      <p:sp>
        <p:nvSpPr>
          <p:cNvPr id="4" name="Content Placeholder 3"/>
          <p:cNvSpPr>
            <a:spLocks noGrp="1"/>
          </p:cNvSpPr>
          <p:nvPr>
            <p:ph sz="quarter" idx="13"/>
          </p:nvPr>
        </p:nvSpPr>
        <p:spPr>
          <a:xfrm>
            <a:off x="1206500" y="2290763"/>
            <a:ext cx="7464425" cy="5221942"/>
          </a:xfrm>
        </p:spPr>
        <p:txBody>
          <a:bodyPr/>
          <a:lstStyle/>
          <a:p>
            <a:r>
              <a:rPr lang="en-US" dirty="0"/>
              <a:t>In just the past few weeks:</a:t>
            </a:r>
          </a:p>
          <a:p>
            <a:endParaRPr lang="en-US" dirty="0"/>
          </a:p>
          <a:p>
            <a:pPr marL="57150" indent="-285750">
              <a:buFont typeface="Arial" panose="020B0604020202020204" pitchFamily="34" charset="0"/>
              <a:buChar char="•"/>
            </a:pPr>
            <a:r>
              <a:rPr lang="en-US" dirty="0"/>
              <a:t>The mayor of San Francisco supported a </a:t>
            </a:r>
            <a:r>
              <a:rPr lang="en-US" dirty="0">
                <a:hlinkClick r:id="rId2"/>
              </a:rPr>
              <a:t>local ballot measure </a:t>
            </a:r>
            <a:r>
              <a:rPr lang="en-US" dirty="0"/>
              <a:t>that requires drug screening to receive county assistance benefits</a:t>
            </a:r>
          </a:p>
          <a:p>
            <a:pPr marL="57150" indent="-285750">
              <a:buFont typeface="Arial" panose="020B0604020202020204" pitchFamily="34" charset="0"/>
              <a:buChar char="•"/>
            </a:pPr>
            <a:r>
              <a:rPr lang="en-US" dirty="0"/>
              <a:t>Lawmakers in Oregon </a:t>
            </a:r>
            <a:r>
              <a:rPr lang="en-US" dirty="0">
                <a:hlinkClick r:id="rId3"/>
              </a:rPr>
              <a:t>partially repealed </a:t>
            </a:r>
            <a:r>
              <a:rPr lang="en-US" dirty="0"/>
              <a:t>the country’s first drug possession decriminalization measure  </a:t>
            </a:r>
          </a:p>
          <a:p>
            <a:pPr marL="57150" indent="-285750">
              <a:buFont typeface="Arial" panose="020B0604020202020204" pitchFamily="34" charset="0"/>
              <a:buChar char="•"/>
            </a:pPr>
            <a:r>
              <a:rPr lang="en-US" dirty="0"/>
              <a:t>Police in Boise and Caldwell raided two local SSPs and confiscated supplies; the health department </a:t>
            </a:r>
            <a:r>
              <a:rPr lang="en-US" dirty="0">
                <a:hlinkClick r:id="rId4"/>
              </a:rPr>
              <a:t>responded by </a:t>
            </a:r>
            <a:r>
              <a:rPr lang="en-US" dirty="0"/>
              <a:t>cutting all SSP funding and launching an investigation</a:t>
            </a:r>
          </a:p>
          <a:p>
            <a:pPr marL="57150" indent="-285750">
              <a:buFont typeface="Arial" panose="020B0604020202020204" pitchFamily="34" charset="0"/>
              <a:buChar char="•"/>
            </a:pPr>
            <a:r>
              <a:rPr lang="en-US" dirty="0"/>
              <a:t>Bills to repeal SSP laws have been introduced in </a:t>
            </a:r>
            <a:r>
              <a:rPr lang="en-US" dirty="0">
                <a:hlinkClick r:id="rId5"/>
              </a:rPr>
              <a:t>West Virginia </a:t>
            </a:r>
            <a:r>
              <a:rPr lang="en-US" dirty="0"/>
              <a:t>and </a:t>
            </a:r>
            <a:r>
              <a:rPr lang="en-US" dirty="0">
                <a:hlinkClick r:id="rId6"/>
              </a:rPr>
              <a:t>Idaho</a:t>
            </a:r>
            <a:r>
              <a:rPr lang="en-US" dirty="0"/>
              <a:t> </a:t>
            </a:r>
          </a:p>
          <a:p>
            <a:pPr marL="57150" indent="-285750">
              <a:buFont typeface="Arial" panose="020B0604020202020204" pitchFamily="34" charset="0"/>
              <a:buChar char="•"/>
            </a:pPr>
            <a:r>
              <a:rPr lang="en-US" dirty="0"/>
              <a:t>A bill to permit SSPs in Nebraska </a:t>
            </a:r>
            <a:r>
              <a:rPr lang="en-US" dirty="0">
                <a:hlinkClick r:id="rId7"/>
              </a:rPr>
              <a:t>was vetoed </a:t>
            </a:r>
            <a:r>
              <a:rPr lang="en-US" dirty="0"/>
              <a:t>by the governor, and the legislature fell short of over-riding that veto</a:t>
            </a:r>
          </a:p>
          <a:p>
            <a:pPr marL="0" lvl="1" indent="0">
              <a:buNone/>
            </a:pPr>
            <a:endParaRPr lang="en-US" dirty="0"/>
          </a:p>
          <a:p>
            <a:endParaRPr lang="en-US" dirty="0"/>
          </a:p>
          <a:p>
            <a:endParaRPr lang="en-US" dirty="0"/>
          </a:p>
          <a:p>
            <a:endParaRPr lang="en-US" dirty="0"/>
          </a:p>
        </p:txBody>
      </p:sp>
    </p:spTree>
    <p:extLst>
      <p:ext uri="{BB962C8B-B14F-4D97-AF65-F5344CB8AC3E}">
        <p14:creationId xmlns:p14="http://schemas.microsoft.com/office/powerpoint/2010/main" val="32912046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are we trying to do here?</a:t>
            </a:r>
          </a:p>
        </p:txBody>
      </p:sp>
      <p:sp>
        <p:nvSpPr>
          <p:cNvPr id="3" name="Footer Placeholder 2"/>
          <p:cNvSpPr>
            <a:spLocks noGrp="1"/>
          </p:cNvSpPr>
          <p:nvPr>
            <p:ph type="ftr" sz="quarter" idx="3"/>
          </p:nvPr>
        </p:nvSpPr>
        <p:spPr/>
        <p:txBody>
          <a:bodyPr/>
          <a:lstStyle/>
          <a:p>
            <a:r>
              <a:rPr lang="en-US"/>
              <a:t>Harm Reduction Laws in the United States - 2024 Update </a:t>
            </a:r>
            <a:endParaRPr lang="en-US" dirty="0"/>
          </a:p>
        </p:txBody>
      </p:sp>
      <p:sp>
        <p:nvSpPr>
          <p:cNvPr id="4" name="Content Placeholder 3"/>
          <p:cNvSpPr>
            <a:spLocks noGrp="1"/>
          </p:cNvSpPr>
          <p:nvPr>
            <p:ph sz="quarter" idx="13"/>
          </p:nvPr>
        </p:nvSpPr>
        <p:spPr>
          <a:xfrm>
            <a:off x="1206500" y="2290763"/>
            <a:ext cx="7464425" cy="3724096"/>
          </a:xfrm>
        </p:spPr>
        <p:txBody>
          <a:bodyPr/>
          <a:lstStyle/>
          <a:p>
            <a:pPr lvl="1"/>
            <a:r>
              <a:rPr lang="en-US" dirty="0"/>
              <a:t>Every system is perfectly designed to produce the results it’s producing </a:t>
            </a:r>
          </a:p>
          <a:p>
            <a:pPr lvl="1"/>
            <a:r>
              <a:rPr lang="en-US" dirty="0"/>
              <a:t>We can choose to double-down on criminalization and continue to incarcerate more of our own citizens than almost every other country on the planet </a:t>
            </a:r>
          </a:p>
          <a:p>
            <a:pPr lvl="1"/>
            <a:r>
              <a:rPr lang="en-US" dirty="0"/>
              <a:t>We can make incremental changes that, while beneficial, are clearly insufficient</a:t>
            </a:r>
          </a:p>
          <a:p>
            <a:pPr lvl="1"/>
            <a:r>
              <a:rPr lang="en-US" dirty="0"/>
              <a:t>Or, we can recognize that criminalization is morally repugnant and  counterproductive, and pivot to policies that would actually improve lives and save $</a:t>
            </a:r>
          </a:p>
          <a:p>
            <a:pPr lvl="1"/>
            <a:endParaRPr lang="en-US" dirty="0"/>
          </a:p>
          <a:p>
            <a:pPr lvl="1"/>
            <a:r>
              <a:rPr lang="en-US" dirty="0"/>
              <a:t>It really is a choice</a:t>
            </a:r>
          </a:p>
          <a:p>
            <a:endParaRPr lang="en-US" dirty="0"/>
          </a:p>
        </p:txBody>
      </p:sp>
    </p:spTree>
    <p:extLst>
      <p:ext uri="{BB962C8B-B14F-4D97-AF65-F5344CB8AC3E}">
        <p14:creationId xmlns:p14="http://schemas.microsoft.com/office/powerpoint/2010/main" val="19644110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we get to where we need to be?</a:t>
            </a:r>
          </a:p>
        </p:txBody>
      </p:sp>
      <p:sp>
        <p:nvSpPr>
          <p:cNvPr id="3" name="Footer Placeholder 2"/>
          <p:cNvSpPr>
            <a:spLocks noGrp="1"/>
          </p:cNvSpPr>
          <p:nvPr>
            <p:ph type="ftr" sz="quarter" idx="3"/>
          </p:nvPr>
        </p:nvSpPr>
        <p:spPr/>
        <p:txBody>
          <a:bodyPr/>
          <a:lstStyle/>
          <a:p>
            <a:r>
              <a:rPr lang="en-US"/>
              <a:t>Harm Reduction Laws in the United States - 2024 Update </a:t>
            </a:r>
            <a:endParaRPr lang="en-US" dirty="0"/>
          </a:p>
        </p:txBody>
      </p:sp>
      <p:sp>
        <p:nvSpPr>
          <p:cNvPr id="4" name="Content Placeholder 3"/>
          <p:cNvSpPr>
            <a:spLocks noGrp="1"/>
          </p:cNvSpPr>
          <p:nvPr>
            <p:ph sz="quarter" idx="13"/>
          </p:nvPr>
        </p:nvSpPr>
        <p:spPr>
          <a:xfrm>
            <a:off x="1206500" y="2290763"/>
            <a:ext cx="7464425" cy="3595856"/>
          </a:xfrm>
        </p:spPr>
        <p:txBody>
          <a:bodyPr/>
          <a:lstStyle/>
          <a:p>
            <a:pPr lvl="1"/>
            <a:r>
              <a:rPr lang="en-US" dirty="0"/>
              <a:t>Evidence and education are important, but they’re usually not enough (and we already know a lot!)</a:t>
            </a:r>
          </a:p>
          <a:p>
            <a:pPr lvl="1"/>
            <a:r>
              <a:rPr lang="en-US" dirty="0"/>
              <a:t>Lawmakers (and voters) are often driven by emotion. But emotion can go several ways!</a:t>
            </a:r>
          </a:p>
          <a:p>
            <a:pPr lvl="1"/>
            <a:r>
              <a:rPr lang="en-US" dirty="0"/>
              <a:t>We are at a once-in-a-generation inflection point. We believe that now is the opportunity to make meaningful, lasting change. The chance may not come again.</a:t>
            </a:r>
          </a:p>
          <a:p>
            <a:pPr lvl="1"/>
            <a:r>
              <a:rPr lang="en-US" dirty="0"/>
              <a:t>Change is not a given – it is contingent on the actions of humans. The war the US has been waging on its own people can be stopped, but it’s not going to end on its own</a:t>
            </a:r>
          </a:p>
          <a:p>
            <a:pPr lvl="1"/>
            <a:endParaRPr lang="en-US" dirty="0"/>
          </a:p>
          <a:p>
            <a:pPr lvl="1"/>
            <a:endParaRPr lang="en-US" dirty="0"/>
          </a:p>
        </p:txBody>
      </p:sp>
    </p:spTree>
    <p:extLst>
      <p:ext uri="{BB962C8B-B14F-4D97-AF65-F5344CB8AC3E}">
        <p14:creationId xmlns:p14="http://schemas.microsoft.com/office/powerpoint/2010/main" val="2626084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we get to where we need to be?</a:t>
            </a:r>
          </a:p>
        </p:txBody>
      </p:sp>
      <p:sp>
        <p:nvSpPr>
          <p:cNvPr id="3" name="Footer Placeholder 2"/>
          <p:cNvSpPr>
            <a:spLocks noGrp="1"/>
          </p:cNvSpPr>
          <p:nvPr>
            <p:ph type="ftr" sz="quarter" idx="3"/>
          </p:nvPr>
        </p:nvSpPr>
        <p:spPr/>
        <p:txBody>
          <a:bodyPr/>
          <a:lstStyle/>
          <a:p>
            <a:r>
              <a:rPr lang="en-US"/>
              <a:t>Harm Reduction Laws in the United States - 2024 Update </a:t>
            </a:r>
            <a:endParaRPr lang="en-US" dirty="0"/>
          </a:p>
        </p:txBody>
      </p:sp>
      <p:sp>
        <p:nvSpPr>
          <p:cNvPr id="4" name="Content Placeholder 3"/>
          <p:cNvSpPr>
            <a:spLocks noGrp="1"/>
          </p:cNvSpPr>
          <p:nvPr>
            <p:ph sz="quarter" idx="13"/>
          </p:nvPr>
        </p:nvSpPr>
        <p:spPr>
          <a:xfrm>
            <a:off x="1206500" y="2290763"/>
            <a:ext cx="7464425" cy="3477875"/>
          </a:xfrm>
        </p:spPr>
        <p:txBody>
          <a:bodyPr/>
          <a:lstStyle/>
          <a:p>
            <a:pPr lvl="1"/>
            <a:r>
              <a:rPr lang="en-US" dirty="0"/>
              <a:t>Whether the state should harm its own citizens – including literally putting them into cages – is primarily a </a:t>
            </a:r>
            <a:r>
              <a:rPr lang="en-US" i="1" dirty="0"/>
              <a:t>moral </a:t>
            </a:r>
            <a:r>
              <a:rPr lang="en-US" dirty="0"/>
              <a:t>question, not a public health question, and it should be discussed on those terms</a:t>
            </a:r>
          </a:p>
          <a:p>
            <a:pPr lvl="1"/>
            <a:r>
              <a:rPr lang="en-US" dirty="0"/>
              <a:t>The federal government can, and should, force states to change laws designed to harm people who use drugs</a:t>
            </a:r>
          </a:p>
          <a:p>
            <a:pPr lvl="1"/>
            <a:r>
              <a:rPr lang="en-US" dirty="0"/>
              <a:t>States should systematically examine their laws, and be forced to justify those that cause harm</a:t>
            </a:r>
          </a:p>
          <a:p>
            <a:pPr lvl="1"/>
            <a:endParaRPr lang="en-US" dirty="0"/>
          </a:p>
          <a:p>
            <a:pPr lvl="1"/>
            <a:r>
              <a:rPr lang="en-US" dirty="0"/>
              <a:t>Let </a:t>
            </a:r>
            <a:r>
              <a:rPr lang="en-US"/>
              <a:t>us know how we can help!</a:t>
            </a:r>
            <a:endParaRPr lang="en-US" dirty="0"/>
          </a:p>
          <a:p>
            <a:pPr lvl="1"/>
            <a:endParaRPr lang="en-US" dirty="0"/>
          </a:p>
          <a:p>
            <a:pPr lvl="1"/>
            <a:endParaRPr lang="en-US" dirty="0"/>
          </a:p>
        </p:txBody>
      </p:sp>
    </p:spTree>
    <p:extLst>
      <p:ext uri="{BB962C8B-B14F-4D97-AF65-F5344CB8AC3E}">
        <p14:creationId xmlns:p14="http://schemas.microsoft.com/office/powerpoint/2010/main" val="18930821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57338" y="3043830"/>
            <a:ext cx="6386512" cy="705514"/>
          </a:xfrm>
        </p:spPr>
        <p:txBody>
          <a:bodyPr/>
          <a:lstStyle/>
          <a:p>
            <a:pPr algn="ctr"/>
            <a:r>
              <a:rPr lang="en-US" sz="4400" dirty="0"/>
              <a:t>Questions?</a:t>
            </a:r>
          </a:p>
        </p:txBody>
      </p:sp>
      <p:sp>
        <p:nvSpPr>
          <p:cNvPr id="3" name="Text Placeholder 2"/>
          <p:cNvSpPr>
            <a:spLocks noGrp="1"/>
          </p:cNvSpPr>
          <p:nvPr>
            <p:ph type="subTitle" idx="1"/>
          </p:nvPr>
        </p:nvSpPr>
        <p:spPr/>
        <p:txBody>
          <a:bodyPr/>
          <a:lstStyle/>
          <a:p>
            <a:r>
              <a:rPr lang="en-US" dirty="0"/>
              <a:t> </a:t>
            </a:r>
          </a:p>
        </p:txBody>
      </p:sp>
      <p:sp>
        <p:nvSpPr>
          <p:cNvPr id="4" name="Title 1">
            <a:extLst>
              <a:ext uri="{FF2B5EF4-FFF2-40B4-BE49-F238E27FC236}">
                <a16:creationId xmlns:a16="http://schemas.microsoft.com/office/drawing/2014/main" id="{DC3440EC-D12D-43AF-B735-05B2DDD08C8A}"/>
              </a:ext>
            </a:extLst>
          </p:cNvPr>
          <p:cNvSpPr txBox="1">
            <a:spLocks/>
          </p:cNvSpPr>
          <p:nvPr/>
        </p:nvSpPr>
        <p:spPr>
          <a:xfrm>
            <a:off x="1223963" y="5754484"/>
            <a:ext cx="6386512" cy="623761"/>
          </a:xfrm>
          <a:prstGeom prst="rect">
            <a:avLst/>
          </a:prstGeom>
        </p:spPr>
        <p:txBody>
          <a:bodyPr vert="horz" wrap="square" lIns="0" tIns="0" rIns="0" bIns="0" rtlCol="0" anchor="b" anchorCtr="0">
            <a:spAutoFit/>
          </a:bodyPr>
          <a:lstStyle>
            <a:lvl1pPr algn="l" defTabSz="457200" rtl="0" eaLnBrk="1" latinLnBrk="0" hangingPunct="1">
              <a:lnSpc>
                <a:spcPts val="6000"/>
              </a:lnSpc>
              <a:spcBef>
                <a:spcPct val="0"/>
              </a:spcBef>
              <a:buNone/>
              <a:defRPr sz="5000" b="1" kern="1200">
                <a:solidFill>
                  <a:schemeClr val="tx1"/>
                </a:solidFill>
                <a:latin typeface="Arial"/>
                <a:ea typeface="+mj-ea"/>
                <a:cs typeface="+mj-cs"/>
              </a:defRPr>
            </a:lvl1pPr>
          </a:lstStyle>
          <a:p>
            <a:pPr algn="ctr"/>
            <a:r>
              <a:rPr lang="en-US" sz="1600" dirty="0"/>
              <a:t>harmreduction@networkforphl.org</a:t>
            </a:r>
          </a:p>
        </p:txBody>
      </p:sp>
    </p:spTree>
    <p:extLst>
      <p:ext uri="{BB962C8B-B14F-4D97-AF65-F5344CB8AC3E}">
        <p14:creationId xmlns:p14="http://schemas.microsoft.com/office/powerpoint/2010/main" val="2564218060"/>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ue and yellow background with black text&#10;&#10;Description automatically generated">
            <a:extLst>
              <a:ext uri="{FF2B5EF4-FFF2-40B4-BE49-F238E27FC236}">
                <a16:creationId xmlns:a16="http://schemas.microsoft.com/office/drawing/2014/main" id="{CBE90A75-1D4A-1201-A0C0-C57D3D5C0B13}"/>
              </a:ext>
            </a:extLst>
          </p:cNvPr>
          <p:cNvPicPr>
            <a:picLocks noChangeAspect="1"/>
          </p:cNvPicPr>
          <p:nvPr/>
        </p:nvPicPr>
        <p:blipFill>
          <a:blip r:embed="rId3"/>
          <a:stretch>
            <a:fillRect/>
          </a:stretch>
        </p:blipFill>
        <p:spPr>
          <a:xfrm>
            <a:off x="0" y="-3132"/>
            <a:ext cx="9144000" cy="6989524"/>
          </a:xfrm>
          <a:prstGeom prst="rect">
            <a:avLst/>
          </a:prstGeom>
        </p:spPr>
      </p:pic>
      <p:sp>
        <p:nvSpPr>
          <p:cNvPr id="2" name="Title 1"/>
          <p:cNvSpPr>
            <a:spLocks noGrp="1"/>
          </p:cNvSpPr>
          <p:nvPr>
            <p:ph type="ctrTitle"/>
          </p:nvPr>
        </p:nvSpPr>
        <p:spPr/>
        <p:txBody>
          <a:bodyPr/>
          <a:lstStyle/>
          <a:p>
            <a:r>
              <a:rPr lang="en-US" dirty="0"/>
              <a:t> </a:t>
            </a:r>
          </a:p>
        </p:txBody>
      </p:sp>
      <p:sp>
        <p:nvSpPr>
          <p:cNvPr id="6" name="Subtitle 5">
            <a:extLst>
              <a:ext uri="{FF2B5EF4-FFF2-40B4-BE49-F238E27FC236}">
                <a16:creationId xmlns:a16="http://schemas.microsoft.com/office/drawing/2014/main" id="{C7E0AD6B-0D09-78D5-F349-E14416FBBAF2}"/>
              </a:ext>
            </a:extLst>
          </p:cNvPr>
          <p:cNvSpPr>
            <a:spLocks noGrp="1"/>
          </p:cNvSpPr>
          <p:nvPr>
            <p:ph type="subTitle" idx="1"/>
          </p:nvPr>
        </p:nvSpPr>
        <p:spPr/>
        <p:txBody>
          <a:bodyPr/>
          <a:lstStyle/>
          <a:p>
            <a:r>
              <a:rPr lang="en-US" dirty="0"/>
              <a:t> </a:t>
            </a:r>
          </a:p>
        </p:txBody>
      </p:sp>
    </p:spTree>
    <p:extLst>
      <p:ext uri="{BB962C8B-B14F-4D97-AF65-F5344CB8AC3E}">
        <p14:creationId xmlns:p14="http://schemas.microsoft.com/office/powerpoint/2010/main" val="849672658"/>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Roadmap for today</a:t>
            </a:r>
          </a:p>
        </p:txBody>
      </p:sp>
      <p:sp>
        <p:nvSpPr>
          <p:cNvPr id="3" name="Footer Placeholder 2"/>
          <p:cNvSpPr>
            <a:spLocks noGrp="1"/>
          </p:cNvSpPr>
          <p:nvPr>
            <p:ph type="ftr" sz="quarter" idx="3"/>
          </p:nvPr>
        </p:nvSpPr>
        <p:spPr/>
        <p:txBody>
          <a:bodyPr/>
          <a:lstStyle/>
          <a:p>
            <a:r>
              <a:rPr lang="en-US"/>
              <a:t>Harm Reduction Laws in the United States - 2024 Update </a:t>
            </a:r>
            <a:endParaRPr lang="en-US" dirty="0"/>
          </a:p>
        </p:txBody>
      </p:sp>
      <p:sp>
        <p:nvSpPr>
          <p:cNvPr id="4" name="Content Placeholder 3"/>
          <p:cNvSpPr>
            <a:spLocks noGrp="1"/>
          </p:cNvSpPr>
          <p:nvPr>
            <p:ph sz="quarter" idx="13"/>
          </p:nvPr>
        </p:nvSpPr>
        <p:spPr>
          <a:xfrm>
            <a:off x="1206500" y="2290763"/>
            <a:ext cx="7464425" cy="2492990"/>
          </a:xfrm>
        </p:spPr>
        <p:txBody>
          <a:bodyPr/>
          <a:lstStyle/>
          <a:p>
            <a:pPr lvl="1"/>
            <a:r>
              <a:rPr lang="en-US" dirty="0"/>
              <a:t>State laws related to the opioid antagonist naloxone</a:t>
            </a:r>
          </a:p>
          <a:p>
            <a:pPr lvl="1"/>
            <a:r>
              <a:rPr lang="en-US" dirty="0"/>
              <a:t>State laws related to safer injection, smoking, and drug checking supplies</a:t>
            </a:r>
          </a:p>
          <a:p>
            <a:pPr lvl="1"/>
            <a:r>
              <a:rPr lang="en-US" dirty="0"/>
              <a:t>State overdose Good Samaritan laws</a:t>
            </a:r>
          </a:p>
          <a:p>
            <a:pPr lvl="1"/>
            <a:r>
              <a:rPr lang="en-US" dirty="0"/>
              <a:t>Reflections and thoughts on the future</a:t>
            </a:r>
          </a:p>
          <a:p>
            <a:pPr lvl="1"/>
            <a:r>
              <a:rPr lang="en-US" dirty="0"/>
              <a:t>Q&amp;A</a:t>
            </a:r>
          </a:p>
          <a:p>
            <a:pPr lvl="1"/>
            <a:endParaRPr lang="en-US" dirty="0"/>
          </a:p>
          <a:p>
            <a:endParaRPr lang="en-US" dirty="0"/>
          </a:p>
        </p:txBody>
      </p:sp>
    </p:spTree>
    <p:extLst>
      <p:ext uri="{BB962C8B-B14F-4D97-AF65-F5344CB8AC3E}">
        <p14:creationId xmlns:p14="http://schemas.microsoft.com/office/powerpoint/2010/main" val="4869408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57338" y="2979903"/>
            <a:ext cx="7589520" cy="769441"/>
          </a:xfrm>
        </p:spPr>
        <p:txBody>
          <a:bodyPr/>
          <a:lstStyle/>
          <a:p>
            <a:r>
              <a:rPr lang="en-US" dirty="0"/>
              <a:t>Naloxone Access Laws </a:t>
            </a:r>
          </a:p>
        </p:txBody>
      </p:sp>
      <p:sp>
        <p:nvSpPr>
          <p:cNvPr id="3" name="Text Placeholder 2"/>
          <p:cNvSpPr>
            <a:spLocks noGrp="1"/>
          </p:cNvSpPr>
          <p:nvPr>
            <p:ph type="subTitle" idx="1"/>
          </p:nvPr>
        </p:nvSpPr>
        <p:spPr/>
        <p:txBody>
          <a:bodyPr/>
          <a:lstStyle/>
          <a:p>
            <a:r>
              <a:rPr lang="en-US" dirty="0"/>
              <a:t> </a:t>
            </a:r>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Naloxone? </a:t>
            </a:r>
          </a:p>
        </p:txBody>
      </p:sp>
      <p:sp>
        <p:nvSpPr>
          <p:cNvPr id="3" name="Footer Placeholder 2"/>
          <p:cNvSpPr>
            <a:spLocks noGrp="1"/>
          </p:cNvSpPr>
          <p:nvPr>
            <p:ph type="ftr" sz="quarter" idx="3"/>
          </p:nvPr>
        </p:nvSpPr>
        <p:spPr/>
        <p:txBody>
          <a:bodyPr/>
          <a:lstStyle/>
          <a:p>
            <a:r>
              <a:rPr lang="en-US"/>
              <a:t>Harm Reduction Laws in the United States - 2024 Update </a:t>
            </a:r>
            <a:endParaRPr lang="en-US" dirty="0"/>
          </a:p>
        </p:txBody>
      </p:sp>
      <p:sp>
        <p:nvSpPr>
          <p:cNvPr id="4" name="Content Placeholder 3"/>
          <p:cNvSpPr>
            <a:spLocks noGrp="1"/>
          </p:cNvSpPr>
          <p:nvPr>
            <p:ph sz="quarter" idx="13"/>
          </p:nvPr>
        </p:nvSpPr>
        <p:spPr>
          <a:xfrm>
            <a:off x="1206500" y="2290763"/>
            <a:ext cx="4047425" cy="3595856"/>
          </a:xfrm>
        </p:spPr>
        <p:txBody>
          <a:bodyPr/>
          <a:lstStyle/>
          <a:p>
            <a:r>
              <a:rPr lang="en-US" dirty="0"/>
              <a:t>A pure opioid antagonist </a:t>
            </a:r>
          </a:p>
          <a:p>
            <a:pPr lvl="1"/>
            <a:r>
              <a:rPr lang="en-US" dirty="0"/>
              <a:t>Naloxone was discovered and patented at the beginning of the 1960s and approved by the FDA in 1971</a:t>
            </a:r>
          </a:p>
          <a:p>
            <a:pPr lvl="1"/>
            <a:r>
              <a:rPr lang="en-US" dirty="0"/>
              <a:t>WHO added naloxone to its list of essential medicines in 1983</a:t>
            </a:r>
          </a:p>
          <a:p>
            <a:pPr lvl="1"/>
            <a:r>
              <a:rPr lang="en-US" dirty="0"/>
              <a:t>It has no effect on non-opioid drug overdoses, no dependency potential and a high safety margin</a:t>
            </a:r>
          </a:p>
          <a:p>
            <a:pPr lvl="1"/>
            <a:r>
              <a:rPr lang="en-US" dirty="0"/>
              <a:t>Safely and effectively reverses opioid overdose </a:t>
            </a:r>
            <a:r>
              <a:rPr lang="en-US" dirty="0">
                <a:solidFill>
                  <a:schemeClr val="tx1"/>
                </a:solidFill>
              </a:rPr>
              <a:t>if given in time </a:t>
            </a:r>
          </a:p>
          <a:p>
            <a:endParaRPr lang="en-US" dirty="0"/>
          </a:p>
        </p:txBody>
      </p:sp>
      <p:sp>
        <p:nvSpPr>
          <p:cNvPr id="6" name="Right Arrow 6">
            <a:extLst>
              <a:ext uri="{FF2B5EF4-FFF2-40B4-BE49-F238E27FC236}">
                <a16:creationId xmlns:a16="http://schemas.microsoft.com/office/drawing/2014/main" id="{58D162C8-FE60-5917-DDEB-EBC8D76F99C3}"/>
              </a:ext>
            </a:extLst>
          </p:cNvPr>
          <p:cNvSpPr/>
          <p:nvPr/>
        </p:nvSpPr>
        <p:spPr>
          <a:xfrm>
            <a:off x="4194532" y="5698666"/>
            <a:ext cx="967256" cy="384271"/>
          </a:xfrm>
          <a:prstGeom prst="rightArrow">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85048EA4-AEF1-BC91-E849-88F343B8FF34}"/>
              </a:ext>
            </a:extLst>
          </p:cNvPr>
          <p:cNvPicPr>
            <a:picLocks noChangeAspect="1"/>
          </p:cNvPicPr>
          <p:nvPr/>
        </p:nvPicPr>
        <p:blipFill>
          <a:blip r:embed="rId3"/>
          <a:stretch>
            <a:fillRect/>
          </a:stretch>
        </p:blipFill>
        <p:spPr>
          <a:xfrm>
            <a:off x="5253925" y="3420991"/>
            <a:ext cx="3541768" cy="2711849"/>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58F62F-9A72-6A1C-05E0-AAB785BB0B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C00095-3676-D3A4-EF03-640F04A8AE8D}"/>
              </a:ext>
            </a:extLst>
          </p:cNvPr>
          <p:cNvSpPr>
            <a:spLocks noGrp="1"/>
          </p:cNvSpPr>
          <p:nvPr>
            <p:ph type="title"/>
          </p:nvPr>
        </p:nvSpPr>
        <p:spPr/>
        <p:txBody>
          <a:bodyPr/>
          <a:lstStyle/>
          <a:p>
            <a:r>
              <a:rPr lang="en-US" dirty="0"/>
              <a:t>Naloxone and Fentanyl Myths  </a:t>
            </a:r>
          </a:p>
        </p:txBody>
      </p:sp>
      <p:sp>
        <p:nvSpPr>
          <p:cNvPr id="3" name="Footer Placeholder 2">
            <a:extLst>
              <a:ext uri="{FF2B5EF4-FFF2-40B4-BE49-F238E27FC236}">
                <a16:creationId xmlns:a16="http://schemas.microsoft.com/office/drawing/2014/main" id="{E63C3799-1796-7872-5E5A-98517CF76B6E}"/>
              </a:ext>
            </a:extLst>
          </p:cNvPr>
          <p:cNvSpPr>
            <a:spLocks noGrp="1"/>
          </p:cNvSpPr>
          <p:nvPr>
            <p:ph type="ftr" sz="quarter" idx="3"/>
          </p:nvPr>
        </p:nvSpPr>
        <p:spPr/>
        <p:txBody>
          <a:bodyPr/>
          <a:lstStyle/>
          <a:p>
            <a:r>
              <a:rPr lang="en-US"/>
              <a:t>Harm Reduction Laws in the United States - 2024 Update </a:t>
            </a:r>
            <a:endParaRPr lang="en-US" dirty="0"/>
          </a:p>
        </p:txBody>
      </p:sp>
      <p:sp>
        <p:nvSpPr>
          <p:cNvPr id="4" name="Content Placeholder 3">
            <a:extLst>
              <a:ext uri="{FF2B5EF4-FFF2-40B4-BE49-F238E27FC236}">
                <a16:creationId xmlns:a16="http://schemas.microsoft.com/office/drawing/2014/main" id="{F21A725B-2202-0C99-A2BF-C3608DE46170}"/>
              </a:ext>
            </a:extLst>
          </p:cNvPr>
          <p:cNvSpPr>
            <a:spLocks noGrp="1"/>
          </p:cNvSpPr>
          <p:nvPr>
            <p:ph sz="quarter" idx="13"/>
          </p:nvPr>
        </p:nvSpPr>
        <p:spPr>
          <a:xfrm>
            <a:off x="1206500" y="1995488"/>
            <a:ext cx="7358094" cy="1744067"/>
          </a:xfrm>
        </p:spPr>
        <p:txBody>
          <a:bodyPr vert="horz" wrap="square" lIns="0" tIns="0" rIns="0" bIns="0" rtlCol="0" anchor="t">
            <a:spAutoFit/>
          </a:bodyPr>
          <a:lstStyle/>
          <a:p>
            <a:pPr indent="0">
              <a:buClr>
                <a:srgbClr val="404040">
                  <a:lumMod val="75000"/>
                  <a:lumOff val="25000"/>
                </a:srgbClr>
              </a:buClr>
            </a:pPr>
            <a:endParaRPr lang="en-US" dirty="0">
              <a:cs typeface="Arial"/>
            </a:endParaRPr>
          </a:p>
          <a:p>
            <a:pPr lvl="1"/>
            <a:r>
              <a:rPr lang="en-US" dirty="0">
                <a:solidFill>
                  <a:schemeClr val="tx1"/>
                </a:solidFill>
                <a:cs typeface="Arial"/>
              </a:rPr>
              <a:t>If I give someone naloxone, they will wake up violent</a:t>
            </a:r>
            <a:endParaRPr lang="en-US" b="0" dirty="0">
              <a:solidFill>
                <a:schemeClr val="tx1"/>
              </a:solidFill>
              <a:cs typeface="Arial"/>
            </a:endParaRPr>
          </a:p>
          <a:p>
            <a:pPr lvl="1">
              <a:buClr>
                <a:srgbClr val="404040"/>
              </a:buClr>
            </a:pPr>
            <a:r>
              <a:rPr lang="en-US" dirty="0">
                <a:solidFill>
                  <a:schemeClr val="tx1"/>
                </a:solidFill>
                <a:cs typeface="Arial"/>
              </a:rPr>
              <a:t>If I touch someone who has used fentanyl, I may overdose</a:t>
            </a:r>
            <a:endParaRPr lang="en-US" dirty="0">
              <a:solidFill>
                <a:schemeClr val="tx1"/>
              </a:solidFill>
            </a:endParaRPr>
          </a:p>
          <a:p>
            <a:pPr lvl="1">
              <a:buClr>
                <a:srgbClr val="404040"/>
              </a:buClr>
            </a:pPr>
            <a:r>
              <a:rPr lang="en-US" dirty="0">
                <a:solidFill>
                  <a:schemeClr val="tx1"/>
                </a:solidFill>
                <a:cs typeface="Arial"/>
              </a:rPr>
              <a:t>The more naloxone, the better</a:t>
            </a:r>
          </a:p>
          <a:p>
            <a:endParaRPr lang="en-US" dirty="0">
              <a:cs typeface="Arial"/>
            </a:endParaRPr>
          </a:p>
        </p:txBody>
      </p:sp>
      <p:pic>
        <p:nvPicPr>
          <p:cNvPr id="8" name="Picture 7">
            <a:extLst>
              <a:ext uri="{FF2B5EF4-FFF2-40B4-BE49-F238E27FC236}">
                <a16:creationId xmlns:a16="http://schemas.microsoft.com/office/drawing/2014/main" id="{35D2C1DE-F73F-AAF5-2296-9084CA2BA8D2}"/>
              </a:ext>
            </a:extLst>
          </p:cNvPr>
          <p:cNvPicPr>
            <a:picLocks noChangeAspect="1"/>
          </p:cNvPicPr>
          <p:nvPr/>
        </p:nvPicPr>
        <p:blipFill>
          <a:blip r:embed="rId3"/>
          <a:stretch>
            <a:fillRect/>
          </a:stretch>
        </p:blipFill>
        <p:spPr>
          <a:xfrm>
            <a:off x="2365777" y="3429000"/>
            <a:ext cx="4412446" cy="2931557"/>
          </a:xfrm>
          <a:prstGeom prst="rect">
            <a:avLst/>
          </a:prstGeom>
        </p:spPr>
      </p:pic>
    </p:spTree>
    <p:extLst>
      <p:ext uri="{BB962C8B-B14F-4D97-AF65-F5344CB8AC3E}">
        <p14:creationId xmlns:p14="http://schemas.microsoft.com/office/powerpoint/2010/main" val="1658774661"/>
      </p:ext>
    </p:extLst>
  </p:cSld>
  <p:clrMapOvr>
    <a:masterClrMapping/>
  </p:clrMapOvr>
</p:sld>
</file>

<file path=ppt/theme/theme1.xml><?xml version="1.0" encoding="utf-8"?>
<a:theme xmlns:a="http://schemas.openxmlformats.org/drawingml/2006/main" name="OldversionNetwork_PPT_template">
  <a:themeElements>
    <a:clrScheme name="Network with Hyperlinks">
      <a:dk1>
        <a:srgbClr val="404040"/>
      </a:dk1>
      <a:lt1>
        <a:srgbClr val="FEFEFE"/>
      </a:lt1>
      <a:dk2>
        <a:srgbClr val="B1BA1E"/>
      </a:dk2>
      <a:lt2>
        <a:srgbClr val="008877"/>
      </a:lt2>
      <a:accent1>
        <a:srgbClr val="247CBB"/>
      </a:accent1>
      <a:accent2>
        <a:srgbClr val="66B6E2"/>
      </a:accent2>
      <a:accent3>
        <a:srgbClr val="F1843D"/>
      </a:accent3>
      <a:accent4>
        <a:srgbClr val="67AE4B"/>
      </a:accent4>
      <a:accent5>
        <a:srgbClr val="8F6CAB"/>
      </a:accent5>
      <a:accent6>
        <a:srgbClr val="F05B5C"/>
      </a:accent6>
      <a:hlink>
        <a:srgbClr val="008877"/>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OldversionNetwork_PPT_template</Template>
  <TotalTime>1007</TotalTime>
  <Words>5741</Words>
  <Application>Microsoft Office PowerPoint</Application>
  <PresentationFormat>On-screen Show (4:3)</PresentationFormat>
  <Paragraphs>485</Paragraphs>
  <Slides>57</Slides>
  <Notes>40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57</vt:i4>
      </vt:variant>
    </vt:vector>
  </HeadingPairs>
  <TitlesOfParts>
    <vt:vector size="66" baseType="lpstr">
      <vt:lpstr>Arial</vt:lpstr>
      <vt:lpstr>Arial Narrow</vt:lpstr>
      <vt:lpstr>Calibri</vt:lpstr>
      <vt:lpstr>Helvetica</vt:lpstr>
      <vt:lpstr>Lucida Grande</vt:lpstr>
      <vt:lpstr>Open Sans</vt:lpstr>
      <vt:lpstr>Segoe UI</vt:lpstr>
      <vt:lpstr>Times New Roman</vt:lpstr>
      <vt:lpstr>OldversionNetwork_PPT_template</vt:lpstr>
      <vt:lpstr>Harm Reduction Laws in the United States</vt:lpstr>
      <vt:lpstr>Background</vt:lpstr>
      <vt:lpstr>What are we trying to do here?</vt:lpstr>
      <vt:lpstr>But aren’t things getting better?</vt:lpstr>
      <vt:lpstr>Your presenters</vt:lpstr>
      <vt:lpstr>Roadmap for today</vt:lpstr>
      <vt:lpstr>Naloxone Access Laws </vt:lpstr>
      <vt:lpstr>What is Naloxone? </vt:lpstr>
      <vt:lpstr>Naloxone and Fentanyl Myths  </vt:lpstr>
      <vt:lpstr>Naloxone Access Laws update  </vt:lpstr>
      <vt:lpstr>Some formulations of naloxone are now OTC  </vt:lpstr>
      <vt:lpstr>From “naloxone” to “opioid antagonist” </vt:lpstr>
      <vt:lpstr>From “naloxone” to “opioid antagonist” </vt:lpstr>
      <vt:lpstr>From “naloxone” to “opioid antagonist” </vt:lpstr>
      <vt:lpstr>Nalmefene &amp; high dose naloxone </vt:lpstr>
      <vt:lpstr>Layperson distribution and immunity </vt:lpstr>
      <vt:lpstr>Naloxone Vending Machines</vt:lpstr>
      <vt:lpstr>Medical Professional Liability </vt:lpstr>
      <vt:lpstr>Naloxone Insurance Coverage Mandates </vt:lpstr>
      <vt:lpstr>What is a standing order for naloxone? </vt:lpstr>
      <vt:lpstr>Characteristics of Statewide Standing Orders </vt:lpstr>
      <vt:lpstr>Where do we go from here? </vt:lpstr>
      <vt:lpstr>Injecting, smoking, and drug checking prohibitions</vt:lpstr>
      <vt:lpstr>Background on relevant law</vt:lpstr>
      <vt:lpstr>Outliers </vt:lpstr>
      <vt:lpstr>General format of paraphernalia laws</vt:lpstr>
      <vt:lpstr>Definitions</vt:lpstr>
      <vt:lpstr>Illegality &amp; Crime Category</vt:lpstr>
      <vt:lpstr>Penalty</vt:lpstr>
      <vt:lpstr>Exceptions</vt:lpstr>
      <vt:lpstr>Why does this matter?</vt:lpstr>
      <vt:lpstr>Even “good” paraphernalia laws are problematic</vt:lpstr>
      <vt:lpstr>States taking bold steps</vt:lpstr>
      <vt:lpstr>PowerPoint Presentation</vt:lpstr>
      <vt:lpstr>Drug checking prohibitions</vt:lpstr>
      <vt:lpstr>Drug checking prohibitions</vt:lpstr>
      <vt:lpstr>Reforming safer equipment access   </vt:lpstr>
      <vt:lpstr>Why decriminalize paraphernalia?</vt:lpstr>
      <vt:lpstr>Specific benefits of paraphernalia decrim</vt:lpstr>
      <vt:lpstr>This area is ripe for decriminalization</vt:lpstr>
      <vt:lpstr>New Beginnings  </vt:lpstr>
      <vt:lpstr>Overdose Good Samaritan laws</vt:lpstr>
      <vt:lpstr>Overdose Good Samaritan laws </vt:lpstr>
      <vt:lpstr>Rapid adoption of GSLs</vt:lpstr>
      <vt:lpstr>Overdose Good Samaritan laws </vt:lpstr>
      <vt:lpstr>Particularly bad GSLs</vt:lpstr>
      <vt:lpstr>One GSL on the right track</vt:lpstr>
      <vt:lpstr>Overall thoughts on GSLs</vt:lpstr>
      <vt:lpstr>Final thoughts</vt:lpstr>
      <vt:lpstr>Much more information on these laws is available on our website</vt:lpstr>
      <vt:lpstr>Summary: two steps forward, one step back?</vt:lpstr>
      <vt:lpstr>Summary: two steps forward, one step back?</vt:lpstr>
      <vt:lpstr>What are we trying to do here?</vt:lpstr>
      <vt:lpstr>How do we get to where we need to be?</vt:lpstr>
      <vt:lpstr>How do we get to where we need to be?</vt:lpstr>
      <vt:lpstr>Questions?</vt:lpstr>
      <vt:lpstr> </vt:lpstr>
    </vt:vector>
  </TitlesOfParts>
  <Company>William Mitchell College of Law</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About the Network</dc:title>
  <dc:creator>Windows User</dc:creator>
  <cp:lastModifiedBy>Corey Davis</cp:lastModifiedBy>
  <cp:revision>79</cp:revision>
  <cp:lastPrinted>2011-06-22T19:44:08Z</cp:lastPrinted>
  <dcterms:created xsi:type="dcterms:W3CDTF">2013-02-06T16:11:28Z</dcterms:created>
  <dcterms:modified xsi:type="dcterms:W3CDTF">2024-03-14T22:35:20Z</dcterms:modified>
</cp:coreProperties>
</file>