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34"/>
  </p:notesMasterIdLst>
  <p:handoutMasterIdLst>
    <p:handoutMasterId r:id="rId35"/>
  </p:handoutMasterIdLst>
  <p:sldIdLst>
    <p:sldId id="294" r:id="rId3"/>
    <p:sldId id="1175" r:id="rId4"/>
    <p:sldId id="1169" r:id="rId5"/>
    <p:sldId id="1165" r:id="rId6"/>
    <p:sldId id="262" r:id="rId7"/>
    <p:sldId id="271" r:id="rId8"/>
    <p:sldId id="953" r:id="rId9"/>
    <p:sldId id="1179" r:id="rId10"/>
    <p:sldId id="740" r:id="rId11"/>
    <p:sldId id="746" r:id="rId12"/>
    <p:sldId id="747" r:id="rId13"/>
    <p:sldId id="1251" r:id="rId14"/>
    <p:sldId id="954" r:id="rId15"/>
    <p:sldId id="1264" r:id="rId16"/>
    <p:sldId id="1263" r:id="rId17"/>
    <p:sldId id="1269" r:id="rId18"/>
    <p:sldId id="1210" r:id="rId19"/>
    <p:sldId id="1166" r:id="rId20"/>
    <p:sldId id="1173" r:id="rId21"/>
    <p:sldId id="1176" r:id="rId22"/>
    <p:sldId id="298" r:id="rId23"/>
    <p:sldId id="301" r:id="rId24"/>
    <p:sldId id="308" r:id="rId25"/>
    <p:sldId id="300" r:id="rId26"/>
    <p:sldId id="1174" r:id="rId27"/>
    <p:sldId id="302" r:id="rId28"/>
    <p:sldId id="303" r:id="rId29"/>
    <p:sldId id="305" r:id="rId30"/>
    <p:sldId id="1171" r:id="rId31"/>
    <p:sldId id="1167" r:id="rId32"/>
    <p:sldId id="116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68" userDrawn="1">
          <p15:clr>
            <a:srgbClr val="A4A3A4"/>
          </p15:clr>
        </p15:guide>
        <p15:guide id="2" orient="horz" pos="1443" userDrawn="1">
          <p15:clr>
            <a:srgbClr val="A4A3A4"/>
          </p15:clr>
        </p15:guide>
        <p15:guide id="3" orient="horz" pos="4029" userDrawn="1">
          <p15:clr>
            <a:srgbClr val="A4A3A4"/>
          </p15:clr>
        </p15:guide>
        <p15:guide id="4" orient="horz" pos="4210" userDrawn="1">
          <p15:clr>
            <a:srgbClr val="A4A3A4"/>
          </p15:clr>
        </p15:guide>
        <p15:guide id="5" orient="horz" pos="2556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pos="1013" userDrawn="1">
          <p15:clr>
            <a:srgbClr val="A4A3A4"/>
          </p15:clr>
        </p15:guide>
        <p15:guide id="8" pos="7283" userDrawn="1">
          <p15:clr>
            <a:srgbClr val="A4A3A4"/>
          </p15:clr>
        </p15:guide>
        <p15:guide id="9" pos="397" userDrawn="1">
          <p15:clr>
            <a:srgbClr val="A4A3A4"/>
          </p15:clr>
        </p15:guide>
        <p15:guide id="10" pos="3665" userDrawn="1">
          <p15:clr>
            <a:srgbClr val="A4A3A4"/>
          </p15:clr>
        </p15:guide>
        <p15:guide id="11" pos="13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EFF"/>
    <a:srgbClr val="FEFEFF"/>
    <a:srgbClr val="FEFFFE"/>
    <a:srgbClr val="FEFFFF"/>
    <a:srgbClr val="FCFEFD"/>
    <a:srgbClr val="FDFEFD"/>
    <a:srgbClr val="FFFEFD"/>
    <a:srgbClr val="FFFFFE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55" autoAdjust="0"/>
    <p:restoredTop sz="94668" autoAdjust="0"/>
  </p:normalViewPr>
  <p:slideViewPr>
    <p:cSldViewPr snapToGrid="0">
      <p:cViewPr varScale="1">
        <p:scale>
          <a:sx n="87" d="100"/>
          <a:sy n="87" d="100"/>
        </p:scale>
        <p:origin x="90" y="234"/>
      </p:cViewPr>
      <p:guideLst>
        <p:guide orient="horz" pos="1068"/>
        <p:guide orient="horz" pos="1443"/>
        <p:guide orient="horz" pos="4029"/>
        <p:guide orient="horz" pos="4210"/>
        <p:guide orient="horz" pos="2556"/>
        <p:guide orient="horz"/>
        <p:guide pos="1013"/>
        <p:guide pos="7283"/>
        <p:guide pos="397"/>
        <p:guide pos="3665"/>
        <p:guide pos="13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-2628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9ABDB5-4D59-41BE-AA5A-3DFC09F1FD39}" type="doc">
      <dgm:prSet loTypeId="urn:microsoft.com/office/officeart/2008/layout/AlternatingPictureBlocks" loCatId="list" qsTypeId="urn:microsoft.com/office/officeart/2005/8/quickstyle/simple2" qsCatId="simple" csTypeId="urn:microsoft.com/office/officeart/2005/8/colors/accent1_5" csCatId="accent1" phldr="1"/>
      <dgm:spPr/>
    </dgm:pt>
    <dgm:pt modelId="{334168EF-80A4-40CB-A899-667106A507B9}">
      <dgm:prSet phldrT="[Text]"/>
      <dgm:spPr/>
      <dgm:t>
        <a:bodyPr/>
        <a:lstStyle/>
        <a:p>
          <a:r>
            <a:rPr lang="en-US"/>
            <a:t>T</a:t>
          </a:r>
        </a:p>
      </dgm:t>
    </dgm:pt>
    <dgm:pt modelId="{41C89686-0F02-488C-87BE-44079877BB66}" type="parTrans" cxnId="{6408F0D7-7CC1-48FB-8477-1B5DCF6C2B79}">
      <dgm:prSet/>
      <dgm:spPr/>
      <dgm:t>
        <a:bodyPr/>
        <a:lstStyle/>
        <a:p>
          <a:endParaRPr lang="en-US"/>
        </a:p>
      </dgm:t>
    </dgm:pt>
    <dgm:pt modelId="{D2295DB2-1211-488E-9F78-062FCE77F831}" type="sibTrans" cxnId="{6408F0D7-7CC1-48FB-8477-1B5DCF6C2B79}">
      <dgm:prSet/>
      <dgm:spPr/>
      <dgm:t>
        <a:bodyPr/>
        <a:lstStyle/>
        <a:p>
          <a:endParaRPr lang="en-US"/>
        </a:p>
      </dgm:t>
    </dgm:pt>
    <dgm:pt modelId="{C050723E-E93D-4585-BF23-84EE78EDAFA9}">
      <dgm:prSet phldrT="[Text]"/>
      <dgm:spPr/>
      <dgm:t>
        <a:bodyPr/>
        <a:lstStyle/>
        <a:p>
          <a:r>
            <a:rPr lang="en-US"/>
            <a:t>C</a:t>
          </a:r>
        </a:p>
      </dgm:t>
    </dgm:pt>
    <dgm:pt modelId="{FEAAF437-E138-4D69-9284-D61B7469A452}" type="parTrans" cxnId="{7DBBC9AE-1DA2-4FA9-9E52-275312BE3DF0}">
      <dgm:prSet/>
      <dgm:spPr/>
      <dgm:t>
        <a:bodyPr/>
        <a:lstStyle/>
        <a:p>
          <a:endParaRPr lang="en-US"/>
        </a:p>
      </dgm:t>
    </dgm:pt>
    <dgm:pt modelId="{EEC2CC64-F856-4FE0-8070-C31B3BDF6C0E}" type="sibTrans" cxnId="{7DBBC9AE-1DA2-4FA9-9E52-275312BE3DF0}">
      <dgm:prSet/>
      <dgm:spPr/>
      <dgm:t>
        <a:bodyPr/>
        <a:lstStyle/>
        <a:p>
          <a:endParaRPr lang="en-US"/>
        </a:p>
      </dgm:t>
    </dgm:pt>
    <dgm:pt modelId="{53C7818E-C1FD-43B0-A36B-8579935E4445}">
      <dgm:prSet phldrT="[Text]"/>
      <dgm:spPr/>
      <dgm:t>
        <a:bodyPr/>
        <a:lstStyle/>
        <a:p>
          <a:r>
            <a:rPr lang="en-US"/>
            <a:t>N</a:t>
          </a:r>
        </a:p>
      </dgm:t>
    </dgm:pt>
    <dgm:pt modelId="{EDD403D4-FD32-4FF8-9026-5E0245E61D13}" type="parTrans" cxnId="{749B9CF8-AAAC-42A6-98F7-4A397B0F8462}">
      <dgm:prSet/>
      <dgm:spPr/>
      <dgm:t>
        <a:bodyPr/>
        <a:lstStyle/>
        <a:p>
          <a:endParaRPr lang="en-US"/>
        </a:p>
      </dgm:t>
    </dgm:pt>
    <dgm:pt modelId="{349ED749-71A5-491F-90F2-37E3BCD04768}" type="sibTrans" cxnId="{749B9CF8-AAAC-42A6-98F7-4A397B0F8462}">
      <dgm:prSet/>
      <dgm:spPr/>
      <dgm:t>
        <a:bodyPr/>
        <a:lstStyle/>
        <a:p>
          <a:endParaRPr lang="en-US"/>
        </a:p>
      </dgm:t>
    </dgm:pt>
    <dgm:pt modelId="{9F632F4B-4EC9-46C4-B746-B44501F8329A}" type="pres">
      <dgm:prSet presAssocID="{AB9ABDB5-4D59-41BE-AA5A-3DFC09F1FD39}" presName="linearFlow" presStyleCnt="0">
        <dgm:presLayoutVars>
          <dgm:dir/>
          <dgm:resizeHandles val="exact"/>
        </dgm:presLayoutVars>
      </dgm:prSet>
      <dgm:spPr/>
    </dgm:pt>
    <dgm:pt modelId="{163459AB-05F7-45D8-AD69-C1CAD67ADCDE}" type="pres">
      <dgm:prSet presAssocID="{334168EF-80A4-40CB-A899-667106A507B9}" presName="comp" presStyleCnt="0"/>
      <dgm:spPr/>
    </dgm:pt>
    <dgm:pt modelId="{50AD6C53-2E7E-4E36-8F5A-BC63BC2564CE}" type="pres">
      <dgm:prSet presAssocID="{334168EF-80A4-40CB-A899-667106A507B9}" presName="rect2" presStyleLbl="node1" presStyleIdx="0" presStyleCnt="3">
        <dgm:presLayoutVars>
          <dgm:bulletEnabled val="1"/>
        </dgm:presLayoutVars>
      </dgm:prSet>
      <dgm:spPr/>
    </dgm:pt>
    <dgm:pt modelId="{9D3D5812-F483-45FA-B745-3BA1A88A04DD}" type="pres">
      <dgm:prSet presAssocID="{334168EF-80A4-40CB-A899-667106A507B9}" presName="rect1" presStyleLbl="ln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losed fist"/>
        </a:ext>
      </dgm:extLst>
    </dgm:pt>
    <dgm:pt modelId="{8A9EC70C-8935-4375-80E1-B5D90378FEC9}" type="pres">
      <dgm:prSet presAssocID="{D2295DB2-1211-488E-9F78-062FCE77F831}" presName="sibTrans" presStyleCnt="0"/>
      <dgm:spPr/>
    </dgm:pt>
    <dgm:pt modelId="{A7C4E45C-181B-49C5-A511-3FEEF75EA2A4}" type="pres">
      <dgm:prSet presAssocID="{C050723E-E93D-4585-BF23-84EE78EDAFA9}" presName="comp" presStyleCnt="0"/>
      <dgm:spPr/>
    </dgm:pt>
    <dgm:pt modelId="{86D5C50E-3BFA-490C-8F35-1C44C8295187}" type="pres">
      <dgm:prSet presAssocID="{C050723E-E93D-4585-BF23-84EE78EDAFA9}" presName="rect2" presStyleLbl="node1" presStyleIdx="1" presStyleCnt="3">
        <dgm:presLayoutVars>
          <dgm:bulletEnabled val="1"/>
        </dgm:presLayoutVars>
      </dgm:prSet>
      <dgm:spPr/>
    </dgm:pt>
    <dgm:pt modelId="{78B1CC31-0C00-46D3-80CB-F245C2147469}" type="pres">
      <dgm:prSet presAssocID="{C050723E-E93D-4585-BF23-84EE78EDAFA9}" presName="rect1" presStyleLbl="lnNode1" presStyleIdx="1" presStyleCnt="3"/>
      <dgm:spPr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lose-up of two people holding hands"/>
        </a:ext>
      </dgm:extLst>
    </dgm:pt>
    <dgm:pt modelId="{AF7F1651-5121-4AF2-BF14-F0DF71B1168A}" type="pres">
      <dgm:prSet presAssocID="{EEC2CC64-F856-4FE0-8070-C31B3BDF6C0E}" presName="sibTrans" presStyleCnt="0"/>
      <dgm:spPr/>
    </dgm:pt>
    <dgm:pt modelId="{277D57EC-9DDF-4168-B93E-0A44724B6466}" type="pres">
      <dgm:prSet presAssocID="{53C7818E-C1FD-43B0-A36B-8579935E4445}" presName="comp" presStyleCnt="0"/>
      <dgm:spPr/>
    </dgm:pt>
    <dgm:pt modelId="{1C890BD4-3FBE-43FB-B25C-AB7919AF8044}" type="pres">
      <dgm:prSet presAssocID="{53C7818E-C1FD-43B0-A36B-8579935E4445}" presName="rect2" presStyleLbl="node1" presStyleIdx="2" presStyleCnt="3">
        <dgm:presLayoutVars>
          <dgm:bulletEnabled val="1"/>
        </dgm:presLayoutVars>
      </dgm:prSet>
      <dgm:spPr/>
    </dgm:pt>
    <dgm:pt modelId="{A56628B3-E3AC-45FA-97DE-33546282C679}" type="pres">
      <dgm:prSet presAssocID="{53C7818E-C1FD-43B0-A36B-8579935E4445}" presName="rect1" presStyleLbl="lnNode1" presStyleIdx="2" presStyleCnt="3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Hand holding a sapling"/>
        </a:ext>
      </dgm:extLst>
    </dgm:pt>
  </dgm:ptLst>
  <dgm:cxnLst>
    <dgm:cxn modelId="{461F417D-3E96-457C-9EE8-86273F14B19C}" type="presOf" srcId="{AB9ABDB5-4D59-41BE-AA5A-3DFC09F1FD39}" destId="{9F632F4B-4EC9-46C4-B746-B44501F8329A}" srcOrd="0" destOrd="0" presId="urn:microsoft.com/office/officeart/2008/layout/AlternatingPictureBlocks"/>
    <dgm:cxn modelId="{4A59659A-7A65-44C1-A227-00553590C7F1}" type="presOf" srcId="{334168EF-80A4-40CB-A899-667106A507B9}" destId="{50AD6C53-2E7E-4E36-8F5A-BC63BC2564CE}" srcOrd="0" destOrd="0" presId="urn:microsoft.com/office/officeart/2008/layout/AlternatingPictureBlocks"/>
    <dgm:cxn modelId="{7DBBC9AE-1DA2-4FA9-9E52-275312BE3DF0}" srcId="{AB9ABDB5-4D59-41BE-AA5A-3DFC09F1FD39}" destId="{C050723E-E93D-4585-BF23-84EE78EDAFA9}" srcOrd="1" destOrd="0" parTransId="{FEAAF437-E138-4D69-9284-D61B7469A452}" sibTransId="{EEC2CC64-F856-4FE0-8070-C31B3BDF6C0E}"/>
    <dgm:cxn modelId="{4CF70FBC-39E9-4C3B-8592-5008899A08B8}" type="presOf" srcId="{53C7818E-C1FD-43B0-A36B-8579935E4445}" destId="{1C890BD4-3FBE-43FB-B25C-AB7919AF8044}" srcOrd="0" destOrd="0" presId="urn:microsoft.com/office/officeart/2008/layout/AlternatingPictureBlocks"/>
    <dgm:cxn modelId="{6408F0D7-7CC1-48FB-8477-1B5DCF6C2B79}" srcId="{AB9ABDB5-4D59-41BE-AA5A-3DFC09F1FD39}" destId="{334168EF-80A4-40CB-A899-667106A507B9}" srcOrd="0" destOrd="0" parTransId="{41C89686-0F02-488C-87BE-44079877BB66}" sibTransId="{D2295DB2-1211-488E-9F78-062FCE77F831}"/>
    <dgm:cxn modelId="{266E44F4-4B17-4378-B525-CA8A2E57F882}" type="presOf" srcId="{C050723E-E93D-4585-BF23-84EE78EDAFA9}" destId="{86D5C50E-3BFA-490C-8F35-1C44C8295187}" srcOrd="0" destOrd="0" presId="urn:microsoft.com/office/officeart/2008/layout/AlternatingPictureBlocks"/>
    <dgm:cxn modelId="{749B9CF8-AAAC-42A6-98F7-4A397B0F8462}" srcId="{AB9ABDB5-4D59-41BE-AA5A-3DFC09F1FD39}" destId="{53C7818E-C1FD-43B0-A36B-8579935E4445}" srcOrd="2" destOrd="0" parTransId="{EDD403D4-FD32-4FF8-9026-5E0245E61D13}" sibTransId="{349ED749-71A5-491F-90F2-37E3BCD04768}"/>
    <dgm:cxn modelId="{0CD821B1-2B86-417F-97D9-2C944AC5A6A0}" type="presParOf" srcId="{9F632F4B-4EC9-46C4-B746-B44501F8329A}" destId="{163459AB-05F7-45D8-AD69-C1CAD67ADCDE}" srcOrd="0" destOrd="0" presId="urn:microsoft.com/office/officeart/2008/layout/AlternatingPictureBlocks"/>
    <dgm:cxn modelId="{F68789E0-B6FF-411F-BF37-0A8665931CCA}" type="presParOf" srcId="{163459AB-05F7-45D8-AD69-C1CAD67ADCDE}" destId="{50AD6C53-2E7E-4E36-8F5A-BC63BC2564CE}" srcOrd="0" destOrd="0" presId="urn:microsoft.com/office/officeart/2008/layout/AlternatingPictureBlocks"/>
    <dgm:cxn modelId="{546BB226-93A8-46B1-9FED-56AC2FE2CC22}" type="presParOf" srcId="{163459AB-05F7-45D8-AD69-C1CAD67ADCDE}" destId="{9D3D5812-F483-45FA-B745-3BA1A88A04DD}" srcOrd="1" destOrd="0" presId="urn:microsoft.com/office/officeart/2008/layout/AlternatingPictureBlocks"/>
    <dgm:cxn modelId="{607D500D-3DE8-4C39-814A-FD5D5B14F15F}" type="presParOf" srcId="{9F632F4B-4EC9-46C4-B746-B44501F8329A}" destId="{8A9EC70C-8935-4375-80E1-B5D90378FEC9}" srcOrd="1" destOrd="0" presId="urn:microsoft.com/office/officeart/2008/layout/AlternatingPictureBlocks"/>
    <dgm:cxn modelId="{723FAAED-EBB9-4630-AD9C-9265B9C5F0B7}" type="presParOf" srcId="{9F632F4B-4EC9-46C4-B746-B44501F8329A}" destId="{A7C4E45C-181B-49C5-A511-3FEEF75EA2A4}" srcOrd="2" destOrd="0" presId="urn:microsoft.com/office/officeart/2008/layout/AlternatingPictureBlocks"/>
    <dgm:cxn modelId="{8A0633BE-4772-4C8D-800A-18B6A4D14FE3}" type="presParOf" srcId="{A7C4E45C-181B-49C5-A511-3FEEF75EA2A4}" destId="{86D5C50E-3BFA-490C-8F35-1C44C8295187}" srcOrd="0" destOrd="0" presId="urn:microsoft.com/office/officeart/2008/layout/AlternatingPictureBlocks"/>
    <dgm:cxn modelId="{4657511B-815C-410E-9746-BE27FDF7E270}" type="presParOf" srcId="{A7C4E45C-181B-49C5-A511-3FEEF75EA2A4}" destId="{78B1CC31-0C00-46D3-80CB-F245C2147469}" srcOrd="1" destOrd="0" presId="urn:microsoft.com/office/officeart/2008/layout/AlternatingPictureBlocks"/>
    <dgm:cxn modelId="{607CF204-581F-4AA8-BA92-B90FB5AB1DEA}" type="presParOf" srcId="{9F632F4B-4EC9-46C4-B746-B44501F8329A}" destId="{AF7F1651-5121-4AF2-BF14-F0DF71B1168A}" srcOrd="3" destOrd="0" presId="urn:microsoft.com/office/officeart/2008/layout/AlternatingPictureBlocks"/>
    <dgm:cxn modelId="{0B6809F4-AE2E-4AE1-A2FC-D089924D9E61}" type="presParOf" srcId="{9F632F4B-4EC9-46C4-B746-B44501F8329A}" destId="{277D57EC-9DDF-4168-B93E-0A44724B6466}" srcOrd="4" destOrd="0" presId="urn:microsoft.com/office/officeart/2008/layout/AlternatingPictureBlocks"/>
    <dgm:cxn modelId="{A409250B-FCD5-4320-B4C6-490EE64A01DF}" type="presParOf" srcId="{277D57EC-9DDF-4168-B93E-0A44724B6466}" destId="{1C890BD4-3FBE-43FB-B25C-AB7919AF8044}" srcOrd="0" destOrd="0" presId="urn:microsoft.com/office/officeart/2008/layout/AlternatingPictureBlocks"/>
    <dgm:cxn modelId="{1510DEE1-9AAF-4C74-8AF4-9D3DD3378A96}" type="presParOf" srcId="{277D57EC-9DDF-4168-B93E-0A44724B6466}" destId="{A56628B3-E3AC-45FA-97DE-33546282C679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1239E4-C04D-4F2E-8A18-4A6DEB1394F6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6B308CE7-FEC0-4515-8D36-7CC09D4096F2}">
      <dgm:prSet phldrT="[Text]"/>
      <dgm:spPr/>
      <dgm:t>
        <a:bodyPr/>
        <a:lstStyle/>
        <a:p>
          <a:pPr>
            <a:buNone/>
          </a:pPr>
          <a:r>
            <a:rPr lang="en-US" b="1" dirty="0">
              <a:cs typeface="Calibri" panose="020F0502020204030204" pitchFamily="34" charset="0"/>
            </a:rPr>
            <a:t>TCN program reduces ED visits for patients¹. </a:t>
          </a:r>
          <a:endParaRPr lang="en-US" dirty="0"/>
        </a:p>
      </dgm:t>
    </dgm:pt>
    <dgm:pt modelId="{B136BB08-08A5-4E43-8123-F92EFB8324A9}" type="parTrans" cxnId="{AF4B97A1-D497-4DBF-B60D-CBC42F467EA9}">
      <dgm:prSet/>
      <dgm:spPr/>
      <dgm:t>
        <a:bodyPr/>
        <a:lstStyle/>
        <a:p>
          <a:endParaRPr lang="en-US"/>
        </a:p>
      </dgm:t>
    </dgm:pt>
    <dgm:pt modelId="{A8322B10-583F-4B5B-BF9D-5B7FC1B06D60}" type="sibTrans" cxnId="{AF4B97A1-D497-4DBF-B60D-CBC42F467EA9}">
      <dgm:prSet/>
      <dgm:spPr/>
      <dgm:t>
        <a:bodyPr/>
        <a:lstStyle/>
        <a:p>
          <a:endParaRPr lang="en-US"/>
        </a:p>
      </dgm:t>
    </dgm:pt>
    <dgm:pt modelId="{1BA74909-64A1-449D-A3C4-829F07732028}">
      <dgm:prSet phldrT="[Text]"/>
      <dgm:spPr/>
      <dgm:t>
        <a:bodyPr/>
        <a:lstStyle/>
        <a:p>
          <a:pPr>
            <a:buNone/>
          </a:pPr>
          <a:r>
            <a:rPr lang="en-US" b="1" dirty="0">
              <a:cs typeface="Calibri" panose="020F0502020204030204" pitchFamily="34" charset="0"/>
            </a:rPr>
            <a:t>TCN program is associated with fewer preventable hospitalizations². </a:t>
          </a:r>
          <a:endParaRPr lang="en-US" dirty="0"/>
        </a:p>
      </dgm:t>
    </dgm:pt>
    <dgm:pt modelId="{97DDB1B4-91BD-467A-9D79-E49ADD10325B}" type="parTrans" cxnId="{FEE66EA1-F036-48DD-B708-793C37B88867}">
      <dgm:prSet/>
      <dgm:spPr/>
      <dgm:t>
        <a:bodyPr/>
        <a:lstStyle/>
        <a:p>
          <a:endParaRPr lang="en-US"/>
        </a:p>
      </dgm:t>
    </dgm:pt>
    <dgm:pt modelId="{F137C7ED-39EE-4851-85FA-72F7C6675FF5}" type="sibTrans" cxnId="{FEE66EA1-F036-48DD-B708-793C37B88867}">
      <dgm:prSet/>
      <dgm:spPr/>
      <dgm:t>
        <a:bodyPr/>
        <a:lstStyle/>
        <a:p>
          <a:endParaRPr lang="en-US"/>
        </a:p>
      </dgm:t>
    </dgm:pt>
    <dgm:pt modelId="{7ED1E874-F00E-4254-B199-B57C6FB8C27F}">
      <dgm:prSet phldrT="[Text]"/>
      <dgm:spPr/>
      <dgm:t>
        <a:bodyPr/>
        <a:lstStyle/>
        <a:p>
          <a:pPr>
            <a:buNone/>
          </a:pPr>
          <a:r>
            <a:rPr lang="en-US" b="1" dirty="0">
              <a:cs typeface="Calibri" panose="020F0502020204030204" pitchFamily="34" charset="0"/>
            </a:rPr>
            <a:t>TCN program impacts criminal legal system outcomes². </a:t>
          </a:r>
          <a:endParaRPr lang="en-US" dirty="0"/>
        </a:p>
      </dgm:t>
    </dgm:pt>
    <dgm:pt modelId="{340F2925-28D7-4D65-BD83-EFE8A476F2D7}" type="parTrans" cxnId="{63E97E3B-6FC7-4E61-96F8-05E67BB70877}">
      <dgm:prSet/>
      <dgm:spPr/>
      <dgm:t>
        <a:bodyPr/>
        <a:lstStyle/>
        <a:p>
          <a:endParaRPr lang="en-US"/>
        </a:p>
      </dgm:t>
    </dgm:pt>
    <dgm:pt modelId="{A0E9FEC6-135F-4DD6-AAE4-87C9D0D08AA2}" type="sibTrans" cxnId="{63E97E3B-6FC7-4E61-96F8-05E67BB70877}">
      <dgm:prSet/>
      <dgm:spPr/>
      <dgm:t>
        <a:bodyPr/>
        <a:lstStyle/>
        <a:p>
          <a:endParaRPr lang="en-US"/>
        </a:p>
      </dgm:t>
    </dgm:pt>
    <dgm:pt modelId="{47BEBE77-A4FB-42D5-854F-BBB1601AD17D}" type="pres">
      <dgm:prSet presAssocID="{BE1239E4-C04D-4F2E-8A18-4A6DEB1394F6}" presName="Name0" presStyleCnt="0">
        <dgm:presLayoutVars>
          <dgm:dir/>
          <dgm:resizeHandles val="exact"/>
        </dgm:presLayoutVars>
      </dgm:prSet>
      <dgm:spPr/>
    </dgm:pt>
    <dgm:pt modelId="{146F1C0E-0189-4E79-B7E1-8F502100D7D5}" type="pres">
      <dgm:prSet presAssocID="{BE1239E4-C04D-4F2E-8A18-4A6DEB1394F6}" presName="fgShape" presStyleLbl="fgShp" presStyleIdx="0" presStyleCnt="1"/>
      <dgm:spPr>
        <a:solidFill>
          <a:schemeClr val="bg1"/>
        </a:solidFill>
      </dgm:spPr>
    </dgm:pt>
    <dgm:pt modelId="{8B03825D-F9F7-484B-8899-ED82DABB4643}" type="pres">
      <dgm:prSet presAssocID="{BE1239E4-C04D-4F2E-8A18-4A6DEB1394F6}" presName="linComp" presStyleCnt="0"/>
      <dgm:spPr/>
    </dgm:pt>
    <dgm:pt modelId="{55CA6554-9498-4870-B84D-ABA00500FC63}" type="pres">
      <dgm:prSet presAssocID="{6B308CE7-FEC0-4515-8D36-7CC09D4096F2}" presName="compNode" presStyleCnt="0"/>
      <dgm:spPr/>
    </dgm:pt>
    <dgm:pt modelId="{8CF8469C-1F30-4B45-94D9-39CF6E2043DC}" type="pres">
      <dgm:prSet presAssocID="{6B308CE7-FEC0-4515-8D36-7CC09D4096F2}" presName="bkgdShape" presStyleLbl="node1" presStyleIdx="0" presStyleCnt="3"/>
      <dgm:spPr/>
    </dgm:pt>
    <dgm:pt modelId="{53790B74-C03B-42E0-9495-2561749F7B2E}" type="pres">
      <dgm:prSet presAssocID="{6B308CE7-FEC0-4515-8D36-7CC09D4096F2}" presName="nodeTx" presStyleLbl="node1" presStyleIdx="0" presStyleCnt="3">
        <dgm:presLayoutVars>
          <dgm:bulletEnabled val="1"/>
        </dgm:presLayoutVars>
      </dgm:prSet>
      <dgm:spPr/>
    </dgm:pt>
    <dgm:pt modelId="{877477EB-5266-4BB4-91A6-3E4B570B2B83}" type="pres">
      <dgm:prSet presAssocID="{6B308CE7-FEC0-4515-8D36-7CC09D4096F2}" presName="invisiNode" presStyleLbl="node1" presStyleIdx="0" presStyleCnt="3"/>
      <dgm:spPr/>
    </dgm:pt>
    <dgm:pt modelId="{BBEE695E-B1C8-4A8D-AE38-6034A9ABE9E2}" type="pres">
      <dgm:prSet presAssocID="{6B308CE7-FEC0-4515-8D36-7CC09D4096F2}" presName="imagNode" presStyleLbl="fgImgPlace1" presStyleIdx="0" presStyleCnt="3"/>
      <dgm:spPr/>
    </dgm:pt>
    <dgm:pt modelId="{6A3DC55D-AB86-4B87-A92A-E8C9DD919397}" type="pres">
      <dgm:prSet presAssocID="{A8322B10-583F-4B5B-BF9D-5B7FC1B06D60}" presName="sibTrans" presStyleLbl="sibTrans2D1" presStyleIdx="0" presStyleCnt="0"/>
      <dgm:spPr/>
    </dgm:pt>
    <dgm:pt modelId="{D4381689-C49F-4750-AAC6-B04E3C36ED25}" type="pres">
      <dgm:prSet presAssocID="{1BA74909-64A1-449D-A3C4-829F07732028}" presName="compNode" presStyleCnt="0"/>
      <dgm:spPr/>
    </dgm:pt>
    <dgm:pt modelId="{FAFCB46B-3A97-4F6A-9F64-D63C5042675B}" type="pres">
      <dgm:prSet presAssocID="{1BA74909-64A1-449D-A3C4-829F07732028}" presName="bkgdShape" presStyleLbl="node1" presStyleIdx="1" presStyleCnt="3"/>
      <dgm:spPr/>
    </dgm:pt>
    <dgm:pt modelId="{5EE4F92D-0FCE-4D6A-AC58-6B2BF5578E20}" type="pres">
      <dgm:prSet presAssocID="{1BA74909-64A1-449D-A3C4-829F07732028}" presName="nodeTx" presStyleLbl="node1" presStyleIdx="1" presStyleCnt="3">
        <dgm:presLayoutVars>
          <dgm:bulletEnabled val="1"/>
        </dgm:presLayoutVars>
      </dgm:prSet>
      <dgm:spPr/>
    </dgm:pt>
    <dgm:pt modelId="{69B45F1A-5162-4082-A168-42A2DC83571B}" type="pres">
      <dgm:prSet presAssocID="{1BA74909-64A1-449D-A3C4-829F07732028}" presName="invisiNode" presStyleLbl="node1" presStyleIdx="1" presStyleCnt="3"/>
      <dgm:spPr/>
    </dgm:pt>
    <dgm:pt modelId="{72C90BC6-7714-47A5-B13F-F05517288229}" type="pres">
      <dgm:prSet presAssocID="{1BA74909-64A1-449D-A3C4-829F07732028}" presName="imagNode" presStyleLbl="fgImgPlace1" presStyleIdx="1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337D362-D132-46E7-B88B-FC3F10300AF1}" type="pres">
      <dgm:prSet presAssocID="{F137C7ED-39EE-4851-85FA-72F7C6675FF5}" presName="sibTrans" presStyleLbl="sibTrans2D1" presStyleIdx="0" presStyleCnt="0"/>
      <dgm:spPr/>
    </dgm:pt>
    <dgm:pt modelId="{1AA00250-ADD0-4DFB-B008-7F2AA484E7E9}" type="pres">
      <dgm:prSet presAssocID="{7ED1E874-F00E-4254-B199-B57C6FB8C27F}" presName="compNode" presStyleCnt="0"/>
      <dgm:spPr/>
    </dgm:pt>
    <dgm:pt modelId="{279CFA5B-BCED-4DFE-A73B-BD01DBD6332A}" type="pres">
      <dgm:prSet presAssocID="{7ED1E874-F00E-4254-B199-B57C6FB8C27F}" presName="bkgdShape" presStyleLbl="node1" presStyleIdx="2" presStyleCnt="3"/>
      <dgm:spPr/>
    </dgm:pt>
    <dgm:pt modelId="{D7E35659-873E-4489-9E8F-7E9F2B0AEF37}" type="pres">
      <dgm:prSet presAssocID="{7ED1E874-F00E-4254-B199-B57C6FB8C27F}" presName="nodeTx" presStyleLbl="node1" presStyleIdx="2" presStyleCnt="3">
        <dgm:presLayoutVars>
          <dgm:bulletEnabled val="1"/>
        </dgm:presLayoutVars>
      </dgm:prSet>
      <dgm:spPr/>
    </dgm:pt>
    <dgm:pt modelId="{F592A69E-343A-4C5D-8124-3C7900080CFC}" type="pres">
      <dgm:prSet presAssocID="{7ED1E874-F00E-4254-B199-B57C6FB8C27F}" presName="invisiNode" presStyleLbl="node1" presStyleIdx="2" presStyleCnt="3"/>
      <dgm:spPr/>
    </dgm:pt>
    <dgm:pt modelId="{602D1A55-57FD-45A6-94A2-4FD207B23D48}" type="pres">
      <dgm:prSet presAssocID="{7ED1E874-F00E-4254-B199-B57C6FB8C27F}" presName="imagNode" presStyleLbl="fgImgPlace1" presStyleIdx="2" presStyleCnt="3"/>
      <dgm:spPr>
        <a:solidFill>
          <a:schemeClr val="bg1"/>
        </a:solidFill>
      </dgm:spPr>
    </dgm:pt>
  </dgm:ptLst>
  <dgm:cxnLst>
    <dgm:cxn modelId="{44528119-3FA8-4C1D-82BD-951748B46A4C}" type="presOf" srcId="{7ED1E874-F00E-4254-B199-B57C6FB8C27F}" destId="{D7E35659-873E-4489-9E8F-7E9F2B0AEF37}" srcOrd="1" destOrd="0" presId="urn:microsoft.com/office/officeart/2005/8/layout/hList7"/>
    <dgm:cxn modelId="{10D8C428-8DD0-4EC3-8A6F-C8F94B8C8D35}" type="presOf" srcId="{1BA74909-64A1-449D-A3C4-829F07732028}" destId="{5EE4F92D-0FCE-4D6A-AC58-6B2BF5578E20}" srcOrd="1" destOrd="0" presId="urn:microsoft.com/office/officeart/2005/8/layout/hList7"/>
    <dgm:cxn modelId="{00F1EF39-1AF3-4212-872E-17844EACD5EF}" type="presOf" srcId="{7ED1E874-F00E-4254-B199-B57C6FB8C27F}" destId="{279CFA5B-BCED-4DFE-A73B-BD01DBD6332A}" srcOrd="0" destOrd="0" presId="urn:microsoft.com/office/officeart/2005/8/layout/hList7"/>
    <dgm:cxn modelId="{63E97E3B-6FC7-4E61-96F8-05E67BB70877}" srcId="{BE1239E4-C04D-4F2E-8A18-4A6DEB1394F6}" destId="{7ED1E874-F00E-4254-B199-B57C6FB8C27F}" srcOrd="2" destOrd="0" parTransId="{340F2925-28D7-4D65-BD83-EFE8A476F2D7}" sibTransId="{A0E9FEC6-135F-4DD6-AAE4-87C9D0D08AA2}"/>
    <dgm:cxn modelId="{60C2977D-0EC9-4DAB-B889-D5BD75FCB6EA}" type="presOf" srcId="{A8322B10-583F-4B5B-BF9D-5B7FC1B06D60}" destId="{6A3DC55D-AB86-4B87-A92A-E8C9DD919397}" srcOrd="0" destOrd="0" presId="urn:microsoft.com/office/officeart/2005/8/layout/hList7"/>
    <dgm:cxn modelId="{3A4FF582-4082-4BAC-9B75-0409838BCB7F}" type="presOf" srcId="{6B308CE7-FEC0-4515-8D36-7CC09D4096F2}" destId="{53790B74-C03B-42E0-9495-2561749F7B2E}" srcOrd="1" destOrd="0" presId="urn:microsoft.com/office/officeart/2005/8/layout/hList7"/>
    <dgm:cxn modelId="{FEE66EA1-F036-48DD-B708-793C37B88867}" srcId="{BE1239E4-C04D-4F2E-8A18-4A6DEB1394F6}" destId="{1BA74909-64A1-449D-A3C4-829F07732028}" srcOrd="1" destOrd="0" parTransId="{97DDB1B4-91BD-467A-9D79-E49ADD10325B}" sibTransId="{F137C7ED-39EE-4851-85FA-72F7C6675FF5}"/>
    <dgm:cxn modelId="{AF4B97A1-D497-4DBF-B60D-CBC42F467EA9}" srcId="{BE1239E4-C04D-4F2E-8A18-4A6DEB1394F6}" destId="{6B308CE7-FEC0-4515-8D36-7CC09D4096F2}" srcOrd="0" destOrd="0" parTransId="{B136BB08-08A5-4E43-8123-F92EFB8324A9}" sibTransId="{A8322B10-583F-4B5B-BF9D-5B7FC1B06D60}"/>
    <dgm:cxn modelId="{38ED9EAB-016B-439D-B0ED-2A402498CABE}" type="presOf" srcId="{6B308CE7-FEC0-4515-8D36-7CC09D4096F2}" destId="{8CF8469C-1F30-4B45-94D9-39CF6E2043DC}" srcOrd="0" destOrd="0" presId="urn:microsoft.com/office/officeart/2005/8/layout/hList7"/>
    <dgm:cxn modelId="{3AB65FAE-A388-4BE5-8383-9C3F3F88CE31}" type="presOf" srcId="{1BA74909-64A1-449D-A3C4-829F07732028}" destId="{FAFCB46B-3A97-4F6A-9F64-D63C5042675B}" srcOrd="0" destOrd="0" presId="urn:microsoft.com/office/officeart/2005/8/layout/hList7"/>
    <dgm:cxn modelId="{DD37C2B0-C763-40C8-8980-F348730E99DF}" type="presOf" srcId="{BE1239E4-C04D-4F2E-8A18-4A6DEB1394F6}" destId="{47BEBE77-A4FB-42D5-854F-BBB1601AD17D}" srcOrd="0" destOrd="0" presId="urn:microsoft.com/office/officeart/2005/8/layout/hList7"/>
    <dgm:cxn modelId="{B4970EE1-253A-4D67-A35E-B96016921DD7}" type="presOf" srcId="{F137C7ED-39EE-4851-85FA-72F7C6675FF5}" destId="{B337D362-D132-46E7-B88B-FC3F10300AF1}" srcOrd="0" destOrd="0" presId="urn:microsoft.com/office/officeart/2005/8/layout/hList7"/>
    <dgm:cxn modelId="{F83891D0-4F0C-4422-9453-6890255E6F4B}" type="presParOf" srcId="{47BEBE77-A4FB-42D5-854F-BBB1601AD17D}" destId="{146F1C0E-0189-4E79-B7E1-8F502100D7D5}" srcOrd="0" destOrd="0" presId="urn:microsoft.com/office/officeart/2005/8/layout/hList7"/>
    <dgm:cxn modelId="{E4DCAFE4-3AC5-4997-BD0F-61CDC6E7F6C8}" type="presParOf" srcId="{47BEBE77-A4FB-42D5-854F-BBB1601AD17D}" destId="{8B03825D-F9F7-484B-8899-ED82DABB4643}" srcOrd="1" destOrd="0" presId="urn:microsoft.com/office/officeart/2005/8/layout/hList7"/>
    <dgm:cxn modelId="{ED9B00B9-013A-4D0A-B5B2-5EE68BA91FE8}" type="presParOf" srcId="{8B03825D-F9F7-484B-8899-ED82DABB4643}" destId="{55CA6554-9498-4870-B84D-ABA00500FC63}" srcOrd="0" destOrd="0" presId="urn:microsoft.com/office/officeart/2005/8/layout/hList7"/>
    <dgm:cxn modelId="{3F38BC9F-8BAA-4C0E-9B63-9C48F860B285}" type="presParOf" srcId="{55CA6554-9498-4870-B84D-ABA00500FC63}" destId="{8CF8469C-1F30-4B45-94D9-39CF6E2043DC}" srcOrd="0" destOrd="0" presId="urn:microsoft.com/office/officeart/2005/8/layout/hList7"/>
    <dgm:cxn modelId="{E119BA36-7F3C-4D0B-B763-60C0FBAC5700}" type="presParOf" srcId="{55CA6554-9498-4870-B84D-ABA00500FC63}" destId="{53790B74-C03B-42E0-9495-2561749F7B2E}" srcOrd="1" destOrd="0" presId="urn:microsoft.com/office/officeart/2005/8/layout/hList7"/>
    <dgm:cxn modelId="{77D11CA0-C6CF-4A98-BB2F-83D437039698}" type="presParOf" srcId="{55CA6554-9498-4870-B84D-ABA00500FC63}" destId="{877477EB-5266-4BB4-91A6-3E4B570B2B83}" srcOrd="2" destOrd="0" presId="urn:microsoft.com/office/officeart/2005/8/layout/hList7"/>
    <dgm:cxn modelId="{4DAEB41D-6BF6-48C8-97B1-20E77D619AA7}" type="presParOf" srcId="{55CA6554-9498-4870-B84D-ABA00500FC63}" destId="{BBEE695E-B1C8-4A8D-AE38-6034A9ABE9E2}" srcOrd="3" destOrd="0" presId="urn:microsoft.com/office/officeart/2005/8/layout/hList7"/>
    <dgm:cxn modelId="{56545EB1-1160-4920-AA37-6170F595D8B0}" type="presParOf" srcId="{8B03825D-F9F7-484B-8899-ED82DABB4643}" destId="{6A3DC55D-AB86-4B87-A92A-E8C9DD919397}" srcOrd="1" destOrd="0" presId="urn:microsoft.com/office/officeart/2005/8/layout/hList7"/>
    <dgm:cxn modelId="{5808AFA2-6F57-4CBA-8714-D6AE37966671}" type="presParOf" srcId="{8B03825D-F9F7-484B-8899-ED82DABB4643}" destId="{D4381689-C49F-4750-AAC6-B04E3C36ED25}" srcOrd="2" destOrd="0" presId="urn:microsoft.com/office/officeart/2005/8/layout/hList7"/>
    <dgm:cxn modelId="{4C50B7D9-99A2-4DA8-9D59-C532DED891B9}" type="presParOf" srcId="{D4381689-C49F-4750-AAC6-B04E3C36ED25}" destId="{FAFCB46B-3A97-4F6A-9F64-D63C5042675B}" srcOrd="0" destOrd="0" presId="urn:microsoft.com/office/officeart/2005/8/layout/hList7"/>
    <dgm:cxn modelId="{822CBB2A-7D1C-4E33-9B5A-BA2A3583AEC2}" type="presParOf" srcId="{D4381689-C49F-4750-AAC6-B04E3C36ED25}" destId="{5EE4F92D-0FCE-4D6A-AC58-6B2BF5578E20}" srcOrd="1" destOrd="0" presId="urn:microsoft.com/office/officeart/2005/8/layout/hList7"/>
    <dgm:cxn modelId="{336346EA-8641-449B-B3B5-9F83E4A8F8C0}" type="presParOf" srcId="{D4381689-C49F-4750-AAC6-B04E3C36ED25}" destId="{69B45F1A-5162-4082-A168-42A2DC83571B}" srcOrd="2" destOrd="0" presId="urn:microsoft.com/office/officeart/2005/8/layout/hList7"/>
    <dgm:cxn modelId="{7BE4A950-C6B6-4D25-ACE8-0A34C21D9027}" type="presParOf" srcId="{D4381689-C49F-4750-AAC6-B04E3C36ED25}" destId="{72C90BC6-7714-47A5-B13F-F05517288229}" srcOrd="3" destOrd="0" presId="urn:microsoft.com/office/officeart/2005/8/layout/hList7"/>
    <dgm:cxn modelId="{76CF9831-4BFD-421C-B5A0-0BA8BAEF14AA}" type="presParOf" srcId="{8B03825D-F9F7-484B-8899-ED82DABB4643}" destId="{B337D362-D132-46E7-B88B-FC3F10300AF1}" srcOrd="3" destOrd="0" presId="urn:microsoft.com/office/officeart/2005/8/layout/hList7"/>
    <dgm:cxn modelId="{6C993B78-7524-44DA-8A56-8AB2B2A5BF59}" type="presParOf" srcId="{8B03825D-F9F7-484B-8899-ED82DABB4643}" destId="{1AA00250-ADD0-4DFB-B008-7F2AA484E7E9}" srcOrd="4" destOrd="0" presId="urn:microsoft.com/office/officeart/2005/8/layout/hList7"/>
    <dgm:cxn modelId="{0F981AA3-6E03-4297-AC44-928051E2ACC2}" type="presParOf" srcId="{1AA00250-ADD0-4DFB-B008-7F2AA484E7E9}" destId="{279CFA5B-BCED-4DFE-A73B-BD01DBD6332A}" srcOrd="0" destOrd="0" presId="urn:microsoft.com/office/officeart/2005/8/layout/hList7"/>
    <dgm:cxn modelId="{B90390AC-75EE-481B-90E6-DE298357930B}" type="presParOf" srcId="{1AA00250-ADD0-4DFB-B008-7F2AA484E7E9}" destId="{D7E35659-873E-4489-9E8F-7E9F2B0AEF37}" srcOrd="1" destOrd="0" presId="urn:microsoft.com/office/officeart/2005/8/layout/hList7"/>
    <dgm:cxn modelId="{B7B05083-2468-4D2C-BDF6-2748BC71245B}" type="presParOf" srcId="{1AA00250-ADD0-4DFB-B008-7F2AA484E7E9}" destId="{F592A69E-343A-4C5D-8124-3C7900080CFC}" srcOrd="2" destOrd="0" presId="urn:microsoft.com/office/officeart/2005/8/layout/hList7"/>
    <dgm:cxn modelId="{A1E86D49-2AD3-49A5-9FEF-E5A3801B3583}" type="presParOf" srcId="{1AA00250-ADD0-4DFB-B008-7F2AA484E7E9}" destId="{602D1A55-57FD-45A6-94A2-4FD207B23D4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13BA78-75BA-4F3F-B477-DC37BE40044E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2AB987E3-9262-4FAD-84C7-DE8BE09795F8}">
      <dgm:prSet phldrT="[Text]"/>
      <dgm:spPr/>
      <dgm:t>
        <a:bodyPr/>
        <a:lstStyle/>
        <a:p>
          <a:r>
            <a:rPr lang="en-US" dirty="0"/>
            <a:t>Employer</a:t>
          </a:r>
        </a:p>
      </dgm:t>
    </dgm:pt>
    <dgm:pt modelId="{17FE0BB9-E59B-46BC-B81B-E9D6EFE53F11}" type="parTrans" cxnId="{7C4CC1C1-68A3-4CC6-AB9B-E3D05558F4A0}">
      <dgm:prSet/>
      <dgm:spPr/>
      <dgm:t>
        <a:bodyPr/>
        <a:lstStyle/>
        <a:p>
          <a:endParaRPr lang="en-US"/>
        </a:p>
      </dgm:t>
    </dgm:pt>
    <dgm:pt modelId="{CBAC08CB-2CBD-4ED2-94E5-58CC7B8ABA22}" type="sibTrans" cxnId="{7C4CC1C1-68A3-4CC6-AB9B-E3D05558F4A0}">
      <dgm:prSet/>
      <dgm:spPr/>
      <dgm:t>
        <a:bodyPr/>
        <a:lstStyle/>
        <a:p>
          <a:endParaRPr lang="en-US"/>
        </a:p>
      </dgm:t>
    </dgm:pt>
    <dgm:pt modelId="{25F2E0C9-592A-4E2E-845D-166345AEBBB0}">
      <dgm:prSet phldrT="[Text]"/>
      <dgm:spPr/>
      <dgm:t>
        <a:bodyPr/>
        <a:lstStyle/>
        <a:p>
          <a:r>
            <a:rPr lang="en-US" dirty="0"/>
            <a:t>Program</a:t>
          </a:r>
        </a:p>
      </dgm:t>
    </dgm:pt>
    <dgm:pt modelId="{D27578D0-334E-4CCB-B4E2-FB35A1D61E95}" type="parTrans" cxnId="{E4C628DD-5737-459D-A298-E3B8ED26C4C9}">
      <dgm:prSet/>
      <dgm:spPr/>
      <dgm:t>
        <a:bodyPr/>
        <a:lstStyle/>
        <a:p>
          <a:endParaRPr lang="en-US"/>
        </a:p>
      </dgm:t>
    </dgm:pt>
    <dgm:pt modelId="{43DC9FA9-84F2-4208-937F-6F00E6FFCBF8}" type="sibTrans" cxnId="{E4C628DD-5737-459D-A298-E3B8ED26C4C9}">
      <dgm:prSet/>
      <dgm:spPr/>
      <dgm:t>
        <a:bodyPr/>
        <a:lstStyle/>
        <a:p>
          <a:endParaRPr lang="en-US"/>
        </a:p>
      </dgm:t>
    </dgm:pt>
    <dgm:pt modelId="{61BCB5CE-9824-4665-ADE2-2F9ED893A8A4}">
      <dgm:prSet phldrT="[Text]"/>
      <dgm:spPr/>
      <dgm:t>
        <a:bodyPr/>
        <a:lstStyle/>
        <a:p>
          <a:r>
            <a:rPr lang="en-US" dirty="0"/>
            <a:t>CHW</a:t>
          </a:r>
        </a:p>
      </dgm:t>
    </dgm:pt>
    <dgm:pt modelId="{3B2EAC07-2C0A-490F-8991-93BFB80F8DC7}" type="parTrans" cxnId="{CE75C9FA-BA8D-4B3C-A909-02B16901BB72}">
      <dgm:prSet/>
      <dgm:spPr/>
      <dgm:t>
        <a:bodyPr/>
        <a:lstStyle/>
        <a:p>
          <a:endParaRPr lang="en-US"/>
        </a:p>
      </dgm:t>
    </dgm:pt>
    <dgm:pt modelId="{F0193F4E-5F26-40BD-8B73-D79F8FDCA546}" type="sibTrans" cxnId="{CE75C9FA-BA8D-4B3C-A909-02B16901BB72}">
      <dgm:prSet/>
      <dgm:spPr/>
      <dgm:t>
        <a:bodyPr/>
        <a:lstStyle/>
        <a:p>
          <a:endParaRPr lang="en-US"/>
        </a:p>
      </dgm:t>
    </dgm:pt>
    <dgm:pt modelId="{920DF3E2-C8B0-4412-A400-9EEA784A18D8}" type="pres">
      <dgm:prSet presAssocID="{C213BA78-75BA-4F3F-B477-DC37BE40044E}" presName="compositeShape" presStyleCnt="0">
        <dgm:presLayoutVars>
          <dgm:chMax val="7"/>
          <dgm:dir/>
          <dgm:resizeHandles val="exact"/>
        </dgm:presLayoutVars>
      </dgm:prSet>
      <dgm:spPr/>
    </dgm:pt>
    <dgm:pt modelId="{68AD815C-FE2B-4FE1-BABE-B2E6B1F37DBA}" type="pres">
      <dgm:prSet presAssocID="{C213BA78-75BA-4F3F-B477-DC37BE40044E}" presName="wedge1" presStyleLbl="node1" presStyleIdx="0" presStyleCnt="3"/>
      <dgm:spPr/>
    </dgm:pt>
    <dgm:pt modelId="{E3D8E8E8-E863-4232-999F-D343AD6DC69D}" type="pres">
      <dgm:prSet presAssocID="{C213BA78-75BA-4F3F-B477-DC37BE40044E}" presName="dummy1a" presStyleCnt="0"/>
      <dgm:spPr/>
    </dgm:pt>
    <dgm:pt modelId="{42DC5B80-AD7C-4D34-AB96-B6087EE0F377}" type="pres">
      <dgm:prSet presAssocID="{C213BA78-75BA-4F3F-B477-DC37BE40044E}" presName="dummy1b" presStyleCnt="0"/>
      <dgm:spPr/>
    </dgm:pt>
    <dgm:pt modelId="{74483A5E-35D5-4AC1-AC79-7DE01B089943}" type="pres">
      <dgm:prSet presAssocID="{C213BA78-75BA-4F3F-B477-DC37BE40044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2CA2AAA-9FF2-4612-A204-ACBF92EC9FD8}" type="pres">
      <dgm:prSet presAssocID="{C213BA78-75BA-4F3F-B477-DC37BE40044E}" presName="wedge2" presStyleLbl="node1" presStyleIdx="1" presStyleCnt="3"/>
      <dgm:spPr/>
    </dgm:pt>
    <dgm:pt modelId="{7BF038C4-84CA-44DD-B616-A8E07AFD12A4}" type="pres">
      <dgm:prSet presAssocID="{C213BA78-75BA-4F3F-B477-DC37BE40044E}" presName="dummy2a" presStyleCnt="0"/>
      <dgm:spPr/>
    </dgm:pt>
    <dgm:pt modelId="{0BDA37B6-DB3C-437E-8F63-5D9BCE9CD34B}" type="pres">
      <dgm:prSet presAssocID="{C213BA78-75BA-4F3F-B477-DC37BE40044E}" presName="dummy2b" presStyleCnt="0"/>
      <dgm:spPr/>
    </dgm:pt>
    <dgm:pt modelId="{655E3F9F-6CEC-4A5A-829D-D148AE689E41}" type="pres">
      <dgm:prSet presAssocID="{C213BA78-75BA-4F3F-B477-DC37BE40044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44729B0-B64D-452F-86F0-FC06410EF007}" type="pres">
      <dgm:prSet presAssocID="{C213BA78-75BA-4F3F-B477-DC37BE40044E}" presName="wedge3" presStyleLbl="node1" presStyleIdx="2" presStyleCnt="3"/>
      <dgm:spPr/>
    </dgm:pt>
    <dgm:pt modelId="{ED150992-FB80-4176-BBD3-201613C4E379}" type="pres">
      <dgm:prSet presAssocID="{C213BA78-75BA-4F3F-B477-DC37BE40044E}" presName="dummy3a" presStyleCnt="0"/>
      <dgm:spPr/>
    </dgm:pt>
    <dgm:pt modelId="{64184944-C744-49CF-BAF2-2F2103300F2F}" type="pres">
      <dgm:prSet presAssocID="{C213BA78-75BA-4F3F-B477-DC37BE40044E}" presName="dummy3b" presStyleCnt="0"/>
      <dgm:spPr/>
    </dgm:pt>
    <dgm:pt modelId="{E46776D0-4F25-4F46-950C-4C23FF902E8B}" type="pres">
      <dgm:prSet presAssocID="{C213BA78-75BA-4F3F-B477-DC37BE40044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765C8CC4-DA8E-4A32-8441-3026C1F15480}" type="pres">
      <dgm:prSet presAssocID="{CBAC08CB-2CBD-4ED2-94E5-58CC7B8ABA22}" presName="arrowWedge1" presStyleLbl="fgSibTrans2D1" presStyleIdx="0" presStyleCnt="3"/>
      <dgm:spPr/>
    </dgm:pt>
    <dgm:pt modelId="{5BA8EDF2-C53A-4536-9885-1FFEE881994B}" type="pres">
      <dgm:prSet presAssocID="{43DC9FA9-84F2-4208-937F-6F00E6FFCBF8}" presName="arrowWedge2" presStyleLbl="fgSibTrans2D1" presStyleIdx="1" presStyleCnt="3"/>
      <dgm:spPr/>
    </dgm:pt>
    <dgm:pt modelId="{ACCE9916-05F0-4101-9F31-D6BEEF0ECAD6}" type="pres">
      <dgm:prSet presAssocID="{F0193F4E-5F26-40BD-8B73-D79F8FDCA546}" presName="arrowWedge3" presStyleLbl="fgSibTrans2D1" presStyleIdx="2" presStyleCnt="3"/>
      <dgm:spPr/>
    </dgm:pt>
  </dgm:ptLst>
  <dgm:cxnLst>
    <dgm:cxn modelId="{135DDB25-E2D8-4348-BC55-6D067835BD6E}" type="presOf" srcId="{2AB987E3-9262-4FAD-84C7-DE8BE09795F8}" destId="{68AD815C-FE2B-4FE1-BABE-B2E6B1F37DBA}" srcOrd="0" destOrd="0" presId="urn:microsoft.com/office/officeart/2005/8/layout/cycle8"/>
    <dgm:cxn modelId="{BBE01928-3879-438F-B1DE-6B0E0DA2B389}" type="presOf" srcId="{C213BA78-75BA-4F3F-B477-DC37BE40044E}" destId="{920DF3E2-C8B0-4412-A400-9EEA784A18D8}" srcOrd="0" destOrd="0" presId="urn:microsoft.com/office/officeart/2005/8/layout/cycle8"/>
    <dgm:cxn modelId="{9FF6654F-A5F9-466C-8FF8-BBBE3484B9D1}" type="presOf" srcId="{25F2E0C9-592A-4E2E-845D-166345AEBBB0}" destId="{52CA2AAA-9FF2-4612-A204-ACBF92EC9FD8}" srcOrd="0" destOrd="0" presId="urn:microsoft.com/office/officeart/2005/8/layout/cycle8"/>
    <dgm:cxn modelId="{A85F17AF-E7D2-4439-A159-F84211963DB6}" type="presOf" srcId="{25F2E0C9-592A-4E2E-845D-166345AEBBB0}" destId="{655E3F9F-6CEC-4A5A-829D-D148AE689E41}" srcOrd="1" destOrd="0" presId="urn:microsoft.com/office/officeart/2005/8/layout/cycle8"/>
    <dgm:cxn modelId="{450D16B8-8CBD-4763-A65D-F23AF49D336C}" type="presOf" srcId="{61BCB5CE-9824-4665-ADE2-2F9ED893A8A4}" destId="{E46776D0-4F25-4F46-950C-4C23FF902E8B}" srcOrd="1" destOrd="0" presId="urn:microsoft.com/office/officeart/2005/8/layout/cycle8"/>
    <dgm:cxn modelId="{7C4CC1C1-68A3-4CC6-AB9B-E3D05558F4A0}" srcId="{C213BA78-75BA-4F3F-B477-DC37BE40044E}" destId="{2AB987E3-9262-4FAD-84C7-DE8BE09795F8}" srcOrd="0" destOrd="0" parTransId="{17FE0BB9-E59B-46BC-B81B-E9D6EFE53F11}" sibTransId="{CBAC08CB-2CBD-4ED2-94E5-58CC7B8ABA22}"/>
    <dgm:cxn modelId="{766302C4-ABCD-4FA3-8930-6DEDDA390CDB}" type="presOf" srcId="{2AB987E3-9262-4FAD-84C7-DE8BE09795F8}" destId="{74483A5E-35D5-4AC1-AC79-7DE01B089943}" srcOrd="1" destOrd="0" presId="urn:microsoft.com/office/officeart/2005/8/layout/cycle8"/>
    <dgm:cxn modelId="{E4C628DD-5737-459D-A298-E3B8ED26C4C9}" srcId="{C213BA78-75BA-4F3F-B477-DC37BE40044E}" destId="{25F2E0C9-592A-4E2E-845D-166345AEBBB0}" srcOrd="1" destOrd="0" parTransId="{D27578D0-334E-4CCB-B4E2-FB35A1D61E95}" sibTransId="{43DC9FA9-84F2-4208-937F-6F00E6FFCBF8}"/>
    <dgm:cxn modelId="{EEBC03EA-AAB9-444E-BE06-BA1C4DA8385B}" type="presOf" srcId="{61BCB5CE-9824-4665-ADE2-2F9ED893A8A4}" destId="{B44729B0-B64D-452F-86F0-FC06410EF007}" srcOrd="0" destOrd="0" presId="urn:microsoft.com/office/officeart/2005/8/layout/cycle8"/>
    <dgm:cxn modelId="{CE75C9FA-BA8D-4B3C-A909-02B16901BB72}" srcId="{C213BA78-75BA-4F3F-B477-DC37BE40044E}" destId="{61BCB5CE-9824-4665-ADE2-2F9ED893A8A4}" srcOrd="2" destOrd="0" parTransId="{3B2EAC07-2C0A-490F-8991-93BFB80F8DC7}" sibTransId="{F0193F4E-5F26-40BD-8B73-D79F8FDCA546}"/>
    <dgm:cxn modelId="{946DF1DB-C471-4262-B61E-5B9C32BFE4EF}" type="presParOf" srcId="{920DF3E2-C8B0-4412-A400-9EEA784A18D8}" destId="{68AD815C-FE2B-4FE1-BABE-B2E6B1F37DBA}" srcOrd="0" destOrd="0" presId="urn:microsoft.com/office/officeart/2005/8/layout/cycle8"/>
    <dgm:cxn modelId="{1FF1D608-DC02-42D5-A16A-3938CE4B48EC}" type="presParOf" srcId="{920DF3E2-C8B0-4412-A400-9EEA784A18D8}" destId="{E3D8E8E8-E863-4232-999F-D343AD6DC69D}" srcOrd="1" destOrd="0" presId="urn:microsoft.com/office/officeart/2005/8/layout/cycle8"/>
    <dgm:cxn modelId="{6EF5C8A0-082E-4A41-9E7B-1BEF03AC5FCB}" type="presParOf" srcId="{920DF3E2-C8B0-4412-A400-9EEA784A18D8}" destId="{42DC5B80-AD7C-4D34-AB96-B6087EE0F377}" srcOrd="2" destOrd="0" presId="urn:microsoft.com/office/officeart/2005/8/layout/cycle8"/>
    <dgm:cxn modelId="{2D4D13D4-1342-4813-9B5C-ADC568F7BF29}" type="presParOf" srcId="{920DF3E2-C8B0-4412-A400-9EEA784A18D8}" destId="{74483A5E-35D5-4AC1-AC79-7DE01B089943}" srcOrd="3" destOrd="0" presId="urn:microsoft.com/office/officeart/2005/8/layout/cycle8"/>
    <dgm:cxn modelId="{B50A1999-4AD0-4646-99CB-A08B78F90C92}" type="presParOf" srcId="{920DF3E2-C8B0-4412-A400-9EEA784A18D8}" destId="{52CA2AAA-9FF2-4612-A204-ACBF92EC9FD8}" srcOrd="4" destOrd="0" presId="urn:microsoft.com/office/officeart/2005/8/layout/cycle8"/>
    <dgm:cxn modelId="{6C4E11B2-10F2-448C-A860-F58640174753}" type="presParOf" srcId="{920DF3E2-C8B0-4412-A400-9EEA784A18D8}" destId="{7BF038C4-84CA-44DD-B616-A8E07AFD12A4}" srcOrd="5" destOrd="0" presId="urn:microsoft.com/office/officeart/2005/8/layout/cycle8"/>
    <dgm:cxn modelId="{F9F5EC0A-FF3E-4F7E-A66F-DB88E60D96BB}" type="presParOf" srcId="{920DF3E2-C8B0-4412-A400-9EEA784A18D8}" destId="{0BDA37B6-DB3C-437E-8F63-5D9BCE9CD34B}" srcOrd="6" destOrd="0" presId="urn:microsoft.com/office/officeart/2005/8/layout/cycle8"/>
    <dgm:cxn modelId="{324C92C4-5FA4-4312-9B0B-E0E87219A104}" type="presParOf" srcId="{920DF3E2-C8B0-4412-A400-9EEA784A18D8}" destId="{655E3F9F-6CEC-4A5A-829D-D148AE689E41}" srcOrd="7" destOrd="0" presId="urn:microsoft.com/office/officeart/2005/8/layout/cycle8"/>
    <dgm:cxn modelId="{7ADB3201-4E21-4023-9245-B6C6CFA30521}" type="presParOf" srcId="{920DF3E2-C8B0-4412-A400-9EEA784A18D8}" destId="{B44729B0-B64D-452F-86F0-FC06410EF007}" srcOrd="8" destOrd="0" presId="urn:microsoft.com/office/officeart/2005/8/layout/cycle8"/>
    <dgm:cxn modelId="{EAB39937-F870-4D48-8F11-D4A3ECDAF37C}" type="presParOf" srcId="{920DF3E2-C8B0-4412-A400-9EEA784A18D8}" destId="{ED150992-FB80-4176-BBD3-201613C4E379}" srcOrd="9" destOrd="0" presId="urn:microsoft.com/office/officeart/2005/8/layout/cycle8"/>
    <dgm:cxn modelId="{D5C7732A-32A4-4146-ACD8-5C6ADFB32CA4}" type="presParOf" srcId="{920DF3E2-C8B0-4412-A400-9EEA784A18D8}" destId="{64184944-C744-49CF-BAF2-2F2103300F2F}" srcOrd="10" destOrd="0" presId="urn:microsoft.com/office/officeart/2005/8/layout/cycle8"/>
    <dgm:cxn modelId="{96670541-D807-4457-BF91-C822AEB62AAF}" type="presParOf" srcId="{920DF3E2-C8B0-4412-A400-9EEA784A18D8}" destId="{E46776D0-4F25-4F46-950C-4C23FF902E8B}" srcOrd="11" destOrd="0" presId="urn:microsoft.com/office/officeart/2005/8/layout/cycle8"/>
    <dgm:cxn modelId="{0FE662A1-371E-4FCC-A280-9CCA572AE8AF}" type="presParOf" srcId="{920DF3E2-C8B0-4412-A400-9EEA784A18D8}" destId="{765C8CC4-DA8E-4A32-8441-3026C1F15480}" srcOrd="12" destOrd="0" presId="urn:microsoft.com/office/officeart/2005/8/layout/cycle8"/>
    <dgm:cxn modelId="{7AE7BE63-D0BB-40A4-826E-A9DAEB0DD0CE}" type="presParOf" srcId="{920DF3E2-C8B0-4412-A400-9EEA784A18D8}" destId="{5BA8EDF2-C53A-4536-9885-1FFEE881994B}" srcOrd="13" destOrd="0" presId="urn:microsoft.com/office/officeart/2005/8/layout/cycle8"/>
    <dgm:cxn modelId="{E5A645AB-7536-4F6C-8A38-81502ECE9C62}" type="presParOf" srcId="{920DF3E2-C8B0-4412-A400-9EEA784A18D8}" destId="{ACCE9916-05F0-4101-9F31-D6BEEF0ECAD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D6C53-2E7E-4E36-8F5A-BC63BC2564CE}">
      <dsp:nvSpPr>
        <dsp:cNvPr id="0" name=""/>
        <dsp:cNvSpPr/>
      </dsp:nvSpPr>
      <dsp:spPr>
        <a:xfrm>
          <a:off x="3151822" y="2068"/>
          <a:ext cx="3595052" cy="162598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T</a:t>
          </a:r>
        </a:p>
      </dsp:txBody>
      <dsp:txXfrm>
        <a:off x="3151822" y="2068"/>
        <a:ext cx="3595052" cy="1625984"/>
      </dsp:txXfrm>
    </dsp:sp>
    <dsp:sp modelId="{9D3D5812-F483-45FA-B745-3BA1A88A04DD}">
      <dsp:nvSpPr>
        <dsp:cNvPr id="0" name=""/>
        <dsp:cNvSpPr/>
      </dsp:nvSpPr>
      <dsp:spPr>
        <a:xfrm>
          <a:off x="1381124" y="2068"/>
          <a:ext cx="1609725" cy="162598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6D5C50E-3BFA-490C-8F35-1C44C8295187}">
      <dsp:nvSpPr>
        <dsp:cNvPr id="0" name=""/>
        <dsp:cNvSpPr/>
      </dsp:nvSpPr>
      <dsp:spPr>
        <a:xfrm>
          <a:off x="1381124" y="1896341"/>
          <a:ext cx="3595052" cy="162598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C</a:t>
          </a:r>
        </a:p>
      </dsp:txBody>
      <dsp:txXfrm>
        <a:off x="1381124" y="1896341"/>
        <a:ext cx="3595052" cy="1625984"/>
      </dsp:txXfrm>
    </dsp:sp>
    <dsp:sp modelId="{78B1CC31-0C00-46D3-80CB-F245C2147469}">
      <dsp:nvSpPr>
        <dsp:cNvPr id="0" name=""/>
        <dsp:cNvSpPr/>
      </dsp:nvSpPr>
      <dsp:spPr>
        <a:xfrm>
          <a:off x="5137150" y="1896341"/>
          <a:ext cx="1609725" cy="1625984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C890BD4-3FBE-43FB-B25C-AB7919AF8044}">
      <dsp:nvSpPr>
        <dsp:cNvPr id="0" name=""/>
        <dsp:cNvSpPr/>
      </dsp:nvSpPr>
      <dsp:spPr>
        <a:xfrm>
          <a:off x="3151822" y="3790613"/>
          <a:ext cx="3595052" cy="162598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N</a:t>
          </a:r>
        </a:p>
      </dsp:txBody>
      <dsp:txXfrm>
        <a:off x="3151822" y="3790613"/>
        <a:ext cx="3595052" cy="1625984"/>
      </dsp:txXfrm>
    </dsp:sp>
    <dsp:sp modelId="{A56628B3-E3AC-45FA-97DE-33546282C679}">
      <dsp:nvSpPr>
        <dsp:cNvPr id="0" name=""/>
        <dsp:cNvSpPr/>
      </dsp:nvSpPr>
      <dsp:spPr>
        <a:xfrm>
          <a:off x="1381124" y="3790613"/>
          <a:ext cx="1609725" cy="1625984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F8469C-1F30-4B45-94D9-39CF6E2043DC}">
      <dsp:nvSpPr>
        <dsp:cNvPr id="0" name=""/>
        <dsp:cNvSpPr/>
      </dsp:nvSpPr>
      <dsp:spPr>
        <a:xfrm>
          <a:off x="1919" y="0"/>
          <a:ext cx="2986980" cy="44577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cs typeface="Calibri" panose="020F0502020204030204" pitchFamily="34" charset="0"/>
            </a:rPr>
            <a:t>TCN program reduces ED visits for patients¹. </a:t>
          </a:r>
          <a:endParaRPr lang="en-US" sz="2500" kern="1200" dirty="0"/>
        </a:p>
      </dsp:txBody>
      <dsp:txXfrm>
        <a:off x="1919" y="1783080"/>
        <a:ext cx="2986980" cy="1783080"/>
      </dsp:txXfrm>
    </dsp:sp>
    <dsp:sp modelId="{BBEE695E-B1C8-4A8D-AE38-6034A9ABE9E2}">
      <dsp:nvSpPr>
        <dsp:cNvPr id="0" name=""/>
        <dsp:cNvSpPr/>
      </dsp:nvSpPr>
      <dsp:spPr>
        <a:xfrm>
          <a:off x="753203" y="267462"/>
          <a:ext cx="1484414" cy="148441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FCB46B-3A97-4F6A-9F64-D63C5042675B}">
      <dsp:nvSpPr>
        <dsp:cNvPr id="0" name=""/>
        <dsp:cNvSpPr/>
      </dsp:nvSpPr>
      <dsp:spPr>
        <a:xfrm>
          <a:off x="3078509" y="0"/>
          <a:ext cx="2986980" cy="44577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cs typeface="Calibri" panose="020F0502020204030204" pitchFamily="34" charset="0"/>
            </a:rPr>
            <a:t>TCN program is associated with fewer preventable hospitalizations². </a:t>
          </a:r>
          <a:endParaRPr lang="en-US" sz="2500" kern="1200" dirty="0"/>
        </a:p>
      </dsp:txBody>
      <dsp:txXfrm>
        <a:off x="3078509" y="1783080"/>
        <a:ext cx="2986980" cy="1783080"/>
      </dsp:txXfrm>
    </dsp:sp>
    <dsp:sp modelId="{72C90BC6-7714-47A5-B13F-F05517288229}">
      <dsp:nvSpPr>
        <dsp:cNvPr id="0" name=""/>
        <dsp:cNvSpPr/>
      </dsp:nvSpPr>
      <dsp:spPr>
        <a:xfrm>
          <a:off x="3829792" y="267462"/>
          <a:ext cx="1484414" cy="148441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9CFA5B-BCED-4DFE-A73B-BD01DBD6332A}">
      <dsp:nvSpPr>
        <dsp:cNvPr id="0" name=""/>
        <dsp:cNvSpPr/>
      </dsp:nvSpPr>
      <dsp:spPr>
        <a:xfrm>
          <a:off x="6155099" y="0"/>
          <a:ext cx="2986980" cy="44577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cs typeface="Calibri" panose="020F0502020204030204" pitchFamily="34" charset="0"/>
            </a:rPr>
            <a:t>TCN program impacts criminal legal system outcomes². </a:t>
          </a:r>
          <a:endParaRPr lang="en-US" sz="2500" kern="1200" dirty="0"/>
        </a:p>
      </dsp:txBody>
      <dsp:txXfrm>
        <a:off x="6155099" y="1783080"/>
        <a:ext cx="2986980" cy="1783080"/>
      </dsp:txXfrm>
    </dsp:sp>
    <dsp:sp modelId="{602D1A55-57FD-45A6-94A2-4FD207B23D48}">
      <dsp:nvSpPr>
        <dsp:cNvPr id="0" name=""/>
        <dsp:cNvSpPr/>
      </dsp:nvSpPr>
      <dsp:spPr>
        <a:xfrm>
          <a:off x="6906382" y="267462"/>
          <a:ext cx="1484414" cy="1484414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F1C0E-0189-4E79-B7E1-8F502100D7D5}">
      <dsp:nvSpPr>
        <dsp:cNvPr id="0" name=""/>
        <dsp:cNvSpPr/>
      </dsp:nvSpPr>
      <dsp:spPr>
        <a:xfrm>
          <a:off x="365759" y="3566160"/>
          <a:ext cx="8412480" cy="668655"/>
        </a:xfrm>
        <a:prstGeom prst="leftRightArrow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D815C-FE2B-4FE1-BABE-B2E6B1F37DBA}">
      <dsp:nvSpPr>
        <dsp:cNvPr id="0" name=""/>
        <dsp:cNvSpPr/>
      </dsp:nvSpPr>
      <dsp:spPr>
        <a:xfrm>
          <a:off x="2776884" y="289750"/>
          <a:ext cx="3744468" cy="3744468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Employer</a:t>
          </a:r>
        </a:p>
      </dsp:txBody>
      <dsp:txXfrm>
        <a:off x="4750308" y="1083221"/>
        <a:ext cx="1337310" cy="1114425"/>
      </dsp:txXfrm>
    </dsp:sp>
    <dsp:sp modelId="{52CA2AAA-9FF2-4612-A204-ACBF92EC9FD8}">
      <dsp:nvSpPr>
        <dsp:cNvPr id="0" name=""/>
        <dsp:cNvSpPr/>
      </dsp:nvSpPr>
      <dsp:spPr>
        <a:xfrm>
          <a:off x="2699766" y="423481"/>
          <a:ext cx="3744468" cy="3744468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Program</a:t>
          </a:r>
        </a:p>
      </dsp:txBody>
      <dsp:txXfrm>
        <a:off x="3591306" y="2852928"/>
        <a:ext cx="2005965" cy="980694"/>
      </dsp:txXfrm>
    </dsp:sp>
    <dsp:sp modelId="{B44729B0-B64D-452F-86F0-FC06410EF007}">
      <dsp:nvSpPr>
        <dsp:cNvPr id="0" name=""/>
        <dsp:cNvSpPr/>
      </dsp:nvSpPr>
      <dsp:spPr>
        <a:xfrm>
          <a:off x="2622647" y="289750"/>
          <a:ext cx="3744468" cy="3744468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CHW</a:t>
          </a:r>
        </a:p>
      </dsp:txBody>
      <dsp:txXfrm>
        <a:off x="3056381" y="1083221"/>
        <a:ext cx="1337310" cy="1114425"/>
      </dsp:txXfrm>
    </dsp:sp>
    <dsp:sp modelId="{765C8CC4-DA8E-4A32-8441-3026C1F15480}">
      <dsp:nvSpPr>
        <dsp:cNvPr id="0" name=""/>
        <dsp:cNvSpPr/>
      </dsp:nvSpPr>
      <dsp:spPr>
        <a:xfrm>
          <a:off x="2545392" y="57950"/>
          <a:ext cx="4208068" cy="420806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A8EDF2-C53A-4536-9885-1FFEE881994B}">
      <dsp:nvSpPr>
        <dsp:cNvPr id="0" name=""/>
        <dsp:cNvSpPr/>
      </dsp:nvSpPr>
      <dsp:spPr>
        <a:xfrm>
          <a:off x="2467965" y="191444"/>
          <a:ext cx="4208068" cy="420806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CE9916-05F0-4101-9F31-D6BEEF0ECAD6}">
      <dsp:nvSpPr>
        <dsp:cNvPr id="0" name=""/>
        <dsp:cNvSpPr/>
      </dsp:nvSpPr>
      <dsp:spPr>
        <a:xfrm>
          <a:off x="2390538" y="57950"/>
          <a:ext cx="4208068" cy="420806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5FE34-0254-CB4E-A5E4-5F0B8F70038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725CC-1AA9-CA45-AB75-91D94092D0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47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1D3BD-027A-A147-A84A-68BC2B27E5A1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68234-3C94-5441-9BE6-F55F3848C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845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68234-3C94-5441-9BE6-F55F3848C36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94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68234-3C94-5441-9BE6-F55F3848C3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091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68234-3C94-5441-9BE6-F55F3848C36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85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35020-B762-467B-879C-207F82BD1C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96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35020-B762-467B-879C-207F82BD1C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4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35020-B762-467B-879C-207F82BD1C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35020-B762-467B-879C-207F82BD1C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45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68234-3C94-5441-9BE6-F55F3848C36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14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35020-B762-467B-879C-207F82BD1C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52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35020-B762-467B-879C-207F82BD1C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04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35020-B762-467B-879C-207F82BD1C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94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68234-3C94-5441-9BE6-F55F3848C36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61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68234-3C94-5441-9BE6-F55F3848C36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92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68234-3C94-5441-9BE6-F55F3848C3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2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68234-3C94-5441-9BE6-F55F3848C36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30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68234-3C94-5441-9BE6-F55F3848C3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14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914400">
              <a:spcBef>
                <a:spcPts val="10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755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401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3493E-03D4-E740-8EF7-DFE4DADAF2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81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637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605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76451" y="3065962"/>
            <a:ext cx="10119360" cy="769441"/>
          </a:xfrm>
        </p:spPr>
        <p:txBody>
          <a:bodyPr lIns="0" tIns="0" rIns="0" bIns="0" anchor="b" anchorCtr="0">
            <a:spAutoFit/>
          </a:bodyPr>
          <a:lstStyle>
            <a:lvl1pPr algn="l">
              <a:defRPr sz="5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page: single 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6451" y="3835402"/>
            <a:ext cx="10119360" cy="215444"/>
          </a:xfrm>
        </p:spPr>
        <p:txBody>
          <a:bodyPr wrap="square" bIns="0" anchor="t" anchorCtr="0">
            <a:sp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72640" y="6400800"/>
            <a:ext cx="9669400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ts val="1200"/>
              </a:lnSpc>
              <a:defRPr sz="800" b="0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z="1000" b="1">
                <a:latin typeface="Arial"/>
                <a:cs typeface="Arial"/>
              </a:rPr>
              <a:t>[Enter the presentation name in Insert &gt; Header &amp; Footer]     7/24/2011 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up_Phot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7302" y="4656912"/>
            <a:ext cx="3034316" cy="359073"/>
          </a:xfrm>
        </p:spPr>
        <p:txBody>
          <a:bodyPr/>
          <a:lstStyle>
            <a:lvl1pPr>
              <a:lnSpc>
                <a:spcPts val="1400"/>
              </a:lnSpc>
              <a:spcAft>
                <a:spcPts val="0"/>
              </a:spcAft>
              <a:defRPr sz="1200">
                <a:solidFill>
                  <a:schemeClr val="bg2"/>
                </a:solidFill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87500" y="2274888"/>
            <a:ext cx="3048296" cy="2462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287631" y="2274888"/>
            <a:ext cx="3048296" cy="2462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301609" y="4656912"/>
            <a:ext cx="3034316" cy="359073"/>
          </a:xfrm>
        </p:spPr>
        <p:txBody>
          <a:bodyPr/>
          <a:lstStyle>
            <a:lvl1pPr>
              <a:lnSpc>
                <a:spcPts val="1400"/>
              </a:lnSpc>
              <a:spcAft>
                <a:spcPts val="0"/>
              </a:spcAft>
              <a:defRPr sz="1200">
                <a:solidFill>
                  <a:schemeClr val="bg2"/>
                </a:solidFill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February 15, 2024</a:t>
            </a:fld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_breakou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459273" y="2307304"/>
            <a:ext cx="7981359" cy="1468607"/>
          </a:xfrm>
        </p:spPr>
        <p:txBody>
          <a:bodyPr/>
          <a:lstStyle>
            <a:lvl1pPr>
              <a:spcAft>
                <a:spcPts val="0"/>
              </a:spcAft>
              <a:buFont typeface="Arial" pitchFamily="34" charset="0"/>
              <a:buChar char="»"/>
              <a:defRPr lang="en-US" sz="1800" b="1" kern="1200" baseline="0" dirty="0" smtClean="0">
                <a:solidFill>
                  <a:schemeClr val="bg2"/>
                </a:solidFill>
                <a:latin typeface="Arial"/>
                <a:ea typeface="+mn-ea"/>
                <a:cs typeface="+mn-cs"/>
              </a:defRPr>
            </a:lvl1pPr>
            <a:lvl2pPr marL="228600" indent="4763">
              <a:buNone/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4pPr>
              <a:defRPr lang="en-US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4pPr>
            <a:lvl5pPr>
              <a:defRPr lang="en-US" sz="1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February 15, 2024</a:t>
            </a:fld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961" y="2194561"/>
            <a:ext cx="9821332" cy="1545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[Enter the presentation name in Insert &gt; Header &amp; Footer]     7/24/2011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D8CAE0F-A30D-E946-A934-B31587FC0D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28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1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4581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1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8285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4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483427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1" baseline="0">
                <a:solidFill>
                  <a:schemeClr val="bg1"/>
                </a:solidFill>
              </a:defRPr>
            </a:lvl1pPr>
            <a:lvl2pPr marL="365751" indent="0" algn="ctr">
              <a:buNone/>
              <a:defRPr sz="2000" cap="all" spc="51" baseline="0">
                <a:solidFill>
                  <a:schemeClr val="bg1"/>
                </a:solidFill>
              </a:defRPr>
            </a:lvl2pPr>
            <a:lvl3pPr algn="ctr">
              <a:defRPr sz="2000" cap="all" spc="51" baseline="0">
                <a:solidFill>
                  <a:schemeClr val="bg1"/>
                </a:solidFill>
              </a:defRPr>
            </a:lvl3pPr>
            <a:lvl4pPr algn="ctr">
              <a:defRPr sz="2000" cap="all" spc="51" baseline="0">
                <a:solidFill>
                  <a:schemeClr val="bg1"/>
                </a:solidFill>
              </a:defRPr>
            </a:lvl4pPr>
            <a:lvl5pPr algn="ctr">
              <a:defRPr sz="2000" cap="all" spc="51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0303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481947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81947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9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2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76451" y="2210462"/>
            <a:ext cx="10119360" cy="1538883"/>
          </a:xfr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ts val="6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page: double lines</a:t>
            </a:r>
            <a:br>
              <a:rPr lang="en-US" dirty="0"/>
            </a:b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6451" y="3855674"/>
            <a:ext cx="10119360" cy="215444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72640" y="6552123"/>
            <a:ext cx="967909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ts val="1200"/>
              </a:lnSpc>
              <a:defRPr sz="800" b="0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z="1000" b="1">
                <a:latin typeface="Arial"/>
                <a:cs typeface="Arial"/>
              </a:rPr>
              <a:t>[Enter the presentation name in Insert &gt; Header &amp; Footer]     7/24/2011 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4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4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5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4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4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4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96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9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457200"/>
            <a:ext cx="19431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2" y="457200"/>
            <a:ext cx="7048500" cy="5719762"/>
          </a:xfrm>
        </p:spPr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6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February 15, 2024</a:t>
            </a:fld>
            <a:r>
              <a:rPr lang="en-US" dirty="0"/>
              <a:t>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608667" y="2290763"/>
            <a:ext cx="9952567" cy="1566070"/>
          </a:xfrm>
        </p:spPr>
        <p:txBody>
          <a:bodyPr/>
          <a:lstStyle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buClr>
                <a:srgbClr val="404040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ers4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961" y="1600200"/>
            <a:ext cx="9976273" cy="4001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8667" y="2226459"/>
            <a:ext cx="8541883" cy="246221"/>
          </a:xfrm>
        </p:spPr>
        <p:txBody>
          <a:bodyPr>
            <a:spAutoFit/>
          </a:bodyPr>
          <a:lstStyle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1608667" y="3136900"/>
            <a:ext cx="3285067" cy="2462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6081184" y="3136900"/>
            <a:ext cx="3285067" cy="2462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1608667" y="4710223"/>
            <a:ext cx="3285067" cy="2462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6081184" y="4710223"/>
            <a:ext cx="3285067" cy="2462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February 15, 2024</a:t>
            </a:fld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ers2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961" y="1600200"/>
            <a:ext cx="9976273" cy="4001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4512" y="2647509"/>
            <a:ext cx="6010939" cy="246221"/>
          </a:xfrm>
        </p:spPr>
        <p:txBody>
          <a:bodyPr wrap="square">
            <a:spAutoFit/>
          </a:bodyPr>
          <a:lstStyle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1608667" y="2403876"/>
            <a:ext cx="3285067" cy="2462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1608667" y="4306169"/>
            <a:ext cx="3285067" cy="2462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20"/>
          </p:nvPr>
        </p:nvSpPr>
        <p:spPr>
          <a:xfrm>
            <a:off x="5174512" y="4335488"/>
            <a:ext cx="6010939" cy="246221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/>
            </a:lvl1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February 15, 2024</a:t>
            </a:fld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_list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February 15, 2024</a:t>
            </a:fld>
            <a:r>
              <a:rPr lang="en-US" dirty="0"/>
              <a:t> 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1608667" y="2290763"/>
            <a:ext cx="9952567" cy="1390124"/>
          </a:xfrm>
        </p:spPr>
        <p:txBody>
          <a:bodyPr/>
          <a:lstStyle>
            <a:lvl2pPr>
              <a:spcAft>
                <a:spcPts val="300"/>
              </a:spcAft>
              <a:defRPr sz="1400"/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buClr>
                <a:srgbClr val="404040"/>
              </a:buClr>
              <a:buFont typeface="Arial" pitchFamily="34" charset="0"/>
              <a:buChar char="–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4957" y="2194560"/>
            <a:ext cx="4714243" cy="1547603"/>
          </a:xfrm>
        </p:spPr>
        <p:txBody>
          <a:bodyPr/>
          <a:lstStyle>
            <a:lvl1pPr>
              <a:defRPr sz="1600"/>
            </a:lvl1pPr>
            <a:lvl2pPr>
              <a:defRPr sz="1600">
                <a:solidFill>
                  <a:schemeClr val="bg2"/>
                </a:solidFill>
              </a:defRPr>
            </a:lvl2pPr>
            <a:lvl3pPr>
              <a:defRPr sz="1400"/>
            </a:lvl3pPr>
            <a:lvl4pPr algn="l">
              <a:defRPr sz="1200"/>
            </a:lvl4pPr>
            <a:lvl5pPr>
              <a:defRPr lang="en-US" sz="11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4310" y="2194560"/>
            <a:ext cx="4888089" cy="1547603"/>
          </a:xfrm>
        </p:spPr>
        <p:txBody>
          <a:bodyPr/>
          <a:lstStyle>
            <a:lvl1pPr>
              <a:defRPr sz="1600"/>
            </a:lvl1pPr>
            <a:lvl2pPr>
              <a:defRPr sz="1600">
                <a:solidFill>
                  <a:schemeClr val="bg2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lang="en-US" sz="11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84960" y="1600200"/>
            <a:ext cx="10594848" cy="4001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February 15, 2024</a:t>
            </a:fld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lide Number Placeholder 4"/>
          <p:cNvSpPr txBox="1">
            <a:spLocks/>
          </p:cNvSpPr>
          <p:nvPr userDrawn="1"/>
        </p:nvSpPr>
        <p:spPr>
          <a:xfrm>
            <a:off x="1970569" y="6400800"/>
            <a:ext cx="609600" cy="457200"/>
          </a:xfrm>
          <a:prstGeom prst="rect">
            <a:avLst/>
          </a:prstGeom>
        </p:spPr>
        <p:txBody>
          <a:bodyPr vert="horz" lIns="0" tIns="0" rIns="0" bIns="0" rtlCol="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E216E-30EE-794D-82EB-E7F5CCC9146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February 15, 2024</a:t>
            </a:fld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up_Phot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930856" y="2296485"/>
            <a:ext cx="2694517" cy="359073"/>
          </a:xfrm>
        </p:spPr>
        <p:txBody>
          <a:bodyPr/>
          <a:lstStyle>
            <a:lvl1pPr>
              <a:lnSpc>
                <a:spcPts val="1400"/>
              </a:lnSpc>
              <a:spcAft>
                <a:spcPts val="0"/>
              </a:spcAft>
              <a:defRPr sz="1200">
                <a:solidFill>
                  <a:schemeClr val="bg2"/>
                </a:solidFill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87500" y="2274888"/>
            <a:ext cx="7061200" cy="2462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February 15, 2024</a:t>
            </a:fld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84960" y="1600200"/>
            <a:ext cx="10594848" cy="40011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4961" y="2194561"/>
            <a:ext cx="9821332" cy="1529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placeholder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457200" marR="0" lvl="3" indent="-2286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dirty="0"/>
              <a:t>Fourth level</a:t>
            </a:r>
          </a:p>
          <a:p>
            <a:pPr marL="4572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6400800"/>
            <a:ext cx="609600" cy="457200"/>
          </a:xfrm>
          <a:prstGeom prst="rect">
            <a:avLst/>
          </a:prstGeom>
        </p:spPr>
        <p:txBody>
          <a:bodyPr vert="horz" lIns="0" tIns="0" rIns="0" b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Arial"/>
              </a:defRPr>
            </a:lvl1pPr>
          </a:lstStyle>
          <a:p>
            <a:fld id="{A4AE216E-30EE-794D-82EB-E7F5CCC914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February 15, 2024</a:t>
            </a:fld>
            <a:r>
              <a:rPr lang="en-US" dirty="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5" r:id="rId3"/>
    <p:sldLayoutId id="2147483650" r:id="rId4"/>
    <p:sldLayoutId id="2147483656" r:id="rId5"/>
    <p:sldLayoutId id="2147483657" r:id="rId6"/>
    <p:sldLayoutId id="2147483652" r:id="rId7"/>
    <p:sldLayoutId id="2147483654" r:id="rId8"/>
    <p:sldLayoutId id="2147483658" r:id="rId9"/>
    <p:sldLayoutId id="2147483659" r:id="rId10"/>
    <p:sldLayoutId id="2147483660" r:id="rId11"/>
    <p:sldLayoutId id="2147483661" r:id="rId12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>
            <a:lumMod val="75000"/>
            <a:lumOff val="25000"/>
          </a:schemeClr>
        </a:buClr>
        <a:buFontTx/>
        <a:buNone/>
        <a:defRPr sz="1600" b="1" kern="1200" baseline="0">
          <a:solidFill>
            <a:schemeClr val="tx1"/>
          </a:solidFill>
          <a:latin typeface="Arial"/>
          <a:ea typeface="+mn-ea"/>
          <a:cs typeface="+mn-cs"/>
        </a:defRPr>
      </a:lvl1pPr>
      <a:lvl2pPr marL="2286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Font typeface="Lucida Grande"/>
        <a:buChar char="»"/>
        <a:defRPr sz="1600" b="1" kern="1200">
          <a:solidFill>
            <a:schemeClr val="bg2"/>
          </a:solidFill>
          <a:latin typeface="Arial"/>
          <a:ea typeface="+mn-ea"/>
          <a:cs typeface="+mn-cs"/>
        </a:defRPr>
      </a:lvl2pPr>
      <a:lvl3pPr marL="228600" marR="0" indent="0" algn="l" defTabSz="457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Tx/>
        <a:buSzTx/>
        <a:buFontTx/>
        <a:buNone/>
        <a:tabLst/>
        <a:defRPr sz="1400" kern="1200">
          <a:solidFill>
            <a:schemeClr val="tx1"/>
          </a:solidFill>
          <a:latin typeface="Arial"/>
          <a:ea typeface="+mn-ea"/>
          <a:cs typeface="+mn-cs"/>
        </a:defRPr>
      </a:lvl3pPr>
      <a:lvl4pPr marL="457200" indent="-228600" algn="l" defTabSz="4572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Lucida Grande"/>
        <a:buChar char="»"/>
        <a:defRPr sz="1200" kern="1200">
          <a:solidFill>
            <a:schemeClr val="tx1"/>
          </a:solidFill>
          <a:latin typeface="Arial"/>
          <a:ea typeface="+mn-ea"/>
          <a:cs typeface="+mn-cs"/>
        </a:defRPr>
      </a:lvl4pPr>
      <a:lvl5pPr marL="457200" marR="0" indent="-228600" algn="l" defTabSz="457200" rtl="0" eaLnBrk="1" fontAlgn="auto" latinLnBrk="0" hangingPunct="1">
        <a:lnSpc>
          <a:spcPct val="120000"/>
        </a:lnSpc>
        <a:spcBef>
          <a:spcPts val="300"/>
        </a:spcBef>
        <a:spcAft>
          <a:spcPts val="300"/>
        </a:spcAft>
        <a:buClrTx/>
        <a:buSzTx/>
        <a:buFont typeface="Arial"/>
        <a:buNone/>
        <a:tabLst/>
        <a:defRPr lang="en-US" sz="1200" kern="1200" dirty="0" smtClean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4501" y="6601556"/>
            <a:ext cx="77350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13" indent="-228594" algn="l" defTabSz="91437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45" indent="-228594" algn="l" defTabSz="91437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indent="-228594" algn="l" defTabSz="91437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690" indent="-182875" algn="l" defTabSz="91437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03" indent="-182875" algn="l" defTabSz="91437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598" indent="-182875" algn="l" defTabSz="91437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5" algn="l" defTabSz="91437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786" indent="-182875" algn="l" defTabSz="91437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381" indent="-182875" algn="l" defTabSz="91437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11" Type="http://schemas.openxmlformats.org/officeDocument/2006/relationships/hyperlink" Target="http://commons.wikimedia.org/wiki/File:Injury_icon_2.svg" TargetMode="External"/><Relationship Id="rId5" Type="http://schemas.openxmlformats.org/officeDocument/2006/relationships/diagramColors" Target="../diagrams/colors2.xml"/><Relationship Id="rId10" Type="http://schemas.openxmlformats.org/officeDocument/2006/relationships/image" Target="../media/image31.png"/><Relationship Id="rId4" Type="http://schemas.openxmlformats.org/officeDocument/2006/relationships/diagramQuickStyle" Target="../diagrams/quickStyle2.xml"/><Relationship Id="rId9" Type="http://schemas.openxmlformats.org/officeDocument/2006/relationships/hyperlink" Target="https://pixabay.com/vectors/handcuffs-cuffs-arrest-law-308897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eg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0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emf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workforphl.org/resources/promoting-health-equity-in-communities-affected-by-mass-incarceration-addressing-legal-obstacles-to-hiring-formerly-incarcerated-individuals-as-community-health-workers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5548" y="2690336"/>
            <a:ext cx="8852452" cy="14773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Addressing Legal Obstacles to Hiring Formerly Incarcerated Individuals as Community Health Workers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815548" y="4528636"/>
            <a:ext cx="7589520" cy="215444"/>
          </a:xfrm>
        </p:spPr>
        <p:txBody>
          <a:bodyPr/>
          <a:lstStyle/>
          <a:p>
            <a:r>
              <a:rPr lang="en-US" dirty="0"/>
              <a:t>February 15, 2024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Content Placeholder 3"/>
          <p:cNvSpPr>
            <a:spLocks noGrp="1"/>
          </p:cNvSpPr>
          <p:nvPr>
            <p:ph sz="half" idx="1"/>
          </p:nvPr>
        </p:nvSpPr>
        <p:spPr>
          <a:xfrm>
            <a:off x="1568142" y="1401650"/>
            <a:ext cx="4648200" cy="4831432"/>
          </a:xfrm>
        </p:spPr>
        <p:txBody>
          <a:bodyPr>
            <a:normAutofit/>
          </a:bodyPr>
          <a:lstStyle/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200" b="1" dirty="0">
                <a:latin typeface="Calibri" charset="0"/>
                <a:ea typeface="ＭＳ Ｐゴシック" charset="-128"/>
              </a:rPr>
              <a:t>Outreach &amp; Engagement: </a:t>
            </a:r>
            <a:endParaRPr lang="en-US" dirty="0">
              <a:latin typeface="Calibri" charset="0"/>
              <a:ea typeface="ＭＳ Ｐゴシック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charset="2"/>
              <a:buChar char="§"/>
            </a:pPr>
            <a:r>
              <a:rPr lang="en-US" dirty="0">
                <a:latin typeface="Calibri" charset="0"/>
                <a:ea typeface="ＭＳ Ｐゴシック" charset="-128"/>
              </a:rPr>
              <a:t>Parole &amp; Probation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charset="2"/>
              <a:buChar char="§"/>
            </a:pPr>
            <a:r>
              <a:rPr lang="en-US" dirty="0">
                <a:latin typeface="Calibri" charset="0"/>
                <a:ea typeface="ＭＳ Ｐゴシック" charset="-128"/>
              </a:rPr>
              <a:t>Home &amp; transitional housing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charset="2"/>
              <a:buChar char="§"/>
            </a:pPr>
            <a:r>
              <a:rPr lang="en-US" dirty="0">
                <a:latin typeface="Calibri" charset="0"/>
                <a:ea typeface="ＭＳ Ｐゴシック" charset="-128"/>
              </a:rPr>
              <a:t>Jail &amp; prison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charset="2"/>
              <a:buChar char="§"/>
            </a:pPr>
            <a:r>
              <a:rPr lang="en-US" dirty="0">
                <a:latin typeface="Calibri" charset="0"/>
                <a:ea typeface="ＭＳ Ｐゴシック" charset="-128"/>
              </a:rPr>
              <a:t>Emergency Department &amp; Hospital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charset="2"/>
              <a:buChar char="§"/>
            </a:pPr>
            <a:r>
              <a:rPr lang="en-US" dirty="0">
                <a:latin typeface="Calibri" charset="0"/>
                <a:ea typeface="ＭＳ Ｐゴシック" charset="-128"/>
              </a:rPr>
              <a:t>SUD treatment facilities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charset="2"/>
              <a:buChar char="§"/>
            </a:pPr>
            <a:r>
              <a:rPr lang="en-US" dirty="0">
                <a:latin typeface="Calibri" charset="0"/>
                <a:ea typeface="ＭＳ Ｐゴシック" charset="-128"/>
              </a:rPr>
              <a:t>Homeless encampments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endParaRPr lang="en-US" dirty="0">
              <a:latin typeface="Calibri" charset="0"/>
              <a:ea typeface="ＭＳ Ｐゴシック" charset="-128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latin typeface="Calibri" charset="0"/>
                <a:ea typeface="ＭＳ Ｐゴシック" charset="-128"/>
              </a:rPr>
              <a:t>Health Systems Navigation:</a:t>
            </a:r>
          </a:p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en-US" dirty="0">
                <a:latin typeface="Calibri" charset="0"/>
                <a:ea typeface="ＭＳ Ｐゴシック" charset="-128"/>
              </a:rPr>
              <a:t>Medication assistance</a:t>
            </a:r>
          </a:p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en-US" dirty="0">
                <a:latin typeface="Calibri" charset="0"/>
                <a:ea typeface="ＭＳ Ｐゴシック" charset="-128"/>
              </a:rPr>
              <a:t>Health insurance</a:t>
            </a:r>
          </a:p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en-US" dirty="0">
                <a:latin typeface="Calibri"/>
                <a:ea typeface="ＭＳ Ｐゴシック" charset="-128"/>
                <a:cs typeface="Calibri"/>
              </a:rPr>
              <a:t>Specialty appointments</a:t>
            </a:r>
          </a:p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en-US" dirty="0">
                <a:latin typeface="Calibri"/>
                <a:ea typeface="ＭＳ Ｐゴシック" charset="-128"/>
                <a:cs typeface="Calibri"/>
              </a:rPr>
              <a:t>Pharmacy, lab, radiology</a:t>
            </a:r>
          </a:p>
          <a:p>
            <a:pPr marL="45719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ea typeface="ＭＳ Ｐゴシック" charset="-128"/>
            </a:endParaRPr>
          </a:p>
          <a:p>
            <a:endParaRPr lang="en-US" dirty="0">
              <a:ea typeface="ＭＳ Ｐゴシック" charset="-128"/>
            </a:endParaRPr>
          </a:p>
        </p:txBody>
      </p:sp>
      <p:sp>
        <p:nvSpPr>
          <p:cNvPr id="22534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1572260"/>
            <a:ext cx="4495800" cy="4462272"/>
          </a:xfrm>
        </p:spPr>
        <p:txBody>
          <a:bodyPr>
            <a:normAutofit/>
          </a:bodyPr>
          <a:lstStyle/>
          <a:p>
            <a:pPr lvl="3">
              <a:spcBef>
                <a:spcPts val="600"/>
              </a:spcBef>
              <a:buFont typeface="Wingdings" charset="2"/>
              <a:buChar char="§"/>
            </a:pPr>
            <a:endParaRPr lang="en-US" sz="1600" dirty="0">
              <a:latin typeface="Calibri"/>
              <a:ea typeface="ＭＳ Ｐゴシック" charset="-128"/>
              <a:cs typeface="Calibri"/>
            </a:endParaRPr>
          </a:p>
          <a:p>
            <a:pPr lvl="3">
              <a:spcBef>
                <a:spcPts val="600"/>
              </a:spcBef>
              <a:buFont typeface="Wingdings" charset="2"/>
              <a:buChar char="§"/>
            </a:pPr>
            <a:endParaRPr lang="en-US" sz="2400" dirty="0">
              <a:latin typeface="Calibri"/>
              <a:ea typeface="ＭＳ Ｐゴシック" charset="-128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052" y="2062480"/>
            <a:ext cx="4828948" cy="3223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36998DD6-6EB1-43D0-9712-E142EFF5C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290" y="5619750"/>
            <a:ext cx="1052865" cy="903732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91F05C6-2C78-48E0-BD5F-A2CE118283BE}"/>
              </a:ext>
            </a:extLst>
          </p:cNvPr>
          <p:cNvSpPr txBox="1">
            <a:spLocks/>
          </p:cNvSpPr>
          <p:nvPr/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all" spc="0" normalizeH="0" baseline="0" noProof="0" dirty="0">
                <a:ln>
                  <a:noFill/>
                </a:ln>
                <a:solidFill>
                  <a:srgbClr val="003E6C"/>
                </a:solidFill>
                <a:effectLst/>
                <a:uLnTx/>
                <a:uFillTx/>
                <a:latin typeface="Seaford" panose="00000500000000000000" pitchFamily="2" charset="0"/>
                <a:ea typeface="ＭＳ Ｐゴシック" charset="0"/>
                <a:cs typeface="Times New Roman" charset="0"/>
              </a:rPr>
              <a:t>TCN CHW Services</a:t>
            </a:r>
          </a:p>
        </p:txBody>
      </p:sp>
    </p:spTree>
    <p:extLst>
      <p:ext uri="{BB962C8B-B14F-4D97-AF65-F5344CB8AC3E}">
        <p14:creationId xmlns:p14="http://schemas.microsoft.com/office/powerpoint/2010/main" val="102584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Tx/>
              <a:buNone/>
            </a:pPr>
            <a:r>
              <a:rPr lang="en-US" sz="2600" b="1" dirty="0">
                <a:latin typeface="Calibri" charset="0"/>
                <a:ea typeface="ＭＳ Ｐゴシック" charset="-128"/>
              </a:rPr>
              <a:t>Referrals &amp; Advocacy:</a:t>
            </a:r>
          </a:p>
          <a:p>
            <a:pPr>
              <a:buFont typeface="Wingdings" charset="2"/>
              <a:buChar char="§"/>
            </a:pPr>
            <a:r>
              <a:rPr lang="en-US" sz="2600" dirty="0">
                <a:latin typeface="Calibri" charset="0"/>
                <a:ea typeface="ＭＳ Ｐゴシック" charset="-128"/>
              </a:rPr>
              <a:t>Housing, employment, job training, education, food resources and other social services.</a:t>
            </a:r>
            <a:endParaRPr lang="en-US" sz="2600" b="1" dirty="0">
              <a:latin typeface="Calibri" charset="0"/>
              <a:ea typeface="ＭＳ Ｐゴシック" charset="-128"/>
            </a:endParaRPr>
          </a:p>
          <a:p>
            <a:pPr>
              <a:buFontTx/>
              <a:buNone/>
            </a:pPr>
            <a:r>
              <a:rPr lang="en-US" sz="2600" b="1" dirty="0">
                <a:latin typeface="Calibri" charset="0"/>
                <a:ea typeface="ＭＳ Ｐゴシック" charset="-128"/>
              </a:rPr>
              <a:t>Health Education:</a:t>
            </a:r>
          </a:p>
          <a:p>
            <a:pPr>
              <a:buFont typeface="Wingdings" charset="2"/>
              <a:buChar char="§"/>
            </a:pPr>
            <a:r>
              <a:rPr lang="en-US" sz="2600" dirty="0">
                <a:latin typeface="Calibri" charset="0"/>
                <a:ea typeface="ＭＳ Ｐゴシック" charset="-128"/>
              </a:rPr>
              <a:t>Educating patients about their chronic diseases especially new diagnoses</a:t>
            </a:r>
            <a:r>
              <a:rPr lang="en-US" sz="2600" i="1" dirty="0">
                <a:latin typeface="Calibri" charset="0"/>
                <a:ea typeface="ＭＳ Ｐゴシック" charset="-128"/>
              </a:rPr>
              <a:t>.</a:t>
            </a:r>
          </a:p>
          <a:p>
            <a:pPr>
              <a:buFontTx/>
              <a:buNone/>
            </a:pPr>
            <a:r>
              <a:rPr lang="en-US" sz="2600" b="1" dirty="0">
                <a:latin typeface="Calibri" charset="0"/>
                <a:ea typeface="ＭＳ Ｐゴシック" charset="-128"/>
              </a:rPr>
              <a:t>Chronic Disease Self-Management</a:t>
            </a:r>
            <a:r>
              <a:rPr lang="en-US" sz="2600" dirty="0">
                <a:latin typeface="Calibri" charset="0"/>
                <a:ea typeface="ＭＳ Ｐゴシック" charset="-128"/>
              </a:rPr>
              <a:t>:</a:t>
            </a:r>
          </a:p>
          <a:p>
            <a:pPr>
              <a:buFont typeface="Wingdings" charset="2"/>
              <a:buChar char="§"/>
            </a:pPr>
            <a:r>
              <a:rPr lang="en-US" sz="2600" dirty="0">
                <a:latin typeface="Calibri" charset="0"/>
                <a:ea typeface="ＭＳ Ｐゴシック" charset="-128"/>
              </a:rPr>
              <a:t>Education about self-reliance and chronic disease management.</a:t>
            </a:r>
            <a:endParaRPr lang="en-US" dirty="0">
              <a:latin typeface="Calibri" charset="0"/>
              <a:ea typeface="ＭＳ Ｐゴシック" charset="-128"/>
            </a:endParaRPr>
          </a:p>
          <a:p>
            <a:endParaRPr lang="en-US" dirty="0">
              <a:ea typeface="ＭＳ Ｐゴシック" charset="-128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6B9D408-C922-469B-9140-71BBFCE590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290" y="5619750"/>
            <a:ext cx="1052865" cy="90373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91DAAC-DC72-4972-A1FD-786C94E01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7090" y="1681047"/>
            <a:ext cx="4495800" cy="4462272"/>
          </a:xfrm>
        </p:spPr>
        <p:txBody>
          <a:bodyPr>
            <a:normAutofit fontScale="85000" lnSpcReduction="10000"/>
          </a:bodyPr>
          <a:lstStyle/>
          <a:p>
            <a:pPr marL="45719" indent="0">
              <a:buNone/>
            </a:pPr>
            <a:r>
              <a:rPr lang="en-US" sz="2400" b="1" dirty="0"/>
              <a:t>Emotional Support &amp; Mentorship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E1664F4B-81FB-4048-9BC2-C13CA8237739}"/>
              </a:ext>
            </a:extLst>
          </p:cNvPr>
          <p:cNvSpPr txBox="1">
            <a:spLocks/>
          </p:cNvSpPr>
          <p:nvPr/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all" spc="0" normalizeH="0" baseline="0" noProof="0" dirty="0">
                <a:ln>
                  <a:noFill/>
                </a:ln>
                <a:solidFill>
                  <a:srgbClr val="003E6C">
                    <a:lumMod val="75000"/>
                  </a:srgbClr>
                </a:solidFill>
                <a:effectLst/>
                <a:uLnTx/>
                <a:uFillTx/>
                <a:latin typeface="Seaford" panose="00000500000000000000" pitchFamily="2" charset="0"/>
                <a:ea typeface="ＭＳ Ｐゴシック" charset="0"/>
                <a:cs typeface="Times New Roman" charset="0"/>
              </a:rPr>
              <a:t>TCN CHW 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A6467F-EA95-4B23-8260-13EE5856E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090" y="2157143"/>
            <a:ext cx="4440929" cy="371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50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48862-2B2D-42E8-BEC8-58BE3F708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accent1"/>
                </a:solidFill>
                <a:latin typeface="Seaford" panose="00000500000000000000" pitchFamily="2" charset="0"/>
              </a:rPr>
              <a:t>TCN evidence-based Results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D6FAF4E-3AFB-47E2-A338-24F181B6CE9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4000" y="1714500"/>
          <a:ext cx="9144000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209206A-43CB-402C-B6CD-3CAE7E4B9C4C}"/>
              </a:ext>
            </a:extLst>
          </p:cNvPr>
          <p:cNvSpPr txBox="1"/>
          <p:nvPr/>
        </p:nvSpPr>
        <p:spPr>
          <a:xfrm>
            <a:off x="2418080" y="5457322"/>
            <a:ext cx="7843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3E6C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TCN programs improve health and reentry outcomes for returning community members 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192EDFF-6393-42C1-8778-DAB1AFFEB2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290" y="5619750"/>
            <a:ext cx="1052865" cy="903732"/>
          </a:xfrm>
          <a:prstGeom prst="rect">
            <a:avLst/>
          </a:prstGeom>
        </p:spPr>
      </p:pic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3164A474-38B5-43BC-A308-D5252F830D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490709" y="2275873"/>
            <a:ext cx="1335083" cy="981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1CABF8-5296-412B-B1D2-BF495B1FA0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280920" y="1991360"/>
            <a:ext cx="1447800" cy="1447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A85045-7D8A-48B2-9938-25F890DE8115}"/>
              </a:ext>
            </a:extLst>
          </p:cNvPr>
          <p:cNvSpPr txBox="1"/>
          <p:nvPr/>
        </p:nvSpPr>
        <p:spPr>
          <a:xfrm>
            <a:off x="1524000" y="6350284"/>
            <a:ext cx="808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 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E. A. Wang et al BMJ Open 2019, March 13 , 2. E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A. Wang, et. al. AJPH 2012 Jul 19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1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1A7A01B-F0F3-42FE-B7F5-CC5D84AB0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15" y="2958723"/>
            <a:ext cx="1998364" cy="12653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5130965"/>
            <a:ext cx="9129008" cy="126713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Contact with CHWs with histories of incarceration increases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post-release engagement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13088" y="6585784"/>
            <a:ext cx="2799392" cy="61554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28564" marR="0" lvl="0" indent="-22856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FAEFF7-ECCC-F14A-A89A-1354D42E6B69}"/>
              </a:ext>
            </a:extLst>
          </p:cNvPr>
          <p:cNvGrpSpPr>
            <a:grpSpLocks noChangeAspect="1"/>
          </p:cNvGrpSpPr>
          <p:nvPr/>
        </p:nvGrpSpPr>
        <p:grpSpPr>
          <a:xfrm>
            <a:off x="5022574" y="2946270"/>
            <a:ext cx="1699119" cy="1352947"/>
            <a:chOff x="2743404" y="1170033"/>
            <a:chExt cx="836407" cy="210853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4F4FF5-11C4-6A4A-BA5A-E82C38665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89430" y="1170033"/>
              <a:ext cx="490381" cy="21085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3D9FDF-19E2-3941-96CE-E7CD69116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3404" y="1263628"/>
              <a:ext cx="396845" cy="723066"/>
            </a:xfrm>
            <a:prstGeom prst="rect">
              <a:avLst/>
            </a:prstGeom>
          </p:spPr>
        </p:pic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5DEFCFC-C83E-6F4A-B3E3-D4A965FCD051}"/>
              </a:ext>
            </a:extLst>
          </p:cNvPr>
          <p:cNvCxnSpPr>
            <a:cxnSpLocks/>
          </p:cNvCxnSpPr>
          <p:nvPr/>
        </p:nvCxnSpPr>
        <p:spPr>
          <a:xfrm>
            <a:off x="1524001" y="5117161"/>
            <a:ext cx="9129008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C7DAB9-6EDD-C643-AECA-8E02F7C1C5DE}"/>
              </a:ext>
            </a:extLst>
          </p:cNvPr>
          <p:cNvCxnSpPr>
            <a:cxnSpLocks/>
          </p:cNvCxnSpPr>
          <p:nvPr/>
        </p:nvCxnSpPr>
        <p:spPr>
          <a:xfrm>
            <a:off x="1505922" y="5145462"/>
            <a:ext cx="9129008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FB55E26-C2FF-6843-B718-08DFC3B90C82}"/>
              </a:ext>
            </a:extLst>
          </p:cNvPr>
          <p:cNvSpPr/>
          <p:nvPr/>
        </p:nvSpPr>
        <p:spPr>
          <a:xfrm>
            <a:off x="1524000" y="185980"/>
            <a:ext cx="9129008" cy="1252008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aford" panose="00000500000000000000" pitchFamily="2" charset="0"/>
                <a:ea typeface="+mn-ea"/>
                <a:cs typeface="+mn-cs"/>
              </a:rPr>
              <a:t>PROGRAMMATIC DATA: PRE-RELEASE ENGAGEMENT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143DDD4-A9D1-D542-A241-95F765E19BDE}"/>
              </a:ext>
            </a:extLst>
          </p:cNvPr>
          <p:cNvSpPr/>
          <p:nvPr/>
        </p:nvSpPr>
        <p:spPr>
          <a:xfrm>
            <a:off x="1524001" y="1437989"/>
            <a:ext cx="3071331" cy="29553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887FCD2-E98D-9A4B-A853-2D60D3A3AA08}"/>
              </a:ext>
            </a:extLst>
          </p:cNvPr>
          <p:cNvSpPr/>
          <p:nvPr/>
        </p:nvSpPr>
        <p:spPr>
          <a:xfrm>
            <a:off x="4553125" y="1436196"/>
            <a:ext cx="3170443" cy="297369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34ACD9E-A72E-5746-9727-15379E4AF193}"/>
              </a:ext>
            </a:extLst>
          </p:cNvPr>
          <p:cNvSpPr/>
          <p:nvPr/>
        </p:nvSpPr>
        <p:spPr>
          <a:xfrm>
            <a:off x="7754157" y="1239866"/>
            <a:ext cx="2898851" cy="319954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AC9AE30-6799-8246-BFB9-C9D62D9A594B}"/>
              </a:ext>
            </a:extLst>
          </p:cNvPr>
          <p:cNvSpPr txBox="1"/>
          <p:nvPr/>
        </p:nvSpPr>
        <p:spPr>
          <a:xfrm>
            <a:off x="4868278" y="1669730"/>
            <a:ext cx="244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Referral From jail health staff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1563871-2F39-7E43-88F9-5F925C944160}"/>
              </a:ext>
            </a:extLst>
          </p:cNvPr>
          <p:cNvSpPr/>
          <p:nvPr/>
        </p:nvSpPr>
        <p:spPr>
          <a:xfrm>
            <a:off x="4595332" y="4436215"/>
            <a:ext cx="3167672" cy="69295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790638A-5B0A-AE41-B96C-861302245D6B}"/>
              </a:ext>
            </a:extLst>
          </p:cNvPr>
          <p:cNvSpPr/>
          <p:nvPr/>
        </p:nvSpPr>
        <p:spPr>
          <a:xfrm>
            <a:off x="7737032" y="4421587"/>
            <a:ext cx="2933101" cy="71186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AA329AE-04F7-0F4C-9DA5-44DA803C7181}"/>
              </a:ext>
            </a:extLst>
          </p:cNvPr>
          <p:cNvSpPr txBox="1"/>
          <p:nvPr/>
        </p:nvSpPr>
        <p:spPr>
          <a:xfrm>
            <a:off x="1958997" y="1669730"/>
            <a:ext cx="2445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Santa Clara Valley Medical Center TCN program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B36E7A0-BB8B-764A-ACF5-0D8D7F9FDD55}"/>
              </a:ext>
            </a:extLst>
          </p:cNvPr>
          <p:cNvSpPr txBox="1"/>
          <p:nvPr/>
        </p:nvSpPr>
        <p:spPr>
          <a:xfrm>
            <a:off x="8609895" y="3916774"/>
            <a:ext cx="1348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58" name="Pentagon 57">
            <a:extLst>
              <a:ext uri="{FF2B5EF4-FFF2-40B4-BE49-F238E27FC236}">
                <a16:creationId xmlns:a16="http://schemas.microsoft.com/office/drawing/2014/main" id="{DEE95386-ACB4-8142-82FA-E1EA531D73D6}"/>
              </a:ext>
            </a:extLst>
          </p:cNvPr>
          <p:cNvSpPr/>
          <p:nvPr/>
        </p:nvSpPr>
        <p:spPr>
          <a:xfrm>
            <a:off x="1524000" y="4383111"/>
            <a:ext cx="3498574" cy="711867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0000" dist="23000" dir="5400000" rotWithShape="0">
              <a:schemeClr val="bg1">
                <a:lumMod val="75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2FDC494-1A8B-8C4A-BD41-21D0900844AD}"/>
              </a:ext>
            </a:extLst>
          </p:cNvPr>
          <p:cNvSpPr txBox="1"/>
          <p:nvPr/>
        </p:nvSpPr>
        <p:spPr>
          <a:xfrm>
            <a:off x="5604882" y="4532695"/>
            <a:ext cx="1008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33%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A07C6B5-C036-4448-A276-A88BD753EE5F}"/>
              </a:ext>
            </a:extLst>
          </p:cNvPr>
          <p:cNvSpPr txBox="1"/>
          <p:nvPr/>
        </p:nvSpPr>
        <p:spPr>
          <a:xfrm>
            <a:off x="1643270" y="4445052"/>
            <a:ext cx="2855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Show rate at scheduled primary care appointment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2DF0DAC-47E5-3941-9132-CE03B5983382}"/>
              </a:ext>
            </a:extLst>
          </p:cNvPr>
          <p:cNvSpPr txBox="1"/>
          <p:nvPr/>
        </p:nvSpPr>
        <p:spPr>
          <a:xfrm>
            <a:off x="8739811" y="4539323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70%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7D09AC-645F-4905-8D0D-9BE46E14FBD7}"/>
              </a:ext>
            </a:extLst>
          </p:cNvPr>
          <p:cNvSpPr txBox="1"/>
          <p:nvPr/>
        </p:nvSpPr>
        <p:spPr>
          <a:xfrm>
            <a:off x="7942265" y="1669730"/>
            <a:ext cx="23792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Referral from jail + CHW in reach pre-release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Content Placeholder 4">
            <a:extLst>
              <a:ext uri="{FF2B5EF4-FFF2-40B4-BE49-F238E27FC236}">
                <a16:creationId xmlns:a16="http://schemas.microsoft.com/office/drawing/2014/main" id="{A9BCEA8F-8D9D-4B31-AA33-1160B3D17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8727"/>
          <a:stretch>
            <a:fillRect/>
          </a:stretch>
        </p:blipFill>
        <p:spPr>
          <a:xfrm>
            <a:off x="8031729" y="3098883"/>
            <a:ext cx="2000056" cy="1099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4FDB8E-BDDE-4D79-985C-5645AF50BD02}"/>
              </a:ext>
            </a:extLst>
          </p:cNvPr>
          <p:cNvSpPr txBox="1"/>
          <p:nvPr/>
        </p:nvSpPr>
        <p:spPr>
          <a:xfrm>
            <a:off x="1524000" y="6384982"/>
            <a:ext cx="5457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provided by Dr. Ari Kriegsman, Santa Clara Valley Health &amp; Hospital System 2017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97B118C-524E-FF6B-4302-5323AAB62D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290" y="5619750"/>
            <a:ext cx="1052865" cy="90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B0454-B68F-4F02-B8BF-71F295E4F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8653" y="1613916"/>
            <a:ext cx="5764530" cy="44577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$317 billion in earning potential lost every year by people with a record.</a:t>
            </a:r>
          </a:p>
          <a:p>
            <a:r>
              <a:rPr lang="en-US" sz="2800" dirty="0"/>
              <a:t>People of color disproportionately impacted by criminal records.</a:t>
            </a:r>
          </a:p>
          <a:p>
            <a:r>
              <a:rPr lang="en-US" sz="2800" dirty="0"/>
              <a:t>Health systems have excluded people with criminal records from employment. </a:t>
            </a:r>
          </a:p>
          <a:p>
            <a:r>
              <a:rPr lang="en-US" sz="2800" b="1" i="1" dirty="0">
                <a:solidFill>
                  <a:schemeClr val="tx2"/>
                </a:solidFill>
              </a:rPr>
              <a:t>Hiring people with lived experience builds health equity and improves health and reentry outcomes.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C87A9-97DB-4B1D-9ADE-168BA3B894C0}"/>
              </a:ext>
            </a:extLst>
          </p:cNvPr>
          <p:cNvSpPr txBox="1"/>
          <p:nvPr/>
        </p:nvSpPr>
        <p:spPr>
          <a:xfrm>
            <a:off x="1524000" y="6347460"/>
            <a:ext cx="12570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Bucknor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 2016</a:t>
            </a:r>
          </a:p>
        </p:txBody>
      </p:sp>
      <p:pic>
        <p:nvPicPr>
          <p:cNvPr id="9" name="Picture 2" descr="C:\Users\sshavit\Desktop\Juanita and R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489" y="2101237"/>
            <a:ext cx="3985233" cy="2988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1931E38-A462-35F2-F6D9-6D978FB767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290" y="5619750"/>
            <a:ext cx="1052865" cy="9037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5E918A4-1F52-15BA-9C5F-24CCE5067626}"/>
              </a:ext>
            </a:extLst>
          </p:cNvPr>
          <p:cNvSpPr txBox="1">
            <a:spLocks/>
          </p:cNvSpPr>
          <p:nvPr/>
        </p:nvSpPr>
        <p:spPr>
          <a:xfrm>
            <a:off x="735496" y="13136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all" spc="0" normalizeH="0" baseline="0" noProof="0" dirty="0">
                <a:ln>
                  <a:noFill/>
                </a:ln>
                <a:solidFill>
                  <a:srgbClr val="003E6C"/>
                </a:solidFill>
                <a:effectLst/>
                <a:uLnTx/>
                <a:uFillTx/>
                <a:latin typeface="Seaford" panose="00000500000000000000" pitchFamily="2" charset="0"/>
                <a:ea typeface="+mj-ea"/>
                <a:cs typeface="+mj-cs"/>
              </a:rPr>
              <a:t>Hiring for health equity</a:t>
            </a:r>
          </a:p>
        </p:txBody>
      </p:sp>
    </p:spTree>
    <p:extLst>
      <p:ext uri="{BB962C8B-B14F-4D97-AF65-F5344CB8AC3E}">
        <p14:creationId xmlns:p14="http://schemas.microsoft.com/office/powerpoint/2010/main" val="41655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F8BFA0-A250-74E8-957E-042A5E033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65" y="238114"/>
            <a:ext cx="91440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Seaford" panose="00000500000000000000" pitchFamily="2" charset="0"/>
              </a:rPr>
              <a:t>Results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54A1F8-A5BC-466A-9812-B29724E97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365" y="1609344"/>
            <a:ext cx="4495800" cy="4462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TCN CHWs</a:t>
            </a:r>
          </a:p>
          <a:p>
            <a:pPr marL="0" indent="0">
              <a:buNone/>
            </a:pPr>
            <a:r>
              <a:rPr lang="en-US" sz="2400" dirty="0"/>
              <a:t>92% racial and ethnic minorities</a:t>
            </a:r>
          </a:p>
          <a:p>
            <a:pPr marL="0" indent="0">
              <a:buNone/>
            </a:pPr>
            <a:r>
              <a:rPr lang="en-US" sz="2400" dirty="0"/>
              <a:t>63% Black/African American</a:t>
            </a:r>
          </a:p>
          <a:p>
            <a:pPr marL="0" indent="0">
              <a:buNone/>
            </a:pPr>
            <a:r>
              <a:rPr lang="en-US" sz="2400" dirty="0"/>
              <a:t>39% female identified</a:t>
            </a:r>
          </a:p>
          <a:p>
            <a:pPr marL="0" indent="0">
              <a:buNone/>
            </a:pPr>
            <a:r>
              <a:rPr lang="en-US" sz="2400" dirty="0"/>
              <a:t>61% male identified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8E84FCA-76EA-E845-7979-F6CB83E5F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046" y="4165895"/>
            <a:ext cx="5307424" cy="2138090"/>
          </a:xfrm>
        </p:spPr>
        <p:txBody>
          <a:bodyPr/>
          <a:lstStyle/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dirty="0"/>
              <a:t>60% history of serious felony conviction</a:t>
            </a:r>
          </a:p>
          <a:p>
            <a:pPr marL="0" indent="0">
              <a:buNone/>
            </a:pPr>
            <a:endParaRPr lang="en-US" sz="2400" dirty="0"/>
          </a:p>
          <a:p>
            <a:pPr marL="45719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821B8E-1FF0-4B22-B641-DDF436CF72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386" y="1719469"/>
            <a:ext cx="7032754" cy="287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06EAC2F-D5E7-12E1-5D97-8AE556A340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290" y="5619750"/>
            <a:ext cx="1052865" cy="90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3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2E228D-EC3E-1192-0C7E-8293FFBB7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25" y="595671"/>
            <a:ext cx="9917946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Seaford" panose="00000500000000000000" pitchFamily="2" charset="0"/>
              </a:rPr>
              <a:t>TCN 360 Health SYSTEM TRANSFORMATION FOR HIRING CHWS with HX INCARCERATION</a:t>
            </a:r>
            <a:br>
              <a:rPr lang="en-US" sz="3600" b="1" dirty="0">
                <a:latin typeface="Seaford" panose="00000500000000000000" pitchFamily="2" charset="0"/>
              </a:rPr>
            </a:br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2961EC2-E0A6-74DE-C033-CE37C327432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4000" y="1714500"/>
          <a:ext cx="9144000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AE7FEE0-405B-8AB1-23EB-480004C7B741}"/>
              </a:ext>
            </a:extLst>
          </p:cNvPr>
          <p:cNvSpPr txBox="1"/>
          <p:nvPr/>
        </p:nvSpPr>
        <p:spPr>
          <a:xfrm>
            <a:off x="8041761" y="1727518"/>
            <a:ext cx="415023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HIRING BEST PRACTICES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 TRAINING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PARTNERSHIPS IN HIRING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NAVIGATING BACKGROUND CHECKS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CHW CAREER LADDER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CHW SUPERVISOR TRAINING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BURNOUT PREVENTION STRATEGIES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0EE7BE-3C53-509E-48EC-1B0E8E9F9A25}"/>
              </a:ext>
            </a:extLst>
          </p:cNvPr>
          <p:cNvSpPr txBox="1"/>
          <p:nvPr/>
        </p:nvSpPr>
        <p:spPr>
          <a:xfrm>
            <a:off x="1190171" y="5987534"/>
            <a:ext cx="10551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CARE TEAMS WITH EMBEDDED CHWS     TEAM TRAINING       FIDELITY TO TCN 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0A6E4F-40E6-D176-544A-DD5B42E19817}"/>
              </a:ext>
            </a:extLst>
          </p:cNvPr>
          <p:cNvSpPr txBox="1"/>
          <p:nvPr/>
        </p:nvSpPr>
        <p:spPr>
          <a:xfrm>
            <a:off x="314625" y="2757995"/>
            <a:ext cx="3607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CHW TRAINING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CHW MENTORSHIP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CHW PROFESSIONAL DEVELOPMENT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B5375BC0-A857-892D-8659-07C03BD5E3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174" y="5535668"/>
            <a:ext cx="1052865" cy="90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19E0-909D-8C9D-9085-9E0C242CD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3" y="-24633"/>
            <a:ext cx="11491415" cy="1143000"/>
          </a:xfrm>
        </p:spPr>
        <p:txBody>
          <a:bodyPr anchor="ctr">
            <a:normAutofit fontScale="90000"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Seaford" panose="00000500000000000000" pitchFamily="2" charset="0"/>
              </a:rPr>
              <a:t>OPPORTUNITY: 1115 WAIVERS                        INSPIRATION: ISSUE BRIEF </a:t>
            </a:r>
            <a:br>
              <a:rPr lang="en-US" b="1" dirty="0">
                <a:solidFill>
                  <a:schemeClr val="accent1"/>
                </a:solidFill>
                <a:latin typeface="Seaford" panose="00000500000000000000" pitchFamily="2" charset="0"/>
              </a:rPr>
            </a:br>
            <a:endParaRPr lang="en-US" b="1" dirty="0">
              <a:solidFill>
                <a:schemeClr val="accent1"/>
              </a:solidFill>
              <a:latin typeface="Seaford" panose="0000050000000000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D72FF0-6545-1DA8-E021-B1A6EDCC58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6672880" y="856186"/>
            <a:ext cx="4419978" cy="478339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BBE7E8-C70A-0FE2-8BA9-93DBCBE35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9001" y="768595"/>
            <a:ext cx="4495800" cy="446227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0FFF6D-30CD-C8A4-BB22-7DC4B8EA9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395" y="5378901"/>
            <a:ext cx="3619943" cy="1066521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26ACA34-B3D3-9209-18BF-1F508C9BE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25" y="5590638"/>
            <a:ext cx="1052865" cy="903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CFCA47-B0D3-5406-15D3-5419C1630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16" y="943481"/>
            <a:ext cx="5612607" cy="44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4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195036" y="2257171"/>
            <a:ext cx="5801928" cy="2707705"/>
          </a:xfrm>
          <a:prstGeom prst="roundRect">
            <a:avLst/>
          </a:prstGeom>
          <a:solidFill>
            <a:schemeClr val="bg1"/>
          </a:solidFill>
          <a:ln w="1016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1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188" y="3277629"/>
            <a:ext cx="5721625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733" b="1" dirty="0">
                <a:latin typeface="Arial"/>
              </a:rPr>
              <a:t>Legal Barriers</a:t>
            </a:r>
            <a:endParaRPr lang="en-US" sz="3733" dirty="0">
              <a:latin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525FA3-1F43-5404-9BAB-87D7F3FC2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E216E-30EE-794D-82EB-E7F5CCC91463}" type="slidenum">
              <a:rPr lang="en-US">
                <a:solidFill>
                  <a:srgbClr val="FEFEFE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FEFE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67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FA56-D63C-039E-F66C-58ECFD99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22A7AD-C1EE-467B-80F3-64A4103E913C}"/>
              </a:ext>
            </a:extLst>
          </p:cNvPr>
          <p:cNvSpPr txBox="1"/>
          <p:nvPr/>
        </p:nvSpPr>
        <p:spPr>
          <a:xfrm>
            <a:off x="1584960" y="2301073"/>
            <a:ext cx="5767754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Legal Obstacles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Role of Federal Law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State-Level Legal Barriers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Opportunities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Policy Recommendations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D23777-4B78-B197-3B19-2C405D465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94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17B78-5428-6E64-1998-772445CC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DFBB91-1E85-3BC7-8A99-891E5ED22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 descr="A person sitting on a bench&#10;&#10;Description automatically generated">
            <a:extLst>
              <a:ext uri="{FF2B5EF4-FFF2-40B4-BE49-F238E27FC236}">
                <a16:creationId xmlns:a16="http://schemas.microsoft.com/office/drawing/2014/main" id="{320A4ABC-B161-D86A-5BA6-CD0C87F52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252" y="2148351"/>
            <a:ext cx="1905001" cy="1905001"/>
          </a:xfrm>
          <a:prstGeom prst="ellipse">
            <a:avLst/>
          </a:prstGeom>
          <a:ln w="63500" cap="rnd">
            <a:solidFill>
              <a:schemeClr val="bg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55DA68E8-95CB-3B8B-FF7B-FF32FDAAF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253" y="4468846"/>
            <a:ext cx="1905000" cy="1905000"/>
          </a:xfrm>
          <a:prstGeom prst="ellipse">
            <a:avLst/>
          </a:prstGeom>
          <a:ln w="63500" cap="rnd">
            <a:solidFill>
              <a:schemeClr val="bg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6B1ADE2-240C-828B-1C4B-DF2A19687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960" y="2270935"/>
            <a:ext cx="1904999" cy="1904999"/>
          </a:xfrm>
          <a:prstGeom prst="ellipse">
            <a:avLst/>
          </a:prstGeom>
          <a:ln w="63500" cap="rnd">
            <a:solidFill>
              <a:schemeClr val="bg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A person in a blue suit&#10;&#10;Description automatically generated">
            <a:extLst>
              <a:ext uri="{FF2B5EF4-FFF2-40B4-BE49-F238E27FC236}">
                <a16:creationId xmlns:a16="http://schemas.microsoft.com/office/drawing/2014/main" id="{BB4C847D-5096-1366-44BC-B716427B23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29" r="27714"/>
          <a:stretch/>
        </p:blipFill>
        <p:spPr>
          <a:xfrm>
            <a:off x="1584959" y="4498830"/>
            <a:ext cx="1904999" cy="1974241"/>
          </a:xfrm>
          <a:prstGeom prst="ellipse">
            <a:avLst/>
          </a:prstGeom>
          <a:ln w="63500" cap="rnd">
            <a:solidFill>
              <a:schemeClr val="bg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30CE06-B5EE-8B12-A081-56C6C8DA3ACB}"/>
              </a:ext>
            </a:extLst>
          </p:cNvPr>
          <p:cNvSpPr txBox="1"/>
          <p:nvPr/>
        </p:nvSpPr>
        <p:spPr>
          <a:xfrm>
            <a:off x="3756549" y="2777687"/>
            <a:ext cx="1331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Susan Fleurant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EDA184-4B05-45EA-DD2C-ABB807AA868C}"/>
              </a:ext>
            </a:extLst>
          </p:cNvPr>
          <p:cNvSpPr txBox="1"/>
          <p:nvPr/>
        </p:nvSpPr>
        <p:spPr>
          <a:xfrm>
            <a:off x="3756549" y="5140946"/>
            <a:ext cx="1331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Moncies Franco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A99195-8CC7-08BB-E495-C16B193E68B8}"/>
              </a:ext>
            </a:extLst>
          </p:cNvPr>
          <p:cNvSpPr txBox="1"/>
          <p:nvPr/>
        </p:nvSpPr>
        <p:spPr>
          <a:xfrm>
            <a:off x="8946140" y="2777687"/>
            <a:ext cx="1331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James Mackey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AE643E-0DA8-C49B-9D6B-A4589BD67085}"/>
              </a:ext>
            </a:extLst>
          </p:cNvPr>
          <p:cNvSpPr txBox="1"/>
          <p:nvPr/>
        </p:nvSpPr>
        <p:spPr>
          <a:xfrm>
            <a:off x="8946140" y="5162784"/>
            <a:ext cx="1331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Shira</a:t>
            </a:r>
          </a:p>
          <a:p>
            <a:r>
              <a:rPr lang="en-US" b="1" dirty="0"/>
              <a:t>Shavit</a:t>
            </a:r>
          </a:p>
        </p:txBody>
      </p:sp>
    </p:spTree>
    <p:extLst>
      <p:ext uri="{BB962C8B-B14F-4D97-AF65-F5344CB8AC3E}">
        <p14:creationId xmlns:p14="http://schemas.microsoft.com/office/powerpoint/2010/main" val="211104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3B9171-9F96-50B9-5CA3-EB9C78560068}"/>
              </a:ext>
            </a:extLst>
          </p:cNvPr>
          <p:cNvSpPr/>
          <p:nvPr/>
        </p:nvSpPr>
        <p:spPr>
          <a:xfrm>
            <a:off x="3468352" y="2334143"/>
            <a:ext cx="5713746" cy="2685065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rgbClr val="B1BA1E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7804F68-2A18-5211-967F-8618116D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583" y="2753345"/>
            <a:ext cx="525528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404040"/>
                </a:solidFill>
              </a:rPr>
              <a:t>This presentation is for informational purposes only. It is not intended as a legal position or advice from the presenters or their employer.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80020-A9C8-8723-4BD8-E933447AB548}"/>
              </a:ext>
            </a:extLst>
          </p:cNvPr>
          <p:cNvSpPr txBox="1"/>
          <p:nvPr/>
        </p:nvSpPr>
        <p:spPr>
          <a:xfrm>
            <a:off x="3697583" y="4095879"/>
            <a:ext cx="52552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404040"/>
                </a:solidFill>
              </a:rPr>
              <a:t>For legal advice, attendees should consult with their own counsel.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C06C16-18E8-4A73-0A98-3DB7BD048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14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9742C-90F1-32FC-2C57-EBA79C317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Legal Obstacles</a:t>
            </a:r>
          </a:p>
        </p:txBody>
      </p:sp>
      <p:pic>
        <p:nvPicPr>
          <p:cNvPr id="5" name="Content Placeholder 4" descr="A diagram of a step and step&#10;&#10;Description automatically generated">
            <a:extLst>
              <a:ext uri="{FF2B5EF4-FFF2-40B4-BE49-F238E27FC236}">
                <a16:creationId xmlns:a16="http://schemas.microsoft.com/office/drawing/2014/main" id="{232656B0-E42B-A7A0-5EF1-AC48B4D74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12375" b="5548"/>
          <a:stretch/>
        </p:blipFill>
        <p:spPr>
          <a:xfrm>
            <a:off x="1584960" y="2579316"/>
            <a:ext cx="9706667" cy="296009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7D6A1B-AE4B-42CE-3111-3DA193B9B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AE0F-A30D-E946-A934-B31587FC0DD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1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BEF72-9D39-6F3A-FD0D-873914612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Role of Federal Law</a:t>
            </a:r>
          </a:p>
        </p:txBody>
      </p:sp>
      <p:pic>
        <p:nvPicPr>
          <p:cNvPr id="5" name="Graphic 4" descr="Court outline">
            <a:extLst>
              <a:ext uri="{FF2B5EF4-FFF2-40B4-BE49-F238E27FC236}">
                <a16:creationId xmlns:a16="http://schemas.microsoft.com/office/drawing/2014/main" id="{269A8EA7-CEAA-C95A-7372-DBF0BFD0F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0115" y="4038759"/>
            <a:ext cx="1933746" cy="19337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6C5B8C-6195-41BD-E2BF-BB8CB155DAD3}"/>
              </a:ext>
            </a:extLst>
          </p:cNvPr>
          <p:cNvSpPr txBox="1"/>
          <p:nvPr/>
        </p:nvSpPr>
        <p:spPr>
          <a:xfrm>
            <a:off x="1584960" y="2070668"/>
            <a:ext cx="6709284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Health care professions are generally regulated at the state level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Federal law influences on CHW employment: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Fourteenth Amendment’s Due Process Clause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Title VII of the Civil Rights Act of 1964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Funding programs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0B1E8-41FB-0F14-FF70-424F02993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AE0F-A30D-E946-A934-B31587FC0DD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64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 of State Approaches to CHW Certification (PDF)">
            <a:extLst>
              <a:ext uri="{FF2B5EF4-FFF2-40B4-BE49-F238E27FC236}">
                <a16:creationId xmlns:a16="http://schemas.microsoft.com/office/drawing/2014/main" id="{7F77F7D6-AA0D-920C-BF2A-CFF0F26C6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7" b="6832"/>
          <a:stretch/>
        </p:blipFill>
        <p:spPr bwMode="auto">
          <a:xfrm>
            <a:off x="1428244" y="1637547"/>
            <a:ext cx="9335512" cy="428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9D2C73-B615-0F32-37FA-26936A7FB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746" y="1156436"/>
            <a:ext cx="8033212" cy="400110"/>
          </a:xfrm>
        </p:spPr>
        <p:txBody>
          <a:bodyPr/>
          <a:lstStyle/>
          <a:p>
            <a:r>
              <a:rPr lang="en-US" b="1" dirty="0"/>
              <a:t>State law – CHW certification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C51C5C-6E93-D371-A7EF-5D5798BA07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3" t="10963" r="1344" b="14963"/>
          <a:stretch/>
        </p:blipFill>
        <p:spPr>
          <a:xfrm>
            <a:off x="3921770" y="5879444"/>
            <a:ext cx="4143117" cy="749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AA2A37-C92D-A7FD-87D4-B7B71DDF93EB}"/>
              </a:ext>
            </a:extLst>
          </p:cNvPr>
          <p:cNvSpPr txBox="1"/>
          <p:nvPr/>
        </p:nvSpPr>
        <p:spPr>
          <a:xfrm>
            <a:off x="8371435" y="5307401"/>
            <a:ext cx="38205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Association of State and Territorial Health Officials. (2022, June 14). State Approaches to Community Health Worker Certification. https://www.astho.org/topic/brief/state-approaches-tocommunity-health-worker-certification/.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A4EB52-6617-67EC-E0B3-CA22E344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AE0F-A30D-E946-A934-B31587FC0DD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27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60047-A032-2834-D319-7B54F88BB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629" y="1468883"/>
            <a:ext cx="7946136" cy="400110"/>
          </a:xfrm>
        </p:spPr>
        <p:txBody>
          <a:bodyPr/>
          <a:lstStyle/>
          <a:p>
            <a:r>
              <a:rPr lang="en-US" b="1" dirty="0"/>
              <a:t>State law – health care worker hiring restrictions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4FE34A-66E8-892A-9EAB-1B5FD55ED747}"/>
              </a:ext>
            </a:extLst>
          </p:cNvPr>
          <p:cNvSpPr txBox="1"/>
          <p:nvPr/>
        </p:nvSpPr>
        <p:spPr>
          <a:xfrm>
            <a:off x="1654629" y="1961759"/>
            <a:ext cx="7731716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Restrictions on hiring people with specified criminal convictions for patient contact positions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Examples – laws restricting hire of: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Applicants convicted of “serious crimes” unless they have demonstrated proof of rehabilitation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Applicants convicted of crimes “substantially related to the care of a client”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96F4BA-1750-FD4E-33AC-84A4F1273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AE0F-A30D-E946-A934-B31587FC0DD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16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0AB88-1A2E-4623-875D-436B26775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Law Example – Minnesota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98287-558C-9791-23A3-BEBD2593D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AE0F-A30D-E946-A934-B31587FC0DD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9A308B-7BE2-2C3B-8416-03AD3B9DBAE5}"/>
              </a:ext>
            </a:extLst>
          </p:cNvPr>
          <p:cNvSpPr txBox="1"/>
          <p:nvPr/>
        </p:nvSpPr>
        <p:spPr>
          <a:xfrm>
            <a:off x="1584960" y="2000310"/>
            <a:ext cx="7731716" cy="419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Human Services Background Study Law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Certification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Students must complete an internship at a state-licensed facility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Law prohibits many facilities from hiring students with certain convictions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Employment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Prevents individuals with incarceration histories from working in positions involving direct client contact</a:t>
            </a:r>
          </a:p>
        </p:txBody>
      </p:sp>
    </p:spTree>
    <p:extLst>
      <p:ext uri="{BB962C8B-B14F-4D97-AF65-F5344CB8AC3E}">
        <p14:creationId xmlns:p14="http://schemas.microsoft.com/office/powerpoint/2010/main" val="2331417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E7C710-FBEE-BB91-B8CE-7C60947D959F}"/>
              </a:ext>
            </a:extLst>
          </p:cNvPr>
          <p:cNvSpPr txBox="1"/>
          <p:nvPr/>
        </p:nvSpPr>
        <p:spPr>
          <a:xfrm>
            <a:off x="1533144" y="1735977"/>
            <a:ext cx="7600722" cy="465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Incentivizing employment of people with conviction histories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Federal Bonding Program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Tax Breaks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Rehabilitation certificates and waivers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Application processes may be lengthy and rigorous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Some people may not be eligible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Ban the Box policies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May complicate the hiring process for organizations that specifically want to hire individuals with incarceration histories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2229B4-2F1D-8697-80AD-E0C5CFE8E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144" y="1236635"/>
            <a:ext cx="7946136" cy="400110"/>
          </a:xfrm>
        </p:spPr>
        <p:txBody>
          <a:bodyPr/>
          <a:lstStyle/>
          <a:p>
            <a:r>
              <a:rPr lang="en-US" b="1" dirty="0"/>
              <a:t>Opportunities</a:t>
            </a:r>
          </a:p>
        </p:txBody>
      </p:sp>
      <p:pic>
        <p:nvPicPr>
          <p:cNvPr id="7" name="Graphic 6" descr="Handshake outline">
            <a:extLst>
              <a:ext uri="{FF2B5EF4-FFF2-40B4-BE49-F238E27FC236}">
                <a16:creationId xmlns:a16="http://schemas.microsoft.com/office/drawing/2014/main" id="{DE7F5FC0-56B3-A1D2-003C-60A92B37A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72566" y="4696175"/>
            <a:ext cx="1691781" cy="16917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FC9FCC-3EF3-684B-20EE-C06CF8F4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AE0F-A30D-E946-A934-B31587FC0DD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27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83EE7-2294-A6AD-E4AB-D8D181BB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Policy Recommendations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86FF57-190C-382C-C84A-CE6FD5FB9A5B}"/>
              </a:ext>
            </a:extLst>
          </p:cNvPr>
          <p:cNvSpPr txBox="1"/>
          <p:nvPr/>
        </p:nvSpPr>
        <p:spPr>
          <a:xfrm>
            <a:off x="1584960" y="2153483"/>
            <a:ext cx="713131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Prioritize lived experience and expertise when developing CHW certification programs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Increase incentives for employers to hire individuals with incarceration histories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Use Medicaid funds to increase opportunities for individuals who have been incarcerated to work as CHWs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B0DB7-C9D2-094A-9AE8-7AB368077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AE0F-A30D-E946-A934-B31587FC0DD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79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DCA0A-F251-552E-603F-A3A062199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Policy Recommendations cont.</a:t>
            </a:r>
          </a:p>
        </p:txBody>
      </p:sp>
      <p:pic>
        <p:nvPicPr>
          <p:cNvPr id="5" name="Graphic 4" descr="Checklist outline">
            <a:extLst>
              <a:ext uri="{FF2B5EF4-FFF2-40B4-BE49-F238E27FC236}">
                <a16:creationId xmlns:a16="http://schemas.microsoft.com/office/drawing/2014/main" id="{23D2AD0B-0587-17F8-67F5-4FCAFDFB0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7113" y="4441548"/>
            <a:ext cx="1632504" cy="1632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E67702-115B-7C3F-1DEC-D0B310021EA4}"/>
              </a:ext>
            </a:extLst>
          </p:cNvPr>
          <p:cNvSpPr txBox="1"/>
          <p:nvPr/>
        </p:nvSpPr>
        <p:spPr>
          <a:xfrm>
            <a:off x="1584960" y="2237823"/>
            <a:ext cx="682986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Issue guidance on Ban the Box policies for employers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Eliminate or greatly simplify the process to receive certificates of rehabilitation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Eliminate state restrictions on hiring health care workers with criminal records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6E9605-A842-377C-BC65-6A26598B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AE0F-A30D-E946-A934-B31587FC0DD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76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28E0-CF85-45EA-6945-C4EC4B1F5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 Brief Hyperlink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6DD37-FD57-5246-8D40-A4D6A5EC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F374B-368D-5B97-D822-1C3017F024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84960" y="2791725"/>
            <a:ext cx="4225190" cy="1785104"/>
          </a:xfrm>
        </p:spPr>
        <p:txBody>
          <a:bodyPr/>
          <a:lstStyle/>
          <a:p>
            <a:pPr indent="0" algn="ctr">
              <a:spcAft>
                <a:spcPts val="0"/>
              </a:spcAft>
              <a:buClrTx/>
              <a:defRPr/>
            </a:pPr>
            <a:r>
              <a:rPr lang="en-US" sz="2000" b="0" dirty="0">
                <a:solidFill>
                  <a:srgbClr val="008877"/>
                </a:solidFill>
                <a:latin typeface="Calibri" panose="020F050202020403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Promoting Health Equity in Communities Affected by Mass Incarceration: Addressing Legal Obstacles to Hiring Formerly Incarcerated Individuals as Community Health Workers</a:t>
            </a:r>
            <a:endParaRPr lang="en-US" sz="2000" b="0" dirty="0">
              <a:solidFill>
                <a:srgbClr val="008877"/>
              </a:solidFill>
              <a:latin typeface="Calibri" panose="020F0502020204030204"/>
            </a:endParaRPr>
          </a:p>
          <a:p>
            <a:endParaRPr lang="en-US" dirty="0"/>
          </a:p>
        </p:txBody>
      </p:sp>
      <p:pic>
        <p:nvPicPr>
          <p:cNvPr id="6" name="Picture 5" descr="Issue brief cover with title 'Promoting Health Equity in Communities Affected by Mass Incarceration: Addressing Legal Obstacles to Hiring Formerly Incarcerated Individuals as Community Health Workers&quot;">
            <a:extLst>
              <a:ext uri="{FF2B5EF4-FFF2-40B4-BE49-F238E27FC236}">
                <a16:creationId xmlns:a16="http://schemas.microsoft.com/office/drawing/2014/main" id="{1EF92617-AC4C-E3ED-D05D-7E264CC14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246" y="1480986"/>
            <a:ext cx="3743546" cy="481217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7062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DC9E9-273F-BACF-C70E-D1FFD8479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8" name="Graphic 7" descr="Hospital outline">
            <a:extLst>
              <a:ext uri="{FF2B5EF4-FFF2-40B4-BE49-F238E27FC236}">
                <a16:creationId xmlns:a16="http://schemas.microsoft.com/office/drawing/2014/main" id="{79F2AA63-E999-BE22-1B01-44A00EE82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4960" y="3021907"/>
            <a:ext cx="728147" cy="7281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CD1C86-035A-2CAB-98D7-BD38ECB9035F}"/>
              </a:ext>
            </a:extLst>
          </p:cNvPr>
          <p:cNvSpPr txBox="1"/>
          <p:nvPr/>
        </p:nvSpPr>
        <p:spPr>
          <a:xfrm>
            <a:off x="2513070" y="3229415"/>
            <a:ext cx="436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Transitions Clinic Network Model</a:t>
            </a:r>
          </a:p>
        </p:txBody>
      </p:sp>
      <p:pic>
        <p:nvPicPr>
          <p:cNvPr id="11" name="Graphic 10" descr="Court outline">
            <a:extLst>
              <a:ext uri="{FF2B5EF4-FFF2-40B4-BE49-F238E27FC236}">
                <a16:creationId xmlns:a16="http://schemas.microsoft.com/office/drawing/2014/main" id="{1F23AB3A-8D5E-24CD-0B26-EF9DAC810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584961" y="3822875"/>
            <a:ext cx="728147" cy="7281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E005F8-BC4F-C3D3-4F7C-1FAE9886785C}"/>
              </a:ext>
            </a:extLst>
          </p:cNvPr>
          <p:cNvSpPr txBox="1"/>
          <p:nvPr/>
        </p:nvSpPr>
        <p:spPr>
          <a:xfrm>
            <a:off x="2513071" y="4002281"/>
            <a:ext cx="605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Legal Barriers to Hiring CHWs with Incarceration Histories</a:t>
            </a:r>
          </a:p>
        </p:txBody>
      </p:sp>
      <p:pic>
        <p:nvPicPr>
          <p:cNvPr id="14" name="Graphic 13" descr="Checklist outline">
            <a:extLst>
              <a:ext uri="{FF2B5EF4-FFF2-40B4-BE49-F238E27FC236}">
                <a16:creationId xmlns:a16="http://schemas.microsoft.com/office/drawing/2014/main" id="{D9CE665C-B619-F1DB-EEBA-A4F887058B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84961" y="4690846"/>
            <a:ext cx="728147" cy="728147"/>
          </a:xfrm>
          <a:prstGeom prst="rect">
            <a:avLst/>
          </a:prstGeom>
        </p:spPr>
      </p:pic>
      <p:pic>
        <p:nvPicPr>
          <p:cNvPr id="18" name="Graphic 17" descr="Medical outline">
            <a:extLst>
              <a:ext uri="{FF2B5EF4-FFF2-40B4-BE49-F238E27FC236}">
                <a16:creationId xmlns:a16="http://schemas.microsoft.com/office/drawing/2014/main" id="{F6F0FFD7-F637-72BA-D2DD-1E20BC38DF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12373" y="2248352"/>
            <a:ext cx="700735" cy="700735"/>
          </a:xfrm>
          <a:prstGeom prst="rect">
            <a:avLst/>
          </a:prstGeom>
        </p:spPr>
      </p:pic>
      <p:pic>
        <p:nvPicPr>
          <p:cNvPr id="20" name="Graphic 19" descr="Male profile outline">
            <a:extLst>
              <a:ext uri="{FF2B5EF4-FFF2-40B4-BE49-F238E27FC236}">
                <a16:creationId xmlns:a16="http://schemas.microsoft.com/office/drawing/2014/main" id="{0A537AC3-0B9E-2F86-C841-6EC5CF2D8F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584961" y="5558817"/>
            <a:ext cx="728147" cy="7281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80E919-76B0-6FC1-EFAE-0CF4AAEF7A02}"/>
              </a:ext>
            </a:extLst>
          </p:cNvPr>
          <p:cNvSpPr txBox="1"/>
          <p:nvPr/>
        </p:nvSpPr>
        <p:spPr>
          <a:xfrm>
            <a:off x="2513070" y="2443448"/>
            <a:ext cx="436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Issue &amp; The Need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152F40-5C18-FC3A-95C4-756154FA16DF}"/>
              </a:ext>
            </a:extLst>
          </p:cNvPr>
          <p:cNvSpPr txBox="1"/>
          <p:nvPr/>
        </p:nvSpPr>
        <p:spPr>
          <a:xfrm>
            <a:off x="2513070" y="4870252"/>
            <a:ext cx="436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Policy Recommendations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5E59E3-D48F-5254-778B-D63E22A36169}"/>
              </a:ext>
            </a:extLst>
          </p:cNvPr>
          <p:cNvSpPr txBox="1"/>
          <p:nvPr/>
        </p:nvSpPr>
        <p:spPr>
          <a:xfrm>
            <a:off x="2513070" y="5738223"/>
            <a:ext cx="436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Lived Experience in Minnesota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A45649-4A32-E6C8-5974-34C38FC5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8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195036" y="2257171"/>
            <a:ext cx="5801928" cy="2707705"/>
          </a:xfrm>
          <a:prstGeom prst="roundRect">
            <a:avLst/>
          </a:prstGeom>
          <a:solidFill>
            <a:schemeClr val="bg1"/>
          </a:solidFill>
          <a:ln w="1016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1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188" y="2990404"/>
            <a:ext cx="5721625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733" b="1" dirty="0">
                <a:latin typeface="Arial"/>
              </a:rPr>
              <a:t>Moncies Franco- Minnesota</a:t>
            </a:r>
            <a:endParaRPr lang="en-US" sz="3733" dirty="0">
              <a:latin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525FA3-1F43-5404-9BAB-87D7F3FC2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E216E-30EE-794D-82EB-E7F5CCC91463}" type="slidenum">
              <a:rPr lang="en-US">
                <a:solidFill>
                  <a:srgbClr val="FEFEFE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FEFE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24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B21A0-1CE1-C8A9-C296-AED199E32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500864-CFCF-F3D4-3668-F085CB044D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84960" y="2480022"/>
            <a:ext cx="7464425" cy="2051844"/>
          </a:xfrm>
        </p:spPr>
        <p:txBody>
          <a:bodyPr/>
          <a:lstStyle/>
          <a:p>
            <a:r>
              <a:rPr lang="en-US" sz="2000" b="0" dirty="0"/>
              <a:t>Colleen Healy Boufides		cboufides@networkforphl.org</a:t>
            </a:r>
          </a:p>
          <a:p>
            <a:r>
              <a:rPr lang="en-US" sz="2000" b="0" dirty="0"/>
              <a:t>Susan Fleurant				sfleurant@networkforphl.org</a:t>
            </a:r>
          </a:p>
          <a:p>
            <a:r>
              <a:rPr lang="en-US" sz="2000" b="0" dirty="0"/>
              <a:t>Moncies Franco				mfranco@hhrinstitute.org</a:t>
            </a:r>
          </a:p>
          <a:p>
            <a:r>
              <a:rPr lang="en-US" sz="2000" b="0" dirty="0"/>
              <a:t>James Mackey				james.mackey@ucsf.edu</a:t>
            </a:r>
          </a:p>
          <a:p>
            <a:r>
              <a:rPr lang="en-US" sz="2000" b="0" dirty="0"/>
              <a:t>Shira Shavit					shira.shavit@ucsf.edu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BCDCC4-8A34-61E0-B427-E04911C89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4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195036" y="2257171"/>
            <a:ext cx="5801928" cy="2707705"/>
          </a:xfrm>
          <a:prstGeom prst="roundRect">
            <a:avLst/>
          </a:prstGeom>
          <a:solidFill>
            <a:schemeClr val="bg1"/>
          </a:solidFill>
          <a:ln w="1016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1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188" y="2990404"/>
            <a:ext cx="5721625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733" b="1" dirty="0">
                <a:latin typeface="Arial"/>
              </a:rPr>
              <a:t>Transitions Clinic Network Model</a:t>
            </a:r>
            <a:endParaRPr lang="en-US" sz="3733" dirty="0">
              <a:latin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525FA3-1F43-5404-9BAB-87D7F3FC2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E216E-30EE-794D-82EB-E7F5CCC91463}" type="slidenum">
              <a:rPr lang="en-US">
                <a:solidFill>
                  <a:srgbClr val="FEFEFE"/>
                </a:solidFill>
              </a:rPr>
              <a:pPr>
                <a:defRPr/>
              </a:pPr>
              <a:t>4</a:t>
            </a:fld>
            <a:endParaRPr lang="en-US">
              <a:solidFill>
                <a:srgbClr val="FEFE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19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12933"/>
            <a:ext cx="11125200" cy="5715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2"/>
                </a:solidFill>
                <a:latin typeface="Seaford bold" panose="00000800000000000000" pitchFamily="2" charset="0"/>
              </a:rPr>
              <a:t>TRANSITIONS CLINIC NETWORK</a:t>
            </a:r>
          </a:p>
        </p:txBody>
      </p:sp>
      <p:pic>
        <p:nvPicPr>
          <p:cNvPr id="11" name="Picture Placeholder 10" descr="A doctor showing a patient something on the paper&#10;&#10;Description automatically generated with low confidence">
            <a:extLst>
              <a:ext uri="{FF2B5EF4-FFF2-40B4-BE49-F238E27FC236}">
                <a16:creationId xmlns:a16="http://schemas.microsoft.com/office/drawing/2014/main" id="{64856512-5857-4107-A151-B9FA2B5C8417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7" r="21757"/>
          <a:stretch>
            <a:fillRect/>
          </a:stretch>
        </p:blipFill>
        <p:spPr/>
      </p:pic>
      <p:pic>
        <p:nvPicPr>
          <p:cNvPr id="13" name="Picture Placeholder 12" descr="A person and person stand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C2859BA2-B8F6-4D3B-8F42-FE6C640C11C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21716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4C54036-A26E-4CBB-B1AF-8814AD4BB6B3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2" r="21692"/>
          <a:stretch>
            <a:fillRect/>
          </a:stretch>
        </p:blipFill>
        <p:spPr/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584433"/>
            <a:ext cx="11125200" cy="1139752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Addressing Legal Obstacles to Hiring Formerly Incarcerated Individuals as Community Health Workers </a:t>
            </a:r>
          </a:p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02/15/24</a:t>
            </a:r>
            <a:endParaRPr lang="en-US" sz="2400" b="1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b="1" kern="1200" dirty="0">
              <a:solidFill>
                <a:schemeClr val="bg1">
                  <a:lumMod val="95000"/>
                </a:schemeClr>
              </a:solidFill>
              <a:latin typeface="Seaford" panose="00000500000000000000" pitchFamily="2" charset="0"/>
            </a:endParaRPr>
          </a:p>
          <a:p>
            <a:endParaRPr lang="en-US" dirty="0">
              <a:solidFill>
                <a:schemeClr val="bg2"/>
              </a:solidFill>
              <a:latin typeface="Seafor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F774D78-09AA-4664-BF19-E3FA157CB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207" y="5571624"/>
            <a:ext cx="1052865" cy="903732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4752B5CB-6BCD-49CF-B773-86C72A654491}"/>
              </a:ext>
            </a:extLst>
          </p:cNvPr>
          <p:cNvGraphicFramePr/>
          <p:nvPr/>
        </p:nvGraphicFramePr>
        <p:xfrm>
          <a:off x="3652253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FD4C445-CB4D-406F-84FD-C3160FABAF58}"/>
              </a:ext>
            </a:extLst>
          </p:cNvPr>
          <p:cNvSpPr txBox="1"/>
          <p:nvPr/>
        </p:nvSpPr>
        <p:spPr>
          <a:xfrm>
            <a:off x="411746" y="1605079"/>
            <a:ext cx="490976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95959">
                  <a:lumMod val="75000"/>
                </a:srgbClr>
              </a:solidFill>
              <a:effectLst/>
              <a:uLnTx/>
              <a:uFillTx/>
              <a:latin typeface="Seaford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75000"/>
                  </a:srgbClr>
                </a:solidFill>
                <a:effectLst/>
                <a:uLnTx/>
                <a:uFillTx/>
                <a:latin typeface="Seaford" panose="00000500000000000000" pitchFamily="2" charset="0"/>
                <a:ea typeface="+mn-ea"/>
                <a:cs typeface="+mn-cs"/>
              </a:rPr>
              <a:t>James Mackey, MSW, DHSc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Program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95959">
                  <a:lumMod val="75000"/>
                </a:srgbClr>
              </a:solidFill>
              <a:effectLst/>
              <a:uLnTx/>
              <a:uFillTx/>
              <a:latin typeface="Seaford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75000"/>
                  </a:srgbClr>
                </a:solidFill>
                <a:effectLst/>
                <a:uLnTx/>
                <a:uFillTx/>
                <a:latin typeface="Seaford" panose="00000500000000000000" pitchFamily="2" charset="0"/>
                <a:ea typeface="+mn-ea"/>
                <a:cs typeface="+mn-cs"/>
              </a:rPr>
              <a:t>Shira Shavit,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Executive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95959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4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8727"/>
          <a:stretch>
            <a:fillRect/>
          </a:stretch>
        </p:blipFill>
        <p:spPr>
          <a:xfrm>
            <a:off x="1830190" y="1411118"/>
            <a:ext cx="8123435" cy="491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80D9560-B355-40A9-8180-1CC18777C5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290" y="5619750"/>
            <a:ext cx="1052865" cy="90373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5CF803F-0AD8-172C-EEE0-1CD17CD81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 anchor="ctr">
            <a:normAutofit/>
          </a:bodyPr>
          <a:lstStyle/>
          <a:p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aford" panose="00000500000000000000" pitchFamily="2" charset="0"/>
                <a:ea typeface="+mj-ea"/>
                <a:cs typeface="+mj-cs"/>
              </a:rPr>
              <a:t>TRANSITIONS CLINIC NETWORK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96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73ADDDF2-6BD0-4175-B742-02A30C3F0E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5379" r="4881" b="5540"/>
          <a:stretch/>
        </p:blipFill>
        <p:spPr>
          <a:xfrm>
            <a:off x="6732578" y="1707826"/>
            <a:ext cx="4650860" cy="3341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9B1B76-4C9F-2DDC-3BEF-AE6CD991B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aford" panose="00000500000000000000" pitchFamily="2" charset="0"/>
                <a:ea typeface="+mj-ea"/>
                <a:cs typeface="+mj-cs"/>
              </a:rPr>
              <a:t>TRANSITIONS CLINIC NETWORK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D2023B-230C-4545-A0F0-3F9785FE6F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  <a:ea typeface="Calibri" charset="0"/>
                <a:cs typeface="Calibri" charset="0"/>
              </a:rPr>
              <a:t>Supported 48 primary care programs in 14 states and Puerto Rico.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 </a:t>
            </a:r>
          </a:p>
          <a:p>
            <a:pPr marL="45719" indent="0">
              <a:buNone/>
            </a:pPr>
            <a:endParaRPr lang="en-US" sz="28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  <a:cs typeface="Calibri" panose="020F0502020204030204" pitchFamily="34" charset="0"/>
              </a:rPr>
              <a:t>In CA, 20 health systems in 12 counties.</a:t>
            </a:r>
            <a:endParaRPr lang="en-US" sz="28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D2F020F-7870-4C67-A306-ED51BF995F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290" y="5619750"/>
            <a:ext cx="1052865" cy="903732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C9B08BE-71EC-4CC1-BF16-204432A8C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23" y="3945636"/>
            <a:ext cx="2417135" cy="265066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4EF7F5B9-08D2-4076-AEF7-3E883728521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aford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9906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1758" y="3130042"/>
            <a:ext cx="3656153" cy="1702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1851" y="3210884"/>
            <a:ext cx="21643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ENHANCED PRIMARY CARE </a:t>
            </a:r>
          </a:p>
        </p:txBody>
      </p:sp>
      <p:sp>
        <p:nvSpPr>
          <p:cNvPr id="4" name="Rectangle 3"/>
          <p:cNvSpPr/>
          <p:nvPr/>
        </p:nvSpPr>
        <p:spPr>
          <a:xfrm>
            <a:off x="4071778" y="1590645"/>
            <a:ext cx="1491779" cy="101562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Criminal Legal System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(prison/jail/court)</a:t>
            </a:r>
          </a:p>
        </p:txBody>
      </p:sp>
      <p:sp>
        <p:nvSpPr>
          <p:cNvPr id="6" name="Rectangle 5"/>
          <p:cNvSpPr/>
          <p:nvPr/>
        </p:nvSpPr>
        <p:spPr>
          <a:xfrm>
            <a:off x="2160871" y="3553232"/>
            <a:ext cx="1401431" cy="99861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Based Organizations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(reentry services)</a:t>
            </a:r>
          </a:p>
        </p:txBody>
      </p:sp>
      <p:sp>
        <p:nvSpPr>
          <p:cNvPr id="7" name="Rectangle 6"/>
          <p:cNvSpPr/>
          <p:nvPr/>
        </p:nvSpPr>
        <p:spPr>
          <a:xfrm>
            <a:off x="5910177" y="5367464"/>
            <a:ext cx="1445802" cy="89334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Tertiary Care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(ED/hospital)</a:t>
            </a:r>
          </a:p>
        </p:txBody>
      </p:sp>
      <p:sp>
        <p:nvSpPr>
          <p:cNvPr id="8" name="Rectangle 7"/>
          <p:cNvSpPr/>
          <p:nvPr/>
        </p:nvSpPr>
        <p:spPr>
          <a:xfrm>
            <a:off x="8207107" y="3534805"/>
            <a:ext cx="1540090" cy="10281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Networks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(faith based, family)</a:t>
            </a:r>
          </a:p>
        </p:txBody>
      </p:sp>
      <p:sp>
        <p:nvSpPr>
          <p:cNvPr id="9" name="Rectangle 8"/>
          <p:cNvSpPr/>
          <p:nvPr/>
        </p:nvSpPr>
        <p:spPr>
          <a:xfrm>
            <a:off x="6279774" y="1583851"/>
            <a:ext cx="1445802" cy="101562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Supervision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(parole/probation)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52078" y="5378647"/>
            <a:ext cx="1384301" cy="89334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Housing System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(shelters, supportive housing, halfway house)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53892" y="5363521"/>
            <a:ext cx="1384301" cy="8785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Behavioral Health System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(residential, community mental health)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1375" y="3394497"/>
            <a:ext cx="3168816" cy="15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Interdisciplinary team with CHWs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Integrated mental health treatment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care-based SUD treatment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Specialized Primary Care, HIV/STI treatment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HCV treatment, Trauma-informed care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 Transformation in collaboration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with community (CAB)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1514EFCA-B948-471C-9D34-1514AC0D6EED}"/>
              </a:ext>
            </a:extLst>
          </p:cNvPr>
          <p:cNvSpPr/>
          <p:nvPr/>
        </p:nvSpPr>
        <p:spPr>
          <a:xfrm>
            <a:off x="4672228" y="2554983"/>
            <a:ext cx="250167" cy="60183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Arrow: Up-Down 21">
            <a:extLst>
              <a:ext uri="{FF2B5EF4-FFF2-40B4-BE49-F238E27FC236}">
                <a16:creationId xmlns:a16="http://schemas.microsoft.com/office/drawing/2014/main" id="{0010492C-95FB-4E26-A722-84FE43E3517D}"/>
              </a:ext>
            </a:extLst>
          </p:cNvPr>
          <p:cNvSpPr/>
          <p:nvPr/>
        </p:nvSpPr>
        <p:spPr>
          <a:xfrm>
            <a:off x="6811870" y="2546888"/>
            <a:ext cx="250167" cy="60183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Arrow: Up-Down 22">
            <a:extLst>
              <a:ext uri="{FF2B5EF4-FFF2-40B4-BE49-F238E27FC236}">
                <a16:creationId xmlns:a16="http://schemas.microsoft.com/office/drawing/2014/main" id="{BDA50692-9F10-471F-A1AC-AF585CB4C0FC}"/>
              </a:ext>
            </a:extLst>
          </p:cNvPr>
          <p:cNvSpPr/>
          <p:nvPr/>
        </p:nvSpPr>
        <p:spPr>
          <a:xfrm rot="5400000">
            <a:off x="3644024" y="3692526"/>
            <a:ext cx="250167" cy="60183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Arrow: Up-Down 32">
            <a:extLst>
              <a:ext uri="{FF2B5EF4-FFF2-40B4-BE49-F238E27FC236}">
                <a16:creationId xmlns:a16="http://schemas.microsoft.com/office/drawing/2014/main" id="{BA66E41B-1582-45E0-9581-A4CD0A181021}"/>
              </a:ext>
            </a:extLst>
          </p:cNvPr>
          <p:cNvSpPr/>
          <p:nvPr/>
        </p:nvSpPr>
        <p:spPr>
          <a:xfrm rot="5400000">
            <a:off x="7819374" y="3692527"/>
            <a:ext cx="250167" cy="60183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Arrow: Up-Down 33">
            <a:extLst>
              <a:ext uri="{FF2B5EF4-FFF2-40B4-BE49-F238E27FC236}">
                <a16:creationId xmlns:a16="http://schemas.microsoft.com/office/drawing/2014/main" id="{97944D99-DC40-4F52-858E-C9CACF782231}"/>
              </a:ext>
            </a:extLst>
          </p:cNvPr>
          <p:cNvSpPr/>
          <p:nvPr/>
        </p:nvSpPr>
        <p:spPr>
          <a:xfrm>
            <a:off x="4088026" y="4767226"/>
            <a:ext cx="250167" cy="60183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Arrow: Up-Down 34">
            <a:extLst>
              <a:ext uri="{FF2B5EF4-FFF2-40B4-BE49-F238E27FC236}">
                <a16:creationId xmlns:a16="http://schemas.microsoft.com/office/drawing/2014/main" id="{06354231-D9EB-4B86-AEB7-8D5F1A8EE410}"/>
              </a:ext>
            </a:extLst>
          </p:cNvPr>
          <p:cNvSpPr/>
          <p:nvPr/>
        </p:nvSpPr>
        <p:spPr>
          <a:xfrm>
            <a:off x="5189808" y="4797021"/>
            <a:ext cx="250167" cy="60183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Arrow: Up-Down 35">
            <a:extLst>
              <a:ext uri="{FF2B5EF4-FFF2-40B4-BE49-F238E27FC236}">
                <a16:creationId xmlns:a16="http://schemas.microsoft.com/office/drawing/2014/main" id="{4507E1DE-267C-473B-8767-9267B78E5A4E}"/>
              </a:ext>
            </a:extLst>
          </p:cNvPr>
          <p:cNvSpPr/>
          <p:nvPr/>
        </p:nvSpPr>
        <p:spPr>
          <a:xfrm>
            <a:off x="6291590" y="4804584"/>
            <a:ext cx="250167" cy="60183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40A7A3E-41B2-44FA-9E74-21AA57D3C5F1}"/>
              </a:ext>
            </a:extLst>
          </p:cNvPr>
          <p:cNvSpPr/>
          <p:nvPr/>
        </p:nvSpPr>
        <p:spPr>
          <a:xfrm>
            <a:off x="7427162" y="5362017"/>
            <a:ext cx="1384301" cy="89334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Health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Arrow: Up-Down 37">
            <a:extLst>
              <a:ext uri="{FF2B5EF4-FFF2-40B4-BE49-F238E27FC236}">
                <a16:creationId xmlns:a16="http://schemas.microsoft.com/office/drawing/2014/main" id="{6CF9B4AD-75FB-4754-B7AD-1FD115383666}"/>
              </a:ext>
            </a:extLst>
          </p:cNvPr>
          <p:cNvSpPr/>
          <p:nvPr/>
        </p:nvSpPr>
        <p:spPr>
          <a:xfrm>
            <a:off x="7393373" y="4767226"/>
            <a:ext cx="250167" cy="60183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2" descr="https://us2c-powerpoint.officeapps.live.com/pods/GetClipboardImage.ashx?Id=b78abeac-6fa7-41ee-841d-ecd92ab2218b&amp;DC=US2C&amp;pkey=b1a5e461-aa3e-4fb1-b959-9361404f1e0b&amp;wdwaccluster=US2C"/>
          <p:cNvSpPr>
            <a:spLocks noChangeAspect="1" noChangeArrowheads="1"/>
          </p:cNvSpPr>
          <p:nvPr/>
        </p:nvSpPr>
        <p:spPr bwMode="auto">
          <a:xfrm>
            <a:off x="212725" y="6508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4" descr="https://us2c-powerpoint.officeapps.live.com/pods/GetClipboardImage.ashx?Id=b78abeac-6fa7-41ee-841d-ecd92ab2218b&amp;DC=US2C&amp;pkey=b1a5e461-aa3e-4fb1-b959-9361404f1e0b&amp;wdwaccluster=US2C"/>
          <p:cNvSpPr>
            <a:spLocks noChangeAspect="1" noChangeArrowheads="1"/>
          </p:cNvSpPr>
          <p:nvPr/>
        </p:nvSpPr>
        <p:spPr bwMode="auto">
          <a:xfrm>
            <a:off x="365125" y="21748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35D124E-A960-24E1-8B5B-4D0DBF9D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 anchor="ctr">
            <a:normAutofit/>
          </a:bodyPr>
          <a:lstStyle/>
          <a:p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aford" panose="00000500000000000000" pitchFamily="2" charset="0"/>
                <a:ea typeface="+mj-ea"/>
                <a:cs typeface="+mj-cs"/>
              </a:rPr>
              <a:t>TCN MODEL OF CARE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3EF214DD-D35B-1F07-E26C-77D247EE76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207" y="5571624"/>
            <a:ext cx="1052865" cy="90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4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ldversionNetwork_PPT_template">
  <a:themeElements>
    <a:clrScheme name="Network with Hyperlinks">
      <a:dk1>
        <a:srgbClr val="404040"/>
      </a:dk1>
      <a:lt1>
        <a:srgbClr val="FEFEFE"/>
      </a:lt1>
      <a:dk2>
        <a:srgbClr val="B1BA1E"/>
      </a:dk2>
      <a:lt2>
        <a:srgbClr val="008877"/>
      </a:lt2>
      <a:accent1>
        <a:srgbClr val="247CBB"/>
      </a:accent1>
      <a:accent2>
        <a:srgbClr val="66B6E2"/>
      </a:accent2>
      <a:accent3>
        <a:srgbClr val="F1843D"/>
      </a:accent3>
      <a:accent4>
        <a:srgbClr val="67AE4B"/>
      </a:accent4>
      <a:accent5>
        <a:srgbClr val="8F6CAB"/>
      </a:accent5>
      <a:accent6>
        <a:srgbClr val="F05B5C"/>
      </a:accent6>
      <a:hlink>
        <a:srgbClr val="008877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ealth Fitness 16x9">
  <a:themeElements>
    <a:clrScheme name="Custom 6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003E6C"/>
      </a:accent1>
      <a:accent2>
        <a:srgbClr val="FBCE11"/>
      </a:accent2>
      <a:accent3>
        <a:srgbClr val="A50021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 and fitness presentation (widescreen).potx" id="{ABFD658B-2256-413B-9244-0F977A0B2D12}" vid="{E4CB021D-C859-4C82-BDBB-2F2FACCF0D8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OldversionNetwork_PPT_template</Template>
  <TotalTime>15</TotalTime>
  <Words>1085</Words>
  <Application>Microsoft Office PowerPoint</Application>
  <PresentationFormat>Widescreen</PresentationFormat>
  <Paragraphs>222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ＭＳ Ｐゴシック</vt:lpstr>
      <vt:lpstr>Arial</vt:lpstr>
      <vt:lpstr>Calibri</vt:lpstr>
      <vt:lpstr>Calibri Light</vt:lpstr>
      <vt:lpstr>Helvetica</vt:lpstr>
      <vt:lpstr>Lucida Grande</vt:lpstr>
      <vt:lpstr>Seaford</vt:lpstr>
      <vt:lpstr>Seaford bold</vt:lpstr>
      <vt:lpstr>Wingdings</vt:lpstr>
      <vt:lpstr>OldversionNetwork_PPT_template</vt:lpstr>
      <vt:lpstr>Health Fitness 16x9</vt:lpstr>
      <vt:lpstr>Addressing Legal Obstacles to Hiring Formerly Incarcerated Individuals as Community Health Workers</vt:lpstr>
      <vt:lpstr>Speakers</vt:lpstr>
      <vt:lpstr>Agenda</vt:lpstr>
      <vt:lpstr>PowerPoint Presentation</vt:lpstr>
      <vt:lpstr>TRANSITIONS CLINIC NETWORK</vt:lpstr>
      <vt:lpstr>PowerPoint Presentation</vt:lpstr>
      <vt:lpstr>TRANSITIONS CLINIC NETWORK</vt:lpstr>
      <vt:lpstr>TRANSITIONS CLINIC NETWORK</vt:lpstr>
      <vt:lpstr>TCN MODEL OF CARE</vt:lpstr>
      <vt:lpstr>PowerPoint Presentation</vt:lpstr>
      <vt:lpstr>PowerPoint Presentation</vt:lpstr>
      <vt:lpstr>TCN evidence-based Results</vt:lpstr>
      <vt:lpstr>PowerPoint Presentation</vt:lpstr>
      <vt:lpstr>PowerPoint Presentation</vt:lpstr>
      <vt:lpstr>Results</vt:lpstr>
      <vt:lpstr>TCN 360 Health SYSTEM TRANSFORMATION FOR HIRING CHWS with HX INCARCERATION </vt:lpstr>
      <vt:lpstr>OPPORTUNITY: 1115 WAIVERS                        INSPIRATION: ISSUE BRIEF  </vt:lpstr>
      <vt:lpstr>PowerPoint Presentation</vt:lpstr>
      <vt:lpstr>Overview</vt:lpstr>
      <vt:lpstr>PowerPoint Presentation</vt:lpstr>
      <vt:lpstr>Legal Obstacles</vt:lpstr>
      <vt:lpstr>Role of Federal Law</vt:lpstr>
      <vt:lpstr>State law – CHW certification</vt:lpstr>
      <vt:lpstr>State law – health care worker hiring restrictions</vt:lpstr>
      <vt:lpstr>State Law Example – Minnesota </vt:lpstr>
      <vt:lpstr>Opportunities</vt:lpstr>
      <vt:lpstr>Policy Recommendations</vt:lpstr>
      <vt:lpstr>Policy Recommendations cont.</vt:lpstr>
      <vt:lpstr>Issue Brief Hyperlink</vt:lpstr>
      <vt:lpstr>PowerPoint Presentation</vt:lpstr>
      <vt:lpstr>Thank you!</vt:lpstr>
    </vt:vector>
  </TitlesOfParts>
  <Company>William Mitchell College of Law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the Network</dc:title>
  <dc:creator>Windows User</dc:creator>
  <cp:lastModifiedBy>Susan Fleurant</cp:lastModifiedBy>
  <cp:revision>9</cp:revision>
  <cp:lastPrinted>2011-06-22T19:44:08Z</cp:lastPrinted>
  <dcterms:created xsi:type="dcterms:W3CDTF">2013-02-06T16:11:28Z</dcterms:created>
  <dcterms:modified xsi:type="dcterms:W3CDTF">2024-02-15T13:32:22Z</dcterms:modified>
</cp:coreProperties>
</file>