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5" r:id="rId3"/>
    <p:sldMasterId id="2147483725" r:id="rId4"/>
    <p:sldMasterId id="2147483754" r:id="rId5"/>
  </p:sldMasterIdLst>
  <p:notesMasterIdLst>
    <p:notesMasterId r:id="rId69"/>
  </p:notesMasterIdLst>
  <p:handoutMasterIdLst>
    <p:handoutMasterId r:id="rId70"/>
  </p:handoutMasterIdLst>
  <p:sldIdLst>
    <p:sldId id="317" r:id="rId6"/>
    <p:sldId id="9081" r:id="rId7"/>
    <p:sldId id="294" r:id="rId8"/>
    <p:sldId id="257" r:id="rId9"/>
    <p:sldId id="258" r:id="rId10"/>
    <p:sldId id="259" r:id="rId11"/>
    <p:sldId id="260" r:id="rId12"/>
    <p:sldId id="261" r:id="rId13"/>
    <p:sldId id="9082" r:id="rId14"/>
    <p:sldId id="315" r:id="rId15"/>
    <p:sldId id="299" r:id="rId16"/>
    <p:sldId id="321" r:id="rId17"/>
    <p:sldId id="303" r:id="rId18"/>
    <p:sldId id="305" r:id="rId19"/>
    <p:sldId id="304" r:id="rId20"/>
    <p:sldId id="306" r:id="rId21"/>
    <p:sldId id="307" r:id="rId22"/>
    <p:sldId id="308" r:id="rId23"/>
    <p:sldId id="309" r:id="rId24"/>
    <p:sldId id="310" r:id="rId25"/>
    <p:sldId id="311" r:id="rId26"/>
    <p:sldId id="312" r:id="rId27"/>
    <p:sldId id="313" r:id="rId28"/>
    <p:sldId id="320" r:id="rId29"/>
    <p:sldId id="296" r:id="rId30"/>
    <p:sldId id="1377" r:id="rId31"/>
    <p:sldId id="1388" r:id="rId32"/>
    <p:sldId id="1391" r:id="rId33"/>
    <p:sldId id="1405" r:id="rId34"/>
    <p:sldId id="1393" r:id="rId35"/>
    <p:sldId id="743" r:id="rId36"/>
    <p:sldId id="1404" r:id="rId37"/>
    <p:sldId id="1396" r:id="rId38"/>
    <p:sldId id="1397" r:id="rId39"/>
    <p:sldId id="1399" r:id="rId40"/>
    <p:sldId id="1398" r:id="rId41"/>
    <p:sldId id="1400" r:id="rId42"/>
    <p:sldId id="1406" r:id="rId43"/>
    <p:sldId id="1401" r:id="rId44"/>
    <p:sldId id="1402" r:id="rId45"/>
    <p:sldId id="1390" r:id="rId46"/>
    <p:sldId id="1386" r:id="rId47"/>
    <p:sldId id="319" r:id="rId48"/>
    <p:sldId id="280" r:id="rId49"/>
    <p:sldId id="356" r:id="rId50"/>
    <p:sldId id="412" r:id="rId51"/>
    <p:sldId id="9079" r:id="rId52"/>
    <p:sldId id="526" r:id="rId53"/>
    <p:sldId id="9074" r:id="rId54"/>
    <p:sldId id="554" r:id="rId55"/>
    <p:sldId id="9070" r:id="rId56"/>
    <p:sldId id="9072" r:id="rId57"/>
    <p:sldId id="559" r:id="rId58"/>
    <p:sldId id="9063" r:id="rId59"/>
    <p:sldId id="9075" r:id="rId60"/>
    <p:sldId id="9076" r:id="rId61"/>
    <p:sldId id="9077" r:id="rId62"/>
    <p:sldId id="9080" r:id="rId63"/>
    <p:sldId id="9078" r:id="rId64"/>
    <p:sldId id="560" r:id="rId65"/>
    <p:sldId id="561" r:id="rId66"/>
    <p:sldId id="318" r:id="rId67"/>
    <p:sldId id="155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8" userDrawn="1">
          <p15:clr>
            <a:srgbClr val="A4A3A4"/>
          </p15:clr>
        </p15:guide>
        <p15:guide id="2" orient="horz" pos="1443" userDrawn="1">
          <p15:clr>
            <a:srgbClr val="A4A3A4"/>
          </p15:clr>
        </p15:guide>
        <p15:guide id="3" orient="horz" pos="4029" userDrawn="1">
          <p15:clr>
            <a:srgbClr val="A4A3A4"/>
          </p15:clr>
        </p15:guide>
        <p15:guide id="4" orient="horz" pos="4210" userDrawn="1">
          <p15:clr>
            <a:srgbClr val="A4A3A4"/>
          </p15:clr>
        </p15:guide>
        <p15:guide id="5" orient="horz" pos="2556" userDrawn="1">
          <p15:clr>
            <a:srgbClr val="A4A3A4"/>
          </p15:clr>
        </p15:guide>
        <p15:guide id="6" orient="horz" userDrawn="1">
          <p15:clr>
            <a:srgbClr val="A4A3A4"/>
          </p15:clr>
        </p15:guide>
        <p15:guide id="7" pos="1013" userDrawn="1">
          <p15:clr>
            <a:srgbClr val="A4A3A4"/>
          </p15:clr>
        </p15:guide>
        <p15:guide id="8" pos="7283" userDrawn="1">
          <p15:clr>
            <a:srgbClr val="A4A3A4"/>
          </p15:clr>
        </p15:guide>
        <p15:guide id="9" pos="397" userDrawn="1">
          <p15:clr>
            <a:srgbClr val="A4A3A4"/>
          </p15:clr>
        </p15:guide>
        <p15:guide id="10" pos="3665" userDrawn="1">
          <p15:clr>
            <a:srgbClr val="A4A3A4"/>
          </p15:clr>
        </p15:guide>
        <p15:guide id="11" pos="132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74"/>
    <a:srgbClr val="8F6CAB"/>
    <a:srgbClr val="AFB72E"/>
    <a:srgbClr val="67AE4B"/>
    <a:srgbClr val="5BA2AD"/>
    <a:srgbClr val="FFFFFF"/>
    <a:srgbClr val="FFFEFF"/>
    <a:srgbClr val="FEFEFF"/>
    <a:srgbClr val="FEFFFE"/>
    <a:srgbClr val="FE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9B9894-2FF6-4DBD-9375-7EB924B40027}" v="12" dt="2023-08-17T16:49:53.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85" autoAdjust="0"/>
    <p:restoredTop sz="72913" autoAdjust="0"/>
  </p:normalViewPr>
  <p:slideViewPr>
    <p:cSldViewPr snapToGrid="0">
      <p:cViewPr varScale="1">
        <p:scale>
          <a:sx n="36" d="100"/>
          <a:sy n="36" d="100"/>
        </p:scale>
        <p:origin x="1157" y="43"/>
      </p:cViewPr>
      <p:guideLst>
        <p:guide orient="horz" pos="1068"/>
        <p:guide orient="horz" pos="1443"/>
        <p:guide orient="horz" pos="4029"/>
        <p:guide orient="horz" pos="4210"/>
        <p:guide orient="horz" pos="2556"/>
        <p:guide orient="horz"/>
        <p:guide pos="1013"/>
        <p:guide pos="7283"/>
        <p:guide pos="397"/>
        <p:guide pos="3665"/>
        <p:guide pos="13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7" d="100"/>
          <a:sy n="87" d="100"/>
        </p:scale>
        <p:origin x="3840"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832270-1C31-4646-B6BF-898868D2980D}"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9EFDB48A-719E-4034-ABF0-245148EB3D0D}">
      <dgm:prSet phldrT="[Text]" custT="1"/>
      <dgm:spPr/>
      <dgm:t>
        <a:bodyPr/>
        <a:lstStyle/>
        <a:p>
          <a:r>
            <a:rPr lang="en-US" sz="2500" dirty="0"/>
            <a:t> An accessible equity tool to be practically applied</a:t>
          </a:r>
        </a:p>
      </dgm:t>
    </dgm:pt>
    <dgm:pt modelId="{D7E40430-5A91-466B-A23F-68F08F6C2962}" type="parTrans" cxnId="{649C4E52-D65E-459A-BAD0-9EB7866496B8}">
      <dgm:prSet/>
      <dgm:spPr/>
      <dgm:t>
        <a:bodyPr/>
        <a:lstStyle/>
        <a:p>
          <a:endParaRPr lang="en-US"/>
        </a:p>
      </dgm:t>
    </dgm:pt>
    <dgm:pt modelId="{5B7A2EB0-E4FA-4626-9B1D-E8C52E9F2B78}" type="sibTrans" cxnId="{649C4E52-D65E-459A-BAD0-9EB7866496B8}">
      <dgm:prSet/>
      <dgm:spPr/>
      <dgm:t>
        <a:bodyPr/>
        <a:lstStyle/>
        <a:p>
          <a:endParaRPr lang="en-US"/>
        </a:p>
      </dgm:t>
    </dgm:pt>
    <dgm:pt modelId="{8495EB7C-175C-4188-B950-AC785684AF1D}">
      <dgm:prSet phldrT="[Text]" custT="1"/>
      <dgm:spPr/>
      <dgm:t>
        <a:bodyPr/>
        <a:lstStyle/>
        <a:p>
          <a:r>
            <a:rPr lang="en-US" sz="3800" dirty="0"/>
            <a:t> </a:t>
          </a:r>
          <a:r>
            <a:rPr lang="en-US" sz="2500" dirty="0"/>
            <a:t>For policymakers and partners</a:t>
          </a:r>
        </a:p>
      </dgm:t>
    </dgm:pt>
    <dgm:pt modelId="{DD7E7B04-F89F-4A04-AAB4-F0A45F879CAD}" type="sibTrans" cxnId="{0CFDC625-042E-4448-8B75-CB12F049BD54}">
      <dgm:prSet/>
      <dgm:spPr/>
      <dgm:t>
        <a:bodyPr/>
        <a:lstStyle/>
        <a:p>
          <a:endParaRPr lang="en-US"/>
        </a:p>
      </dgm:t>
    </dgm:pt>
    <dgm:pt modelId="{6F8A21E3-2559-4397-9AE4-FAB1363A10F2}" type="parTrans" cxnId="{0CFDC625-042E-4448-8B75-CB12F049BD54}">
      <dgm:prSet/>
      <dgm:spPr/>
      <dgm:t>
        <a:bodyPr/>
        <a:lstStyle/>
        <a:p>
          <a:endParaRPr lang="en-US"/>
        </a:p>
      </dgm:t>
    </dgm:pt>
    <dgm:pt modelId="{ACC962CC-74C9-437B-AB04-1D01E98825C3}">
      <dgm:prSet phldrT="[Text]" custT="1"/>
      <dgm:spPr/>
      <dgm:t>
        <a:bodyPr/>
        <a:lstStyle/>
        <a:p>
          <a:r>
            <a:rPr lang="en-US" sz="2500" dirty="0"/>
            <a:t>  A simple framework to guide an equity analysis </a:t>
          </a:r>
        </a:p>
      </dgm:t>
    </dgm:pt>
    <dgm:pt modelId="{0B77C082-10E0-4565-BC33-B3EE04FBDAF0}" type="sibTrans" cxnId="{06B2779D-EB8A-4AB4-975D-8027C6753C86}">
      <dgm:prSet/>
      <dgm:spPr/>
      <dgm:t>
        <a:bodyPr/>
        <a:lstStyle/>
        <a:p>
          <a:endParaRPr lang="en-US"/>
        </a:p>
      </dgm:t>
    </dgm:pt>
    <dgm:pt modelId="{BFEEA8A4-6154-470F-898D-17B65C139E11}" type="parTrans" cxnId="{06B2779D-EB8A-4AB4-975D-8027C6753C86}">
      <dgm:prSet/>
      <dgm:spPr/>
      <dgm:t>
        <a:bodyPr/>
        <a:lstStyle/>
        <a:p>
          <a:endParaRPr lang="en-US"/>
        </a:p>
      </dgm:t>
    </dgm:pt>
    <dgm:pt modelId="{CC1C1439-4620-4843-84AC-7A6045628C6F}" type="pres">
      <dgm:prSet presAssocID="{7E832270-1C31-4646-B6BF-898868D2980D}" presName="Name0" presStyleCnt="0">
        <dgm:presLayoutVars>
          <dgm:chMax val="7"/>
          <dgm:chPref val="7"/>
          <dgm:dir/>
        </dgm:presLayoutVars>
      </dgm:prSet>
      <dgm:spPr/>
    </dgm:pt>
    <dgm:pt modelId="{4B660A54-AF78-420C-90AE-2684BA229228}" type="pres">
      <dgm:prSet presAssocID="{7E832270-1C31-4646-B6BF-898868D2980D}" presName="Name1" presStyleCnt="0"/>
      <dgm:spPr/>
    </dgm:pt>
    <dgm:pt modelId="{9A9ABCED-21CB-45FE-A136-0E8B5C71D748}" type="pres">
      <dgm:prSet presAssocID="{7E832270-1C31-4646-B6BF-898868D2980D}" presName="cycle" presStyleCnt="0"/>
      <dgm:spPr/>
    </dgm:pt>
    <dgm:pt modelId="{B6B2F054-211D-4DF0-88E3-10776ABA717B}" type="pres">
      <dgm:prSet presAssocID="{7E832270-1C31-4646-B6BF-898868D2980D}" presName="srcNode" presStyleLbl="node1" presStyleIdx="0" presStyleCnt="3"/>
      <dgm:spPr/>
    </dgm:pt>
    <dgm:pt modelId="{F549BBBF-7BD9-4D8B-88BE-7A88E0975D93}" type="pres">
      <dgm:prSet presAssocID="{7E832270-1C31-4646-B6BF-898868D2980D}" presName="conn" presStyleLbl="parChTrans1D2" presStyleIdx="0" presStyleCnt="1"/>
      <dgm:spPr/>
    </dgm:pt>
    <dgm:pt modelId="{A1FFF96A-E514-4F84-BDC5-19FB157E785C}" type="pres">
      <dgm:prSet presAssocID="{7E832270-1C31-4646-B6BF-898868D2980D}" presName="extraNode" presStyleLbl="node1" presStyleIdx="0" presStyleCnt="3"/>
      <dgm:spPr/>
    </dgm:pt>
    <dgm:pt modelId="{4C408271-C0A2-4160-9332-F9B46DE8920C}" type="pres">
      <dgm:prSet presAssocID="{7E832270-1C31-4646-B6BF-898868D2980D}" presName="dstNode" presStyleLbl="node1" presStyleIdx="0" presStyleCnt="3"/>
      <dgm:spPr/>
    </dgm:pt>
    <dgm:pt modelId="{80B26DAD-623C-4900-B96B-06B77DB64F0A}" type="pres">
      <dgm:prSet presAssocID="{ACC962CC-74C9-437B-AB04-1D01E98825C3}" presName="text_1" presStyleLbl="node1" presStyleIdx="0" presStyleCnt="3" custScaleX="104964">
        <dgm:presLayoutVars>
          <dgm:bulletEnabled val="1"/>
        </dgm:presLayoutVars>
      </dgm:prSet>
      <dgm:spPr/>
    </dgm:pt>
    <dgm:pt modelId="{E51AA555-2438-46B2-83F9-AAF17BB7D49B}" type="pres">
      <dgm:prSet presAssocID="{ACC962CC-74C9-437B-AB04-1D01E98825C3}" presName="accent_1" presStyleCnt="0"/>
      <dgm:spPr/>
    </dgm:pt>
    <dgm:pt modelId="{9A0F239D-2AB7-4902-967E-04F34E07D2C7}" type="pres">
      <dgm:prSet presAssocID="{ACC962CC-74C9-437B-AB04-1D01E98825C3}" presName="accentRepeatNode" presStyleLbl="solidFgAcc1" presStyleIdx="0" presStyleCnt="3"/>
      <dgm:spPr/>
    </dgm:pt>
    <dgm:pt modelId="{F57592C7-9FE4-4976-9204-7DAD3B28A203}" type="pres">
      <dgm:prSet presAssocID="{8495EB7C-175C-4188-B950-AC785684AF1D}" presName="text_2" presStyleLbl="node1" presStyleIdx="1" presStyleCnt="3" custScaleX="104332">
        <dgm:presLayoutVars>
          <dgm:bulletEnabled val="1"/>
        </dgm:presLayoutVars>
      </dgm:prSet>
      <dgm:spPr/>
    </dgm:pt>
    <dgm:pt modelId="{F6C5C8DB-C337-4B1E-A61C-A9B9D364767A}" type="pres">
      <dgm:prSet presAssocID="{8495EB7C-175C-4188-B950-AC785684AF1D}" presName="accent_2" presStyleCnt="0"/>
      <dgm:spPr/>
    </dgm:pt>
    <dgm:pt modelId="{B4F33686-634E-4EFA-8B63-744AED345C38}" type="pres">
      <dgm:prSet presAssocID="{8495EB7C-175C-4188-B950-AC785684AF1D}" presName="accentRepeatNode" presStyleLbl="solidFgAcc1" presStyleIdx="1" presStyleCnt="3"/>
      <dgm:spPr/>
    </dgm:pt>
    <dgm:pt modelId="{5ACB19C6-9479-4BEB-8296-88A57677D43E}" type="pres">
      <dgm:prSet presAssocID="{9EFDB48A-719E-4034-ABF0-245148EB3D0D}" presName="text_3" presStyleLbl="node1" presStyleIdx="2" presStyleCnt="3" custScaleX="104143">
        <dgm:presLayoutVars>
          <dgm:bulletEnabled val="1"/>
        </dgm:presLayoutVars>
      </dgm:prSet>
      <dgm:spPr/>
    </dgm:pt>
    <dgm:pt modelId="{1F8FBEF8-63EF-4CE0-8E3D-F69103F5CA86}" type="pres">
      <dgm:prSet presAssocID="{9EFDB48A-719E-4034-ABF0-245148EB3D0D}" presName="accent_3" presStyleCnt="0"/>
      <dgm:spPr/>
    </dgm:pt>
    <dgm:pt modelId="{B960DD78-F97A-4EF0-BFF2-65841D8BCFBF}" type="pres">
      <dgm:prSet presAssocID="{9EFDB48A-719E-4034-ABF0-245148EB3D0D}" presName="accentRepeatNode" presStyleLbl="solidFgAcc1" presStyleIdx="2" presStyleCnt="3"/>
      <dgm:spPr/>
    </dgm:pt>
  </dgm:ptLst>
  <dgm:cxnLst>
    <dgm:cxn modelId="{0CFDC625-042E-4448-8B75-CB12F049BD54}" srcId="{7E832270-1C31-4646-B6BF-898868D2980D}" destId="{8495EB7C-175C-4188-B950-AC785684AF1D}" srcOrd="1" destOrd="0" parTransId="{6F8A21E3-2559-4397-9AE4-FAB1363A10F2}" sibTransId="{DD7E7B04-F89F-4A04-AAB4-F0A45F879CAD}"/>
    <dgm:cxn modelId="{81A8C464-CBD3-454A-A103-A3FCD68DB4CB}" type="presOf" srcId="{7E832270-1C31-4646-B6BF-898868D2980D}" destId="{CC1C1439-4620-4843-84AC-7A6045628C6F}" srcOrd="0" destOrd="0" presId="urn:microsoft.com/office/officeart/2008/layout/VerticalCurvedList"/>
    <dgm:cxn modelId="{649C4E52-D65E-459A-BAD0-9EB7866496B8}" srcId="{7E832270-1C31-4646-B6BF-898868D2980D}" destId="{9EFDB48A-719E-4034-ABF0-245148EB3D0D}" srcOrd="2" destOrd="0" parTransId="{D7E40430-5A91-466B-A23F-68F08F6C2962}" sibTransId="{5B7A2EB0-E4FA-4626-9B1D-E8C52E9F2B78}"/>
    <dgm:cxn modelId="{5834D759-24C3-466A-AC9E-12A8F2244212}" type="presOf" srcId="{8495EB7C-175C-4188-B950-AC785684AF1D}" destId="{F57592C7-9FE4-4976-9204-7DAD3B28A203}" srcOrd="0" destOrd="0" presId="urn:microsoft.com/office/officeart/2008/layout/VerticalCurvedList"/>
    <dgm:cxn modelId="{8ED7BD9A-DEC4-4875-A4F8-A30883885F5C}" type="presOf" srcId="{ACC962CC-74C9-437B-AB04-1D01E98825C3}" destId="{80B26DAD-623C-4900-B96B-06B77DB64F0A}" srcOrd="0" destOrd="0" presId="urn:microsoft.com/office/officeart/2008/layout/VerticalCurvedList"/>
    <dgm:cxn modelId="{06B2779D-EB8A-4AB4-975D-8027C6753C86}" srcId="{7E832270-1C31-4646-B6BF-898868D2980D}" destId="{ACC962CC-74C9-437B-AB04-1D01E98825C3}" srcOrd="0" destOrd="0" parTransId="{BFEEA8A4-6154-470F-898D-17B65C139E11}" sibTransId="{0B77C082-10E0-4565-BC33-B3EE04FBDAF0}"/>
    <dgm:cxn modelId="{C58D9EB9-8018-4B38-9088-CDB64EC581B2}" type="presOf" srcId="{0B77C082-10E0-4565-BC33-B3EE04FBDAF0}" destId="{F549BBBF-7BD9-4D8B-88BE-7A88E0975D93}" srcOrd="0" destOrd="0" presId="urn:microsoft.com/office/officeart/2008/layout/VerticalCurvedList"/>
    <dgm:cxn modelId="{A426D9C0-85B1-4EA0-BC3D-2DC61AC8C2B0}" type="presOf" srcId="{9EFDB48A-719E-4034-ABF0-245148EB3D0D}" destId="{5ACB19C6-9479-4BEB-8296-88A57677D43E}" srcOrd="0" destOrd="0" presId="urn:microsoft.com/office/officeart/2008/layout/VerticalCurvedList"/>
    <dgm:cxn modelId="{0B50899F-5F49-41EE-A715-0521FEB5156A}" type="presParOf" srcId="{CC1C1439-4620-4843-84AC-7A6045628C6F}" destId="{4B660A54-AF78-420C-90AE-2684BA229228}" srcOrd="0" destOrd="0" presId="urn:microsoft.com/office/officeart/2008/layout/VerticalCurvedList"/>
    <dgm:cxn modelId="{AD10E579-D579-47C3-B22C-A6602814148E}" type="presParOf" srcId="{4B660A54-AF78-420C-90AE-2684BA229228}" destId="{9A9ABCED-21CB-45FE-A136-0E8B5C71D748}" srcOrd="0" destOrd="0" presId="urn:microsoft.com/office/officeart/2008/layout/VerticalCurvedList"/>
    <dgm:cxn modelId="{261D8C98-5732-4F80-86BF-0643F5A8A8E3}" type="presParOf" srcId="{9A9ABCED-21CB-45FE-A136-0E8B5C71D748}" destId="{B6B2F054-211D-4DF0-88E3-10776ABA717B}" srcOrd="0" destOrd="0" presId="urn:microsoft.com/office/officeart/2008/layout/VerticalCurvedList"/>
    <dgm:cxn modelId="{F049538B-00A9-4A43-A14A-9FDDDCE5BDB5}" type="presParOf" srcId="{9A9ABCED-21CB-45FE-A136-0E8B5C71D748}" destId="{F549BBBF-7BD9-4D8B-88BE-7A88E0975D93}" srcOrd="1" destOrd="0" presId="urn:microsoft.com/office/officeart/2008/layout/VerticalCurvedList"/>
    <dgm:cxn modelId="{B264BFA8-2902-409C-8306-07B1CE23DBD4}" type="presParOf" srcId="{9A9ABCED-21CB-45FE-A136-0E8B5C71D748}" destId="{A1FFF96A-E514-4F84-BDC5-19FB157E785C}" srcOrd="2" destOrd="0" presId="urn:microsoft.com/office/officeart/2008/layout/VerticalCurvedList"/>
    <dgm:cxn modelId="{F7764BD2-0D36-4B65-8C02-BD8D28898F75}" type="presParOf" srcId="{9A9ABCED-21CB-45FE-A136-0E8B5C71D748}" destId="{4C408271-C0A2-4160-9332-F9B46DE8920C}" srcOrd="3" destOrd="0" presId="urn:microsoft.com/office/officeart/2008/layout/VerticalCurvedList"/>
    <dgm:cxn modelId="{0BA70481-F186-4A3B-9042-AEB416F7329D}" type="presParOf" srcId="{4B660A54-AF78-420C-90AE-2684BA229228}" destId="{80B26DAD-623C-4900-B96B-06B77DB64F0A}" srcOrd="1" destOrd="0" presId="urn:microsoft.com/office/officeart/2008/layout/VerticalCurvedList"/>
    <dgm:cxn modelId="{304996D0-CE04-4F30-A7C5-B87150430BA3}" type="presParOf" srcId="{4B660A54-AF78-420C-90AE-2684BA229228}" destId="{E51AA555-2438-46B2-83F9-AAF17BB7D49B}" srcOrd="2" destOrd="0" presId="urn:microsoft.com/office/officeart/2008/layout/VerticalCurvedList"/>
    <dgm:cxn modelId="{1B30F946-573A-40D3-9148-0ED6BA8EAEBC}" type="presParOf" srcId="{E51AA555-2438-46B2-83F9-AAF17BB7D49B}" destId="{9A0F239D-2AB7-4902-967E-04F34E07D2C7}" srcOrd="0" destOrd="0" presId="urn:microsoft.com/office/officeart/2008/layout/VerticalCurvedList"/>
    <dgm:cxn modelId="{6762B63D-F1C8-4213-96CE-F21559FEF665}" type="presParOf" srcId="{4B660A54-AF78-420C-90AE-2684BA229228}" destId="{F57592C7-9FE4-4976-9204-7DAD3B28A203}" srcOrd="3" destOrd="0" presId="urn:microsoft.com/office/officeart/2008/layout/VerticalCurvedList"/>
    <dgm:cxn modelId="{040ED253-84F3-43D4-8D94-AF11673CD5EA}" type="presParOf" srcId="{4B660A54-AF78-420C-90AE-2684BA229228}" destId="{F6C5C8DB-C337-4B1E-A61C-A9B9D364767A}" srcOrd="4" destOrd="0" presId="urn:microsoft.com/office/officeart/2008/layout/VerticalCurvedList"/>
    <dgm:cxn modelId="{312EF248-7DB0-4663-ADB9-F5860FFD1E7D}" type="presParOf" srcId="{F6C5C8DB-C337-4B1E-A61C-A9B9D364767A}" destId="{B4F33686-634E-4EFA-8B63-744AED345C38}" srcOrd="0" destOrd="0" presId="urn:microsoft.com/office/officeart/2008/layout/VerticalCurvedList"/>
    <dgm:cxn modelId="{4DC01888-DB63-4921-943A-22129CBAC7DB}" type="presParOf" srcId="{4B660A54-AF78-420C-90AE-2684BA229228}" destId="{5ACB19C6-9479-4BEB-8296-88A57677D43E}" srcOrd="5" destOrd="0" presId="urn:microsoft.com/office/officeart/2008/layout/VerticalCurvedList"/>
    <dgm:cxn modelId="{1ED60F4F-B23D-4841-A217-112E8E0E73EE}" type="presParOf" srcId="{4B660A54-AF78-420C-90AE-2684BA229228}" destId="{1F8FBEF8-63EF-4CE0-8E3D-F69103F5CA86}" srcOrd="6" destOrd="0" presId="urn:microsoft.com/office/officeart/2008/layout/VerticalCurvedList"/>
    <dgm:cxn modelId="{E9491EAF-DBF1-4FCC-AE1E-F7DFB9EC7685}" type="presParOf" srcId="{1F8FBEF8-63EF-4CE0-8E3D-F69103F5CA86}" destId="{B960DD78-F97A-4EF0-BFF2-65841D8BCFB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758E81-3606-4A5D-A70E-0AC47208F444}"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n-US"/>
        </a:p>
      </dgm:t>
    </dgm:pt>
    <dgm:pt modelId="{222D1159-99EC-4F15-AB8B-9CF23197A663}">
      <dgm:prSet phldrT="[Text]"/>
      <dgm:spPr/>
      <dgm:t>
        <a:bodyPr/>
        <a:lstStyle/>
        <a:p>
          <a:r>
            <a:rPr lang="en-US" dirty="0"/>
            <a:t>Step One </a:t>
          </a:r>
        </a:p>
      </dgm:t>
    </dgm:pt>
    <dgm:pt modelId="{23DC2AB5-E00A-4BDD-813F-2DDD935C7AB2}" type="parTrans" cxnId="{5886368A-5EC4-430B-AFA5-2807F446E71F}">
      <dgm:prSet/>
      <dgm:spPr/>
      <dgm:t>
        <a:bodyPr/>
        <a:lstStyle/>
        <a:p>
          <a:endParaRPr lang="en-US"/>
        </a:p>
      </dgm:t>
    </dgm:pt>
    <dgm:pt modelId="{EBB8BD09-FEBD-40E3-95F0-A838B648DFAE}" type="sibTrans" cxnId="{5886368A-5EC4-430B-AFA5-2807F446E71F}">
      <dgm:prSet/>
      <dgm:spPr/>
      <dgm:t>
        <a:bodyPr/>
        <a:lstStyle/>
        <a:p>
          <a:endParaRPr lang="en-US"/>
        </a:p>
      </dgm:t>
    </dgm:pt>
    <dgm:pt modelId="{A83F37B1-E195-4FA5-A76E-2228F57AD7EF}">
      <dgm:prSet phldrT="[Text]"/>
      <dgm:spPr/>
      <dgm:t>
        <a:bodyPr/>
        <a:lstStyle/>
        <a:p>
          <a:r>
            <a:rPr lang="en-US" dirty="0"/>
            <a:t>Establish why the policy is being reviewed or proposed </a:t>
          </a:r>
        </a:p>
      </dgm:t>
    </dgm:pt>
    <dgm:pt modelId="{26F85EF7-929E-4615-8673-157CE0451137}" type="parTrans" cxnId="{21974B2D-F745-47EC-9C1C-8082F5CC212F}">
      <dgm:prSet/>
      <dgm:spPr/>
      <dgm:t>
        <a:bodyPr/>
        <a:lstStyle/>
        <a:p>
          <a:endParaRPr lang="en-US"/>
        </a:p>
      </dgm:t>
    </dgm:pt>
    <dgm:pt modelId="{F5E184D1-62C0-43D1-A36A-694B9E46DF65}" type="sibTrans" cxnId="{21974B2D-F745-47EC-9C1C-8082F5CC212F}">
      <dgm:prSet/>
      <dgm:spPr/>
      <dgm:t>
        <a:bodyPr/>
        <a:lstStyle/>
        <a:p>
          <a:endParaRPr lang="en-US"/>
        </a:p>
      </dgm:t>
    </dgm:pt>
    <dgm:pt modelId="{F9D07FBB-2241-42A6-BB1B-6980F2259389}">
      <dgm:prSet phldrT="[Text]"/>
      <dgm:spPr/>
      <dgm:t>
        <a:bodyPr/>
        <a:lstStyle/>
        <a:p>
          <a:r>
            <a:rPr lang="en-US" dirty="0"/>
            <a:t>Determine the Impact of the Policy on Internal and External Partners </a:t>
          </a:r>
        </a:p>
      </dgm:t>
    </dgm:pt>
    <dgm:pt modelId="{E51A11E1-D89B-421E-A689-6823DDF323FA}" type="sibTrans" cxnId="{26BD698D-AD08-418B-85A6-81F96FE3880B}">
      <dgm:prSet/>
      <dgm:spPr/>
      <dgm:t>
        <a:bodyPr/>
        <a:lstStyle/>
        <a:p>
          <a:endParaRPr lang="en-US"/>
        </a:p>
      </dgm:t>
    </dgm:pt>
    <dgm:pt modelId="{CDC44546-F0B6-43C8-8033-C1A8A102C871}" type="parTrans" cxnId="{26BD698D-AD08-418B-85A6-81F96FE3880B}">
      <dgm:prSet/>
      <dgm:spPr/>
      <dgm:t>
        <a:bodyPr/>
        <a:lstStyle/>
        <a:p>
          <a:endParaRPr lang="en-US"/>
        </a:p>
      </dgm:t>
    </dgm:pt>
    <dgm:pt modelId="{4C1733DC-45F6-477A-BC91-C4F25462CAAB}">
      <dgm:prSet phldrT="[Text]"/>
      <dgm:spPr/>
      <dgm:t>
        <a:bodyPr/>
        <a:lstStyle/>
        <a:p>
          <a:r>
            <a:rPr lang="en-US" dirty="0"/>
            <a:t>Step Three </a:t>
          </a:r>
        </a:p>
      </dgm:t>
    </dgm:pt>
    <dgm:pt modelId="{FD92C2C7-8C9E-43EC-9D85-083F759F7A23}" type="sibTrans" cxnId="{5D5961CC-43C7-4A7A-A7FF-C5E76F2E7E03}">
      <dgm:prSet/>
      <dgm:spPr/>
      <dgm:t>
        <a:bodyPr/>
        <a:lstStyle/>
        <a:p>
          <a:endParaRPr lang="en-US"/>
        </a:p>
      </dgm:t>
    </dgm:pt>
    <dgm:pt modelId="{6A977DDC-D56D-41D6-858E-86E8CC7D983B}" type="parTrans" cxnId="{5D5961CC-43C7-4A7A-A7FF-C5E76F2E7E03}">
      <dgm:prSet/>
      <dgm:spPr/>
      <dgm:t>
        <a:bodyPr/>
        <a:lstStyle/>
        <a:p>
          <a:endParaRPr lang="en-US"/>
        </a:p>
      </dgm:t>
    </dgm:pt>
    <dgm:pt modelId="{E5D66727-6065-43FD-A4DD-5B282122C335}">
      <dgm:prSet phldrT="[Text]"/>
      <dgm:spPr/>
      <dgm:t>
        <a:bodyPr/>
        <a:lstStyle/>
        <a:p>
          <a:r>
            <a:rPr lang="en-US" dirty="0"/>
            <a:t>Step Two </a:t>
          </a:r>
        </a:p>
      </dgm:t>
    </dgm:pt>
    <dgm:pt modelId="{DECDDCF8-8B64-4039-87BC-EFECF305C169}" type="sibTrans" cxnId="{9F338321-C54A-4EF5-AD40-8C25B0470122}">
      <dgm:prSet/>
      <dgm:spPr/>
      <dgm:t>
        <a:bodyPr/>
        <a:lstStyle/>
        <a:p>
          <a:endParaRPr lang="en-US"/>
        </a:p>
      </dgm:t>
    </dgm:pt>
    <dgm:pt modelId="{F5A0FD4E-365F-4C6B-BC2C-6BE87D9CB95B}" type="parTrans" cxnId="{9F338321-C54A-4EF5-AD40-8C25B0470122}">
      <dgm:prSet/>
      <dgm:spPr/>
      <dgm:t>
        <a:bodyPr/>
        <a:lstStyle/>
        <a:p>
          <a:endParaRPr lang="en-US"/>
        </a:p>
      </dgm:t>
    </dgm:pt>
    <dgm:pt modelId="{54306D5C-1E0D-4E5A-92A0-5E3DB99C53B7}">
      <dgm:prSet phldrT="[Text]"/>
      <dgm:spPr/>
      <dgm:t>
        <a:bodyPr/>
        <a:lstStyle/>
        <a:p>
          <a:r>
            <a:rPr lang="en-US" dirty="0"/>
            <a:t>Explain the Context of the Policy </a:t>
          </a:r>
        </a:p>
      </dgm:t>
    </dgm:pt>
    <dgm:pt modelId="{2AA6E5DC-09AD-44E1-A555-32900E2C19C5}" type="sibTrans" cxnId="{8D767FE9-91FA-4EC7-8659-FA175EF2F997}">
      <dgm:prSet/>
      <dgm:spPr/>
      <dgm:t>
        <a:bodyPr/>
        <a:lstStyle/>
        <a:p>
          <a:endParaRPr lang="en-US"/>
        </a:p>
      </dgm:t>
    </dgm:pt>
    <dgm:pt modelId="{F425F659-F13C-45E8-8147-9BD4FA2C2905}" type="parTrans" cxnId="{8D767FE9-91FA-4EC7-8659-FA175EF2F997}">
      <dgm:prSet/>
      <dgm:spPr/>
      <dgm:t>
        <a:bodyPr/>
        <a:lstStyle/>
        <a:p>
          <a:endParaRPr lang="en-US"/>
        </a:p>
      </dgm:t>
    </dgm:pt>
    <dgm:pt modelId="{139A074D-DB82-420A-8424-15962731E637}" type="pres">
      <dgm:prSet presAssocID="{0E758E81-3606-4A5D-A70E-0AC47208F444}" presName="theList" presStyleCnt="0">
        <dgm:presLayoutVars>
          <dgm:dir/>
          <dgm:animLvl val="lvl"/>
          <dgm:resizeHandles val="exact"/>
        </dgm:presLayoutVars>
      </dgm:prSet>
      <dgm:spPr/>
    </dgm:pt>
    <dgm:pt modelId="{46DBE452-7952-4329-8801-1EE550C39FD6}" type="pres">
      <dgm:prSet presAssocID="{222D1159-99EC-4F15-AB8B-9CF23197A663}" presName="compNode" presStyleCnt="0"/>
      <dgm:spPr/>
    </dgm:pt>
    <dgm:pt modelId="{5ADDF475-4E22-4C41-AF2D-647760978BFF}" type="pres">
      <dgm:prSet presAssocID="{222D1159-99EC-4F15-AB8B-9CF23197A663}" presName="noGeometry" presStyleCnt="0"/>
      <dgm:spPr/>
    </dgm:pt>
    <dgm:pt modelId="{EE5D6EA9-F32C-422E-BD79-C9B7F82C0253}" type="pres">
      <dgm:prSet presAssocID="{222D1159-99EC-4F15-AB8B-9CF23197A663}" presName="childTextVisible" presStyleLbl="bgAccFollowNode1" presStyleIdx="0" presStyleCnt="3" custScaleX="98137">
        <dgm:presLayoutVars>
          <dgm:bulletEnabled val="1"/>
        </dgm:presLayoutVars>
      </dgm:prSet>
      <dgm:spPr/>
    </dgm:pt>
    <dgm:pt modelId="{04DD3AED-DD99-4339-BE40-D7D94CE16A5F}" type="pres">
      <dgm:prSet presAssocID="{222D1159-99EC-4F15-AB8B-9CF23197A663}" presName="childTextHidden" presStyleLbl="bgAccFollowNode1" presStyleIdx="0" presStyleCnt="3"/>
      <dgm:spPr/>
    </dgm:pt>
    <dgm:pt modelId="{0692A2AD-1ABF-467D-8232-390BA7AD54E8}" type="pres">
      <dgm:prSet presAssocID="{222D1159-99EC-4F15-AB8B-9CF23197A663}" presName="parentText" presStyleLbl="node1" presStyleIdx="0" presStyleCnt="3">
        <dgm:presLayoutVars>
          <dgm:chMax val="1"/>
          <dgm:bulletEnabled val="1"/>
        </dgm:presLayoutVars>
      </dgm:prSet>
      <dgm:spPr/>
    </dgm:pt>
    <dgm:pt modelId="{DD198494-6D14-4449-9DB8-10F980881F6E}" type="pres">
      <dgm:prSet presAssocID="{222D1159-99EC-4F15-AB8B-9CF23197A663}" presName="aSpace" presStyleCnt="0"/>
      <dgm:spPr/>
    </dgm:pt>
    <dgm:pt modelId="{EC493975-7D99-434A-8FDB-F85BDF7190AC}" type="pres">
      <dgm:prSet presAssocID="{E5D66727-6065-43FD-A4DD-5B282122C335}" presName="compNode" presStyleCnt="0"/>
      <dgm:spPr/>
    </dgm:pt>
    <dgm:pt modelId="{0154204F-FA94-47F9-9B37-BBFF44BE2438}" type="pres">
      <dgm:prSet presAssocID="{E5D66727-6065-43FD-A4DD-5B282122C335}" presName="noGeometry" presStyleCnt="0"/>
      <dgm:spPr/>
    </dgm:pt>
    <dgm:pt modelId="{815C776E-18C2-43DF-91A9-9D2760F45F26}" type="pres">
      <dgm:prSet presAssocID="{E5D66727-6065-43FD-A4DD-5B282122C335}" presName="childTextVisible" presStyleLbl="bgAccFollowNode1" presStyleIdx="1" presStyleCnt="3">
        <dgm:presLayoutVars>
          <dgm:bulletEnabled val="1"/>
        </dgm:presLayoutVars>
      </dgm:prSet>
      <dgm:spPr/>
    </dgm:pt>
    <dgm:pt modelId="{840C1545-D29E-41C5-A08B-3E614B73E2A0}" type="pres">
      <dgm:prSet presAssocID="{E5D66727-6065-43FD-A4DD-5B282122C335}" presName="childTextHidden" presStyleLbl="bgAccFollowNode1" presStyleIdx="1" presStyleCnt="3"/>
      <dgm:spPr/>
    </dgm:pt>
    <dgm:pt modelId="{9FA822EC-CA5D-43CF-B0D6-5ACB6EE796C8}" type="pres">
      <dgm:prSet presAssocID="{E5D66727-6065-43FD-A4DD-5B282122C335}" presName="parentText" presStyleLbl="node1" presStyleIdx="1" presStyleCnt="3">
        <dgm:presLayoutVars>
          <dgm:chMax val="1"/>
          <dgm:bulletEnabled val="1"/>
        </dgm:presLayoutVars>
      </dgm:prSet>
      <dgm:spPr/>
    </dgm:pt>
    <dgm:pt modelId="{1B021B9C-F503-4653-BB13-9769C87D0370}" type="pres">
      <dgm:prSet presAssocID="{E5D66727-6065-43FD-A4DD-5B282122C335}" presName="aSpace" presStyleCnt="0"/>
      <dgm:spPr/>
    </dgm:pt>
    <dgm:pt modelId="{CD81BFCC-C24E-45BB-A2AC-7724A849E08A}" type="pres">
      <dgm:prSet presAssocID="{4C1733DC-45F6-477A-BC91-C4F25462CAAB}" presName="compNode" presStyleCnt="0"/>
      <dgm:spPr/>
    </dgm:pt>
    <dgm:pt modelId="{ECA4886F-FBB9-4783-99D0-53FEC2F07EE4}" type="pres">
      <dgm:prSet presAssocID="{4C1733DC-45F6-477A-BC91-C4F25462CAAB}" presName="noGeometry" presStyleCnt="0"/>
      <dgm:spPr/>
    </dgm:pt>
    <dgm:pt modelId="{5C7707B7-20CA-4247-A9DB-F1534F8B9D43}" type="pres">
      <dgm:prSet presAssocID="{4C1733DC-45F6-477A-BC91-C4F25462CAAB}" presName="childTextVisible" presStyleLbl="bgAccFollowNode1" presStyleIdx="2" presStyleCnt="3">
        <dgm:presLayoutVars>
          <dgm:bulletEnabled val="1"/>
        </dgm:presLayoutVars>
      </dgm:prSet>
      <dgm:spPr/>
    </dgm:pt>
    <dgm:pt modelId="{2C288370-1DD8-491C-A1BA-648F55251C9F}" type="pres">
      <dgm:prSet presAssocID="{4C1733DC-45F6-477A-BC91-C4F25462CAAB}" presName="childTextHidden" presStyleLbl="bgAccFollowNode1" presStyleIdx="2" presStyleCnt="3"/>
      <dgm:spPr/>
    </dgm:pt>
    <dgm:pt modelId="{A28F3621-F11D-4B7B-8EB9-C166B4F03FE1}" type="pres">
      <dgm:prSet presAssocID="{4C1733DC-45F6-477A-BC91-C4F25462CAAB}" presName="parentText" presStyleLbl="node1" presStyleIdx="2" presStyleCnt="3">
        <dgm:presLayoutVars>
          <dgm:chMax val="1"/>
          <dgm:bulletEnabled val="1"/>
        </dgm:presLayoutVars>
      </dgm:prSet>
      <dgm:spPr/>
    </dgm:pt>
  </dgm:ptLst>
  <dgm:cxnLst>
    <dgm:cxn modelId="{072C820A-77F4-4FFE-8590-4F9576ADB0EB}" type="presOf" srcId="{E5D66727-6065-43FD-A4DD-5B282122C335}" destId="{9FA822EC-CA5D-43CF-B0D6-5ACB6EE796C8}" srcOrd="0" destOrd="0" presId="urn:microsoft.com/office/officeart/2005/8/layout/hProcess6"/>
    <dgm:cxn modelId="{0362C010-DAFD-4F70-8D27-A7DFBC17F750}" type="presOf" srcId="{4C1733DC-45F6-477A-BC91-C4F25462CAAB}" destId="{A28F3621-F11D-4B7B-8EB9-C166B4F03FE1}" srcOrd="0" destOrd="0" presId="urn:microsoft.com/office/officeart/2005/8/layout/hProcess6"/>
    <dgm:cxn modelId="{1035EE13-4444-4F7E-961A-4AA9E0203AE7}" type="presOf" srcId="{A83F37B1-E195-4FA5-A76E-2228F57AD7EF}" destId="{04DD3AED-DD99-4339-BE40-D7D94CE16A5F}" srcOrd="1" destOrd="0" presId="urn:microsoft.com/office/officeart/2005/8/layout/hProcess6"/>
    <dgm:cxn modelId="{9F338321-C54A-4EF5-AD40-8C25B0470122}" srcId="{0E758E81-3606-4A5D-A70E-0AC47208F444}" destId="{E5D66727-6065-43FD-A4DD-5B282122C335}" srcOrd="1" destOrd="0" parTransId="{F5A0FD4E-365F-4C6B-BC2C-6BE87D9CB95B}" sibTransId="{DECDDCF8-8B64-4039-87BC-EFECF305C169}"/>
    <dgm:cxn modelId="{21974B2D-F745-47EC-9C1C-8082F5CC212F}" srcId="{222D1159-99EC-4F15-AB8B-9CF23197A663}" destId="{A83F37B1-E195-4FA5-A76E-2228F57AD7EF}" srcOrd="0" destOrd="0" parTransId="{26F85EF7-929E-4615-8673-157CE0451137}" sibTransId="{F5E184D1-62C0-43D1-A36A-694B9E46DF65}"/>
    <dgm:cxn modelId="{7BB4C65F-919C-427E-9780-1EA8119427B1}" type="presOf" srcId="{0E758E81-3606-4A5D-A70E-0AC47208F444}" destId="{139A074D-DB82-420A-8424-15962731E637}" srcOrd="0" destOrd="0" presId="urn:microsoft.com/office/officeart/2005/8/layout/hProcess6"/>
    <dgm:cxn modelId="{BCD3FC4C-DD65-4D0D-9723-6B0D3E635493}" type="presOf" srcId="{F9D07FBB-2241-42A6-BB1B-6980F2259389}" destId="{5C7707B7-20CA-4247-A9DB-F1534F8B9D43}" srcOrd="0" destOrd="0" presId="urn:microsoft.com/office/officeart/2005/8/layout/hProcess6"/>
    <dgm:cxn modelId="{5E3D7F7F-AA17-4D8B-B99E-301D081BAEAE}" type="presOf" srcId="{54306D5C-1E0D-4E5A-92A0-5E3DB99C53B7}" destId="{815C776E-18C2-43DF-91A9-9D2760F45F26}" srcOrd="0" destOrd="0" presId="urn:microsoft.com/office/officeart/2005/8/layout/hProcess6"/>
    <dgm:cxn modelId="{128EF381-67B4-4B14-994F-10AF9FF368A6}" type="presOf" srcId="{F9D07FBB-2241-42A6-BB1B-6980F2259389}" destId="{2C288370-1DD8-491C-A1BA-648F55251C9F}" srcOrd="1" destOrd="0" presId="urn:microsoft.com/office/officeart/2005/8/layout/hProcess6"/>
    <dgm:cxn modelId="{5886368A-5EC4-430B-AFA5-2807F446E71F}" srcId="{0E758E81-3606-4A5D-A70E-0AC47208F444}" destId="{222D1159-99EC-4F15-AB8B-9CF23197A663}" srcOrd="0" destOrd="0" parTransId="{23DC2AB5-E00A-4BDD-813F-2DDD935C7AB2}" sibTransId="{EBB8BD09-FEBD-40E3-95F0-A838B648DFAE}"/>
    <dgm:cxn modelId="{26BD698D-AD08-418B-85A6-81F96FE3880B}" srcId="{4C1733DC-45F6-477A-BC91-C4F25462CAAB}" destId="{F9D07FBB-2241-42A6-BB1B-6980F2259389}" srcOrd="0" destOrd="0" parTransId="{CDC44546-F0B6-43C8-8033-C1A8A102C871}" sibTransId="{E51A11E1-D89B-421E-A689-6823DDF323FA}"/>
    <dgm:cxn modelId="{441F95C6-3321-4D94-A483-9F7BCE341F89}" type="presOf" srcId="{222D1159-99EC-4F15-AB8B-9CF23197A663}" destId="{0692A2AD-1ABF-467D-8232-390BA7AD54E8}" srcOrd="0" destOrd="0" presId="urn:microsoft.com/office/officeart/2005/8/layout/hProcess6"/>
    <dgm:cxn modelId="{5D5961CC-43C7-4A7A-A7FF-C5E76F2E7E03}" srcId="{0E758E81-3606-4A5D-A70E-0AC47208F444}" destId="{4C1733DC-45F6-477A-BC91-C4F25462CAAB}" srcOrd="2" destOrd="0" parTransId="{6A977DDC-D56D-41D6-858E-86E8CC7D983B}" sibTransId="{FD92C2C7-8C9E-43EC-9D85-083F759F7A23}"/>
    <dgm:cxn modelId="{B8F5ADDA-FA2D-4FF8-94B6-282B4D2F46D6}" type="presOf" srcId="{A83F37B1-E195-4FA5-A76E-2228F57AD7EF}" destId="{EE5D6EA9-F32C-422E-BD79-C9B7F82C0253}" srcOrd="0" destOrd="0" presId="urn:microsoft.com/office/officeart/2005/8/layout/hProcess6"/>
    <dgm:cxn modelId="{8D767FE9-91FA-4EC7-8659-FA175EF2F997}" srcId="{E5D66727-6065-43FD-A4DD-5B282122C335}" destId="{54306D5C-1E0D-4E5A-92A0-5E3DB99C53B7}" srcOrd="0" destOrd="0" parTransId="{F425F659-F13C-45E8-8147-9BD4FA2C2905}" sibTransId="{2AA6E5DC-09AD-44E1-A555-32900E2C19C5}"/>
    <dgm:cxn modelId="{F36BDFF9-471E-4B5A-BDAE-47BBA480A45A}" type="presOf" srcId="{54306D5C-1E0D-4E5A-92A0-5E3DB99C53B7}" destId="{840C1545-D29E-41C5-A08B-3E614B73E2A0}" srcOrd="1" destOrd="0" presId="urn:microsoft.com/office/officeart/2005/8/layout/hProcess6"/>
    <dgm:cxn modelId="{CADDDF72-8C4E-4C16-9570-4C19EFCD90C9}" type="presParOf" srcId="{139A074D-DB82-420A-8424-15962731E637}" destId="{46DBE452-7952-4329-8801-1EE550C39FD6}" srcOrd="0" destOrd="0" presId="urn:microsoft.com/office/officeart/2005/8/layout/hProcess6"/>
    <dgm:cxn modelId="{FC86C266-B1D1-42AA-8028-0ED39AADA328}" type="presParOf" srcId="{46DBE452-7952-4329-8801-1EE550C39FD6}" destId="{5ADDF475-4E22-4C41-AF2D-647760978BFF}" srcOrd="0" destOrd="0" presId="urn:microsoft.com/office/officeart/2005/8/layout/hProcess6"/>
    <dgm:cxn modelId="{336306F3-271F-4150-A9B4-FB6566F4D61A}" type="presParOf" srcId="{46DBE452-7952-4329-8801-1EE550C39FD6}" destId="{EE5D6EA9-F32C-422E-BD79-C9B7F82C0253}" srcOrd="1" destOrd="0" presId="urn:microsoft.com/office/officeart/2005/8/layout/hProcess6"/>
    <dgm:cxn modelId="{CF884556-9658-4C8E-B314-62D1C80B60BA}" type="presParOf" srcId="{46DBE452-7952-4329-8801-1EE550C39FD6}" destId="{04DD3AED-DD99-4339-BE40-D7D94CE16A5F}" srcOrd="2" destOrd="0" presId="urn:microsoft.com/office/officeart/2005/8/layout/hProcess6"/>
    <dgm:cxn modelId="{A9B3C965-CD8C-49AD-BD01-795EB82578C5}" type="presParOf" srcId="{46DBE452-7952-4329-8801-1EE550C39FD6}" destId="{0692A2AD-1ABF-467D-8232-390BA7AD54E8}" srcOrd="3" destOrd="0" presId="urn:microsoft.com/office/officeart/2005/8/layout/hProcess6"/>
    <dgm:cxn modelId="{2F07BE72-1A8B-44B8-8AD4-767A6C933C65}" type="presParOf" srcId="{139A074D-DB82-420A-8424-15962731E637}" destId="{DD198494-6D14-4449-9DB8-10F980881F6E}" srcOrd="1" destOrd="0" presId="urn:microsoft.com/office/officeart/2005/8/layout/hProcess6"/>
    <dgm:cxn modelId="{B7526F10-A2A6-49FD-890E-E499635D368E}" type="presParOf" srcId="{139A074D-DB82-420A-8424-15962731E637}" destId="{EC493975-7D99-434A-8FDB-F85BDF7190AC}" srcOrd="2" destOrd="0" presId="urn:microsoft.com/office/officeart/2005/8/layout/hProcess6"/>
    <dgm:cxn modelId="{57F5F99A-7C44-42A7-806A-B220792AE616}" type="presParOf" srcId="{EC493975-7D99-434A-8FDB-F85BDF7190AC}" destId="{0154204F-FA94-47F9-9B37-BBFF44BE2438}" srcOrd="0" destOrd="0" presId="urn:microsoft.com/office/officeart/2005/8/layout/hProcess6"/>
    <dgm:cxn modelId="{D715C7CD-A469-4352-88D1-64D964AA5148}" type="presParOf" srcId="{EC493975-7D99-434A-8FDB-F85BDF7190AC}" destId="{815C776E-18C2-43DF-91A9-9D2760F45F26}" srcOrd="1" destOrd="0" presId="urn:microsoft.com/office/officeart/2005/8/layout/hProcess6"/>
    <dgm:cxn modelId="{0C0D0745-54FF-4861-BDC4-4A1FBF3FC650}" type="presParOf" srcId="{EC493975-7D99-434A-8FDB-F85BDF7190AC}" destId="{840C1545-D29E-41C5-A08B-3E614B73E2A0}" srcOrd="2" destOrd="0" presId="urn:microsoft.com/office/officeart/2005/8/layout/hProcess6"/>
    <dgm:cxn modelId="{F448E4C5-0B94-4FD8-B336-56F5EF0DC8C9}" type="presParOf" srcId="{EC493975-7D99-434A-8FDB-F85BDF7190AC}" destId="{9FA822EC-CA5D-43CF-B0D6-5ACB6EE796C8}" srcOrd="3" destOrd="0" presId="urn:microsoft.com/office/officeart/2005/8/layout/hProcess6"/>
    <dgm:cxn modelId="{A760C604-F9A4-435E-83AA-44B8BD52B531}" type="presParOf" srcId="{139A074D-DB82-420A-8424-15962731E637}" destId="{1B021B9C-F503-4653-BB13-9769C87D0370}" srcOrd="3" destOrd="0" presId="urn:microsoft.com/office/officeart/2005/8/layout/hProcess6"/>
    <dgm:cxn modelId="{086EC85A-2A16-4D9F-9CB2-4AD719B10BB7}" type="presParOf" srcId="{139A074D-DB82-420A-8424-15962731E637}" destId="{CD81BFCC-C24E-45BB-A2AC-7724A849E08A}" srcOrd="4" destOrd="0" presId="urn:microsoft.com/office/officeart/2005/8/layout/hProcess6"/>
    <dgm:cxn modelId="{B6A7F405-29A9-4E12-B0DC-86F34245C886}" type="presParOf" srcId="{CD81BFCC-C24E-45BB-A2AC-7724A849E08A}" destId="{ECA4886F-FBB9-4783-99D0-53FEC2F07EE4}" srcOrd="0" destOrd="0" presId="urn:microsoft.com/office/officeart/2005/8/layout/hProcess6"/>
    <dgm:cxn modelId="{9CC214E4-DE65-4EFC-A700-CF46F7228E94}" type="presParOf" srcId="{CD81BFCC-C24E-45BB-A2AC-7724A849E08A}" destId="{5C7707B7-20CA-4247-A9DB-F1534F8B9D43}" srcOrd="1" destOrd="0" presId="urn:microsoft.com/office/officeart/2005/8/layout/hProcess6"/>
    <dgm:cxn modelId="{26A11EC1-62B5-4BAE-9B1E-C94C14FC7128}" type="presParOf" srcId="{CD81BFCC-C24E-45BB-A2AC-7724A849E08A}" destId="{2C288370-1DD8-491C-A1BA-648F55251C9F}" srcOrd="2" destOrd="0" presId="urn:microsoft.com/office/officeart/2005/8/layout/hProcess6"/>
    <dgm:cxn modelId="{11228DA0-79EB-4AF1-B0E6-2DF65FE1CA4C}" type="presParOf" srcId="{CD81BFCC-C24E-45BB-A2AC-7724A849E08A}" destId="{A28F3621-F11D-4B7B-8EB9-C166B4F03FE1}"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758E81-3606-4A5D-A70E-0AC47208F444}"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n-US"/>
        </a:p>
      </dgm:t>
    </dgm:pt>
    <dgm:pt modelId="{222D1159-99EC-4F15-AB8B-9CF23197A663}">
      <dgm:prSet phldrT="[Text]" custT="1"/>
      <dgm:spPr/>
      <dgm:t>
        <a:bodyPr/>
        <a:lstStyle/>
        <a:p>
          <a:r>
            <a:rPr lang="en-US" sz="3000" dirty="0"/>
            <a:t>Step Four </a:t>
          </a:r>
        </a:p>
      </dgm:t>
    </dgm:pt>
    <dgm:pt modelId="{23DC2AB5-E00A-4BDD-813F-2DDD935C7AB2}" type="parTrans" cxnId="{5886368A-5EC4-430B-AFA5-2807F446E71F}">
      <dgm:prSet/>
      <dgm:spPr/>
      <dgm:t>
        <a:bodyPr/>
        <a:lstStyle/>
        <a:p>
          <a:endParaRPr lang="en-US"/>
        </a:p>
      </dgm:t>
    </dgm:pt>
    <dgm:pt modelId="{EBB8BD09-FEBD-40E3-95F0-A838B648DFAE}" type="sibTrans" cxnId="{5886368A-5EC4-430B-AFA5-2807F446E71F}">
      <dgm:prSet/>
      <dgm:spPr/>
      <dgm:t>
        <a:bodyPr/>
        <a:lstStyle/>
        <a:p>
          <a:endParaRPr lang="en-US"/>
        </a:p>
      </dgm:t>
    </dgm:pt>
    <dgm:pt modelId="{A83F37B1-E195-4FA5-A76E-2228F57AD7EF}">
      <dgm:prSet phldrT="[Text]"/>
      <dgm:spPr/>
      <dgm:t>
        <a:bodyPr/>
        <a:lstStyle/>
        <a:p>
          <a:r>
            <a:rPr lang="en-US" dirty="0"/>
            <a:t>Identify Potential Outcomes</a:t>
          </a:r>
        </a:p>
      </dgm:t>
    </dgm:pt>
    <dgm:pt modelId="{26F85EF7-929E-4615-8673-157CE0451137}" type="parTrans" cxnId="{21974B2D-F745-47EC-9C1C-8082F5CC212F}">
      <dgm:prSet/>
      <dgm:spPr/>
      <dgm:t>
        <a:bodyPr/>
        <a:lstStyle/>
        <a:p>
          <a:endParaRPr lang="en-US"/>
        </a:p>
      </dgm:t>
    </dgm:pt>
    <dgm:pt modelId="{F5E184D1-62C0-43D1-A36A-694B9E46DF65}" type="sibTrans" cxnId="{21974B2D-F745-47EC-9C1C-8082F5CC212F}">
      <dgm:prSet/>
      <dgm:spPr/>
      <dgm:t>
        <a:bodyPr/>
        <a:lstStyle/>
        <a:p>
          <a:endParaRPr lang="en-US"/>
        </a:p>
      </dgm:t>
    </dgm:pt>
    <dgm:pt modelId="{F9D07FBB-2241-42A6-BB1B-6980F2259389}">
      <dgm:prSet phldrT="[Text]"/>
      <dgm:spPr/>
      <dgm:t>
        <a:bodyPr/>
        <a:lstStyle/>
        <a:p>
          <a:r>
            <a:rPr lang="en-US" dirty="0"/>
            <a:t>Make It Sustainable </a:t>
          </a:r>
        </a:p>
      </dgm:t>
    </dgm:pt>
    <dgm:pt modelId="{E51A11E1-D89B-421E-A689-6823DDF323FA}" type="sibTrans" cxnId="{26BD698D-AD08-418B-85A6-81F96FE3880B}">
      <dgm:prSet/>
      <dgm:spPr/>
      <dgm:t>
        <a:bodyPr/>
        <a:lstStyle/>
        <a:p>
          <a:endParaRPr lang="en-US"/>
        </a:p>
      </dgm:t>
    </dgm:pt>
    <dgm:pt modelId="{CDC44546-F0B6-43C8-8033-C1A8A102C871}" type="parTrans" cxnId="{26BD698D-AD08-418B-85A6-81F96FE3880B}">
      <dgm:prSet/>
      <dgm:spPr/>
      <dgm:t>
        <a:bodyPr/>
        <a:lstStyle/>
        <a:p>
          <a:endParaRPr lang="en-US"/>
        </a:p>
      </dgm:t>
    </dgm:pt>
    <dgm:pt modelId="{4C1733DC-45F6-477A-BC91-C4F25462CAAB}">
      <dgm:prSet phldrT="[Text]" custT="1"/>
      <dgm:spPr/>
      <dgm:t>
        <a:bodyPr/>
        <a:lstStyle/>
        <a:p>
          <a:r>
            <a:rPr lang="en-US" sz="3000" dirty="0"/>
            <a:t>Step Six </a:t>
          </a:r>
        </a:p>
      </dgm:t>
    </dgm:pt>
    <dgm:pt modelId="{FD92C2C7-8C9E-43EC-9D85-083F759F7A23}" type="sibTrans" cxnId="{5D5961CC-43C7-4A7A-A7FF-C5E76F2E7E03}">
      <dgm:prSet/>
      <dgm:spPr/>
      <dgm:t>
        <a:bodyPr/>
        <a:lstStyle/>
        <a:p>
          <a:endParaRPr lang="en-US"/>
        </a:p>
      </dgm:t>
    </dgm:pt>
    <dgm:pt modelId="{6A977DDC-D56D-41D6-858E-86E8CC7D983B}" type="parTrans" cxnId="{5D5961CC-43C7-4A7A-A7FF-C5E76F2E7E03}">
      <dgm:prSet/>
      <dgm:spPr/>
      <dgm:t>
        <a:bodyPr/>
        <a:lstStyle/>
        <a:p>
          <a:endParaRPr lang="en-US"/>
        </a:p>
      </dgm:t>
    </dgm:pt>
    <dgm:pt modelId="{E5D66727-6065-43FD-A4DD-5B282122C335}">
      <dgm:prSet phldrT="[Text]" custT="1"/>
      <dgm:spPr/>
      <dgm:t>
        <a:bodyPr/>
        <a:lstStyle/>
        <a:p>
          <a:r>
            <a:rPr lang="en-US" sz="3000" dirty="0"/>
            <a:t>Step Five </a:t>
          </a:r>
        </a:p>
      </dgm:t>
    </dgm:pt>
    <dgm:pt modelId="{DECDDCF8-8B64-4039-87BC-EFECF305C169}" type="sibTrans" cxnId="{9F338321-C54A-4EF5-AD40-8C25B0470122}">
      <dgm:prSet/>
      <dgm:spPr/>
      <dgm:t>
        <a:bodyPr/>
        <a:lstStyle/>
        <a:p>
          <a:endParaRPr lang="en-US"/>
        </a:p>
      </dgm:t>
    </dgm:pt>
    <dgm:pt modelId="{F5A0FD4E-365F-4C6B-BC2C-6BE87D9CB95B}" type="parTrans" cxnId="{9F338321-C54A-4EF5-AD40-8C25B0470122}">
      <dgm:prSet/>
      <dgm:spPr/>
      <dgm:t>
        <a:bodyPr/>
        <a:lstStyle/>
        <a:p>
          <a:endParaRPr lang="en-US"/>
        </a:p>
      </dgm:t>
    </dgm:pt>
    <dgm:pt modelId="{54306D5C-1E0D-4E5A-92A0-5E3DB99C53B7}">
      <dgm:prSet phldrT="[Text]"/>
      <dgm:spPr/>
      <dgm:t>
        <a:bodyPr/>
        <a:lstStyle/>
        <a:p>
          <a:r>
            <a:rPr lang="en-US" dirty="0"/>
            <a:t>Consider Other Policy Pathways</a:t>
          </a:r>
        </a:p>
      </dgm:t>
    </dgm:pt>
    <dgm:pt modelId="{2AA6E5DC-09AD-44E1-A555-32900E2C19C5}" type="sibTrans" cxnId="{8D767FE9-91FA-4EC7-8659-FA175EF2F997}">
      <dgm:prSet/>
      <dgm:spPr/>
      <dgm:t>
        <a:bodyPr/>
        <a:lstStyle/>
        <a:p>
          <a:endParaRPr lang="en-US"/>
        </a:p>
      </dgm:t>
    </dgm:pt>
    <dgm:pt modelId="{F425F659-F13C-45E8-8147-9BD4FA2C2905}" type="parTrans" cxnId="{8D767FE9-91FA-4EC7-8659-FA175EF2F997}">
      <dgm:prSet/>
      <dgm:spPr/>
      <dgm:t>
        <a:bodyPr/>
        <a:lstStyle/>
        <a:p>
          <a:endParaRPr lang="en-US"/>
        </a:p>
      </dgm:t>
    </dgm:pt>
    <dgm:pt modelId="{139A074D-DB82-420A-8424-15962731E637}" type="pres">
      <dgm:prSet presAssocID="{0E758E81-3606-4A5D-A70E-0AC47208F444}" presName="theList" presStyleCnt="0">
        <dgm:presLayoutVars>
          <dgm:dir/>
          <dgm:animLvl val="lvl"/>
          <dgm:resizeHandles val="exact"/>
        </dgm:presLayoutVars>
      </dgm:prSet>
      <dgm:spPr/>
    </dgm:pt>
    <dgm:pt modelId="{46DBE452-7952-4329-8801-1EE550C39FD6}" type="pres">
      <dgm:prSet presAssocID="{222D1159-99EC-4F15-AB8B-9CF23197A663}" presName="compNode" presStyleCnt="0"/>
      <dgm:spPr/>
    </dgm:pt>
    <dgm:pt modelId="{5ADDF475-4E22-4C41-AF2D-647760978BFF}" type="pres">
      <dgm:prSet presAssocID="{222D1159-99EC-4F15-AB8B-9CF23197A663}" presName="noGeometry" presStyleCnt="0"/>
      <dgm:spPr/>
    </dgm:pt>
    <dgm:pt modelId="{EE5D6EA9-F32C-422E-BD79-C9B7F82C0253}" type="pres">
      <dgm:prSet presAssocID="{222D1159-99EC-4F15-AB8B-9CF23197A663}" presName="childTextVisible" presStyleLbl="bgAccFollowNode1" presStyleIdx="0" presStyleCnt="3" custScaleX="98137">
        <dgm:presLayoutVars>
          <dgm:bulletEnabled val="1"/>
        </dgm:presLayoutVars>
      </dgm:prSet>
      <dgm:spPr/>
    </dgm:pt>
    <dgm:pt modelId="{04DD3AED-DD99-4339-BE40-D7D94CE16A5F}" type="pres">
      <dgm:prSet presAssocID="{222D1159-99EC-4F15-AB8B-9CF23197A663}" presName="childTextHidden" presStyleLbl="bgAccFollowNode1" presStyleIdx="0" presStyleCnt="3"/>
      <dgm:spPr/>
    </dgm:pt>
    <dgm:pt modelId="{0692A2AD-1ABF-467D-8232-390BA7AD54E8}" type="pres">
      <dgm:prSet presAssocID="{222D1159-99EC-4F15-AB8B-9CF23197A663}" presName="parentText" presStyleLbl="node1" presStyleIdx="0" presStyleCnt="3">
        <dgm:presLayoutVars>
          <dgm:chMax val="1"/>
          <dgm:bulletEnabled val="1"/>
        </dgm:presLayoutVars>
      </dgm:prSet>
      <dgm:spPr/>
    </dgm:pt>
    <dgm:pt modelId="{DD198494-6D14-4449-9DB8-10F980881F6E}" type="pres">
      <dgm:prSet presAssocID="{222D1159-99EC-4F15-AB8B-9CF23197A663}" presName="aSpace" presStyleCnt="0"/>
      <dgm:spPr/>
    </dgm:pt>
    <dgm:pt modelId="{EC493975-7D99-434A-8FDB-F85BDF7190AC}" type="pres">
      <dgm:prSet presAssocID="{E5D66727-6065-43FD-A4DD-5B282122C335}" presName="compNode" presStyleCnt="0"/>
      <dgm:spPr/>
    </dgm:pt>
    <dgm:pt modelId="{0154204F-FA94-47F9-9B37-BBFF44BE2438}" type="pres">
      <dgm:prSet presAssocID="{E5D66727-6065-43FD-A4DD-5B282122C335}" presName="noGeometry" presStyleCnt="0"/>
      <dgm:spPr/>
    </dgm:pt>
    <dgm:pt modelId="{815C776E-18C2-43DF-91A9-9D2760F45F26}" type="pres">
      <dgm:prSet presAssocID="{E5D66727-6065-43FD-A4DD-5B282122C335}" presName="childTextVisible" presStyleLbl="bgAccFollowNode1" presStyleIdx="1" presStyleCnt="3">
        <dgm:presLayoutVars>
          <dgm:bulletEnabled val="1"/>
        </dgm:presLayoutVars>
      </dgm:prSet>
      <dgm:spPr/>
    </dgm:pt>
    <dgm:pt modelId="{840C1545-D29E-41C5-A08B-3E614B73E2A0}" type="pres">
      <dgm:prSet presAssocID="{E5D66727-6065-43FD-A4DD-5B282122C335}" presName="childTextHidden" presStyleLbl="bgAccFollowNode1" presStyleIdx="1" presStyleCnt="3"/>
      <dgm:spPr/>
    </dgm:pt>
    <dgm:pt modelId="{9FA822EC-CA5D-43CF-B0D6-5ACB6EE796C8}" type="pres">
      <dgm:prSet presAssocID="{E5D66727-6065-43FD-A4DD-5B282122C335}" presName="parentText" presStyleLbl="node1" presStyleIdx="1" presStyleCnt="3">
        <dgm:presLayoutVars>
          <dgm:chMax val="1"/>
          <dgm:bulletEnabled val="1"/>
        </dgm:presLayoutVars>
      </dgm:prSet>
      <dgm:spPr/>
    </dgm:pt>
    <dgm:pt modelId="{1B021B9C-F503-4653-BB13-9769C87D0370}" type="pres">
      <dgm:prSet presAssocID="{E5D66727-6065-43FD-A4DD-5B282122C335}" presName="aSpace" presStyleCnt="0"/>
      <dgm:spPr/>
    </dgm:pt>
    <dgm:pt modelId="{CD81BFCC-C24E-45BB-A2AC-7724A849E08A}" type="pres">
      <dgm:prSet presAssocID="{4C1733DC-45F6-477A-BC91-C4F25462CAAB}" presName="compNode" presStyleCnt="0"/>
      <dgm:spPr/>
    </dgm:pt>
    <dgm:pt modelId="{ECA4886F-FBB9-4783-99D0-53FEC2F07EE4}" type="pres">
      <dgm:prSet presAssocID="{4C1733DC-45F6-477A-BC91-C4F25462CAAB}" presName="noGeometry" presStyleCnt="0"/>
      <dgm:spPr/>
    </dgm:pt>
    <dgm:pt modelId="{5C7707B7-20CA-4247-A9DB-F1534F8B9D43}" type="pres">
      <dgm:prSet presAssocID="{4C1733DC-45F6-477A-BC91-C4F25462CAAB}" presName="childTextVisible" presStyleLbl="bgAccFollowNode1" presStyleIdx="2" presStyleCnt="3">
        <dgm:presLayoutVars>
          <dgm:bulletEnabled val="1"/>
        </dgm:presLayoutVars>
      </dgm:prSet>
      <dgm:spPr/>
    </dgm:pt>
    <dgm:pt modelId="{2C288370-1DD8-491C-A1BA-648F55251C9F}" type="pres">
      <dgm:prSet presAssocID="{4C1733DC-45F6-477A-BC91-C4F25462CAAB}" presName="childTextHidden" presStyleLbl="bgAccFollowNode1" presStyleIdx="2" presStyleCnt="3"/>
      <dgm:spPr/>
    </dgm:pt>
    <dgm:pt modelId="{A28F3621-F11D-4B7B-8EB9-C166B4F03FE1}" type="pres">
      <dgm:prSet presAssocID="{4C1733DC-45F6-477A-BC91-C4F25462CAAB}" presName="parentText" presStyleLbl="node1" presStyleIdx="2" presStyleCnt="3">
        <dgm:presLayoutVars>
          <dgm:chMax val="1"/>
          <dgm:bulletEnabled val="1"/>
        </dgm:presLayoutVars>
      </dgm:prSet>
      <dgm:spPr/>
    </dgm:pt>
  </dgm:ptLst>
  <dgm:cxnLst>
    <dgm:cxn modelId="{072C820A-77F4-4FFE-8590-4F9576ADB0EB}" type="presOf" srcId="{E5D66727-6065-43FD-A4DD-5B282122C335}" destId="{9FA822EC-CA5D-43CF-B0D6-5ACB6EE796C8}" srcOrd="0" destOrd="0" presId="urn:microsoft.com/office/officeart/2005/8/layout/hProcess6"/>
    <dgm:cxn modelId="{0362C010-DAFD-4F70-8D27-A7DFBC17F750}" type="presOf" srcId="{4C1733DC-45F6-477A-BC91-C4F25462CAAB}" destId="{A28F3621-F11D-4B7B-8EB9-C166B4F03FE1}" srcOrd="0" destOrd="0" presId="urn:microsoft.com/office/officeart/2005/8/layout/hProcess6"/>
    <dgm:cxn modelId="{1035EE13-4444-4F7E-961A-4AA9E0203AE7}" type="presOf" srcId="{A83F37B1-E195-4FA5-A76E-2228F57AD7EF}" destId="{04DD3AED-DD99-4339-BE40-D7D94CE16A5F}" srcOrd="1" destOrd="0" presId="urn:microsoft.com/office/officeart/2005/8/layout/hProcess6"/>
    <dgm:cxn modelId="{9F338321-C54A-4EF5-AD40-8C25B0470122}" srcId="{0E758E81-3606-4A5D-A70E-0AC47208F444}" destId="{E5D66727-6065-43FD-A4DD-5B282122C335}" srcOrd="1" destOrd="0" parTransId="{F5A0FD4E-365F-4C6B-BC2C-6BE87D9CB95B}" sibTransId="{DECDDCF8-8B64-4039-87BC-EFECF305C169}"/>
    <dgm:cxn modelId="{21974B2D-F745-47EC-9C1C-8082F5CC212F}" srcId="{222D1159-99EC-4F15-AB8B-9CF23197A663}" destId="{A83F37B1-E195-4FA5-A76E-2228F57AD7EF}" srcOrd="0" destOrd="0" parTransId="{26F85EF7-929E-4615-8673-157CE0451137}" sibTransId="{F5E184D1-62C0-43D1-A36A-694B9E46DF65}"/>
    <dgm:cxn modelId="{7BB4C65F-919C-427E-9780-1EA8119427B1}" type="presOf" srcId="{0E758E81-3606-4A5D-A70E-0AC47208F444}" destId="{139A074D-DB82-420A-8424-15962731E637}" srcOrd="0" destOrd="0" presId="urn:microsoft.com/office/officeart/2005/8/layout/hProcess6"/>
    <dgm:cxn modelId="{BCD3FC4C-DD65-4D0D-9723-6B0D3E635493}" type="presOf" srcId="{F9D07FBB-2241-42A6-BB1B-6980F2259389}" destId="{5C7707B7-20CA-4247-A9DB-F1534F8B9D43}" srcOrd="0" destOrd="0" presId="urn:microsoft.com/office/officeart/2005/8/layout/hProcess6"/>
    <dgm:cxn modelId="{5E3D7F7F-AA17-4D8B-B99E-301D081BAEAE}" type="presOf" srcId="{54306D5C-1E0D-4E5A-92A0-5E3DB99C53B7}" destId="{815C776E-18C2-43DF-91A9-9D2760F45F26}" srcOrd="0" destOrd="0" presId="urn:microsoft.com/office/officeart/2005/8/layout/hProcess6"/>
    <dgm:cxn modelId="{128EF381-67B4-4B14-994F-10AF9FF368A6}" type="presOf" srcId="{F9D07FBB-2241-42A6-BB1B-6980F2259389}" destId="{2C288370-1DD8-491C-A1BA-648F55251C9F}" srcOrd="1" destOrd="0" presId="urn:microsoft.com/office/officeart/2005/8/layout/hProcess6"/>
    <dgm:cxn modelId="{5886368A-5EC4-430B-AFA5-2807F446E71F}" srcId="{0E758E81-3606-4A5D-A70E-0AC47208F444}" destId="{222D1159-99EC-4F15-AB8B-9CF23197A663}" srcOrd="0" destOrd="0" parTransId="{23DC2AB5-E00A-4BDD-813F-2DDD935C7AB2}" sibTransId="{EBB8BD09-FEBD-40E3-95F0-A838B648DFAE}"/>
    <dgm:cxn modelId="{26BD698D-AD08-418B-85A6-81F96FE3880B}" srcId="{4C1733DC-45F6-477A-BC91-C4F25462CAAB}" destId="{F9D07FBB-2241-42A6-BB1B-6980F2259389}" srcOrd="0" destOrd="0" parTransId="{CDC44546-F0B6-43C8-8033-C1A8A102C871}" sibTransId="{E51A11E1-D89B-421E-A689-6823DDF323FA}"/>
    <dgm:cxn modelId="{441F95C6-3321-4D94-A483-9F7BCE341F89}" type="presOf" srcId="{222D1159-99EC-4F15-AB8B-9CF23197A663}" destId="{0692A2AD-1ABF-467D-8232-390BA7AD54E8}" srcOrd="0" destOrd="0" presId="urn:microsoft.com/office/officeart/2005/8/layout/hProcess6"/>
    <dgm:cxn modelId="{5D5961CC-43C7-4A7A-A7FF-C5E76F2E7E03}" srcId="{0E758E81-3606-4A5D-A70E-0AC47208F444}" destId="{4C1733DC-45F6-477A-BC91-C4F25462CAAB}" srcOrd="2" destOrd="0" parTransId="{6A977DDC-D56D-41D6-858E-86E8CC7D983B}" sibTransId="{FD92C2C7-8C9E-43EC-9D85-083F759F7A23}"/>
    <dgm:cxn modelId="{B8F5ADDA-FA2D-4FF8-94B6-282B4D2F46D6}" type="presOf" srcId="{A83F37B1-E195-4FA5-A76E-2228F57AD7EF}" destId="{EE5D6EA9-F32C-422E-BD79-C9B7F82C0253}" srcOrd="0" destOrd="0" presId="urn:microsoft.com/office/officeart/2005/8/layout/hProcess6"/>
    <dgm:cxn modelId="{8D767FE9-91FA-4EC7-8659-FA175EF2F997}" srcId="{E5D66727-6065-43FD-A4DD-5B282122C335}" destId="{54306D5C-1E0D-4E5A-92A0-5E3DB99C53B7}" srcOrd="0" destOrd="0" parTransId="{F425F659-F13C-45E8-8147-9BD4FA2C2905}" sibTransId="{2AA6E5DC-09AD-44E1-A555-32900E2C19C5}"/>
    <dgm:cxn modelId="{F36BDFF9-471E-4B5A-BDAE-47BBA480A45A}" type="presOf" srcId="{54306D5C-1E0D-4E5A-92A0-5E3DB99C53B7}" destId="{840C1545-D29E-41C5-A08B-3E614B73E2A0}" srcOrd="1" destOrd="0" presId="urn:microsoft.com/office/officeart/2005/8/layout/hProcess6"/>
    <dgm:cxn modelId="{CADDDF72-8C4E-4C16-9570-4C19EFCD90C9}" type="presParOf" srcId="{139A074D-DB82-420A-8424-15962731E637}" destId="{46DBE452-7952-4329-8801-1EE550C39FD6}" srcOrd="0" destOrd="0" presId="urn:microsoft.com/office/officeart/2005/8/layout/hProcess6"/>
    <dgm:cxn modelId="{FC86C266-B1D1-42AA-8028-0ED39AADA328}" type="presParOf" srcId="{46DBE452-7952-4329-8801-1EE550C39FD6}" destId="{5ADDF475-4E22-4C41-AF2D-647760978BFF}" srcOrd="0" destOrd="0" presId="urn:microsoft.com/office/officeart/2005/8/layout/hProcess6"/>
    <dgm:cxn modelId="{336306F3-271F-4150-A9B4-FB6566F4D61A}" type="presParOf" srcId="{46DBE452-7952-4329-8801-1EE550C39FD6}" destId="{EE5D6EA9-F32C-422E-BD79-C9B7F82C0253}" srcOrd="1" destOrd="0" presId="urn:microsoft.com/office/officeart/2005/8/layout/hProcess6"/>
    <dgm:cxn modelId="{CF884556-9658-4C8E-B314-62D1C80B60BA}" type="presParOf" srcId="{46DBE452-7952-4329-8801-1EE550C39FD6}" destId="{04DD3AED-DD99-4339-BE40-D7D94CE16A5F}" srcOrd="2" destOrd="0" presId="urn:microsoft.com/office/officeart/2005/8/layout/hProcess6"/>
    <dgm:cxn modelId="{A9B3C965-CD8C-49AD-BD01-795EB82578C5}" type="presParOf" srcId="{46DBE452-7952-4329-8801-1EE550C39FD6}" destId="{0692A2AD-1ABF-467D-8232-390BA7AD54E8}" srcOrd="3" destOrd="0" presId="urn:microsoft.com/office/officeart/2005/8/layout/hProcess6"/>
    <dgm:cxn modelId="{2F07BE72-1A8B-44B8-8AD4-767A6C933C65}" type="presParOf" srcId="{139A074D-DB82-420A-8424-15962731E637}" destId="{DD198494-6D14-4449-9DB8-10F980881F6E}" srcOrd="1" destOrd="0" presId="urn:microsoft.com/office/officeart/2005/8/layout/hProcess6"/>
    <dgm:cxn modelId="{B7526F10-A2A6-49FD-890E-E499635D368E}" type="presParOf" srcId="{139A074D-DB82-420A-8424-15962731E637}" destId="{EC493975-7D99-434A-8FDB-F85BDF7190AC}" srcOrd="2" destOrd="0" presId="urn:microsoft.com/office/officeart/2005/8/layout/hProcess6"/>
    <dgm:cxn modelId="{57F5F99A-7C44-42A7-806A-B220792AE616}" type="presParOf" srcId="{EC493975-7D99-434A-8FDB-F85BDF7190AC}" destId="{0154204F-FA94-47F9-9B37-BBFF44BE2438}" srcOrd="0" destOrd="0" presId="urn:microsoft.com/office/officeart/2005/8/layout/hProcess6"/>
    <dgm:cxn modelId="{D715C7CD-A469-4352-88D1-64D964AA5148}" type="presParOf" srcId="{EC493975-7D99-434A-8FDB-F85BDF7190AC}" destId="{815C776E-18C2-43DF-91A9-9D2760F45F26}" srcOrd="1" destOrd="0" presId="urn:microsoft.com/office/officeart/2005/8/layout/hProcess6"/>
    <dgm:cxn modelId="{0C0D0745-54FF-4861-BDC4-4A1FBF3FC650}" type="presParOf" srcId="{EC493975-7D99-434A-8FDB-F85BDF7190AC}" destId="{840C1545-D29E-41C5-A08B-3E614B73E2A0}" srcOrd="2" destOrd="0" presId="urn:microsoft.com/office/officeart/2005/8/layout/hProcess6"/>
    <dgm:cxn modelId="{F448E4C5-0B94-4FD8-B336-56F5EF0DC8C9}" type="presParOf" srcId="{EC493975-7D99-434A-8FDB-F85BDF7190AC}" destId="{9FA822EC-CA5D-43CF-B0D6-5ACB6EE796C8}" srcOrd="3" destOrd="0" presId="urn:microsoft.com/office/officeart/2005/8/layout/hProcess6"/>
    <dgm:cxn modelId="{A760C604-F9A4-435E-83AA-44B8BD52B531}" type="presParOf" srcId="{139A074D-DB82-420A-8424-15962731E637}" destId="{1B021B9C-F503-4653-BB13-9769C87D0370}" srcOrd="3" destOrd="0" presId="urn:microsoft.com/office/officeart/2005/8/layout/hProcess6"/>
    <dgm:cxn modelId="{086EC85A-2A16-4D9F-9CB2-4AD719B10BB7}" type="presParOf" srcId="{139A074D-DB82-420A-8424-15962731E637}" destId="{CD81BFCC-C24E-45BB-A2AC-7724A849E08A}" srcOrd="4" destOrd="0" presId="urn:microsoft.com/office/officeart/2005/8/layout/hProcess6"/>
    <dgm:cxn modelId="{B6A7F405-29A9-4E12-B0DC-86F34245C886}" type="presParOf" srcId="{CD81BFCC-C24E-45BB-A2AC-7724A849E08A}" destId="{ECA4886F-FBB9-4783-99D0-53FEC2F07EE4}" srcOrd="0" destOrd="0" presId="urn:microsoft.com/office/officeart/2005/8/layout/hProcess6"/>
    <dgm:cxn modelId="{9CC214E4-DE65-4EFC-A700-CF46F7228E94}" type="presParOf" srcId="{CD81BFCC-C24E-45BB-A2AC-7724A849E08A}" destId="{5C7707B7-20CA-4247-A9DB-F1534F8B9D43}" srcOrd="1" destOrd="0" presId="urn:microsoft.com/office/officeart/2005/8/layout/hProcess6"/>
    <dgm:cxn modelId="{26A11EC1-62B5-4BAE-9B1E-C94C14FC7128}" type="presParOf" srcId="{CD81BFCC-C24E-45BB-A2AC-7724A849E08A}" destId="{2C288370-1DD8-491C-A1BA-648F55251C9F}" srcOrd="2" destOrd="0" presId="urn:microsoft.com/office/officeart/2005/8/layout/hProcess6"/>
    <dgm:cxn modelId="{11228DA0-79EB-4AF1-B0E6-2DF65FE1CA4C}" type="presParOf" srcId="{CD81BFCC-C24E-45BB-A2AC-7724A849E08A}" destId="{A28F3621-F11D-4B7B-8EB9-C166B4F03FE1}"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1F377A-0C18-4279-81BD-060F0877A2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CEEF2C8-D4ED-4648-9486-D63901EEDB1C}">
      <dgm:prSet phldrT="[Text]"/>
      <dgm:spPr>
        <a:solidFill>
          <a:schemeClr val="accent3"/>
        </a:solidFill>
      </dgm:spPr>
      <dgm:t>
        <a:bodyPr/>
        <a:lstStyle/>
        <a:p>
          <a:pPr rtl="0"/>
          <a:r>
            <a:rPr lang="en-US" b="1">
              <a:latin typeface="Arial" panose="020B0604020202020204"/>
            </a:rPr>
            <a:t>  COMMITMENT TO EQUITY</a:t>
          </a:r>
          <a:endParaRPr lang="en-US" b="0"/>
        </a:p>
        <a:p>
          <a:pPr rtl="0"/>
          <a:r>
            <a:rPr lang="en-US" b="0">
              <a:latin typeface="Arial" panose="020B0604020202020204"/>
            </a:rPr>
            <a:t>Applying an equity framework to our budgeting allows us to target our strategies and </a:t>
          </a:r>
          <a:r>
            <a:rPr lang="en-US" b="0"/>
            <a:t> </a:t>
          </a:r>
          <a:r>
            <a:rPr lang="en-US" b="0">
              <a:latin typeface="Arial" panose="020B0604020202020204"/>
            </a:rPr>
            <a:t>invest where</a:t>
          </a:r>
          <a:r>
            <a:rPr lang="en-US" b="0"/>
            <a:t> </a:t>
          </a:r>
          <a:r>
            <a:rPr lang="en-US" b="0">
              <a:latin typeface="Arial" panose="020B0604020202020204"/>
            </a:rPr>
            <a:t>the needs </a:t>
          </a:r>
          <a:r>
            <a:rPr lang="en-US" b="0"/>
            <a:t>are greatest, in employees and in community partnerships.</a:t>
          </a:r>
          <a:r>
            <a:rPr lang="en-US" b="0">
              <a:latin typeface="Arial" panose="020B0604020202020204"/>
            </a:rPr>
            <a:t> </a:t>
          </a:r>
          <a:endParaRPr lang="en-US"/>
        </a:p>
      </dgm:t>
    </dgm:pt>
    <dgm:pt modelId="{57A3228C-E7D9-43E6-B49E-CDB90531A923}" type="parTrans" cxnId="{490FA132-3275-4B12-AA5D-64038E9B1BAE}">
      <dgm:prSet/>
      <dgm:spPr/>
      <dgm:t>
        <a:bodyPr/>
        <a:lstStyle/>
        <a:p>
          <a:endParaRPr lang="en-US"/>
        </a:p>
      </dgm:t>
    </dgm:pt>
    <dgm:pt modelId="{FD70F0A5-18DF-40D8-B1E9-636E107A3DE6}" type="sibTrans" cxnId="{490FA132-3275-4B12-AA5D-64038E9B1BAE}">
      <dgm:prSet/>
      <dgm:spPr/>
      <dgm:t>
        <a:bodyPr/>
        <a:lstStyle/>
        <a:p>
          <a:endParaRPr lang="en-US"/>
        </a:p>
      </dgm:t>
    </dgm:pt>
    <dgm:pt modelId="{A2C8DA30-5141-4FEF-B3D9-3DF7D7D45D8A}">
      <dgm:prSet phldrT="[Text]"/>
      <dgm:spPr/>
      <dgm:t>
        <a:bodyPr/>
        <a:lstStyle/>
        <a:p>
          <a:r>
            <a:rPr lang="en-US" b="1"/>
            <a:t>ACCOUNTABILITY</a:t>
          </a:r>
          <a:endParaRPr lang="en-US" b="0"/>
        </a:p>
        <a:p>
          <a:pPr rtl="0"/>
          <a:r>
            <a:rPr lang="en-US" b="0"/>
            <a:t>Our budget is both a fiscal and moral document. It reflects our priorities and values – both to the communities we serve and our internal community. The budget is critical to how we operationalize our values.</a:t>
          </a:r>
          <a:r>
            <a:rPr lang="en-US" b="0">
              <a:latin typeface="Arial" panose="020B0604020202020204"/>
            </a:rPr>
            <a:t> </a:t>
          </a:r>
          <a:endParaRPr lang="en-US"/>
        </a:p>
      </dgm:t>
    </dgm:pt>
    <dgm:pt modelId="{81302EA4-C344-47E9-ADDA-1ABF3179160E}" type="parTrans" cxnId="{ED426126-1993-4143-B330-797D7E327AC5}">
      <dgm:prSet/>
      <dgm:spPr/>
      <dgm:t>
        <a:bodyPr/>
        <a:lstStyle/>
        <a:p>
          <a:endParaRPr lang="en-US"/>
        </a:p>
      </dgm:t>
    </dgm:pt>
    <dgm:pt modelId="{B20EBCF1-1484-492B-825B-34B50D99ABD5}" type="sibTrans" cxnId="{ED426126-1993-4143-B330-797D7E327AC5}">
      <dgm:prSet/>
      <dgm:spPr/>
      <dgm:t>
        <a:bodyPr/>
        <a:lstStyle/>
        <a:p>
          <a:endParaRPr lang="en-US"/>
        </a:p>
      </dgm:t>
    </dgm:pt>
    <dgm:pt modelId="{C6DB894A-5F57-44D8-A69A-1BD35E0E82A6}">
      <dgm:prSet phldrT="[Text]"/>
      <dgm:spPr/>
      <dgm:t>
        <a:bodyPr/>
        <a:lstStyle/>
        <a:p>
          <a:pPr rtl="0"/>
          <a:r>
            <a:rPr lang="en-US" b="1">
              <a:latin typeface="Arial" panose="020B0604020202020204"/>
            </a:rPr>
            <a:t>INNOVATION </a:t>
          </a:r>
          <a:endParaRPr lang="en-US" b="0">
            <a:latin typeface="Arial" panose="020B0604020202020204"/>
          </a:endParaRPr>
        </a:p>
        <a:p>
          <a:pPr rtl="0"/>
          <a:r>
            <a:rPr lang="en-US" b="0">
              <a:latin typeface="+mn-lt"/>
            </a:rPr>
            <a:t>Applying an equity frame to our budgeting allows for innovation and adaptability. This allows us to be responsive as we become a pro-equity and anti-racist organization.</a:t>
          </a:r>
          <a:endParaRPr lang="en-US">
            <a:latin typeface="+mn-lt"/>
          </a:endParaRPr>
        </a:p>
      </dgm:t>
    </dgm:pt>
    <dgm:pt modelId="{EBBFBD4C-2B91-4494-A51F-6F43F860316E}" type="parTrans" cxnId="{99BE5569-53A0-4464-8629-D834CF7A77CC}">
      <dgm:prSet/>
      <dgm:spPr/>
      <dgm:t>
        <a:bodyPr/>
        <a:lstStyle/>
        <a:p>
          <a:endParaRPr lang="en-US"/>
        </a:p>
      </dgm:t>
    </dgm:pt>
    <dgm:pt modelId="{90B55270-337C-4FAD-8D35-A9BA88D1BE69}" type="sibTrans" cxnId="{99BE5569-53A0-4464-8629-D834CF7A77CC}">
      <dgm:prSet/>
      <dgm:spPr/>
      <dgm:t>
        <a:bodyPr/>
        <a:lstStyle/>
        <a:p>
          <a:endParaRPr lang="en-US"/>
        </a:p>
      </dgm:t>
    </dgm:pt>
    <dgm:pt modelId="{8F6FD695-88B6-46F8-8C6B-FC1E8BCBDD45}">
      <dgm:prSet phldrT="[Text]"/>
      <dgm:spPr/>
      <dgm:t>
        <a:bodyPr/>
        <a:lstStyle/>
        <a:p>
          <a:r>
            <a:rPr lang="en-US" b="1"/>
            <a:t>TRANSPARENCY</a:t>
          </a:r>
          <a:endParaRPr lang="en-US"/>
        </a:p>
        <a:p>
          <a:pPr rtl="0"/>
          <a:r>
            <a:rPr lang="en-US" b="0">
              <a:latin typeface="Arial" panose="020B0604020202020204"/>
            </a:rPr>
            <a:t>Our</a:t>
          </a:r>
          <a:r>
            <a:rPr lang="en-US">
              <a:latin typeface="Arial" panose="020B0604020202020204"/>
            </a:rPr>
            <a:t> leaderships commits to showing how we are progressing and changing as an organization as we work to prioritize equity. This means that we are upfront about both our success and our struggles. </a:t>
          </a:r>
          <a:endParaRPr lang="en-US"/>
        </a:p>
      </dgm:t>
    </dgm:pt>
    <dgm:pt modelId="{2F5880CC-304E-43BE-8282-A2004EE20440}" type="parTrans" cxnId="{14AF98C9-04D6-4CA0-848C-73B9B0944858}">
      <dgm:prSet/>
      <dgm:spPr/>
      <dgm:t>
        <a:bodyPr/>
        <a:lstStyle/>
        <a:p>
          <a:endParaRPr lang="en-US"/>
        </a:p>
      </dgm:t>
    </dgm:pt>
    <dgm:pt modelId="{6C29AA19-4616-4F59-AA6E-8C018B5E3C62}" type="sibTrans" cxnId="{14AF98C9-04D6-4CA0-848C-73B9B0944858}">
      <dgm:prSet/>
      <dgm:spPr/>
      <dgm:t>
        <a:bodyPr/>
        <a:lstStyle/>
        <a:p>
          <a:endParaRPr lang="en-US"/>
        </a:p>
      </dgm:t>
    </dgm:pt>
    <dgm:pt modelId="{DA3AD475-F3DE-4B7F-BAD0-12ADDC07D47B}" type="pres">
      <dgm:prSet presAssocID="{AD1F377A-0C18-4279-81BD-060F0877A26B}" presName="cycle" presStyleCnt="0">
        <dgm:presLayoutVars>
          <dgm:chMax val="1"/>
          <dgm:dir/>
          <dgm:animLvl val="ctr"/>
          <dgm:resizeHandles val="exact"/>
        </dgm:presLayoutVars>
      </dgm:prSet>
      <dgm:spPr/>
    </dgm:pt>
    <dgm:pt modelId="{E34A75F7-44D7-4866-8B7C-EE8398B7D1E2}" type="pres">
      <dgm:prSet presAssocID="{7CEEF2C8-D4ED-4648-9486-D63901EEDB1C}" presName="centerShape" presStyleLbl="node0" presStyleIdx="0" presStyleCnt="1" custScaleX="150395" custScaleY="140310"/>
      <dgm:spPr/>
    </dgm:pt>
    <dgm:pt modelId="{314B7671-958C-46C7-84DB-71A7AB7AA5C1}" type="pres">
      <dgm:prSet presAssocID="{81302EA4-C344-47E9-ADDA-1ABF3179160E}" presName="parTrans" presStyleLbl="bgSibTrans2D1" presStyleIdx="0" presStyleCnt="3"/>
      <dgm:spPr/>
    </dgm:pt>
    <dgm:pt modelId="{5A144656-84A8-4306-AB84-B6AD12597888}" type="pres">
      <dgm:prSet presAssocID="{A2C8DA30-5141-4FEF-B3D9-3DF7D7D45D8A}" presName="node" presStyleLbl="node1" presStyleIdx="0" presStyleCnt="3" custScaleX="148789" custScaleY="81355" custRadScaleRad="160017" custRadScaleInc="-11291">
        <dgm:presLayoutVars>
          <dgm:bulletEnabled val="1"/>
        </dgm:presLayoutVars>
      </dgm:prSet>
      <dgm:spPr/>
    </dgm:pt>
    <dgm:pt modelId="{5B992BC3-955D-45DE-A093-0B9DA3A556E1}" type="pres">
      <dgm:prSet presAssocID="{EBBFBD4C-2B91-4494-A51F-6F43F860316E}" presName="parTrans" presStyleLbl="bgSibTrans2D1" presStyleIdx="1" presStyleCnt="3" custScaleX="117850"/>
      <dgm:spPr/>
    </dgm:pt>
    <dgm:pt modelId="{96DA7750-3759-4D57-8DC4-1D2A606F11CA}" type="pres">
      <dgm:prSet presAssocID="{C6DB894A-5F57-44D8-A69A-1BD35E0E82A6}" presName="node" presStyleLbl="node1" presStyleIdx="1" presStyleCnt="3" custScaleX="148700" custScaleY="81421">
        <dgm:presLayoutVars>
          <dgm:bulletEnabled val="1"/>
        </dgm:presLayoutVars>
      </dgm:prSet>
      <dgm:spPr/>
    </dgm:pt>
    <dgm:pt modelId="{D112ABD3-8287-4B8D-895C-EBCEFF2FB90C}" type="pres">
      <dgm:prSet presAssocID="{2F5880CC-304E-43BE-8282-A2004EE20440}" presName="parTrans" presStyleLbl="bgSibTrans2D1" presStyleIdx="2" presStyleCnt="3"/>
      <dgm:spPr/>
    </dgm:pt>
    <dgm:pt modelId="{5BD4583F-3BEA-4EBC-9D23-6198E48FB20D}" type="pres">
      <dgm:prSet presAssocID="{8F6FD695-88B6-46F8-8C6B-FC1E8BCBDD45}" presName="node" presStyleLbl="node1" presStyleIdx="2" presStyleCnt="3" custScaleX="148700" custScaleY="81421" custRadScaleRad="158026" custRadScaleInc="9300">
        <dgm:presLayoutVars>
          <dgm:bulletEnabled val="1"/>
        </dgm:presLayoutVars>
      </dgm:prSet>
      <dgm:spPr/>
    </dgm:pt>
  </dgm:ptLst>
  <dgm:cxnLst>
    <dgm:cxn modelId="{9B2C241E-FCF1-4918-B596-0F0EA1ED19ED}" type="presOf" srcId="{2F5880CC-304E-43BE-8282-A2004EE20440}" destId="{D112ABD3-8287-4B8D-895C-EBCEFF2FB90C}" srcOrd="0" destOrd="0" presId="urn:microsoft.com/office/officeart/2005/8/layout/radial4"/>
    <dgm:cxn modelId="{F91D2924-AED6-424C-8459-C67EFB2536BA}" type="presOf" srcId="{8F6FD695-88B6-46F8-8C6B-FC1E8BCBDD45}" destId="{5BD4583F-3BEA-4EBC-9D23-6198E48FB20D}" srcOrd="0" destOrd="0" presId="urn:microsoft.com/office/officeart/2005/8/layout/radial4"/>
    <dgm:cxn modelId="{ED426126-1993-4143-B330-797D7E327AC5}" srcId="{7CEEF2C8-D4ED-4648-9486-D63901EEDB1C}" destId="{A2C8DA30-5141-4FEF-B3D9-3DF7D7D45D8A}" srcOrd="0" destOrd="0" parTransId="{81302EA4-C344-47E9-ADDA-1ABF3179160E}" sibTransId="{B20EBCF1-1484-492B-825B-34B50D99ABD5}"/>
    <dgm:cxn modelId="{490FA132-3275-4B12-AA5D-64038E9B1BAE}" srcId="{AD1F377A-0C18-4279-81BD-060F0877A26B}" destId="{7CEEF2C8-D4ED-4648-9486-D63901EEDB1C}" srcOrd="0" destOrd="0" parTransId="{57A3228C-E7D9-43E6-B49E-CDB90531A923}" sibTransId="{FD70F0A5-18DF-40D8-B1E9-636E107A3DE6}"/>
    <dgm:cxn modelId="{D3D73939-E1D5-4E50-8162-3A38273CBA3C}" type="presOf" srcId="{EBBFBD4C-2B91-4494-A51F-6F43F860316E}" destId="{5B992BC3-955D-45DE-A093-0B9DA3A556E1}" srcOrd="0" destOrd="0" presId="urn:microsoft.com/office/officeart/2005/8/layout/radial4"/>
    <dgm:cxn modelId="{99BE5569-53A0-4464-8629-D834CF7A77CC}" srcId="{7CEEF2C8-D4ED-4648-9486-D63901EEDB1C}" destId="{C6DB894A-5F57-44D8-A69A-1BD35E0E82A6}" srcOrd="1" destOrd="0" parTransId="{EBBFBD4C-2B91-4494-A51F-6F43F860316E}" sibTransId="{90B55270-337C-4FAD-8D35-A9BA88D1BE69}"/>
    <dgm:cxn modelId="{81221F52-1895-460A-99DC-BF1757E18F47}" type="presOf" srcId="{C6DB894A-5F57-44D8-A69A-1BD35E0E82A6}" destId="{96DA7750-3759-4D57-8DC4-1D2A606F11CA}" srcOrd="0" destOrd="0" presId="urn:microsoft.com/office/officeart/2005/8/layout/radial4"/>
    <dgm:cxn modelId="{6E7B758F-E74B-4B3A-91CC-85D9E33D8081}" type="presOf" srcId="{A2C8DA30-5141-4FEF-B3D9-3DF7D7D45D8A}" destId="{5A144656-84A8-4306-AB84-B6AD12597888}" srcOrd="0" destOrd="0" presId="urn:microsoft.com/office/officeart/2005/8/layout/radial4"/>
    <dgm:cxn modelId="{545FCA92-2B62-4096-BE81-A194C681DFD7}" type="presOf" srcId="{AD1F377A-0C18-4279-81BD-060F0877A26B}" destId="{DA3AD475-F3DE-4B7F-BAD0-12ADDC07D47B}" srcOrd="0" destOrd="0" presId="urn:microsoft.com/office/officeart/2005/8/layout/radial4"/>
    <dgm:cxn modelId="{3432AB94-D748-44F1-BBDF-395AB50E3559}" type="presOf" srcId="{81302EA4-C344-47E9-ADDA-1ABF3179160E}" destId="{314B7671-958C-46C7-84DB-71A7AB7AA5C1}" srcOrd="0" destOrd="0" presId="urn:microsoft.com/office/officeart/2005/8/layout/radial4"/>
    <dgm:cxn modelId="{6C917ABF-CE5A-4E16-BBBD-AF6F4D6B449C}" type="presOf" srcId="{7CEEF2C8-D4ED-4648-9486-D63901EEDB1C}" destId="{E34A75F7-44D7-4866-8B7C-EE8398B7D1E2}" srcOrd="0" destOrd="0" presId="urn:microsoft.com/office/officeart/2005/8/layout/radial4"/>
    <dgm:cxn modelId="{14AF98C9-04D6-4CA0-848C-73B9B0944858}" srcId="{7CEEF2C8-D4ED-4648-9486-D63901EEDB1C}" destId="{8F6FD695-88B6-46F8-8C6B-FC1E8BCBDD45}" srcOrd="2" destOrd="0" parTransId="{2F5880CC-304E-43BE-8282-A2004EE20440}" sibTransId="{6C29AA19-4616-4F59-AA6E-8C018B5E3C62}"/>
    <dgm:cxn modelId="{82433BA3-5A5E-4277-9A77-E27630502092}" type="presParOf" srcId="{DA3AD475-F3DE-4B7F-BAD0-12ADDC07D47B}" destId="{E34A75F7-44D7-4866-8B7C-EE8398B7D1E2}" srcOrd="0" destOrd="0" presId="urn:microsoft.com/office/officeart/2005/8/layout/radial4"/>
    <dgm:cxn modelId="{902FD368-BF79-45DB-86BD-7C6AF6D579D3}" type="presParOf" srcId="{DA3AD475-F3DE-4B7F-BAD0-12ADDC07D47B}" destId="{314B7671-958C-46C7-84DB-71A7AB7AA5C1}" srcOrd="1" destOrd="0" presId="urn:microsoft.com/office/officeart/2005/8/layout/radial4"/>
    <dgm:cxn modelId="{AEEC5EA1-110E-4E9B-938D-AC3EF06CFE30}" type="presParOf" srcId="{DA3AD475-F3DE-4B7F-BAD0-12ADDC07D47B}" destId="{5A144656-84A8-4306-AB84-B6AD12597888}" srcOrd="2" destOrd="0" presId="urn:microsoft.com/office/officeart/2005/8/layout/radial4"/>
    <dgm:cxn modelId="{B55AEF84-F5D5-47A2-8EEE-6670ABC067B4}" type="presParOf" srcId="{DA3AD475-F3DE-4B7F-BAD0-12ADDC07D47B}" destId="{5B992BC3-955D-45DE-A093-0B9DA3A556E1}" srcOrd="3" destOrd="0" presId="urn:microsoft.com/office/officeart/2005/8/layout/radial4"/>
    <dgm:cxn modelId="{5CEDD99A-C980-4825-96BB-5CCF73777AFA}" type="presParOf" srcId="{DA3AD475-F3DE-4B7F-BAD0-12ADDC07D47B}" destId="{96DA7750-3759-4D57-8DC4-1D2A606F11CA}" srcOrd="4" destOrd="0" presId="urn:microsoft.com/office/officeart/2005/8/layout/radial4"/>
    <dgm:cxn modelId="{85B0E0D5-2644-45C9-A4DE-8A8B24A7FA6D}" type="presParOf" srcId="{DA3AD475-F3DE-4B7F-BAD0-12ADDC07D47B}" destId="{D112ABD3-8287-4B8D-895C-EBCEFF2FB90C}" srcOrd="5" destOrd="0" presId="urn:microsoft.com/office/officeart/2005/8/layout/radial4"/>
    <dgm:cxn modelId="{F0EA13CB-4F02-4D34-BB53-0EAEC99E0C84}" type="presParOf" srcId="{DA3AD475-F3DE-4B7F-BAD0-12ADDC07D47B}" destId="{5BD4583F-3BEA-4EBC-9D23-6198E48FB20D}"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9BBBF-7BD9-4D8B-88BE-7A88E0975D93}">
      <dsp:nvSpPr>
        <dsp:cNvPr id="0" name=""/>
        <dsp:cNvSpPr/>
      </dsp:nvSpPr>
      <dsp:spPr>
        <a:xfrm>
          <a:off x="-5355501" y="-805719"/>
          <a:ext cx="6264458" cy="6264458"/>
        </a:xfrm>
        <a:prstGeom prst="blockArc">
          <a:avLst>
            <a:gd name="adj1" fmla="val 18900000"/>
            <a:gd name="adj2" fmla="val 2700000"/>
            <a:gd name="adj3" fmla="val 345"/>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B26DAD-623C-4900-B96B-06B77DB64F0A}">
      <dsp:nvSpPr>
        <dsp:cNvPr id="0" name=""/>
        <dsp:cNvSpPr/>
      </dsp:nvSpPr>
      <dsp:spPr>
        <a:xfrm>
          <a:off x="360728" y="465302"/>
          <a:ext cx="8038237" cy="93060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8667"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  A simple framework to guide an equity analysis </a:t>
          </a:r>
        </a:p>
      </dsp:txBody>
      <dsp:txXfrm>
        <a:off x="360728" y="465302"/>
        <a:ext cx="8038237" cy="930604"/>
      </dsp:txXfrm>
    </dsp:sp>
    <dsp:sp modelId="{9A0F239D-2AB7-4902-967E-04F34E07D2C7}">
      <dsp:nvSpPr>
        <dsp:cNvPr id="0" name=""/>
        <dsp:cNvSpPr/>
      </dsp:nvSpPr>
      <dsp:spPr>
        <a:xfrm>
          <a:off x="-30825" y="348976"/>
          <a:ext cx="1163255" cy="1163255"/>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7592C7-9FE4-4976-9204-7DAD3B28A203}">
      <dsp:nvSpPr>
        <dsp:cNvPr id="0" name=""/>
        <dsp:cNvSpPr/>
      </dsp:nvSpPr>
      <dsp:spPr>
        <a:xfrm>
          <a:off x="730529" y="1861208"/>
          <a:ext cx="7636910" cy="930604"/>
        </a:xfrm>
        <a:prstGeom prst="rect">
          <a:avLst/>
        </a:prstGeom>
        <a:solidFill>
          <a:schemeClr val="accent4">
            <a:hueOff val="5109087"/>
            <a:satOff val="-6243"/>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8667" tIns="96520" rIns="96520" bIns="96520" numCol="1" spcCol="1270" anchor="ctr" anchorCtr="0">
          <a:noAutofit/>
        </a:bodyPr>
        <a:lstStyle/>
        <a:p>
          <a:pPr marL="0" lvl="0" indent="0" algn="l" defTabSz="1689100">
            <a:lnSpc>
              <a:spcPct val="90000"/>
            </a:lnSpc>
            <a:spcBef>
              <a:spcPct val="0"/>
            </a:spcBef>
            <a:spcAft>
              <a:spcPct val="35000"/>
            </a:spcAft>
            <a:buNone/>
          </a:pPr>
          <a:r>
            <a:rPr lang="en-US" sz="3800" kern="1200" dirty="0"/>
            <a:t> </a:t>
          </a:r>
          <a:r>
            <a:rPr lang="en-US" sz="2500" kern="1200" dirty="0"/>
            <a:t>For policymakers and partners</a:t>
          </a:r>
        </a:p>
      </dsp:txBody>
      <dsp:txXfrm>
        <a:off x="730529" y="1861208"/>
        <a:ext cx="7636910" cy="930604"/>
      </dsp:txXfrm>
    </dsp:sp>
    <dsp:sp modelId="{B4F33686-634E-4EFA-8B63-744AED345C38}">
      <dsp:nvSpPr>
        <dsp:cNvPr id="0" name=""/>
        <dsp:cNvSpPr/>
      </dsp:nvSpPr>
      <dsp:spPr>
        <a:xfrm>
          <a:off x="307449" y="1744882"/>
          <a:ext cx="1163255" cy="1163255"/>
        </a:xfrm>
        <a:prstGeom prst="ellipse">
          <a:avLst/>
        </a:prstGeom>
        <a:solidFill>
          <a:schemeClr val="lt1">
            <a:hueOff val="0"/>
            <a:satOff val="0"/>
            <a:lumOff val="0"/>
            <a:alphaOff val="0"/>
          </a:schemeClr>
        </a:solidFill>
        <a:ln w="25400" cap="flat" cmpd="sng" algn="ctr">
          <a:solidFill>
            <a:schemeClr val="accent4">
              <a:hueOff val="5109087"/>
              <a:satOff val="-6243"/>
              <a:lumOff val="2941"/>
              <a:alphaOff val="0"/>
            </a:schemeClr>
          </a:solidFill>
          <a:prstDash val="solid"/>
        </a:ln>
        <a:effectLst/>
      </dsp:spPr>
      <dsp:style>
        <a:lnRef idx="2">
          <a:scrgbClr r="0" g="0" b="0"/>
        </a:lnRef>
        <a:fillRef idx="1">
          <a:scrgbClr r="0" g="0" b="0"/>
        </a:fillRef>
        <a:effectRef idx="0">
          <a:scrgbClr r="0" g="0" b="0"/>
        </a:effectRef>
        <a:fontRef idx="minor"/>
      </dsp:style>
    </dsp:sp>
    <dsp:sp modelId="{5ACB19C6-9479-4BEB-8296-88A57677D43E}">
      <dsp:nvSpPr>
        <dsp:cNvPr id="0" name=""/>
        <dsp:cNvSpPr/>
      </dsp:nvSpPr>
      <dsp:spPr>
        <a:xfrm>
          <a:off x="392164" y="3257114"/>
          <a:ext cx="7975364" cy="930604"/>
        </a:xfrm>
        <a:prstGeom prst="rect">
          <a:avLst/>
        </a:prstGeom>
        <a:solidFill>
          <a:schemeClr val="accent4">
            <a:hueOff val="10218173"/>
            <a:satOff val="-12486"/>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8667"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 An accessible equity tool to be practically applied</a:t>
          </a:r>
        </a:p>
      </dsp:txBody>
      <dsp:txXfrm>
        <a:off x="392164" y="3257114"/>
        <a:ext cx="7975364" cy="930604"/>
      </dsp:txXfrm>
    </dsp:sp>
    <dsp:sp modelId="{B960DD78-F97A-4EF0-BFF2-65841D8BCFBF}">
      <dsp:nvSpPr>
        <dsp:cNvPr id="0" name=""/>
        <dsp:cNvSpPr/>
      </dsp:nvSpPr>
      <dsp:spPr>
        <a:xfrm>
          <a:off x="-30825" y="3140788"/>
          <a:ext cx="1163255" cy="1163255"/>
        </a:xfrm>
        <a:prstGeom prst="ellipse">
          <a:avLst/>
        </a:prstGeom>
        <a:solidFill>
          <a:schemeClr val="lt1">
            <a:hueOff val="0"/>
            <a:satOff val="0"/>
            <a:lumOff val="0"/>
            <a:alphaOff val="0"/>
          </a:schemeClr>
        </a:solidFill>
        <a:ln w="25400" cap="flat" cmpd="sng" algn="ctr">
          <a:solidFill>
            <a:schemeClr val="accent4">
              <a:hueOff val="10218173"/>
              <a:satOff val="-12486"/>
              <a:lumOff val="588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D6EA9-F32C-422E-BD79-C9B7F82C0253}">
      <dsp:nvSpPr>
        <dsp:cNvPr id="0" name=""/>
        <dsp:cNvSpPr/>
      </dsp:nvSpPr>
      <dsp:spPr>
        <a:xfrm>
          <a:off x="779992" y="225111"/>
          <a:ext cx="2930456" cy="2610216"/>
        </a:xfrm>
        <a:prstGeom prst="rightArrow">
          <a:avLst>
            <a:gd name="adj1" fmla="val 70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24130" bIns="12065" numCol="1" spcCol="1270" anchor="ctr" anchorCtr="0">
          <a:noAutofit/>
        </a:bodyPr>
        <a:lstStyle/>
        <a:p>
          <a:pPr marL="0" lvl="0" indent="0" algn="ctr" defTabSz="844550">
            <a:lnSpc>
              <a:spcPct val="90000"/>
            </a:lnSpc>
            <a:spcBef>
              <a:spcPct val="0"/>
            </a:spcBef>
            <a:spcAft>
              <a:spcPct val="35000"/>
            </a:spcAft>
            <a:buNone/>
          </a:pPr>
          <a:r>
            <a:rPr lang="en-US" sz="1900" kern="1200" dirty="0"/>
            <a:t>Establish why the policy is being reviewed or proposed </a:t>
          </a:r>
        </a:p>
      </dsp:txBody>
      <dsp:txXfrm>
        <a:off x="1512606" y="616643"/>
        <a:ext cx="1428597" cy="1827152"/>
      </dsp:txXfrm>
    </dsp:sp>
    <dsp:sp modelId="{0692A2AD-1ABF-467D-8232-390BA7AD54E8}">
      <dsp:nvSpPr>
        <dsp:cNvPr id="0" name=""/>
        <dsp:cNvSpPr/>
      </dsp:nvSpPr>
      <dsp:spPr>
        <a:xfrm>
          <a:off x="5655" y="783698"/>
          <a:ext cx="1493043" cy="149304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One </a:t>
          </a:r>
        </a:p>
      </dsp:txBody>
      <dsp:txXfrm>
        <a:off x="224306" y="1002349"/>
        <a:ext cx="1055741" cy="1055741"/>
      </dsp:txXfrm>
    </dsp:sp>
    <dsp:sp modelId="{815C776E-18C2-43DF-91A9-9D2760F45F26}">
      <dsp:nvSpPr>
        <dsp:cNvPr id="0" name=""/>
        <dsp:cNvSpPr/>
      </dsp:nvSpPr>
      <dsp:spPr>
        <a:xfrm>
          <a:off x="4671416" y="225111"/>
          <a:ext cx="2986087" cy="2610216"/>
        </a:xfrm>
        <a:prstGeom prst="rightArrow">
          <a:avLst>
            <a:gd name="adj1" fmla="val 70000"/>
            <a:gd name="adj2" fmla="val 50000"/>
          </a:avLst>
        </a:prstGeom>
        <a:solidFill>
          <a:schemeClr val="accent4">
            <a:tint val="40000"/>
            <a:alpha val="90000"/>
            <a:hueOff val="4841051"/>
            <a:satOff val="-3130"/>
            <a:lumOff val="370"/>
            <a:alphaOff val="0"/>
          </a:schemeClr>
        </a:solidFill>
        <a:ln w="25400" cap="flat" cmpd="sng" algn="ctr">
          <a:solidFill>
            <a:schemeClr val="accent4">
              <a:tint val="40000"/>
              <a:alpha val="90000"/>
              <a:hueOff val="4841051"/>
              <a:satOff val="-3130"/>
              <a:lumOff val="3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24130" bIns="12065" numCol="1" spcCol="1270" anchor="ctr" anchorCtr="0">
          <a:noAutofit/>
        </a:bodyPr>
        <a:lstStyle/>
        <a:p>
          <a:pPr marL="0" lvl="0" indent="0" algn="ctr" defTabSz="844550">
            <a:lnSpc>
              <a:spcPct val="90000"/>
            </a:lnSpc>
            <a:spcBef>
              <a:spcPct val="0"/>
            </a:spcBef>
            <a:spcAft>
              <a:spcPct val="35000"/>
            </a:spcAft>
            <a:buNone/>
          </a:pPr>
          <a:r>
            <a:rPr lang="en-US" sz="1900" kern="1200" dirty="0"/>
            <a:t>Explain the Context of the Policy </a:t>
          </a:r>
        </a:p>
      </dsp:txBody>
      <dsp:txXfrm>
        <a:off x="5417938" y="616643"/>
        <a:ext cx="1455717" cy="1827152"/>
      </dsp:txXfrm>
    </dsp:sp>
    <dsp:sp modelId="{9FA822EC-CA5D-43CF-B0D6-5ACB6EE796C8}">
      <dsp:nvSpPr>
        <dsp:cNvPr id="0" name=""/>
        <dsp:cNvSpPr/>
      </dsp:nvSpPr>
      <dsp:spPr>
        <a:xfrm>
          <a:off x="3924894" y="783698"/>
          <a:ext cx="1493043" cy="1493043"/>
        </a:xfrm>
        <a:prstGeom prst="ellipse">
          <a:avLst/>
        </a:prstGeom>
        <a:solidFill>
          <a:schemeClr val="accent4">
            <a:hueOff val="5109087"/>
            <a:satOff val="-6243"/>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Two </a:t>
          </a:r>
        </a:p>
      </dsp:txBody>
      <dsp:txXfrm>
        <a:off x="4143545" y="1002349"/>
        <a:ext cx="1055741" cy="1055741"/>
      </dsp:txXfrm>
    </dsp:sp>
    <dsp:sp modelId="{5C7707B7-20CA-4247-A9DB-F1534F8B9D43}">
      <dsp:nvSpPr>
        <dsp:cNvPr id="0" name=""/>
        <dsp:cNvSpPr/>
      </dsp:nvSpPr>
      <dsp:spPr>
        <a:xfrm>
          <a:off x="8590656" y="225111"/>
          <a:ext cx="2986087" cy="2610216"/>
        </a:xfrm>
        <a:prstGeom prst="rightArrow">
          <a:avLst>
            <a:gd name="adj1" fmla="val 70000"/>
            <a:gd name="adj2" fmla="val 50000"/>
          </a:avLst>
        </a:prstGeom>
        <a:solidFill>
          <a:schemeClr val="accent4">
            <a:tint val="40000"/>
            <a:alpha val="90000"/>
            <a:hueOff val="9682103"/>
            <a:satOff val="-6260"/>
            <a:lumOff val="741"/>
            <a:alphaOff val="0"/>
          </a:schemeClr>
        </a:solidFill>
        <a:ln w="25400" cap="flat" cmpd="sng" algn="ctr">
          <a:solidFill>
            <a:schemeClr val="accent4">
              <a:tint val="40000"/>
              <a:alpha val="90000"/>
              <a:hueOff val="9682103"/>
              <a:satOff val="-6260"/>
              <a:lumOff val="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60" tIns="12065" rIns="24130" bIns="12065" numCol="1" spcCol="1270" anchor="ctr" anchorCtr="0">
          <a:noAutofit/>
        </a:bodyPr>
        <a:lstStyle/>
        <a:p>
          <a:pPr marL="0" lvl="0" indent="0" algn="ctr" defTabSz="844550">
            <a:lnSpc>
              <a:spcPct val="90000"/>
            </a:lnSpc>
            <a:spcBef>
              <a:spcPct val="0"/>
            </a:spcBef>
            <a:spcAft>
              <a:spcPct val="35000"/>
            </a:spcAft>
            <a:buNone/>
          </a:pPr>
          <a:r>
            <a:rPr lang="en-US" sz="1900" kern="1200" dirty="0"/>
            <a:t>Determine the Impact of the Policy on Internal and External Partners </a:t>
          </a:r>
        </a:p>
      </dsp:txBody>
      <dsp:txXfrm>
        <a:off x="9337178" y="616643"/>
        <a:ext cx="1455717" cy="1827152"/>
      </dsp:txXfrm>
    </dsp:sp>
    <dsp:sp modelId="{A28F3621-F11D-4B7B-8EB9-C166B4F03FE1}">
      <dsp:nvSpPr>
        <dsp:cNvPr id="0" name=""/>
        <dsp:cNvSpPr/>
      </dsp:nvSpPr>
      <dsp:spPr>
        <a:xfrm>
          <a:off x="7844134" y="783698"/>
          <a:ext cx="1493043" cy="1493043"/>
        </a:xfrm>
        <a:prstGeom prst="ellipse">
          <a:avLst/>
        </a:prstGeom>
        <a:solidFill>
          <a:schemeClr val="accent4">
            <a:hueOff val="10218173"/>
            <a:satOff val="-12486"/>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Three </a:t>
          </a:r>
        </a:p>
      </dsp:txBody>
      <dsp:txXfrm>
        <a:off x="8062785" y="1002349"/>
        <a:ext cx="1055741" cy="1055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D6EA9-F32C-422E-BD79-C9B7F82C0253}">
      <dsp:nvSpPr>
        <dsp:cNvPr id="0" name=""/>
        <dsp:cNvSpPr/>
      </dsp:nvSpPr>
      <dsp:spPr>
        <a:xfrm>
          <a:off x="779992" y="225111"/>
          <a:ext cx="2930456" cy="2610216"/>
        </a:xfrm>
        <a:prstGeom prst="rightArrow">
          <a:avLst>
            <a:gd name="adj1" fmla="val 70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Identify Potential Outcomes</a:t>
          </a:r>
        </a:p>
      </dsp:txBody>
      <dsp:txXfrm>
        <a:off x="1512606" y="616643"/>
        <a:ext cx="1428597" cy="1827152"/>
      </dsp:txXfrm>
    </dsp:sp>
    <dsp:sp modelId="{0692A2AD-1ABF-467D-8232-390BA7AD54E8}">
      <dsp:nvSpPr>
        <dsp:cNvPr id="0" name=""/>
        <dsp:cNvSpPr/>
      </dsp:nvSpPr>
      <dsp:spPr>
        <a:xfrm>
          <a:off x="5655" y="783698"/>
          <a:ext cx="1493043" cy="149304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Four </a:t>
          </a:r>
        </a:p>
      </dsp:txBody>
      <dsp:txXfrm>
        <a:off x="224306" y="1002349"/>
        <a:ext cx="1055741" cy="1055741"/>
      </dsp:txXfrm>
    </dsp:sp>
    <dsp:sp modelId="{815C776E-18C2-43DF-91A9-9D2760F45F26}">
      <dsp:nvSpPr>
        <dsp:cNvPr id="0" name=""/>
        <dsp:cNvSpPr/>
      </dsp:nvSpPr>
      <dsp:spPr>
        <a:xfrm>
          <a:off x="4671416" y="225111"/>
          <a:ext cx="2986087" cy="2610216"/>
        </a:xfrm>
        <a:prstGeom prst="rightArrow">
          <a:avLst>
            <a:gd name="adj1" fmla="val 70000"/>
            <a:gd name="adj2" fmla="val 50000"/>
          </a:avLst>
        </a:prstGeom>
        <a:solidFill>
          <a:schemeClr val="accent4">
            <a:tint val="40000"/>
            <a:alpha val="90000"/>
            <a:hueOff val="4841051"/>
            <a:satOff val="-3130"/>
            <a:lumOff val="370"/>
            <a:alphaOff val="0"/>
          </a:schemeClr>
        </a:solidFill>
        <a:ln w="25400" cap="flat" cmpd="sng" algn="ctr">
          <a:solidFill>
            <a:schemeClr val="accent4">
              <a:tint val="40000"/>
              <a:alpha val="90000"/>
              <a:hueOff val="4841051"/>
              <a:satOff val="-3130"/>
              <a:lumOff val="3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Consider Other Policy Pathways</a:t>
          </a:r>
        </a:p>
      </dsp:txBody>
      <dsp:txXfrm>
        <a:off x="5417938" y="616643"/>
        <a:ext cx="1455717" cy="1827152"/>
      </dsp:txXfrm>
    </dsp:sp>
    <dsp:sp modelId="{9FA822EC-CA5D-43CF-B0D6-5ACB6EE796C8}">
      <dsp:nvSpPr>
        <dsp:cNvPr id="0" name=""/>
        <dsp:cNvSpPr/>
      </dsp:nvSpPr>
      <dsp:spPr>
        <a:xfrm>
          <a:off x="3924894" y="783698"/>
          <a:ext cx="1493043" cy="1493043"/>
        </a:xfrm>
        <a:prstGeom prst="ellipse">
          <a:avLst/>
        </a:prstGeom>
        <a:solidFill>
          <a:schemeClr val="accent4">
            <a:hueOff val="5109087"/>
            <a:satOff val="-6243"/>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Five </a:t>
          </a:r>
        </a:p>
      </dsp:txBody>
      <dsp:txXfrm>
        <a:off x="4143545" y="1002349"/>
        <a:ext cx="1055741" cy="1055741"/>
      </dsp:txXfrm>
    </dsp:sp>
    <dsp:sp modelId="{5C7707B7-20CA-4247-A9DB-F1534F8B9D43}">
      <dsp:nvSpPr>
        <dsp:cNvPr id="0" name=""/>
        <dsp:cNvSpPr/>
      </dsp:nvSpPr>
      <dsp:spPr>
        <a:xfrm>
          <a:off x="8590656" y="225111"/>
          <a:ext cx="2986087" cy="2610216"/>
        </a:xfrm>
        <a:prstGeom prst="rightArrow">
          <a:avLst>
            <a:gd name="adj1" fmla="val 70000"/>
            <a:gd name="adj2" fmla="val 50000"/>
          </a:avLst>
        </a:prstGeom>
        <a:solidFill>
          <a:schemeClr val="accent4">
            <a:tint val="40000"/>
            <a:alpha val="90000"/>
            <a:hueOff val="9682103"/>
            <a:satOff val="-6260"/>
            <a:lumOff val="741"/>
            <a:alphaOff val="0"/>
          </a:schemeClr>
        </a:solidFill>
        <a:ln w="25400" cap="flat" cmpd="sng" algn="ctr">
          <a:solidFill>
            <a:schemeClr val="accent4">
              <a:tint val="40000"/>
              <a:alpha val="90000"/>
              <a:hueOff val="9682103"/>
              <a:satOff val="-6260"/>
              <a:lumOff val="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Make It Sustainable </a:t>
          </a:r>
        </a:p>
      </dsp:txBody>
      <dsp:txXfrm>
        <a:off x="9337178" y="616643"/>
        <a:ext cx="1455717" cy="1827152"/>
      </dsp:txXfrm>
    </dsp:sp>
    <dsp:sp modelId="{A28F3621-F11D-4B7B-8EB9-C166B4F03FE1}">
      <dsp:nvSpPr>
        <dsp:cNvPr id="0" name=""/>
        <dsp:cNvSpPr/>
      </dsp:nvSpPr>
      <dsp:spPr>
        <a:xfrm>
          <a:off x="7844134" y="783698"/>
          <a:ext cx="1493043" cy="1493043"/>
        </a:xfrm>
        <a:prstGeom prst="ellipse">
          <a:avLst/>
        </a:prstGeom>
        <a:solidFill>
          <a:schemeClr val="accent4">
            <a:hueOff val="10218173"/>
            <a:satOff val="-12486"/>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Step Six </a:t>
          </a:r>
        </a:p>
      </dsp:txBody>
      <dsp:txXfrm>
        <a:off x="8062785" y="1002349"/>
        <a:ext cx="1055741" cy="10557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A75F7-44D7-4866-8B7C-EE8398B7D1E2}">
      <dsp:nvSpPr>
        <dsp:cNvPr id="0" name=""/>
        <dsp:cNvSpPr/>
      </dsp:nvSpPr>
      <dsp:spPr>
        <a:xfrm>
          <a:off x="4293612" y="1919384"/>
          <a:ext cx="3378042" cy="3151521"/>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Arial" panose="020B0604020202020204"/>
            </a:rPr>
            <a:t>  COMMITMENT TO EQUITY</a:t>
          </a:r>
          <a:endParaRPr lang="en-US" sz="1600" b="0" kern="1200"/>
        </a:p>
        <a:p>
          <a:pPr marL="0" lvl="0" indent="0" algn="ctr" defTabSz="711200" rtl="0">
            <a:lnSpc>
              <a:spcPct val="90000"/>
            </a:lnSpc>
            <a:spcBef>
              <a:spcPct val="0"/>
            </a:spcBef>
            <a:spcAft>
              <a:spcPct val="35000"/>
            </a:spcAft>
            <a:buNone/>
          </a:pPr>
          <a:r>
            <a:rPr lang="en-US" sz="1600" b="0" kern="1200">
              <a:latin typeface="Arial" panose="020B0604020202020204"/>
            </a:rPr>
            <a:t>Applying an equity framework to our budgeting allows us to target our strategies and </a:t>
          </a:r>
          <a:r>
            <a:rPr lang="en-US" sz="1600" b="0" kern="1200"/>
            <a:t> </a:t>
          </a:r>
          <a:r>
            <a:rPr lang="en-US" sz="1600" b="0" kern="1200">
              <a:latin typeface="Arial" panose="020B0604020202020204"/>
            </a:rPr>
            <a:t>invest where</a:t>
          </a:r>
          <a:r>
            <a:rPr lang="en-US" sz="1600" b="0" kern="1200"/>
            <a:t> </a:t>
          </a:r>
          <a:r>
            <a:rPr lang="en-US" sz="1600" b="0" kern="1200">
              <a:latin typeface="Arial" panose="020B0604020202020204"/>
            </a:rPr>
            <a:t>the needs </a:t>
          </a:r>
          <a:r>
            <a:rPr lang="en-US" sz="1600" b="0" kern="1200"/>
            <a:t>are greatest, in employees and in community partnerships.</a:t>
          </a:r>
          <a:r>
            <a:rPr lang="en-US" sz="1600" b="0" kern="1200">
              <a:latin typeface="Arial" panose="020B0604020202020204"/>
            </a:rPr>
            <a:t> </a:t>
          </a:r>
          <a:endParaRPr lang="en-US" sz="1600" kern="1200"/>
        </a:p>
      </dsp:txBody>
      <dsp:txXfrm>
        <a:off x="4788315" y="2380914"/>
        <a:ext cx="2388636" cy="2228461"/>
      </dsp:txXfrm>
    </dsp:sp>
    <dsp:sp modelId="{314B7671-958C-46C7-84DB-71A7AB7AA5C1}">
      <dsp:nvSpPr>
        <dsp:cNvPr id="0" name=""/>
        <dsp:cNvSpPr/>
      </dsp:nvSpPr>
      <dsp:spPr>
        <a:xfrm rot="12493524">
          <a:off x="1656719" y="1627487"/>
          <a:ext cx="2885492" cy="6401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144656-84A8-4306-AB84-B6AD12597888}">
      <dsp:nvSpPr>
        <dsp:cNvPr id="0" name=""/>
        <dsp:cNvSpPr/>
      </dsp:nvSpPr>
      <dsp:spPr>
        <a:xfrm>
          <a:off x="240834" y="570840"/>
          <a:ext cx="3174871" cy="138876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a:t>ACCOUNTABILITY</a:t>
          </a:r>
          <a:endParaRPr lang="en-US" sz="1200" b="0" kern="1200"/>
        </a:p>
        <a:p>
          <a:pPr marL="0" lvl="0" indent="0" algn="ctr" defTabSz="533400" rtl="0">
            <a:lnSpc>
              <a:spcPct val="90000"/>
            </a:lnSpc>
            <a:spcBef>
              <a:spcPct val="0"/>
            </a:spcBef>
            <a:spcAft>
              <a:spcPct val="35000"/>
            </a:spcAft>
            <a:buNone/>
          </a:pPr>
          <a:r>
            <a:rPr lang="en-US" sz="1200" b="0" kern="1200"/>
            <a:t>Our budget is both a fiscal and moral document. It reflects our priorities and values – both to the communities we serve and our internal community. The budget is critical to how we operationalize our values.</a:t>
          </a:r>
          <a:r>
            <a:rPr lang="en-US" sz="1200" b="0" kern="1200">
              <a:latin typeface="Arial" panose="020B0604020202020204"/>
            </a:rPr>
            <a:t> </a:t>
          </a:r>
          <a:endParaRPr lang="en-US" sz="1200" kern="1200"/>
        </a:p>
      </dsp:txBody>
      <dsp:txXfrm>
        <a:off x="281510" y="611516"/>
        <a:ext cx="3093519" cy="1307415"/>
      </dsp:txXfrm>
    </dsp:sp>
    <dsp:sp modelId="{5B992BC3-955D-45DE-A093-0B9DA3A556E1}">
      <dsp:nvSpPr>
        <dsp:cNvPr id="0" name=""/>
        <dsp:cNvSpPr/>
      </dsp:nvSpPr>
      <dsp:spPr>
        <a:xfrm rot="16200000">
          <a:off x="5219312" y="876214"/>
          <a:ext cx="1526641" cy="6401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DA7750-3759-4D57-8DC4-1D2A606F11CA}">
      <dsp:nvSpPr>
        <dsp:cNvPr id="0" name=""/>
        <dsp:cNvSpPr/>
      </dsp:nvSpPr>
      <dsp:spPr>
        <a:xfrm>
          <a:off x="4396147" y="-146366"/>
          <a:ext cx="3172972" cy="13898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Arial" panose="020B0604020202020204"/>
            </a:rPr>
            <a:t>INNOVATION </a:t>
          </a:r>
          <a:endParaRPr lang="en-US" sz="1200" b="0" kern="1200">
            <a:latin typeface="Arial" panose="020B0604020202020204"/>
          </a:endParaRPr>
        </a:p>
        <a:p>
          <a:pPr marL="0" lvl="0" indent="0" algn="ctr" defTabSz="533400" rtl="0">
            <a:lnSpc>
              <a:spcPct val="90000"/>
            </a:lnSpc>
            <a:spcBef>
              <a:spcPct val="0"/>
            </a:spcBef>
            <a:spcAft>
              <a:spcPct val="35000"/>
            </a:spcAft>
            <a:buNone/>
          </a:pPr>
          <a:r>
            <a:rPr lang="en-US" sz="1200" b="0" kern="1200">
              <a:latin typeface="+mn-lt"/>
            </a:rPr>
            <a:t>Applying an equity frame to our budgeting allows for innovation and adaptability. This allows us to be responsive as we become a pro-equity and anti-racist organization.</a:t>
          </a:r>
          <a:endParaRPr lang="en-US" sz="1200" kern="1200">
            <a:latin typeface="+mn-lt"/>
          </a:endParaRPr>
        </a:p>
      </dsp:txBody>
      <dsp:txXfrm>
        <a:off x="4436856" y="-105657"/>
        <a:ext cx="3091554" cy="1308476"/>
      </dsp:txXfrm>
    </dsp:sp>
    <dsp:sp modelId="{D112ABD3-8287-4B8D-895C-EBCEFF2FB90C}">
      <dsp:nvSpPr>
        <dsp:cNvPr id="0" name=""/>
        <dsp:cNvSpPr/>
      </dsp:nvSpPr>
      <dsp:spPr>
        <a:xfrm rot="19834800">
          <a:off x="7389067" y="1583404"/>
          <a:ext cx="2832041" cy="64014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D4583F-3BEA-4EBC-9D23-6198E48FB20D}">
      <dsp:nvSpPr>
        <dsp:cNvPr id="0" name=""/>
        <dsp:cNvSpPr/>
      </dsp:nvSpPr>
      <dsp:spPr>
        <a:xfrm>
          <a:off x="8452016" y="512968"/>
          <a:ext cx="3172972" cy="138989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1" kern="1200"/>
            <a:t>TRANSPARENCY</a:t>
          </a:r>
          <a:endParaRPr lang="en-US" sz="1200" kern="1200"/>
        </a:p>
        <a:p>
          <a:pPr marL="0" lvl="0" indent="0" algn="ctr" defTabSz="533400" rtl="0">
            <a:lnSpc>
              <a:spcPct val="90000"/>
            </a:lnSpc>
            <a:spcBef>
              <a:spcPct val="0"/>
            </a:spcBef>
            <a:spcAft>
              <a:spcPct val="35000"/>
            </a:spcAft>
            <a:buNone/>
          </a:pPr>
          <a:r>
            <a:rPr lang="en-US" sz="1200" b="0" kern="1200">
              <a:latin typeface="Arial" panose="020B0604020202020204"/>
            </a:rPr>
            <a:t>Our</a:t>
          </a:r>
          <a:r>
            <a:rPr lang="en-US" sz="1200" kern="1200">
              <a:latin typeface="Arial" panose="020B0604020202020204"/>
            </a:rPr>
            <a:t> leaderships commits to showing how we are progressing and changing as an organization as we work to prioritize equity. This means that we are upfront about both our success and our struggles. </a:t>
          </a:r>
          <a:endParaRPr lang="en-US" sz="1200" kern="1200"/>
        </a:p>
      </dsp:txBody>
      <dsp:txXfrm>
        <a:off x="8492725" y="553677"/>
        <a:ext cx="3091554" cy="130847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75FE34-0254-CB4E-A5E4-5F0B8F700389}" type="datetimeFigureOut">
              <a:rPr lang="en-US" smtClean="0"/>
              <a:pPr/>
              <a:t>9/6/2023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5725CC-1AA9-CA45-AB75-91D94092D047}" type="slidenum">
              <a:rPr lang="en-US" smtClean="0"/>
              <a:pPr/>
              <a:t>‹#›</a:t>
            </a:fld>
            <a:endParaRPr lang="en-US"/>
          </a:p>
        </p:txBody>
      </p:sp>
    </p:spTree>
    <p:extLst>
      <p:ext uri="{BB962C8B-B14F-4D97-AF65-F5344CB8AC3E}">
        <p14:creationId xmlns:p14="http://schemas.microsoft.com/office/powerpoint/2010/main" val="2305347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71D3BD-027A-A147-A84A-68BC2B27E5A1}" type="datetimeFigureOut">
              <a:rPr lang="en-US" smtClean="0"/>
              <a:pPr/>
              <a:t>9/6/2023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68234-3C94-5441-9BE6-F55F3848C366}" type="slidenum">
              <a:rPr lang="en-US" smtClean="0"/>
              <a:pPr/>
              <a:t>‹#›</a:t>
            </a:fld>
            <a:endParaRPr lang="en-US"/>
          </a:p>
        </p:txBody>
      </p:sp>
    </p:spTree>
    <p:extLst>
      <p:ext uri="{BB962C8B-B14F-4D97-AF65-F5344CB8AC3E}">
        <p14:creationId xmlns:p14="http://schemas.microsoft.com/office/powerpoint/2010/main" val="1010484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hje.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herenow.or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1</a:t>
            </a:fld>
            <a:endParaRPr lang="en-US" dirty="0"/>
          </a:p>
        </p:txBody>
      </p:sp>
    </p:spTree>
    <p:extLst>
      <p:ext uri="{BB962C8B-B14F-4D97-AF65-F5344CB8AC3E}">
        <p14:creationId xmlns:p14="http://schemas.microsoft.com/office/powerpoint/2010/main" val="3591175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Phyllis Jeden</a:t>
            </a:r>
            <a:r>
              <a:rPr lang="en-US" b="1" i="1" dirty="0"/>
              <a:t> </a:t>
            </a:r>
            <a:r>
              <a:rPr lang="en-US" b="0" i="0" dirty="0"/>
              <a:t>is a Senior Attorney with the Network for Public Health Law who just started with the Network in February of this year in the Office of Health Equity. Phyllis has worked as a nonprofit attorney for several years and led the development of the Micro-Toolkit: Equity Assessment Framework for Public Health Laws and Policies that we are launching here today. </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10</a:t>
            </a:fld>
            <a:endParaRPr lang="en-US"/>
          </a:p>
        </p:txBody>
      </p:sp>
    </p:spTree>
    <p:extLst>
      <p:ext uri="{BB962C8B-B14F-4D97-AF65-F5344CB8AC3E}">
        <p14:creationId xmlns:p14="http://schemas.microsoft.com/office/powerpoint/2010/main" val="308575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Thank you; Welcome; SE Region/Health Equity; excited to launch micro toolkit </a:t>
            </a:r>
          </a:p>
          <a:p>
            <a:r>
              <a:rPr lang="en-US" dirty="0"/>
              <a:t>-The Micro – Toolkit came out of an equity assessment framework </a:t>
            </a:r>
          </a:p>
          <a:p>
            <a:r>
              <a:rPr lang="en-US" dirty="0"/>
              <a:t>-developed by the NPHL’s HEWG, partnership with staff across Network regions </a:t>
            </a:r>
          </a:p>
          <a:p>
            <a:r>
              <a:rPr lang="en-US" dirty="0"/>
              <a:t>-two pages and gives a succinct and easy to follow framework for an equity assessment. </a:t>
            </a:r>
          </a:p>
          <a:p>
            <a:r>
              <a:rPr lang="en-US" dirty="0"/>
              <a:t>-to make more visually appealing </a:t>
            </a:r>
          </a:p>
          <a:p>
            <a:pPr marL="171450" indent="-171450">
              <a:buFontTx/>
              <a:buChar char="-"/>
            </a:pPr>
            <a:r>
              <a:rPr lang="en-US" dirty="0"/>
              <a:t>Interested in getting equity’s foot in the door </a:t>
            </a:r>
          </a:p>
          <a:p>
            <a:pPr marL="171450" indent="-171450">
              <a:buFontTx/>
              <a:buChar char="-"/>
            </a:pPr>
            <a:r>
              <a:rPr lang="en-US" dirty="0"/>
              <a:t>This is a great start to an assessment </a:t>
            </a:r>
          </a:p>
          <a:p>
            <a:pPr marL="171450" indent="-171450">
              <a:buFontTx/>
              <a:buChar char="-"/>
            </a:pPr>
            <a:r>
              <a:rPr lang="en-US" dirty="0"/>
              <a:t>Several staff members contributed to the creation of the micro-toolkit </a:t>
            </a:r>
          </a:p>
          <a:p>
            <a:pPr marL="171450" indent="-171450">
              <a:buFontTx/>
              <a:buChar char="-"/>
            </a:pPr>
            <a:r>
              <a:rPr lang="en-US" dirty="0"/>
              <a:t>Essentially a set of worksheets</a:t>
            </a:r>
          </a:p>
          <a:p>
            <a:pPr marL="171450" indent="-171450">
              <a:buFontTx/>
              <a:buChar char="-"/>
            </a:pPr>
            <a:r>
              <a:rPr lang="en-US" dirty="0"/>
              <a:t>Step by step, fill in the blanks process </a:t>
            </a:r>
          </a:p>
          <a:p>
            <a:pPr marL="171450" indent="-171450">
              <a:buFontTx/>
              <a:buChar char="-"/>
            </a:pPr>
            <a:r>
              <a:rPr lang="en-US" dirty="0"/>
              <a:t>both local governments and community-based orgs can use to assess equity and discover opportunities to improve policy. </a:t>
            </a:r>
          </a:p>
          <a:p>
            <a:pPr marL="171450" indent="-171450">
              <a:buFontTx/>
              <a:buChar char="-"/>
            </a:pPr>
            <a:r>
              <a:rPr lang="en-US" dirty="0"/>
              <a:t>Six clear steps with instructions to guide you and your team through an equity assessment. </a:t>
            </a:r>
          </a:p>
        </p:txBody>
      </p:sp>
      <p:sp>
        <p:nvSpPr>
          <p:cNvPr id="4" name="Slide Number Placeholder 3"/>
          <p:cNvSpPr>
            <a:spLocks noGrp="1"/>
          </p:cNvSpPr>
          <p:nvPr>
            <p:ph type="sldNum" sz="quarter" idx="5"/>
          </p:nvPr>
        </p:nvSpPr>
        <p:spPr/>
        <p:txBody>
          <a:bodyPr/>
          <a:lstStyle/>
          <a:p>
            <a:fld id="{0A568234-3C94-5441-9BE6-F55F3848C366}" type="slidenum">
              <a:rPr lang="en-US" smtClean="0"/>
              <a:pPr/>
              <a:t>11</a:t>
            </a:fld>
            <a:endParaRPr lang="en-US"/>
          </a:p>
        </p:txBody>
      </p:sp>
    </p:spTree>
    <p:extLst>
      <p:ext uri="{BB962C8B-B14F-4D97-AF65-F5344CB8AC3E}">
        <p14:creationId xmlns:p14="http://schemas.microsoft.com/office/powerpoint/2010/main" val="147830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-Toolkits can often be lengthy and make entities weary of the time and resources </a:t>
            </a:r>
          </a:p>
          <a:p>
            <a:pPr marL="171450" indent="-171450">
              <a:buFontTx/>
              <a:buChar char="-"/>
            </a:pPr>
            <a:r>
              <a:rPr lang="en-US" dirty="0"/>
              <a:t>Make no mistake, there is no shortcut to equity, it is difficult work that requires resource allocation</a:t>
            </a:r>
          </a:p>
          <a:p>
            <a:pPr marL="171450" indent="-171450">
              <a:buFontTx/>
              <a:buChar char="-"/>
            </a:pPr>
            <a:r>
              <a:rPr lang="en-US" dirty="0"/>
              <a:t>However, the micro toolkit is an out-of-the-box tool that can be used w/out in-depth training and with limited use of limited resources </a:t>
            </a:r>
          </a:p>
          <a:p>
            <a:pPr marL="171450" indent="-171450">
              <a:buFontTx/>
              <a:buChar char="-"/>
            </a:pPr>
            <a:r>
              <a:rPr lang="en-US" dirty="0"/>
              <a:t>The micro toolkit is for policymakers and partners who lead, shape, or influence policy and guide discussion around how equity is considered</a:t>
            </a:r>
          </a:p>
          <a:p>
            <a:pPr marL="171450" indent="-171450">
              <a:buFontTx/>
              <a:buChar char="-"/>
            </a:pPr>
            <a:r>
              <a:rPr lang="en-US" dirty="0"/>
              <a:t>Easy and accessible equity tool that can be practically applied </a:t>
            </a:r>
          </a:p>
          <a:p>
            <a:pPr marL="171450" indent="-171450">
              <a:buFontTx/>
              <a:buChar char="-"/>
            </a:pPr>
            <a:r>
              <a:rPr lang="en-US" dirty="0"/>
              <a:t>I will spend a few minutes providing an overview of this tool </a:t>
            </a:r>
          </a:p>
          <a:p>
            <a:pPr marL="171450" indent="-171450">
              <a:buFontTx/>
              <a:buChar char="-"/>
            </a:pPr>
            <a:r>
              <a:rPr lang="en-US" dirty="0"/>
              <a:t>As we review the tool, keep in mind that this is a living document that we intend to update with feedback from teams who use the micro toolkit </a:t>
            </a:r>
          </a:p>
        </p:txBody>
      </p:sp>
      <p:sp>
        <p:nvSpPr>
          <p:cNvPr id="4" name="Slide Number Placeholder 3"/>
          <p:cNvSpPr>
            <a:spLocks noGrp="1"/>
          </p:cNvSpPr>
          <p:nvPr>
            <p:ph type="sldNum" sz="quarter" idx="5"/>
          </p:nvPr>
        </p:nvSpPr>
        <p:spPr/>
        <p:txBody>
          <a:bodyPr/>
          <a:lstStyle/>
          <a:p>
            <a:fld id="{0A568234-3C94-5441-9BE6-F55F3848C366}" type="slidenum">
              <a:rPr lang="en-US" smtClean="0"/>
              <a:pPr/>
              <a:t>12</a:t>
            </a:fld>
            <a:endParaRPr lang="en-US"/>
          </a:p>
        </p:txBody>
      </p:sp>
    </p:spTree>
    <p:extLst>
      <p:ext uri="{BB962C8B-B14F-4D97-AF65-F5344CB8AC3E}">
        <p14:creationId xmlns:p14="http://schemas.microsoft.com/office/powerpoint/2010/main" val="168519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steps overview </a:t>
            </a:r>
          </a:p>
          <a:p>
            <a:pPr marL="0" indent="0">
              <a:buFontTx/>
              <a:buNone/>
            </a:pPr>
            <a:r>
              <a:rPr lang="en-US" dirty="0"/>
              <a:t>-Filled in by hand or fillable pdf </a:t>
            </a:r>
          </a:p>
          <a:p>
            <a:pPr marL="0" indent="0">
              <a:buFontTx/>
              <a:buNone/>
            </a:pPr>
            <a:r>
              <a:rPr lang="en-US" dirty="0"/>
              <a:t>- For purposes of the micro-toolkit, policy can mean a statute, regulation, ordinance, exec order, org policy, formal guidance, or other </a:t>
            </a:r>
          </a:p>
        </p:txBody>
      </p:sp>
      <p:sp>
        <p:nvSpPr>
          <p:cNvPr id="4" name="Slide Number Placeholder 3"/>
          <p:cNvSpPr>
            <a:spLocks noGrp="1"/>
          </p:cNvSpPr>
          <p:nvPr>
            <p:ph type="sldNum" sz="quarter" idx="5"/>
          </p:nvPr>
        </p:nvSpPr>
        <p:spPr/>
        <p:txBody>
          <a:bodyPr/>
          <a:lstStyle/>
          <a:p>
            <a:fld id="{0A568234-3C94-5441-9BE6-F55F3848C366}" type="slidenum">
              <a:rPr lang="en-US" smtClean="0"/>
              <a:pPr/>
              <a:t>13</a:t>
            </a:fld>
            <a:endParaRPr lang="en-US"/>
          </a:p>
        </p:txBody>
      </p:sp>
    </p:spTree>
    <p:extLst>
      <p:ext uri="{BB962C8B-B14F-4D97-AF65-F5344CB8AC3E}">
        <p14:creationId xmlns:p14="http://schemas.microsoft.com/office/powerpoint/2010/main" val="3908642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take a peek at the toolkit itself with an example </a:t>
            </a:r>
          </a:p>
        </p:txBody>
      </p:sp>
      <p:sp>
        <p:nvSpPr>
          <p:cNvPr id="4" name="Slide Number Placeholder 3"/>
          <p:cNvSpPr>
            <a:spLocks noGrp="1"/>
          </p:cNvSpPr>
          <p:nvPr>
            <p:ph type="sldNum" sz="quarter" idx="5"/>
          </p:nvPr>
        </p:nvSpPr>
        <p:spPr/>
        <p:txBody>
          <a:bodyPr/>
          <a:lstStyle/>
          <a:p>
            <a:fld id="{0A568234-3C94-5441-9BE6-F55F3848C366}" type="slidenum">
              <a:rPr lang="en-US" smtClean="0"/>
              <a:pPr/>
              <a:t>14</a:t>
            </a:fld>
            <a:endParaRPr lang="en-US"/>
          </a:p>
        </p:txBody>
      </p:sp>
    </p:spTree>
    <p:extLst>
      <p:ext uri="{BB962C8B-B14F-4D97-AF65-F5344CB8AC3E}">
        <p14:creationId xmlns:p14="http://schemas.microsoft.com/office/powerpoint/2010/main" val="302664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Brief review of toolkit with a high-level, generalized example</a:t>
            </a:r>
          </a:p>
          <a:p>
            <a:pPr marL="171450" indent="-171450">
              <a:buFontTx/>
              <a:buChar char="-"/>
            </a:pPr>
            <a:r>
              <a:rPr lang="en-US" dirty="0"/>
              <a:t>WHY THE POLICY IS BEING CONSIDERED </a:t>
            </a:r>
          </a:p>
          <a:p>
            <a:pPr marL="171450" indent="-171450">
              <a:buFontTx/>
              <a:buChar char="-"/>
            </a:pPr>
            <a:r>
              <a:rPr lang="en-US" dirty="0"/>
              <a:t>State seeking state plan amendment (SPA) for Doula Medicaid coverage </a:t>
            </a:r>
          </a:p>
          <a:p>
            <a:pPr marL="628650" lvl="1" indent="-171450">
              <a:buFontTx/>
              <a:buChar char="-"/>
            </a:pPr>
            <a:r>
              <a:rPr lang="en-US" dirty="0"/>
              <a:t>Description: bill seeking SPA for pregnant beneficiaries to receive doula service under state Medicaid plan </a:t>
            </a:r>
          </a:p>
          <a:p>
            <a:pPr marL="628650" lvl="1" indent="-171450">
              <a:buFontTx/>
              <a:buChar char="-"/>
            </a:pPr>
            <a:r>
              <a:rPr lang="en-US" dirty="0"/>
              <a:t>Issue: US has high maternal mortality rate, lower income higher risk, Black Americans at the highest risk, Doulas improve health outcomes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t>(can’t see this part of Step 1 here) perspectives to be engaged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dirty="0"/>
              <a:t>for our example could include organizations that serve pregnant and birthing people in communities of color </a:t>
            </a:r>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15</a:t>
            </a:fld>
            <a:endParaRPr lang="en-US"/>
          </a:p>
        </p:txBody>
      </p:sp>
    </p:spTree>
    <p:extLst>
      <p:ext uri="{BB962C8B-B14F-4D97-AF65-F5344CB8AC3E}">
        <p14:creationId xmlns:p14="http://schemas.microsoft.com/office/powerpoint/2010/main" val="2991214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Step two</a:t>
            </a:r>
          </a:p>
          <a:p>
            <a:pPr marL="171450" indent="-171450">
              <a:buFontTx/>
              <a:buChar char="-"/>
            </a:pPr>
            <a:r>
              <a:rPr lang="en-US" dirty="0"/>
              <a:t>Opportunity to provide more context and information on data</a:t>
            </a:r>
          </a:p>
          <a:p>
            <a:pPr marL="171450" indent="-171450">
              <a:buFontTx/>
              <a:buChar char="-"/>
            </a:pPr>
            <a:r>
              <a:rPr lang="en-US" dirty="0"/>
              <a:t>For our SPA for Doulas example, the interest in creating it would be to address the high rate of maternal mortality among low-income persons and especially communities of color in the state </a:t>
            </a:r>
          </a:p>
          <a:p>
            <a:pPr marL="171450" indent="-171450">
              <a:buFontTx/>
              <a:buChar char="-"/>
            </a:pPr>
            <a:r>
              <a:rPr lang="en-US" dirty="0"/>
              <a:t>Support </a:t>
            </a:r>
          </a:p>
          <a:p>
            <a:pPr marL="171450" indent="-171450">
              <a:buFontTx/>
              <a:buChar char="-"/>
            </a:pPr>
            <a:r>
              <a:rPr lang="en-US" dirty="0"/>
              <a:t>For this example under data we have a lot of data on the high rate of maternal mortality as well as the positive impact of doulas for outcomes </a:t>
            </a:r>
          </a:p>
          <a:p>
            <a:pPr marL="171450" indent="-171450">
              <a:buFontTx/>
              <a:buChar char="-"/>
            </a:pPr>
            <a:r>
              <a:rPr lang="en-US" dirty="0"/>
              <a:t>Note the checklist for complete, reliable and unbiased data and the link to the handy guide on bias in data by the Urban Institute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16</a:t>
            </a:fld>
            <a:endParaRPr lang="en-US"/>
          </a:p>
        </p:txBody>
      </p:sp>
    </p:spTree>
    <p:extLst>
      <p:ext uri="{BB962C8B-B14F-4D97-AF65-F5344CB8AC3E}">
        <p14:creationId xmlns:p14="http://schemas.microsoft.com/office/powerpoint/2010/main" val="81206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a:t>
            </a:r>
          </a:p>
          <a:p>
            <a:pPr marL="171450" indent="-171450">
              <a:buFontTx/>
              <a:buChar char="-"/>
            </a:pPr>
            <a:r>
              <a:rPr lang="en-US" dirty="0"/>
              <a:t>Focuses on policy impact and whether the policy will affect internal partners, external or both </a:t>
            </a:r>
          </a:p>
          <a:p>
            <a:pPr marL="171450" indent="-171450">
              <a:buFontTx/>
              <a:buChar char="-"/>
            </a:pPr>
            <a:r>
              <a:rPr lang="en-US" dirty="0"/>
              <a:t>For our example, a state health dept. may consider the impacts of cost of improved health and the burden of implementing the policy</a:t>
            </a:r>
          </a:p>
          <a:p>
            <a:pPr marL="171450" indent="-171450">
              <a:buFontTx/>
              <a:buChar char="-"/>
            </a:pPr>
            <a:r>
              <a:rPr lang="en-US" dirty="0"/>
              <a:t>And you will consider external partners, for example, organizations that serve Black expectant mothers in the state, will be impacted by this policy </a:t>
            </a:r>
          </a:p>
          <a:p>
            <a:pPr marL="171450" indent="-171450">
              <a:buFontTx/>
              <a:buChar char="-"/>
            </a:pPr>
            <a:r>
              <a:rPr lang="en-US" dirty="0"/>
              <a:t>For external partners you will also consider ways to engage them (not shown here) </a:t>
            </a:r>
          </a:p>
          <a:p>
            <a:pPr marL="171450" indent="-171450">
              <a:buFontTx/>
              <a:buChar char="-"/>
            </a:pPr>
            <a:r>
              <a:rPr lang="en-US" dirty="0"/>
              <a:t>(also not shown here) final decisions should be communicated clearly to all partners and it should be clear whether feedback impacted that final decision </a:t>
            </a:r>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17</a:t>
            </a:fld>
            <a:endParaRPr lang="en-US"/>
          </a:p>
        </p:txBody>
      </p:sp>
    </p:spTree>
    <p:extLst>
      <p:ext uri="{BB962C8B-B14F-4D97-AF65-F5344CB8AC3E}">
        <p14:creationId xmlns:p14="http://schemas.microsoft.com/office/powerpoint/2010/main" val="686528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Appendix A is a supplement to Step 3 </a:t>
            </a:r>
          </a:p>
          <a:p>
            <a:pPr marL="171450" indent="-171450">
              <a:buFontTx/>
              <a:buChar char="-"/>
            </a:pPr>
            <a:r>
              <a:rPr lang="en-US" dirty="0"/>
              <a:t>For external partners who may be impacted</a:t>
            </a:r>
          </a:p>
          <a:p>
            <a:pPr marL="171450" indent="-171450">
              <a:buFontTx/>
              <a:buChar char="-"/>
            </a:pPr>
            <a:r>
              <a:rPr lang="en-US" dirty="0"/>
              <a:t>Space provided to identify groups, note input, and other considerations including who in the organization is responsible for reaching out to the partners. </a:t>
            </a:r>
          </a:p>
          <a:p>
            <a:pPr marL="171450" indent="-171450">
              <a:buFontTx/>
              <a:buChar char="-"/>
            </a:pPr>
            <a:r>
              <a:rPr lang="en-US" dirty="0"/>
              <a:t>For our example, we identified organizations serving Black expectant mothers as a possible external partner but input from several community groups should be collected </a:t>
            </a:r>
          </a:p>
          <a:p>
            <a:pPr marL="171450" indent="-171450">
              <a:buFontTx/>
              <a:buChar char="-"/>
            </a:pPr>
            <a:r>
              <a:rPr lang="en-US" dirty="0"/>
              <a:t>Appendix A guides that discussion in a meaningful way. </a:t>
            </a:r>
          </a:p>
          <a:p>
            <a:pPr marL="171450" indent="-171450">
              <a:buFontTx/>
              <a:buChar char="-"/>
            </a:pPr>
            <a:r>
              <a:rPr lang="en-US" dirty="0"/>
              <a:t>In fact, in the Network’s Southeastern Region Office we focus a lot on declarations of RPHC </a:t>
            </a:r>
          </a:p>
          <a:p>
            <a:pPr marL="171450" indent="-171450">
              <a:buFontTx/>
              <a:buChar char="-"/>
            </a:pPr>
            <a:r>
              <a:rPr lang="en-US" dirty="0"/>
              <a:t>One theme among these declarations is encouraging meaningful communication with communities of color </a:t>
            </a:r>
          </a:p>
          <a:p>
            <a:endParaRPr lang="en-US" dirty="0"/>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18</a:t>
            </a:fld>
            <a:endParaRPr lang="en-US"/>
          </a:p>
        </p:txBody>
      </p:sp>
    </p:spTree>
    <p:extLst>
      <p:ext uri="{BB962C8B-B14F-4D97-AF65-F5344CB8AC3E}">
        <p14:creationId xmlns:p14="http://schemas.microsoft.com/office/powerpoint/2010/main" val="1904015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Appendix B, also referenced under Step 3</a:t>
            </a:r>
          </a:p>
          <a:p>
            <a:pPr marL="171450" indent="-171450">
              <a:buFontTx/>
              <a:buChar char="-"/>
            </a:pPr>
            <a:r>
              <a:rPr lang="en-US" dirty="0"/>
              <a:t>Specifically for Community Based Organization use for additional input even though these partners can also use the Micro-Toolkit themselves. </a:t>
            </a:r>
          </a:p>
          <a:p>
            <a:pPr marL="171450" indent="-171450">
              <a:buFontTx/>
              <a:buChar char="-"/>
            </a:pPr>
            <a:r>
              <a:rPr lang="en-US" dirty="0"/>
              <a:t>With stretched time and resources, it is helpful to have the separate worksheet for more in-depth and focused input from CBOs</a:t>
            </a:r>
          </a:p>
          <a:p>
            <a:pPr marL="171450" indent="-171450">
              <a:buFontTx/>
              <a:buChar char="-"/>
            </a:pPr>
            <a:r>
              <a:rPr lang="en-US" dirty="0"/>
              <a:t>Through the Southeastern Region’s work we have found that CBOs are in need of tools to help facilitate participation in policy discussions</a:t>
            </a:r>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19</a:t>
            </a:fld>
            <a:endParaRPr lang="en-US"/>
          </a:p>
        </p:txBody>
      </p:sp>
    </p:spTree>
    <p:extLst>
      <p:ext uri="{BB962C8B-B14F-4D97-AF65-F5344CB8AC3E}">
        <p14:creationId xmlns:p14="http://schemas.microsoft.com/office/powerpoint/2010/main" val="124754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Phyllis Jeden</a:t>
            </a:r>
            <a:r>
              <a:rPr lang="en-US" b="1" i="1" dirty="0"/>
              <a:t> </a:t>
            </a:r>
            <a:r>
              <a:rPr lang="en-US" b="0" i="0" dirty="0"/>
              <a:t>is a Senior Attorney with the Network for Public Health Law who just started with the Network in February of this year in the Office of Health Equity. Phyllis has worked as a nonprofit attorney for several years and led the development of the Micro-Toolkit: Equity Assessment Framework for Public Health Laws and Policies that we are launching here today. </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2</a:t>
            </a:fld>
            <a:endParaRPr lang="en-US"/>
          </a:p>
        </p:txBody>
      </p:sp>
    </p:spTree>
    <p:extLst>
      <p:ext uri="{BB962C8B-B14F-4D97-AF65-F5344CB8AC3E}">
        <p14:creationId xmlns:p14="http://schemas.microsoft.com/office/powerpoint/2010/main" val="2364473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Step Four focuses on potential outcomes from the policy being considered and how it will impact the status quo. </a:t>
            </a:r>
          </a:p>
          <a:p>
            <a:pPr marL="171450" indent="-171450">
              <a:buFontTx/>
              <a:buChar char="-"/>
            </a:pPr>
            <a:r>
              <a:rPr lang="en-US" dirty="0"/>
              <a:t>There may be an obvious desired affect for a policy to improve health outcomes, but this space allows for an opportunity to consider how the policy can worsen or have no impact. </a:t>
            </a:r>
          </a:p>
          <a:p>
            <a:pPr marL="171450" indent="-171450">
              <a:buFontTx/>
              <a:buChar char="-"/>
            </a:pPr>
            <a:r>
              <a:rPr lang="en-US" dirty="0"/>
              <a:t>For our Doula SPA example, the desired outcome is obvious, to improve maternal health outcomes for those with less resources</a:t>
            </a:r>
          </a:p>
          <a:p>
            <a:pPr marL="171450" indent="-171450">
              <a:buFontTx/>
              <a:buChar char="-"/>
            </a:pPr>
            <a:r>
              <a:rPr lang="en-US" dirty="0"/>
              <a:t>Though the analysis on impact is small and a true and thorough analysis would take much more time and energy, it is for that reason the Micro-Toolkit asks that your team at least start with obvious outcomes that we hope will lead to further discussion</a:t>
            </a:r>
          </a:p>
          <a:p>
            <a:pPr marL="171450" indent="-171450">
              <a:buFontTx/>
              <a:buChar char="-"/>
            </a:pPr>
            <a:r>
              <a:rPr lang="en-US" dirty="0"/>
              <a:t>In our example, the policy has been implemented elsewhere and what is not shown is a space to consider lessons learned by other states who already implemented this policy </a:t>
            </a:r>
          </a:p>
        </p:txBody>
      </p:sp>
      <p:sp>
        <p:nvSpPr>
          <p:cNvPr id="4" name="Slide Number Placeholder 3"/>
          <p:cNvSpPr>
            <a:spLocks noGrp="1"/>
          </p:cNvSpPr>
          <p:nvPr>
            <p:ph type="sldNum" sz="quarter" idx="5"/>
          </p:nvPr>
        </p:nvSpPr>
        <p:spPr/>
        <p:txBody>
          <a:bodyPr/>
          <a:lstStyle/>
          <a:p>
            <a:fld id="{0A568234-3C94-5441-9BE6-F55F3848C366}" type="slidenum">
              <a:rPr lang="en-US" smtClean="0"/>
              <a:pPr/>
              <a:t>20</a:t>
            </a:fld>
            <a:endParaRPr lang="en-US"/>
          </a:p>
        </p:txBody>
      </p:sp>
    </p:spTree>
    <p:extLst>
      <p:ext uri="{BB962C8B-B14F-4D97-AF65-F5344CB8AC3E}">
        <p14:creationId xmlns:p14="http://schemas.microsoft.com/office/powerpoint/2010/main" val="3407131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five asks you to consider if there are better options to achieve the desired outcome </a:t>
            </a:r>
          </a:p>
          <a:p>
            <a:pPr marL="171450" indent="-171450">
              <a:buFontTx/>
              <a:buChar char="-"/>
            </a:pPr>
            <a:r>
              <a:rPr lang="en-US" dirty="0"/>
              <a:t>You may even find in your assessment that more than one policy intervention is necessary to achieve the goal. </a:t>
            </a:r>
          </a:p>
          <a:p>
            <a:pPr marL="171450" indent="-171450">
              <a:buFontTx/>
              <a:buChar char="-"/>
            </a:pPr>
            <a:r>
              <a:rPr lang="en-US" dirty="0"/>
              <a:t>For our example, the state may consider approving additional doula training programs to aid the success of implementation of the SPA doula policy </a:t>
            </a:r>
          </a:p>
          <a:p>
            <a:pPr marL="171450" indent="-171450">
              <a:buFontTx/>
              <a:buChar char="-"/>
            </a:pPr>
            <a:r>
              <a:rPr lang="en-US" dirty="0"/>
              <a:t>Another example may be a change in hospital policy that allows birth parents to choose their care team</a:t>
            </a:r>
          </a:p>
        </p:txBody>
      </p:sp>
      <p:sp>
        <p:nvSpPr>
          <p:cNvPr id="4" name="Slide Number Placeholder 3"/>
          <p:cNvSpPr>
            <a:spLocks noGrp="1"/>
          </p:cNvSpPr>
          <p:nvPr>
            <p:ph type="sldNum" sz="quarter" idx="5"/>
          </p:nvPr>
        </p:nvSpPr>
        <p:spPr/>
        <p:txBody>
          <a:bodyPr/>
          <a:lstStyle/>
          <a:p>
            <a:fld id="{0A568234-3C94-5441-9BE6-F55F3848C366}" type="slidenum">
              <a:rPr lang="en-US" smtClean="0"/>
              <a:pPr/>
              <a:t>21</a:t>
            </a:fld>
            <a:endParaRPr lang="en-US"/>
          </a:p>
        </p:txBody>
      </p:sp>
    </p:spTree>
    <p:extLst>
      <p:ext uri="{BB962C8B-B14F-4D97-AF65-F5344CB8AC3E}">
        <p14:creationId xmlns:p14="http://schemas.microsoft.com/office/powerpoint/2010/main" val="1272702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Finally, Step Six focuses on the sustainability of the policy. </a:t>
            </a:r>
          </a:p>
          <a:p>
            <a:pPr marL="171450" indent="-171450">
              <a:buFontTx/>
              <a:buChar char="-"/>
            </a:pPr>
            <a:r>
              <a:rPr lang="en-US" dirty="0"/>
              <a:t>For our example, the program may need to be reviewed on an annual basis to ensure that the state has enough trained doulas to meet the need among other issues for review. </a:t>
            </a:r>
          </a:p>
          <a:p>
            <a:pPr marL="171450" indent="-171450">
              <a:buFontTx/>
              <a:buChar char="-"/>
            </a:pPr>
            <a:r>
              <a:rPr lang="en-US" dirty="0"/>
              <a:t>Step 6 also asks that you consider the conditions necessary for success and those already in place. For example, the doula SPA may have bipartisan support </a:t>
            </a:r>
          </a:p>
        </p:txBody>
      </p:sp>
      <p:sp>
        <p:nvSpPr>
          <p:cNvPr id="4" name="Slide Number Placeholder 3"/>
          <p:cNvSpPr>
            <a:spLocks noGrp="1"/>
          </p:cNvSpPr>
          <p:nvPr>
            <p:ph type="sldNum" sz="quarter" idx="5"/>
          </p:nvPr>
        </p:nvSpPr>
        <p:spPr/>
        <p:txBody>
          <a:bodyPr/>
          <a:lstStyle/>
          <a:p>
            <a:fld id="{0A568234-3C94-5441-9BE6-F55F3848C366}" type="slidenum">
              <a:rPr lang="en-US" smtClean="0"/>
              <a:pPr/>
              <a:t>22</a:t>
            </a:fld>
            <a:endParaRPr lang="en-US"/>
          </a:p>
        </p:txBody>
      </p:sp>
    </p:spTree>
    <p:extLst>
      <p:ext uri="{BB962C8B-B14F-4D97-AF65-F5344CB8AC3E}">
        <p14:creationId xmlns:p14="http://schemas.microsoft.com/office/powerpoint/2010/main" val="4234719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a checklist is provided in the Micro Toolkit to make certain all steps were considered carefully </a:t>
            </a:r>
          </a:p>
          <a:p>
            <a:r>
              <a:rPr lang="en-US" dirty="0"/>
              <a:t>- Should your team complete the micro toolkit and wish to delve further into an equity assessment of the policy, you can contact the Network for Public Health Law and we are happy to help you walk those next steps. </a:t>
            </a:r>
          </a:p>
          <a:p>
            <a:r>
              <a:rPr lang="en-US" dirty="0"/>
              <a:t>- As your team uses the Micro-Toolkit, we invite your feedback to make the tool better by pointing out items we may not have considered or steps that you found helpful to aid in your assessment. </a:t>
            </a:r>
          </a:p>
        </p:txBody>
      </p:sp>
      <p:sp>
        <p:nvSpPr>
          <p:cNvPr id="4" name="Slide Number Placeholder 3"/>
          <p:cNvSpPr>
            <a:spLocks noGrp="1"/>
          </p:cNvSpPr>
          <p:nvPr>
            <p:ph type="sldNum" sz="quarter" idx="5"/>
          </p:nvPr>
        </p:nvSpPr>
        <p:spPr/>
        <p:txBody>
          <a:bodyPr/>
          <a:lstStyle/>
          <a:p>
            <a:fld id="{0A568234-3C94-5441-9BE6-F55F3848C366}" type="slidenum">
              <a:rPr lang="en-US" smtClean="0"/>
              <a:pPr/>
              <a:t>23</a:t>
            </a:fld>
            <a:endParaRPr lang="en-US"/>
          </a:p>
        </p:txBody>
      </p:sp>
    </p:spTree>
    <p:extLst>
      <p:ext uri="{BB962C8B-B14F-4D97-AF65-F5344CB8AC3E}">
        <p14:creationId xmlns:p14="http://schemas.microsoft.com/office/powerpoint/2010/main" val="3419348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office focuses on heatlh equity and how to operationalize equity </a:t>
            </a:r>
          </a:p>
          <a:p>
            <a:endParaRPr lang="en-US" dirty="0"/>
          </a:p>
          <a:p>
            <a:r>
              <a:rPr lang="en-US" dirty="0"/>
              <a:t>We look forward to answering your questions during our Q and A later. </a:t>
            </a:r>
          </a:p>
        </p:txBody>
      </p:sp>
      <p:sp>
        <p:nvSpPr>
          <p:cNvPr id="4" name="Slide Number Placeholder 3"/>
          <p:cNvSpPr>
            <a:spLocks noGrp="1"/>
          </p:cNvSpPr>
          <p:nvPr>
            <p:ph type="sldNum" sz="quarter" idx="5"/>
          </p:nvPr>
        </p:nvSpPr>
        <p:spPr/>
        <p:txBody>
          <a:bodyPr/>
          <a:lstStyle/>
          <a:p>
            <a:fld id="{0A568234-3C94-5441-9BE6-F55F3848C366}" type="slidenum">
              <a:rPr lang="en-US" smtClean="0"/>
              <a:pPr/>
              <a:t>24</a:t>
            </a:fld>
            <a:endParaRPr lang="en-US" dirty="0"/>
          </a:p>
        </p:txBody>
      </p:sp>
    </p:spTree>
    <p:extLst>
      <p:ext uri="{BB962C8B-B14F-4D97-AF65-F5344CB8AC3E}">
        <p14:creationId xmlns:p14="http://schemas.microsoft.com/office/powerpoint/2010/main" val="1044310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42424"/>
                </a:solidFill>
                <a:effectLst/>
                <a:latin typeface="Calibri" panose="020F0502020204030204" pitchFamily="34" charset="0"/>
              </a:rPr>
              <a:t>Jeannette Raymond </a:t>
            </a:r>
            <a:r>
              <a:rPr lang="en-US" b="0" i="0" dirty="0">
                <a:solidFill>
                  <a:srgbClr val="242424"/>
                </a:solidFill>
                <a:effectLst/>
                <a:latin typeface="Calibri" panose="020F0502020204030204" pitchFamily="34" charset="0"/>
              </a:rPr>
              <a:t>has over 25 years of experience advancing health equity and authentic community engagement through public health practice and is currently the Assistant Director for the Center for Public Health Practice in the Minnesota Department of Health.  Her experience includes advancing the Health Equity Data Analysis (HEDA) process which supported local public health departments to conduct qualitative research and share the results with their communities. </a:t>
            </a:r>
          </a:p>
          <a:p>
            <a:endParaRPr lang="en-US" dirty="0"/>
          </a:p>
          <a:p>
            <a:r>
              <a:rPr lang="en-US" b="1" dirty="0"/>
              <a:t>Link to Document: </a:t>
            </a:r>
            <a:r>
              <a:rPr lang="en-US" dirty="0"/>
              <a:t>https://www.health.state.mn.us/data/mchs/genstats/heda/hedaguide.pdf</a:t>
            </a:r>
          </a:p>
        </p:txBody>
      </p:sp>
      <p:sp>
        <p:nvSpPr>
          <p:cNvPr id="4" name="Slide Number Placeholder 3"/>
          <p:cNvSpPr>
            <a:spLocks noGrp="1"/>
          </p:cNvSpPr>
          <p:nvPr>
            <p:ph type="sldNum" sz="quarter" idx="5"/>
          </p:nvPr>
        </p:nvSpPr>
        <p:spPr/>
        <p:txBody>
          <a:bodyPr/>
          <a:lstStyle/>
          <a:p>
            <a:fld id="{0A568234-3C94-5441-9BE6-F55F3848C366}" type="slidenum">
              <a:rPr lang="en-US" smtClean="0"/>
              <a:pPr/>
              <a:t>25</a:t>
            </a:fld>
            <a:endParaRPr lang="en-US" dirty="0"/>
          </a:p>
        </p:txBody>
      </p:sp>
    </p:spTree>
    <p:extLst>
      <p:ext uri="{BB962C8B-B14F-4D97-AF65-F5344CB8AC3E}">
        <p14:creationId xmlns:p14="http://schemas.microsoft.com/office/powerpoint/2010/main" val="1488429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6125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3FF6D-E4F6-4144-B761-939039888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9938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3FF6D-E4F6-4144-B761-939039888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57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76688"/>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4DE7C-65D2-4C1F-BFF6-2FC5449BA8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3186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t>Ruqaiijah Yearby </a:t>
            </a:r>
            <a:r>
              <a:rPr lang="en-US" sz="1200" b="0" i="0" dirty="0">
                <a:solidFill>
                  <a:srgbClr val="212529"/>
                </a:solidFill>
                <a:effectLst/>
                <a:latin typeface="proximanova"/>
              </a:rPr>
              <a:t>is the inaugural Kara J. Trott Professor in Law at the Moritz College of Law and a faculty affiliate of the Kirwan Institute at The Ohio State University. She is also Co-founder and a faculty affiliate of St. Louis University's </a:t>
            </a:r>
            <a:r>
              <a:rPr lang="en-US" sz="1200" b="0" i="0" u="none" strike="noStrike" dirty="0">
                <a:solidFill>
                  <a:srgbClr val="BB0000"/>
                </a:solidFill>
                <a:effectLst/>
                <a:latin typeface="proximanova"/>
                <a:hlinkClick r:id="rId3"/>
              </a:rPr>
              <a:t>Institute for Healing Justice &amp; Equity</a:t>
            </a:r>
            <a:r>
              <a:rPr lang="en-US" sz="1200" b="0" i="0" dirty="0">
                <a:solidFill>
                  <a:srgbClr val="212529"/>
                </a:solidFill>
                <a:effectLst/>
                <a:latin typeface="proximanova"/>
              </a:rPr>
              <a:t> and one of the Co-Founders of the </a:t>
            </a:r>
            <a:r>
              <a:rPr lang="en-US" sz="1200" b="0" i="0" u="none" strike="noStrike" dirty="0">
                <a:solidFill>
                  <a:srgbClr val="BB0000"/>
                </a:solidFill>
                <a:effectLst/>
                <a:latin typeface="proximanova"/>
                <a:hlinkClick r:id="rId4"/>
              </a:rPr>
              <a:t>Collaborative for Anti-Racism &amp; Equity</a:t>
            </a:r>
            <a:r>
              <a:rPr lang="en-US" sz="1200" b="0" i="0" dirty="0">
                <a:solidFill>
                  <a:srgbClr val="212529"/>
                </a:solidFill>
                <a:effectLst/>
                <a:latin typeface="proximanova"/>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algn="l"/>
            <a:r>
              <a:rPr lang="en-US" sz="1200" b="1" i="0" dirty="0">
                <a:solidFill>
                  <a:srgbClr val="333333"/>
                </a:solidFill>
                <a:effectLst/>
                <a:latin typeface="BuckeyeSerif"/>
              </a:rPr>
              <a:t>Crystal Lewis </a:t>
            </a:r>
            <a:r>
              <a:rPr lang="en-US" sz="1200" b="0" i="0" dirty="0">
                <a:solidFill>
                  <a:srgbClr val="333333"/>
                </a:solidFill>
                <a:effectLst/>
                <a:latin typeface="BuckeyeSerif"/>
              </a:rPr>
              <a:t>has several years of social justice and legal research experience; specifically legal epidemiology, policy surveillance, and transdisciplinary collaboration and is currently co- teaching at the Moritz School of Law with </a:t>
            </a:r>
            <a:r>
              <a:rPr lang="en-US" sz="1200" b="1" i="0" dirty="0">
                <a:solidFill>
                  <a:srgbClr val="333333"/>
                </a:solidFill>
                <a:effectLst/>
                <a:latin typeface="BuckeyeSerif"/>
              </a:rPr>
              <a:t>Professor Ruqaiijah Yearby </a:t>
            </a:r>
            <a:r>
              <a:rPr lang="en-US" sz="1200" b="0" i="0" dirty="0">
                <a:solidFill>
                  <a:srgbClr val="333333"/>
                </a:solidFill>
                <a:effectLst/>
                <a:latin typeface="BuckeyeSerif"/>
              </a:rPr>
              <a:t>on Health Equity, Policy, and Advocacy. </a:t>
            </a: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Report and fact sheet here</a:t>
            </a:r>
            <a:r>
              <a:rPr lang="en-US" sz="1200" dirty="0"/>
              <a:t>: https://ihje.org/our-work/reports/governmental-use-of-racial-equity-tools/</a:t>
            </a:r>
          </a:p>
        </p:txBody>
      </p:sp>
      <p:sp>
        <p:nvSpPr>
          <p:cNvPr id="4" name="Slide Number Placeholder 3"/>
          <p:cNvSpPr>
            <a:spLocks noGrp="1"/>
          </p:cNvSpPr>
          <p:nvPr>
            <p:ph type="sldNum" sz="quarter" idx="5"/>
          </p:nvPr>
        </p:nvSpPr>
        <p:spPr/>
        <p:txBody>
          <a:bodyPr/>
          <a:lstStyle/>
          <a:p>
            <a:fld id="{0A568234-3C94-5441-9BE6-F55F3848C366}" type="slidenum">
              <a:rPr lang="en-US" smtClean="0"/>
              <a:pPr/>
              <a:t>3</a:t>
            </a:fld>
            <a:endParaRPr lang="en-US"/>
          </a:p>
        </p:txBody>
      </p:sp>
    </p:spTree>
    <p:extLst>
      <p:ext uri="{BB962C8B-B14F-4D97-AF65-F5344CB8AC3E}">
        <p14:creationId xmlns:p14="http://schemas.microsoft.com/office/powerpoint/2010/main" val="4244820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3FF6D-E4F6-4144-B761-939039888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574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43FF6D-E4F6-4144-B761-9390398883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4935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65646A"/>
                </a:solidFill>
                <a:effectLst/>
                <a:latin typeface="Source Sans Pro" panose="020B0503030403020204" pitchFamily="34" charset="0"/>
              </a:rPr>
              <a:t>Bookda </a:t>
            </a:r>
            <a:r>
              <a:rPr lang="en-US" b="1" i="0" dirty="0" err="1">
                <a:solidFill>
                  <a:srgbClr val="65646A"/>
                </a:solidFill>
                <a:effectLst/>
                <a:latin typeface="Source Sans Pro" panose="020B0503030403020204" pitchFamily="34" charset="0"/>
              </a:rPr>
              <a:t>Geisar</a:t>
            </a:r>
            <a:r>
              <a:rPr lang="en-US" b="1" i="0" dirty="0">
                <a:solidFill>
                  <a:srgbClr val="65646A"/>
                </a:solidFill>
                <a:effectLst/>
                <a:latin typeface="Source Sans Pro" panose="020B0503030403020204" pitchFamily="34" charset="0"/>
              </a:rPr>
              <a:t> </a:t>
            </a:r>
            <a:r>
              <a:rPr lang="en-US" b="0" i="0" dirty="0">
                <a:solidFill>
                  <a:srgbClr val="65646A"/>
                </a:solidFill>
                <a:effectLst/>
                <a:latin typeface="Source Sans Pro" panose="020B0503030403020204" pitchFamily="34" charset="0"/>
              </a:rPr>
              <a:t>is the Senior Director of the Office of Equity, Diversity, and Inclusion where she  provides leadership and strategic direction for the Port’s Equity, Diversity, and Inclusion efforts, both internal and external. </a:t>
            </a:r>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43</a:t>
            </a:fld>
            <a:endParaRPr lang="en-US"/>
          </a:p>
        </p:txBody>
      </p:sp>
    </p:spTree>
    <p:extLst>
      <p:ext uri="{BB962C8B-B14F-4D97-AF65-F5344CB8AC3E}">
        <p14:creationId xmlns:p14="http://schemas.microsoft.com/office/powerpoint/2010/main" val="2507435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21" rtl="0" eaLnBrk="1" fontAlgn="base" latinLnBrk="0" hangingPunct="1">
              <a:lnSpc>
                <a:spcPct val="100000"/>
              </a:lnSpc>
              <a:spcBef>
                <a:spcPct val="0"/>
              </a:spcBef>
              <a:spcAft>
                <a:spcPct val="0"/>
              </a:spcAft>
              <a:buClrTx/>
              <a:buSzTx/>
              <a:buFontTx/>
              <a:buNone/>
              <a:tabLst/>
              <a:defRPr/>
            </a:pPr>
            <a:fld id="{BA7DB0A4-0145-4DAE-AD61-1B50EC4B1070}"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321"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32026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 5</a:t>
            </a:r>
          </a:p>
          <a:p>
            <a:pPr marL="171450" indent="-171450">
              <a:buFont typeface="Arial"/>
              <a:buChar char="•"/>
            </a:pPr>
            <a:r>
              <a:rPr lang="en-US"/>
              <a:t>    Special purpose government</a:t>
            </a:r>
            <a:endParaRPr lang="en-US">
              <a:cs typeface="Calibri" panose="020F0502020204030204"/>
            </a:endParaRPr>
          </a:p>
          <a:p>
            <a:pPr marL="285750" indent="-285750">
              <a:buFont typeface="Arial"/>
              <a:buChar char="•"/>
            </a:pPr>
            <a:r>
              <a:rPr lang="en-US"/>
              <a:t>Operates assets of statewide significance that support all of Washington’s most critical industries</a:t>
            </a:r>
            <a:endParaRPr lang="en-US">
              <a:cs typeface="Calibri"/>
            </a:endParaRPr>
          </a:p>
          <a:p>
            <a:pPr marL="285750" indent="-285750">
              <a:buFont typeface="Arial"/>
              <a:buChar char="•"/>
            </a:pPr>
            <a:r>
              <a:rPr lang="en-US"/>
              <a:t>Funded in large part through user fees, leases, and business revenue</a:t>
            </a:r>
            <a:endParaRPr lang="en-US">
              <a:cs typeface="Calibri"/>
            </a:endParaRPr>
          </a:p>
          <a:p>
            <a:pPr marL="285750" indent="-285750">
              <a:buFont typeface="Arial"/>
              <a:buChar char="•"/>
            </a:pPr>
            <a:r>
              <a:rPr lang="en-US"/>
              <a:t>Also a small tax levy, about $72 a year for the median priced home. </a:t>
            </a:r>
            <a:endParaRPr lang="en-US">
              <a:cs typeface="Calibri"/>
            </a:endParaRPr>
          </a:p>
          <a:p>
            <a:pPr marL="285750" indent="-285750">
              <a:buFont typeface="Arial"/>
              <a:buChar char="•"/>
            </a:pPr>
            <a:r>
              <a:rPr lang="en-US"/>
              <a:t>Five years ago we joined forces with the Port of Tacoma to form the Northwest Seaport Alliance.  </a:t>
            </a:r>
            <a:endParaRPr lang="en-US">
              <a:cs typeface="Calibri"/>
            </a:endParaRPr>
          </a:p>
          <a:p>
            <a:pPr marL="285750" indent="-285750">
              <a:buFont typeface="Arial"/>
              <a:buChar char="•"/>
            </a:pPr>
            <a:r>
              <a:rPr lang="en-US"/>
              <a:t>Cooperating with Tacoma versus competing with Tacoma saved local jobs and made our gateway the 4th largest in North America for international shipping.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CA3E62-B443-4106-B9CE-C2ECAFCD7B35}"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5076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1"/>
                </a:solidFill>
              </a:rPr>
              <a:t>OEDI is an organizationally cross-cutting office, building capacity to address institutional racism and other forms of oppression within the Port and to transform policies, practices, and processes. </a:t>
            </a:r>
          </a:p>
          <a:p>
            <a:endParaRPr lang="en-US" sz="1200"/>
          </a:p>
          <a:p>
            <a:r>
              <a:rPr lang="en-US" sz="1200">
                <a:ln w="0"/>
                <a:solidFill>
                  <a:schemeClr val="accent1"/>
                </a:solidFill>
              </a:rPr>
              <a:t>Our goal is to foster transformational and lasting change to the culture of the Port. Those directly and deeply impacted by systemic and institutional discrimination will find opportunities for economic gain, leadership development, and participation in how the Port operates and impacts communities.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1103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Over the period of several months, Bookda Gheisar met with 600+ staff, leadership, Commissioners, and community partners to receive input about the Port’s EDI efforts. That feedback led to the creation of this strategic plan. </a:t>
            </a:r>
          </a:p>
          <a:p>
            <a:pPr marL="171450" indent="-171450">
              <a:buFont typeface="Arial" panose="020B0604020202020204" pitchFamily="34" charset="0"/>
              <a:buChar char="•"/>
            </a:pPr>
            <a:r>
              <a:rPr lang="en-US"/>
              <a:t>These three strategies guide the plan. </a:t>
            </a:r>
          </a:p>
          <a:p>
            <a:pPr marL="628650" lvl="1" indent="-171450">
              <a:buFont typeface="Arial" panose="020B0604020202020204" pitchFamily="34" charset="0"/>
              <a:buChar char="•"/>
            </a:pPr>
            <a:r>
              <a:rPr lang="en-US"/>
              <a:t>The first refers to the tactic and activities that we’re doing internally. These are our efforts to create a culture of belonging and inclusion and center racial equity in our day-to-day work.</a:t>
            </a:r>
          </a:p>
          <a:p>
            <a:pPr marL="628650" lvl="1" indent="-171450">
              <a:buFont typeface="Arial" panose="020B0604020202020204" pitchFamily="34" charset="0"/>
              <a:buChar char="•"/>
            </a:pPr>
            <a:r>
              <a:rPr lang="en-US"/>
              <a:t>The second strategy is external, focusing on how we are in relationship with communities, especially Port-impacted communities of color and immigrant &amp; refugee communities. </a:t>
            </a:r>
          </a:p>
          <a:p>
            <a:pPr marL="628650" lvl="1" indent="-171450">
              <a:buFont typeface="Arial" panose="020B0604020202020204" pitchFamily="34" charset="0"/>
              <a:buChar char="•"/>
            </a:pPr>
            <a:r>
              <a:rPr lang="en-US"/>
              <a:t>The third strategy is about uplifting the first two. This focuses on building out the OEDI and the CA goal of becoming a model of EDI locally and </a:t>
            </a:r>
            <a:r>
              <a:rPr lang="en-US" err="1"/>
              <a:t>nationationally</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320554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78189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76791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517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5f8c5938a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5f8c5938a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CNL</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41395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21273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51678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10887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52516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96597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37827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267B89-8464-43AA-B959-7AA6FC31085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92643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62</a:t>
            </a:fld>
            <a:endParaRPr lang="en-US"/>
          </a:p>
        </p:txBody>
      </p:sp>
    </p:spTree>
    <p:extLst>
      <p:ext uri="{BB962C8B-B14F-4D97-AF65-F5344CB8AC3E}">
        <p14:creationId xmlns:p14="http://schemas.microsoft.com/office/powerpoint/2010/main" val="3231849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D594E3-A7CF-4259-A06D-10181B4B3492}"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7135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5f8c5938a9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5f8c5938a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5f8c5938a9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5f8c5938a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5f8c5938a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5f8c5938a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CNL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5f8c5938a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5f8c5938a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CNL </a:t>
            </a:r>
            <a:endParaRPr/>
          </a:p>
          <a:p>
            <a:pPr marL="0" lvl="0" indent="0" algn="l" rtl="0">
              <a:spcBef>
                <a:spcPts val="0"/>
              </a:spcBef>
              <a:spcAft>
                <a:spcPts val="0"/>
              </a:spcAft>
              <a:buNone/>
            </a:pPr>
            <a:endParaRPr/>
          </a:p>
          <a:p>
            <a:pPr marL="0" lvl="0" indent="0" algn="l" rtl="0">
              <a:spcBef>
                <a:spcPts val="0"/>
              </a:spcBef>
              <a:spcAft>
                <a:spcPts val="0"/>
              </a:spcAft>
              <a:buNone/>
            </a:pPr>
            <a:r>
              <a:rPr lang="en"/>
              <a:t>Each organization that we interviewed and studied went through a cycle of racial equity tool use, including strategic planning, training, implementation, workplace change, law and policy change, and evaluation.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5f8c5938a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5f8c5938a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RY</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a:xfrm>
            <a:off x="2076451" y="3065962"/>
            <a:ext cx="10119360" cy="769441"/>
          </a:xfrm>
        </p:spPr>
        <p:txBody>
          <a:bodyPr lIns="0" tIns="0" rIns="0" bIns="0" anchor="b" anchorCtr="0">
            <a:spAutoFit/>
          </a:bodyPr>
          <a:lstStyle>
            <a:lvl1pPr algn="l">
              <a:defRPr sz="500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2076451" y="3835402"/>
            <a:ext cx="1011936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0"/>
            <a:ext cx="9669400" cy="153888"/>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dirty="0">
              <a:latin typeface="Arial"/>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587302"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3048296" cy="246221"/>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246221"/>
          </a:xfrm>
        </p:spPr>
        <p:txBody>
          <a:bodyPr/>
          <a:lstStyle/>
          <a:p>
            <a:r>
              <a:rPr lang="en-US"/>
              <a:t>Click icon to add picture</a:t>
            </a:r>
          </a:p>
        </p:txBody>
      </p:sp>
      <p:sp>
        <p:nvSpPr>
          <p:cNvPr id="10" name="Text Placeholder 6"/>
          <p:cNvSpPr>
            <a:spLocks noGrp="1"/>
          </p:cNvSpPr>
          <p:nvPr>
            <p:ph type="body" sz="quarter" idx="16" hasCustomPrompt="1"/>
          </p:nvPr>
        </p:nvSpPr>
        <p:spPr>
          <a:xfrm>
            <a:off x="5301609"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979D71-8A6D-4F3F-AF4A-A462DDE898DD}" type="datetime1">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E5A4D-2439-42BC-BABB-6AD786F2FD5F}" type="slidenum">
              <a:rPr lang="en-US" smtClean="0"/>
              <a:t>‹#›</a:t>
            </a:fld>
            <a:endParaRPr lang="en-US"/>
          </a:p>
        </p:txBody>
      </p:sp>
      <p:sp>
        <p:nvSpPr>
          <p:cNvPr id="5" name="Rectangle 4"/>
          <p:cNvSpPr/>
          <p:nvPr/>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780745"/>
            <a:ext cx="12192000" cy="77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780745"/>
            <a:ext cx="3784600" cy="77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2254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9/6/2023</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475821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titlepage.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076451" y="3258324"/>
            <a:ext cx="10119360" cy="577081"/>
          </a:xfrm>
        </p:spPr>
        <p:txBody>
          <a:bodyPr wrap="square" lIns="0" tIns="0" rIns="0" bIns="0" anchor="b" anchorCtr="0">
            <a:spAutoFit/>
          </a:bodyPr>
          <a:lstStyle>
            <a:lvl1pPr algn="l">
              <a:defRPr sz="375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2076451" y="3835402"/>
            <a:ext cx="10119360" cy="161583"/>
          </a:xfrm>
        </p:spPr>
        <p:txBody>
          <a:bodyPr wrap="square" bIns="0" anchor="t" anchorCtr="0">
            <a:spAutoFit/>
          </a:bodyPr>
          <a:lstStyle>
            <a:lvl1pPr marL="0" indent="0">
              <a:buNone/>
              <a:defRPr sz="1050" b="1">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1"/>
            <a:ext cx="9669400" cy="115416"/>
          </a:xfrm>
          <a:prstGeom prst="rect">
            <a:avLst/>
          </a:prstGeom>
        </p:spPr>
        <p:txBody>
          <a:bodyPr wrap="square" lIns="0" tIns="0" rIns="0" bIns="0" anchor="t" anchorCtr="0">
            <a:spAutoFit/>
          </a:bodyPr>
          <a:lstStyle>
            <a:lvl1pPr algn="l">
              <a:lnSpc>
                <a:spcPts val="900"/>
              </a:lnSpc>
              <a:defRPr sz="600" b="0" i="0">
                <a:solidFill>
                  <a:schemeClr val="bg1"/>
                </a:solidFill>
                <a:latin typeface="Helvetica"/>
                <a:cs typeface="Helvetica"/>
              </a:defRPr>
            </a:lvl1pPr>
          </a:lstStyle>
          <a:p>
            <a:r>
              <a:rPr lang="en-US" sz="750" b="1">
                <a:latin typeface="Arial"/>
                <a:cs typeface="Arial"/>
              </a:rPr>
              <a:t>[Enter the presentation name in Insert &gt; Header &amp; Footer]     7/24/2011 </a:t>
            </a:r>
            <a:endParaRPr lang="en-US" dirty="0">
              <a:latin typeface="Arial"/>
              <a:cs typeface="Arial"/>
            </a:endParaRPr>
          </a:p>
        </p:txBody>
      </p:sp>
    </p:spTree>
    <p:extLst>
      <p:ext uri="{BB962C8B-B14F-4D97-AF65-F5344CB8AC3E}">
        <p14:creationId xmlns:p14="http://schemas.microsoft.com/office/powerpoint/2010/main" val="3680054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titlepage.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2076451" y="2595184"/>
            <a:ext cx="10119360" cy="1154162"/>
          </a:xfrm>
        </p:spPr>
        <p:txBody>
          <a:bodyPr wrap="square" lIns="0" tIns="0" rIns="0" bIns="0" anchor="b" anchorCtr="0">
            <a:spAutoFit/>
          </a:bodyPr>
          <a:lstStyle>
            <a:lvl1pPr algn="l">
              <a:lnSpc>
                <a:spcPts val="4500"/>
              </a:lnSpc>
              <a:defRPr sz="375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2076451" y="3855675"/>
            <a:ext cx="10119360" cy="161583"/>
          </a:xfrm>
        </p:spPr>
        <p:txBody>
          <a:bodyPr wrap="square" lIns="0" tIns="0" rIns="0" bIns="0">
            <a:spAutoFit/>
          </a:bodyPr>
          <a:lstStyle>
            <a:lvl1pPr marL="0" indent="0" algn="l">
              <a:buNone/>
              <a:defRPr sz="1050" b="1">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2072640" y="6571360"/>
            <a:ext cx="9679093" cy="115416"/>
          </a:xfrm>
          <a:prstGeom prst="rect">
            <a:avLst/>
          </a:prstGeom>
        </p:spPr>
        <p:txBody>
          <a:bodyPr wrap="square" lIns="0" tIns="0" rIns="0" bIns="0">
            <a:spAutoFit/>
          </a:bodyPr>
          <a:lstStyle>
            <a:lvl1pPr algn="l">
              <a:lnSpc>
                <a:spcPts val="900"/>
              </a:lnSpc>
              <a:defRPr sz="600" b="0" i="0">
                <a:solidFill>
                  <a:schemeClr val="bg1"/>
                </a:solidFill>
                <a:latin typeface="Helvetica"/>
                <a:cs typeface="Helvetica"/>
              </a:defRPr>
            </a:lvl1pPr>
          </a:lstStyle>
          <a:p>
            <a:r>
              <a:rPr lang="en-US" sz="750" b="1">
                <a:latin typeface="Arial"/>
                <a:cs typeface="Arial"/>
              </a:rPr>
              <a:t>[Enter the presentation name in Insert &gt; Header &amp; Footer]     7/24/2011 </a:t>
            </a:r>
            <a:endParaRPr lang="en-US" dirty="0">
              <a:latin typeface="Arial"/>
              <a:cs typeface="Arial"/>
            </a:endParaRPr>
          </a:p>
        </p:txBody>
      </p:sp>
    </p:spTree>
    <p:extLst>
      <p:ext uri="{BB962C8B-B14F-4D97-AF65-F5344CB8AC3E}">
        <p14:creationId xmlns:p14="http://schemas.microsoft.com/office/powerpoint/2010/main" val="20514289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
        <p:nvSpPr>
          <p:cNvPr id="10" name="Content Placeholder 9"/>
          <p:cNvSpPr>
            <a:spLocks noGrp="1"/>
          </p:cNvSpPr>
          <p:nvPr>
            <p:ph sz="quarter" idx="13"/>
          </p:nvPr>
        </p:nvSpPr>
        <p:spPr>
          <a:xfrm>
            <a:off x="1608668" y="2290763"/>
            <a:ext cx="9952567" cy="1162434"/>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7553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2" y="1600200"/>
            <a:ext cx="9976273" cy="300082"/>
          </a:xfrm>
        </p:spPr>
        <p:txBody>
          <a:bodyPr/>
          <a:lstStyle/>
          <a:p>
            <a:r>
              <a:rPr lang="en-US"/>
              <a:t>Click to edit Master title style</a:t>
            </a:r>
            <a:endParaRPr lang="en-US" dirty="0"/>
          </a:p>
        </p:txBody>
      </p:sp>
      <p:sp>
        <p:nvSpPr>
          <p:cNvPr id="3" name="Content Placeholder 2"/>
          <p:cNvSpPr>
            <a:spLocks noGrp="1"/>
          </p:cNvSpPr>
          <p:nvPr>
            <p:ph idx="1"/>
          </p:nvPr>
        </p:nvSpPr>
        <p:spPr>
          <a:xfrm>
            <a:off x="1608668" y="2226460"/>
            <a:ext cx="8541883"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8" y="3136900"/>
            <a:ext cx="3285067" cy="184666"/>
          </a:xfrm>
        </p:spPr>
        <p:txBody>
          <a:bodyPr/>
          <a:lstStyle/>
          <a:p>
            <a:r>
              <a:rPr lang="en-US"/>
              <a:t>Click icon to add picture</a:t>
            </a:r>
          </a:p>
        </p:txBody>
      </p:sp>
      <p:sp>
        <p:nvSpPr>
          <p:cNvPr id="16" name="Picture Placeholder 14"/>
          <p:cNvSpPr>
            <a:spLocks noGrp="1"/>
          </p:cNvSpPr>
          <p:nvPr>
            <p:ph type="pic" sz="quarter" idx="18"/>
          </p:nvPr>
        </p:nvSpPr>
        <p:spPr>
          <a:xfrm>
            <a:off x="6081185" y="3136900"/>
            <a:ext cx="3285067" cy="184666"/>
          </a:xfrm>
        </p:spPr>
        <p:txBody>
          <a:bodyPr/>
          <a:lstStyle/>
          <a:p>
            <a:r>
              <a:rPr lang="en-US"/>
              <a:t>Click icon to add picture</a:t>
            </a:r>
          </a:p>
        </p:txBody>
      </p:sp>
      <p:sp>
        <p:nvSpPr>
          <p:cNvPr id="17" name="Picture Placeholder 14"/>
          <p:cNvSpPr>
            <a:spLocks noGrp="1"/>
          </p:cNvSpPr>
          <p:nvPr>
            <p:ph type="pic" sz="quarter" idx="19"/>
          </p:nvPr>
        </p:nvSpPr>
        <p:spPr>
          <a:xfrm>
            <a:off x="1608668" y="4710223"/>
            <a:ext cx="3285067" cy="184666"/>
          </a:xfrm>
        </p:spPr>
        <p:txBody>
          <a:bodyPr/>
          <a:lstStyle/>
          <a:p>
            <a:r>
              <a:rPr lang="en-US"/>
              <a:t>Click icon to add picture</a:t>
            </a:r>
          </a:p>
        </p:txBody>
      </p:sp>
      <p:sp>
        <p:nvSpPr>
          <p:cNvPr id="18" name="Picture Placeholder 14"/>
          <p:cNvSpPr>
            <a:spLocks noGrp="1"/>
          </p:cNvSpPr>
          <p:nvPr>
            <p:ph type="pic" sz="quarter" idx="20"/>
          </p:nvPr>
        </p:nvSpPr>
        <p:spPr>
          <a:xfrm>
            <a:off x="6081185" y="4710223"/>
            <a:ext cx="3285067" cy="184666"/>
          </a:xfrm>
        </p:spPr>
        <p:txBody>
          <a:bodyPr/>
          <a:lstStyle/>
          <a:p>
            <a:r>
              <a:rPr lang="en-US"/>
              <a:t>Click icon to add picture</a:t>
            </a:r>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extLst>
      <p:ext uri="{BB962C8B-B14F-4D97-AF65-F5344CB8AC3E}">
        <p14:creationId xmlns:p14="http://schemas.microsoft.com/office/powerpoint/2010/main" val="3550656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2" y="1600200"/>
            <a:ext cx="9976273" cy="300082"/>
          </a:xfrm>
        </p:spPr>
        <p:txBody>
          <a:bodyPr/>
          <a:lstStyle/>
          <a:p>
            <a:r>
              <a:rPr lang="en-US"/>
              <a:t>Click to edit Master title style</a:t>
            </a:r>
            <a:endParaRPr lang="en-US" dirty="0"/>
          </a:p>
        </p:txBody>
      </p:sp>
      <p:sp>
        <p:nvSpPr>
          <p:cNvPr id="3" name="Content Placeholder 2"/>
          <p:cNvSpPr>
            <a:spLocks noGrp="1"/>
          </p:cNvSpPr>
          <p:nvPr>
            <p:ph idx="1"/>
          </p:nvPr>
        </p:nvSpPr>
        <p:spPr>
          <a:xfrm>
            <a:off x="5174513" y="2647510"/>
            <a:ext cx="6010939" cy="184666"/>
          </a:xfrm>
        </p:spPr>
        <p:txBody>
          <a:bodyPr wrap="square">
            <a:spAutoFit/>
          </a:bodyPr>
          <a:lstStyle>
            <a:lvl4pPr>
              <a:lnSpc>
                <a:spcPts val="1350"/>
              </a:lnSpc>
              <a:defRPr/>
            </a:lvl4pPr>
            <a:lvl5pPr>
              <a:lnSpc>
                <a:spcPts val="135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8" y="2403876"/>
            <a:ext cx="3285067" cy="184666"/>
          </a:xfrm>
        </p:spPr>
        <p:txBody>
          <a:bodyPr/>
          <a:lstStyle/>
          <a:p>
            <a:r>
              <a:rPr lang="en-US"/>
              <a:t>Click icon to add picture</a:t>
            </a:r>
          </a:p>
        </p:txBody>
      </p:sp>
      <p:sp>
        <p:nvSpPr>
          <p:cNvPr id="17" name="Picture Placeholder 14"/>
          <p:cNvSpPr>
            <a:spLocks noGrp="1"/>
          </p:cNvSpPr>
          <p:nvPr>
            <p:ph type="pic" sz="quarter" idx="19"/>
          </p:nvPr>
        </p:nvSpPr>
        <p:spPr>
          <a:xfrm>
            <a:off x="1608668" y="4306169"/>
            <a:ext cx="3285067" cy="184666"/>
          </a:xfrm>
        </p:spPr>
        <p:txBody>
          <a:bodyPr/>
          <a:lstStyle/>
          <a:p>
            <a:r>
              <a:rPr lang="en-US"/>
              <a:t>Click icon to add picture</a:t>
            </a:r>
          </a:p>
        </p:txBody>
      </p:sp>
      <p:sp>
        <p:nvSpPr>
          <p:cNvPr id="10" name="Content Placeholder 2"/>
          <p:cNvSpPr>
            <a:spLocks noGrp="1"/>
          </p:cNvSpPr>
          <p:nvPr>
            <p:ph idx="20"/>
          </p:nvPr>
        </p:nvSpPr>
        <p:spPr>
          <a:xfrm>
            <a:off x="5174513" y="4335489"/>
            <a:ext cx="6010939" cy="184666"/>
          </a:xfrm>
        </p:spPr>
        <p:txBody>
          <a:bodyPr wrap="square">
            <a:spAutoFit/>
          </a:bodyPr>
          <a:lstStyle>
            <a:lvl1pPr>
              <a:spcAft>
                <a:spcPts val="0"/>
              </a:spcAft>
              <a:defRPr/>
            </a:lvl1pPr>
            <a:lvl4pPr>
              <a:lnSpc>
                <a:spcPts val="1350"/>
              </a:lnSpc>
              <a:defRPr/>
            </a:lvl4pPr>
            <a:lvl5pPr>
              <a:lnSpc>
                <a:spcPts val="1350"/>
              </a:lnSpc>
              <a:defRPr/>
            </a:lvl5pPr>
          </a:lstStyle>
          <a:p>
            <a:pPr lvl="0"/>
            <a:r>
              <a:rPr lang="en-US"/>
              <a:t>Click to edit Master text styles</a:t>
            </a:r>
          </a:p>
        </p:txBody>
      </p:sp>
      <p:sp>
        <p:nvSpPr>
          <p:cNvPr id="9"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extLst>
      <p:ext uri="{BB962C8B-B14F-4D97-AF65-F5344CB8AC3E}">
        <p14:creationId xmlns:p14="http://schemas.microsoft.com/office/powerpoint/2010/main" val="7440732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
        <p:nvSpPr>
          <p:cNvPr id="9" name="Content Placeholder 9"/>
          <p:cNvSpPr>
            <a:spLocks noGrp="1"/>
          </p:cNvSpPr>
          <p:nvPr>
            <p:ph sz="quarter" idx="13"/>
          </p:nvPr>
        </p:nvSpPr>
        <p:spPr>
          <a:xfrm>
            <a:off x="1608668" y="2290764"/>
            <a:ext cx="9952567" cy="1022203"/>
          </a:xfrm>
        </p:spPr>
        <p:txBody>
          <a:bodyPr/>
          <a:lstStyle>
            <a:lvl2pPr>
              <a:spcAft>
                <a:spcPts val="225"/>
              </a:spcAft>
              <a:defRPr sz="1050"/>
            </a:lvl2pPr>
            <a:lvl3pPr>
              <a:defRPr sz="900">
                <a:solidFill>
                  <a:schemeClr val="tx1"/>
                </a:solidFill>
              </a:defRPr>
            </a:lvl3pPr>
            <a:lvl4pPr>
              <a:defRPr sz="900">
                <a:solidFill>
                  <a:schemeClr val="tx1"/>
                </a:solidFill>
              </a:defRPr>
            </a:lvl4pPr>
            <a:lvl5pPr>
              <a:buClr>
                <a:srgbClr val="404040"/>
              </a:buClr>
              <a:buFont typeface="Arial" pitchFamily="34" charset="0"/>
              <a:buChar char="–"/>
              <a:defRPr sz="825">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575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149930"/>
          </a:xfrm>
        </p:spPr>
        <p:txBody>
          <a:bodyPr/>
          <a:lstStyle>
            <a:lvl1pPr>
              <a:defRPr sz="1200"/>
            </a:lvl1pPr>
            <a:lvl2pPr>
              <a:defRPr sz="1200">
                <a:solidFill>
                  <a:schemeClr val="bg2"/>
                </a:solidFill>
              </a:defRPr>
            </a:lvl2pPr>
            <a:lvl3pPr>
              <a:defRPr sz="1050"/>
            </a:lvl3pPr>
            <a:lvl4pPr algn="l">
              <a:defRPr sz="900"/>
            </a:lvl4pPr>
            <a:lvl5pPr>
              <a:defRPr lang="en-US" sz="825"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94312" y="2194560"/>
            <a:ext cx="4888089" cy="1149930"/>
          </a:xfrm>
        </p:spPr>
        <p:txBody>
          <a:bodyPr/>
          <a:lstStyle>
            <a:lvl1pPr>
              <a:defRPr sz="1200"/>
            </a:lvl1pPr>
            <a:lvl2pPr>
              <a:defRPr sz="1200">
                <a:solidFill>
                  <a:schemeClr val="bg2"/>
                </a:solidFill>
              </a:defRPr>
            </a:lvl2pPr>
            <a:lvl3pPr>
              <a:defRPr sz="1050"/>
            </a:lvl3pPr>
            <a:lvl4pPr>
              <a:defRPr sz="900"/>
            </a:lvl4pPr>
            <a:lvl5pPr>
              <a:defRPr lang="en-US" sz="825" kern="1200" dirty="0">
                <a:solidFill>
                  <a:schemeClr val="tx1">
                    <a:lumMod val="75000"/>
                    <a:lumOff val="25000"/>
                  </a:schemeClr>
                </a:solidFill>
                <a:latin typeface="Arial"/>
                <a:ea typeface="+mn-ea"/>
                <a:cs typeface="+mn-cs"/>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584960" y="1600200"/>
            <a:ext cx="10594848" cy="300082"/>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extLst>
      <p:ext uri="{BB962C8B-B14F-4D97-AF65-F5344CB8AC3E}">
        <p14:creationId xmlns:p14="http://schemas.microsoft.com/office/powerpoint/2010/main" val="40232274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970569" y="6400800"/>
            <a:ext cx="609600" cy="457200"/>
          </a:xfrm>
          <a:prstGeom prst="rect">
            <a:avLst/>
          </a:prstGeom>
        </p:spPr>
        <p:txBody>
          <a:bodyPr vert="horz" lIns="0" tIns="0" rIns="0" bIns="0" rtlCol="0" anchor="ctr" anchorCtr="1"/>
          <a:lstStyle/>
          <a:p>
            <a:pPr marL="0" marR="0" lvl="0" indent="0" algn="ctr" defTabSz="3429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75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3429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extLst>
      <p:ext uri="{BB962C8B-B14F-4D97-AF65-F5344CB8AC3E}">
        <p14:creationId xmlns:p14="http://schemas.microsoft.com/office/powerpoint/2010/main" val="1671114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3" y="2307304"/>
            <a:ext cx="7981359" cy="1468607"/>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8930856" y="2296486"/>
            <a:ext cx="2694517"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7061200" cy="184666"/>
          </a:xfrm>
        </p:spPr>
        <p:txBody>
          <a:bodyPr/>
          <a:lstStyle/>
          <a:p>
            <a:r>
              <a:rPr lang="en-US"/>
              <a:t>Click icon to add picture</a:t>
            </a:r>
          </a:p>
        </p:txBody>
      </p:sp>
      <p:sp>
        <p:nvSpPr>
          <p:cNvPr id="11"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extLst>
      <p:ext uri="{BB962C8B-B14F-4D97-AF65-F5344CB8AC3E}">
        <p14:creationId xmlns:p14="http://schemas.microsoft.com/office/powerpoint/2010/main" val="38180501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587303" y="4656912"/>
            <a:ext cx="3034316"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3048296" cy="184666"/>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184666"/>
          </a:xfrm>
        </p:spPr>
        <p:txBody>
          <a:bodyPr/>
          <a:lstStyle/>
          <a:p>
            <a:r>
              <a:rPr lang="en-US"/>
              <a:t>Click icon to add picture</a:t>
            </a:r>
          </a:p>
        </p:txBody>
      </p:sp>
      <p:sp>
        <p:nvSpPr>
          <p:cNvPr id="10" name="Text Placeholder 6"/>
          <p:cNvSpPr>
            <a:spLocks noGrp="1"/>
          </p:cNvSpPr>
          <p:nvPr>
            <p:ph type="body" sz="quarter" idx="16" hasCustomPrompt="1"/>
          </p:nvPr>
        </p:nvSpPr>
        <p:spPr>
          <a:xfrm>
            <a:off x="5301610" y="4656912"/>
            <a:ext cx="3034316" cy="273088"/>
          </a:xfrm>
        </p:spPr>
        <p:txBody>
          <a:bodyPr/>
          <a:lstStyle>
            <a:lvl1pPr>
              <a:lnSpc>
                <a:spcPts val="1050"/>
              </a:lnSpc>
              <a:spcAft>
                <a:spcPts val="0"/>
              </a:spcAft>
              <a:defRPr sz="900">
                <a:solidFill>
                  <a:schemeClr val="bg2"/>
                </a:solidFill>
              </a:defRPr>
            </a:lvl1pPr>
            <a:lvl2pPr marL="0" indent="0">
              <a:lnSpc>
                <a:spcPts val="1050"/>
              </a:lnSpc>
              <a:spcAft>
                <a:spcPts val="0"/>
              </a:spcAft>
              <a:buNone/>
              <a:defRPr sz="9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extLst>
      <p:ext uri="{BB962C8B-B14F-4D97-AF65-F5344CB8AC3E}">
        <p14:creationId xmlns:p14="http://schemas.microsoft.com/office/powerpoint/2010/main" val="27707673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4" y="2307306"/>
            <a:ext cx="7981359" cy="1082925"/>
          </a:xfrm>
        </p:spPr>
        <p:txBody>
          <a:bodyPr/>
          <a:lstStyle>
            <a:lvl1pPr>
              <a:spcAft>
                <a:spcPts val="0"/>
              </a:spcAft>
              <a:buFont typeface="Arial" pitchFamily="34" charset="0"/>
              <a:buChar char="»"/>
              <a:defRPr lang="en-US" sz="1350" b="1" kern="1200" baseline="0" dirty="0" smtClean="0">
                <a:solidFill>
                  <a:schemeClr val="bg2"/>
                </a:solidFill>
                <a:latin typeface="Arial"/>
                <a:ea typeface="+mn-ea"/>
                <a:cs typeface="+mn-cs"/>
              </a:defRPr>
            </a:lvl1pPr>
            <a:lvl2pPr marL="171450" indent="3572">
              <a:buNone/>
              <a:defRPr b="0">
                <a:solidFill>
                  <a:schemeClr val="tx1">
                    <a:lumMod val="50000"/>
                    <a:lumOff val="50000"/>
                  </a:schemeClr>
                </a:solidFill>
              </a:defRPr>
            </a:lvl2pPr>
            <a:lvl4pPr>
              <a:defRPr lang="en-US" sz="900" kern="1200" dirty="0" smtClean="0">
                <a:solidFill>
                  <a:schemeClr val="tx1">
                    <a:lumMod val="75000"/>
                    <a:lumOff val="25000"/>
                  </a:schemeClr>
                </a:solidFill>
                <a:latin typeface="Arial"/>
                <a:ea typeface="+mn-ea"/>
                <a:cs typeface="+mn-cs"/>
              </a:defRPr>
            </a:lvl4pPr>
            <a:lvl5pPr>
              <a:defRPr lang="en-US" sz="9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extLst>
      <p:ext uri="{BB962C8B-B14F-4D97-AF65-F5344CB8AC3E}">
        <p14:creationId xmlns:p14="http://schemas.microsoft.com/office/powerpoint/2010/main" val="279382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9057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2303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4659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7029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36926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1427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2335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33"/>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dk1"/>
              </a:buClr>
              <a:buSzPts val="1800"/>
              <a:buChar char="●"/>
              <a:defRPr>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0"/>
              </a:spcBef>
              <a:spcAft>
                <a:spcPts val="0"/>
              </a:spcAft>
              <a:buClr>
                <a:schemeClr val="dk1"/>
              </a:buClr>
              <a:buSzPts val="1400"/>
              <a:buChar char="■"/>
              <a:defRPr>
                <a:solidFill>
                  <a:schemeClr val="dk1"/>
                </a:solidFill>
              </a:defRPr>
            </a:lvl3pPr>
            <a:lvl4pPr marL="2438339" lvl="3" indent="-423323">
              <a:spcBef>
                <a:spcPts val="0"/>
              </a:spcBef>
              <a:spcAft>
                <a:spcPts val="0"/>
              </a:spcAft>
              <a:buClr>
                <a:schemeClr val="dk1"/>
              </a:buClr>
              <a:buSzPts val="1400"/>
              <a:buChar char="●"/>
              <a:defRPr>
                <a:solidFill>
                  <a:schemeClr val="dk1"/>
                </a:solidFill>
              </a:defRPr>
            </a:lvl4pPr>
            <a:lvl5pPr marL="3047924" lvl="4" indent="-423323">
              <a:spcBef>
                <a:spcPts val="0"/>
              </a:spcBef>
              <a:spcAft>
                <a:spcPts val="0"/>
              </a:spcAft>
              <a:buClr>
                <a:schemeClr val="dk1"/>
              </a:buClr>
              <a:buSzPts val="1400"/>
              <a:buChar char="○"/>
              <a:defRPr>
                <a:solidFill>
                  <a:schemeClr val="dk1"/>
                </a:solidFill>
              </a:defRPr>
            </a:lvl5pPr>
            <a:lvl6pPr marL="3657509" lvl="5" indent="-423323">
              <a:spcBef>
                <a:spcPts val="0"/>
              </a:spcBef>
              <a:spcAft>
                <a:spcPts val="0"/>
              </a:spcAft>
              <a:buClr>
                <a:schemeClr val="dk1"/>
              </a:buClr>
              <a:buSzPts val="1400"/>
              <a:buChar char="■"/>
              <a:defRPr>
                <a:solidFill>
                  <a:schemeClr val="dk1"/>
                </a:solidFill>
              </a:defRPr>
            </a:lvl6pPr>
            <a:lvl7pPr marL="4267093" lvl="6" indent="-423323">
              <a:spcBef>
                <a:spcPts val="0"/>
              </a:spcBef>
              <a:spcAft>
                <a:spcPts val="0"/>
              </a:spcAft>
              <a:buClr>
                <a:schemeClr val="dk1"/>
              </a:buClr>
              <a:buSzPts val="1400"/>
              <a:buChar char="●"/>
              <a:defRPr>
                <a:solidFill>
                  <a:schemeClr val="dk1"/>
                </a:solidFill>
              </a:defRPr>
            </a:lvl7pPr>
            <a:lvl8pPr marL="4876678" lvl="7" indent="-423323">
              <a:spcBef>
                <a:spcPts val="0"/>
              </a:spcBef>
              <a:spcAft>
                <a:spcPts val="0"/>
              </a:spcAft>
              <a:buClr>
                <a:schemeClr val="dk1"/>
              </a:buClr>
              <a:buSzPts val="1400"/>
              <a:buChar char="○"/>
              <a:defRPr>
                <a:solidFill>
                  <a:schemeClr val="dk1"/>
                </a:solidFill>
              </a:defRPr>
            </a:lvl8pPr>
            <a:lvl9pPr marL="5486263" lvl="8" indent="-423323">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069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1"/>
          <p:cNvSpPr>
            <a:spLocks noGrp="1"/>
          </p:cNvSpPr>
          <p:nvPr>
            <p:ph type="ctrTitle" hasCustomPrompt="1"/>
          </p:nvPr>
        </p:nvSpPr>
        <p:spPr>
          <a:xfrm>
            <a:off x="2076451" y="2210462"/>
            <a:ext cx="10119360" cy="1538883"/>
          </a:xfrm>
        </p:spPr>
        <p:txBody>
          <a:bodyPr wrap="square" lIns="0" tIns="0" rIns="0" bIns="0" anchor="b" anchorCtr="0">
            <a:spAutoFit/>
          </a:bodyPr>
          <a:lstStyle>
            <a:lvl1pPr algn="l">
              <a:lnSpc>
                <a:spcPts val="6000"/>
              </a:lnSpc>
              <a:defRPr sz="500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2076451" y="3855674"/>
            <a:ext cx="1011936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2072640" y="6552123"/>
            <a:ext cx="9679093" cy="153888"/>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7/24/2011 </a:t>
            </a:r>
            <a:endParaRPr lang="en-US" dirty="0">
              <a:latin typeface="Arial"/>
              <a:cs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2628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3497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4409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14600" y="2753800"/>
            <a:ext cx="10962800" cy="13504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4200"/>
              <a:buNone/>
              <a:defRPr sz="5600"/>
            </a:lvl1pPr>
            <a:lvl2pPr lvl="1" algn="l" rtl="0">
              <a:lnSpc>
                <a:spcPct val="100000"/>
              </a:lnSpc>
              <a:spcBef>
                <a:spcPts val="0"/>
              </a:spcBef>
              <a:spcAft>
                <a:spcPts val="0"/>
              </a:spcAft>
              <a:buSzPts val="4200"/>
              <a:buNone/>
              <a:defRPr sz="5600"/>
            </a:lvl2pPr>
            <a:lvl3pPr lvl="2" algn="l" rtl="0">
              <a:lnSpc>
                <a:spcPct val="100000"/>
              </a:lnSpc>
              <a:spcBef>
                <a:spcPts val="0"/>
              </a:spcBef>
              <a:spcAft>
                <a:spcPts val="0"/>
              </a:spcAft>
              <a:buSzPts val="4200"/>
              <a:buNone/>
              <a:defRPr sz="5600"/>
            </a:lvl3pPr>
            <a:lvl4pPr lvl="3" algn="l" rtl="0">
              <a:lnSpc>
                <a:spcPct val="100000"/>
              </a:lnSpc>
              <a:spcBef>
                <a:spcPts val="0"/>
              </a:spcBef>
              <a:spcAft>
                <a:spcPts val="0"/>
              </a:spcAft>
              <a:buSzPts val="4200"/>
              <a:buNone/>
              <a:defRPr sz="5600"/>
            </a:lvl4pPr>
            <a:lvl5pPr lvl="4" algn="l" rtl="0">
              <a:lnSpc>
                <a:spcPct val="100000"/>
              </a:lnSpc>
              <a:spcBef>
                <a:spcPts val="0"/>
              </a:spcBef>
              <a:spcAft>
                <a:spcPts val="0"/>
              </a:spcAft>
              <a:buSzPts val="4200"/>
              <a:buNone/>
              <a:defRPr sz="5600"/>
            </a:lvl5pPr>
            <a:lvl6pPr lvl="5" algn="l" rtl="0">
              <a:lnSpc>
                <a:spcPct val="100000"/>
              </a:lnSpc>
              <a:spcBef>
                <a:spcPts val="0"/>
              </a:spcBef>
              <a:spcAft>
                <a:spcPts val="0"/>
              </a:spcAft>
              <a:buSzPts val="4200"/>
              <a:buNone/>
              <a:defRPr sz="5600"/>
            </a:lvl6pPr>
            <a:lvl7pPr lvl="6" algn="l" rtl="0">
              <a:lnSpc>
                <a:spcPct val="100000"/>
              </a:lnSpc>
              <a:spcBef>
                <a:spcPts val="0"/>
              </a:spcBef>
              <a:spcAft>
                <a:spcPts val="0"/>
              </a:spcAft>
              <a:buSzPts val="4200"/>
              <a:buNone/>
              <a:defRPr sz="5600"/>
            </a:lvl7pPr>
            <a:lvl8pPr lvl="7" algn="l" rtl="0">
              <a:lnSpc>
                <a:spcPct val="100000"/>
              </a:lnSpc>
              <a:spcBef>
                <a:spcPts val="0"/>
              </a:spcBef>
              <a:spcAft>
                <a:spcPts val="0"/>
              </a:spcAft>
              <a:buSzPts val="4200"/>
              <a:buNone/>
              <a:defRPr sz="5600"/>
            </a:lvl8pPr>
            <a:lvl9pPr lvl="8" algn="l" rtl="0">
              <a:lnSpc>
                <a:spcPct val="100000"/>
              </a:lnSpc>
              <a:spcBef>
                <a:spcPts val="0"/>
              </a:spcBef>
              <a:spcAft>
                <a:spcPts val="0"/>
              </a:spcAft>
              <a:buSzPts val="4200"/>
              <a:buNone/>
              <a:defRPr sz="5600"/>
            </a:lvl9pPr>
          </a:lstStyle>
          <a:p>
            <a:endParaRPr/>
          </a:p>
        </p:txBody>
      </p:sp>
      <p:sp>
        <p:nvSpPr>
          <p:cNvPr id="52" name="Google Shape;52;p13"/>
          <p:cNvSpPr txBox="1">
            <a:spLocks noGrp="1"/>
          </p:cNvSpPr>
          <p:nvPr>
            <p:ph type="sldNum" idx="12"/>
          </p:nvPr>
        </p:nvSpPr>
        <p:spPr>
          <a:xfrm>
            <a:off x="11364721" y="6260831"/>
            <a:ext cx="731600" cy="524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lt1"/>
                </a:solidFill>
                <a:latin typeface="Montserrat SemiBold"/>
                <a:ea typeface="Montserrat SemiBold"/>
                <a:cs typeface="Montserrat SemiBold"/>
                <a:sym typeface="Montserrat Semi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4039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
        <p:cNvGrpSpPr/>
        <p:nvPr/>
      </p:nvGrpSpPr>
      <p:grpSpPr>
        <a:xfrm>
          <a:off x="0" y="0"/>
          <a:ext cx="0" cy="0"/>
          <a:chOff x="0" y="0"/>
          <a:chExt cx="0" cy="0"/>
        </a:xfrm>
      </p:grpSpPr>
      <p:sp>
        <p:nvSpPr>
          <p:cNvPr id="54" name="Google Shape;54;p14"/>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14"/>
          <p:cNvSpPr/>
          <p:nvPr/>
        </p:nvSpPr>
        <p:spPr>
          <a:xfrm>
            <a:off x="0" y="0"/>
            <a:ext cx="12192000" cy="2471200"/>
          </a:xfrm>
          <a:prstGeom prst="rect">
            <a:avLst/>
          </a:prstGeom>
          <a:gradFill>
            <a:gsLst>
              <a:gs pos="0">
                <a:srgbClr val="696969"/>
              </a:gs>
              <a:gs pos="100000">
                <a:srgbClr val="1D1D1D"/>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14"/>
          <p:cNvSpPr/>
          <p:nvPr/>
        </p:nvSpPr>
        <p:spPr>
          <a:xfrm rot="-5400000">
            <a:off x="11134000" y="5699600"/>
            <a:ext cx="1056800" cy="1056800"/>
          </a:xfrm>
          <a:prstGeom prst="rtTriangl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4"/>
          <p:cNvSpPr/>
          <p:nvPr/>
        </p:nvSpPr>
        <p:spPr>
          <a:xfrm rot="-5400000">
            <a:off x="9719600" y="0"/>
            <a:ext cx="2471200" cy="2471200"/>
          </a:xfrm>
          <a:prstGeom prst="rtTriangle">
            <a:avLst/>
          </a:prstGeom>
          <a:solidFill>
            <a:srgbClr val="C6282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14"/>
          <p:cNvSpPr txBox="1">
            <a:spLocks noGrp="1"/>
          </p:cNvSpPr>
          <p:nvPr>
            <p:ph type="title"/>
          </p:nvPr>
        </p:nvSpPr>
        <p:spPr>
          <a:xfrm>
            <a:off x="415600" y="1002267"/>
            <a:ext cx="8962000" cy="13432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2800"/>
              <a:buNone/>
              <a:defRPr sz="3733" b="1">
                <a:solidFill>
                  <a:srgbClr val="FFFFFF"/>
                </a:solidFill>
              </a:defRPr>
            </a:lvl1pPr>
            <a:lvl2pPr lvl="1" algn="l">
              <a:lnSpc>
                <a:spcPct val="100000"/>
              </a:lnSpc>
              <a:spcBef>
                <a:spcPts val="0"/>
              </a:spcBef>
              <a:spcAft>
                <a:spcPts val="0"/>
              </a:spcAft>
              <a:buClr>
                <a:srgbClr val="FFFFFF"/>
              </a:buClr>
              <a:buSzPts val="2800"/>
              <a:buNone/>
              <a:defRPr sz="3733" b="1">
                <a:solidFill>
                  <a:srgbClr val="FFFFFF"/>
                </a:solidFill>
              </a:defRPr>
            </a:lvl2pPr>
            <a:lvl3pPr lvl="2" algn="l">
              <a:lnSpc>
                <a:spcPct val="100000"/>
              </a:lnSpc>
              <a:spcBef>
                <a:spcPts val="0"/>
              </a:spcBef>
              <a:spcAft>
                <a:spcPts val="0"/>
              </a:spcAft>
              <a:buClr>
                <a:srgbClr val="FFFFFF"/>
              </a:buClr>
              <a:buSzPts val="2800"/>
              <a:buNone/>
              <a:defRPr sz="3733" b="1">
                <a:solidFill>
                  <a:srgbClr val="FFFFFF"/>
                </a:solidFill>
              </a:defRPr>
            </a:lvl3pPr>
            <a:lvl4pPr lvl="3" algn="l">
              <a:lnSpc>
                <a:spcPct val="100000"/>
              </a:lnSpc>
              <a:spcBef>
                <a:spcPts val="0"/>
              </a:spcBef>
              <a:spcAft>
                <a:spcPts val="0"/>
              </a:spcAft>
              <a:buClr>
                <a:srgbClr val="FFFFFF"/>
              </a:buClr>
              <a:buSzPts val="2800"/>
              <a:buNone/>
              <a:defRPr sz="3733" b="1">
                <a:solidFill>
                  <a:srgbClr val="FFFFFF"/>
                </a:solidFill>
              </a:defRPr>
            </a:lvl4pPr>
            <a:lvl5pPr lvl="4" algn="l">
              <a:lnSpc>
                <a:spcPct val="100000"/>
              </a:lnSpc>
              <a:spcBef>
                <a:spcPts val="0"/>
              </a:spcBef>
              <a:spcAft>
                <a:spcPts val="0"/>
              </a:spcAft>
              <a:buClr>
                <a:srgbClr val="FFFFFF"/>
              </a:buClr>
              <a:buSzPts val="2800"/>
              <a:buNone/>
              <a:defRPr sz="3733" b="1">
                <a:solidFill>
                  <a:srgbClr val="FFFFFF"/>
                </a:solidFill>
              </a:defRPr>
            </a:lvl5pPr>
            <a:lvl6pPr lvl="5" algn="l">
              <a:lnSpc>
                <a:spcPct val="100000"/>
              </a:lnSpc>
              <a:spcBef>
                <a:spcPts val="0"/>
              </a:spcBef>
              <a:spcAft>
                <a:spcPts val="0"/>
              </a:spcAft>
              <a:buClr>
                <a:srgbClr val="FFFFFF"/>
              </a:buClr>
              <a:buSzPts val="2800"/>
              <a:buNone/>
              <a:defRPr sz="3733" b="1">
                <a:solidFill>
                  <a:srgbClr val="FFFFFF"/>
                </a:solidFill>
              </a:defRPr>
            </a:lvl6pPr>
            <a:lvl7pPr lvl="6" algn="l">
              <a:lnSpc>
                <a:spcPct val="100000"/>
              </a:lnSpc>
              <a:spcBef>
                <a:spcPts val="0"/>
              </a:spcBef>
              <a:spcAft>
                <a:spcPts val="0"/>
              </a:spcAft>
              <a:buClr>
                <a:srgbClr val="FFFFFF"/>
              </a:buClr>
              <a:buSzPts val="2800"/>
              <a:buNone/>
              <a:defRPr sz="3733" b="1">
                <a:solidFill>
                  <a:srgbClr val="FFFFFF"/>
                </a:solidFill>
              </a:defRPr>
            </a:lvl7pPr>
            <a:lvl8pPr lvl="7" algn="l">
              <a:lnSpc>
                <a:spcPct val="100000"/>
              </a:lnSpc>
              <a:spcBef>
                <a:spcPts val="0"/>
              </a:spcBef>
              <a:spcAft>
                <a:spcPts val="0"/>
              </a:spcAft>
              <a:buClr>
                <a:srgbClr val="FFFFFF"/>
              </a:buClr>
              <a:buSzPts val="2800"/>
              <a:buNone/>
              <a:defRPr sz="3733" b="1">
                <a:solidFill>
                  <a:srgbClr val="FFFFFF"/>
                </a:solidFill>
              </a:defRPr>
            </a:lvl8pPr>
            <a:lvl9pPr lvl="8" algn="l">
              <a:lnSpc>
                <a:spcPct val="100000"/>
              </a:lnSpc>
              <a:spcBef>
                <a:spcPts val="0"/>
              </a:spcBef>
              <a:spcAft>
                <a:spcPts val="0"/>
              </a:spcAft>
              <a:buClr>
                <a:srgbClr val="FFFFFF"/>
              </a:buClr>
              <a:buSzPts val="2800"/>
              <a:buNone/>
              <a:defRPr sz="3733" b="1">
                <a:solidFill>
                  <a:srgbClr val="FFFFFF"/>
                </a:solidFill>
              </a:defRPr>
            </a:lvl9pPr>
          </a:lstStyle>
          <a:p>
            <a:endParaRPr/>
          </a:p>
        </p:txBody>
      </p:sp>
      <p:sp>
        <p:nvSpPr>
          <p:cNvPr id="59" name="Google Shape;59;p14"/>
          <p:cNvSpPr txBox="1">
            <a:spLocks noGrp="1"/>
          </p:cNvSpPr>
          <p:nvPr>
            <p:ph type="body" idx="1"/>
          </p:nvPr>
        </p:nvSpPr>
        <p:spPr>
          <a:xfrm>
            <a:off x="415600" y="2759667"/>
            <a:ext cx="11360800" cy="3332400"/>
          </a:xfrm>
          <a:prstGeom prst="rect">
            <a:avLst/>
          </a:prstGeom>
          <a:noFill/>
        </p:spPr>
        <p:txBody>
          <a:bodyPr spcFirstLastPara="1" wrap="square" lIns="91425" tIns="91425" rIns="91425" bIns="91425" anchor="t" anchorCtr="0">
            <a:normAutofit/>
          </a:bodyPr>
          <a:lstStyle>
            <a:lvl1pPr marL="609585" lvl="0" indent="-457189" algn="l">
              <a:lnSpc>
                <a:spcPct val="115000"/>
              </a:lnSpc>
              <a:spcBef>
                <a:spcPts val="0"/>
              </a:spcBef>
              <a:spcAft>
                <a:spcPts val="0"/>
              </a:spcAft>
              <a:buClr>
                <a:schemeClr val="dk2"/>
              </a:buClr>
              <a:buSzPts val="1800"/>
              <a:buChar char="●"/>
              <a:defRPr sz="2400">
                <a:solidFill>
                  <a:schemeClr val="dk2"/>
                </a:solidFill>
              </a:defRPr>
            </a:lvl1pPr>
            <a:lvl2pPr marL="1219170" lvl="1" indent="-423323" algn="l">
              <a:lnSpc>
                <a:spcPct val="115000"/>
              </a:lnSpc>
              <a:spcBef>
                <a:spcPts val="0"/>
              </a:spcBef>
              <a:spcAft>
                <a:spcPts val="0"/>
              </a:spcAft>
              <a:buClr>
                <a:schemeClr val="dk2"/>
              </a:buClr>
              <a:buSzPts val="1400"/>
              <a:buChar char="○"/>
              <a:defRPr sz="1867">
                <a:solidFill>
                  <a:schemeClr val="dk2"/>
                </a:solidFill>
              </a:defRPr>
            </a:lvl2pPr>
            <a:lvl3pPr marL="1828754" lvl="2" indent="-423323" algn="l">
              <a:lnSpc>
                <a:spcPct val="115000"/>
              </a:lnSpc>
              <a:spcBef>
                <a:spcPts val="0"/>
              </a:spcBef>
              <a:spcAft>
                <a:spcPts val="0"/>
              </a:spcAft>
              <a:buClr>
                <a:schemeClr val="dk2"/>
              </a:buClr>
              <a:buSzPts val="1400"/>
              <a:buChar char="■"/>
              <a:defRPr sz="1867">
                <a:solidFill>
                  <a:schemeClr val="dk2"/>
                </a:solidFill>
              </a:defRPr>
            </a:lvl3pPr>
            <a:lvl4pPr marL="2438339" lvl="3" indent="-423323" algn="l">
              <a:lnSpc>
                <a:spcPct val="115000"/>
              </a:lnSpc>
              <a:spcBef>
                <a:spcPts val="0"/>
              </a:spcBef>
              <a:spcAft>
                <a:spcPts val="0"/>
              </a:spcAft>
              <a:buClr>
                <a:schemeClr val="dk2"/>
              </a:buClr>
              <a:buSzPts val="1400"/>
              <a:buChar char="●"/>
              <a:defRPr sz="1867">
                <a:solidFill>
                  <a:schemeClr val="dk2"/>
                </a:solidFill>
              </a:defRPr>
            </a:lvl4pPr>
            <a:lvl5pPr marL="3047924" lvl="4" indent="-423323" algn="l">
              <a:lnSpc>
                <a:spcPct val="115000"/>
              </a:lnSpc>
              <a:spcBef>
                <a:spcPts val="0"/>
              </a:spcBef>
              <a:spcAft>
                <a:spcPts val="0"/>
              </a:spcAft>
              <a:buClr>
                <a:schemeClr val="dk2"/>
              </a:buClr>
              <a:buSzPts val="1400"/>
              <a:buChar char="○"/>
              <a:defRPr sz="1867">
                <a:solidFill>
                  <a:schemeClr val="dk2"/>
                </a:solidFill>
              </a:defRPr>
            </a:lvl5pPr>
            <a:lvl6pPr marL="3657509" lvl="5" indent="-423323" algn="l">
              <a:lnSpc>
                <a:spcPct val="115000"/>
              </a:lnSpc>
              <a:spcBef>
                <a:spcPts val="0"/>
              </a:spcBef>
              <a:spcAft>
                <a:spcPts val="0"/>
              </a:spcAft>
              <a:buClr>
                <a:schemeClr val="dk2"/>
              </a:buClr>
              <a:buSzPts val="1400"/>
              <a:buChar char="■"/>
              <a:defRPr sz="1867">
                <a:solidFill>
                  <a:schemeClr val="dk2"/>
                </a:solidFill>
              </a:defRPr>
            </a:lvl6pPr>
            <a:lvl7pPr marL="4267093" lvl="6" indent="-423323" algn="l">
              <a:lnSpc>
                <a:spcPct val="115000"/>
              </a:lnSpc>
              <a:spcBef>
                <a:spcPts val="0"/>
              </a:spcBef>
              <a:spcAft>
                <a:spcPts val="0"/>
              </a:spcAft>
              <a:buClr>
                <a:schemeClr val="dk2"/>
              </a:buClr>
              <a:buSzPts val="1400"/>
              <a:buChar char="●"/>
              <a:defRPr sz="1867">
                <a:solidFill>
                  <a:schemeClr val="dk2"/>
                </a:solidFill>
              </a:defRPr>
            </a:lvl7pPr>
            <a:lvl8pPr marL="4876678" lvl="7" indent="-423323" algn="l">
              <a:lnSpc>
                <a:spcPct val="115000"/>
              </a:lnSpc>
              <a:spcBef>
                <a:spcPts val="0"/>
              </a:spcBef>
              <a:spcAft>
                <a:spcPts val="0"/>
              </a:spcAft>
              <a:buClr>
                <a:schemeClr val="dk2"/>
              </a:buClr>
              <a:buSzPts val="1400"/>
              <a:buChar char="○"/>
              <a:defRPr sz="1867">
                <a:solidFill>
                  <a:schemeClr val="dk2"/>
                </a:solidFill>
              </a:defRPr>
            </a:lvl8pPr>
            <a:lvl9pPr marL="5486263" lvl="8" indent="-423323" algn="l">
              <a:lnSpc>
                <a:spcPct val="115000"/>
              </a:lnSpc>
              <a:spcBef>
                <a:spcPts val="0"/>
              </a:spcBef>
              <a:spcAft>
                <a:spcPts val="0"/>
              </a:spcAft>
              <a:buClr>
                <a:schemeClr val="dk2"/>
              </a:buClr>
              <a:buSzPts val="1400"/>
              <a:buChar char="■"/>
              <a:defRPr sz="1867">
                <a:solidFill>
                  <a:schemeClr val="dk2"/>
                </a:solidFill>
              </a:defRPr>
            </a:lvl9pPr>
          </a:lstStyle>
          <a:p>
            <a:endParaRPr/>
          </a:p>
        </p:txBody>
      </p:sp>
      <p:sp>
        <p:nvSpPr>
          <p:cNvPr id="60" name="Google Shape;60;p14"/>
          <p:cNvSpPr txBox="1">
            <a:spLocks noGrp="1"/>
          </p:cNvSpPr>
          <p:nvPr>
            <p:ph type="sldNum" idx="12"/>
          </p:nvPr>
        </p:nvSpPr>
        <p:spPr>
          <a:xfrm>
            <a:off x="11296611" y="6217623"/>
            <a:ext cx="731600" cy="5248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333">
                <a:solidFill>
                  <a:schemeClr val="dk2"/>
                </a:solidFill>
              </a:defRPr>
            </a:lvl1pPr>
            <a:lvl2pPr lvl="1" algn="r">
              <a:lnSpc>
                <a:spcPct val="100000"/>
              </a:lnSpc>
              <a:spcAft>
                <a:spcPts val="0"/>
              </a:spcAft>
              <a:buNone/>
              <a:defRPr sz="1333">
                <a:solidFill>
                  <a:schemeClr val="dk2"/>
                </a:solidFill>
              </a:defRPr>
            </a:lvl2pPr>
            <a:lvl3pPr lvl="2" algn="r">
              <a:lnSpc>
                <a:spcPct val="100000"/>
              </a:lnSpc>
              <a:spcAft>
                <a:spcPts val="0"/>
              </a:spcAft>
              <a:buNone/>
              <a:defRPr sz="1333">
                <a:solidFill>
                  <a:schemeClr val="dk2"/>
                </a:solidFill>
              </a:defRPr>
            </a:lvl3pPr>
            <a:lvl4pPr lvl="3" algn="r">
              <a:lnSpc>
                <a:spcPct val="100000"/>
              </a:lnSpc>
              <a:spcAft>
                <a:spcPts val="0"/>
              </a:spcAft>
              <a:buNone/>
              <a:defRPr sz="1333">
                <a:solidFill>
                  <a:schemeClr val="dk2"/>
                </a:solidFill>
              </a:defRPr>
            </a:lvl4pPr>
            <a:lvl5pPr lvl="4" algn="r">
              <a:lnSpc>
                <a:spcPct val="100000"/>
              </a:lnSpc>
              <a:spcAft>
                <a:spcPts val="0"/>
              </a:spcAft>
              <a:buNone/>
              <a:defRPr sz="1333">
                <a:solidFill>
                  <a:schemeClr val="dk2"/>
                </a:solidFill>
              </a:defRPr>
            </a:lvl5pPr>
            <a:lvl6pPr lvl="5" algn="r">
              <a:lnSpc>
                <a:spcPct val="100000"/>
              </a:lnSpc>
              <a:spcAft>
                <a:spcPts val="0"/>
              </a:spcAft>
              <a:buNone/>
              <a:defRPr sz="1333">
                <a:solidFill>
                  <a:schemeClr val="dk2"/>
                </a:solidFill>
              </a:defRPr>
            </a:lvl6pPr>
            <a:lvl7pPr lvl="6" algn="r">
              <a:lnSpc>
                <a:spcPct val="100000"/>
              </a:lnSpc>
              <a:spcAft>
                <a:spcPts val="0"/>
              </a:spcAft>
              <a:buNone/>
              <a:defRPr sz="1333">
                <a:solidFill>
                  <a:schemeClr val="dk2"/>
                </a:solidFill>
              </a:defRPr>
            </a:lvl7pPr>
            <a:lvl8pPr lvl="7" algn="r">
              <a:lnSpc>
                <a:spcPct val="100000"/>
              </a:lnSpc>
              <a:spcAft>
                <a:spcPts val="0"/>
              </a:spcAft>
              <a:buNone/>
              <a:defRPr sz="1333">
                <a:solidFill>
                  <a:schemeClr val="dk2"/>
                </a:solidFill>
              </a:defRPr>
            </a:lvl8pPr>
            <a:lvl9pPr lvl="8" algn="r">
              <a:lnSpc>
                <a:spcPct val="100000"/>
              </a:lnSpc>
              <a:spcAft>
                <a:spcPts val="0"/>
              </a:spcAft>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25028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2"/>
          </a:solidFill>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dirty="0"/>
              <a:t>Click to enter the slideshow title</a:t>
            </a:r>
          </a:p>
        </p:txBody>
      </p:sp>
      <p:sp>
        <p:nvSpPr>
          <p:cNvPr id="3" name="Rectangle 2"/>
          <p:cNvSpPr/>
          <p:nvPr userDrawn="1"/>
        </p:nvSpPr>
        <p:spPr>
          <a:xfrm>
            <a:off x="0" y="538778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9/6/2023</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04532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a:t>Click to enter the slideshow title</a:t>
            </a:r>
          </a:p>
        </p:txBody>
      </p:sp>
      <p:sp>
        <p:nvSpPr>
          <p:cNvPr id="3" name="Rectangle 2"/>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644884"/>
            <a:ext cx="6587067" cy="903062"/>
          </a:xfrm>
        </p:spPr>
        <p:txBody>
          <a:bodyPr>
            <a:normAutofit/>
          </a:bodyPr>
          <a:lstStyle>
            <a:lvl1pPr marL="0" indent="0" algn="ctr">
              <a:spcBef>
                <a:spcPts val="0"/>
              </a:spcBef>
              <a:spcAft>
                <a:spcPts val="750"/>
              </a:spcAft>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9/6/2023</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8" y="1776213"/>
            <a:ext cx="5447247" cy="778956"/>
          </a:xfrm>
          <a:prstGeom prst="rect">
            <a:avLst/>
          </a:prstGeom>
        </p:spPr>
      </p:pic>
    </p:spTree>
    <p:extLst>
      <p:ext uri="{BB962C8B-B14F-4D97-AF65-F5344CB8AC3E}">
        <p14:creationId xmlns:p14="http://schemas.microsoft.com/office/powerpoint/2010/main" val="210955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dirty="0"/>
              <a:t>Click to enter the slideshow title</a:t>
            </a:r>
          </a:p>
        </p:txBody>
      </p:sp>
      <p:sp>
        <p:nvSpPr>
          <p:cNvPr id="3" name="Rectangle 2"/>
          <p:cNvSpPr/>
          <p:nvPr userDrawn="1"/>
        </p:nvSpPr>
        <p:spPr>
          <a:xfrm>
            <a:off x="0" y="477302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041204"/>
            <a:ext cx="6587067" cy="1097128"/>
          </a:xfrm>
        </p:spPr>
        <p:txBody>
          <a:bodyPr>
            <a:normAutofit/>
          </a:bodyPr>
          <a:lstStyle>
            <a:lvl1pPr marL="0" indent="0" algn="ctr">
              <a:spcBef>
                <a:spcPts val="0"/>
              </a:spcBef>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4" y="5964410"/>
            <a:ext cx="2968836" cy="424119"/>
          </a:xfrm>
          <a:prstGeom prst="rect">
            <a:avLst/>
          </a:prstGeom>
        </p:spPr>
      </p:pic>
      <p:sp>
        <p:nvSpPr>
          <p:cNvPr id="9" name="Footer Placeholder 4"/>
          <p:cNvSpPr>
            <a:spLocks noGrp="1"/>
          </p:cNvSpPr>
          <p:nvPr>
            <p:ph type="ftr" sz="quarter" idx="3"/>
          </p:nvPr>
        </p:nvSpPr>
        <p:spPr>
          <a:xfrm>
            <a:off x="6253562" y="6138334"/>
            <a:ext cx="5587647" cy="365125"/>
          </a:xfrm>
          <a:prstGeom prst="rect">
            <a:avLst/>
          </a:prstGeom>
        </p:spPr>
        <p:txBody>
          <a:bodyPr anchor="b"/>
          <a:lstStyle>
            <a:lvl1pPr algn="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3658449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9"/>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9/6/2023</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55245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anchor="ctr">
            <a:normAutofit/>
          </a:bodyPr>
          <a:lstStyle>
            <a:lvl1pPr algn="ctr">
              <a:defRPr sz="2700">
                <a:solidFill>
                  <a:schemeClr val="bg1"/>
                </a:solidFill>
              </a:defRPr>
            </a:lvl1pPr>
          </a:lstStyle>
          <a:p>
            <a:r>
              <a:rPr lang="en-US" dirty="0"/>
              <a:t>Click to edit section title</a:t>
            </a:r>
          </a:p>
        </p:txBody>
      </p:sp>
      <p:sp>
        <p:nvSpPr>
          <p:cNvPr id="3" name="Rectangle 2"/>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644884"/>
            <a:ext cx="6587067" cy="440970"/>
          </a:xfrm>
        </p:spPr>
        <p:txBody>
          <a:bodyPr>
            <a:normAutofit/>
          </a:bodyPr>
          <a:lstStyle>
            <a:lvl1pPr marL="0" indent="0" algn="ctr">
              <a:buNone/>
              <a:defRPr sz="1350" baseline="0"/>
            </a:lvl1pPr>
          </a:lstStyle>
          <a:p>
            <a:r>
              <a:rPr lang="en-US" sz="1350" dirty="0" err="1"/>
              <a:t>Firstname</a:t>
            </a:r>
            <a:r>
              <a:rPr lang="en-US" sz="1350" dirty="0"/>
              <a:t> </a:t>
            </a:r>
            <a:r>
              <a:rPr lang="en-US" sz="1350" dirty="0" err="1"/>
              <a:t>Lastname</a:t>
            </a:r>
            <a:r>
              <a:rPr lang="en-US" sz="135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9/6/2023</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2" y="318903"/>
            <a:ext cx="2968836" cy="424119"/>
          </a:xfrm>
          <a:prstGeom prst="rect">
            <a:avLst/>
          </a:prstGeom>
        </p:spPr>
      </p:pic>
    </p:spTree>
    <p:extLst>
      <p:ext uri="{BB962C8B-B14F-4D97-AF65-F5344CB8AC3E}">
        <p14:creationId xmlns:p14="http://schemas.microsoft.com/office/powerpoint/2010/main" val="191739506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
        <p:nvSpPr>
          <p:cNvPr id="10" name="Content Placeholder 9"/>
          <p:cNvSpPr>
            <a:spLocks noGrp="1"/>
          </p:cNvSpPr>
          <p:nvPr>
            <p:ph sz="quarter" idx="13"/>
          </p:nvPr>
        </p:nvSpPr>
        <p:spPr>
          <a:xfrm>
            <a:off x="1608667" y="2290763"/>
            <a:ext cx="9952567"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9/6/2023</a:t>
            </a:fld>
            <a:endParaRPr lang="en-US" dirty="0"/>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5364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9/6/2023</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Tree>
    <p:extLst>
      <p:ext uri="{BB962C8B-B14F-4D97-AF65-F5344CB8AC3E}">
        <p14:creationId xmlns:p14="http://schemas.microsoft.com/office/powerpoint/2010/main" val="4268021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257175" indent="-257175">
              <a:lnSpc>
                <a:spcPct val="100000"/>
              </a:lnSpc>
              <a:spcAft>
                <a:spcPts val="750"/>
              </a:spcAft>
              <a:buClr>
                <a:schemeClr val="accent1"/>
              </a:buClr>
              <a:buFont typeface="Arial" panose="020B0604020202020204" pitchFamily="34" charset="0"/>
              <a:buChar char="•"/>
              <a:defRPr sz="1875"/>
            </a:lvl1pPr>
            <a:lvl2pPr marL="600075" indent="-257175">
              <a:lnSpc>
                <a:spcPct val="100000"/>
              </a:lnSpc>
              <a:spcAft>
                <a:spcPts val="750"/>
              </a:spcAft>
              <a:buClr>
                <a:schemeClr val="accent1"/>
              </a:buClr>
              <a:buFont typeface="Arial" panose="020B0604020202020204" pitchFamily="34" charset="0"/>
              <a:buChar char="•"/>
              <a:defRPr sz="1575"/>
            </a:lvl2pPr>
            <a:lvl3pPr marL="900113" indent="-214313">
              <a:lnSpc>
                <a:spcPct val="100000"/>
              </a:lnSpc>
              <a:spcAft>
                <a:spcPts val="750"/>
              </a:spcAft>
              <a:buClr>
                <a:schemeClr val="accent1"/>
              </a:buClr>
              <a:buFont typeface="Arial" panose="020B0604020202020204" pitchFamily="34" charset="0"/>
              <a:buChar char="•"/>
              <a:defRPr sz="1275"/>
            </a:lvl3pPr>
            <a:lvl4pPr marL="1243013" indent="-214313">
              <a:lnSpc>
                <a:spcPct val="100000"/>
              </a:lnSpc>
              <a:spcAft>
                <a:spcPts val="750"/>
              </a:spcAft>
              <a:buClr>
                <a:schemeClr val="accent1"/>
              </a:buClr>
              <a:buFont typeface="Arial" panose="020B0604020202020204" pitchFamily="34" charset="0"/>
              <a:buChar char="•"/>
              <a:defRPr sz="1275"/>
            </a:lvl4pPr>
            <a:lvl5pPr marL="1585913" indent="-214313">
              <a:lnSpc>
                <a:spcPct val="100000"/>
              </a:lnSpc>
              <a:spcAft>
                <a:spcPts val="750"/>
              </a:spcAft>
              <a:buClr>
                <a:schemeClr val="accent1"/>
              </a:buClr>
              <a:buFont typeface="Arial" panose="020B0604020202020204" pitchFamily="34" charset="0"/>
              <a:buChar char="•"/>
              <a:defRPr sz="127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9/6/2023</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03775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9/6/2023</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14992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sz="1875">
                <a:solidFill>
                  <a:schemeClr val="bg1"/>
                </a:solidFill>
              </a:defRPr>
            </a:lvl1pPr>
            <a:lvl2pPr marL="857250" indent="-171450">
              <a:lnSpc>
                <a:spcPct val="100000"/>
              </a:lnSpc>
              <a:buClr>
                <a:schemeClr val="accent2"/>
              </a:buClr>
              <a:defRPr sz="1575">
                <a:solidFill>
                  <a:schemeClr val="bg1"/>
                </a:solidFill>
              </a:defRPr>
            </a:lvl2pPr>
            <a:lvl3pPr marL="1200150" indent="-171450">
              <a:lnSpc>
                <a:spcPct val="100000"/>
              </a:lnSpc>
              <a:buClr>
                <a:schemeClr val="accent2"/>
              </a:buClr>
              <a:defRPr sz="1275">
                <a:solidFill>
                  <a:schemeClr val="bg1"/>
                </a:solidFill>
              </a:defRPr>
            </a:lvl3pPr>
            <a:lvl4pPr marL="1543050" indent="-171450">
              <a:lnSpc>
                <a:spcPct val="100000"/>
              </a:lnSpc>
              <a:buClr>
                <a:schemeClr val="accent2"/>
              </a:buClr>
              <a:defRPr sz="1275">
                <a:solidFill>
                  <a:schemeClr val="bg1"/>
                </a:solidFill>
              </a:defRPr>
            </a:lvl4pPr>
            <a:lvl5pPr marL="1885950" indent="-171450">
              <a:lnSpc>
                <a:spcPct val="100000"/>
              </a:lnSpc>
              <a:buClr>
                <a:schemeClr val="accent2"/>
              </a:buClr>
              <a:defRPr sz="1275">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9/6/2023</a:t>
            </a:fld>
            <a:endParaRPr lang="en-US" dirty="0"/>
          </a:p>
        </p:txBody>
      </p:sp>
      <p:sp>
        <p:nvSpPr>
          <p:cNvPr id="13"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8088601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514350" indent="-171450">
              <a:lnSpc>
                <a:spcPct val="100000"/>
              </a:lnSpc>
              <a:spcBef>
                <a:spcPts val="0"/>
              </a:spcBef>
              <a:buClr>
                <a:schemeClr val="accent2"/>
              </a:buClr>
              <a:defRPr>
                <a:solidFill>
                  <a:schemeClr val="bg1"/>
                </a:solidFill>
              </a:defRPr>
            </a:lvl1pPr>
            <a:lvl2pPr marL="857250" indent="-171450">
              <a:lnSpc>
                <a:spcPct val="100000"/>
              </a:lnSpc>
              <a:buClr>
                <a:schemeClr val="accent2"/>
              </a:buClr>
              <a:defRPr>
                <a:solidFill>
                  <a:schemeClr val="bg1"/>
                </a:solidFill>
              </a:defRPr>
            </a:lvl2pPr>
            <a:lvl3pPr marL="1200150" indent="-171450">
              <a:lnSpc>
                <a:spcPct val="100000"/>
              </a:lnSpc>
              <a:buClr>
                <a:schemeClr val="accent2"/>
              </a:buClr>
              <a:defRPr>
                <a:solidFill>
                  <a:schemeClr val="bg1"/>
                </a:solidFill>
              </a:defRPr>
            </a:lvl3pPr>
            <a:lvl4pPr marL="1543050" indent="-171450">
              <a:lnSpc>
                <a:spcPct val="100000"/>
              </a:lnSpc>
              <a:buClr>
                <a:schemeClr val="accent2"/>
              </a:buClr>
              <a:defRPr>
                <a:solidFill>
                  <a:schemeClr val="bg1"/>
                </a:solidFill>
              </a:defRPr>
            </a:lvl4pPr>
            <a:lvl5pPr marL="1885950" indent="-17145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9/6/2023</a:t>
            </a:fld>
            <a:endParaRPr lang="en-US" dirty="0"/>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4811139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p>
            <a:fld id="{66C283A4-7960-4BFD-B3A5-A2CC5BB2A473}"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74579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132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31738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9/6/2023</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185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1608667" y="2226459"/>
            <a:ext cx="8541883" cy="246221"/>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7" y="3136900"/>
            <a:ext cx="3285067" cy="246221"/>
          </a:xfrm>
        </p:spPr>
        <p:txBody>
          <a:bodyPr/>
          <a:lstStyle/>
          <a:p>
            <a:r>
              <a:rPr lang="en-US"/>
              <a:t>Click icon to add picture</a:t>
            </a:r>
          </a:p>
        </p:txBody>
      </p:sp>
      <p:sp>
        <p:nvSpPr>
          <p:cNvPr id="16" name="Picture Placeholder 14"/>
          <p:cNvSpPr>
            <a:spLocks noGrp="1"/>
          </p:cNvSpPr>
          <p:nvPr>
            <p:ph type="pic" sz="quarter" idx="18"/>
          </p:nvPr>
        </p:nvSpPr>
        <p:spPr>
          <a:xfrm>
            <a:off x="6081184" y="3136900"/>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710223"/>
            <a:ext cx="3285067" cy="246221"/>
          </a:xfrm>
        </p:spPr>
        <p:txBody>
          <a:bodyPr/>
          <a:lstStyle/>
          <a:p>
            <a:r>
              <a:rPr lang="en-US"/>
              <a:t>Click icon to add picture</a:t>
            </a:r>
          </a:p>
        </p:txBody>
      </p:sp>
      <p:sp>
        <p:nvSpPr>
          <p:cNvPr id="18" name="Picture Placeholder 14"/>
          <p:cNvSpPr>
            <a:spLocks noGrp="1"/>
          </p:cNvSpPr>
          <p:nvPr>
            <p:ph type="pic" sz="quarter" idx="20"/>
          </p:nvPr>
        </p:nvSpPr>
        <p:spPr>
          <a:xfrm>
            <a:off x="6081184" y="4710223"/>
            <a:ext cx="3285067" cy="246221"/>
          </a:xfrm>
        </p:spPr>
        <p:txBody>
          <a:bodyPr/>
          <a:lstStyle/>
          <a:p>
            <a:r>
              <a:rPr lang="en-US"/>
              <a:t>Click icon to add picture</a:t>
            </a:r>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63300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35327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1"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9/6/2023</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5876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9/6/2023</a:t>
            </a:fld>
            <a:endParaRPr lang="en-US" dirty="0"/>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2867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a:xfrm>
            <a:off x="1572814"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146922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795524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9/6/2023</a:t>
            </a:fld>
            <a:endParaRPr lang="en-US" dirty="0"/>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3311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581720" y="4345148"/>
            <a:ext cx="2542477" cy="1623853"/>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3" name="Date Placeholder 2"/>
          <p:cNvSpPr>
            <a:spLocks noGrp="1"/>
          </p:cNvSpPr>
          <p:nvPr>
            <p:ph type="dt" sz="half" idx="10"/>
          </p:nvPr>
        </p:nvSpPr>
        <p:spPr/>
        <p:txBody>
          <a:bodyPr/>
          <a:lstStyle/>
          <a:p>
            <a:fld id="{4B4EEDC6-36CA-4209-B482-2ED76AA0BF08}" type="datetime1">
              <a:rPr lang="en-US" smtClean="0"/>
              <a:t>9/6/2023</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27846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a:xfrm>
            <a:off x="806333"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a:xfrm>
            <a:off x="2876551"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23" name="Picture Placeholder 2"/>
          <p:cNvSpPr>
            <a:spLocks noGrp="1"/>
          </p:cNvSpPr>
          <p:nvPr>
            <p:ph type="pic" sz="quarter" idx="14" hasCustomPrompt="1"/>
          </p:nvPr>
        </p:nvSpPr>
        <p:spPr>
          <a:xfrm>
            <a:off x="806333"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4" name="Text Placeholder 3"/>
          <p:cNvSpPr>
            <a:spLocks noGrp="1"/>
          </p:cNvSpPr>
          <p:nvPr>
            <p:ph type="body" sz="quarter" idx="15"/>
          </p:nvPr>
        </p:nvSpPr>
        <p:spPr>
          <a:xfrm>
            <a:off x="2876551" y="3939363"/>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25" name="Picture Placeholder 2"/>
          <p:cNvSpPr>
            <a:spLocks noGrp="1"/>
          </p:cNvSpPr>
          <p:nvPr>
            <p:ph type="pic" sz="quarter" idx="17" hasCustomPrompt="1"/>
          </p:nvPr>
        </p:nvSpPr>
        <p:spPr>
          <a:xfrm>
            <a:off x="6199806"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a:xfrm>
            <a:off x="8270023"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27" name="Picture Placeholder 2"/>
          <p:cNvSpPr>
            <a:spLocks noGrp="1"/>
          </p:cNvSpPr>
          <p:nvPr>
            <p:ph type="pic" sz="quarter" idx="19" hasCustomPrompt="1"/>
          </p:nvPr>
        </p:nvSpPr>
        <p:spPr>
          <a:xfrm>
            <a:off x="6199806"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8" name="Text Placeholder 3"/>
          <p:cNvSpPr>
            <a:spLocks noGrp="1"/>
          </p:cNvSpPr>
          <p:nvPr>
            <p:ph type="body" sz="quarter" idx="20"/>
          </p:nvPr>
        </p:nvSpPr>
        <p:spPr>
          <a:xfrm>
            <a:off x="8270023" y="3939362"/>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9/6/2023</a:t>
            </a:fld>
            <a:endParaRPr lang="en-US" dirty="0"/>
          </a:p>
        </p:txBody>
      </p:sp>
      <p:sp>
        <p:nvSpPr>
          <p:cNvPr id="2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78315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3"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a:xfrm>
            <a:off x="2876551"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13" name="Picture Placeholder 2"/>
          <p:cNvSpPr>
            <a:spLocks noGrp="1"/>
          </p:cNvSpPr>
          <p:nvPr>
            <p:ph type="pic" sz="quarter" idx="14" hasCustomPrompt="1"/>
          </p:nvPr>
        </p:nvSpPr>
        <p:spPr>
          <a:xfrm>
            <a:off x="806333"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4" name="Text Placeholder 3"/>
          <p:cNvSpPr>
            <a:spLocks noGrp="1"/>
          </p:cNvSpPr>
          <p:nvPr>
            <p:ph type="body" sz="quarter" idx="15"/>
          </p:nvPr>
        </p:nvSpPr>
        <p:spPr>
          <a:xfrm>
            <a:off x="2876551" y="3939363"/>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16" name="Picture Placeholder 2"/>
          <p:cNvSpPr>
            <a:spLocks noGrp="1"/>
          </p:cNvSpPr>
          <p:nvPr>
            <p:ph type="pic" sz="quarter" idx="17" hasCustomPrompt="1"/>
          </p:nvPr>
        </p:nvSpPr>
        <p:spPr>
          <a:xfrm>
            <a:off x="6199806"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a:xfrm>
            <a:off x="8270023"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18" name="Picture Placeholder 2"/>
          <p:cNvSpPr>
            <a:spLocks noGrp="1"/>
          </p:cNvSpPr>
          <p:nvPr>
            <p:ph type="pic" sz="quarter" idx="19" hasCustomPrompt="1"/>
          </p:nvPr>
        </p:nvSpPr>
        <p:spPr>
          <a:xfrm>
            <a:off x="6199806"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9" name="Text Placeholder 3"/>
          <p:cNvSpPr>
            <a:spLocks noGrp="1"/>
          </p:cNvSpPr>
          <p:nvPr>
            <p:ph type="body" sz="quarter" idx="20"/>
          </p:nvPr>
        </p:nvSpPr>
        <p:spPr>
          <a:xfrm>
            <a:off x="8270023" y="3939362"/>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9/6/2023</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60062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a:xfrm>
            <a:off x="80633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a:xfrm>
            <a:off x="2876551"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25" name="Picture Placeholder 2"/>
          <p:cNvSpPr>
            <a:spLocks noGrp="1"/>
          </p:cNvSpPr>
          <p:nvPr>
            <p:ph type="pic" sz="quarter" idx="17" hasCustomPrompt="1"/>
          </p:nvPr>
        </p:nvSpPr>
        <p:spPr>
          <a:xfrm>
            <a:off x="6199806"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a:xfrm>
            <a:off x="8270023"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9/6/2023</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839145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3"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16" name="Picture Placeholder 2"/>
          <p:cNvSpPr>
            <a:spLocks noGrp="1"/>
          </p:cNvSpPr>
          <p:nvPr>
            <p:ph type="pic" sz="quarter" idx="17" hasCustomPrompt="1"/>
          </p:nvPr>
        </p:nvSpPr>
        <p:spPr>
          <a:xfrm>
            <a:off x="6199806"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9/6/2023</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0708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5174512" y="2647509"/>
            <a:ext cx="6010939" cy="246221"/>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7" y="2403876"/>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306169"/>
            <a:ext cx="3285067" cy="246221"/>
          </a:xfrm>
        </p:spPr>
        <p:txBody>
          <a:bodyPr/>
          <a:lstStyle/>
          <a:p>
            <a:r>
              <a:rPr lang="en-US"/>
              <a:t>Click icon to add picture</a:t>
            </a:r>
          </a:p>
        </p:txBody>
      </p:sp>
      <p:sp>
        <p:nvSpPr>
          <p:cNvPr id="10" name="Content Placeholder 2"/>
          <p:cNvSpPr>
            <a:spLocks noGrp="1"/>
          </p:cNvSpPr>
          <p:nvPr>
            <p:ph idx="20"/>
          </p:nvPr>
        </p:nvSpPr>
        <p:spPr>
          <a:xfrm>
            <a:off x="5174512" y="4335488"/>
            <a:ext cx="6010939" cy="246221"/>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1" y="6356352"/>
            <a:ext cx="1358591" cy="365125"/>
          </a:xfrm>
        </p:spPr>
        <p:txBody>
          <a:bodyPr/>
          <a:lstStyle/>
          <a:p>
            <a:fld id="{4D564EB3-B268-4748-86E7-9F55DF9078D1}" type="datetime1">
              <a:rPr lang="en-US" smtClean="0"/>
              <a:t>9/6/2023</a:t>
            </a:fld>
            <a:endParaRPr lang="en-US" dirty="0"/>
          </a:p>
        </p:txBody>
      </p:sp>
      <p:sp>
        <p:nvSpPr>
          <p:cNvPr id="8"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2"/>
                </a:solidFill>
              </a:rPr>
              <a:t>|</a:t>
            </a:r>
            <a:r>
              <a:rPr lang="en-US"/>
              <a:t> mn.gov/websiteurl</a:t>
            </a:r>
            <a:endParaRPr lang="en-US" dirty="0"/>
          </a:p>
        </p:txBody>
      </p:sp>
      <p:sp>
        <p:nvSpPr>
          <p:cNvPr id="7"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0555743"/>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1" y="6356352"/>
            <a:ext cx="1358591" cy="365125"/>
          </a:xfrm>
        </p:spPr>
        <p:txBody>
          <a:bodyPr/>
          <a:lstStyle>
            <a:lvl1pPr>
              <a:defRPr>
                <a:solidFill>
                  <a:schemeClr val="bg1"/>
                </a:solidFill>
              </a:defRPr>
            </a:lvl1pPr>
          </a:lstStyle>
          <a:p>
            <a:fld id="{4D564EB3-B268-4748-86E7-9F55DF9078D1}" type="datetime1">
              <a:rPr lang="en-US" smtClean="0"/>
              <a:pPr/>
              <a:t>9/6/2023</a:t>
            </a:fld>
            <a:endParaRPr lang="en-US" dirty="0"/>
          </a:p>
        </p:txBody>
      </p:sp>
      <p:sp>
        <p:nvSpPr>
          <p:cNvPr id="8"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3485815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dirty="0"/>
              <a:t>Click to edit title</a:t>
            </a:r>
          </a:p>
        </p:txBody>
      </p:sp>
      <p:sp>
        <p:nvSpPr>
          <p:cNvPr id="8" name="Date Placeholder 3"/>
          <p:cNvSpPr>
            <a:spLocks noGrp="1"/>
          </p:cNvSpPr>
          <p:nvPr>
            <p:ph type="dt" sz="half" idx="11"/>
          </p:nvPr>
        </p:nvSpPr>
        <p:spPr>
          <a:xfrm>
            <a:off x="838201" y="6356352"/>
            <a:ext cx="1358591" cy="365125"/>
          </a:xfrm>
        </p:spPr>
        <p:txBody>
          <a:bodyPr/>
          <a:lstStyle/>
          <a:p>
            <a:fld id="{5CAE31FF-A086-40D5-909F-A9E138181237}"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808377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3"/>
            <a:ext cx="8128000" cy="2966751"/>
          </a:xfrm>
        </p:spPr>
        <p:txBody>
          <a:bodyPr/>
          <a:lstStyle/>
          <a:p>
            <a:r>
              <a:rPr lang="en-US"/>
              <a:t>Click icon to add table</a:t>
            </a:r>
          </a:p>
        </p:txBody>
      </p:sp>
      <p:sp>
        <p:nvSpPr>
          <p:cNvPr id="8" name="Date Placeholder 4"/>
          <p:cNvSpPr>
            <a:spLocks noGrp="1"/>
          </p:cNvSpPr>
          <p:nvPr>
            <p:ph type="dt" sz="half" idx="11"/>
          </p:nvPr>
        </p:nvSpPr>
        <p:spPr>
          <a:xfrm>
            <a:off x="838201" y="6356352"/>
            <a:ext cx="1358591" cy="365125"/>
          </a:xfrm>
        </p:spPr>
        <p:txBody>
          <a:bodyPr/>
          <a:lstStyle/>
          <a:p>
            <a:fld id="{06B78D62-7A3F-4136-9CF2-CB03510DA06A}"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61267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62007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59336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4"/>
          </p:nvPr>
        </p:nvSpPr>
        <p:spPr>
          <a:xfrm>
            <a:off x="838201" y="6356352"/>
            <a:ext cx="1358591" cy="365125"/>
          </a:xfrm>
        </p:spPr>
        <p:txBody>
          <a:bodyPr/>
          <a:lstStyle/>
          <a:p>
            <a:fld id="{822F9B27-DC73-4098-8FAC-5370DAFF133B}"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75852084"/>
      </p:ext>
    </p:extLst>
  </p:cSld>
  <p:clrMapOvr>
    <a:masterClrMapping/>
  </p:clrMapOvr>
  <p:hf sldNum="0"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8"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7" y="321151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1" y="6356352"/>
            <a:ext cx="1358591" cy="365125"/>
          </a:xfrm>
        </p:spPr>
        <p:txBody>
          <a:bodyPr/>
          <a:lstStyle/>
          <a:p>
            <a:fld id="{5D76A200-3168-4D33-A718-3974884CE863}"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6"/>
          <p:cNvSpPr>
            <a:spLocks noGrp="1"/>
          </p:cNvSpPr>
          <p:nvPr>
            <p:ph type="sldNum" sz="quarter" idx="13"/>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83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5"/>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1" y="6356352"/>
            <a:ext cx="1358591" cy="365125"/>
          </a:xfrm>
        </p:spPr>
        <p:txBody>
          <a:bodyPr/>
          <a:lstStyle/>
          <a:p>
            <a:fld id="{0366E0EA-2D80-452F-9963-33FA7A36BC09}" type="datetime1">
              <a:rPr lang="en-US" smtClean="0"/>
              <a:t>9/6/2023</a:t>
            </a:fld>
            <a:endParaRPr lang="en-US" dirty="0"/>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5"/>
          <p:cNvSpPr>
            <a:spLocks noGrp="1"/>
          </p:cNvSpPr>
          <p:nvPr>
            <p:ph type="sldNum" sz="quarter" idx="13"/>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017522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8" y="691884"/>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9/6/2023</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74735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
        <p:nvSpPr>
          <p:cNvPr id="9" name="Content Placeholder 9"/>
          <p:cNvSpPr>
            <a:spLocks noGrp="1"/>
          </p:cNvSpPr>
          <p:nvPr>
            <p:ph sz="quarter" idx="13"/>
          </p:nvPr>
        </p:nvSpPr>
        <p:spPr>
          <a:xfrm>
            <a:off x="1608667" y="2290763"/>
            <a:ext cx="9952567"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9/6/2023</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167018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
        <p:nvSpPr>
          <p:cNvPr id="6"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9/6/2023</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8"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57267456"/>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9/6/2023</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95309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9/6/2023</a:t>
            </a:fld>
            <a:endParaRPr lang="en-US" dirty="0"/>
          </a:p>
        </p:txBody>
      </p:sp>
      <p:sp>
        <p:nvSpPr>
          <p:cNvPr id="18"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511766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1756172" algn="l"/>
                <a:tab pos="2827735" algn="l"/>
              </a:tabLst>
              <a:defRPr sz="4125"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83510351"/>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8" y="912530"/>
            <a:ext cx="4661388" cy="4661388"/>
          </a:xfrm>
          <a:prstGeom prst="ellipse">
            <a:avLst/>
          </a:prstGeom>
          <a:solidFill>
            <a:srgbClr val="003865">
              <a:alpha val="87843"/>
            </a:srgbClr>
          </a:solidFill>
        </p:spPr>
        <p:txBody>
          <a:bodyPr>
            <a:noAutofit/>
          </a:bodyPr>
          <a:lstStyle>
            <a:lvl1pPr algn="ctr">
              <a:tabLst>
                <a:tab pos="2827735" algn="l"/>
              </a:tabLst>
              <a:defRPr sz="3375"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7" y="524007"/>
            <a:ext cx="2155300" cy="2155300"/>
          </a:xfrm>
          <a:prstGeom prst="ellipse">
            <a:avLst/>
          </a:prstGeom>
          <a:solidFill>
            <a:srgbClr val="78BE21">
              <a:alpha val="87843"/>
            </a:srgbClr>
          </a:solidFill>
        </p:spPr>
        <p:txBody>
          <a:bodyPr anchor="ctr">
            <a:normAutofit/>
          </a:bodyPr>
          <a:lstStyle>
            <a:lvl1pPr marL="0" indent="0" algn="ctr">
              <a:buNone/>
              <a:defRPr sz="1875"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5"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4112372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6" y="1609867"/>
            <a:ext cx="7593051" cy="3638266"/>
          </a:xfrm>
          <a:solidFill>
            <a:schemeClr val="tx1">
              <a:alpha val="88000"/>
            </a:schemeClr>
          </a:solidFill>
        </p:spPr>
        <p:txBody>
          <a:bodyPr>
            <a:noAutofit/>
          </a:bodyPr>
          <a:lstStyle>
            <a:lvl1pPr algn="ctr">
              <a:spcAft>
                <a:spcPts val="750"/>
              </a:spcAft>
              <a:tabLst>
                <a:tab pos="2827735" algn="l"/>
              </a:tabLst>
              <a:defRPr sz="525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43030850"/>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17729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721770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2827735" algn="l"/>
              </a:tabLst>
              <a:defRPr sz="525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8129993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547603"/>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94310" y="2194560"/>
            <a:ext cx="4888089" cy="1547603"/>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584960" y="1600200"/>
            <a:ext cx="10594848" cy="400110"/>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93744713"/>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83075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5"/>
            <a:ext cx="10515600" cy="1472163"/>
          </a:xfrm>
        </p:spPr>
        <p:txBody>
          <a:bodyPr>
            <a:noAutofit/>
          </a:bodyPr>
          <a:lstStyle>
            <a:lvl1pPr algn="ctr">
              <a:tabLst>
                <a:tab pos="2827735" algn="l"/>
              </a:tabLst>
              <a:defRPr sz="525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9/6/2023</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2" y="318903"/>
            <a:ext cx="2968836" cy="424119"/>
          </a:xfrm>
          <a:prstGeom prst="rect">
            <a:avLst/>
          </a:prstGeom>
        </p:spPr>
      </p:pic>
    </p:spTree>
    <p:extLst>
      <p:ext uri="{BB962C8B-B14F-4D97-AF65-F5344CB8AC3E}">
        <p14:creationId xmlns:p14="http://schemas.microsoft.com/office/powerpoint/2010/main" val="3651108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2827735" algn="l"/>
              </a:tabLst>
              <a:defRPr sz="525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9/6/2023</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2" y="318903"/>
            <a:ext cx="2968836" cy="424119"/>
          </a:xfrm>
          <a:prstGeom prst="rect">
            <a:avLst/>
          </a:prstGeom>
        </p:spPr>
      </p:pic>
    </p:spTree>
    <p:extLst>
      <p:ext uri="{BB962C8B-B14F-4D97-AF65-F5344CB8AC3E}">
        <p14:creationId xmlns:p14="http://schemas.microsoft.com/office/powerpoint/2010/main" val="3511172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E49A1FA-633B-4BFA-B84A-F1FAB412D45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0800" y="5118100"/>
            <a:ext cx="2641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172BEB8-71FD-479B-A92F-863654107794}"/>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275B3C40-AB1C-4C7D-9A9A-5F649667F71C}"/>
              </a:ext>
            </a:extLst>
          </p:cNvPr>
          <p:cNvSpPr/>
          <p:nvPr/>
        </p:nvSpPr>
        <p:spPr>
          <a:xfrm>
            <a:off x="0" y="6780213"/>
            <a:ext cx="37846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3E6E2D79-F333-46E4-8834-1248690CBD6D}"/>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id="{6796400C-1923-4AD9-AA6B-899E3472E024}"/>
              </a:ext>
            </a:extLst>
          </p:cNvPr>
          <p:cNvSpPr/>
          <p:nvPr/>
        </p:nvSpPr>
        <p:spPr>
          <a:xfrm>
            <a:off x="0" y="6780213"/>
            <a:ext cx="37846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Date Placeholder 3">
            <a:extLst>
              <a:ext uri="{FF2B5EF4-FFF2-40B4-BE49-F238E27FC236}">
                <a16:creationId xmlns:a16="http://schemas.microsoft.com/office/drawing/2014/main" id="{61389DE6-0EC9-43F9-8017-A01AEE79ED3C}"/>
              </a:ext>
            </a:extLst>
          </p:cNvPr>
          <p:cNvSpPr>
            <a:spLocks noGrp="1"/>
          </p:cNvSpPr>
          <p:nvPr>
            <p:ph type="dt" sz="half" idx="10"/>
          </p:nvPr>
        </p:nvSpPr>
        <p:spPr/>
        <p:txBody>
          <a:bodyPr/>
          <a:lstStyle>
            <a:lvl1pPr>
              <a:defRPr/>
            </a:lvl1pPr>
          </a:lstStyle>
          <a:p>
            <a:pPr>
              <a:defRPr/>
            </a:pPr>
            <a:fld id="{C5F71FF1-6134-440F-BE2F-00E7B4993883}" type="datetime1">
              <a:rPr lang="en-US"/>
              <a:pPr>
                <a:defRPr/>
              </a:pPr>
              <a:t>9/6/2023</a:t>
            </a:fld>
            <a:endParaRPr lang="en-US"/>
          </a:p>
        </p:txBody>
      </p:sp>
      <p:sp>
        <p:nvSpPr>
          <p:cNvPr id="10" name="Footer Placeholder 4">
            <a:extLst>
              <a:ext uri="{FF2B5EF4-FFF2-40B4-BE49-F238E27FC236}">
                <a16:creationId xmlns:a16="http://schemas.microsoft.com/office/drawing/2014/main" id="{03B77BD9-C8F6-4E66-94F8-06C39C4CC1E6}"/>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0E3D7FF4-8497-4336-80B1-D4BF08258502}"/>
              </a:ext>
            </a:extLst>
          </p:cNvPr>
          <p:cNvSpPr>
            <a:spLocks noGrp="1"/>
          </p:cNvSpPr>
          <p:nvPr>
            <p:ph type="sldNum" sz="quarter" idx="12"/>
          </p:nvPr>
        </p:nvSpPr>
        <p:spPr/>
        <p:txBody>
          <a:bodyPr/>
          <a:lstStyle>
            <a:lvl1pPr>
              <a:defRPr/>
            </a:lvl1pPr>
          </a:lstStyle>
          <a:p>
            <a:fld id="{BA7D5C92-A59A-4725-8825-286237D3972B}" type="slidenum">
              <a:rPr lang="en-US" altLang="en-US"/>
              <a:pPr/>
              <a:t>‹#›</a:t>
            </a:fld>
            <a:endParaRPr lang="en-US" altLang="en-US"/>
          </a:p>
        </p:txBody>
      </p:sp>
    </p:spTree>
    <p:extLst>
      <p:ext uri="{BB962C8B-B14F-4D97-AF65-F5344CB8AC3E}">
        <p14:creationId xmlns:p14="http://schemas.microsoft.com/office/powerpoint/2010/main" val="11283376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E6215E5-F898-4515-A9E7-2473501BBB33}"/>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15994"/>
            <a:ext cx="10972800" cy="757647"/>
          </a:xfrm>
        </p:spPr>
        <p:txBody>
          <a:bodyPr/>
          <a:lstStyle/>
          <a:p>
            <a:r>
              <a:rPr lang="en-US"/>
              <a:t>Click to edit Master title style</a:t>
            </a:r>
          </a:p>
        </p:txBody>
      </p:sp>
      <p:sp>
        <p:nvSpPr>
          <p:cNvPr id="3" name="Content Placeholder 2"/>
          <p:cNvSpPr>
            <a:spLocks noGrp="1"/>
          </p:cNvSpPr>
          <p:nvPr>
            <p:ph idx="1"/>
          </p:nvPr>
        </p:nvSpPr>
        <p:spPr>
          <a:xfrm>
            <a:off x="609600" y="1105632"/>
            <a:ext cx="10972800" cy="500074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0302384-A598-445D-A1C2-8E00BEDB049D}"/>
              </a:ext>
            </a:extLst>
          </p:cNvPr>
          <p:cNvSpPr>
            <a:spLocks noGrp="1"/>
          </p:cNvSpPr>
          <p:nvPr>
            <p:ph type="dt" sz="half" idx="10"/>
          </p:nvPr>
        </p:nvSpPr>
        <p:spPr>
          <a:xfrm>
            <a:off x="8737600" y="6415088"/>
            <a:ext cx="2844800" cy="365125"/>
          </a:xfrm>
        </p:spPr>
        <p:txBody>
          <a:bodyPr/>
          <a:lstStyle>
            <a:lvl1pPr algn="l">
              <a:defRPr smtClean="0"/>
            </a:lvl1pPr>
          </a:lstStyle>
          <a:p>
            <a:pPr>
              <a:defRPr/>
            </a:pPr>
            <a:fld id="{F928762B-9C48-4C84-B685-11FF25549D3C}" type="datetime1">
              <a:rPr lang="en-US"/>
              <a:pPr>
                <a:defRPr/>
              </a:pPr>
              <a:t>9/6/2023</a:t>
            </a:fld>
            <a:endParaRPr lang="en-US"/>
          </a:p>
        </p:txBody>
      </p:sp>
      <p:sp>
        <p:nvSpPr>
          <p:cNvPr id="6" name="Footer Placeholder 4">
            <a:extLst>
              <a:ext uri="{FF2B5EF4-FFF2-40B4-BE49-F238E27FC236}">
                <a16:creationId xmlns:a16="http://schemas.microsoft.com/office/drawing/2014/main" id="{3AD94323-AC88-444E-B06E-67AB122E97D7}"/>
              </a:ext>
            </a:extLst>
          </p:cNvPr>
          <p:cNvSpPr>
            <a:spLocks noGrp="1"/>
          </p:cNvSpPr>
          <p:nvPr>
            <p:ph type="ftr" sz="quarter" idx="11"/>
          </p:nvPr>
        </p:nvSpPr>
        <p:spPr>
          <a:xfrm>
            <a:off x="609600" y="6415088"/>
            <a:ext cx="7416800" cy="3651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E1A7045-539F-41F8-A8B6-22D4C9DFEF57}"/>
              </a:ext>
            </a:extLst>
          </p:cNvPr>
          <p:cNvSpPr>
            <a:spLocks noGrp="1"/>
          </p:cNvSpPr>
          <p:nvPr>
            <p:ph type="sldNum" sz="quarter" idx="12"/>
          </p:nvPr>
        </p:nvSpPr>
        <p:spPr/>
        <p:txBody>
          <a:bodyPr/>
          <a:lstStyle>
            <a:lvl1pPr>
              <a:defRPr/>
            </a:lvl1pPr>
          </a:lstStyle>
          <a:p>
            <a:fld id="{02B0D6F7-C3DE-47C5-A9B2-68A78A6B45CA}" type="slidenum">
              <a:rPr lang="en-US" altLang="en-US"/>
              <a:pPr/>
              <a:t>‹#›</a:t>
            </a:fld>
            <a:endParaRPr lang="en-US" altLang="en-US"/>
          </a:p>
        </p:txBody>
      </p:sp>
    </p:spTree>
    <p:extLst>
      <p:ext uri="{BB962C8B-B14F-4D97-AF65-F5344CB8AC3E}">
        <p14:creationId xmlns:p14="http://schemas.microsoft.com/office/powerpoint/2010/main" val="966619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504E9CD6-7C42-4690-B0F6-CBB1BED7E6A4}"/>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6" name="Date Placeholder 4">
            <a:extLst>
              <a:ext uri="{FF2B5EF4-FFF2-40B4-BE49-F238E27FC236}">
                <a16:creationId xmlns:a16="http://schemas.microsoft.com/office/drawing/2014/main" id="{487177C1-6C35-4F1D-8E28-0BBE1C49C84B}"/>
              </a:ext>
            </a:extLst>
          </p:cNvPr>
          <p:cNvSpPr>
            <a:spLocks noGrp="1"/>
          </p:cNvSpPr>
          <p:nvPr>
            <p:ph type="dt" sz="half" idx="10"/>
          </p:nvPr>
        </p:nvSpPr>
        <p:spPr/>
        <p:txBody>
          <a:bodyPr/>
          <a:lstStyle>
            <a:lvl1pPr>
              <a:defRPr/>
            </a:lvl1pPr>
          </a:lstStyle>
          <a:p>
            <a:pPr>
              <a:defRPr/>
            </a:pPr>
            <a:fld id="{206949C6-1641-4C1D-8EB7-51EFC2F67569}" type="datetime1">
              <a:rPr lang="en-US"/>
              <a:pPr>
                <a:defRPr/>
              </a:pPr>
              <a:t>9/6/2023</a:t>
            </a:fld>
            <a:endParaRPr lang="en-US"/>
          </a:p>
        </p:txBody>
      </p:sp>
      <p:sp>
        <p:nvSpPr>
          <p:cNvPr id="7" name="Footer Placeholder 5">
            <a:extLst>
              <a:ext uri="{FF2B5EF4-FFF2-40B4-BE49-F238E27FC236}">
                <a16:creationId xmlns:a16="http://schemas.microsoft.com/office/drawing/2014/main" id="{8AF41A89-E45A-41F2-992B-45A7A11C413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784C83F-7676-443A-B367-9B9E37E7F4FB}"/>
              </a:ext>
            </a:extLst>
          </p:cNvPr>
          <p:cNvSpPr>
            <a:spLocks noGrp="1"/>
          </p:cNvSpPr>
          <p:nvPr>
            <p:ph type="sldNum" sz="quarter" idx="12"/>
          </p:nvPr>
        </p:nvSpPr>
        <p:spPr/>
        <p:txBody>
          <a:bodyPr/>
          <a:lstStyle>
            <a:lvl1pPr algn="ctr">
              <a:defRPr/>
            </a:lvl1pPr>
          </a:lstStyle>
          <a:p>
            <a:fld id="{1BB9EC9E-2CEC-4CE7-B576-DB63CCBC14A4}" type="slidenum">
              <a:rPr lang="en-US" altLang="en-US"/>
              <a:pPr/>
              <a:t>‹#›</a:t>
            </a:fld>
            <a:endParaRPr lang="en-US" altLang="en-US"/>
          </a:p>
        </p:txBody>
      </p:sp>
    </p:spTree>
    <p:extLst>
      <p:ext uri="{BB962C8B-B14F-4D97-AF65-F5344CB8AC3E}">
        <p14:creationId xmlns:p14="http://schemas.microsoft.com/office/powerpoint/2010/main" val="1619169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947EE515-D663-4872-AEE9-58733F6F5DC4}"/>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2699833"/>
            <a:ext cx="2627085"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2699833"/>
            <a:ext cx="2627085"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2" name="Content Placeholder 2"/>
          <p:cNvSpPr>
            <a:spLocks noGrp="1"/>
          </p:cNvSpPr>
          <p:nvPr>
            <p:ph sz="half" idx="14"/>
          </p:nvPr>
        </p:nvSpPr>
        <p:spPr>
          <a:xfrm>
            <a:off x="6183085"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Content Placeholder 2"/>
          <p:cNvSpPr>
            <a:spLocks noGrp="1"/>
          </p:cNvSpPr>
          <p:nvPr>
            <p:ph sz="half" idx="15"/>
          </p:nvPr>
        </p:nvSpPr>
        <p:spPr>
          <a:xfrm>
            <a:off x="8955314"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Picture Placeholder 7"/>
          <p:cNvSpPr>
            <a:spLocks noGrp="1"/>
          </p:cNvSpPr>
          <p:nvPr>
            <p:ph type="pic" sz="quarter" idx="16"/>
          </p:nvPr>
        </p:nvSpPr>
        <p:spPr>
          <a:xfrm>
            <a:off x="609600" y="1039024"/>
            <a:ext cx="2627313" cy="1495425"/>
          </a:xfrm>
          <a:prstGeom prst="round2DiagRect">
            <a:avLst/>
          </a:prstGeom>
        </p:spPr>
        <p:txBody>
          <a:bodyPr rtlCol="0">
            <a:normAutofit/>
          </a:bodyPr>
          <a:lstStyle/>
          <a:p>
            <a:pPr lvl="0"/>
            <a:r>
              <a:rPr lang="en-US" noProof="0"/>
              <a:t>Click icon to add picture</a:t>
            </a:r>
          </a:p>
        </p:txBody>
      </p:sp>
      <p:sp>
        <p:nvSpPr>
          <p:cNvPr id="18" name="Picture Placeholder 7"/>
          <p:cNvSpPr>
            <a:spLocks noGrp="1"/>
          </p:cNvSpPr>
          <p:nvPr>
            <p:ph type="pic" sz="quarter" idx="17"/>
          </p:nvPr>
        </p:nvSpPr>
        <p:spPr>
          <a:xfrm>
            <a:off x="3396342" y="1039024"/>
            <a:ext cx="2627313" cy="1495425"/>
          </a:xfrm>
          <a:prstGeom prst="round2DiagRect">
            <a:avLst/>
          </a:prstGeom>
        </p:spPr>
        <p:txBody>
          <a:bodyPr rtlCol="0">
            <a:normAutofit/>
          </a:bodyPr>
          <a:lstStyle/>
          <a:p>
            <a:pPr lvl="0"/>
            <a:r>
              <a:rPr lang="en-US" noProof="0"/>
              <a:t>Click icon to add picture</a:t>
            </a:r>
          </a:p>
        </p:txBody>
      </p:sp>
      <p:sp>
        <p:nvSpPr>
          <p:cNvPr id="19" name="Picture Placeholder 7"/>
          <p:cNvSpPr>
            <a:spLocks noGrp="1"/>
          </p:cNvSpPr>
          <p:nvPr>
            <p:ph type="pic" sz="quarter" idx="18"/>
          </p:nvPr>
        </p:nvSpPr>
        <p:spPr>
          <a:xfrm>
            <a:off x="6183085" y="1039024"/>
            <a:ext cx="2627313" cy="1495425"/>
          </a:xfrm>
          <a:prstGeom prst="round2DiagRect">
            <a:avLst/>
          </a:prstGeom>
        </p:spPr>
        <p:txBody>
          <a:bodyPr rtlCol="0">
            <a:normAutofit/>
          </a:bodyPr>
          <a:lstStyle/>
          <a:p>
            <a:pPr lvl="0"/>
            <a:r>
              <a:rPr lang="en-US" noProof="0"/>
              <a:t>Click icon to add picture</a:t>
            </a:r>
          </a:p>
        </p:txBody>
      </p:sp>
      <p:sp>
        <p:nvSpPr>
          <p:cNvPr id="20" name="Picture Placeholder 7"/>
          <p:cNvSpPr>
            <a:spLocks noGrp="1"/>
          </p:cNvSpPr>
          <p:nvPr>
            <p:ph type="pic" sz="quarter" idx="19"/>
          </p:nvPr>
        </p:nvSpPr>
        <p:spPr>
          <a:xfrm>
            <a:off x="8955314" y="1039024"/>
            <a:ext cx="2627313" cy="1495425"/>
          </a:xfrm>
          <a:prstGeom prst="round2DiagRect">
            <a:avLst/>
          </a:prstGeom>
        </p:spPr>
        <p:txBody>
          <a:bodyPr rtlCol="0">
            <a:normAutofit/>
          </a:bodyPr>
          <a:lstStyle/>
          <a:p>
            <a:pPr lvl="0"/>
            <a:r>
              <a:rPr lang="en-US" noProof="0"/>
              <a:t>Click icon to add picture</a:t>
            </a:r>
          </a:p>
        </p:txBody>
      </p:sp>
      <p:sp>
        <p:nvSpPr>
          <p:cNvPr id="15" name="Date Placeholder 4">
            <a:extLst>
              <a:ext uri="{FF2B5EF4-FFF2-40B4-BE49-F238E27FC236}">
                <a16:creationId xmlns:a16="http://schemas.microsoft.com/office/drawing/2014/main" id="{F9884E61-7037-4C25-8044-5E54EB8C6039}"/>
              </a:ext>
            </a:extLst>
          </p:cNvPr>
          <p:cNvSpPr>
            <a:spLocks noGrp="1"/>
          </p:cNvSpPr>
          <p:nvPr>
            <p:ph type="dt" sz="half" idx="20"/>
          </p:nvPr>
        </p:nvSpPr>
        <p:spPr/>
        <p:txBody>
          <a:bodyPr/>
          <a:lstStyle>
            <a:lvl1pPr>
              <a:defRPr/>
            </a:lvl1pPr>
          </a:lstStyle>
          <a:p>
            <a:pPr>
              <a:defRPr/>
            </a:pPr>
            <a:fld id="{A9D2A628-3488-415F-A53D-41A45911C857}" type="datetime1">
              <a:rPr lang="en-US"/>
              <a:pPr>
                <a:defRPr/>
              </a:pPr>
              <a:t>9/6/2023</a:t>
            </a:fld>
            <a:endParaRPr lang="en-US"/>
          </a:p>
        </p:txBody>
      </p:sp>
      <p:sp>
        <p:nvSpPr>
          <p:cNvPr id="16" name="Footer Placeholder 5">
            <a:extLst>
              <a:ext uri="{FF2B5EF4-FFF2-40B4-BE49-F238E27FC236}">
                <a16:creationId xmlns:a16="http://schemas.microsoft.com/office/drawing/2014/main" id="{7E3D29D8-BE98-4A96-AD40-9ED6856CBD72}"/>
              </a:ext>
            </a:extLst>
          </p:cNvPr>
          <p:cNvSpPr>
            <a:spLocks noGrp="1"/>
          </p:cNvSpPr>
          <p:nvPr>
            <p:ph type="ftr" sz="quarter" idx="21"/>
          </p:nvPr>
        </p:nvSpPr>
        <p:spPr/>
        <p:txBody>
          <a:bodyPr/>
          <a:lstStyle>
            <a:lvl1pPr>
              <a:defRPr/>
            </a:lvl1pPr>
          </a:lstStyle>
          <a:p>
            <a:pPr>
              <a:defRPr/>
            </a:pPr>
            <a:endParaRPr lang="en-US"/>
          </a:p>
        </p:txBody>
      </p:sp>
      <p:sp>
        <p:nvSpPr>
          <p:cNvPr id="17" name="Slide Number Placeholder 6">
            <a:extLst>
              <a:ext uri="{FF2B5EF4-FFF2-40B4-BE49-F238E27FC236}">
                <a16:creationId xmlns:a16="http://schemas.microsoft.com/office/drawing/2014/main" id="{0E898B27-AF32-4912-A1B4-DD29240F1473}"/>
              </a:ext>
            </a:extLst>
          </p:cNvPr>
          <p:cNvSpPr>
            <a:spLocks noGrp="1"/>
          </p:cNvSpPr>
          <p:nvPr>
            <p:ph type="sldNum" sz="quarter" idx="22"/>
          </p:nvPr>
        </p:nvSpPr>
        <p:spPr/>
        <p:txBody>
          <a:bodyPr/>
          <a:lstStyle>
            <a:lvl1pPr algn="ctr">
              <a:defRPr/>
            </a:lvl1pPr>
          </a:lstStyle>
          <a:p>
            <a:fld id="{EA1FB41F-CD06-4E7C-8EDE-6A5B9C0A0DE7}" type="slidenum">
              <a:rPr lang="en-US" altLang="en-US"/>
              <a:pPr/>
              <a:t>‹#›</a:t>
            </a:fld>
            <a:endParaRPr lang="en-US" altLang="en-US"/>
          </a:p>
        </p:txBody>
      </p:sp>
    </p:spTree>
    <p:extLst>
      <p:ext uri="{BB962C8B-B14F-4D97-AF65-F5344CB8AC3E}">
        <p14:creationId xmlns:p14="http://schemas.microsoft.com/office/powerpoint/2010/main" val="1264533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D5D98011-0D8E-450D-8A6A-0AB326A16873}"/>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2699833"/>
            <a:ext cx="3526972"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2699833"/>
            <a:ext cx="3526972"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2" name="Content Placeholder 2"/>
          <p:cNvSpPr>
            <a:spLocks noGrp="1"/>
          </p:cNvSpPr>
          <p:nvPr>
            <p:ph sz="half" idx="14"/>
          </p:nvPr>
        </p:nvSpPr>
        <p:spPr>
          <a:xfrm>
            <a:off x="8055428" y="2699833"/>
            <a:ext cx="3526972"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Picture Placeholder 7"/>
          <p:cNvSpPr>
            <a:spLocks noGrp="1"/>
          </p:cNvSpPr>
          <p:nvPr>
            <p:ph type="pic" sz="quarter" idx="16"/>
          </p:nvPr>
        </p:nvSpPr>
        <p:spPr>
          <a:xfrm>
            <a:off x="609600" y="1039024"/>
            <a:ext cx="3527278" cy="1495425"/>
          </a:xfrm>
          <a:prstGeom prst="round2DiagRect">
            <a:avLst/>
          </a:prstGeom>
        </p:spPr>
        <p:txBody>
          <a:bodyPr rtlCol="0">
            <a:normAutofit/>
          </a:bodyPr>
          <a:lstStyle/>
          <a:p>
            <a:pPr lvl="0"/>
            <a:r>
              <a:rPr lang="en-US" noProof="0"/>
              <a:t>Click icon to add picture</a:t>
            </a:r>
          </a:p>
        </p:txBody>
      </p:sp>
      <p:sp>
        <p:nvSpPr>
          <p:cNvPr id="18" name="Picture Placeholder 7"/>
          <p:cNvSpPr>
            <a:spLocks noGrp="1"/>
          </p:cNvSpPr>
          <p:nvPr>
            <p:ph type="pic" sz="quarter" idx="17"/>
          </p:nvPr>
        </p:nvSpPr>
        <p:spPr>
          <a:xfrm>
            <a:off x="4332514" y="1039024"/>
            <a:ext cx="3527278" cy="1495425"/>
          </a:xfrm>
          <a:prstGeom prst="round2DiagRect">
            <a:avLst/>
          </a:prstGeom>
        </p:spPr>
        <p:txBody>
          <a:bodyPr rtlCol="0">
            <a:normAutofit/>
          </a:bodyPr>
          <a:lstStyle/>
          <a:p>
            <a:pPr lvl="0"/>
            <a:r>
              <a:rPr lang="en-US" noProof="0"/>
              <a:t>Click icon to add picture</a:t>
            </a:r>
          </a:p>
        </p:txBody>
      </p:sp>
      <p:sp>
        <p:nvSpPr>
          <p:cNvPr id="19" name="Picture Placeholder 7"/>
          <p:cNvSpPr>
            <a:spLocks noGrp="1"/>
          </p:cNvSpPr>
          <p:nvPr>
            <p:ph type="pic" sz="quarter" idx="18"/>
          </p:nvPr>
        </p:nvSpPr>
        <p:spPr>
          <a:xfrm>
            <a:off x="8055428" y="1039024"/>
            <a:ext cx="3527278" cy="1495425"/>
          </a:xfrm>
          <a:prstGeom prst="round2DiagRect">
            <a:avLst/>
          </a:prstGeom>
        </p:spPr>
        <p:txBody>
          <a:bodyPr rtlCol="0">
            <a:normAutofit/>
          </a:bodyPr>
          <a:lstStyle/>
          <a:p>
            <a:pPr lvl="0"/>
            <a:r>
              <a:rPr lang="en-US" noProof="0"/>
              <a:t>Click icon to add picture</a:t>
            </a:r>
          </a:p>
        </p:txBody>
      </p:sp>
      <p:sp>
        <p:nvSpPr>
          <p:cNvPr id="13" name="Date Placeholder 4">
            <a:extLst>
              <a:ext uri="{FF2B5EF4-FFF2-40B4-BE49-F238E27FC236}">
                <a16:creationId xmlns:a16="http://schemas.microsoft.com/office/drawing/2014/main" id="{2D8D0434-0CFC-4277-93F7-FB8C5EF60CC2}"/>
              </a:ext>
            </a:extLst>
          </p:cNvPr>
          <p:cNvSpPr>
            <a:spLocks noGrp="1"/>
          </p:cNvSpPr>
          <p:nvPr>
            <p:ph type="dt" sz="half" idx="19"/>
          </p:nvPr>
        </p:nvSpPr>
        <p:spPr/>
        <p:txBody>
          <a:bodyPr/>
          <a:lstStyle>
            <a:lvl1pPr>
              <a:defRPr/>
            </a:lvl1pPr>
          </a:lstStyle>
          <a:p>
            <a:pPr>
              <a:defRPr/>
            </a:pPr>
            <a:fld id="{543E4D05-A831-4DF3-A0B8-9091611FA205}" type="datetime1">
              <a:rPr lang="en-US"/>
              <a:pPr>
                <a:defRPr/>
              </a:pPr>
              <a:t>9/6/2023</a:t>
            </a:fld>
            <a:endParaRPr lang="en-US"/>
          </a:p>
        </p:txBody>
      </p:sp>
      <p:sp>
        <p:nvSpPr>
          <p:cNvPr id="14" name="Footer Placeholder 5">
            <a:extLst>
              <a:ext uri="{FF2B5EF4-FFF2-40B4-BE49-F238E27FC236}">
                <a16:creationId xmlns:a16="http://schemas.microsoft.com/office/drawing/2014/main" id="{C2F85999-041D-4E13-BD37-EF21887BA4D8}"/>
              </a:ext>
            </a:extLst>
          </p:cNvPr>
          <p:cNvSpPr>
            <a:spLocks noGrp="1"/>
          </p:cNvSpPr>
          <p:nvPr>
            <p:ph type="ftr" sz="quarter" idx="20"/>
          </p:nvPr>
        </p:nvSpPr>
        <p:spPr/>
        <p:txBody>
          <a:bodyPr/>
          <a:lstStyle>
            <a:lvl1pPr>
              <a:defRPr/>
            </a:lvl1pPr>
          </a:lstStyle>
          <a:p>
            <a:pPr>
              <a:defRPr/>
            </a:pPr>
            <a:endParaRPr lang="en-US"/>
          </a:p>
        </p:txBody>
      </p:sp>
      <p:sp>
        <p:nvSpPr>
          <p:cNvPr id="15" name="Slide Number Placeholder 6">
            <a:extLst>
              <a:ext uri="{FF2B5EF4-FFF2-40B4-BE49-F238E27FC236}">
                <a16:creationId xmlns:a16="http://schemas.microsoft.com/office/drawing/2014/main" id="{2899662B-8A81-464E-A10C-4E35D20607AF}"/>
              </a:ext>
            </a:extLst>
          </p:cNvPr>
          <p:cNvSpPr>
            <a:spLocks noGrp="1"/>
          </p:cNvSpPr>
          <p:nvPr>
            <p:ph type="sldNum" sz="quarter" idx="21"/>
          </p:nvPr>
        </p:nvSpPr>
        <p:spPr/>
        <p:txBody>
          <a:bodyPr/>
          <a:lstStyle>
            <a:lvl1pPr algn="ctr">
              <a:defRPr/>
            </a:lvl1pPr>
          </a:lstStyle>
          <a:p>
            <a:fld id="{F1234942-33E6-4DE8-B221-4B9FC3AA0CBD}" type="slidenum">
              <a:rPr lang="en-US" altLang="en-US"/>
              <a:pPr/>
              <a:t>‹#›</a:t>
            </a:fld>
            <a:endParaRPr lang="en-US" altLang="en-US"/>
          </a:p>
        </p:txBody>
      </p:sp>
    </p:spTree>
    <p:extLst>
      <p:ext uri="{BB962C8B-B14F-4D97-AF65-F5344CB8AC3E}">
        <p14:creationId xmlns:p14="http://schemas.microsoft.com/office/powerpoint/2010/main" val="23697064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2B7FCD-AF9A-4233-8169-10CF1BAFD9E9}"/>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105633"/>
            <a:ext cx="2627085"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1105633"/>
            <a:ext cx="2627085"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2" name="Content Placeholder 2"/>
          <p:cNvSpPr>
            <a:spLocks noGrp="1"/>
          </p:cNvSpPr>
          <p:nvPr>
            <p:ph sz="half" idx="14"/>
          </p:nvPr>
        </p:nvSpPr>
        <p:spPr>
          <a:xfrm>
            <a:off x="6183085"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Content Placeholder 2"/>
          <p:cNvSpPr>
            <a:spLocks noGrp="1"/>
          </p:cNvSpPr>
          <p:nvPr>
            <p:ph sz="half" idx="15"/>
          </p:nvPr>
        </p:nvSpPr>
        <p:spPr>
          <a:xfrm>
            <a:off x="8955314"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Date Placeholder 4">
            <a:extLst>
              <a:ext uri="{FF2B5EF4-FFF2-40B4-BE49-F238E27FC236}">
                <a16:creationId xmlns:a16="http://schemas.microsoft.com/office/drawing/2014/main" id="{B127DE3A-44A5-4AA7-8CAF-5D68A113105A}"/>
              </a:ext>
            </a:extLst>
          </p:cNvPr>
          <p:cNvSpPr>
            <a:spLocks noGrp="1"/>
          </p:cNvSpPr>
          <p:nvPr>
            <p:ph type="dt" sz="half" idx="16"/>
          </p:nvPr>
        </p:nvSpPr>
        <p:spPr/>
        <p:txBody>
          <a:bodyPr/>
          <a:lstStyle>
            <a:lvl1pPr>
              <a:defRPr/>
            </a:lvl1pPr>
          </a:lstStyle>
          <a:p>
            <a:pPr>
              <a:defRPr/>
            </a:pPr>
            <a:fld id="{BB19A53B-5D75-4AD9-8382-063E732D0465}" type="datetime1">
              <a:rPr lang="en-US"/>
              <a:pPr>
                <a:defRPr/>
              </a:pPr>
              <a:t>9/6/2023</a:t>
            </a:fld>
            <a:endParaRPr lang="en-US"/>
          </a:p>
        </p:txBody>
      </p:sp>
      <p:sp>
        <p:nvSpPr>
          <p:cNvPr id="10" name="Footer Placeholder 5">
            <a:extLst>
              <a:ext uri="{FF2B5EF4-FFF2-40B4-BE49-F238E27FC236}">
                <a16:creationId xmlns:a16="http://schemas.microsoft.com/office/drawing/2014/main" id="{1259F403-8BC5-45E6-B28F-BB8186C82883}"/>
              </a:ext>
            </a:extLst>
          </p:cNvPr>
          <p:cNvSpPr>
            <a:spLocks noGrp="1"/>
          </p:cNvSpPr>
          <p:nvPr>
            <p:ph type="ftr" sz="quarter" idx="17"/>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46B72858-A471-4D99-8EAB-67F1A09F7916}"/>
              </a:ext>
            </a:extLst>
          </p:cNvPr>
          <p:cNvSpPr>
            <a:spLocks noGrp="1"/>
          </p:cNvSpPr>
          <p:nvPr>
            <p:ph type="sldNum" sz="quarter" idx="18"/>
          </p:nvPr>
        </p:nvSpPr>
        <p:spPr/>
        <p:txBody>
          <a:bodyPr/>
          <a:lstStyle>
            <a:lvl1pPr algn="ctr">
              <a:defRPr/>
            </a:lvl1pPr>
          </a:lstStyle>
          <a:p>
            <a:fld id="{7B6DDDF7-C292-4160-8746-7354F9DDD763}" type="slidenum">
              <a:rPr lang="en-US" altLang="en-US"/>
              <a:pPr/>
              <a:t>‹#›</a:t>
            </a:fld>
            <a:endParaRPr lang="en-US" altLang="en-US"/>
          </a:p>
        </p:txBody>
      </p:sp>
    </p:spTree>
    <p:extLst>
      <p:ext uri="{BB962C8B-B14F-4D97-AF65-F5344CB8AC3E}">
        <p14:creationId xmlns:p14="http://schemas.microsoft.com/office/powerpoint/2010/main" val="381065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970569" y="6400800"/>
            <a:ext cx="6096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056CC09D-3251-4B41-845C-9A8CB56FC2E4}"/>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105633"/>
            <a:ext cx="3526972"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1105633"/>
            <a:ext cx="3526972"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2" name="Content Placeholder 2"/>
          <p:cNvSpPr>
            <a:spLocks noGrp="1"/>
          </p:cNvSpPr>
          <p:nvPr>
            <p:ph sz="half" idx="14"/>
          </p:nvPr>
        </p:nvSpPr>
        <p:spPr>
          <a:xfrm>
            <a:off x="8055428" y="1105633"/>
            <a:ext cx="3526972"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7" name="Date Placeholder 4">
            <a:extLst>
              <a:ext uri="{FF2B5EF4-FFF2-40B4-BE49-F238E27FC236}">
                <a16:creationId xmlns:a16="http://schemas.microsoft.com/office/drawing/2014/main" id="{13D75D7C-DEB9-4462-AD74-49305EB40251}"/>
              </a:ext>
            </a:extLst>
          </p:cNvPr>
          <p:cNvSpPr>
            <a:spLocks noGrp="1"/>
          </p:cNvSpPr>
          <p:nvPr>
            <p:ph type="dt" sz="half" idx="15"/>
          </p:nvPr>
        </p:nvSpPr>
        <p:spPr/>
        <p:txBody>
          <a:bodyPr/>
          <a:lstStyle>
            <a:lvl1pPr>
              <a:defRPr/>
            </a:lvl1pPr>
          </a:lstStyle>
          <a:p>
            <a:pPr>
              <a:defRPr/>
            </a:pPr>
            <a:fld id="{59F56E59-EA39-4EA1-9825-6B7EE6FF28D5}" type="datetime1">
              <a:rPr lang="en-US"/>
              <a:pPr>
                <a:defRPr/>
              </a:pPr>
              <a:t>9/6/2023</a:t>
            </a:fld>
            <a:endParaRPr lang="en-US"/>
          </a:p>
        </p:txBody>
      </p:sp>
      <p:sp>
        <p:nvSpPr>
          <p:cNvPr id="8" name="Footer Placeholder 5">
            <a:extLst>
              <a:ext uri="{FF2B5EF4-FFF2-40B4-BE49-F238E27FC236}">
                <a16:creationId xmlns:a16="http://schemas.microsoft.com/office/drawing/2014/main" id="{95192CD1-D2F9-4DAB-A54C-E0DA00C32EFF}"/>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EB04AE2E-F787-4708-8E45-BE38E3011A04}"/>
              </a:ext>
            </a:extLst>
          </p:cNvPr>
          <p:cNvSpPr>
            <a:spLocks noGrp="1"/>
          </p:cNvSpPr>
          <p:nvPr>
            <p:ph type="sldNum" sz="quarter" idx="17"/>
          </p:nvPr>
        </p:nvSpPr>
        <p:spPr/>
        <p:txBody>
          <a:bodyPr/>
          <a:lstStyle>
            <a:lvl1pPr algn="ctr">
              <a:defRPr/>
            </a:lvl1pPr>
          </a:lstStyle>
          <a:p>
            <a:fld id="{5411EB37-43A6-4600-838D-31A9AF4E28E5}" type="slidenum">
              <a:rPr lang="en-US" altLang="en-US"/>
              <a:pPr/>
              <a:t>‹#›</a:t>
            </a:fld>
            <a:endParaRPr lang="en-US" altLang="en-US"/>
          </a:p>
        </p:txBody>
      </p:sp>
    </p:spTree>
    <p:extLst>
      <p:ext uri="{BB962C8B-B14F-4D97-AF65-F5344CB8AC3E}">
        <p14:creationId xmlns:p14="http://schemas.microsoft.com/office/powerpoint/2010/main" val="18851733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080654-490C-4717-836B-1CC8C37AFCE9}"/>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7">
            <a:extLst>
              <a:ext uri="{FF2B5EF4-FFF2-40B4-BE49-F238E27FC236}">
                <a16:creationId xmlns:a16="http://schemas.microsoft.com/office/drawing/2014/main" id="{0CF8E7E7-D53A-4137-8C58-16ECB1DDF2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7025" y="5278438"/>
            <a:ext cx="23653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AA4CE45-2BFE-4617-B456-C4DF56963DA2}"/>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ED5ECD45-33DF-4B39-B695-4DCD20D28F17}"/>
              </a:ext>
            </a:extLst>
          </p:cNvPr>
          <p:cNvSpPr/>
          <p:nvPr/>
        </p:nvSpPr>
        <p:spPr>
          <a:xfrm>
            <a:off x="101600" y="6780213"/>
            <a:ext cx="36830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a:extLst>
              <a:ext uri="{FF2B5EF4-FFF2-40B4-BE49-F238E27FC236}">
                <a16:creationId xmlns:a16="http://schemas.microsoft.com/office/drawing/2014/main" id="{6990BCCF-CC87-44BD-AC12-8F11346D053B}"/>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id="{97D33111-7438-4904-A568-E4EF06C05955}"/>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16:creationId xmlns:a16="http://schemas.microsoft.com/office/drawing/2014/main" id="{3D614872-043B-4DE4-8C77-127AFA300548}"/>
              </a:ext>
            </a:extLst>
          </p:cNvPr>
          <p:cNvSpPr/>
          <p:nvPr/>
        </p:nvSpPr>
        <p:spPr>
          <a:xfrm>
            <a:off x="101600" y="6780213"/>
            <a:ext cx="36830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1143001"/>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Date Placeholder 3">
            <a:extLst>
              <a:ext uri="{FF2B5EF4-FFF2-40B4-BE49-F238E27FC236}">
                <a16:creationId xmlns:a16="http://schemas.microsoft.com/office/drawing/2014/main" id="{DC1A41F5-4150-47EC-8BB4-2B0F69A39630}"/>
              </a:ext>
            </a:extLst>
          </p:cNvPr>
          <p:cNvSpPr>
            <a:spLocks noGrp="1"/>
          </p:cNvSpPr>
          <p:nvPr>
            <p:ph type="dt" sz="half" idx="10"/>
          </p:nvPr>
        </p:nvSpPr>
        <p:spPr/>
        <p:txBody>
          <a:bodyPr/>
          <a:lstStyle>
            <a:lvl1pPr>
              <a:defRPr/>
            </a:lvl1pPr>
          </a:lstStyle>
          <a:p>
            <a:pPr>
              <a:defRPr/>
            </a:pPr>
            <a:fld id="{4751DEF4-0B8A-426F-A519-3AEFD84B0B8A}" type="datetime1">
              <a:rPr lang="en-US"/>
              <a:pPr>
                <a:defRPr/>
              </a:pPr>
              <a:t>9/6/2023</a:t>
            </a:fld>
            <a:endParaRPr lang="en-US"/>
          </a:p>
        </p:txBody>
      </p:sp>
      <p:sp>
        <p:nvSpPr>
          <p:cNvPr id="12" name="Footer Placeholder 4">
            <a:extLst>
              <a:ext uri="{FF2B5EF4-FFF2-40B4-BE49-F238E27FC236}">
                <a16:creationId xmlns:a16="http://schemas.microsoft.com/office/drawing/2014/main" id="{774D1807-00E0-46FE-BE84-E01C82A17683}"/>
              </a:ext>
            </a:extLst>
          </p:cNvPr>
          <p:cNvSpPr>
            <a:spLocks noGrp="1"/>
          </p:cNvSpPr>
          <p:nvPr>
            <p:ph type="ftr" sz="quarter" idx="11"/>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26FC0ED0-A337-4718-AB36-E31FB1992C4F}"/>
              </a:ext>
            </a:extLst>
          </p:cNvPr>
          <p:cNvSpPr>
            <a:spLocks noGrp="1"/>
          </p:cNvSpPr>
          <p:nvPr>
            <p:ph type="sldNum" sz="quarter" idx="12"/>
          </p:nvPr>
        </p:nvSpPr>
        <p:spPr/>
        <p:txBody>
          <a:bodyPr/>
          <a:lstStyle>
            <a:lvl1pPr>
              <a:defRPr/>
            </a:lvl1pPr>
          </a:lstStyle>
          <a:p>
            <a:fld id="{02BA41AA-75A0-4D88-A294-8D7116FA051E}" type="slidenum">
              <a:rPr lang="en-US" altLang="en-US"/>
              <a:pPr/>
              <a:t>‹#›</a:t>
            </a:fld>
            <a:endParaRPr lang="en-US" altLang="en-US"/>
          </a:p>
        </p:txBody>
      </p:sp>
    </p:spTree>
    <p:extLst>
      <p:ext uri="{BB962C8B-B14F-4D97-AF65-F5344CB8AC3E}">
        <p14:creationId xmlns:p14="http://schemas.microsoft.com/office/powerpoint/2010/main" val="419140781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244B1274-4467-4DEB-BD52-27B9628B217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8125" y="5118100"/>
            <a:ext cx="2641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BAFCA52-0784-4B28-8A28-62FD9DF60960}"/>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B91D83F2-C99E-491D-9FC4-10BFD6F5842E}"/>
              </a:ext>
            </a:extLst>
          </p:cNvPr>
          <p:cNvSpPr/>
          <p:nvPr/>
        </p:nvSpPr>
        <p:spPr>
          <a:xfrm>
            <a:off x="0" y="6780213"/>
            <a:ext cx="37846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a:extLst>
              <a:ext uri="{FF2B5EF4-FFF2-40B4-BE49-F238E27FC236}">
                <a16:creationId xmlns:a16="http://schemas.microsoft.com/office/drawing/2014/main" id="{66C9CBBA-BFE2-4B0B-AE2A-0DC1C61E4FDD}"/>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a:extLst>
              <a:ext uri="{FF2B5EF4-FFF2-40B4-BE49-F238E27FC236}">
                <a16:creationId xmlns:a16="http://schemas.microsoft.com/office/drawing/2014/main" id="{22B24A08-6A18-41BB-AFD0-8F34C5523897}"/>
              </a:ext>
            </a:extLst>
          </p:cNvPr>
          <p:cNvSpPr/>
          <p:nvPr/>
        </p:nvSpPr>
        <p:spPr>
          <a:xfrm>
            <a:off x="0" y="6780213"/>
            <a:ext cx="37846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Picture Placeholder 7"/>
          <p:cNvSpPr>
            <a:spLocks noGrp="1"/>
          </p:cNvSpPr>
          <p:nvPr>
            <p:ph type="pic" sz="quarter" idx="13"/>
          </p:nvPr>
        </p:nvSpPr>
        <p:spPr>
          <a:xfrm>
            <a:off x="0" y="0"/>
            <a:ext cx="12192000" cy="6780745"/>
          </a:xfrm>
        </p:spPr>
        <p:txBody>
          <a:bodyPr rtlCol="0" anchor="ctr">
            <a:normAutofit/>
          </a:bodyPr>
          <a:lstStyle>
            <a:lvl1pPr marL="0" indent="0" algn="ctr">
              <a:buNone/>
              <a:tabLst>
                <a:tab pos="1203325" algn="l"/>
              </a:tabLst>
              <a:defRPr baseline="0">
                <a:solidFill>
                  <a:schemeClr val="bg1">
                    <a:lumMod val="65000"/>
                  </a:schemeClr>
                </a:solidFill>
              </a:defRPr>
            </a:lvl1pPr>
          </a:lstStyle>
          <a:p>
            <a:pPr lvl="0"/>
            <a:r>
              <a:rPr lang="en-US" noProof="0"/>
              <a:t>Click icon to add picture</a:t>
            </a:r>
          </a:p>
        </p:txBody>
      </p:sp>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l">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Date Placeholder 3">
            <a:extLst>
              <a:ext uri="{FF2B5EF4-FFF2-40B4-BE49-F238E27FC236}">
                <a16:creationId xmlns:a16="http://schemas.microsoft.com/office/drawing/2014/main" id="{447C7421-04EE-46DC-B46B-4550A51057F4}"/>
              </a:ext>
            </a:extLst>
          </p:cNvPr>
          <p:cNvSpPr>
            <a:spLocks noGrp="1"/>
          </p:cNvSpPr>
          <p:nvPr>
            <p:ph type="dt" sz="half" idx="14"/>
          </p:nvPr>
        </p:nvSpPr>
        <p:spPr/>
        <p:txBody>
          <a:bodyPr/>
          <a:lstStyle>
            <a:lvl1pPr>
              <a:defRPr/>
            </a:lvl1pPr>
          </a:lstStyle>
          <a:p>
            <a:pPr>
              <a:defRPr/>
            </a:pPr>
            <a:fld id="{24B0DDBE-C523-4A00-913B-8E17FCE4E9A0}" type="datetime1">
              <a:rPr lang="en-US"/>
              <a:pPr>
                <a:defRPr/>
              </a:pPr>
              <a:t>9/6/2023</a:t>
            </a:fld>
            <a:endParaRPr lang="en-US"/>
          </a:p>
        </p:txBody>
      </p:sp>
      <p:sp>
        <p:nvSpPr>
          <p:cNvPr id="12" name="Footer Placeholder 4">
            <a:extLst>
              <a:ext uri="{FF2B5EF4-FFF2-40B4-BE49-F238E27FC236}">
                <a16:creationId xmlns:a16="http://schemas.microsoft.com/office/drawing/2014/main" id="{F55E7505-0316-4F09-936E-D5E4B72041D3}"/>
              </a:ext>
            </a:extLst>
          </p:cNvPr>
          <p:cNvSpPr>
            <a:spLocks noGrp="1"/>
          </p:cNvSpPr>
          <p:nvPr>
            <p:ph type="ftr" sz="quarter" idx="15"/>
          </p:nvPr>
        </p:nvSpPr>
        <p:spPr/>
        <p:txBody>
          <a:bodyPr/>
          <a:lstStyle>
            <a:lvl1pPr>
              <a:defRPr/>
            </a:lvl1pPr>
          </a:lstStyle>
          <a:p>
            <a:pPr>
              <a:defRPr/>
            </a:pPr>
            <a:endParaRPr lang="en-US"/>
          </a:p>
        </p:txBody>
      </p:sp>
      <p:sp>
        <p:nvSpPr>
          <p:cNvPr id="13" name="Slide Number Placeholder 5">
            <a:extLst>
              <a:ext uri="{FF2B5EF4-FFF2-40B4-BE49-F238E27FC236}">
                <a16:creationId xmlns:a16="http://schemas.microsoft.com/office/drawing/2014/main" id="{9410D444-A65B-440B-8559-4815E6106200}"/>
              </a:ext>
            </a:extLst>
          </p:cNvPr>
          <p:cNvSpPr>
            <a:spLocks noGrp="1"/>
          </p:cNvSpPr>
          <p:nvPr>
            <p:ph type="sldNum" sz="quarter" idx="16"/>
          </p:nvPr>
        </p:nvSpPr>
        <p:spPr/>
        <p:txBody>
          <a:bodyPr/>
          <a:lstStyle>
            <a:lvl1pPr>
              <a:defRPr/>
            </a:lvl1pPr>
          </a:lstStyle>
          <a:p>
            <a:fld id="{83DD9E63-E31B-4175-9E4F-9ED7507A712C}" type="slidenum">
              <a:rPr lang="en-US" altLang="en-US"/>
              <a:pPr/>
              <a:t>‹#›</a:t>
            </a:fld>
            <a:endParaRPr lang="en-US" altLang="en-US"/>
          </a:p>
        </p:txBody>
      </p:sp>
    </p:spTree>
    <p:extLst>
      <p:ext uri="{BB962C8B-B14F-4D97-AF65-F5344CB8AC3E}">
        <p14:creationId xmlns:p14="http://schemas.microsoft.com/office/powerpoint/2010/main" val="14933228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5C2C88-9DFD-412A-BA3B-3A26DFA28CA8}"/>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7">
            <a:extLst>
              <a:ext uri="{FF2B5EF4-FFF2-40B4-BE49-F238E27FC236}">
                <a16:creationId xmlns:a16="http://schemas.microsoft.com/office/drawing/2014/main" id="{7BBEB50C-8918-4AA5-8335-CD19559E3D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7288" y="2217738"/>
            <a:ext cx="2257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5CA925C-4C3E-40E6-BECD-84E8DCF3957F}"/>
              </a:ext>
            </a:extLst>
          </p:cNvPr>
          <p:cNvSpPr/>
          <p:nvPr/>
        </p:nvSpPr>
        <p:spPr>
          <a:xfrm>
            <a:off x="0" y="6788150"/>
            <a:ext cx="12192000" cy="777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E5702916-4E12-4551-82F9-43D6D8AF21EE}"/>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10">
            <a:extLst>
              <a:ext uri="{FF2B5EF4-FFF2-40B4-BE49-F238E27FC236}">
                <a16:creationId xmlns:a16="http://schemas.microsoft.com/office/drawing/2014/main" id="{83E40E07-50E7-4F06-B903-C08BA0B943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67288" y="2217738"/>
            <a:ext cx="22574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C1094CF-82AC-4836-A222-85A3AF6D70D7}"/>
              </a:ext>
            </a:extLst>
          </p:cNvPr>
          <p:cNvSpPr/>
          <p:nvPr/>
        </p:nvSpPr>
        <p:spPr>
          <a:xfrm>
            <a:off x="0" y="6788150"/>
            <a:ext cx="12192000" cy="777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502401" y="5181601"/>
            <a:ext cx="4823884" cy="5857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0" name="Date Placeholder 3">
            <a:extLst>
              <a:ext uri="{FF2B5EF4-FFF2-40B4-BE49-F238E27FC236}">
                <a16:creationId xmlns:a16="http://schemas.microsoft.com/office/drawing/2014/main" id="{399F4531-A446-49F0-806E-F07CADB24623}"/>
              </a:ext>
            </a:extLst>
          </p:cNvPr>
          <p:cNvSpPr>
            <a:spLocks noGrp="1"/>
          </p:cNvSpPr>
          <p:nvPr>
            <p:ph type="dt" sz="half" idx="10"/>
          </p:nvPr>
        </p:nvSpPr>
        <p:spPr/>
        <p:txBody>
          <a:bodyPr/>
          <a:lstStyle>
            <a:lvl1pPr>
              <a:defRPr/>
            </a:lvl1pPr>
          </a:lstStyle>
          <a:p>
            <a:pPr>
              <a:defRPr/>
            </a:pPr>
            <a:fld id="{030ADF05-982A-4791-B8E2-E117A9BA75C1}" type="datetime1">
              <a:rPr lang="en-US"/>
              <a:pPr>
                <a:defRPr/>
              </a:pPr>
              <a:t>9/6/2023</a:t>
            </a:fld>
            <a:endParaRPr lang="en-US"/>
          </a:p>
        </p:txBody>
      </p:sp>
      <p:sp>
        <p:nvSpPr>
          <p:cNvPr id="11" name="Footer Placeholder 4">
            <a:extLst>
              <a:ext uri="{FF2B5EF4-FFF2-40B4-BE49-F238E27FC236}">
                <a16:creationId xmlns:a16="http://schemas.microsoft.com/office/drawing/2014/main" id="{0780ECE1-8EBB-4AB3-B07E-1E32044CC427}"/>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8B193363-4D43-416A-A516-8654F74B2C00}"/>
              </a:ext>
            </a:extLst>
          </p:cNvPr>
          <p:cNvSpPr>
            <a:spLocks noGrp="1"/>
          </p:cNvSpPr>
          <p:nvPr>
            <p:ph type="sldNum" sz="quarter" idx="12"/>
          </p:nvPr>
        </p:nvSpPr>
        <p:spPr/>
        <p:txBody>
          <a:bodyPr/>
          <a:lstStyle>
            <a:lvl1pPr>
              <a:defRPr/>
            </a:lvl1pPr>
          </a:lstStyle>
          <a:p>
            <a:fld id="{A3EB72F4-CCA4-4C63-B3FD-F0AD470440FF}" type="slidenum">
              <a:rPr lang="en-US" altLang="en-US"/>
              <a:pPr/>
              <a:t>‹#›</a:t>
            </a:fld>
            <a:endParaRPr lang="en-US" altLang="en-US"/>
          </a:p>
        </p:txBody>
      </p:sp>
    </p:spTree>
    <p:extLst>
      <p:ext uri="{BB962C8B-B14F-4D97-AF65-F5344CB8AC3E}">
        <p14:creationId xmlns:p14="http://schemas.microsoft.com/office/powerpoint/2010/main" val="40360041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42157FD-2764-44EA-BB23-36A02E129CC0}"/>
              </a:ext>
            </a:extLst>
          </p:cNvPr>
          <p:cNvPicPr>
            <a:picLocks noChangeAspect="1"/>
          </p:cNvPicPr>
          <p:nvPr/>
        </p:nvPicPr>
        <p:blipFill>
          <a:blip r:embed="rId2">
            <a:extLst>
              <a:ext uri="{28A0092B-C50C-407E-A947-70E740481C1C}">
                <a14:useLocalDpi xmlns:a14="http://schemas.microsoft.com/office/drawing/2010/main" val="0"/>
              </a:ext>
            </a:extLst>
          </a:blip>
          <a:srcRect l="54790" t="46085" r="20212" b="82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9115B26F-806C-47D4-B3BC-457E944523D5}"/>
              </a:ext>
            </a:extLst>
          </p:cNvPr>
          <p:cNvPicPr>
            <a:picLocks noChangeAspect="1"/>
          </p:cNvPicPr>
          <p:nvPr/>
        </p:nvPicPr>
        <p:blipFill>
          <a:blip r:embed="rId3">
            <a:extLst>
              <a:ext uri="{28A0092B-C50C-407E-A947-70E740481C1C}">
                <a14:useLocalDpi xmlns:a14="http://schemas.microsoft.com/office/drawing/2010/main" val="0"/>
              </a:ext>
            </a:extLst>
          </a:blip>
          <a:srcRect l="9579" t="777" r="67555" b="80605"/>
          <a:stretch>
            <a:fillRect/>
          </a:stretch>
        </p:blipFill>
        <p:spPr bwMode="auto">
          <a:xfrm>
            <a:off x="4894263" y="0"/>
            <a:ext cx="72977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9BD0C9F4-3F77-4C10-A683-2E80477D6E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74138" y="4813300"/>
            <a:ext cx="30702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63084" y="2750740"/>
            <a:ext cx="10363200" cy="1362075"/>
          </a:xfrm>
        </p:spPr>
        <p:txBody>
          <a:bodyPr anchor="t"/>
          <a:lstStyle>
            <a:lvl1pPr algn="l">
              <a:defRPr sz="4000" b="1" cap="all">
                <a:solidFill>
                  <a:schemeClr val="tx2"/>
                </a:solidFill>
              </a:defRPr>
            </a:lvl1pPr>
          </a:lstStyle>
          <a:p>
            <a:r>
              <a:rPr lang="en-US"/>
              <a:t>Click to edit Master title style</a:t>
            </a:r>
          </a:p>
        </p:txBody>
      </p:sp>
      <p:sp>
        <p:nvSpPr>
          <p:cNvPr id="10" name="Text Placeholder 2"/>
          <p:cNvSpPr>
            <a:spLocks noGrp="1"/>
          </p:cNvSpPr>
          <p:nvPr>
            <p:ph type="body" idx="1"/>
          </p:nvPr>
        </p:nvSpPr>
        <p:spPr>
          <a:xfrm>
            <a:off x="6502401" y="3525440"/>
            <a:ext cx="4823884" cy="5857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2">
            <a:extLst>
              <a:ext uri="{FF2B5EF4-FFF2-40B4-BE49-F238E27FC236}">
                <a16:creationId xmlns:a16="http://schemas.microsoft.com/office/drawing/2014/main" id="{FBAF5133-7483-4E55-A2EF-AE57F0BEBC36}"/>
              </a:ext>
            </a:extLst>
          </p:cNvPr>
          <p:cNvSpPr>
            <a:spLocks noGrp="1"/>
          </p:cNvSpPr>
          <p:nvPr>
            <p:ph type="dt" sz="half" idx="10"/>
          </p:nvPr>
        </p:nvSpPr>
        <p:spPr/>
        <p:txBody>
          <a:bodyPr/>
          <a:lstStyle>
            <a:lvl1pPr>
              <a:defRPr/>
            </a:lvl1pPr>
          </a:lstStyle>
          <a:p>
            <a:pPr>
              <a:defRPr/>
            </a:pPr>
            <a:fld id="{08C0D263-4B18-4408-8358-C4E71487A7D1}" type="datetime1">
              <a:rPr lang="en-US"/>
              <a:pPr>
                <a:defRPr/>
              </a:pPr>
              <a:t>9/6/2023</a:t>
            </a:fld>
            <a:endParaRPr lang="en-US"/>
          </a:p>
        </p:txBody>
      </p:sp>
      <p:sp>
        <p:nvSpPr>
          <p:cNvPr id="8" name="Footer Placeholder 3">
            <a:extLst>
              <a:ext uri="{FF2B5EF4-FFF2-40B4-BE49-F238E27FC236}">
                <a16:creationId xmlns:a16="http://schemas.microsoft.com/office/drawing/2014/main" id="{7E3EAAF4-BDC4-4F51-9E08-45E18A62B6B0}"/>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4">
            <a:extLst>
              <a:ext uri="{FF2B5EF4-FFF2-40B4-BE49-F238E27FC236}">
                <a16:creationId xmlns:a16="http://schemas.microsoft.com/office/drawing/2014/main" id="{EAC60817-A8C7-4C7E-8AE9-1392B98A049B}"/>
              </a:ext>
            </a:extLst>
          </p:cNvPr>
          <p:cNvSpPr>
            <a:spLocks noGrp="1"/>
          </p:cNvSpPr>
          <p:nvPr>
            <p:ph type="sldNum" sz="quarter" idx="12"/>
          </p:nvPr>
        </p:nvSpPr>
        <p:spPr/>
        <p:txBody>
          <a:bodyPr/>
          <a:lstStyle>
            <a:lvl1pPr>
              <a:defRPr/>
            </a:lvl1pPr>
          </a:lstStyle>
          <a:p>
            <a:fld id="{25A39F10-FD49-402B-A30E-B2A02262A3F9}" type="slidenum">
              <a:rPr lang="en-US" altLang="en-US"/>
              <a:pPr/>
              <a:t>‹#›</a:t>
            </a:fld>
            <a:endParaRPr lang="en-US" altLang="en-US"/>
          </a:p>
        </p:txBody>
      </p:sp>
    </p:spTree>
    <p:extLst>
      <p:ext uri="{BB962C8B-B14F-4D97-AF65-F5344CB8AC3E}">
        <p14:creationId xmlns:p14="http://schemas.microsoft.com/office/powerpoint/2010/main" val="5960909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9D97A44B-36C4-4335-8171-2CF195ED5087}"/>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09600" y="115994"/>
            <a:ext cx="10972800" cy="757647"/>
          </a:xfrm>
        </p:spPr>
        <p:txBody>
          <a:bodyPr/>
          <a:lstStyle/>
          <a:p>
            <a:r>
              <a:rPr lang="en-US"/>
              <a:t>Click to edit Master title style</a:t>
            </a:r>
          </a:p>
        </p:txBody>
      </p:sp>
      <p:sp>
        <p:nvSpPr>
          <p:cNvPr id="4" name="Date Placeholder 2">
            <a:extLst>
              <a:ext uri="{FF2B5EF4-FFF2-40B4-BE49-F238E27FC236}">
                <a16:creationId xmlns:a16="http://schemas.microsoft.com/office/drawing/2014/main" id="{CBE3FDCF-F8E8-43AD-BFA9-AEDD8312CB50}"/>
              </a:ext>
            </a:extLst>
          </p:cNvPr>
          <p:cNvSpPr>
            <a:spLocks noGrp="1"/>
          </p:cNvSpPr>
          <p:nvPr>
            <p:ph type="dt" sz="half" idx="10"/>
          </p:nvPr>
        </p:nvSpPr>
        <p:spPr/>
        <p:txBody>
          <a:bodyPr/>
          <a:lstStyle>
            <a:lvl1pPr>
              <a:defRPr/>
            </a:lvl1pPr>
          </a:lstStyle>
          <a:p>
            <a:pPr>
              <a:defRPr/>
            </a:pPr>
            <a:fld id="{2CDFD295-E943-44BD-9C62-092AB96BDA73}" type="datetime1">
              <a:rPr lang="en-US"/>
              <a:pPr>
                <a:defRPr/>
              </a:pPr>
              <a:t>9/6/2023</a:t>
            </a:fld>
            <a:endParaRPr lang="en-US"/>
          </a:p>
        </p:txBody>
      </p:sp>
      <p:sp>
        <p:nvSpPr>
          <p:cNvPr id="5" name="Footer Placeholder 3">
            <a:extLst>
              <a:ext uri="{FF2B5EF4-FFF2-40B4-BE49-F238E27FC236}">
                <a16:creationId xmlns:a16="http://schemas.microsoft.com/office/drawing/2014/main" id="{9F432C3B-889F-472C-973A-99778412A2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3E616084-9D2B-4128-A15E-C331763C5C3B}"/>
              </a:ext>
            </a:extLst>
          </p:cNvPr>
          <p:cNvSpPr>
            <a:spLocks noGrp="1"/>
          </p:cNvSpPr>
          <p:nvPr>
            <p:ph type="sldNum" sz="quarter" idx="12"/>
          </p:nvPr>
        </p:nvSpPr>
        <p:spPr/>
        <p:txBody>
          <a:bodyPr/>
          <a:lstStyle>
            <a:lvl1pPr>
              <a:defRPr/>
            </a:lvl1pPr>
          </a:lstStyle>
          <a:p>
            <a:fld id="{48A5D571-CCEB-456D-A9E2-9E3995C71139}" type="slidenum">
              <a:rPr lang="en-US" altLang="en-US"/>
              <a:pPr/>
              <a:t>‹#›</a:t>
            </a:fld>
            <a:endParaRPr lang="en-US" altLang="en-US"/>
          </a:p>
        </p:txBody>
      </p:sp>
    </p:spTree>
    <p:extLst>
      <p:ext uri="{BB962C8B-B14F-4D97-AF65-F5344CB8AC3E}">
        <p14:creationId xmlns:p14="http://schemas.microsoft.com/office/powerpoint/2010/main" val="21154052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1B06D6B-A4DE-482C-9BFB-1B3F0B9CDE4B}"/>
              </a:ext>
            </a:extLst>
          </p:cNvPr>
          <p:cNvSpPr>
            <a:spLocks noGrp="1"/>
          </p:cNvSpPr>
          <p:nvPr>
            <p:ph type="dt" sz="half" idx="10"/>
          </p:nvPr>
        </p:nvSpPr>
        <p:spPr/>
        <p:txBody>
          <a:bodyPr/>
          <a:lstStyle>
            <a:lvl1pPr>
              <a:defRPr/>
            </a:lvl1pPr>
          </a:lstStyle>
          <a:p>
            <a:pPr>
              <a:defRPr/>
            </a:pPr>
            <a:fld id="{C0D90327-1E72-4995-BBEF-D9D02350E459}" type="datetime1">
              <a:rPr lang="en-US"/>
              <a:pPr>
                <a:defRPr/>
              </a:pPr>
              <a:t>9/6/2023</a:t>
            </a:fld>
            <a:endParaRPr lang="en-US"/>
          </a:p>
        </p:txBody>
      </p:sp>
      <p:sp>
        <p:nvSpPr>
          <p:cNvPr id="4" name="Footer Placeholder 4">
            <a:extLst>
              <a:ext uri="{FF2B5EF4-FFF2-40B4-BE49-F238E27FC236}">
                <a16:creationId xmlns:a16="http://schemas.microsoft.com/office/drawing/2014/main" id="{F62BE8D1-CA5D-44EF-8589-4BE76234934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6BBDCA4-A0D5-4DF0-9EC5-9CACFE7DC841}"/>
              </a:ext>
            </a:extLst>
          </p:cNvPr>
          <p:cNvSpPr>
            <a:spLocks noGrp="1"/>
          </p:cNvSpPr>
          <p:nvPr>
            <p:ph type="sldNum" sz="quarter" idx="12"/>
          </p:nvPr>
        </p:nvSpPr>
        <p:spPr/>
        <p:txBody>
          <a:bodyPr/>
          <a:lstStyle>
            <a:lvl1pPr>
              <a:defRPr/>
            </a:lvl1pPr>
          </a:lstStyle>
          <a:p>
            <a:fld id="{791A17D1-76BD-4DE7-830E-512C6C7D5291}" type="slidenum">
              <a:rPr lang="en-US" altLang="en-US"/>
              <a:pPr/>
              <a:t>‹#›</a:t>
            </a:fld>
            <a:endParaRPr lang="en-US" altLang="en-US"/>
          </a:p>
        </p:txBody>
      </p:sp>
    </p:spTree>
    <p:extLst>
      <p:ext uri="{BB962C8B-B14F-4D97-AF65-F5344CB8AC3E}">
        <p14:creationId xmlns:p14="http://schemas.microsoft.com/office/powerpoint/2010/main" val="32163876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44B1B61-5AC0-4A93-9A68-1945923F798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40800" y="5118100"/>
            <a:ext cx="2641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0A82D60-35E5-4447-86BF-403A3D8C7F10}"/>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9CED2D1F-B923-4575-AF3D-D049D5D80E29}"/>
              </a:ext>
            </a:extLst>
          </p:cNvPr>
          <p:cNvSpPr/>
          <p:nvPr/>
        </p:nvSpPr>
        <p:spPr>
          <a:xfrm>
            <a:off x="0" y="6780213"/>
            <a:ext cx="37846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3">
            <a:extLst>
              <a:ext uri="{FF2B5EF4-FFF2-40B4-BE49-F238E27FC236}">
                <a16:creationId xmlns:a16="http://schemas.microsoft.com/office/drawing/2014/main" id="{847B25F3-07F5-4C10-9FC8-A7D4253B6AA4}"/>
              </a:ext>
            </a:extLst>
          </p:cNvPr>
          <p:cNvSpPr>
            <a:spLocks noGrp="1"/>
          </p:cNvSpPr>
          <p:nvPr>
            <p:ph type="dt" sz="half" idx="10"/>
          </p:nvPr>
        </p:nvSpPr>
        <p:spPr/>
        <p:txBody>
          <a:bodyPr/>
          <a:lstStyle>
            <a:lvl1pPr>
              <a:defRPr/>
            </a:lvl1pPr>
          </a:lstStyle>
          <a:p>
            <a:pPr>
              <a:defRPr/>
            </a:pPr>
            <a:fld id="{E869ED1E-45C0-40DF-AC73-049077730FF9}" type="datetime1">
              <a:rPr lang="en-US"/>
              <a:pPr>
                <a:defRPr/>
              </a:pPr>
              <a:t>9/6/2023</a:t>
            </a:fld>
            <a:endParaRPr lang="en-US"/>
          </a:p>
        </p:txBody>
      </p:sp>
      <p:sp>
        <p:nvSpPr>
          <p:cNvPr id="8" name="Footer Placeholder 4">
            <a:extLst>
              <a:ext uri="{FF2B5EF4-FFF2-40B4-BE49-F238E27FC236}">
                <a16:creationId xmlns:a16="http://schemas.microsoft.com/office/drawing/2014/main" id="{E992B890-398C-4F69-BAE9-9613519FD06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FF1BC25-3F16-4A88-9499-61C85778D706}"/>
              </a:ext>
            </a:extLst>
          </p:cNvPr>
          <p:cNvSpPr>
            <a:spLocks noGrp="1"/>
          </p:cNvSpPr>
          <p:nvPr>
            <p:ph type="sldNum" sz="quarter" idx="12"/>
          </p:nvPr>
        </p:nvSpPr>
        <p:spPr/>
        <p:txBody>
          <a:bodyPr/>
          <a:lstStyle>
            <a:lvl1pPr>
              <a:defRPr/>
            </a:lvl1pPr>
          </a:lstStyle>
          <a:p>
            <a:fld id="{38A7C8C0-D0F1-4CCE-BACF-5E8112BAD19D}" type="slidenum">
              <a:rPr lang="en-US" altLang="en-US"/>
              <a:pPr/>
              <a:t>‹#›</a:t>
            </a:fld>
            <a:endParaRPr lang="en-US" altLang="en-US"/>
          </a:p>
        </p:txBody>
      </p:sp>
    </p:spTree>
    <p:extLst>
      <p:ext uri="{BB962C8B-B14F-4D97-AF65-F5344CB8AC3E}">
        <p14:creationId xmlns:p14="http://schemas.microsoft.com/office/powerpoint/2010/main" val="3889418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FB13AD3-E744-479D-A03B-69CF8D3B5E0C}"/>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05633"/>
            <a:ext cx="5384800" cy="50205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6" name="Date Placeholder 4">
            <a:extLst>
              <a:ext uri="{FF2B5EF4-FFF2-40B4-BE49-F238E27FC236}">
                <a16:creationId xmlns:a16="http://schemas.microsoft.com/office/drawing/2014/main" id="{5A75BE19-2C0F-4CA9-AF42-78295B72CC44}"/>
              </a:ext>
            </a:extLst>
          </p:cNvPr>
          <p:cNvSpPr>
            <a:spLocks noGrp="1"/>
          </p:cNvSpPr>
          <p:nvPr>
            <p:ph type="dt" sz="half" idx="10"/>
          </p:nvPr>
        </p:nvSpPr>
        <p:spPr/>
        <p:txBody>
          <a:bodyPr/>
          <a:lstStyle>
            <a:lvl1pPr>
              <a:defRPr/>
            </a:lvl1pPr>
          </a:lstStyle>
          <a:p>
            <a:pPr>
              <a:defRPr/>
            </a:pPr>
            <a:fld id="{F404E3C6-212B-4DF2-961E-678288D01A71}" type="datetime1">
              <a:rPr lang="en-US"/>
              <a:pPr>
                <a:defRPr/>
              </a:pPr>
              <a:t>9/6/2023</a:t>
            </a:fld>
            <a:endParaRPr lang="en-US"/>
          </a:p>
        </p:txBody>
      </p:sp>
      <p:sp>
        <p:nvSpPr>
          <p:cNvPr id="7" name="Footer Placeholder 5">
            <a:extLst>
              <a:ext uri="{FF2B5EF4-FFF2-40B4-BE49-F238E27FC236}">
                <a16:creationId xmlns:a16="http://schemas.microsoft.com/office/drawing/2014/main" id="{59DA904D-EE21-4CA4-AB18-4CE78FD7711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4DBCBF1-9B31-4A59-AD59-630222E1EFEC}"/>
              </a:ext>
            </a:extLst>
          </p:cNvPr>
          <p:cNvSpPr>
            <a:spLocks noGrp="1"/>
          </p:cNvSpPr>
          <p:nvPr>
            <p:ph type="sldNum" sz="quarter" idx="12"/>
          </p:nvPr>
        </p:nvSpPr>
        <p:spPr/>
        <p:txBody>
          <a:bodyPr/>
          <a:lstStyle>
            <a:lvl1pPr algn="ctr">
              <a:defRPr/>
            </a:lvl1pPr>
          </a:lstStyle>
          <a:p>
            <a:fld id="{01FBE703-9356-4271-8366-B80BEBFAC8DE}" type="slidenum">
              <a:rPr lang="en-US" altLang="en-US"/>
              <a:pPr/>
              <a:t>‹#›</a:t>
            </a:fld>
            <a:endParaRPr lang="en-US" altLang="en-US"/>
          </a:p>
        </p:txBody>
      </p:sp>
    </p:spTree>
    <p:extLst>
      <p:ext uri="{BB962C8B-B14F-4D97-AF65-F5344CB8AC3E}">
        <p14:creationId xmlns:p14="http://schemas.microsoft.com/office/powerpoint/2010/main" val="38882328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16CCB00E-6A01-40F2-AEFE-A5ED03FA0202}"/>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2699833"/>
            <a:ext cx="2627085"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2699833"/>
            <a:ext cx="2627085"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2" name="Content Placeholder 2"/>
          <p:cNvSpPr>
            <a:spLocks noGrp="1"/>
          </p:cNvSpPr>
          <p:nvPr>
            <p:ph sz="half" idx="14"/>
          </p:nvPr>
        </p:nvSpPr>
        <p:spPr>
          <a:xfrm>
            <a:off x="6183085"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Content Placeholder 2"/>
          <p:cNvSpPr>
            <a:spLocks noGrp="1"/>
          </p:cNvSpPr>
          <p:nvPr>
            <p:ph sz="half" idx="15"/>
          </p:nvPr>
        </p:nvSpPr>
        <p:spPr>
          <a:xfrm>
            <a:off x="8955314" y="2699833"/>
            <a:ext cx="2627085"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Picture Placeholder 7"/>
          <p:cNvSpPr>
            <a:spLocks noGrp="1"/>
          </p:cNvSpPr>
          <p:nvPr>
            <p:ph type="pic" sz="quarter" idx="16"/>
          </p:nvPr>
        </p:nvSpPr>
        <p:spPr>
          <a:xfrm>
            <a:off x="609600" y="1039024"/>
            <a:ext cx="2627313" cy="1495425"/>
          </a:xfrm>
          <a:prstGeom prst="round2DiagRect">
            <a:avLst/>
          </a:prstGeom>
        </p:spPr>
        <p:txBody>
          <a:bodyPr rtlCol="0">
            <a:normAutofit/>
          </a:bodyPr>
          <a:lstStyle/>
          <a:p>
            <a:pPr lvl="0"/>
            <a:r>
              <a:rPr lang="en-US" noProof="0"/>
              <a:t>Click icon to add picture</a:t>
            </a:r>
          </a:p>
        </p:txBody>
      </p:sp>
      <p:sp>
        <p:nvSpPr>
          <p:cNvPr id="18" name="Picture Placeholder 7"/>
          <p:cNvSpPr>
            <a:spLocks noGrp="1"/>
          </p:cNvSpPr>
          <p:nvPr>
            <p:ph type="pic" sz="quarter" idx="17"/>
          </p:nvPr>
        </p:nvSpPr>
        <p:spPr>
          <a:xfrm>
            <a:off x="3396342" y="1039024"/>
            <a:ext cx="2627313" cy="1495425"/>
          </a:xfrm>
          <a:prstGeom prst="round2DiagRect">
            <a:avLst/>
          </a:prstGeom>
        </p:spPr>
        <p:txBody>
          <a:bodyPr rtlCol="0">
            <a:normAutofit/>
          </a:bodyPr>
          <a:lstStyle/>
          <a:p>
            <a:pPr lvl="0"/>
            <a:r>
              <a:rPr lang="en-US" noProof="0"/>
              <a:t>Click icon to add picture</a:t>
            </a:r>
          </a:p>
        </p:txBody>
      </p:sp>
      <p:sp>
        <p:nvSpPr>
          <p:cNvPr id="19" name="Picture Placeholder 7"/>
          <p:cNvSpPr>
            <a:spLocks noGrp="1"/>
          </p:cNvSpPr>
          <p:nvPr>
            <p:ph type="pic" sz="quarter" idx="18"/>
          </p:nvPr>
        </p:nvSpPr>
        <p:spPr>
          <a:xfrm>
            <a:off x="6183085" y="1039024"/>
            <a:ext cx="2627313" cy="1495425"/>
          </a:xfrm>
          <a:prstGeom prst="round2DiagRect">
            <a:avLst/>
          </a:prstGeom>
        </p:spPr>
        <p:txBody>
          <a:bodyPr rtlCol="0">
            <a:normAutofit/>
          </a:bodyPr>
          <a:lstStyle/>
          <a:p>
            <a:pPr lvl="0"/>
            <a:r>
              <a:rPr lang="en-US" noProof="0"/>
              <a:t>Click icon to add picture</a:t>
            </a:r>
          </a:p>
        </p:txBody>
      </p:sp>
      <p:sp>
        <p:nvSpPr>
          <p:cNvPr id="20" name="Picture Placeholder 7"/>
          <p:cNvSpPr>
            <a:spLocks noGrp="1"/>
          </p:cNvSpPr>
          <p:nvPr>
            <p:ph type="pic" sz="quarter" idx="19"/>
          </p:nvPr>
        </p:nvSpPr>
        <p:spPr>
          <a:xfrm>
            <a:off x="8955314" y="1039024"/>
            <a:ext cx="2627313" cy="1495425"/>
          </a:xfrm>
          <a:prstGeom prst="round2DiagRect">
            <a:avLst/>
          </a:prstGeom>
        </p:spPr>
        <p:txBody>
          <a:bodyPr rtlCol="0">
            <a:normAutofit/>
          </a:bodyPr>
          <a:lstStyle/>
          <a:p>
            <a:pPr lvl="0"/>
            <a:r>
              <a:rPr lang="en-US" noProof="0"/>
              <a:t>Click icon to add picture</a:t>
            </a:r>
          </a:p>
        </p:txBody>
      </p:sp>
      <p:sp>
        <p:nvSpPr>
          <p:cNvPr id="15" name="Date Placeholder 4">
            <a:extLst>
              <a:ext uri="{FF2B5EF4-FFF2-40B4-BE49-F238E27FC236}">
                <a16:creationId xmlns:a16="http://schemas.microsoft.com/office/drawing/2014/main" id="{33DAAFF4-3878-4C5E-9F3A-5EAF75E6EB0D}"/>
              </a:ext>
            </a:extLst>
          </p:cNvPr>
          <p:cNvSpPr>
            <a:spLocks noGrp="1"/>
          </p:cNvSpPr>
          <p:nvPr>
            <p:ph type="dt" sz="half" idx="20"/>
          </p:nvPr>
        </p:nvSpPr>
        <p:spPr/>
        <p:txBody>
          <a:bodyPr/>
          <a:lstStyle>
            <a:lvl1pPr>
              <a:defRPr/>
            </a:lvl1pPr>
          </a:lstStyle>
          <a:p>
            <a:pPr>
              <a:defRPr/>
            </a:pPr>
            <a:fld id="{E0223DC3-5BB3-4782-B859-0673B4AAABC1}" type="datetime1">
              <a:rPr lang="en-US"/>
              <a:pPr>
                <a:defRPr/>
              </a:pPr>
              <a:t>9/6/2023</a:t>
            </a:fld>
            <a:endParaRPr lang="en-US"/>
          </a:p>
        </p:txBody>
      </p:sp>
      <p:sp>
        <p:nvSpPr>
          <p:cNvPr id="16" name="Footer Placeholder 5">
            <a:extLst>
              <a:ext uri="{FF2B5EF4-FFF2-40B4-BE49-F238E27FC236}">
                <a16:creationId xmlns:a16="http://schemas.microsoft.com/office/drawing/2014/main" id="{7AE9CAE5-0DC8-4669-971D-B37834170BEE}"/>
              </a:ext>
            </a:extLst>
          </p:cNvPr>
          <p:cNvSpPr>
            <a:spLocks noGrp="1"/>
          </p:cNvSpPr>
          <p:nvPr>
            <p:ph type="ftr" sz="quarter" idx="21"/>
          </p:nvPr>
        </p:nvSpPr>
        <p:spPr/>
        <p:txBody>
          <a:bodyPr/>
          <a:lstStyle>
            <a:lvl1pPr>
              <a:defRPr/>
            </a:lvl1pPr>
          </a:lstStyle>
          <a:p>
            <a:pPr>
              <a:defRPr/>
            </a:pPr>
            <a:endParaRPr lang="en-US"/>
          </a:p>
        </p:txBody>
      </p:sp>
      <p:sp>
        <p:nvSpPr>
          <p:cNvPr id="17" name="Slide Number Placeholder 6">
            <a:extLst>
              <a:ext uri="{FF2B5EF4-FFF2-40B4-BE49-F238E27FC236}">
                <a16:creationId xmlns:a16="http://schemas.microsoft.com/office/drawing/2014/main" id="{BA84F649-01F0-4383-AC3F-AF3CFFD8A86E}"/>
              </a:ext>
            </a:extLst>
          </p:cNvPr>
          <p:cNvSpPr>
            <a:spLocks noGrp="1"/>
          </p:cNvSpPr>
          <p:nvPr>
            <p:ph type="sldNum" sz="quarter" idx="22"/>
          </p:nvPr>
        </p:nvSpPr>
        <p:spPr/>
        <p:txBody>
          <a:bodyPr/>
          <a:lstStyle>
            <a:lvl1pPr algn="ctr">
              <a:defRPr/>
            </a:lvl1pPr>
          </a:lstStyle>
          <a:p>
            <a:fld id="{B1CD985D-1AF1-400C-8D7D-1FA543D9E95B}" type="slidenum">
              <a:rPr lang="en-US" altLang="en-US"/>
              <a:pPr/>
              <a:t>‹#›</a:t>
            </a:fld>
            <a:endParaRPr lang="en-US" altLang="en-US"/>
          </a:p>
        </p:txBody>
      </p:sp>
    </p:spTree>
    <p:extLst>
      <p:ext uri="{BB962C8B-B14F-4D97-AF65-F5344CB8AC3E}">
        <p14:creationId xmlns:p14="http://schemas.microsoft.com/office/powerpoint/2010/main" val="166447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8930856" y="2296485"/>
            <a:ext cx="2694517"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7061200" cy="246221"/>
          </a:xfrm>
        </p:spPr>
        <p:txBody>
          <a:bodyPr/>
          <a:lstStyle/>
          <a:p>
            <a:r>
              <a:rPr lang="en-US"/>
              <a:t>Click icon to add picture</a:t>
            </a:r>
          </a:p>
        </p:txBody>
      </p:sp>
      <p:sp>
        <p:nvSpPr>
          <p:cNvPr id="11"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B652AF4D-5641-4BCD-9C4D-3809AC8EEC4A}"/>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2699833"/>
            <a:ext cx="3526972" cy="3207481"/>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2699833"/>
            <a:ext cx="3526972" cy="3207481"/>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2" name="Content Placeholder 2"/>
          <p:cNvSpPr>
            <a:spLocks noGrp="1"/>
          </p:cNvSpPr>
          <p:nvPr>
            <p:ph sz="half" idx="14"/>
          </p:nvPr>
        </p:nvSpPr>
        <p:spPr>
          <a:xfrm>
            <a:off x="8055428" y="2699833"/>
            <a:ext cx="3526972" cy="32074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Picture Placeholder 7"/>
          <p:cNvSpPr>
            <a:spLocks noGrp="1"/>
          </p:cNvSpPr>
          <p:nvPr>
            <p:ph type="pic" sz="quarter" idx="16"/>
          </p:nvPr>
        </p:nvSpPr>
        <p:spPr>
          <a:xfrm>
            <a:off x="609600" y="1039024"/>
            <a:ext cx="3527278" cy="1495425"/>
          </a:xfrm>
          <a:prstGeom prst="round2DiagRect">
            <a:avLst/>
          </a:prstGeom>
        </p:spPr>
        <p:txBody>
          <a:bodyPr rtlCol="0">
            <a:normAutofit/>
          </a:bodyPr>
          <a:lstStyle/>
          <a:p>
            <a:pPr lvl="0"/>
            <a:r>
              <a:rPr lang="en-US" noProof="0"/>
              <a:t>Click icon to add picture</a:t>
            </a:r>
          </a:p>
        </p:txBody>
      </p:sp>
      <p:sp>
        <p:nvSpPr>
          <p:cNvPr id="18" name="Picture Placeholder 7"/>
          <p:cNvSpPr>
            <a:spLocks noGrp="1"/>
          </p:cNvSpPr>
          <p:nvPr>
            <p:ph type="pic" sz="quarter" idx="17"/>
          </p:nvPr>
        </p:nvSpPr>
        <p:spPr>
          <a:xfrm>
            <a:off x="4332514" y="1039024"/>
            <a:ext cx="3527278" cy="1495425"/>
          </a:xfrm>
          <a:prstGeom prst="round2DiagRect">
            <a:avLst/>
          </a:prstGeom>
        </p:spPr>
        <p:txBody>
          <a:bodyPr rtlCol="0">
            <a:normAutofit/>
          </a:bodyPr>
          <a:lstStyle/>
          <a:p>
            <a:pPr lvl="0"/>
            <a:r>
              <a:rPr lang="en-US" noProof="0"/>
              <a:t>Click icon to add picture</a:t>
            </a:r>
          </a:p>
        </p:txBody>
      </p:sp>
      <p:sp>
        <p:nvSpPr>
          <p:cNvPr id="19" name="Picture Placeholder 7"/>
          <p:cNvSpPr>
            <a:spLocks noGrp="1"/>
          </p:cNvSpPr>
          <p:nvPr>
            <p:ph type="pic" sz="quarter" idx="18"/>
          </p:nvPr>
        </p:nvSpPr>
        <p:spPr>
          <a:xfrm>
            <a:off x="8055428" y="1039024"/>
            <a:ext cx="3527278" cy="1495425"/>
          </a:xfrm>
          <a:prstGeom prst="round2DiagRect">
            <a:avLst/>
          </a:prstGeom>
        </p:spPr>
        <p:txBody>
          <a:bodyPr rtlCol="0">
            <a:normAutofit/>
          </a:bodyPr>
          <a:lstStyle/>
          <a:p>
            <a:pPr lvl="0"/>
            <a:r>
              <a:rPr lang="en-US" noProof="0"/>
              <a:t>Click icon to add picture</a:t>
            </a:r>
          </a:p>
        </p:txBody>
      </p:sp>
      <p:sp>
        <p:nvSpPr>
          <p:cNvPr id="13" name="Date Placeholder 4">
            <a:extLst>
              <a:ext uri="{FF2B5EF4-FFF2-40B4-BE49-F238E27FC236}">
                <a16:creationId xmlns:a16="http://schemas.microsoft.com/office/drawing/2014/main" id="{DB5F874B-4DC3-4983-B143-87B073EDCAFB}"/>
              </a:ext>
            </a:extLst>
          </p:cNvPr>
          <p:cNvSpPr>
            <a:spLocks noGrp="1"/>
          </p:cNvSpPr>
          <p:nvPr>
            <p:ph type="dt" sz="half" idx="19"/>
          </p:nvPr>
        </p:nvSpPr>
        <p:spPr/>
        <p:txBody>
          <a:bodyPr/>
          <a:lstStyle>
            <a:lvl1pPr>
              <a:defRPr/>
            </a:lvl1pPr>
          </a:lstStyle>
          <a:p>
            <a:pPr>
              <a:defRPr/>
            </a:pPr>
            <a:fld id="{D9F304AF-41F0-4ABE-9366-2BEC12AE26DD}" type="datetime1">
              <a:rPr lang="en-US"/>
              <a:pPr>
                <a:defRPr/>
              </a:pPr>
              <a:t>9/6/2023</a:t>
            </a:fld>
            <a:endParaRPr lang="en-US"/>
          </a:p>
        </p:txBody>
      </p:sp>
      <p:sp>
        <p:nvSpPr>
          <p:cNvPr id="14" name="Footer Placeholder 5">
            <a:extLst>
              <a:ext uri="{FF2B5EF4-FFF2-40B4-BE49-F238E27FC236}">
                <a16:creationId xmlns:a16="http://schemas.microsoft.com/office/drawing/2014/main" id="{824C5B8D-FEB0-4F4E-AC09-7ADBBD9E791E}"/>
              </a:ext>
            </a:extLst>
          </p:cNvPr>
          <p:cNvSpPr>
            <a:spLocks noGrp="1"/>
          </p:cNvSpPr>
          <p:nvPr>
            <p:ph type="ftr" sz="quarter" idx="20"/>
          </p:nvPr>
        </p:nvSpPr>
        <p:spPr/>
        <p:txBody>
          <a:bodyPr/>
          <a:lstStyle>
            <a:lvl1pPr>
              <a:defRPr/>
            </a:lvl1pPr>
          </a:lstStyle>
          <a:p>
            <a:pPr>
              <a:defRPr/>
            </a:pPr>
            <a:endParaRPr lang="en-US"/>
          </a:p>
        </p:txBody>
      </p:sp>
      <p:sp>
        <p:nvSpPr>
          <p:cNvPr id="15" name="Slide Number Placeholder 6">
            <a:extLst>
              <a:ext uri="{FF2B5EF4-FFF2-40B4-BE49-F238E27FC236}">
                <a16:creationId xmlns:a16="http://schemas.microsoft.com/office/drawing/2014/main" id="{BBE59BDA-402A-45AC-AB30-65BD7B8F8697}"/>
              </a:ext>
            </a:extLst>
          </p:cNvPr>
          <p:cNvSpPr>
            <a:spLocks noGrp="1"/>
          </p:cNvSpPr>
          <p:nvPr>
            <p:ph type="sldNum" sz="quarter" idx="21"/>
          </p:nvPr>
        </p:nvSpPr>
        <p:spPr/>
        <p:txBody>
          <a:bodyPr/>
          <a:lstStyle>
            <a:lvl1pPr algn="ctr">
              <a:defRPr/>
            </a:lvl1pPr>
          </a:lstStyle>
          <a:p>
            <a:fld id="{0C28A4CA-8C30-4388-966F-61BA6AEBB09A}" type="slidenum">
              <a:rPr lang="en-US" altLang="en-US"/>
              <a:pPr/>
              <a:t>‹#›</a:t>
            </a:fld>
            <a:endParaRPr lang="en-US" altLang="en-US"/>
          </a:p>
        </p:txBody>
      </p:sp>
    </p:spTree>
    <p:extLst>
      <p:ext uri="{BB962C8B-B14F-4D97-AF65-F5344CB8AC3E}">
        <p14:creationId xmlns:p14="http://schemas.microsoft.com/office/powerpoint/2010/main" val="4634258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8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5CF2A-0A29-4978-80C3-B33B591187D0}"/>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105633"/>
            <a:ext cx="2627085"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3396342" y="1105633"/>
            <a:ext cx="2627085"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2" name="Content Placeholder 2"/>
          <p:cNvSpPr>
            <a:spLocks noGrp="1"/>
          </p:cNvSpPr>
          <p:nvPr>
            <p:ph sz="half" idx="14"/>
          </p:nvPr>
        </p:nvSpPr>
        <p:spPr>
          <a:xfrm>
            <a:off x="6183085"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Content Placeholder 2"/>
          <p:cNvSpPr>
            <a:spLocks noGrp="1"/>
          </p:cNvSpPr>
          <p:nvPr>
            <p:ph sz="half" idx="15"/>
          </p:nvPr>
        </p:nvSpPr>
        <p:spPr>
          <a:xfrm>
            <a:off x="8955314" y="1105633"/>
            <a:ext cx="2627085"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Date Placeholder 4">
            <a:extLst>
              <a:ext uri="{FF2B5EF4-FFF2-40B4-BE49-F238E27FC236}">
                <a16:creationId xmlns:a16="http://schemas.microsoft.com/office/drawing/2014/main" id="{6D56AF4B-AD49-4B1B-AE2F-2FC267016C6F}"/>
              </a:ext>
            </a:extLst>
          </p:cNvPr>
          <p:cNvSpPr>
            <a:spLocks noGrp="1"/>
          </p:cNvSpPr>
          <p:nvPr>
            <p:ph type="dt" sz="half" idx="16"/>
          </p:nvPr>
        </p:nvSpPr>
        <p:spPr/>
        <p:txBody>
          <a:bodyPr/>
          <a:lstStyle>
            <a:lvl1pPr>
              <a:defRPr/>
            </a:lvl1pPr>
          </a:lstStyle>
          <a:p>
            <a:pPr>
              <a:defRPr/>
            </a:pPr>
            <a:fld id="{B1E245A6-F183-4E69-A1FB-223D495FE020}" type="datetime1">
              <a:rPr lang="en-US"/>
              <a:pPr>
                <a:defRPr/>
              </a:pPr>
              <a:t>9/6/2023</a:t>
            </a:fld>
            <a:endParaRPr lang="en-US"/>
          </a:p>
        </p:txBody>
      </p:sp>
      <p:sp>
        <p:nvSpPr>
          <p:cNvPr id="10" name="Footer Placeholder 5">
            <a:extLst>
              <a:ext uri="{FF2B5EF4-FFF2-40B4-BE49-F238E27FC236}">
                <a16:creationId xmlns:a16="http://schemas.microsoft.com/office/drawing/2014/main" id="{4C19EEF9-1D4C-4A0C-8517-59F378628347}"/>
              </a:ext>
            </a:extLst>
          </p:cNvPr>
          <p:cNvSpPr>
            <a:spLocks noGrp="1"/>
          </p:cNvSpPr>
          <p:nvPr>
            <p:ph type="ftr" sz="quarter" idx="17"/>
          </p:nvPr>
        </p:nvSpPr>
        <p:spPr/>
        <p:txBody>
          <a:bodyPr/>
          <a:lstStyle>
            <a:lvl1pPr>
              <a:defRPr/>
            </a:lvl1pPr>
          </a:lstStyle>
          <a:p>
            <a:pPr>
              <a:defRPr/>
            </a:pPr>
            <a:endParaRPr lang="en-US"/>
          </a:p>
        </p:txBody>
      </p:sp>
      <p:sp>
        <p:nvSpPr>
          <p:cNvPr id="14" name="Slide Number Placeholder 6">
            <a:extLst>
              <a:ext uri="{FF2B5EF4-FFF2-40B4-BE49-F238E27FC236}">
                <a16:creationId xmlns:a16="http://schemas.microsoft.com/office/drawing/2014/main" id="{66FFC2C5-6AC0-4032-8AE7-A2750FEB30D3}"/>
              </a:ext>
            </a:extLst>
          </p:cNvPr>
          <p:cNvSpPr>
            <a:spLocks noGrp="1"/>
          </p:cNvSpPr>
          <p:nvPr>
            <p:ph type="sldNum" sz="quarter" idx="18"/>
          </p:nvPr>
        </p:nvSpPr>
        <p:spPr/>
        <p:txBody>
          <a:bodyPr/>
          <a:lstStyle>
            <a:lvl1pPr algn="ctr">
              <a:defRPr/>
            </a:lvl1pPr>
          </a:lstStyle>
          <a:p>
            <a:fld id="{4B2EE8B3-BA68-4CB7-B07B-4C4106449E27}" type="slidenum">
              <a:rPr lang="en-US" altLang="en-US"/>
              <a:pPr/>
              <a:t>‹#›</a:t>
            </a:fld>
            <a:endParaRPr lang="en-US" altLang="en-US"/>
          </a:p>
        </p:txBody>
      </p:sp>
    </p:spTree>
    <p:extLst>
      <p:ext uri="{BB962C8B-B14F-4D97-AF65-F5344CB8AC3E}">
        <p14:creationId xmlns:p14="http://schemas.microsoft.com/office/powerpoint/2010/main" val="38230734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9_Two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5104122B-FC2B-4196-812F-F2BBDCC61BFD}"/>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09600" y="1105633"/>
            <a:ext cx="3526972" cy="4801682"/>
          </a:xfrm>
        </p:spPr>
        <p:txBody>
          <a:bodyPr/>
          <a:lstStyle>
            <a:lvl1pPr marL="0" indent="0">
              <a:buNone/>
              <a:defRPr sz="2800"/>
            </a:lvl1pPr>
            <a:lvl2pPr>
              <a:defRPr sz="2400"/>
            </a:lvl2pPr>
            <a:lvl3pPr marL="914400" indent="0">
              <a:buNone/>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p:cNvSpPr>
            <a:spLocks noGrp="1"/>
          </p:cNvSpPr>
          <p:nvPr>
            <p:ph type="title"/>
          </p:nvPr>
        </p:nvSpPr>
        <p:spPr>
          <a:xfrm>
            <a:off x="609600" y="115994"/>
            <a:ext cx="10972800" cy="757647"/>
          </a:xfrm>
        </p:spPr>
        <p:txBody>
          <a:bodyPr/>
          <a:lstStyle/>
          <a:p>
            <a:r>
              <a:rPr lang="en-US"/>
              <a:t>Click to edit Master title style</a:t>
            </a:r>
          </a:p>
        </p:txBody>
      </p:sp>
      <p:sp>
        <p:nvSpPr>
          <p:cNvPr id="11" name="Content Placeholder 2"/>
          <p:cNvSpPr>
            <a:spLocks noGrp="1"/>
          </p:cNvSpPr>
          <p:nvPr>
            <p:ph sz="half" idx="13"/>
          </p:nvPr>
        </p:nvSpPr>
        <p:spPr>
          <a:xfrm>
            <a:off x="4332514" y="1105633"/>
            <a:ext cx="3526972" cy="480168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2" name="Content Placeholder 2"/>
          <p:cNvSpPr>
            <a:spLocks noGrp="1"/>
          </p:cNvSpPr>
          <p:nvPr>
            <p:ph sz="half" idx="14"/>
          </p:nvPr>
        </p:nvSpPr>
        <p:spPr>
          <a:xfrm>
            <a:off x="8055428" y="1105633"/>
            <a:ext cx="3526972" cy="480168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7" name="Date Placeholder 4">
            <a:extLst>
              <a:ext uri="{FF2B5EF4-FFF2-40B4-BE49-F238E27FC236}">
                <a16:creationId xmlns:a16="http://schemas.microsoft.com/office/drawing/2014/main" id="{7D476EF5-A9A5-441A-A9B8-8DCA39628D94}"/>
              </a:ext>
            </a:extLst>
          </p:cNvPr>
          <p:cNvSpPr>
            <a:spLocks noGrp="1"/>
          </p:cNvSpPr>
          <p:nvPr>
            <p:ph type="dt" sz="half" idx="15"/>
          </p:nvPr>
        </p:nvSpPr>
        <p:spPr/>
        <p:txBody>
          <a:bodyPr/>
          <a:lstStyle>
            <a:lvl1pPr>
              <a:defRPr/>
            </a:lvl1pPr>
          </a:lstStyle>
          <a:p>
            <a:pPr>
              <a:defRPr/>
            </a:pPr>
            <a:fld id="{2EDD3896-AA9F-46D6-8381-CAAF42F4C3CA}" type="datetime1">
              <a:rPr lang="en-US"/>
              <a:pPr>
                <a:defRPr/>
              </a:pPr>
              <a:t>9/6/2023</a:t>
            </a:fld>
            <a:endParaRPr lang="en-US"/>
          </a:p>
        </p:txBody>
      </p:sp>
      <p:sp>
        <p:nvSpPr>
          <p:cNvPr id="8" name="Footer Placeholder 5">
            <a:extLst>
              <a:ext uri="{FF2B5EF4-FFF2-40B4-BE49-F238E27FC236}">
                <a16:creationId xmlns:a16="http://schemas.microsoft.com/office/drawing/2014/main" id="{CACC722A-836D-4BF9-A0A1-ED278983E02B}"/>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8C6FF0C8-59DF-4A32-B5A9-04697C6D19E8}"/>
              </a:ext>
            </a:extLst>
          </p:cNvPr>
          <p:cNvSpPr>
            <a:spLocks noGrp="1"/>
          </p:cNvSpPr>
          <p:nvPr>
            <p:ph type="sldNum" sz="quarter" idx="17"/>
          </p:nvPr>
        </p:nvSpPr>
        <p:spPr/>
        <p:txBody>
          <a:bodyPr/>
          <a:lstStyle>
            <a:lvl1pPr algn="ctr">
              <a:defRPr/>
            </a:lvl1pPr>
          </a:lstStyle>
          <a:p>
            <a:fld id="{586EA24C-4D2B-498C-94C2-739460E64BDF}" type="slidenum">
              <a:rPr lang="en-US" altLang="en-US"/>
              <a:pPr/>
              <a:t>‹#›</a:t>
            </a:fld>
            <a:endParaRPr lang="en-US" altLang="en-US"/>
          </a:p>
        </p:txBody>
      </p:sp>
    </p:spTree>
    <p:extLst>
      <p:ext uri="{BB962C8B-B14F-4D97-AF65-F5344CB8AC3E}">
        <p14:creationId xmlns:p14="http://schemas.microsoft.com/office/powerpoint/2010/main" val="27276802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AE39C4-61B9-4642-8BB5-5A39DBE49A21}"/>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7">
            <a:extLst>
              <a:ext uri="{FF2B5EF4-FFF2-40B4-BE49-F238E27FC236}">
                <a16:creationId xmlns:a16="http://schemas.microsoft.com/office/drawing/2014/main" id="{FD268580-F4DD-403A-B544-FFED1AFDD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17025" y="5278438"/>
            <a:ext cx="23653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71E9C11-0A97-469A-8555-6A351E03E930}"/>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5690332D-245E-4748-9EE6-7A1E96CBFBB7}"/>
              </a:ext>
            </a:extLst>
          </p:cNvPr>
          <p:cNvSpPr/>
          <p:nvPr/>
        </p:nvSpPr>
        <p:spPr>
          <a:xfrm>
            <a:off x="101600" y="6780213"/>
            <a:ext cx="36830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14400" y="1143001"/>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3">
            <a:extLst>
              <a:ext uri="{FF2B5EF4-FFF2-40B4-BE49-F238E27FC236}">
                <a16:creationId xmlns:a16="http://schemas.microsoft.com/office/drawing/2014/main" id="{A249AF8D-8D70-4F52-BAEF-C4E301A171B7}"/>
              </a:ext>
            </a:extLst>
          </p:cNvPr>
          <p:cNvSpPr>
            <a:spLocks noGrp="1"/>
          </p:cNvSpPr>
          <p:nvPr>
            <p:ph type="dt" sz="half" idx="10"/>
          </p:nvPr>
        </p:nvSpPr>
        <p:spPr/>
        <p:txBody>
          <a:bodyPr/>
          <a:lstStyle>
            <a:lvl1pPr>
              <a:defRPr/>
            </a:lvl1pPr>
          </a:lstStyle>
          <a:p>
            <a:pPr>
              <a:defRPr/>
            </a:pPr>
            <a:fld id="{2D5BAE09-71E7-4B6C-8580-3468682B65D4}" type="datetime1">
              <a:rPr lang="en-US"/>
              <a:pPr>
                <a:defRPr/>
              </a:pPr>
              <a:t>9/6/2023</a:t>
            </a:fld>
            <a:endParaRPr lang="en-US"/>
          </a:p>
        </p:txBody>
      </p:sp>
      <p:sp>
        <p:nvSpPr>
          <p:cNvPr id="9" name="Footer Placeholder 4">
            <a:extLst>
              <a:ext uri="{FF2B5EF4-FFF2-40B4-BE49-F238E27FC236}">
                <a16:creationId xmlns:a16="http://schemas.microsoft.com/office/drawing/2014/main" id="{5CB77CFD-767A-47E4-80FF-1422D3B8E95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D73C35FD-F902-4EB2-8F28-8A37D23D5B9E}"/>
              </a:ext>
            </a:extLst>
          </p:cNvPr>
          <p:cNvSpPr>
            <a:spLocks noGrp="1"/>
          </p:cNvSpPr>
          <p:nvPr>
            <p:ph type="sldNum" sz="quarter" idx="12"/>
          </p:nvPr>
        </p:nvSpPr>
        <p:spPr/>
        <p:txBody>
          <a:bodyPr/>
          <a:lstStyle>
            <a:lvl1pPr>
              <a:defRPr/>
            </a:lvl1pPr>
          </a:lstStyle>
          <a:p>
            <a:fld id="{D8D58CDD-0D85-4A49-AA33-7ABF7A8D4B00}" type="slidenum">
              <a:rPr lang="en-US" altLang="en-US"/>
              <a:pPr/>
              <a:t>‹#›</a:t>
            </a:fld>
            <a:endParaRPr lang="en-US" altLang="en-US"/>
          </a:p>
        </p:txBody>
      </p:sp>
    </p:spTree>
    <p:extLst>
      <p:ext uri="{BB962C8B-B14F-4D97-AF65-F5344CB8AC3E}">
        <p14:creationId xmlns:p14="http://schemas.microsoft.com/office/powerpoint/2010/main" val="270217089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itle Slide with pictur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36D1FEEE-3821-4A7E-BF5A-CF9B588873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28125" y="5118100"/>
            <a:ext cx="2641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CE0D2C5-0C96-4B14-AF7F-18582A8F7A1A}"/>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a:extLst>
              <a:ext uri="{FF2B5EF4-FFF2-40B4-BE49-F238E27FC236}">
                <a16:creationId xmlns:a16="http://schemas.microsoft.com/office/drawing/2014/main" id="{8A3C973D-B135-42AE-A6E9-E2C891DC9F7F}"/>
              </a:ext>
            </a:extLst>
          </p:cNvPr>
          <p:cNvSpPr/>
          <p:nvPr/>
        </p:nvSpPr>
        <p:spPr>
          <a:xfrm>
            <a:off x="0" y="6780213"/>
            <a:ext cx="37846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Picture Placeholder 7"/>
          <p:cNvSpPr>
            <a:spLocks noGrp="1"/>
          </p:cNvSpPr>
          <p:nvPr>
            <p:ph type="pic" sz="quarter" idx="13"/>
          </p:nvPr>
        </p:nvSpPr>
        <p:spPr>
          <a:xfrm>
            <a:off x="0" y="0"/>
            <a:ext cx="12192000" cy="6780745"/>
          </a:xfrm>
        </p:spPr>
        <p:txBody>
          <a:bodyPr rtlCol="0" anchor="ctr">
            <a:normAutofit/>
          </a:bodyPr>
          <a:lstStyle>
            <a:lvl1pPr marL="0" indent="0" algn="ctr">
              <a:buNone/>
              <a:tabLst>
                <a:tab pos="1203325" algn="l"/>
              </a:tabLst>
              <a:defRPr baseline="0">
                <a:solidFill>
                  <a:schemeClr val="bg1">
                    <a:lumMod val="65000"/>
                  </a:schemeClr>
                </a:solidFill>
              </a:defRPr>
            </a:lvl1pPr>
          </a:lstStyle>
          <a:p>
            <a:pPr lvl="0"/>
            <a:r>
              <a:rPr lang="en-US" noProof="0"/>
              <a:t>Click icon to add picture</a:t>
            </a:r>
          </a:p>
        </p:txBody>
      </p:sp>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l">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9" name="Date Placeholder 3">
            <a:extLst>
              <a:ext uri="{FF2B5EF4-FFF2-40B4-BE49-F238E27FC236}">
                <a16:creationId xmlns:a16="http://schemas.microsoft.com/office/drawing/2014/main" id="{9C1CF6E1-CA4B-4C0A-9065-AE9694FA6F4A}"/>
              </a:ext>
            </a:extLst>
          </p:cNvPr>
          <p:cNvSpPr>
            <a:spLocks noGrp="1"/>
          </p:cNvSpPr>
          <p:nvPr>
            <p:ph type="dt" sz="half" idx="14"/>
          </p:nvPr>
        </p:nvSpPr>
        <p:spPr/>
        <p:txBody>
          <a:bodyPr/>
          <a:lstStyle>
            <a:lvl1pPr>
              <a:defRPr/>
            </a:lvl1pPr>
          </a:lstStyle>
          <a:p>
            <a:pPr>
              <a:defRPr/>
            </a:pPr>
            <a:fld id="{C907E192-3C28-485C-B3A1-FF21AD99A523}" type="datetime1">
              <a:rPr lang="en-US"/>
              <a:pPr>
                <a:defRPr/>
              </a:pPr>
              <a:t>9/6/2023</a:t>
            </a:fld>
            <a:endParaRPr lang="en-US"/>
          </a:p>
        </p:txBody>
      </p:sp>
      <p:sp>
        <p:nvSpPr>
          <p:cNvPr id="10" name="Footer Placeholder 4">
            <a:extLst>
              <a:ext uri="{FF2B5EF4-FFF2-40B4-BE49-F238E27FC236}">
                <a16:creationId xmlns:a16="http://schemas.microsoft.com/office/drawing/2014/main" id="{E22FDA62-5FFB-425B-B1BC-E3C4D8163DFD}"/>
              </a:ext>
            </a:extLst>
          </p:cNvPr>
          <p:cNvSpPr>
            <a:spLocks noGrp="1"/>
          </p:cNvSpPr>
          <p:nvPr>
            <p:ph type="ftr" sz="quarter" idx="15"/>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1688AA5D-5A4A-4C64-B9B0-4B8A5D46EA65}"/>
              </a:ext>
            </a:extLst>
          </p:cNvPr>
          <p:cNvSpPr>
            <a:spLocks noGrp="1"/>
          </p:cNvSpPr>
          <p:nvPr>
            <p:ph type="sldNum" sz="quarter" idx="16"/>
          </p:nvPr>
        </p:nvSpPr>
        <p:spPr/>
        <p:txBody>
          <a:bodyPr/>
          <a:lstStyle>
            <a:lvl1pPr>
              <a:defRPr/>
            </a:lvl1pPr>
          </a:lstStyle>
          <a:p>
            <a:fld id="{C0ECBD5D-5CD7-4EF6-90BF-05255A1F72F0}" type="slidenum">
              <a:rPr lang="en-US" altLang="en-US"/>
              <a:pPr/>
              <a:t>‹#›</a:t>
            </a:fld>
            <a:endParaRPr lang="en-US" altLang="en-US"/>
          </a:p>
        </p:txBody>
      </p:sp>
    </p:spTree>
    <p:extLst>
      <p:ext uri="{BB962C8B-B14F-4D97-AF65-F5344CB8AC3E}">
        <p14:creationId xmlns:p14="http://schemas.microsoft.com/office/powerpoint/2010/main" val="1834766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1B42ACB-A806-4FFB-A994-CBD533996874}"/>
              </a:ext>
            </a:extLst>
          </p:cNvPr>
          <p:cNvPicPr>
            <a:picLocks noChangeAspect="1"/>
          </p:cNvPicPr>
          <p:nvPr/>
        </p:nvPicPr>
        <p:blipFill>
          <a:blip r:embed="rId2">
            <a:extLst>
              <a:ext uri="{28A0092B-C50C-407E-A947-70E740481C1C}">
                <a14:useLocalDpi xmlns:a14="http://schemas.microsoft.com/office/drawing/2010/main" val="0"/>
              </a:ext>
            </a:extLst>
          </a:blip>
          <a:srcRect l="54790" t="46085" r="20212" b="82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21775362-748C-408F-B521-3F8F4BA64AAD}"/>
              </a:ext>
            </a:extLst>
          </p:cNvPr>
          <p:cNvPicPr>
            <a:picLocks noChangeAspect="1"/>
          </p:cNvPicPr>
          <p:nvPr/>
        </p:nvPicPr>
        <p:blipFill>
          <a:blip r:embed="rId3">
            <a:extLst>
              <a:ext uri="{28A0092B-C50C-407E-A947-70E740481C1C}">
                <a14:useLocalDpi xmlns:a14="http://schemas.microsoft.com/office/drawing/2010/main" val="0"/>
              </a:ext>
            </a:extLst>
          </a:blip>
          <a:srcRect l="9579" t="777" r="67555" b="80605"/>
          <a:stretch>
            <a:fillRect/>
          </a:stretch>
        </p:blipFill>
        <p:spPr bwMode="auto">
          <a:xfrm>
            <a:off x="4894263" y="0"/>
            <a:ext cx="72977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EDE0314E-CDA8-45F9-A220-EC6AAF7CF4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74138" y="4813300"/>
            <a:ext cx="30702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963084" y="2750740"/>
            <a:ext cx="10363200" cy="1362075"/>
          </a:xfrm>
        </p:spPr>
        <p:txBody>
          <a:bodyPr anchor="t"/>
          <a:lstStyle>
            <a:lvl1pPr algn="l">
              <a:defRPr sz="4000" b="1" cap="all">
                <a:solidFill>
                  <a:schemeClr val="tx2"/>
                </a:solidFill>
              </a:defRPr>
            </a:lvl1pPr>
          </a:lstStyle>
          <a:p>
            <a:r>
              <a:rPr lang="en-US"/>
              <a:t>Click to edit Master title style</a:t>
            </a:r>
          </a:p>
        </p:txBody>
      </p:sp>
      <p:sp>
        <p:nvSpPr>
          <p:cNvPr id="10" name="Text Placeholder 2"/>
          <p:cNvSpPr>
            <a:spLocks noGrp="1"/>
          </p:cNvSpPr>
          <p:nvPr>
            <p:ph type="body" idx="1"/>
          </p:nvPr>
        </p:nvSpPr>
        <p:spPr>
          <a:xfrm>
            <a:off x="6502401" y="3525440"/>
            <a:ext cx="4823884" cy="5857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2">
            <a:extLst>
              <a:ext uri="{FF2B5EF4-FFF2-40B4-BE49-F238E27FC236}">
                <a16:creationId xmlns:a16="http://schemas.microsoft.com/office/drawing/2014/main" id="{7093AD28-58D6-42C5-92C6-3308A3F9D13C}"/>
              </a:ext>
            </a:extLst>
          </p:cNvPr>
          <p:cNvSpPr>
            <a:spLocks noGrp="1"/>
          </p:cNvSpPr>
          <p:nvPr>
            <p:ph type="dt" sz="half" idx="10"/>
          </p:nvPr>
        </p:nvSpPr>
        <p:spPr/>
        <p:txBody>
          <a:bodyPr/>
          <a:lstStyle>
            <a:lvl1pPr>
              <a:defRPr/>
            </a:lvl1pPr>
          </a:lstStyle>
          <a:p>
            <a:pPr>
              <a:defRPr/>
            </a:pPr>
            <a:fld id="{82D64D87-4E15-49F8-BEE8-545419CBE356}" type="datetime1">
              <a:rPr lang="en-US"/>
              <a:pPr>
                <a:defRPr/>
              </a:pPr>
              <a:t>9/6/2023</a:t>
            </a:fld>
            <a:endParaRPr lang="en-US"/>
          </a:p>
        </p:txBody>
      </p:sp>
      <p:sp>
        <p:nvSpPr>
          <p:cNvPr id="8" name="Footer Placeholder 3">
            <a:extLst>
              <a:ext uri="{FF2B5EF4-FFF2-40B4-BE49-F238E27FC236}">
                <a16:creationId xmlns:a16="http://schemas.microsoft.com/office/drawing/2014/main" id="{C6F6F93B-1282-4CE8-A5A3-0E4E820CC5CB}"/>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4">
            <a:extLst>
              <a:ext uri="{FF2B5EF4-FFF2-40B4-BE49-F238E27FC236}">
                <a16:creationId xmlns:a16="http://schemas.microsoft.com/office/drawing/2014/main" id="{D5BED3CE-6D00-4F38-ADE4-C2425A19150E}"/>
              </a:ext>
            </a:extLst>
          </p:cNvPr>
          <p:cNvSpPr>
            <a:spLocks noGrp="1"/>
          </p:cNvSpPr>
          <p:nvPr>
            <p:ph type="sldNum" sz="quarter" idx="12"/>
          </p:nvPr>
        </p:nvSpPr>
        <p:spPr/>
        <p:txBody>
          <a:bodyPr/>
          <a:lstStyle>
            <a:lvl1pPr>
              <a:defRPr/>
            </a:lvl1pPr>
          </a:lstStyle>
          <a:p>
            <a:fld id="{1FC5748C-C929-4B21-9931-59D3E1629096}" type="slidenum">
              <a:rPr lang="en-US" altLang="en-US"/>
              <a:pPr/>
              <a:t>‹#›</a:t>
            </a:fld>
            <a:endParaRPr lang="en-US" altLang="en-US"/>
          </a:p>
        </p:txBody>
      </p:sp>
    </p:spTree>
    <p:extLst>
      <p:ext uri="{BB962C8B-B14F-4D97-AF65-F5344CB8AC3E}">
        <p14:creationId xmlns:p14="http://schemas.microsoft.com/office/powerpoint/2010/main" val="5526959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D189B8AA-0D8F-4F2E-8FBB-46198AE6DC15}"/>
              </a:ext>
            </a:extLst>
          </p:cNvPr>
          <p:cNvPicPr>
            <a:picLocks noChangeAspect="1"/>
          </p:cNvPicPr>
          <p:nvPr/>
        </p:nvPicPr>
        <p:blipFill>
          <a:blip r:embed="rId2">
            <a:extLst>
              <a:ext uri="{28A0092B-C50C-407E-A947-70E740481C1C}">
                <a14:useLocalDpi xmlns:a14="http://schemas.microsoft.com/office/drawing/2010/main" val="0"/>
              </a:ext>
            </a:extLst>
          </a:blip>
          <a:srcRect l="23830" t="-2" r="10130" b="39340"/>
          <a:stretch>
            <a:fillRect/>
          </a:stretch>
        </p:blipFill>
        <p:spPr bwMode="auto">
          <a:xfrm>
            <a:off x="0" y="6183313"/>
            <a:ext cx="1220628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09600" y="115994"/>
            <a:ext cx="10972800" cy="757647"/>
          </a:xfrm>
        </p:spPr>
        <p:txBody>
          <a:bodyPr/>
          <a:lstStyle/>
          <a:p>
            <a:r>
              <a:rPr lang="en-US"/>
              <a:t>Click to edit Master title style</a:t>
            </a:r>
          </a:p>
        </p:txBody>
      </p:sp>
      <p:sp>
        <p:nvSpPr>
          <p:cNvPr id="4" name="Date Placeholder 2">
            <a:extLst>
              <a:ext uri="{FF2B5EF4-FFF2-40B4-BE49-F238E27FC236}">
                <a16:creationId xmlns:a16="http://schemas.microsoft.com/office/drawing/2014/main" id="{EE87D153-4253-40FA-BB3B-5A5288F30BAF}"/>
              </a:ext>
            </a:extLst>
          </p:cNvPr>
          <p:cNvSpPr>
            <a:spLocks noGrp="1"/>
          </p:cNvSpPr>
          <p:nvPr>
            <p:ph type="dt" sz="half" idx="10"/>
          </p:nvPr>
        </p:nvSpPr>
        <p:spPr/>
        <p:txBody>
          <a:bodyPr/>
          <a:lstStyle>
            <a:lvl1pPr>
              <a:defRPr/>
            </a:lvl1pPr>
          </a:lstStyle>
          <a:p>
            <a:pPr>
              <a:defRPr/>
            </a:pPr>
            <a:fld id="{7375DBC9-C148-4E42-A30D-9C0E33099894}" type="datetime1">
              <a:rPr lang="en-US"/>
              <a:pPr>
                <a:defRPr/>
              </a:pPr>
              <a:t>9/6/2023</a:t>
            </a:fld>
            <a:endParaRPr lang="en-US"/>
          </a:p>
        </p:txBody>
      </p:sp>
      <p:sp>
        <p:nvSpPr>
          <p:cNvPr id="5" name="Footer Placeholder 3">
            <a:extLst>
              <a:ext uri="{FF2B5EF4-FFF2-40B4-BE49-F238E27FC236}">
                <a16:creationId xmlns:a16="http://schemas.microsoft.com/office/drawing/2014/main" id="{28FA03C1-9450-4490-9A38-E1507C09B8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DB47742F-3148-43F9-BAF0-943F8FA5B3AC}"/>
              </a:ext>
            </a:extLst>
          </p:cNvPr>
          <p:cNvSpPr>
            <a:spLocks noGrp="1"/>
          </p:cNvSpPr>
          <p:nvPr>
            <p:ph type="sldNum" sz="quarter" idx="12"/>
          </p:nvPr>
        </p:nvSpPr>
        <p:spPr/>
        <p:txBody>
          <a:bodyPr/>
          <a:lstStyle>
            <a:lvl1pPr>
              <a:defRPr/>
            </a:lvl1pPr>
          </a:lstStyle>
          <a:p>
            <a:fld id="{73B6FD75-C961-4AF1-86D6-1D5D2E84D6FD}" type="slidenum">
              <a:rPr lang="en-US" altLang="en-US"/>
              <a:pPr/>
              <a:t>‹#›</a:t>
            </a:fld>
            <a:endParaRPr lang="en-US" altLang="en-US"/>
          </a:p>
        </p:txBody>
      </p:sp>
    </p:spTree>
    <p:extLst>
      <p:ext uri="{BB962C8B-B14F-4D97-AF65-F5344CB8AC3E}">
        <p14:creationId xmlns:p14="http://schemas.microsoft.com/office/powerpoint/2010/main" val="18692822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F7A5E96-59FA-4BBA-988D-8DE5A944323F}"/>
              </a:ext>
            </a:extLst>
          </p:cNvPr>
          <p:cNvSpPr>
            <a:spLocks noGrp="1"/>
          </p:cNvSpPr>
          <p:nvPr>
            <p:ph type="dt" sz="half" idx="10"/>
          </p:nvPr>
        </p:nvSpPr>
        <p:spPr/>
        <p:txBody>
          <a:bodyPr/>
          <a:lstStyle>
            <a:lvl1pPr>
              <a:defRPr/>
            </a:lvl1pPr>
          </a:lstStyle>
          <a:p>
            <a:pPr>
              <a:defRPr/>
            </a:pPr>
            <a:fld id="{F0DABD00-1851-4B24-86FF-081A1310D11C}" type="datetime1">
              <a:rPr lang="en-US"/>
              <a:pPr>
                <a:defRPr/>
              </a:pPr>
              <a:t>9/6/2023</a:t>
            </a:fld>
            <a:endParaRPr lang="en-US"/>
          </a:p>
        </p:txBody>
      </p:sp>
      <p:sp>
        <p:nvSpPr>
          <p:cNvPr id="4" name="Footer Placeholder 4">
            <a:extLst>
              <a:ext uri="{FF2B5EF4-FFF2-40B4-BE49-F238E27FC236}">
                <a16:creationId xmlns:a16="http://schemas.microsoft.com/office/drawing/2014/main" id="{A1948B4E-EBD2-446D-9155-C57E0C529E5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4559180-0405-4DD5-9789-A4340E9595E0}"/>
              </a:ext>
            </a:extLst>
          </p:cNvPr>
          <p:cNvSpPr>
            <a:spLocks noGrp="1"/>
          </p:cNvSpPr>
          <p:nvPr>
            <p:ph type="sldNum" sz="quarter" idx="12"/>
          </p:nvPr>
        </p:nvSpPr>
        <p:spPr/>
        <p:txBody>
          <a:bodyPr/>
          <a:lstStyle>
            <a:lvl1pPr>
              <a:defRPr/>
            </a:lvl1pPr>
          </a:lstStyle>
          <a:p>
            <a:fld id="{C0E51DF4-0088-4D33-8DE2-20124A633221}" type="slidenum">
              <a:rPr lang="en-US" altLang="en-US"/>
              <a:pPr/>
              <a:t>‹#›</a:t>
            </a:fld>
            <a:endParaRPr lang="en-US" altLang="en-US"/>
          </a:p>
        </p:txBody>
      </p:sp>
    </p:spTree>
    <p:extLst>
      <p:ext uri="{BB962C8B-B14F-4D97-AF65-F5344CB8AC3E}">
        <p14:creationId xmlns:p14="http://schemas.microsoft.com/office/powerpoint/2010/main" val="22501276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1"/>
            <a:ext cx="10363200" cy="1470025"/>
          </a:xfrm>
        </p:spPr>
        <p:txBody>
          <a:bodyPr/>
          <a:lstStyle/>
          <a:p>
            <a:r>
              <a:rPr lang="en-US"/>
              <a:t>Click to edit Master title style</a:t>
            </a:r>
          </a:p>
        </p:txBody>
      </p:sp>
      <p:sp>
        <p:nvSpPr>
          <p:cNvPr id="3" name="Subtitle 2"/>
          <p:cNvSpPr>
            <a:spLocks noGrp="1"/>
          </p:cNvSpPr>
          <p:nvPr>
            <p:ph type="subTitle" idx="1"/>
          </p:nvPr>
        </p:nvSpPr>
        <p:spPr>
          <a:xfrm>
            <a:off x="914400" y="2971800"/>
            <a:ext cx="5283200" cy="1752600"/>
          </a:xfrm>
        </p:spPr>
        <p:txBody>
          <a:bodyPr/>
          <a:lstStyle>
            <a:lvl1pPr marL="0" indent="0" algn="ctr">
              <a:buNone/>
              <a:defRPr>
                <a:solidFill>
                  <a:srgbClr val="1B4A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E436-8611-48C4-A72E-A912FEC816C2}"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9EA687-77D6-4F5E-865E-C8E0971FCFC8}" type="slidenum">
              <a:rPr lang="en-US" smtClean="0"/>
              <a:t>‹#›</a:t>
            </a:fld>
            <a:endParaRPr lang="en-US"/>
          </a:p>
        </p:txBody>
      </p:sp>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40800" y="5117682"/>
            <a:ext cx="2641600" cy="1480500"/>
          </a:xfrm>
          <a:prstGeom prst="rect">
            <a:avLst/>
          </a:prstGeom>
          <a:ln>
            <a:noFill/>
          </a:ln>
          <a:effectLst/>
        </p:spPr>
      </p:pic>
    </p:spTree>
    <p:extLst>
      <p:ext uri="{BB962C8B-B14F-4D97-AF65-F5344CB8AC3E}">
        <p14:creationId xmlns:p14="http://schemas.microsoft.com/office/powerpoint/2010/main" val="32099450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A9224E-A15A-4EB1-803D-BB186C7214E2}"/>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a:extLst>
              <a:ext uri="{FF2B5EF4-FFF2-40B4-BE49-F238E27FC236}">
                <a16:creationId xmlns:a16="http://schemas.microsoft.com/office/drawing/2014/main" id="{2CDABC32-C2E4-4FC4-A365-D4C14573DADF}"/>
              </a:ext>
            </a:extLst>
          </p:cNvPr>
          <p:cNvSpPr/>
          <p:nvPr/>
        </p:nvSpPr>
        <p:spPr>
          <a:xfrm>
            <a:off x="0" y="6780213"/>
            <a:ext cx="37846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a:extLst>
              <a:ext uri="{FF2B5EF4-FFF2-40B4-BE49-F238E27FC236}">
                <a16:creationId xmlns:a16="http://schemas.microsoft.com/office/drawing/2014/main" id="{DEF067FC-08DB-436A-A513-A3D07F21113A}"/>
              </a:ext>
            </a:extLst>
          </p:cNvPr>
          <p:cNvSpPr/>
          <p:nvPr/>
        </p:nvSpPr>
        <p:spPr>
          <a:xfrm>
            <a:off x="0" y="6780213"/>
            <a:ext cx="12192000" cy="777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a:extLst>
              <a:ext uri="{FF2B5EF4-FFF2-40B4-BE49-F238E27FC236}">
                <a16:creationId xmlns:a16="http://schemas.microsoft.com/office/drawing/2014/main" id="{9C624F06-9DC0-4737-89A2-840D2FAA6337}"/>
              </a:ext>
            </a:extLst>
          </p:cNvPr>
          <p:cNvSpPr/>
          <p:nvPr/>
        </p:nvSpPr>
        <p:spPr>
          <a:xfrm>
            <a:off x="0" y="6780213"/>
            <a:ext cx="3784600" cy="777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Date Placeholder 1">
            <a:extLst>
              <a:ext uri="{FF2B5EF4-FFF2-40B4-BE49-F238E27FC236}">
                <a16:creationId xmlns:a16="http://schemas.microsoft.com/office/drawing/2014/main" id="{0E4E3D78-2903-433A-9C24-E46A732B5506}"/>
              </a:ext>
            </a:extLst>
          </p:cNvPr>
          <p:cNvSpPr>
            <a:spLocks noGrp="1"/>
          </p:cNvSpPr>
          <p:nvPr>
            <p:ph type="dt" sz="half" idx="10"/>
          </p:nvPr>
        </p:nvSpPr>
        <p:spPr/>
        <p:txBody>
          <a:bodyPr/>
          <a:lstStyle>
            <a:lvl1pPr>
              <a:defRPr/>
            </a:lvl1pPr>
          </a:lstStyle>
          <a:p>
            <a:pPr>
              <a:defRPr/>
            </a:pPr>
            <a:fld id="{164B1871-B6A4-4F62-A548-3530234F3CD4}" type="datetime1">
              <a:rPr lang="en-US"/>
              <a:pPr>
                <a:defRPr/>
              </a:pPr>
              <a:t>9/6/2023</a:t>
            </a:fld>
            <a:endParaRPr lang="en-US"/>
          </a:p>
        </p:txBody>
      </p:sp>
      <p:sp>
        <p:nvSpPr>
          <p:cNvPr id="7" name="Footer Placeholder 2">
            <a:extLst>
              <a:ext uri="{FF2B5EF4-FFF2-40B4-BE49-F238E27FC236}">
                <a16:creationId xmlns:a16="http://schemas.microsoft.com/office/drawing/2014/main" id="{CBC66B41-6384-44C7-970D-353F6E4CE7C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3">
            <a:extLst>
              <a:ext uri="{FF2B5EF4-FFF2-40B4-BE49-F238E27FC236}">
                <a16:creationId xmlns:a16="http://schemas.microsoft.com/office/drawing/2014/main" id="{BC35A7E7-9F8D-4AC3-960B-ABFA97EE61B5}"/>
              </a:ext>
            </a:extLst>
          </p:cNvPr>
          <p:cNvSpPr>
            <a:spLocks noGrp="1"/>
          </p:cNvSpPr>
          <p:nvPr>
            <p:ph type="sldNum" sz="quarter" idx="12"/>
          </p:nvPr>
        </p:nvSpPr>
        <p:spPr/>
        <p:txBody>
          <a:bodyPr/>
          <a:lstStyle>
            <a:lvl1pPr>
              <a:defRPr/>
            </a:lvl1pPr>
          </a:lstStyle>
          <a:p>
            <a:fld id="{800EE01D-4A25-4A7C-9E95-FE62CDAEF074}" type="slidenum">
              <a:rPr lang="en-US" altLang="en-US"/>
              <a:pPr/>
              <a:t>‹#›</a:t>
            </a:fld>
            <a:endParaRPr lang="en-US" altLang="en-US"/>
          </a:p>
        </p:txBody>
      </p:sp>
    </p:spTree>
    <p:extLst>
      <p:ext uri="{BB962C8B-B14F-4D97-AF65-F5344CB8AC3E}">
        <p14:creationId xmlns:p14="http://schemas.microsoft.com/office/powerpoint/2010/main" val="2683491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theme" Target="../theme/theme3.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8" Type="http://schemas.openxmlformats.org/officeDocument/2006/relationships/slideLayout" Target="../slideLayouts/slideLayout3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theme" Target="../theme/theme4.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3.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5.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itle Placeholder 1"/>
          <p:cNvSpPr>
            <a:spLocks noGrp="1"/>
          </p:cNvSpPr>
          <p:nvPr>
            <p:ph type="title"/>
          </p:nvPr>
        </p:nvSpPr>
        <p:spPr>
          <a:xfrm>
            <a:off x="1584960" y="1600200"/>
            <a:ext cx="10594848" cy="40011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584961" y="2194561"/>
            <a:ext cx="9821332" cy="1529137"/>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dirty="0"/>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5" r:id="rId3"/>
    <p:sldLayoutId id="2147483650" r:id="rId4"/>
    <p:sldLayoutId id="2147483656" r:id="rId5"/>
    <p:sldLayoutId id="2147483657" r:id="rId6"/>
    <p:sldLayoutId id="2147483652" r:id="rId7"/>
    <p:sldLayoutId id="2147483654" r:id="rId8"/>
    <p:sldLayoutId id="2147483658" r:id="rId9"/>
    <p:sldLayoutId id="2147483659" r:id="rId10"/>
    <p:sldLayoutId id="2147483660" r:id="rId11"/>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lt2"/>
                </a:solidFill>
              </a:defRPr>
            </a:lvl1pPr>
            <a:lvl2pPr lvl="1" algn="r">
              <a:buNone/>
              <a:defRPr sz="1333">
                <a:solidFill>
                  <a:schemeClr val="lt2"/>
                </a:solidFill>
              </a:defRPr>
            </a:lvl2pPr>
            <a:lvl3pPr lvl="2" algn="r">
              <a:buNone/>
              <a:defRPr sz="1333">
                <a:solidFill>
                  <a:schemeClr val="lt2"/>
                </a:solidFill>
              </a:defRPr>
            </a:lvl3pPr>
            <a:lvl4pPr lvl="3" algn="r">
              <a:buNone/>
              <a:defRPr sz="1333">
                <a:solidFill>
                  <a:schemeClr val="lt2"/>
                </a:solidFill>
              </a:defRPr>
            </a:lvl4pPr>
            <a:lvl5pPr lvl="4" algn="r">
              <a:buNone/>
              <a:defRPr sz="1333">
                <a:solidFill>
                  <a:schemeClr val="lt2"/>
                </a:solidFill>
              </a:defRPr>
            </a:lvl5pPr>
            <a:lvl6pPr lvl="5" algn="r">
              <a:buNone/>
              <a:defRPr sz="1333">
                <a:solidFill>
                  <a:schemeClr val="lt2"/>
                </a:solidFill>
              </a:defRPr>
            </a:lvl6pPr>
            <a:lvl7pPr lvl="6" algn="r">
              <a:buNone/>
              <a:defRPr sz="1333">
                <a:solidFill>
                  <a:schemeClr val="lt2"/>
                </a:solidFill>
              </a:defRPr>
            </a:lvl7pPr>
            <a:lvl8pPr lvl="7" algn="r">
              <a:buNone/>
              <a:defRPr sz="1333">
                <a:solidFill>
                  <a:schemeClr val="lt2"/>
                </a:solidFill>
              </a:defRPr>
            </a:lvl8pPr>
            <a:lvl9pPr lvl="8" algn="r">
              <a:buNone/>
              <a:defRPr sz="1333">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7569010"/>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068C556E-7101-4471-A958-3911E20944AB}" type="datetime1">
              <a:rPr lang="en-US" smtClean="0"/>
              <a:t>9/6/2023</a:t>
            </a:fld>
            <a:endParaRPr lang="en-US" dirty="0"/>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7938774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28AAA6F-57EC-4906-9EF2-8ABA80E47D1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34C6C62-F390-4779-92B2-85911D84835F}"/>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05F2CFF-F15F-4C2D-8CBB-8322546D8033}"/>
              </a:ext>
            </a:extLst>
          </p:cNvPr>
          <p:cNvSpPr>
            <a:spLocks noGrp="1"/>
          </p:cNvSpPr>
          <p:nvPr>
            <p:ph type="dt" sz="half" idx="2"/>
          </p:nvPr>
        </p:nvSpPr>
        <p:spPr>
          <a:xfrm>
            <a:off x="9505950" y="6415088"/>
            <a:ext cx="942975"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fld id="{47A8797D-6E4A-43A9-BB1D-74E562296907}" type="datetime1">
              <a:rPr lang="en-US"/>
              <a:pPr>
                <a:defRPr/>
              </a:pPr>
              <a:t>9/6/2023</a:t>
            </a:fld>
            <a:endParaRPr lang="en-US"/>
          </a:p>
        </p:txBody>
      </p:sp>
      <p:sp>
        <p:nvSpPr>
          <p:cNvPr id="5" name="Footer Placeholder 4">
            <a:extLst>
              <a:ext uri="{FF2B5EF4-FFF2-40B4-BE49-F238E27FC236}">
                <a16:creationId xmlns:a16="http://schemas.microsoft.com/office/drawing/2014/main" id="{D25CF14A-B41D-43B5-A050-E3F577797D9D}"/>
              </a:ext>
            </a:extLst>
          </p:cNvPr>
          <p:cNvSpPr>
            <a:spLocks noGrp="1"/>
          </p:cNvSpPr>
          <p:nvPr>
            <p:ph type="ftr" sz="quarter" idx="3"/>
          </p:nvPr>
        </p:nvSpPr>
        <p:spPr>
          <a:xfrm>
            <a:off x="609600" y="6415088"/>
            <a:ext cx="8362950" cy="365125"/>
          </a:xfrm>
          <a:prstGeom prst="rect">
            <a:avLst/>
          </a:prstGeom>
        </p:spPr>
        <p:txBody>
          <a:bodyPr vert="horz" lIns="91440" tIns="45720" rIns="91440" bIns="45720" rtlCol="0" anchor="ctr"/>
          <a:lstStyle>
            <a:lvl1pPr algn="l" fontAlgn="auto">
              <a:spcBef>
                <a:spcPts val="0"/>
              </a:spcBef>
              <a:spcAft>
                <a:spcPts val="0"/>
              </a:spcAft>
              <a:defRPr sz="1800" dirty="0">
                <a:solidFill>
                  <a:schemeClr val="bg1"/>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FB9D00AA-1419-45D7-8133-F2DB277B77AD}"/>
              </a:ext>
            </a:extLst>
          </p:cNvPr>
          <p:cNvSpPr>
            <a:spLocks noGrp="1"/>
          </p:cNvSpPr>
          <p:nvPr>
            <p:ph type="sldNum" sz="quarter" idx="4"/>
          </p:nvPr>
        </p:nvSpPr>
        <p:spPr>
          <a:xfrm>
            <a:off x="10534650" y="6415088"/>
            <a:ext cx="104775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9DBCEF3-AEC8-44E6-B154-B06A6E5C824D}" type="slidenum">
              <a:rPr lang="en-US" altLang="en-US"/>
              <a:pPr/>
              <a:t>‹#›</a:t>
            </a:fld>
            <a:endParaRPr lang="en-US" altLang="en-US"/>
          </a:p>
        </p:txBody>
      </p:sp>
    </p:spTree>
    <p:extLst>
      <p:ext uri="{BB962C8B-B14F-4D97-AF65-F5344CB8AC3E}">
        <p14:creationId xmlns:p14="http://schemas.microsoft.com/office/powerpoint/2010/main" val="203678859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Lst>
  <p:hf hdr="0" ftr="0" dt="0"/>
  <p:txStyles>
    <p:titleStyle>
      <a:lvl1pPr algn="ctr" rtl="0" eaLnBrk="1" fontAlgn="base" hangingPunct="1">
        <a:spcBef>
          <a:spcPct val="0"/>
        </a:spcBef>
        <a:spcAft>
          <a:spcPct val="0"/>
        </a:spcAft>
        <a:defRPr sz="4400" kern="1200">
          <a:solidFill>
            <a:srgbClr val="1B4A55"/>
          </a:solidFill>
          <a:latin typeface="+mn-lt"/>
          <a:ea typeface="+mj-ea"/>
          <a:cs typeface="+mj-cs"/>
        </a:defRPr>
      </a:lvl1pPr>
      <a:lvl2pPr algn="ctr" rtl="0" eaLnBrk="1" fontAlgn="base" hangingPunct="1">
        <a:spcBef>
          <a:spcPct val="0"/>
        </a:spcBef>
        <a:spcAft>
          <a:spcPct val="0"/>
        </a:spcAft>
        <a:defRPr sz="4400">
          <a:solidFill>
            <a:srgbClr val="1B4A55"/>
          </a:solidFill>
          <a:latin typeface="Calibri" panose="020F0502020204030204" pitchFamily="34" charset="0"/>
        </a:defRPr>
      </a:lvl2pPr>
      <a:lvl3pPr algn="ctr" rtl="0" eaLnBrk="1" fontAlgn="base" hangingPunct="1">
        <a:spcBef>
          <a:spcPct val="0"/>
        </a:spcBef>
        <a:spcAft>
          <a:spcPct val="0"/>
        </a:spcAft>
        <a:defRPr sz="4400">
          <a:solidFill>
            <a:srgbClr val="1B4A55"/>
          </a:solidFill>
          <a:latin typeface="Calibri" panose="020F0502020204030204" pitchFamily="34" charset="0"/>
        </a:defRPr>
      </a:lvl3pPr>
      <a:lvl4pPr algn="ctr" rtl="0" eaLnBrk="1" fontAlgn="base" hangingPunct="1">
        <a:spcBef>
          <a:spcPct val="0"/>
        </a:spcBef>
        <a:spcAft>
          <a:spcPct val="0"/>
        </a:spcAft>
        <a:defRPr sz="4400">
          <a:solidFill>
            <a:srgbClr val="1B4A55"/>
          </a:solidFill>
          <a:latin typeface="Calibri" panose="020F0502020204030204" pitchFamily="34" charset="0"/>
        </a:defRPr>
      </a:lvl4pPr>
      <a:lvl5pPr algn="ctr" rtl="0" eaLnBrk="1" fontAlgn="base" hangingPunct="1">
        <a:spcBef>
          <a:spcPct val="0"/>
        </a:spcBef>
        <a:spcAft>
          <a:spcPct val="0"/>
        </a:spcAft>
        <a:defRPr sz="4400">
          <a:solidFill>
            <a:srgbClr val="1B4A55"/>
          </a:solidFill>
          <a:latin typeface="Calibri" panose="020F0502020204030204" pitchFamily="34" charset="0"/>
        </a:defRPr>
      </a:lvl5pPr>
      <a:lvl6pPr marL="457200" algn="ctr" rtl="0" eaLnBrk="1" fontAlgn="base" hangingPunct="1">
        <a:spcBef>
          <a:spcPct val="0"/>
        </a:spcBef>
        <a:spcAft>
          <a:spcPct val="0"/>
        </a:spcAft>
        <a:defRPr sz="4400">
          <a:solidFill>
            <a:srgbClr val="1B4A55"/>
          </a:solidFill>
          <a:latin typeface="Calibri" panose="020F0502020204030204" pitchFamily="34" charset="0"/>
        </a:defRPr>
      </a:lvl6pPr>
      <a:lvl7pPr marL="914400" algn="ctr" rtl="0" eaLnBrk="1" fontAlgn="base" hangingPunct="1">
        <a:spcBef>
          <a:spcPct val="0"/>
        </a:spcBef>
        <a:spcAft>
          <a:spcPct val="0"/>
        </a:spcAft>
        <a:defRPr sz="4400">
          <a:solidFill>
            <a:srgbClr val="1B4A55"/>
          </a:solidFill>
          <a:latin typeface="Calibri" panose="020F0502020204030204" pitchFamily="34" charset="0"/>
        </a:defRPr>
      </a:lvl7pPr>
      <a:lvl8pPr marL="1371600" algn="ctr" rtl="0" eaLnBrk="1" fontAlgn="base" hangingPunct="1">
        <a:spcBef>
          <a:spcPct val="0"/>
        </a:spcBef>
        <a:spcAft>
          <a:spcPct val="0"/>
        </a:spcAft>
        <a:defRPr sz="4400">
          <a:solidFill>
            <a:srgbClr val="1B4A55"/>
          </a:solidFill>
          <a:latin typeface="Calibri" panose="020F0502020204030204" pitchFamily="34" charset="0"/>
        </a:defRPr>
      </a:lvl8pPr>
      <a:lvl9pPr marL="1828800" algn="ctr" rtl="0" eaLnBrk="1" fontAlgn="base" hangingPunct="1">
        <a:spcBef>
          <a:spcPct val="0"/>
        </a:spcBef>
        <a:spcAft>
          <a:spcPct val="0"/>
        </a:spcAft>
        <a:defRPr sz="4400">
          <a:solidFill>
            <a:srgbClr val="1B4A55"/>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1B4A55"/>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1B4A55"/>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1B4A55"/>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1B4A55"/>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1B4A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lide.jp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584960" y="1600200"/>
            <a:ext cx="10594848" cy="300082"/>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584962" y="2194561"/>
            <a:ext cx="9821332" cy="1150058"/>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342900" marR="0" lvl="3" indent="-171450" algn="l" defTabSz="342900" rtl="0" eaLnBrk="1" fontAlgn="auto" latinLnBrk="0" hangingPunct="1">
              <a:lnSpc>
                <a:spcPct val="100000"/>
              </a:lnSpc>
              <a:spcBef>
                <a:spcPts val="225"/>
              </a:spcBef>
              <a:spcAft>
                <a:spcPts val="225"/>
              </a:spcAft>
              <a:buClrTx/>
              <a:buSzTx/>
              <a:tabLst/>
              <a:defRPr/>
            </a:pPr>
            <a:r>
              <a:rPr lang="en-US" dirty="0"/>
              <a:t>Fourth level</a:t>
            </a:r>
          </a:p>
          <a:p>
            <a:pPr marL="342900" marR="0" lvl="4" indent="-171450" algn="l" defTabSz="3429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75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466894" y="6417304"/>
            <a:ext cx="9952567" cy="438912"/>
          </a:xfrm>
          <a:prstGeom prst="rect">
            <a:avLst/>
          </a:prstGeom>
        </p:spPr>
        <p:txBody>
          <a:bodyPr vert="horz" lIns="91440" tIns="45720" rIns="91440" bIns="45720" rtlCol="0" anchor="ctr"/>
          <a:lstStyle>
            <a:lvl1pPr algn="l">
              <a:defRPr sz="675">
                <a:solidFill>
                  <a:schemeClr val="tx1"/>
                </a:solidFill>
              </a:defRPr>
            </a:lvl1pPr>
          </a:lstStyle>
          <a:p>
            <a:r>
              <a:rPr lang="en-US" dirty="0"/>
              <a:t>[Enter the presentation name in Insert &gt; Header &amp; Footer]      </a:t>
            </a:r>
            <a:fld id="{94874A69-97B2-46D9-BF6B-0F794A1AAF30}" type="datetime4">
              <a:rPr lang="en-US" smtClean="0"/>
              <a:pPr/>
              <a:t>September 6, 2023</a:t>
            </a:fld>
            <a:r>
              <a:rPr lang="en-US" dirty="0"/>
              <a:t> </a:t>
            </a:r>
          </a:p>
        </p:txBody>
      </p:sp>
    </p:spTree>
    <p:extLst>
      <p:ext uri="{BB962C8B-B14F-4D97-AF65-F5344CB8AC3E}">
        <p14:creationId xmlns:p14="http://schemas.microsoft.com/office/powerpoint/2010/main" val="243384639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p:txStyles>
    <p:titleStyle>
      <a:lvl1pPr algn="l" defTabSz="342900" rtl="0" eaLnBrk="1" latinLnBrk="0" hangingPunct="1">
        <a:spcBef>
          <a:spcPct val="0"/>
        </a:spcBef>
        <a:buNone/>
        <a:defRPr sz="1950" b="1" kern="1200">
          <a:solidFill>
            <a:schemeClr val="tx1"/>
          </a:solidFill>
          <a:latin typeface="Arial"/>
          <a:ea typeface="+mj-ea"/>
          <a:cs typeface="+mj-cs"/>
        </a:defRPr>
      </a:lvl1pPr>
    </p:titleStyle>
    <p:bodyStyle>
      <a:lvl1pPr marL="0" indent="-171450" algn="l" defTabSz="342900" rtl="0" eaLnBrk="1" latinLnBrk="0" hangingPunct="1">
        <a:lnSpc>
          <a:spcPct val="100000"/>
        </a:lnSpc>
        <a:spcBef>
          <a:spcPts val="0"/>
        </a:spcBef>
        <a:spcAft>
          <a:spcPts val="750"/>
        </a:spcAft>
        <a:buClr>
          <a:schemeClr val="tx1">
            <a:lumMod val="75000"/>
            <a:lumOff val="25000"/>
          </a:schemeClr>
        </a:buClr>
        <a:buFontTx/>
        <a:buNone/>
        <a:defRPr sz="1200" b="1" kern="1200" baseline="0">
          <a:solidFill>
            <a:schemeClr val="tx1"/>
          </a:solidFill>
          <a:latin typeface="Arial"/>
          <a:ea typeface="+mn-ea"/>
          <a:cs typeface="+mn-cs"/>
        </a:defRPr>
      </a:lvl1pPr>
      <a:lvl2pPr marL="171450" indent="-171450" algn="l" defTabSz="342900" rtl="0" eaLnBrk="1" latinLnBrk="0" hangingPunct="1">
        <a:lnSpc>
          <a:spcPct val="100000"/>
        </a:lnSpc>
        <a:spcBef>
          <a:spcPts val="0"/>
        </a:spcBef>
        <a:spcAft>
          <a:spcPts val="750"/>
        </a:spcAft>
        <a:buClr>
          <a:schemeClr val="tx1"/>
        </a:buClr>
        <a:buFont typeface="Lucida Grande"/>
        <a:buChar char="»"/>
        <a:defRPr sz="1200" b="1" kern="1200">
          <a:solidFill>
            <a:schemeClr val="bg2"/>
          </a:solidFill>
          <a:latin typeface="Arial"/>
          <a:ea typeface="+mn-ea"/>
          <a:cs typeface="+mn-cs"/>
        </a:defRPr>
      </a:lvl2pPr>
      <a:lvl3pPr marL="171450" marR="0" indent="0" algn="l" defTabSz="342900" rtl="0" eaLnBrk="1" fontAlgn="auto" latinLnBrk="0" hangingPunct="1">
        <a:lnSpc>
          <a:spcPct val="120000"/>
        </a:lnSpc>
        <a:spcBef>
          <a:spcPts val="0"/>
        </a:spcBef>
        <a:spcAft>
          <a:spcPts val="225"/>
        </a:spcAft>
        <a:buClrTx/>
        <a:buSzTx/>
        <a:buFontTx/>
        <a:buNone/>
        <a:tabLst/>
        <a:defRPr sz="1050" kern="1200">
          <a:solidFill>
            <a:schemeClr val="tx1"/>
          </a:solidFill>
          <a:latin typeface="Arial"/>
          <a:ea typeface="+mn-ea"/>
          <a:cs typeface="+mn-cs"/>
        </a:defRPr>
      </a:lvl3pPr>
      <a:lvl4pPr marL="342900" indent="-171450" algn="l" defTabSz="342900" rtl="0" eaLnBrk="1" latinLnBrk="0" hangingPunct="1">
        <a:lnSpc>
          <a:spcPct val="120000"/>
        </a:lnSpc>
        <a:spcBef>
          <a:spcPts val="0"/>
        </a:spcBef>
        <a:spcAft>
          <a:spcPts val="225"/>
        </a:spcAft>
        <a:buFont typeface="Lucida Grande"/>
        <a:buChar char="»"/>
        <a:defRPr sz="900" kern="1200">
          <a:solidFill>
            <a:schemeClr val="tx1"/>
          </a:solidFill>
          <a:latin typeface="Arial"/>
          <a:ea typeface="+mn-ea"/>
          <a:cs typeface="+mn-cs"/>
        </a:defRPr>
      </a:lvl4pPr>
      <a:lvl5pPr marL="342900" marR="0" indent="-171450" algn="l" defTabSz="342900" rtl="0" eaLnBrk="1" fontAlgn="auto" latinLnBrk="0" hangingPunct="1">
        <a:lnSpc>
          <a:spcPct val="120000"/>
        </a:lnSpc>
        <a:spcBef>
          <a:spcPts val="225"/>
        </a:spcBef>
        <a:spcAft>
          <a:spcPts val="225"/>
        </a:spcAft>
        <a:buClrTx/>
        <a:buSzTx/>
        <a:buFont typeface="Arial"/>
        <a:buNone/>
        <a:tabLst/>
        <a:defRPr lang="en-US" sz="900" kern="1200" dirty="0" smtClean="0">
          <a:solidFill>
            <a:schemeClr val="tx1"/>
          </a:solidFill>
          <a:latin typeface="Arial"/>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s://ihje.org/our-work/reports/governmental-use-of-racial-equity-tool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99.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hyperlink" Target="https://stacks.cdc.gov/view/cdc/104986"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hyperlink" Target="https://www.ncbi.nlm.nih.gov/pmc/articles/PMC6092166/"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5.xml"/></Relationships>
</file>

<file path=ppt/slides/_rels/slide53.xml.rels><?xml version="1.0" encoding="UTF-8" standalone="yes"?>
<Relationships xmlns="http://schemas.openxmlformats.org/package/2006/relationships"><Relationship Id="rId3" Type="http://schemas.openxmlformats.org/officeDocument/2006/relationships/hyperlink" Target="https://portseattle.sharepoint.com/:b:/r/sites/fbcompass/Shared%20Documents/Equity%20in%20Budgeting/2024/2024%20Equity%20in%20Budgeting%20Playbook_FINAL.pdf?csf=1&amp;web=1&amp;e=veajcQ" TargetMode="External"/><Relationship Id="rId2" Type="http://schemas.openxmlformats.org/officeDocument/2006/relationships/notesSlide" Target="../notesSlides/notesSlide40.xml"/><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7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bi-hub.portseattle.org/#/views/Equityspending/Equityspending?:iid=1" TargetMode="External"/><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3" Type="http://schemas.openxmlformats.org/officeDocument/2006/relationships/hyperlink" Target="https://public.tableau.com/app/profile/tania.park/viz/Equityspending/Equityspending" TargetMode="External"/><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hyperlink" Target="https://kingcounty.gov/elected/executive/equity-social-justice/vision.aspx"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109.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1292" y="2521490"/>
            <a:ext cx="10269415" cy="1439946"/>
          </a:xfrm>
        </p:spPr>
        <p:txBody>
          <a:bodyPr/>
          <a:lstStyle/>
          <a:p>
            <a:pPr algn="ctr"/>
            <a:r>
              <a:rPr lang="en-US" sz="3200" dirty="0"/>
              <a:t>Advancing Equity for All Racial Groups through the Governmental Use of Racial Equity Tools </a:t>
            </a:r>
          </a:p>
        </p:txBody>
      </p:sp>
      <p:sp>
        <p:nvSpPr>
          <p:cNvPr id="3" name="Text Placeholder 2"/>
          <p:cNvSpPr>
            <a:spLocks noGrp="1"/>
          </p:cNvSpPr>
          <p:nvPr>
            <p:ph type="subTitle" idx="1"/>
          </p:nvPr>
        </p:nvSpPr>
        <p:spPr>
          <a:xfrm>
            <a:off x="773723" y="5330177"/>
            <a:ext cx="8214360" cy="215444"/>
          </a:xfrm>
        </p:spPr>
        <p:txBody>
          <a:bodyPr/>
          <a:lstStyle/>
          <a:p>
            <a:r>
              <a:rPr lang="en-US" dirty="0"/>
              <a:t>August 17, 2023 </a:t>
            </a:r>
          </a:p>
        </p:txBody>
      </p:sp>
    </p:spTree>
    <p:extLst>
      <p:ext uri="{BB962C8B-B14F-4D97-AF65-F5344CB8AC3E}">
        <p14:creationId xmlns:p14="http://schemas.microsoft.com/office/powerpoint/2010/main" val="16096417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10</a:t>
            </a:fld>
            <a:endParaRPr lang="en-US"/>
          </a:p>
        </p:txBody>
      </p:sp>
      <p:sp>
        <p:nvSpPr>
          <p:cNvPr id="7" name="Content Placeholder 6">
            <a:extLst>
              <a:ext uri="{FF2B5EF4-FFF2-40B4-BE49-F238E27FC236}">
                <a16:creationId xmlns:a16="http://schemas.microsoft.com/office/drawing/2014/main" id="{CF6771AB-919B-AF19-DE5C-0E0FBA8E98D8}"/>
              </a:ext>
            </a:extLst>
          </p:cNvPr>
          <p:cNvSpPr>
            <a:spLocks noGrp="1"/>
          </p:cNvSpPr>
          <p:nvPr>
            <p:ph sz="quarter" idx="13"/>
          </p:nvPr>
        </p:nvSpPr>
        <p:spPr>
          <a:xfrm>
            <a:off x="1300352" y="1097592"/>
            <a:ext cx="10177727" cy="4662815"/>
          </a:xfrm>
        </p:spPr>
        <p:txBody>
          <a:bodyPr/>
          <a:lstStyle/>
          <a:p>
            <a:pPr indent="0" algn="ctr"/>
            <a:r>
              <a:rPr lang="en-US" sz="2200" dirty="0"/>
              <a:t>Micro-Toolkit: </a:t>
            </a:r>
          </a:p>
          <a:p>
            <a:pPr indent="0" algn="ctr"/>
            <a:r>
              <a:rPr lang="en-US" sz="2200" dirty="0"/>
              <a:t>Equity Assessment Framework for Public Health Laws and Policies </a:t>
            </a:r>
          </a:p>
          <a:p>
            <a:pPr indent="0" algn="r"/>
            <a:endParaRPr lang="en-US" sz="2400" b="0" dirty="0"/>
          </a:p>
          <a:p>
            <a:pPr indent="0" algn="r"/>
            <a:endParaRPr lang="en-US" sz="2400" b="0" dirty="0"/>
          </a:p>
          <a:p>
            <a:pPr indent="0" algn="r"/>
            <a:endParaRPr lang="en-US" sz="2400" b="0" dirty="0"/>
          </a:p>
          <a:p>
            <a:pPr indent="0" algn="r"/>
            <a:r>
              <a:rPr lang="en-US" sz="2400" b="0" dirty="0"/>
              <a:t>Phyllis Jeden, J.D. </a:t>
            </a:r>
          </a:p>
          <a:p>
            <a:pPr indent="0" algn="r"/>
            <a:r>
              <a:rPr lang="en-US" sz="2400" b="0" dirty="0"/>
              <a:t>Senior Attorney </a:t>
            </a:r>
          </a:p>
          <a:p>
            <a:pPr indent="0" algn="r"/>
            <a:r>
              <a:rPr lang="en-US" sz="2400" b="0" dirty="0"/>
              <a:t>Southeastern Region</a:t>
            </a:r>
          </a:p>
          <a:p>
            <a:pPr indent="0" algn="r"/>
            <a:r>
              <a:rPr lang="en-US" sz="2400" b="0" dirty="0"/>
              <a:t> Network for Public Health Law</a:t>
            </a:r>
            <a:endParaRPr lang="en-US" sz="700" b="0" dirty="0"/>
          </a:p>
          <a:p>
            <a:pPr indent="0"/>
            <a:endParaRPr lang="en-US" dirty="0"/>
          </a:p>
        </p:txBody>
      </p:sp>
      <p:pic>
        <p:nvPicPr>
          <p:cNvPr id="1026" name="Picture 2">
            <a:extLst>
              <a:ext uri="{FF2B5EF4-FFF2-40B4-BE49-F238E27FC236}">
                <a16:creationId xmlns:a16="http://schemas.microsoft.com/office/drawing/2014/main" id="{40E0ED4B-B06C-CBF1-085B-7F14CF251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123" y="2445247"/>
            <a:ext cx="3193819" cy="324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61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a:t>Advancing Equity for All Racial Groups through the Governmental Use of Racial Equity Tools  -   August 17, 2023</a:t>
            </a:r>
            <a:r>
              <a:rPr lang="en-US"/>
              <a:t>        </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11</a:t>
            </a:fld>
            <a:endParaRPr lang="en-US"/>
          </a:p>
        </p:txBody>
      </p:sp>
      <p:pic>
        <p:nvPicPr>
          <p:cNvPr id="9" name="Picture 8" descr="A green and white text on a green background&#10;&#10;Description automatically generated">
            <a:extLst>
              <a:ext uri="{FF2B5EF4-FFF2-40B4-BE49-F238E27FC236}">
                <a16:creationId xmlns:a16="http://schemas.microsoft.com/office/drawing/2014/main" id="{FFB4EB08-233D-CEA3-C25B-D76059497CE2}"/>
              </a:ext>
            </a:extLst>
          </p:cNvPr>
          <p:cNvPicPr>
            <a:picLocks noChangeAspect="1"/>
          </p:cNvPicPr>
          <p:nvPr/>
        </p:nvPicPr>
        <p:blipFill rotWithShape="1">
          <a:blip r:embed="rId3"/>
          <a:srcRect t="5060"/>
          <a:stretch/>
        </p:blipFill>
        <p:spPr>
          <a:xfrm>
            <a:off x="2284202" y="1794075"/>
            <a:ext cx="8138360" cy="3378133"/>
          </a:xfrm>
          <a:prstGeom prst="rect">
            <a:avLst/>
          </a:prstGeom>
        </p:spPr>
      </p:pic>
    </p:spTree>
    <p:extLst>
      <p:ext uri="{BB962C8B-B14F-4D97-AF65-F5344CB8AC3E}">
        <p14:creationId xmlns:p14="http://schemas.microsoft.com/office/powerpoint/2010/main" val="735800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12</a:t>
            </a:fld>
            <a:endParaRPr lang="en-US"/>
          </a:p>
        </p:txBody>
      </p:sp>
      <p:pic>
        <p:nvPicPr>
          <p:cNvPr id="9" name="Picture 8">
            <a:extLst>
              <a:ext uri="{FF2B5EF4-FFF2-40B4-BE49-F238E27FC236}">
                <a16:creationId xmlns:a16="http://schemas.microsoft.com/office/drawing/2014/main" id="{FFB4EB08-233D-CEA3-C25B-D76059497CE2}"/>
              </a:ext>
            </a:extLst>
          </p:cNvPr>
          <p:cNvPicPr>
            <a:picLocks noChangeAspect="1"/>
          </p:cNvPicPr>
          <p:nvPr/>
        </p:nvPicPr>
        <p:blipFill rotWithShape="1">
          <a:blip r:embed="rId3"/>
          <a:srcRect t="54476"/>
          <a:stretch/>
        </p:blipFill>
        <p:spPr>
          <a:xfrm rot="5400000">
            <a:off x="8401112" y="3109545"/>
            <a:ext cx="5765338" cy="1571086"/>
          </a:xfrm>
          <a:prstGeom prst="rect">
            <a:avLst/>
          </a:prstGeom>
        </p:spPr>
      </p:pic>
      <p:graphicFrame>
        <p:nvGraphicFramePr>
          <p:cNvPr id="2" name="Diagram 1">
            <a:extLst>
              <a:ext uri="{FF2B5EF4-FFF2-40B4-BE49-F238E27FC236}">
                <a16:creationId xmlns:a16="http://schemas.microsoft.com/office/drawing/2014/main" id="{8F030877-8BD8-155F-34A0-FB5FAA281608}"/>
              </a:ext>
            </a:extLst>
          </p:cNvPr>
          <p:cNvGraphicFramePr/>
          <p:nvPr>
            <p:extLst>
              <p:ext uri="{D42A27DB-BD31-4B8C-83A1-F6EECF244321}">
                <p14:modId xmlns:p14="http://schemas.microsoft.com/office/powerpoint/2010/main" val="4878985"/>
              </p:ext>
            </p:extLst>
          </p:nvPr>
        </p:nvGraphicFramePr>
        <p:xfrm>
          <a:off x="2130096" y="1284790"/>
          <a:ext cx="8368141" cy="4653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89622A0E-9420-5712-E4FA-A0C2AB04373D}"/>
              </a:ext>
            </a:extLst>
          </p:cNvPr>
          <p:cNvPicPr>
            <a:picLocks noChangeAspect="1"/>
          </p:cNvPicPr>
          <p:nvPr/>
        </p:nvPicPr>
        <p:blipFill>
          <a:blip r:embed="rId9"/>
          <a:stretch>
            <a:fillRect/>
          </a:stretch>
        </p:blipFill>
        <p:spPr>
          <a:xfrm>
            <a:off x="609600" y="1012419"/>
            <a:ext cx="1445432" cy="5767316"/>
          </a:xfrm>
          <a:prstGeom prst="rect">
            <a:avLst/>
          </a:prstGeom>
        </p:spPr>
      </p:pic>
      <p:sp>
        <p:nvSpPr>
          <p:cNvPr id="6" name="TextBox 5">
            <a:extLst>
              <a:ext uri="{FF2B5EF4-FFF2-40B4-BE49-F238E27FC236}">
                <a16:creationId xmlns:a16="http://schemas.microsoft.com/office/drawing/2014/main" id="{BDED550B-82BC-34AC-6463-BFA360F9F9F8}"/>
              </a:ext>
            </a:extLst>
          </p:cNvPr>
          <p:cNvSpPr txBox="1"/>
          <p:nvPr/>
        </p:nvSpPr>
        <p:spPr>
          <a:xfrm>
            <a:off x="2601722" y="3411245"/>
            <a:ext cx="1058641" cy="400110"/>
          </a:xfrm>
          <a:prstGeom prst="rect">
            <a:avLst/>
          </a:prstGeom>
          <a:noFill/>
        </p:spPr>
        <p:txBody>
          <a:bodyPr wrap="square" rtlCol="0">
            <a:spAutoFit/>
          </a:bodyPr>
          <a:lstStyle/>
          <a:p>
            <a:r>
              <a:rPr lang="en-US" sz="2000" b="1" dirty="0">
                <a:solidFill>
                  <a:srgbClr val="5BA2AD"/>
                </a:solidFill>
              </a:rPr>
              <a:t>WHO?</a:t>
            </a:r>
          </a:p>
        </p:txBody>
      </p:sp>
      <p:sp>
        <p:nvSpPr>
          <p:cNvPr id="7" name="TextBox 6">
            <a:extLst>
              <a:ext uri="{FF2B5EF4-FFF2-40B4-BE49-F238E27FC236}">
                <a16:creationId xmlns:a16="http://schemas.microsoft.com/office/drawing/2014/main" id="{B7EF1943-858A-1F93-8114-DE98B8452F05}"/>
              </a:ext>
            </a:extLst>
          </p:cNvPr>
          <p:cNvSpPr txBox="1"/>
          <p:nvPr/>
        </p:nvSpPr>
        <p:spPr>
          <a:xfrm>
            <a:off x="2233739" y="2008875"/>
            <a:ext cx="1058641" cy="369332"/>
          </a:xfrm>
          <a:prstGeom prst="rect">
            <a:avLst/>
          </a:prstGeom>
          <a:noFill/>
        </p:spPr>
        <p:txBody>
          <a:bodyPr wrap="square" rtlCol="0">
            <a:spAutoFit/>
          </a:bodyPr>
          <a:lstStyle/>
          <a:p>
            <a:r>
              <a:rPr lang="en-US" b="1" dirty="0">
                <a:solidFill>
                  <a:srgbClr val="67AE4B"/>
                </a:solidFill>
              </a:rPr>
              <a:t>WHAT?</a:t>
            </a:r>
          </a:p>
        </p:txBody>
      </p:sp>
      <p:sp>
        <p:nvSpPr>
          <p:cNvPr id="8" name="TextBox 7">
            <a:extLst>
              <a:ext uri="{FF2B5EF4-FFF2-40B4-BE49-F238E27FC236}">
                <a16:creationId xmlns:a16="http://schemas.microsoft.com/office/drawing/2014/main" id="{66AE5FBF-D390-232C-9FC4-BD3F2B428B64}"/>
              </a:ext>
            </a:extLst>
          </p:cNvPr>
          <p:cNvSpPr txBox="1"/>
          <p:nvPr/>
        </p:nvSpPr>
        <p:spPr>
          <a:xfrm>
            <a:off x="2285559" y="4844393"/>
            <a:ext cx="954999" cy="369332"/>
          </a:xfrm>
          <a:prstGeom prst="rect">
            <a:avLst/>
          </a:prstGeom>
          <a:noFill/>
        </p:spPr>
        <p:txBody>
          <a:bodyPr wrap="square" rtlCol="0">
            <a:spAutoFit/>
          </a:bodyPr>
          <a:lstStyle/>
          <a:p>
            <a:r>
              <a:rPr lang="en-US" b="1" dirty="0">
                <a:solidFill>
                  <a:srgbClr val="8F6CAB"/>
                </a:solidFill>
              </a:rPr>
              <a:t>WHY?</a:t>
            </a:r>
          </a:p>
        </p:txBody>
      </p:sp>
    </p:spTree>
    <p:extLst>
      <p:ext uri="{BB962C8B-B14F-4D97-AF65-F5344CB8AC3E}">
        <p14:creationId xmlns:p14="http://schemas.microsoft.com/office/powerpoint/2010/main" val="3353038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13</a:t>
            </a:fld>
            <a:endParaRPr lang="en-US"/>
          </a:p>
        </p:txBody>
      </p:sp>
      <p:pic>
        <p:nvPicPr>
          <p:cNvPr id="9" name="Picture 8" descr="A green and white text on a green background&#10;&#10;Description automatically generated">
            <a:extLst>
              <a:ext uri="{FF2B5EF4-FFF2-40B4-BE49-F238E27FC236}">
                <a16:creationId xmlns:a16="http://schemas.microsoft.com/office/drawing/2014/main" id="{FFB4EB08-233D-CEA3-C25B-D76059497CE2}"/>
              </a:ext>
            </a:extLst>
          </p:cNvPr>
          <p:cNvPicPr>
            <a:picLocks noChangeAspect="1"/>
          </p:cNvPicPr>
          <p:nvPr/>
        </p:nvPicPr>
        <p:blipFill rotWithShape="1">
          <a:blip r:embed="rId3"/>
          <a:srcRect t="4546" b="35410"/>
          <a:stretch/>
        </p:blipFill>
        <p:spPr>
          <a:xfrm>
            <a:off x="2665939" y="1351315"/>
            <a:ext cx="7469721" cy="1671805"/>
          </a:xfrm>
          <a:prstGeom prst="rect">
            <a:avLst/>
          </a:prstGeom>
        </p:spPr>
      </p:pic>
      <p:graphicFrame>
        <p:nvGraphicFramePr>
          <p:cNvPr id="2" name="Diagram 1">
            <a:extLst>
              <a:ext uri="{FF2B5EF4-FFF2-40B4-BE49-F238E27FC236}">
                <a16:creationId xmlns:a16="http://schemas.microsoft.com/office/drawing/2014/main" id="{5EB14FDD-F10F-6ABF-1D92-462EF24B220C}"/>
              </a:ext>
            </a:extLst>
          </p:cNvPr>
          <p:cNvGraphicFramePr/>
          <p:nvPr/>
        </p:nvGraphicFramePr>
        <p:xfrm>
          <a:off x="609601" y="3023120"/>
          <a:ext cx="11582399" cy="3060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6355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14</a:t>
            </a:fld>
            <a:endParaRPr lang="en-US"/>
          </a:p>
        </p:txBody>
      </p:sp>
      <p:pic>
        <p:nvPicPr>
          <p:cNvPr id="9" name="Picture 8" descr="A green and white text on a green background&#10;&#10;Description automatically generated">
            <a:extLst>
              <a:ext uri="{FF2B5EF4-FFF2-40B4-BE49-F238E27FC236}">
                <a16:creationId xmlns:a16="http://schemas.microsoft.com/office/drawing/2014/main" id="{FFB4EB08-233D-CEA3-C25B-D76059497CE2}"/>
              </a:ext>
            </a:extLst>
          </p:cNvPr>
          <p:cNvPicPr>
            <a:picLocks noChangeAspect="1"/>
          </p:cNvPicPr>
          <p:nvPr/>
        </p:nvPicPr>
        <p:blipFill rotWithShape="1">
          <a:blip r:embed="rId3"/>
          <a:srcRect t="4546" b="35410"/>
          <a:stretch/>
        </p:blipFill>
        <p:spPr>
          <a:xfrm>
            <a:off x="2656609" y="1347139"/>
            <a:ext cx="7488381" cy="1675981"/>
          </a:xfrm>
          <a:prstGeom prst="rect">
            <a:avLst/>
          </a:prstGeom>
        </p:spPr>
      </p:pic>
      <p:graphicFrame>
        <p:nvGraphicFramePr>
          <p:cNvPr id="2" name="Diagram 1">
            <a:extLst>
              <a:ext uri="{FF2B5EF4-FFF2-40B4-BE49-F238E27FC236}">
                <a16:creationId xmlns:a16="http://schemas.microsoft.com/office/drawing/2014/main" id="{5EB14FDD-F10F-6ABF-1D92-462EF24B220C}"/>
              </a:ext>
            </a:extLst>
          </p:cNvPr>
          <p:cNvGraphicFramePr/>
          <p:nvPr>
            <p:extLst>
              <p:ext uri="{D42A27DB-BD31-4B8C-83A1-F6EECF244321}">
                <p14:modId xmlns:p14="http://schemas.microsoft.com/office/powerpoint/2010/main" val="2675002825"/>
              </p:ext>
            </p:extLst>
          </p:nvPr>
        </p:nvGraphicFramePr>
        <p:xfrm>
          <a:off x="609601" y="3023120"/>
          <a:ext cx="11582399" cy="3060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523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15</a:t>
            </a:fld>
            <a:endParaRPr lang="en-US"/>
          </a:p>
        </p:txBody>
      </p:sp>
      <p:pic>
        <p:nvPicPr>
          <p:cNvPr id="6" name="Picture 5" descr="A blue and white form with white text&#10;&#10;Description automatically generated">
            <a:extLst>
              <a:ext uri="{FF2B5EF4-FFF2-40B4-BE49-F238E27FC236}">
                <a16:creationId xmlns:a16="http://schemas.microsoft.com/office/drawing/2014/main" id="{85909E9E-5232-C804-1B37-56C32FA824C9}"/>
              </a:ext>
            </a:extLst>
          </p:cNvPr>
          <p:cNvPicPr>
            <a:picLocks noChangeAspect="1"/>
          </p:cNvPicPr>
          <p:nvPr/>
        </p:nvPicPr>
        <p:blipFill rotWithShape="1">
          <a:blip r:embed="rId3"/>
          <a:srcRect t="3330" b="23300"/>
          <a:stretch/>
        </p:blipFill>
        <p:spPr>
          <a:xfrm>
            <a:off x="3345084" y="1111170"/>
            <a:ext cx="5960962" cy="5360486"/>
          </a:xfrm>
          <a:prstGeom prst="rect">
            <a:avLst/>
          </a:prstGeom>
        </p:spPr>
      </p:pic>
      <p:sp>
        <p:nvSpPr>
          <p:cNvPr id="7" name="TextBox 6">
            <a:extLst>
              <a:ext uri="{FF2B5EF4-FFF2-40B4-BE49-F238E27FC236}">
                <a16:creationId xmlns:a16="http://schemas.microsoft.com/office/drawing/2014/main" id="{497EBDB6-AA4C-9B4C-A866-5AA1867467E3}"/>
              </a:ext>
            </a:extLst>
          </p:cNvPr>
          <p:cNvSpPr txBox="1"/>
          <p:nvPr/>
        </p:nvSpPr>
        <p:spPr>
          <a:xfrm>
            <a:off x="1300352" y="4882894"/>
            <a:ext cx="2247038" cy="707886"/>
          </a:xfrm>
          <a:prstGeom prst="rect">
            <a:avLst/>
          </a:prstGeom>
          <a:noFill/>
        </p:spPr>
        <p:txBody>
          <a:bodyPr wrap="square" rtlCol="0">
            <a:spAutoFit/>
          </a:bodyPr>
          <a:lstStyle/>
          <a:p>
            <a:pPr algn="ctr"/>
            <a:r>
              <a:rPr lang="en-US" sz="2000" dirty="0"/>
              <a:t>High maternal mortality rate</a:t>
            </a:r>
          </a:p>
        </p:txBody>
      </p:sp>
      <p:sp>
        <p:nvSpPr>
          <p:cNvPr id="9" name="TextBox 8">
            <a:extLst>
              <a:ext uri="{FF2B5EF4-FFF2-40B4-BE49-F238E27FC236}">
                <a16:creationId xmlns:a16="http://schemas.microsoft.com/office/drawing/2014/main" id="{583D0348-9A14-9F0F-770F-415ECF74C3E3}"/>
              </a:ext>
            </a:extLst>
          </p:cNvPr>
          <p:cNvSpPr txBox="1"/>
          <p:nvPr/>
        </p:nvSpPr>
        <p:spPr>
          <a:xfrm>
            <a:off x="9241988" y="2738431"/>
            <a:ext cx="2633637" cy="923330"/>
          </a:xfrm>
          <a:prstGeom prst="rect">
            <a:avLst/>
          </a:prstGeom>
          <a:noFill/>
        </p:spPr>
        <p:txBody>
          <a:bodyPr wrap="square" rtlCol="0">
            <a:spAutoFit/>
          </a:bodyPr>
          <a:lstStyle/>
          <a:p>
            <a:pPr algn="ctr"/>
            <a:r>
              <a:rPr lang="en-US" dirty="0"/>
              <a:t>Bill seeking SPA for Medicaid covered doula services </a:t>
            </a:r>
          </a:p>
        </p:txBody>
      </p:sp>
      <p:sp>
        <p:nvSpPr>
          <p:cNvPr id="14" name="Arrow: Pentagon 13">
            <a:extLst>
              <a:ext uri="{FF2B5EF4-FFF2-40B4-BE49-F238E27FC236}">
                <a16:creationId xmlns:a16="http://schemas.microsoft.com/office/drawing/2014/main" id="{2F91BAFC-10FC-F09C-7FD7-CF79350E3F6E}"/>
              </a:ext>
            </a:extLst>
          </p:cNvPr>
          <p:cNvSpPr/>
          <p:nvPr/>
        </p:nvSpPr>
        <p:spPr>
          <a:xfrm>
            <a:off x="1390325" y="4804870"/>
            <a:ext cx="2430554" cy="863935"/>
          </a:xfrm>
          <a:prstGeom prst="homePlate">
            <a:avLst/>
          </a:prstGeom>
          <a:noFill/>
          <a:ln w="38100">
            <a:solidFill>
              <a:srgbClr val="0089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Arrow: Pentagon 14">
            <a:extLst>
              <a:ext uri="{FF2B5EF4-FFF2-40B4-BE49-F238E27FC236}">
                <a16:creationId xmlns:a16="http://schemas.microsoft.com/office/drawing/2014/main" id="{112EBEAC-DB73-CD96-BFC7-10ADBEED7D09}"/>
              </a:ext>
            </a:extLst>
          </p:cNvPr>
          <p:cNvSpPr/>
          <p:nvPr/>
        </p:nvSpPr>
        <p:spPr>
          <a:xfrm rot="10800000">
            <a:off x="8785185" y="2528766"/>
            <a:ext cx="3090440" cy="1342662"/>
          </a:xfrm>
          <a:prstGeom prst="homePlate">
            <a:avLst/>
          </a:prstGeom>
          <a:noFill/>
          <a:ln w="28575">
            <a:solidFill>
              <a:srgbClr val="AFB72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234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16</a:t>
            </a:fld>
            <a:endParaRPr lang="en-US"/>
          </a:p>
        </p:txBody>
      </p:sp>
      <p:pic>
        <p:nvPicPr>
          <p:cNvPr id="6" name="Picture 5">
            <a:extLst>
              <a:ext uri="{FF2B5EF4-FFF2-40B4-BE49-F238E27FC236}">
                <a16:creationId xmlns:a16="http://schemas.microsoft.com/office/drawing/2014/main" id="{85909E9E-5232-C804-1B37-56C32FA824C9}"/>
              </a:ext>
            </a:extLst>
          </p:cNvPr>
          <p:cNvPicPr>
            <a:picLocks noChangeAspect="1"/>
          </p:cNvPicPr>
          <p:nvPr/>
        </p:nvPicPr>
        <p:blipFill rotWithShape="1">
          <a:blip r:embed="rId3"/>
          <a:srcRect t="452" b="90066"/>
          <a:stretch/>
        </p:blipFill>
        <p:spPr>
          <a:xfrm>
            <a:off x="2977723" y="1140130"/>
            <a:ext cx="5791435" cy="522075"/>
          </a:xfrm>
          <a:prstGeom prst="rect">
            <a:avLst/>
          </a:prstGeom>
        </p:spPr>
      </p:pic>
      <p:pic>
        <p:nvPicPr>
          <p:cNvPr id="2" name="Picture 1">
            <a:extLst>
              <a:ext uri="{FF2B5EF4-FFF2-40B4-BE49-F238E27FC236}">
                <a16:creationId xmlns:a16="http://schemas.microsoft.com/office/drawing/2014/main" id="{ECD9D0CB-6790-3A2C-40B6-1EDFD82E02B4}"/>
              </a:ext>
            </a:extLst>
          </p:cNvPr>
          <p:cNvPicPr>
            <a:picLocks noChangeAspect="1"/>
          </p:cNvPicPr>
          <p:nvPr/>
        </p:nvPicPr>
        <p:blipFill rotWithShape="1">
          <a:blip r:embed="rId3"/>
          <a:srcRect t="74238" r="19999" b="453"/>
          <a:stretch/>
        </p:blipFill>
        <p:spPr>
          <a:xfrm>
            <a:off x="3172977" y="3693615"/>
            <a:ext cx="5400925" cy="1620945"/>
          </a:xfrm>
          <a:prstGeom prst="rect">
            <a:avLst/>
          </a:prstGeom>
        </p:spPr>
      </p:pic>
      <p:sp>
        <p:nvSpPr>
          <p:cNvPr id="4" name="TextBox 3">
            <a:extLst>
              <a:ext uri="{FF2B5EF4-FFF2-40B4-BE49-F238E27FC236}">
                <a16:creationId xmlns:a16="http://schemas.microsoft.com/office/drawing/2014/main" id="{E96C9401-D229-9360-C681-5280508B1D81}"/>
              </a:ext>
            </a:extLst>
          </p:cNvPr>
          <p:cNvSpPr txBox="1"/>
          <p:nvPr/>
        </p:nvSpPr>
        <p:spPr>
          <a:xfrm>
            <a:off x="2977722" y="2092509"/>
            <a:ext cx="579143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What does the policy address? </a:t>
            </a:r>
          </a:p>
          <a:p>
            <a:endParaRPr lang="en-US" dirty="0"/>
          </a:p>
          <a:p>
            <a:pPr marL="285750" indent="-285750">
              <a:buFont typeface="Arial" panose="020B0604020202020204" pitchFamily="34" charset="0"/>
              <a:buChar char="•"/>
            </a:pPr>
            <a:r>
              <a:rPr lang="en-US" dirty="0"/>
              <a:t>Does the policy have existing support or opposition? </a:t>
            </a:r>
          </a:p>
          <a:p>
            <a:endParaRPr lang="en-US" dirty="0"/>
          </a:p>
          <a:p>
            <a:pPr marL="285750" indent="-285750">
              <a:buFont typeface="Arial" panose="020B0604020202020204" pitchFamily="34" charset="0"/>
              <a:buChar char="•"/>
            </a:pPr>
            <a:r>
              <a:rPr lang="en-US" dirty="0"/>
              <a:t>Describe or summarize the data</a:t>
            </a:r>
          </a:p>
        </p:txBody>
      </p:sp>
      <p:sp>
        <p:nvSpPr>
          <p:cNvPr id="8" name="TextBox 7">
            <a:extLst>
              <a:ext uri="{FF2B5EF4-FFF2-40B4-BE49-F238E27FC236}">
                <a16:creationId xmlns:a16="http://schemas.microsoft.com/office/drawing/2014/main" id="{F754108D-B8DE-973A-4D76-C69CA496B8E8}"/>
              </a:ext>
            </a:extLst>
          </p:cNvPr>
          <p:cNvSpPr txBox="1"/>
          <p:nvPr/>
        </p:nvSpPr>
        <p:spPr>
          <a:xfrm>
            <a:off x="2316778" y="5438338"/>
            <a:ext cx="7919714" cy="646331"/>
          </a:xfrm>
          <a:prstGeom prst="rect">
            <a:avLst/>
          </a:prstGeom>
          <a:noFill/>
        </p:spPr>
        <p:txBody>
          <a:bodyPr wrap="square">
            <a:spAutoFit/>
          </a:bodyPr>
          <a:lstStyle/>
          <a:p>
            <a:endParaRPr lang="en-US" dirty="0"/>
          </a:p>
          <a:p>
            <a:pPr algn="ctr"/>
            <a:r>
              <a:rPr lang="en-US" b="1" dirty="0"/>
              <a:t>Reach out to the Network for Public Health Law’s data experts to help . </a:t>
            </a:r>
          </a:p>
        </p:txBody>
      </p:sp>
    </p:spTree>
    <p:extLst>
      <p:ext uri="{BB962C8B-B14F-4D97-AF65-F5344CB8AC3E}">
        <p14:creationId xmlns:p14="http://schemas.microsoft.com/office/powerpoint/2010/main" val="790924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17</a:t>
            </a:fld>
            <a:endParaRPr lang="en-US"/>
          </a:p>
        </p:txBody>
      </p:sp>
      <p:pic>
        <p:nvPicPr>
          <p:cNvPr id="4" name="Picture 3" descr="A screenshot of a form&#10;&#10;Description automatically generated">
            <a:extLst>
              <a:ext uri="{FF2B5EF4-FFF2-40B4-BE49-F238E27FC236}">
                <a16:creationId xmlns:a16="http://schemas.microsoft.com/office/drawing/2014/main" id="{6A7A53DF-82FB-6734-2007-030658EA5AE0}"/>
              </a:ext>
            </a:extLst>
          </p:cNvPr>
          <p:cNvPicPr>
            <a:picLocks noChangeAspect="1"/>
          </p:cNvPicPr>
          <p:nvPr/>
        </p:nvPicPr>
        <p:blipFill>
          <a:blip r:embed="rId3"/>
          <a:stretch>
            <a:fillRect/>
          </a:stretch>
        </p:blipFill>
        <p:spPr>
          <a:xfrm>
            <a:off x="3047999" y="1125213"/>
            <a:ext cx="6505541" cy="5275587"/>
          </a:xfrm>
          <a:prstGeom prst="rect">
            <a:avLst/>
          </a:prstGeom>
        </p:spPr>
      </p:pic>
      <p:sp>
        <p:nvSpPr>
          <p:cNvPr id="7" name="TextBox 6">
            <a:extLst>
              <a:ext uri="{FF2B5EF4-FFF2-40B4-BE49-F238E27FC236}">
                <a16:creationId xmlns:a16="http://schemas.microsoft.com/office/drawing/2014/main" id="{5F1EA1CE-F1AE-514B-E395-0ABBADBDEFD2}"/>
              </a:ext>
            </a:extLst>
          </p:cNvPr>
          <p:cNvSpPr txBox="1"/>
          <p:nvPr/>
        </p:nvSpPr>
        <p:spPr>
          <a:xfrm>
            <a:off x="1195387" y="3439840"/>
            <a:ext cx="2480874" cy="646331"/>
          </a:xfrm>
          <a:prstGeom prst="rect">
            <a:avLst/>
          </a:prstGeom>
          <a:noFill/>
        </p:spPr>
        <p:txBody>
          <a:bodyPr wrap="square" rtlCol="0">
            <a:spAutoFit/>
          </a:bodyPr>
          <a:lstStyle/>
          <a:p>
            <a:pPr algn="ctr"/>
            <a:r>
              <a:rPr lang="en-US" dirty="0"/>
              <a:t>Costs of implementing the policy </a:t>
            </a:r>
          </a:p>
        </p:txBody>
      </p:sp>
      <p:sp>
        <p:nvSpPr>
          <p:cNvPr id="8" name="TextBox 7">
            <a:extLst>
              <a:ext uri="{FF2B5EF4-FFF2-40B4-BE49-F238E27FC236}">
                <a16:creationId xmlns:a16="http://schemas.microsoft.com/office/drawing/2014/main" id="{4A69D787-2361-421D-97D2-F1AD838445A3}"/>
              </a:ext>
            </a:extLst>
          </p:cNvPr>
          <p:cNvSpPr txBox="1"/>
          <p:nvPr/>
        </p:nvSpPr>
        <p:spPr>
          <a:xfrm>
            <a:off x="9720041" y="2564817"/>
            <a:ext cx="2002986" cy="923330"/>
          </a:xfrm>
          <a:prstGeom prst="rect">
            <a:avLst/>
          </a:prstGeom>
          <a:noFill/>
        </p:spPr>
        <p:txBody>
          <a:bodyPr wrap="square" rtlCol="0">
            <a:spAutoFit/>
          </a:bodyPr>
          <a:lstStyle/>
          <a:p>
            <a:pPr algn="ctr"/>
            <a:r>
              <a:rPr lang="en-US" dirty="0"/>
              <a:t>Decrease in maternal mortality rates  </a:t>
            </a:r>
          </a:p>
        </p:txBody>
      </p:sp>
      <p:sp>
        <p:nvSpPr>
          <p:cNvPr id="9" name="Arrow: Pentagon 8">
            <a:extLst>
              <a:ext uri="{FF2B5EF4-FFF2-40B4-BE49-F238E27FC236}">
                <a16:creationId xmlns:a16="http://schemas.microsoft.com/office/drawing/2014/main" id="{84028532-DEDD-832B-D9F4-E2ECE30235A3}"/>
              </a:ext>
            </a:extLst>
          </p:cNvPr>
          <p:cNvSpPr/>
          <p:nvPr/>
        </p:nvSpPr>
        <p:spPr>
          <a:xfrm>
            <a:off x="1173889" y="3311905"/>
            <a:ext cx="4636602" cy="953014"/>
          </a:xfrm>
          <a:prstGeom prst="homePlate">
            <a:avLst/>
          </a:prstGeom>
          <a:noFill/>
          <a:ln w="38100">
            <a:solidFill>
              <a:srgbClr val="8F6CA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Pentagon 9">
            <a:extLst>
              <a:ext uri="{FF2B5EF4-FFF2-40B4-BE49-F238E27FC236}">
                <a16:creationId xmlns:a16="http://schemas.microsoft.com/office/drawing/2014/main" id="{2579876E-BA3C-520C-6813-26FCBDCD83FC}"/>
              </a:ext>
            </a:extLst>
          </p:cNvPr>
          <p:cNvSpPr/>
          <p:nvPr/>
        </p:nvSpPr>
        <p:spPr>
          <a:xfrm rot="10800000">
            <a:off x="9051404" y="2488260"/>
            <a:ext cx="2838124" cy="1076445"/>
          </a:xfrm>
          <a:prstGeom prst="homePlate">
            <a:avLst/>
          </a:prstGeom>
          <a:noFill/>
          <a:ln w="38100">
            <a:solidFill>
              <a:srgbClr val="0089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247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a:t>Advancing Equity for All Racial Groups through the Governmental Use of Racial Equity Tools  -   August 17, 2023</a:t>
            </a:r>
            <a:r>
              <a:rPr lang="en-US"/>
              <a:t>        </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18</a:t>
            </a:fld>
            <a:endParaRPr lang="en-US"/>
          </a:p>
        </p:txBody>
      </p:sp>
      <p:pic>
        <p:nvPicPr>
          <p:cNvPr id="4" name="Picture 3">
            <a:extLst>
              <a:ext uri="{FF2B5EF4-FFF2-40B4-BE49-F238E27FC236}">
                <a16:creationId xmlns:a16="http://schemas.microsoft.com/office/drawing/2014/main" id="{6A7A53DF-82FB-6734-2007-030658EA5AE0}"/>
              </a:ext>
            </a:extLst>
          </p:cNvPr>
          <p:cNvPicPr>
            <a:picLocks noChangeAspect="1"/>
          </p:cNvPicPr>
          <p:nvPr/>
        </p:nvPicPr>
        <p:blipFill>
          <a:blip r:embed="rId3"/>
          <a:srcRect/>
          <a:stretch/>
        </p:blipFill>
        <p:spPr>
          <a:xfrm>
            <a:off x="5602618" y="1496223"/>
            <a:ext cx="5971593" cy="4351690"/>
          </a:xfrm>
          <a:prstGeom prst="rect">
            <a:avLst/>
          </a:prstGeom>
        </p:spPr>
      </p:pic>
      <p:sp>
        <p:nvSpPr>
          <p:cNvPr id="2" name="TextBox 1">
            <a:extLst>
              <a:ext uri="{FF2B5EF4-FFF2-40B4-BE49-F238E27FC236}">
                <a16:creationId xmlns:a16="http://schemas.microsoft.com/office/drawing/2014/main" id="{AD270A42-47CF-3B57-E0B6-4805CFAFA2FA}"/>
              </a:ext>
            </a:extLst>
          </p:cNvPr>
          <p:cNvSpPr txBox="1"/>
          <p:nvPr/>
        </p:nvSpPr>
        <p:spPr>
          <a:xfrm>
            <a:off x="972273" y="2396681"/>
            <a:ext cx="438680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Appendix A will help guide policy discussions with community partners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Input from several community groups should be collected </a:t>
            </a:r>
          </a:p>
          <a:p>
            <a:endParaRPr lang="en-US" dirty="0"/>
          </a:p>
          <a:p>
            <a:pPr marL="285750" indent="-285750">
              <a:buFont typeface="Arial" panose="020B0604020202020204" pitchFamily="34" charset="0"/>
              <a:buChar char="•"/>
            </a:pPr>
            <a:r>
              <a:rPr lang="en-US" dirty="0"/>
              <a:t>Engage in meaningful communication</a:t>
            </a:r>
          </a:p>
          <a:p>
            <a:endParaRPr lang="en-US" dirty="0"/>
          </a:p>
        </p:txBody>
      </p:sp>
    </p:spTree>
    <p:extLst>
      <p:ext uri="{BB962C8B-B14F-4D97-AF65-F5344CB8AC3E}">
        <p14:creationId xmlns:p14="http://schemas.microsoft.com/office/powerpoint/2010/main" val="245229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19</a:t>
            </a:fld>
            <a:endParaRPr lang="en-US"/>
          </a:p>
        </p:txBody>
      </p:sp>
      <p:pic>
        <p:nvPicPr>
          <p:cNvPr id="4" name="Picture 3">
            <a:extLst>
              <a:ext uri="{FF2B5EF4-FFF2-40B4-BE49-F238E27FC236}">
                <a16:creationId xmlns:a16="http://schemas.microsoft.com/office/drawing/2014/main" id="{6A7A53DF-82FB-6734-2007-030658EA5AE0}"/>
              </a:ext>
            </a:extLst>
          </p:cNvPr>
          <p:cNvPicPr>
            <a:picLocks noChangeAspect="1"/>
          </p:cNvPicPr>
          <p:nvPr/>
        </p:nvPicPr>
        <p:blipFill>
          <a:blip r:embed="rId3"/>
          <a:srcRect/>
          <a:stretch/>
        </p:blipFill>
        <p:spPr>
          <a:xfrm>
            <a:off x="1121600" y="1504709"/>
            <a:ext cx="6393701" cy="4382199"/>
          </a:xfrm>
          <a:prstGeom prst="rect">
            <a:avLst/>
          </a:prstGeom>
        </p:spPr>
      </p:pic>
      <p:sp>
        <p:nvSpPr>
          <p:cNvPr id="2" name="TextBox 1">
            <a:extLst>
              <a:ext uri="{FF2B5EF4-FFF2-40B4-BE49-F238E27FC236}">
                <a16:creationId xmlns:a16="http://schemas.microsoft.com/office/drawing/2014/main" id="{80127161-2E11-6ED8-DF41-09FA203352A6}"/>
              </a:ext>
            </a:extLst>
          </p:cNvPr>
          <p:cNvSpPr txBox="1"/>
          <p:nvPr/>
        </p:nvSpPr>
        <p:spPr>
          <a:xfrm>
            <a:off x="7816771" y="2564398"/>
            <a:ext cx="4375229" cy="1477328"/>
          </a:xfrm>
          <a:prstGeom prst="rect">
            <a:avLst/>
          </a:prstGeom>
          <a:noFill/>
        </p:spPr>
        <p:txBody>
          <a:bodyPr wrap="square" rtlCol="0">
            <a:spAutoFit/>
          </a:bodyPr>
          <a:lstStyle/>
          <a:p>
            <a:pPr marL="342900" indent="-342900">
              <a:buFont typeface="Arial" panose="020B0604020202020204" pitchFamily="34" charset="0"/>
              <a:buChar char="•"/>
            </a:pPr>
            <a:r>
              <a:rPr lang="en-US" dirty="0"/>
              <a:t>Community-Based Organizations need tools to engage in policy discussions</a:t>
            </a:r>
          </a:p>
          <a:p>
            <a:endParaRPr lang="en-US" dirty="0"/>
          </a:p>
          <a:p>
            <a:pPr marL="342900" indent="-342900">
              <a:buFont typeface="Arial" panose="020B0604020202020204" pitchFamily="34" charset="0"/>
              <a:buChar char="•"/>
            </a:pPr>
            <a:r>
              <a:rPr lang="en-US" dirty="0"/>
              <a:t>Capture in-depth and focused input </a:t>
            </a:r>
          </a:p>
        </p:txBody>
      </p:sp>
    </p:spTree>
    <p:extLst>
      <p:ext uri="{BB962C8B-B14F-4D97-AF65-F5344CB8AC3E}">
        <p14:creationId xmlns:p14="http://schemas.microsoft.com/office/powerpoint/2010/main" val="3732229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2</a:t>
            </a:fld>
            <a:endParaRPr lang="en-US"/>
          </a:p>
        </p:txBody>
      </p:sp>
      <p:sp>
        <p:nvSpPr>
          <p:cNvPr id="7" name="Content Placeholder 6">
            <a:extLst>
              <a:ext uri="{FF2B5EF4-FFF2-40B4-BE49-F238E27FC236}">
                <a16:creationId xmlns:a16="http://schemas.microsoft.com/office/drawing/2014/main" id="{CF6771AB-919B-AF19-DE5C-0E0FBA8E98D8}"/>
              </a:ext>
            </a:extLst>
          </p:cNvPr>
          <p:cNvSpPr>
            <a:spLocks noGrp="1"/>
          </p:cNvSpPr>
          <p:nvPr>
            <p:ph sz="quarter" idx="13"/>
          </p:nvPr>
        </p:nvSpPr>
        <p:spPr>
          <a:xfrm>
            <a:off x="1300352" y="1097592"/>
            <a:ext cx="10177727" cy="4662815"/>
          </a:xfrm>
        </p:spPr>
        <p:txBody>
          <a:bodyPr/>
          <a:lstStyle/>
          <a:p>
            <a:pPr indent="0" algn="ctr"/>
            <a:r>
              <a:rPr lang="en-US" sz="2200" dirty="0"/>
              <a:t>Micro-Toolkit: </a:t>
            </a:r>
          </a:p>
          <a:p>
            <a:pPr indent="0" algn="ctr"/>
            <a:r>
              <a:rPr lang="en-US" sz="2200" dirty="0"/>
              <a:t>Equity Assessment Framework for Public Health Laws and Policies </a:t>
            </a:r>
          </a:p>
          <a:p>
            <a:pPr indent="0" algn="r"/>
            <a:endParaRPr lang="en-US" sz="2400" b="0" dirty="0"/>
          </a:p>
          <a:p>
            <a:pPr indent="0" algn="r"/>
            <a:endParaRPr lang="en-US" sz="2400" b="0" dirty="0"/>
          </a:p>
          <a:p>
            <a:pPr indent="0" algn="r"/>
            <a:endParaRPr lang="en-US" sz="2400" b="0" dirty="0"/>
          </a:p>
          <a:p>
            <a:pPr indent="0" algn="r"/>
            <a:r>
              <a:rPr lang="en-US" sz="2400" b="0" dirty="0"/>
              <a:t>Dawn Hunter, J.D., MPH </a:t>
            </a:r>
          </a:p>
          <a:p>
            <a:pPr indent="0" algn="r"/>
            <a:r>
              <a:rPr lang="en-US" sz="2400" b="0" dirty="0"/>
              <a:t>Director </a:t>
            </a:r>
          </a:p>
          <a:p>
            <a:pPr indent="0" algn="r"/>
            <a:r>
              <a:rPr lang="en-US" sz="2400" b="0" dirty="0"/>
              <a:t>Southeastern Region</a:t>
            </a:r>
          </a:p>
          <a:p>
            <a:pPr indent="0" algn="r"/>
            <a:r>
              <a:rPr lang="en-US" sz="2400" b="0" dirty="0"/>
              <a:t> Network for Public Health Law</a:t>
            </a:r>
            <a:endParaRPr lang="en-US" sz="700" b="0" dirty="0"/>
          </a:p>
          <a:p>
            <a:pPr indent="0"/>
            <a:endParaRPr lang="en-US" dirty="0"/>
          </a:p>
        </p:txBody>
      </p:sp>
      <p:pic>
        <p:nvPicPr>
          <p:cNvPr id="4" name="Picture 3" descr="A person with curly hair wearing a black jacket&#10;&#10;Description automatically generated">
            <a:extLst>
              <a:ext uri="{FF2B5EF4-FFF2-40B4-BE49-F238E27FC236}">
                <a16:creationId xmlns:a16="http://schemas.microsoft.com/office/drawing/2014/main" id="{FB94021A-06E5-786A-D2C8-EE5E1BBE9304}"/>
              </a:ext>
            </a:extLst>
          </p:cNvPr>
          <p:cNvPicPr>
            <a:picLocks noChangeAspect="1"/>
          </p:cNvPicPr>
          <p:nvPr/>
        </p:nvPicPr>
        <p:blipFill>
          <a:blip r:embed="rId3"/>
          <a:stretch>
            <a:fillRect/>
          </a:stretch>
        </p:blipFill>
        <p:spPr>
          <a:xfrm>
            <a:off x="1300352" y="2339027"/>
            <a:ext cx="3421380" cy="3421380"/>
          </a:xfrm>
          <a:prstGeom prst="rect">
            <a:avLst/>
          </a:prstGeom>
        </p:spPr>
      </p:pic>
    </p:spTree>
    <p:extLst>
      <p:ext uri="{BB962C8B-B14F-4D97-AF65-F5344CB8AC3E}">
        <p14:creationId xmlns:p14="http://schemas.microsoft.com/office/powerpoint/2010/main" val="374242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20</a:t>
            </a:fld>
            <a:endParaRPr lang="en-US"/>
          </a:p>
        </p:txBody>
      </p:sp>
      <p:pic>
        <p:nvPicPr>
          <p:cNvPr id="4" name="Picture 3">
            <a:extLst>
              <a:ext uri="{FF2B5EF4-FFF2-40B4-BE49-F238E27FC236}">
                <a16:creationId xmlns:a16="http://schemas.microsoft.com/office/drawing/2014/main" id="{6A7A53DF-82FB-6734-2007-030658EA5AE0}"/>
              </a:ext>
            </a:extLst>
          </p:cNvPr>
          <p:cNvPicPr>
            <a:picLocks noChangeAspect="1"/>
          </p:cNvPicPr>
          <p:nvPr/>
        </p:nvPicPr>
        <p:blipFill>
          <a:blip r:embed="rId3"/>
          <a:srcRect/>
          <a:stretch/>
        </p:blipFill>
        <p:spPr>
          <a:xfrm>
            <a:off x="3170479" y="1621574"/>
            <a:ext cx="5851042" cy="4392926"/>
          </a:xfrm>
          <a:prstGeom prst="rect">
            <a:avLst/>
          </a:prstGeom>
        </p:spPr>
      </p:pic>
      <p:sp>
        <p:nvSpPr>
          <p:cNvPr id="2" name="Arrow: Pentagon 1">
            <a:extLst>
              <a:ext uri="{FF2B5EF4-FFF2-40B4-BE49-F238E27FC236}">
                <a16:creationId xmlns:a16="http://schemas.microsoft.com/office/drawing/2014/main" id="{38EBBCB2-6606-7AFA-7EA6-9DD48B9A58B1}"/>
              </a:ext>
            </a:extLst>
          </p:cNvPr>
          <p:cNvSpPr/>
          <p:nvPr/>
        </p:nvSpPr>
        <p:spPr>
          <a:xfrm>
            <a:off x="971290" y="1978231"/>
            <a:ext cx="2534856" cy="1371327"/>
          </a:xfrm>
          <a:prstGeom prst="homePlate">
            <a:avLst/>
          </a:prstGeom>
          <a:noFill/>
          <a:ln w="38100">
            <a:solidFill>
              <a:srgbClr val="0089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18C181-2599-57AF-268C-2C65316960AF}"/>
              </a:ext>
            </a:extLst>
          </p:cNvPr>
          <p:cNvSpPr txBox="1"/>
          <p:nvPr/>
        </p:nvSpPr>
        <p:spPr>
          <a:xfrm>
            <a:off x="994439" y="2063729"/>
            <a:ext cx="2176040" cy="1138773"/>
          </a:xfrm>
          <a:prstGeom prst="rect">
            <a:avLst/>
          </a:prstGeom>
          <a:noFill/>
        </p:spPr>
        <p:txBody>
          <a:bodyPr wrap="square" rtlCol="0">
            <a:spAutoFit/>
          </a:bodyPr>
          <a:lstStyle/>
          <a:p>
            <a:r>
              <a:rPr lang="en-US" sz="1700" dirty="0"/>
              <a:t>Improve maternal health outcomes for those with less resources</a:t>
            </a:r>
          </a:p>
        </p:txBody>
      </p:sp>
      <p:sp>
        <p:nvSpPr>
          <p:cNvPr id="7" name="Arrow: Pentagon 6">
            <a:extLst>
              <a:ext uri="{FF2B5EF4-FFF2-40B4-BE49-F238E27FC236}">
                <a16:creationId xmlns:a16="http://schemas.microsoft.com/office/drawing/2014/main" id="{B49352AD-7641-F405-954F-E791E4CD71E5}"/>
              </a:ext>
            </a:extLst>
          </p:cNvPr>
          <p:cNvSpPr/>
          <p:nvPr/>
        </p:nvSpPr>
        <p:spPr>
          <a:xfrm rot="10800000">
            <a:off x="5463250" y="5693029"/>
            <a:ext cx="6123005" cy="642939"/>
          </a:xfrm>
          <a:prstGeom prst="homePlate">
            <a:avLst/>
          </a:prstGeom>
          <a:noFill/>
          <a:ln w="381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4B8A6F-9F4C-20D3-5140-F42B0E0815A5}"/>
              </a:ext>
            </a:extLst>
          </p:cNvPr>
          <p:cNvSpPr txBox="1"/>
          <p:nvPr/>
        </p:nvSpPr>
        <p:spPr>
          <a:xfrm>
            <a:off x="7037408" y="5689639"/>
            <a:ext cx="4314123" cy="615553"/>
          </a:xfrm>
          <a:prstGeom prst="rect">
            <a:avLst/>
          </a:prstGeom>
          <a:noFill/>
        </p:spPr>
        <p:txBody>
          <a:bodyPr wrap="square" rtlCol="0">
            <a:spAutoFit/>
          </a:bodyPr>
          <a:lstStyle/>
          <a:p>
            <a:r>
              <a:rPr lang="en-US" sz="1700" dirty="0"/>
              <a:t>Consider lessons learned by others who have already implemented the policy </a:t>
            </a:r>
          </a:p>
        </p:txBody>
      </p:sp>
    </p:spTree>
    <p:extLst>
      <p:ext uri="{BB962C8B-B14F-4D97-AF65-F5344CB8AC3E}">
        <p14:creationId xmlns:p14="http://schemas.microsoft.com/office/powerpoint/2010/main" val="256975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21</a:t>
            </a:fld>
            <a:endParaRPr lang="en-US"/>
          </a:p>
        </p:txBody>
      </p:sp>
      <p:pic>
        <p:nvPicPr>
          <p:cNvPr id="4" name="Picture 3">
            <a:extLst>
              <a:ext uri="{FF2B5EF4-FFF2-40B4-BE49-F238E27FC236}">
                <a16:creationId xmlns:a16="http://schemas.microsoft.com/office/drawing/2014/main" id="{6A7A53DF-82FB-6734-2007-030658EA5AE0}"/>
              </a:ext>
            </a:extLst>
          </p:cNvPr>
          <p:cNvPicPr>
            <a:picLocks noChangeAspect="1"/>
          </p:cNvPicPr>
          <p:nvPr/>
        </p:nvPicPr>
        <p:blipFill rotWithShape="1">
          <a:blip r:embed="rId3"/>
          <a:srcRect b="34440"/>
          <a:stretch/>
        </p:blipFill>
        <p:spPr>
          <a:xfrm>
            <a:off x="5256211" y="1352744"/>
            <a:ext cx="6458550" cy="4152512"/>
          </a:xfrm>
          <a:prstGeom prst="rect">
            <a:avLst/>
          </a:prstGeom>
        </p:spPr>
      </p:pic>
      <p:sp>
        <p:nvSpPr>
          <p:cNvPr id="2" name="TextBox 1">
            <a:extLst>
              <a:ext uri="{FF2B5EF4-FFF2-40B4-BE49-F238E27FC236}">
                <a16:creationId xmlns:a16="http://schemas.microsoft.com/office/drawing/2014/main" id="{8FA5149B-04A0-C074-450A-1932099ACB7C}"/>
              </a:ext>
            </a:extLst>
          </p:cNvPr>
          <p:cNvSpPr txBox="1"/>
          <p:nvPr/>
        </p:nvSpPr>
        <p:spPr>
          <a:xfrm>
            <a:off x="717629" y="2828835"/>
            <a:ext cx="453858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More than one policy intervention may be necessary to achieve the goal</a:t>
            </a:r>
          </a:p>
          <a:p>
            <a:endParaRPr lang="en-US" dirty="0"/>
          </a:p>
          <a:p>
            <a:pPr marL="285750" indent="-285750">
              <a:buFont typeface="Arial" panose="020B0604020202020204" pitchFamily="34" charset="0"/>
              <a:buChar char="•"/>
            </a:pPr>
            <a:r>
              <a:rPr lang="en-US" dirty="0"/>
              <a:t>Consider the differences in policy types</a:t>
            </a:r>
          </a:p>
        </p:txBody>
      </p:sp>
    </p:spTree>
    <p:extLst>
      <p:ext uri="{BB962C8B-B14F-4D97-AF65-F5344CB8AC3E}">
        <p14:creationId xmlns:p14="http://schemas.microsoft.com/office/powerpoint/2010/main" val="3655440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22</a:t>
            </a:fld>
            <a:endParaRPr lang="en-US"/>
          </a:p>
        </p:txBody>
      </p:sp>
      <p:pic>
        <p:nvPicPr>
          <p:cNvPr id="6" name="Picture 5" descr="A screenshot of a computer&#10;&#10;Description automatically generated">
            <a:extLst>
              <a:ext uri="{FF2B5EF4-FFF2-40B4-BE49-F238E27FC236}">
                <a16:creationId xmlns:a16="http://schemas.microsoft.com/office/drawing/2014/main" id="{515898EB-EC4D-662C-6E89-84364ADDACC5}"/>
              </a:ext>
            </a:extLst>
          </p:cNvPr>
          <p:cNvPicPr>
            <a:picLocks noChangeAspect="1"/>
          </p:cNvPicPr>
          <p:nvPr/>
        </p:nvPicPr>
        <p:blipFill>
          <a:blip r:embed="rId3"/>
          <a:stretch>
            <a:fillRect/>
          </a:stretch>
        </p:blipFill>
        <p:spPr>
          <a:xfrm>
            <a:off x="3410517" y="1689511"/>
            <a:ext cx="5732236" cy="4244757"/>
          </a:xfrm>
          <a:prstGeom prst="rect">
            <a:avLst/>
          </a:prstGeom>
        </p:spPr>
      </p:pic>
      <p:sp>
        <p:nvSpPr>
          <p:cNvPr id="2" name="Arrow: Pentagon 1">
            <a:extLst>
              <a:ext uri="{FF2B5EF4-FFF2-40B4-BE49-F238E27FC236}">
                <a16:creationId xmlns:a16="http://schemas.microsoft.com/office/drawing/2014/main" id="{99B65FBA-3310-C20B-DFE0-32B5564A9A8E}"/>
              </a:ext>
            </a:extLst>
          </p:cNvPr>
          <p:cNvSpPr/>
          <p:nvPr/>
        </p:nvSpPr>
        <p:spPr>
          <a:xfrm>
            <a:off x="925975" y="2471195"/>
            <a:ext cx="2803685" cy="957805"/>
          </a:xfrm>
          <a:prstGeom prst="homePlate">
            <a:avLst/>
          </a:prstGeom>
          <a:noFill/>
          <a:ln w="38100">
            <a:solidFill>
              <a:srgbClr val="00897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FA459E0E-DC1C-763C-3637-8D59F326BEE8}"/>
              </a:ext>
            </a:extLst>
          </p:cNvPr>
          <p:cNvSpPr/>
          <p:nvPr/>
        </p:nvSpPr>
        <p:spPr>
          <a:xfrm rot="10800000">
            <a:off x="8687326" y="5037701"/>
            <a:ext cx="2939969" cy="856527"/>
          </a:xfrm>
          <a:prstGeom prst="homePlate">
            <a:avLst/>
          </a:pr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F10712B-D0DC-F85D-DF77-36D625B90130}"/>
              </a:ext>
            </a:extLst>
          </p:cNvPr>
          <p:cNvSpPr txBox="1"/>
          <p:nvPr/>
        </p:nvSpPr>
        <p:spPr>
          <a:xfrm>
            <a:off x="9142753" y="5142799"/>
            <a:ext cx="2558005" cy="646331"/>
          </a:xfrm>
          <a:prstGeom prst="rect">
            <a:avLst/>
          </a:prstGeom>
          <a:noFill/>
        </p:spPr>
        <p:txBody>
          <a:bodyPr wrap="square" rtlCol="0">
            <a:spAutoFit/>
          </a:bodyPr>
          <a:lstStyle/>
          <a:p>
            <a:r>
              <a:rPr lang="en-US" dirty="0"/>
              <a:t>The doula policy has bipartisan support</a:t>
            </a:r>
          </a:p>
        </p:txBody>
      </p:sp>
      <p:sp>
        <p:nvSpPr>
          <p:cNvPr id="8" name="TextBox 7">
            <a:extLst>
              <a:ext uri="{FF2B5EF4-FFF2-40B4-BE49-F238E27FC236}">
                <a16:creationId xmlns:a16="http://schemas.microsoft.com/office/drawing/2014/main" id="{9859FC92-D12F-AC6E-BD25-9F318D592E48}"/>
              </a:ext>
            </a:extLst>
          </p:cNvPr>
          <p:cNvSpPr txBox="1"/>
          <p:nvPr/>
        </p:nvSpPr>
        <p:spPr>
          <a:xfrm>
            <a:off x="1131763" y="2626931"/>
            <a:ext cx="2662179" cy="646331"/>
          </a:xfrm>
          <a:prstGeom prst="rect">
            <a:avLst/>
          </a:prstGeom>
          <a:noFill/>
        </p:spPr>
        <p:txBody>
          <a:bodyPr wrap="square" rtlCol="0">
            <a:spAutoFit/>
          </a:bodyPr>
          <a:lstStyle/>
          <a:p>
            <a:r>
              <a:rPr lang="en-US" dirty="0"/>
              <a:t>Program reviewed on an annual basis</a:t>
            </a:r>
          </a:p>
        </p:txBody>
      </p:sp>
    </p:spTree>
    <p:extLst>
      <p:ext uri="{BB962C8B-B14F-4D97-AF65-F5344CB8AC3E}">
        <p14:creationId xmlns:p14="http://schemas.microsoft.com/office/powerpoint/2010/main" val="3807880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23</a:t>
            </a:fld>
            <a:endParaRPr lang="en-US"/>
          </a:p>
        </p:txBody>
      </p:sp>
      <p:pic>
        <p:nvPicPr>
          <p:cNvPr id="6" name="Picture 5" descr="A screenshot of a computer screen&#10;&#10;Description automatically generated">
            <a:extLst>
              <a:ext uri="{FF2B5EF4-FFF2-40B4-BE49-F238E27FC236}">
                <a16:creationId xmlns:a16="http://schemas.microsoft.com/office/drawing/2014/main" id="{8CDB6DE1-0C81-A3BD-9E77-213501E7C226}"/>
              </a:ext>
            </a:extLst>
          </p:cNvPr>
          <p:cNvPicPr>
            <a:picLocks noChangeAspect="1"/>
          </p:cNvPicPr>
          <p:nvPr/>
        </p:nvPicPr>
        <p:blipFill>
          <a:blip r:embed="rId3"/>
          <a:stretch>
            <a:fillRect/>
          </a:stretch>
        </p:blipFill>
        <p:spPr>
          <a:xfrm>
            <a:off x="2539772" y="1702942"/>
            <a:ext cx="6809501" cy="3100087"/>
          </a:xfrm>
          <a:prstGeom prst="rect">
            <a:avLst/>
          </a:prstGeom>
        </p:spPr>
      </p:pic>
    </p:spTree>
    <p:extLst>
      <p:ext uri="{BB962C8B-B14F-4D97-AF65-F5344CB8AC3E}">
        <p14:creationId xmlns:p14="http://schemas.microsoft.com/office/powerpoint/2010/main" val="474776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0437" y="1261157"/>
            <a:ext cx="10269415" cy="4335685"/>
          </a:xfrm>
        </p:spPr>
        <p:txBody>
          <a:bodyPr/>
          <a:lstStyle/>
          <a:p>
            <a:pPr algn="ctr"/>
            <a:r>
              <a:rPr lang="en-US" sz="3200" dirty="0"/>
              <a:t>Reach out to the Network for Public Health Law’s Southeastern Region Office for assistance. </a:t>
            </a:r>
            <a:br>
              <a:rPr lang="en-US" sz="3200" dirty="0"/>
            </a:br>
            <a:br>
              <a:rPr lang="en-US" sz="3200" dirty="0"/>
            </a:br>
            <a:r>
              <a:rPr lang="en-US" sz="3200" dirty="0"/>
              <a:t>pjeden@networkforphl.org</a:t>
            </a:r>
            <a:br>
              <a:rPr lang="en-US" sz="3200" dirty="0"/>
            </a:br>
            <a:r>
              <a:rPr lang="en-US" sz="3200" dirty="0"/>
              <a:t>Thank you! </a:t>
            </a:r>
          </a:p>
        </p:txBody>
      </p:sp>
    </p:spTree>
    <p:extLst>
      <p:ext uri="{BB962C8B-B14F-4D97-AF65-F5344CB8AC3E}">
        <p14:creationId xmlns:p14="http://schemas.microsoft.com/office/powerpoint/2010/main" val="11498260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25</a:t>
            </a:fld>
            <a:endParaRPr lang="en-US" dirty="0"/>
          </a:p>
        </p:txBody>
      </p:sp>
      <p:sp>
        <p:nvSpPr>
          <p:cNvPr id="7" name="Content Placeholder 6">
            <a:extLst>
              <a:ext uri="{FF2B5EF4-FFF2-40B4-BE49-F238E27FC236}">
                <a16:creationId xmlns:a16="http://schemas.microsoft.com/office/drawing/2014/main" id="{CF6771AB-919B-AF19-DE5C-0E0FBA8E98D8}"/>
              </a:ext>
            </a:extLst>
          </p:cNvPr>
          <p:cNvSpPr>
            <a:spLocks noGrp="1"/>
          </p:cNvSpPr>
          <p:nvPr>
            <p:ph sz="quarter" idx="13"/>
          </p:nvPr>
        </p:nvSpPr>
        <p:spPr>
          <a:xfrm>
            <a:off x="7245752" y="1964765"/>
            <a:ext cx="4595151" cy="3298339"/>
          </a:xfrm>
        </p:spPr>
        <p:txBody>
          <a:bodyPr/>
          <a:lstStyle/>
          <a:p>
            <a:pPr indent="0" algn="ctr"/>
            <a:r>
              <a:rPr lang="en-US" sz="2000" dirty="0"/>
              <a:t>HEDA: </a:t>
            </a:r>
          </a:p>
          <a:p>
            <a:pPr indent="0" algn="ctr"/>
            <a:r>
              <a:rPr lang="en-US" sz="2000" dirty="0"/>
              <a:t>Conducting a Health Equity Data Analysis </a:t>
            </a:r>
          </a:p>
          <a:p>
            <a:pPr indent="0"/>
            <a:endParaRPr lang="en-US" sz="2000" dirty="0"/>
          </a:p>
          <a:p>
            <a:pPr indent="0" algn="ctr"/>
            <a:r>
              <a:rPr lang="en-US" sz="2000" b="0" dirty="0"/>
              <a:t>Jeannette Raymond, </a:t>
            </a:r>
          </a:p>
          <a:p>
            <a:pPr indent="0" algn="ctr"/>
            <a:r>
              <a:rPr lang="en-US" sz="2000" b="0" dirty="0"/>
              <a:t>Assistant Director, </a:t>
            </a:r>
          </a:p>
          <a:p>
            <a:pPr indent="0" algn="ctr"/>
            <a:r>
              <a:rPr lang="en-US" sz="2000" b="0" dirty="0"/>
              <a:t>Center for Public Health Practice, </a:t>
            </a:r>
          </a:p>
          <a:p>
            <a:pPr indent="0" algn="ctr"/>
            <a:r>
              <a:rPr lang="en-US" sz="2000" b="0" dirty="0"/>
              <a:t>Minnesota Department of Health </a:t>
            </a:r>
            <a:endParaRPr lang="en-US" sz="600" b="0" dirty="0"/>
          </a:p>
          <a:p>
            <a:pPr indent="0"/>
            <a:endParaRPr lang="en-US" dirty="0"/>
          </a:p>
        </p:txBody>
      </p:sp>
      <p:pic>
        <p:nvPicPr>
          <p:cNvPr id="4" name="Picture 3" descr="A person wearing glasses and a zebra print jacket&#10;&#10;Description automatically generated">
            <a:extLst>
              <a:ext uri="{FF2B5EF4-FFF2-40B4-BE49-F238E27FC236}">
                <a16:creationId xmlns:a16="http://schemas.microsoft.com/office/drawing/2014/main" id="{8FD1091E-2943-A1B4-E041-9A2DAFC18075}"/>
              </a:ext>
            </a:extLst>
          </p:cNvPr>
          <p:cNvPicPr>
            <a:picLocks noChangeAspect="1"/>
          </p:cNvPicPr>
          <p:nvPr/>
        </p:nvPicPr>
        <p:blipFill>
          <a:blip r:embed="rId3"/>
          <a:stretch>
            <a:fillRect/>
          </a:stretch>
        </p:blipFill>
        <p:spPr>
          <a:xfrm>
            <a:off x="2246725" y="1458410"/>
            <a:ext cx="3465216" cy="4595149"/>
          </a:xfrm>
          <a:prstGeom prst="rect">
            <a:avLst/>
          </a:prstGeom>
        </p:spPr>
      </p:pic>
    </p:spTree>
    <p:extLst>
      <p:ext uri="{BB962C8B-B14F-4D97-AF65-F5344CB8AC3E}">
        <p14:creationId xmlns:p14="http://schemas.microsoft.com/office/powerpoint/2010/main" val="2629053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524000" y="3731974"/>
            <a:ext cx="9144000" cy="1165658"/>
          </a:xfrm>
        </p:spPr>
        <p:txBody>
          <a:bodyPr>
            <a:normAutofit/>
          </a:bodyPr>
          <a:lstStyle/>
          <a:p>
            <a:r>
              <a:rPr lang="en-US" dirty="0"/>
              <a:t>Conducting Health Equity Data Analyses at the Local Level </a:t>
            </a:r>
            <a:endParaRPr lang="en-US" sz="2100" dirty="0"/>
          </a:p>
        </p:txBody>
      </p:sp>
      <p:sp>
        <p:nvSpPr>
          <p:cNvPr id="2" name="Text Placeholder 1"/>
          <p:cNvSpPr>
            <a:spLocks noGrp="1"/>
          </p:cNvSpPr>
          <p:nvPr>
            <p:ph type="body" sz="quarter" idx="14"/>
          </p:nvPr>
        </p:nvSpPr>
        <p:spPr>
          <a:xfrm>
            <a:off x="1731373" y="5638800"/>
            <a:ext cx="8729255" cy="779912"/>
          </a:xfrm>
        </p:spPr>
        <p:txBody>
          <a:bodyPr>
            <a:normAutofit/>
          </a:bodyPr>
          <a:lstStyle/>
          <a:p>
            <a:pPr>
              <a:spcAft>
                <a:spcPts val="0"/>
              </a:spcAft>
            </a:pPr>
            <a:r>
              <a:rPr lang="en-US" sz="1500" dirty="0"/>
              <a:t>Jeannette Raymond</a:t>
            </a:r>
          </a:p>
          <a:p>
            <a:pPr>
              <a:spcAft>
                <a:spcPts val="0"/>
              </a:spcAft>
            </a:pPr>
            <a:r>
              <a:rPr lang="en-US" sz="1500" dirty="0"/>
              <a:t>Public Health Practice, Minnesota Department of Health</a:t>
            </a:r>
          </a:p>
          <a:p>
            <a:pPr>
              <a:spcAft>
                <a:spcPts val="0"/>
              </a:spcAft>
            </a:pPr>
            <a:r>
              <a:rPr lang="en-US" sz="1500" dirty="0"/>
              <a:t>8/17/2023</a:t>
            </a:r>
          </a:p>
        </p:txBody>
      </p:sp>
      <p:pic>
        <p:nvPicPr>
          <p:cNvPr id="5" name="MN.IT Services Logo" descr="Minnesota Department of Healt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9534" y="2188816"/>
            <a:ext cx="4252935" cy="610450"/>
          </a:xfrm>
          <a:prstGeom prst="rect">
            <a:avLst/>
          </a:prstGeom>
        </p:spPr>
      </p:pic>
    </p:spTree>
    <p:extLst>
      <p:ext uri="{BB962C8B-B14F-4D97-AF65-F5344CB8AC3E}">
        <p14:creationId xmlns:p14="http://schemas.microsoft.com/office/powerpoint/2010/main" val="2268270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B06-4D5B-4313-9B88-14C1FC3140ED}"/>
              </a:ext>
            </a:extLst>
          </p:cNvPr>
          <p:cNvSpPr>
            <a:spLocks noGrp="1"/>
          </p:cNvSpPr>
          <p:nvPr>
            <p:ph type="title"/>
          </p:nvPr>
        </p:nvSpPr>
        <p:spPr/>
        <p:txBody>
          <a:bodyPr/>
          <a:lstStyle/>
          <a:p>
            <a:r>
              <a:rPr lang="en-US" dirty="0"/>
              <a:t>HEDA Background</a:t>
            </a:r>
          </a:p>
        </p:txBody>
      </p:sp>
      <p:sp>
        <p:nvSpPr>
          <p:cNvPr id="3" name="Content Placeholder 2">
            <a:extLst>
              <a:ext uri="{FF2B5EF4-FFF2-40B4-BE49-F238E27FC236}">
                <a16:creationId xmlns:a16="http://schemas.microsoft.com/office/drawing/2014/main" id="{90839305-7A1E-468A-81F9-8929AC71D8B6}"/>
              </a:ext>
            </a:extLst>
          </p:cNvPr>
          <p:cNvSpPr>
            <a:spLocks noGrp="1"/>
          </p:cNvSpPr>
          <p:nvPr>
            <p:ph idx="1"/>
          </p:nvPr>
        </p:nvSpPr>
        <p:spPr/>
        <p:txBody>
          <a:bodyPr>
            <a:normAutofit/>
          </a:bodyPr>
          <a:lstStyle/>
          <a:p>
            <a:r>
              <a:rPr lang="en-US" sz="2400" dirty="0"/>
              <a:t>2013: Center for Health Equity at the Minnesota Department of Health Established</a:t>
            </a:r>
          </a:p>
          <a:p>
            <a:r>
              <a:rPr lang="en-US" sz="2400" dirty="0"/>
              <a:t>2014: Minnesota Department of Health released the “Advancing Health Equity in Minnesota: Report to the Legislature.”</a:t>
            </a:r>
          </a:p>
          <a:p>
            <a:r>
              <a:rPr lang="en-US" sz="2400" dirty="0"/>
              <a:t>2015: MDH released the “Conducting a Health Equity Data Analysis: A guide for local health departments in Minnesota.”</a:t>
            </a:r>
          </a:p>
          <a:p>
            <a:r>
              <a:rPr lang="en-US" sz="2400" dirty="0"/>
              <a:t>2016-2018: Piloted the HEDA framework with local public health agencies through the Statewide Health Improvement Partnership.</a:t>
            </a:r>
          </a:p>
          <a:p>
            <a:endParaRPr lang="en-US" dirty="0"/>
          </a:p>
        </p:txBody>
      </p:sp>
      <p:sp>
        <p:nvSpPr>
          <p:cNvPr id="4" name="Date Placeholder 3">
            <a:extLst>
              <a:ext uri="{FF2B5EF4-FFF2-40B4-BE49-F238E27FC236}">
                <a16:creationId xmlns:a16="http://schemas.microsoft.com/office/drawing/2014/main" id="{DA02F9E2-446E-4531-A222-73C267022FA6}"/>
              </a:ext>
            </a:extLst>
          </p:cNvPr>
          <p:cNvSpPr>
            <a:spLocks noGrp="1"/>
          </p:cNvSpPr>
          <p:nvPr>
            <p:ph type="dt" sz="half" idx="10"/>
          </p:nvPr>
        </p:nvSpPr>
        <p:spPr/>
        <p:txBody>
          <a:bodyPr/>
          <a:lstStyle/>
          <a:p>
            <a:pPr defTabSz="914400"/>
            <a:fld id="{824D5D47-1752-4D84-8BFB-C2F71A34C932}" type="datetime1">
              <a:rPr lang="en-US">
                <a:solidFill>
                  <a:srgbClr val="000000"/>
                </a:solidFill>
                <a:latin typeface="Calibri"/>
              </a:rPr>
              <a:pPr defTabSz="914400"/>
              <a:t>9/6/2023</a:t>
            </a:fld>
            <a:endParaRPr lang="en-US" dirty="0">
              <a:solidFill>
                <a:srgbClr val="000000"/>
              </a:solidFill>
              <a:latin typeface="Calibri"/>
            </a:endParaRPr>
          </a:p>
        </p:txBody>
      </p:sp>
      <p:sp>
        <p:nvSpPr>
          <p:cNvPr id="6" name="Slide Number Placeholder 5">
            <a:extLst>
              <a:ext uri="{FF2B5EF4-FFF2-40B4-BE49-F238E27FC236}">
                <a16:creationId xmlns:a16="http://schemas.microsoft.com/office/drawing/2014/main" id="{EFAD8C07-8ACD-4936-B098-6004DF0624CF}"/>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27</a:t>
            </a:fld>
            <a:endParaRPr lang="en-US" dirty="0">
              <a:solidFill>
                <a:srgbClr val="000000"/>
              </a:solidFill>
              <a:latin typeface="Calibri"/>
            </a:endParaRPr>
          </a:p>
        </p:txBody>
      </p:sp>
    </p:spTree>
    <p:extLst>
      <p:ext uri="{BB962C8B-B14F-4D97-AF65-F5344CB8AC3E}">
        <p14:creationId xmlns:p14="http://schemas.microsoft.com/office/powerpoint/2010/main" val="3399090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B06-4D5B-4313-9B88-14C1FC3140ED}"/>
              </a:ext>
            </a:extLst>
          </p:cNvPr>
          <p:cNvSpPr>
            <a:spLocks noGrp="1"/>
          </p:cNvSpPr>
          <p:nvPr>
            <p:ph type="title"/>
          </p:nvPr>
        </p:nvSpPr>
        <p:spPr/>
        <p:txBody>
          <a:bodyPr/>
          <a:lstStyle/>
          <a:p>
            <a:r>
              <a:rPr lang="en-US" dirty="0"/>
              <a:t>Grounding from the </a:t>
            </a:r>
            <a:r>
              <a:rPr lang="en-US" sz="2800" dirty="0"/>
              <a:t>Advancing Health Equity in Minnesota: Report to the Legislature</a:t>
            </a:r>
            <a:endParaRPr lang="en-US" dirty="0"/>
          </a:p>
        </p:txBody>
      </p:sp>
      <p:sp>
        <p:nvSpPr>
          <p:cNvPr id="3" name="Content Placeholder 2">
            <a:extLst>
              <a:ext uri="{FF2B5EF4-FFF2-40B4-BE49-F238E27FC236}">
                <a16:creationId xmlns:a16="http://schemas.microsoft.com/office/drawing/2014/main" id="{90839305-7A1E-468A-81F9-8929AC71D8B6}"/>
              </a:ext>
            </a:extLst>
          </p:cNvPr>
          <p:cNvSpPr>
            <a:spLocks noGrp="1"/>
          </p:cNvSpPr>
          <p:nvPr>
            <p:ph idx="1"/>
          </p:nvPr>
        </p:nvSpPr>
        <p:spPr/>
        <p:txBody>
          <a:bodyPr>
            <a:normAutofit/>
          </a:bodyPr>
          <a:lstStyle/>
          <a:p>
            <a:r>
              <a:rPr lang="en-US" sz="2400" dirty="0"/>
              <a:t>One of the first government reports to name structural racism as a root cause of health inequities.</a:t>
            </a:r>
          </a:p>
          <a:p>
            <a:r>
              <a:rPr lang="en-US" sz="2400" dirty="0"/>
              <a:t>Recommendation 6.2 “Assure that health equity and the analysis of structural inequalities, including structural racism, become integral aspects of all MDH divisions and programs.” </a:t>
            </a:r>
            <a:endParaRPr lang="en-US" dirty="0"/>
          </a:p>
          <a:p>
            <a:endParaRPr lang="en-US" dirty="0"/>
          </a:p>
        </p:txBody>
      </p:sp>
      <p:sp>
        <p:nvSpPr>
          <p:cNvPr id="4" name="Date Placeholder 3">
            <a:extLst>
              <a:ext uri="{FF2B5EF4-FFF2-40B4-BE49-F238E27FC236}">
                <a16:creationId xmlns:a16="http://schemas.microsoft.com/office/drawing/2014/main" id="{DA02F9E2-446E-4531-A222-73C267022FA6}"/>
              </a:ext>
            </a:extLst>
          </p:cNvPr>
          <p:cNvSpPr>
            <a:spLocks noGrp="1"/>
          </p:cNvSpPr>
          <p:nvPr>
            <p:ph type="dt" sz="half" idx="10"/>
          </p:nvPr>
        </p:nvSpPr>
        <p:spPr/>
        <p:txBody>
          <a:bodyPr/>
          <a:lstStyle/>
          <a:p>
            <a:pPr defTabSz="914400"/>
            <a:fld id="{824D5D47-1752-4D84-8BFB-C2F71A34C932}" type="datetime1">
              <a:rPr lang="en-US">
                <a:solidFill>
                  <a:srgbClr val="000000"/>
                </a:solidFill>
                <a:latin typeface="Calibri"/>
              </a:rPr>
              <a:pPr defTabSz="914400"/>
              <a:t>9/6/2023</a:t>
            </a:fld>
            <a:endParaRPr lang="en-US" dirty="0">
              <a:solidFill>
                <a:srgbClr val="000000"/>
              </a:solidFill>
              <a:latin typeface="Calibri"/>
            </a:endParaRPr>
          </a:p>
        </p:txBody>
      </p:sp>
      <p:sp>
        <p:nvSpPr>
          <p:cNvPr id="6" name="Slide Number Placeholder 5">
            <a:extLst>
              <a:ext uri="{FF2B5EF4-FFF2-40B4-BE49-F238E27FC236}">
                <a16:creationId xmlns:a16="http://schemas.microsoft.com/office/drawing/2014/main" id="{EFAD8C07-8ACD-4936-B098-6004DF0624CF}"/>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28</a:t>
            </a:fld>
            <a:endParaRPr lang="en-US" dirty="0">
              <a:solidFill>
                <a:srgbClr val="000000"/>
              </a:solidFill>
              <a:latin typeface="Calibri"/>
            </a:endParaRPr>
          </a:p>
        </p:txBody>
      </p:sp>
    </p:spTree>
    <p:extLst>
      <p:ext uri="{BB962C8B-B14F-4D97-AF65-F5344CB8AC3E}">
        <p14:creationId xmlns:p14="http://schemas.microsoft.com/office/powerpoint/2010/main" val="838351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A3C3-2EC1-EDD4-5EDC-EBF8FAA93071}"/>
              </a:ext>
            </a:extLst>
          </p:cNvPr>
          <p:cNvSpPr>
            <a:spLocks noGrp="1"/>
          </p:cNvSpPr>
          <p:nvPr>
            <p:ph type="title"/>
          </p:nvPr>
        </p:nvSpPr>
        <p:spPr/>
        <p:txBody>
          <a:bodyPr/>
          <a:lstStyle/>
          <a:p>
            <a:r>
              <a:rPr lang="en-US" dirty="0"/>
              <a:t>HEDA changes how one approaches data analysis</a:t>
            </a:r>
          </a:p>
        </p:txBody>
      </p:sp>
      <p:pic>
        <p:nvPicPr>
          <p:cNvPr id="8" name="Content Placeholder 7" descr="A set of four graphics that illustrate the content of each bullet point. A starburst reflective of multiple condition, a graphic of four community member, a head with a conversation balloon, and a graphic of a community scene">
            <a:extLst>
              <a:ext uri="{FF2B5EF4-FFF2-40B4-BE49-F238E27FC236}">
                <a16:creationId xmlns:a16="http://schemas.microsoft.com/office/drawing/2014/main" id="{39FE6917-5641-E76F-0EB0-082FF81CC2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295400"/>
            <a:ext cx="9144000" cy="5562600"/>
          </a:xfrm>
        </p:spPr>
      </p:pic>
      <p:sp>
        <p:nvSpPr>
          <p:cNvPr id="4" name="Date Placeholder 3">
            <a:extLst>
              <a:ext uri="{FF2B5EF4-FFF2-40B4-BE49-F238E27FC236}">
                <a16:creationId xmlns:a16="http://schemas.microsoft.com/office/drawing/2014/main" id="{3BC6083B-56EF-0D45-5CDF-18CA44BD735F}"/>
              </a:ext>
            </a:extLst>
          </p:cNvPr>
          <p:cNvSpPr>
            <a:spLocks noGrp="1"/>
          </p:cNvSpPr>
          <p:nvPr>
            <p:ph type="dt" sz="half" idx="10"/>
          </p:nvPr>
        </p:nvSpPr>
        <p:spPr/>
        <p:txBody>
          <a:bodyPr/>
          <a:lstStyle/>
          <a:p>
            <a:pPr defTabSz="914400"/>
            <a:fld id="{824D5D47-1752-4D84-8BFB-C2F71A34C932}" type="datetime1">
              <a:rPr lang="en-US">
                <a:solidFill>
                  <a:srgbClr val="000000"/>
                </a:solidFill>
                <a:latin typeface="Calibri"/>
              </a:rPr>
              <a:pPr defTabSz="914400"/>
              <a:t>9/6/2023</a:t>
            </a:fld>
            <a:endParaRPr lang="en-US" dirty="0">
              <a:solidFill>
                <a:srgbClr val="000000"/>
              </a:solidFill>
              <a:latin typeface="Calibri"/>
            </a:endParaRPr>
          </a:p>
        </p:txBody>
      </p:sp>
      <p:sp>
        <p:nvSpPr>
          <p:cNvPr id="6" name="Slide Number Placeholder 5">
            <a:extLst>
              <a:ext uri="{FF2B5EF4-FFF2-40B4-BE49-F238E27FC236}">
                <a16:creationId xmlns:a16="http://schemas.microsoft.com/office/drawing/2014/main" id="{57217124-D7F5-3DE6-B415-71454FCF861D}"/>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29</a:t>
            </a:fld>
            <a:endParaRPr lang="en-US" dirty="0">
              <a:solidFill>
                <a:srgbClr val="000000"/>
              </a:solidFill>
              <a:latin typeface="Calibri"/>
            </a:endParaRPr>
          </a:p>
        </p:txBody>
      </p:sp>
    </p:spTree>
    <p:extLst>
      <p:ext uri="{BB962C8B-B14F-4D97-AF65-F5344CB8AC3E}">
        <p14:creationId xmlns:p14="http://schemas.microsoft.com/office/powerpoint/2010/main" val="698417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3</a:t>
            </a:fld>
            <a:endParaRPr lang="en-US"/>
          </a:p>
        </p:txBody>
      </p:sp>
      <p:sp>
        <p:nvSpPr>
          <p:cNvPr id="7" name="Content Placeholder 6">
            <a:extLst>
              <a:ext uri="{FF2B5EF4-FFF2-40B4-BE49-F238E27FC236}">
                <a16:creationId xmlns:a16="http://schemas.microsoft.com/office/drawing/2014/main" id="{CF6771AB-919B-AF19-DE5C-0E0FBA8E98D8}"/>
              </a:ext>
            </a:extLst>
          </p:cNvPr>
          <p:cNvSpPr>
            <a:spLocks noGrp="1"/>
          </p:cNvSpPr>
          <p:nvPr>
            <p:ph sz="quarter" idx="13"/>
          </p:nvPr>
        </p:nvSpPr>
        <p:spPr>
          <a:xfrm>
            <a:off x="2052734" y="1096847"/>
            <a:ext cx="8966443" cy="781991"/>
          </a:xfrm>
        </p:spPr>
        <p:txBody>
          <a:bodyPr/>
          <a:lstStyle/>
          <a:p>
            <a:pPr indent="0" algn="ctr"/>
            <a:r>
              <a:rPr lang="en-US" sz="2000" dirty="0"/>
              <a:t>Governmental Use of Racial Equity Tools to Address Systemic Racism </a:t>
            </a:r>
          </a:p>
          <a:p>
            <a:pPr indent="0" algn="ctr"/>
            <a:r>
              <a:rPr lang="en-US" sz="2000" dirty="0"/>
              <a:t>and the Social Determinants of Health </a:t>
            </a:r>
          </a:p>
          <a:p>
            <a:pPr indent="0"/>
            <a:endParaRPr lang="en-US" dirty="0"/>
          </a:p>
        </p:txBody>
      </p:sp>
      <p:sp>
        <p:nvSpPr>
          <p:cNvPr id="4" name="TextBox 3">
            <a:extLst>
              <a:ext uri="{FF2B5EF4-FFF2-40B4-BE49-F238E27FC236}">
                <a16:creationId xmlns:a16="http://schemas.microsoft.com/office/drawing/2014/main" id="{DCE6C5C9-56B4-0763-033C-AF0A844B62FF}"/>
              </a:ext>
            </a:extLst>
          </p:cNvPr>
          <p:cNvSpPr txBox="1"/>
          <p:nvPr/>
        </p:nvSpPr>
        <p:spPr>
          <a:xfrm>
            <a:off x="3570636" y="5192364"/>
            <a:ext cx="5050728" cy="1200329"/>
          </a:xfrm>
          <a:prstGeom prst="rect">
            <a:avLst/>
          </a:prstGeom>
          <a:noFill/>
        </p:spPr>
        <p:txBody>
          <a:bodyPr wrap="square" rtlCol="0">
            <a:spAutoFit/>
          </a:bodyPr>
          <a:lstStyle/>
          <a:p>
            <a:pPr indent="0" algn="ctr"/>
            <a:r>
              <a:rPr lang="en-US" b="0" dirty="0"/>
              <a:t>Ruqaiijah Yearby, J.D., M.P.H., Kara J. Trott Professor in Health Law, Moritz College of Law, The Ohio State University</a:t>
            </a:r>
          </a:p>
          <a:p>
            <a:pPr indent="0" algn="ctr"/>
            <a:r>
              <a:rPr lang="en-US" b="0" dirty="0"/>
              <a:t>	</a:t>
            </a:r>
            <a:endParaRPr lang="en-US" dirty="0"/>
          </a:p>
        </p:txBody>
      </p:sp>
      <p:pic>
        <p:nvPicPr>
          <p:cNvPr id="8" name="Picture 7" descr="Medium shot of a person smiling&#10;&#10;Description automatically generated">
            <a:extLst>
              <a:ext uri="{FF2B5EF4-FFF2-40B4-BE49-F238E27FC236}">
                <a16:creationId xmlns:a16="http://schemas.microsoft.com/office/drawing/2014/main" id="{82473463-8938-6C16-CD2C-52DB0DDE9FD8}"/>
              </a:ext>
            </a:extLst>
          </p:cNvPr>
          <p:cNvPicPr>
            <a:picLocks noChangeAspect="1"/>
          </p:cNvPicPr>
          <p:nvPr/>
        </p:nvPicPr>
        <p:blipFill>
          <a:blip r:embed="rId3"/>
          <a:stretch>
            <a:fillRect/>
          </a:stretch>
        </p:blipFill>
        <p:spPr>
          <a:xfrm>
            <a:off x="5115451" y="2064777"/>
            <a:ext cx="1961098" cy="2941648"/>
          </a:xfrm>
          <a:prstGeom prst="rect">
            <a:avLst/>
          </a:prstGeom>
        </p:spPr>
      </p:pic>
    </p:spTree>
    <p:extLst>
      <p:ext uri="{BB962C8B-B14F-4D97-AF65-F5344CB8AC3E}">
        <p14:creationId xmlns:p14="http://schemas.microsoft.com/office/powerpoint/2010/main" val="1852777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blue arrow reflect the questions public health has previously asked.  A green arrow reflect the health and racial equity questions asked during a Health Equity Data Analysis Project">
            <a:extLst>
              <a:ext uri="{FF2B5EF4-FFF2-40B4-BE49-F238E27FC236}">
                <a16:creationId xmlns:a16="http://schemas.microsoft.com/office/drawing/2014/main" id="{68A5B549-C775-6DAD-5460-6BA602332C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8788" y="0"/>
            <a:ext cx="9129213" cy="6858000"/>
          </a:xfrm>
        </p:spPr>
      </p:pic>
      <p:sp>
        <p:nvSpPr>
          <p:cNvPr id="4" name="Date Placeholder 3">
            <a:extLst>
              <a:ext uri="{FF2B5EF4-FFF2-40B4-BE49-F238E27FC236}">
                <a16:creationId xmlns:a16="http://schemas.microsoft.com/office/drawing/2014/main" id="{B7DC8876-8BDC-4254-C016-23411A01F883}"/>
              </a:ext>
            </a:extLst>
          </p:cNvPr>
          <p:cNvSpPr>
            <a:spLocks noGrp="1"/>
          </p:cNvSpPr>
          <p:nvPr>
            <p:ph type="dt" sz="half" idx="10"/>
          </p:nvPr>
        </p:nvSpPr>
        <p:spPr/>
        <p:txBody>
          <a:bodyPr/>
          <a:lstStyle/>
          <a:p>
            <a:pPr defTabSz="914400"/>
            <a:fld id="{824D5D47-1752-4D84-8BFB-C2F71A34C932}" type="datetime1">
              <a:rPr lang="en-US">
                <a:solidFill>
                  <a:srgbClr val="000000"/>
                </a:solidFill>
                <a:latin typeface="Calibri"/>
              </a:rPr>
              <a:pPr defTabSz="914400"/>
              <a:t>9/6/2023</a:t>
            </a:fld>
            <a:endParaRPr lang="en-US" dirty="0">
              <a:solidFill>
                <a:srgbClr val="000000"/>
              </a:solidFill>
              <a:latin typeface="Calibri"/>
            </a:endParaRPr>
          </a:p>
        </p:txBody>
      </p:sp>
      <p:sp>
        <p:nvSpPr>
          <p:cNvPr id="5" name="Footer Placeholder 4">
            <a:extLst>
              <a:ext uri="{FF2B5EF4-FFF2-40B4-BE49-F238E27FC236}">
                <a16:creationId xmlns:a16="http://schemas.microsoft.com/office/drawing/2014/main" id="{498AD6F6-B0BB-5025-3DEA-033275EE1BAF}"/>
              </a:ext>
            </a:extLst>
          </p:cNvPr>
          <p:cNvSpPr>
            <a:spLocks noGrp="1"/>
          </p:cNvSpPr>
          <p:nvPr>
            <p:ph type="ftr" sz="quarter" idx="3"/>
          </p:nvPr>
        </p:nvSpPr>
        <p:spPr/>
        <p:txBody>
          <a:bodyPr/>
          <a:lstStyle/>
          <a:p>
            <a:pPr defTabSz="914400"/>
            <a:r>
              <a:rPr lang="en-US">
                <a:solidFill>
                  <a:srgbClr val="000000"/>
                </a:solidFill>
                <a:latin typeface="Calibri"/>
              </a:rPr>
              <a:t>Optional Tagline Goes Here | mn.gov/websiteurl</a:t>
            </a:r>
            <a:endParaRPr lang="en-US" dirty="0">
              <a:solidFill>
                <a:srgbClr val="000000"/>
              </a:solidFill>
              <a:latin typeface="Calibri"/>
            </a:endParaRPr>
          </a:p>
        </p:txBody>
      </p:sp>
      <p:sp>
        <p:nvSpPr>
          <p:cNvPr id="6" name="Slide Number Placeholder 5">
            <a:extLst>
              <a:ext uri="{FF2B5EF4-FFF2-40B4-BE49-F238E27FC236}">
                <a16:creationId xmlns:a16="http://schemas.microsoft.com/office/drawing/2014/main" id="{6B64E075-4E90-B2E2-FF4B-BF0FDC32151A}"/>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30</a:t>
            </a:fld>
            <a:endParaRPr lang="en-US" dirty="0">
              <a:solidFill>
                <a:srgbClr val="000000"/>
              </a:solidFill>
              <a:latin typeface="Calibri"/>
            </a:endParaRPr>
          </a:p>
        </p:txBody>
      </p:sp>
    </p:spTree>
    <p:extLst>
      <p:ext uri="{BB962C8B-B14F-4D97-AF65-F5344CB8AC3E}">
        <p14:creationId xmlns:p14="http://schemas.microsoft.com/office/powerpoint/2010/main" val="383234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p:cNvSpPr>
            <a:spLocks noGrp="1"/>
          </p:cNvSpPr>
          <p:nvPr>
            <p:ph type="title"/>
          </p:nvPr>
        </p:nvSpPr>
        <p:spPr/>
        <p:txBody>
          <a:bodyPr>
            <a:noAutofit/>
          </a:bodyPr>
          <a:lstStyle/>
          <a:p>
            <a:r>
              <a:rPr lang="en-US" dirty="0">
                <a:solidFill>
                  <a:schemeClr val="accent1"/>
                </a:solidFill>
              </a:rPr>
              <a:t>HEDA Steps</a:t>
            </a:r>
          </a:p>
        </p:txBody>
      </p:sp>
      <p:sp>
        <p:nvSpPr>
          <p:cNvPr id="7" name="Date Placeholder 6"/>
          <p:cNvSpPr>
            <a:spLocks noGrp="1"/>
          </p:cNvSpPr>
          <p:nvPr>
            <p:ph type="dt" sz="half" idx="11"/>
          </p:nvPr>
        </p:nvSpPr>
        <p:spPr/>
        <p:txBody>
          <a:bodyPr/>
          <a:lstStyle/>
          <a:p>
            <a:pPr defTabSz="914400"/>
            <a:r>
              <a:rPr lang="en-US" dirty="0">
                <a:solidFill>
                  <a:srgbClr val="000000"/>
                </a:solidFill>
                <a:latin typeface="Calibri"/>
              </a:rPr>
              <a:t>9/20/2018</a:t>
            </a:r>
          </a:p>
        </p:txBody>
      </p:sp>
      <p:sp>
        <p:nvSpPr>
          <p:cNvPr id="8" name="Slide Number Placeholder 7"/>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31</a:t>
            </a:fld>
            <a:endParaRPr lang="en-US" dirty="0">
              <a:solidFill>
                <a:srgbClr val="000000"/>
              </a:solidFill>
              <a:latin typeface="Calibri"/>
            </a:endParaRPr>
          </a:p>
        </p:txBody>
      </p:sp>
      <p:pic>
        <p:nvPicPr>
          <p:cNvPr id="23" name="Picture 22" descr="This diagram gives a high level overview of the Health Equity Data Analysis steps,  These include two rounds of looking a populations and difference and making connections to research.  Both these rounds require community engagement ">
            <a:extLst>
              <a:ext uri="{FF2B5EF4-FFF2-40B4-BE49-F238E27FC236}">
                <a16:creationId xmlns:a16="http://schemas.microsoft.com/office/drawing/2014/main" id="{EA0EBB54-79F2-BE19-4C89-4BB602799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522" y="0"/>
            <a:ext cx="9030478" cy="5544746"/>
          </a:xfrm>
          <a:prstGeom prst="rect">
            <a:avLst/>
          </a:prstGeom>
        </p:spPr>
      </p:pic>
    </p:spTree>
    <p:extLst>
      <p:ext uri="{BB962C8B-B14F-4D97-AF65-F5344CB8AC3E}">
        <p14:creationId xmlns:p14="http://schemas.microsoft.com/office/powerpoint/2010/main" val="248223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C8A4C8-F650-ACDE-DA8E-1857F0ECECBD}"/>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58C5CC9D-0DFE-3457-9087-6DDE1793C9E0}"/>
              </a:ext>
            </a:extLst>
          </p:cNvPr>
          <p:cNvSpPr>
            <a:spLocks noGrp="1"/>
          </p:cNvSpPr>
          <p:nvPr>
            <p:ph type="dt" sz="half" idx="10"/>
          </p:nvPr>
        </p:nvSpPr>
        <p:spPr/>
        <p:txBody>
          <a:bodyPr/>
          <a:lstStyle/>
          <a:p>
            <a:pPr defTabSz="914400"/>
            <a:fld id="{824D5D47-1752-4D84-8BFB-C2F71A34C932}" type="datetime1">
              <a:rPr lang="en-US">
                <a:solidFill>
                  <a:srgbClr val="000000"/>
                </a:solidFill>
                <a:latin typeface="Calibri"/>
              </a:rPr>
              <a:pPr defTabSz="914400"/>
              <a:t>9/6/2023</a:t>
            </a:fld>
            <a:endParaRPr lang="en-US" dirty="0">
              <a:solidFill>
                <a:srgbClr val="000000"/>
              </a:solidFill>
              <a:latin typeface="Calibri"/>
            </a:endParaRPr>
          </a:p>
        </p:txBody>
      </p:sp>
      <p:sp>
        <p:nvSpPr>
          <p:cNvPr id="5" name="Footer Placeholder 4">
            <a:extLst>
              <a:ext uri="{FF2B5EF4-FFF2-40B4-BE49-F238E27FC236}">
                <a16:creationId xmlns:a16="http://schemas.microsoft.com/office/drawing/2014/main" id="{A7698AD0-D3B9-2612-1E72-A85457290601}"/>
              </a:ext>
            </a:extLst>
          </p:cNvPr>
          <p:cNvSpPr>
            <a:spLocks noGrp="1"/>
          </p:cNvSpPr>
          <p:nvPr>
            <p:ph type="ftr" sz="quarter" idx="3"/>
          </p:nvPr>
        </p:nvSpPr>
        <p:spPr/>
        <p:txBody>
          <a:bodyPr/>
          <a:lstStyle/>
          <a:p>
            <a:pPr defTabSz="914400"/>
            <a:r>
              <a:rPr lang="en-US">
                <a:solidFill>
                  <a:srgbClr val="000000"/>
                </a:solidFill>
                <a:latin typeface="Calibri"/>
              </a:rPr>
              <a:t>Optional Tagline Goes Here </a:t>
            </a:r>
            <a:r>
              <a:rPr lang="en-US">
                <a:solidFill>
                  <a:srgbClr val="003865"/>
                </a:solidFill>
                <a:latin typeface="Calibri"/>
              </a:rPr>
              <a:t>|</a:t>
            </a:r>
            <a:r>
              <a:rPr lang="en-US">
                <a:solidFill>
                  <a:srgbClr val="000000"/>
                </a:solidFill>
                <a:latin typeface="Calibri"/>
              </a:rPr>
              <a:t> mn.gov/websiteurl</a:t>
            </a:r>
            <a:endParaRPr lang="en-US" dirty="0">
              <a:solidFill>
                <a:srgbClr val="000000"/>
              </a:solidFill>
              <a:latin typeface="Calibri"/>
            </a:endParaRPr>
          </a:p>
        </p:txBody>
      </p:sp>
      <p:sp>
        <p:nvSpPr>
          <p:cNvPr id="6" name="Slide Number Placeholder 5">
            <a:extLst>
              <a:ext uri="{FF2B5EF4-FFF2-40B4-BE49-F238E27FC236}">
                <a16:creationId xmlns:a16="http://schemas.microsoft.com/office/drawing/2014/main" id="{50FC5B3B-1D65-6120-AE7A-FD578075A9EA}"/>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32</a:t>
            </a:fld>
            <a:endParaRPr lang="en-US" dirty="0">
              <a:solidFill>
                <a:srgbClr val="000000"/>
              </a:solidFill>
              <a:latin typeface="Calibri"/>
            </a:endParaRPr>
          </a:p>
        </p:txBody>
      </p:sp>
      <p:pic>
        <p:nvPicPr>
          <p:cNvPr id="7" name="Picture 6" descr="This smart art graphic reflect the conventional solutions and intended outcome  to risk factors for diabetes based solely on quantitative dat">
            <a:extLst>
              <a:ext uri="{FF2B5EF4-FFF2-40B4-BE49-F238E27FC236}">
                <a16:creationId xmlns:a16="http://schemas.microsoft.com/office/drawing/2014/main" id="{7D9EA2EF-00A5-D0FD-ED7D-244F1FBEAEB7}"/>
              </a:ext>
            </a:extLst>
          </p:cNvPr>
          <p:cNvPicPr>
            <a:picLocks noChangeAspect="1"/>
          </p:cNvPicPr>
          <p:nvPr/>
        </p:nvPicPr>
        <p:blipFill rotWithShape="1">
          <a:blip r:embed="rId2"/>
          <a:srcRect l="1111" t="995" r="1111" b="995"/>
          <a:stretch/>
        </p:blipFill>
        <p:spPr>
          <a:xfrm>
            <a:off x="838199" y="0"/>
            <a:ext cx="10728960" cy="6979920"/>
          </a:xfrm>
          <a:prstGeom prst="rect">
            <a:avLst/>
          </a:prstGeom>
        </p:spPr>
      </p:pic>
    </p:spTree>
    <p:extLst>
      <p:ext uri="{BB962C8B-B14F-4D97-AF65-F5344CB8AC3E}">
        <p14:creationId xmlns:p14="http://schemas.microsoft.com/office/powerpoint/2010/main" val="312869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 on the left depicts a person going out an office door. Graphics on the right illustrate four community locations where conversations might occur.">
            <a:extLst>
              <a:ext uri="{FF2B5EF4-FFF2-40B4-BE49-F238E27FC236}">
                <a16:creationId xmlns:a16="http://schemas.microsoft.com/office/drawing/2014/main" id="{0B9BC649-E84A-DF41-CCF2-9E85E4AB1B3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95001" y="0"/>
            <a:ext cx="9883617" cy="7132320"/>
          </a:xfrm>
        </p:spPr>
      </p:pic>
      <p:sp>
        <p:nvSpPr>
          <p:cNvPr id="6" name="Rectangle 5">
            <a:extLst>
              <a:ext uri="{FF2B5EF4-FFF2-40B4-BE49-F238E27FC236}">
                <a16:creationId xmlns:a16="http://schemas.microsoft.com/office/drawing/2014/main" id="{E8CB440E-8A81-D81B-7A54-9ABA98920381}"/>
              </a:ext>
            </a:extLst>
          </p:cNvPr>
          <p:cNvSpPr/>
          <p:nvPr/>
        </p:nvSpPr>
        <p:spPr>
          <a:xfrm>
            <a:off x="1661160" y="6278880"/>
            <a:ext cx="1417320" cy="579120"/>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11EC34-3AFE-BEC8-7CA4-E67251E8EF9B}"/>
              </a:ext>
            </a:extLst>
          </p:cNvPr>
          <p:cNvSpPr/>
          <p:nvPr/>
        </p:nvSpPr>
        <p:spPr>
          <a:xfrm>
            <a:off x="9113522" y="6431280"/>
            <a:ext cx="1417320" cy="579120"/>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311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Two photos accompany text.  One photo of a chemical plant. Second photo of a city hall">
            <a:extLst>
              <a:ext uri="{FF2B5EF4-FFF2-40B4-BE49-F238E27FC236}">
                <a16:creationId xmlns:a16="http://schemas.microsoft.com/office/drawing/2014/main" id="{F764A02C-3BA7-7A22-93AD-CB974C69166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0" y="45500"/>
            <a:ext cx="9144000" cy="6812500"/>
          </a:xfrm>
        </p:spPr>
      </p:pic>
      <p:sp>
        <p:nvSpPr>
          <p:cNvPr id="5" name="Date Placeholder 4">
            <a:extLst>
              <a:ext uri="{FF2B5EF4-FFF2-40B4-BE49-F238E27FC236}">
                <a16:creationId xmlns:a16="http://schemas.microsoft.com/office/drawing/2014/main" id="{9F32BEA2-F7CF-5F6C-C668-538F716BF0F2}"/>
              </a:ext>
            </a:extLst>
          </p:cNvPr>
          <p:cNvSpPr>
            <a:spLocks noGrp="1"/>
          </p:cNvSpPr>
          <p:nvPr>
            <p:ph type="dt" sz="half" idx="10"/>
          </p:nvPr>
        </p:nvSpPr>
        <p:spPr/>
        <p:txBody>
          <a:bodyPr/>
          <a:lstStyle/>
          <a:p>
            <a:pPr defTabSz="914400"/>
            <a:fld id="{7C198DD1-C477-482D-A126-3FBDD1778E48}" type="datetime1">
              <a:rPr lang="en-US">
                <a:solidFill>
                  <a:srgbClr val="000000"/>
                </a:solidFill>
                <a:latin typeface="Calibri"/>
              </a:rPr>
              <a:pPr defTabSz="914400"/>
              <a:t>9/6/2023</a:t>
            </a:fld>
            <a:endParaRPr lang="en-US" dirty="0">
              <a:solidFill>
                <a:srgbClr val="000000"/>
              </a:solidFill>
              <a:latin typeface="Calibri"/>
            </a:endParaRPr>
          </a:p>
        </p:txBody>
      </p:sp>
      <p:sp>
        <p:nvSpPr>
          <p:cNvPr id="7" name="Slide Number Placeholder 6">
            <a:extLst>
              <a:ext uri="{FF2B5EF4-FFF2-40B4-BE49-F238E27FC236}">
                <a16:creationId xmlns:a16="http://schemas.microsoft.com/office/drawing/2014/main" id="{DD74FF56-7C00-A6AE-B210-57E503BCECB8}"/>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34</a:t>
            </a:fld>
            <a:endParaRPr lang="en-US" dirty="0">
              <a:solidFill>
                <a:srgbClr val="000000"/>
              </a:solidFill>
              <a:latin typeface="Calibri"/>
            </a:endParaRPr>
          </a:p>
        </p:txBody>
      </p:sp>
      <p:sp>
        <p:nvSpPr>
          <p:cNvPr id="6" name="Rectangle 5">
            <a:extLst>
              <a:ext uri="{FF2B5EF4-FFF2-40B4-BE49-F238E27FC236}">
                <a16:creationId xmlns:a16="http://schemas.microsoft.com/office/drawing/2014/main" id="{A4C78812-5C9B-B594-14D8-4D14631510C8}"/>
              </a:ext>
            </a:extLst>
          </p:cNvPr>
          <p:cNvSpPr/>
          <p:nvPr/>
        </p:nvSpPr>
        <p:spPr>
          <a:xfrm>
            <a:off x="640080" y="6249354"/>
            <a:ext cx="1417320" cy="579120"/>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6B8CCF-F419-9D2C-9FFD-C977F1B56104}"/>
              </a:ext>
            </a:extLst>
          </p:cNvPr>
          <p:cNvSpPr/>
          <p:nvPr/>
        </p:nvSpPr>
        <p:spPr>
          <a:xfrm>
            <a:off x="10622467" y="6325554"/>
            <a:ext cx="1417320" cy="579120"/>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63E222-8523-05C6-B821-7F6259D33D1B}"/>
              </a:ext>
            </a:extLst>
          </p:cNvPr>
          <p:cNvSpPr/>
          <p:nvPr/>
        </p:nvSpPr>
        <p:spPr>
          <a:xfrm>
            <a:off x="9227821" y="6326508"/>
            <a:ext cx="1417320" cy="579120"/>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02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FB74-029E-E65E-5295-A006F8114C3D}"/>
              </a:ext>
            </a:extLst>
          </p:cNvPr>
          <p:cNvSpPr>
            <a:spLocks noGrp="1"/>
          </p:cNvSpPr>
          <p:nvPr>
            <p:ph type="title"/>
          </p:nvPr>
        </p:nvSpPr>
        <p:spPr/>
        <p:txBody>
          <a:bodyPr/>
          <a:lstStyle/>
          <a:p>
            <a:r>
              <a:rPr lang="en-US" dirty="0"/>
              <a:t>Qualitative Data Collection: Who</a:t>
            </a:r>
          </a:p>
        </p:txBody>
      </p:sp>
      <p:pic>
        <p:nvPicPr>
          <p:cNvPr id="13" name="Content Placeholder 12" descr="6 graphics of different audiences that qualitative data could be collected from.">
            <a:extLst>
              <a:ext uri="{FF2B5EF4-FFF2-40B4-BE49-F238E27FC236}">
                <a16:creationId xmlns:a16="http://schemas.microsoft.com/office/drawing/2014/main" id="{11763381-1369-BE74-03DE-3B5E736E8F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1" y="1324751"/>
            <a:ext cx="9067801" cy="5533249"/>
          </a:xfrm>
        </p:spPr>
      </p:pic>
      <p:sp>
        <p:nvSpPr>
          <p:cNvPr id="5" name="Date Placeholder 4">
            <a:extLst>
              <a:ext uri="{FF2B5EF4-FFF2-40B4-BE49-F238E27FC236}">
                <a16:creationId xmlns:a16="http://schemas.microsoft.com/office/drawing/2014/main" id="{8F05ECF7-51B2-8D14-9AE9-F3715A9975C1}"/>
              </a:ext>
            </a:extLst>
          </p:cNvPr>
          <p:cNvSpPr>
            <a:spLocks noGrp="1"/>
          </p:cNvSpPr>
          <p:nvPr>
            <p:ph type="dt" sz="half" idx="10"/>
          </p:nvPr>
        </p:nvSpPr>
        <p:spPr/>
        <p:txBody>
          <a:bodyPr/>
          <a:lstStyle/>
          <a:p>
            <a:pPr defTabSz="914400"/>
            <a:fld id="{7C198DD1-C477-482D-A126-3FBDD1778E48}" type="datetime1">
              <a:rPr lang="en-US">
                <a:solidFill>
                  <a:srgbClr val="000000"/>
                </a:solidFill>
                <a:latin typeface="Calibri"/>
              </a:rPr>
              <a:pPr defTabSz="914400"/>
              <a:t>9/6/2023</a:t>
            </a:fld>
            <a:endParaRPr lang="en-US" dirty="0">
              <a:solidFill>
                <a:srgbClr val="000000"/>
              </a:solidFill>
              <a:latin typeface="Calibri"/>
            </a:endParaRPr>
          </a:p>
        </p:txBody>
      </p:sp>
      <p:sp>
        <p:nvSpPr>
          <p:cNvPr id="6" name="Footer Placeholder 5" descr="Six graphics of potential groups of people that qualitative data could be collected from.">
            <a:extLst>
              <a:ext uri="{FF2B5EF4-FFF2-40B4-BE49-F238E27FC236}">
                <a16:creationId xmlns:a16="http://schemas.microsoft.com/office/drawing/2014/main" id="{54BE4FE9-1F2F-C457-E79E-E13A6733BA95}"/>
              </a:ext>
            </a:extLst>
          </p:cNvPr>
          <p:cNvSpPr>
            <a:spLocks noGrp="1"/>
          </p:cNvSpPr>
          <p:nvPr>
            <p:ph type="ftr" sz="quarter" idx="3"/>
          </p:nvPr>
        </p:nvSpPr>
        <p:spPr/>
        <p:txBody>
          <a:bodyPr/>
          <a:lstStyle/>
          <a:p>
            <a:pPr defTabSz="914400"/>
            <a:r>
              <a:rPr lang="en-US" dirty="0">
                <a:solidFill>
                  <a:srgbClr val="000000"/>
                </a:solidFill>
                <a:latin typeface="Calibri"/>
              </a:rPr>
              <a:t>Optional Tagline Goes Here </a:t>
            </a:r>
            <a:r>
              <a:rPr lang="en-US" dirty="0">
                <a:solidFill>
                  <a:srgbClr val="003865"/>
                </a:solidFill>
                <a:latin typeface="Calibri"/>
              </a:rPr>
              <a:t>|</a:t>
            </a:r>
            <a:r>
              <a:rPr lang="en-US" dirty="0">
                <a:solidFill>
                  <a:srgbClr val="000000"/>
                </a:solidFill>
                <a:latin typeface="Calibri"/>
              </a:rPr>
              <a:t> mn.gov/</a:t>
            </a:r>
            <a:r>
              <a:rPr lang="en-US" dirty="0" err="1">
                <a:solidFill>
                  <a:srgbClr val="000000"/>
                </a:solidFill>
                <a:latin typeface="Calibri"/>
              </a:rPr>
              <a:t>websiteurl</a:t>
            </a:r>
            <a:endParaRPr lang="en-US" dirty="0">
              <a:solidFill>
                <a:srgbClr val="000000"/>
              </a:solidFill>
              <a:latin typeface="Calibri"/>
            </a:endParaRPr>
          </a:p>
        </p:txBody>
      </p:sp>
      <p:sp>
        <p:nvSpPr>
          <p:cNvPr id="7" name="Slide Number Placeholder 6">
            <a:extLst>
              <a:ext uri="{FF2B5EF4-FFF2-40B4-BE49-F238E27FC236}">
                <a16:creationId xmlns:a16="http://schemas.microsoft.com/office/drawing/2014/main" id="{642F77E3-C223-665B-9AE2-1F6DAA2CC6B3}"/>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35</a:t>
            </a:fld>
            <a:endParaRPr lang="en-US" dirty="0">
              <a:solidFill>
                <a:srgbClr val="000000"/>
              </a:solidFill>
              <a:latin typeface="Calibri"/>
            </a:endParaRPr>
          </a:p>
        </p:txBody>
      </p:sp>
      <p:sp>
        <p:nvSpPr>
          <p:cNvPr id="3" name="Rectangle 2">
            <a:extLst>
              <a:ext uri="{FF2B5EF4-FFF2-40B4-BE49-F238E27FC236}">
                <a16:creationId xmlns:a16="http://schemas.microsoft.com/office/drawing/2014/main" id="{74A0AA78-4037-1894-222B-EBDDA75FCC9B}"/>
              </a:ext>
            </a:extLst>
          </p:cNvPr>
          <p:cNvSpPr/>
          <p:nvPr/>
        </p:nvSpPr>
        <p:spPr>
          <a:xfrm>
            <a:off x="9883138" y="6278880"/>
            <a:ext cx="1546863" cy="579120"/>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872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4D26D-9330-16A2-FE40-22AD22E3BA96}"/>
              </a:ext>
            </a:extLst>
          </p:cNvPr>
          <p:cNvSpPr>
            <a:spLocks noGrp="1"/>
          </p:cNvSpPr>
          <p:nvPr>
            <p:ph type="title"/>
          </p:nvPr>
        </p:nvSpPr>
        <p:spPr/>
        <p:txBody>
          <a:bodyPr/>
          <a:lstStyle/>
          <a:p>
            <a:r>
              <a:rPr lang="en-US" dirty="0"/>
              <a:t>Qualitative Data Consideration:</a:t>
            </a:r>
            <a:r>
              <a:rPr lang="en-US" baseline="0" dirty="0"/>
              <a:t> Methods</a:t>
            </a:r>
            <a:endParaRPr lang="en-US" dirty="0"/>
          </a:p>
        </p:txBody>
      </p:sp>
      <p:sp>
        <p:nvSpPr>
          <p:cNvPr id="5" name="Date Placeholder 4">
            <a:extLst>
              <a:ext uri="{FF2B5EF4-FFF2-40B4-BE49-F238E27FC236}">
                <a16:creationId xmlns:a16="http://schemas.microsoft.com/office/drawing/2014/main" id="{C528F593-91D7-56B2-8C57-B1CFF99B4221}"/>
              </a:ext>
            </a:extLst>
          </p:cNvPr>
          <p:cNvSpPr>
            <a:spLocks noGrp="1"/>
          </p:cNvSpPr>
          <p:nvPr>
            <p:ph type="dt" sz="half" idx="10"/>
          </p:nvPr>
        </p:nvSpPr>
        <p:spPr/>
        <p:txBody>
          <a:bodyPr/>
          <a:lstStyle/>
          <a:p>
            <a:pPr defTabSz="914400"/>
            <a:fld id="{7C198DD1-C477-482D-A126-3FBDD1778E48}" type="datetime1">
              <a:rPr lang="en-US">
                <a:solidFill>
                  <a:srgbClr val="000000"/>
                </a:solidFill>
                <a:latin typeface="Calibri"/>
              </a:rPr>
              <a:pPr defTabSz="914400"/>
              <a:t>9/6/2023</a:t>
            </a:fld>
            <a:endParaRPr lang="en-US" dirty="0">
              <a:solidFill>
                <a:srgbClr val="000000"/>
              </a:solidFill>
              <a:latin typeface="Calibri"/>
            </a:endParaRPr>
          </a:p>
        </p:txBody>
      </p:sp>
      <p:sp>
        <p:nvSpPr>
          <p:cNvPr id="6" name="Footer Placeholder 5">
            <a:extLst>
              <a:ext uri="{FF2B5EF4-FFF2-40B4-BE49-F238E27FC236}">
                <a16:creationId xmlns:a16="http://schemas.microsoft.com/office/drawing/2014/main" id="{0E694196-AECA-2BFC-E2AA-3620C67AAA10}"/>
              </a:ext>
            </a:extLst>
          </p:cNvPr>
          <p:cNvSpPr>
            <a:spLocks noGrp="1"/>
          </p:cNvSpPr>
          <p:nvPr>
            <p:ph type="ftr" sz="quarter" idx="3"/>
          </p:nvPr>
        </p:nvSpPr>
        <p:spPr/>
        <p:txBody>
          <a:bodyPr/>
          <a:lstStyle/>
          <a:p>
            <a:pPr defTabSz="914400"/>
            <a:r>
              <a:rPr lang="en-US">
                <a:solidFill>
                  <a:srgbClr val="000000"/>
                </a:solidFill>
                <a:latin typeface="Calibri"/>
              </a:rPr>
              <a:t>Optional Tagline Goes Here </a:t>
            </a:r>
            <a:r>
              <a:rPr lang="en-US">
                <a:solidFill>
                  <a:srgbClr val="003865"/>
                </a:solidFill>
                <a:latin typeface="Calibri"/>
              </a:rPr>
              <a:t>|</a:t>
            </a:r>
            <a:r>
              <a:rPr lang="en-US">
                <a:solidFill>
                  <a:srgbClr val="000000"/>
                </a:solidFill>
                <a:latin typeface="Calibri"/>
              </a:rPr>
              <a:t> mn.gov/websiteurl</a:t>
            </a:r>
            <a:endParaRPr lang="en-US" dirty="0">
              <a:solidFill>
                <a:srgbClr val="000000"/>
              </a:solidFill>
              <a:latin typeface="Calibri"/>
            </a:endParaRPr>
          </a:p>
        </p:txBody>
      </p:sp>
      <p:sp>
        <p:nvSpPr>
          <p:cNvPr id="7" name="Slide Number Placeholder 6">
            <a:extLst>
              <a:ext uri="{FF2B5EF4-FFF2-40B4-BE49-F238E27FC236}">
                <a16:creationId xmlns:a16="http://schemas.microsoft.com/office/drawing/2014/main" id="{B5184DBF-916A-24FB-46B3-1A7E68DAA8E0}"/>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36</a:t>
            </a:fld>
            <a:endParaRPr lang="en-US" dirty="0">
              <a:solidFill>
                <a:srgbClr val="000000"/>
              </a:solidFill>
              <a:latin typeface="Calibri"/>
            </a:endParaRPr>
          </a:p>
        </p:txBody>
      </p:sp>
      <p:pic>
        <p:nvPicPr>
          <p:cNvPr id="4" name="Picture 3" descr="bubble chart with various kinds of qualitative data collections strategies including: focus groups, policy reviews, key informant interviews, pop-up engagement, world cafe, root cause analysis, fishbone analysis, intercept interviews">
            <a:extLst>
              <a:ext uri="{FF2B5EF4-FFF2-40B4-BE49-F238E27FC236}">
                <a16:creationId xmlns:a16="http://schemas.microsoft.com/office/drawing/2014/main" id="{A9843402-9111-2B24-9D6D-65D2ABEC9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93521"/>
            <a:ext cx="9143999" cy="5562599"/>
          </a:xfrm>
          <a:prstGeom prst="rect">
            <a:avLst/>
          </a:prstGeom>
        </p:spPr>
      </p:pic>
      <p:sp>
        <p:nvSpPr>
          <p:cNvPr id="3" name="Rectangle 2">
            <a:extLst>
              <a:ext uri="{FF2B5EF4-FFF2-40B4-BE49-F238E27FC236}">
                <a16:creationId xmlns:a16="http://schemas.microsoft.com/office/drawing/2014/main" id="{A8229876-DD4C-7C50-5FB8-9F08799136A1}"/>
              </a:ext>
            </a:extLst>
          </p:cNvPr>
          <p:cNvSpPr/>
          <p:nvPr/>
        </p:nvSpPr>
        <p:spPr>
          <a:xfrm>
            <a:off x="571466" y="6203316"/>
            <a:ext cx="2263174" cy="654684"/>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7C5AC2-E4AE-415C-A38A-92CFFE3DE03B}"/>
              </a:ext>
            </a:extLst>
          </p:cNvPr>
          <p:cNvSpPr/>
          <p:nvPr/>
        </p:nvSpPr>
        <p:spPr>
          <a:xfrm>
            <a:off x="9751333" y="6249035"/>
            <a:ext cx="1869200" cy="579120"/>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13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D1F62BF-477A-89D7-2095-98027F5F63D5}"/>
              </a:ext>
            </a:extLst>
          </p:cNvPr>
          <p:cNvSpPr>
            <a:spLocks noGrp="1"/>
          </p:cNvSpPr>
          <p:nvPr>
            <p:ph type="title"/>
          </p:nvPr>
        </p:nvSpPr>
        <p:spPr/>
        <p:txBody>
          <a:bodyPr/>
          <a:lstStyle/>
          <a:p>
            <a:r>
              <a:rPr lang="en-US" dirty="0"/>
              <a:t>The Challenge of the Predominant Health Narrative</a:t>
            </a:r>
          </a:p>
        </p:txBody>
      </p:sp>
      <p:sp>
        <p:nvSpPr>
          <p:cNvPr id="5" name="Date Placeholder 4">
            <a:extLst>
              <a:ext uri="{FF2B5EF4-FFF2-40B4-BE49-F238E27FC236}">
                <a16:creationId xmlns:a16="http://schemas.microsoft.com/office/drawing/2014/main" id="{62DC624B-807C-F463-2715-BBCB607301C5}"/>
              </a:ext>
            </a:extLst>
          </p:cNvPr>
          <p:cNvSpPr>
            <a:spLocks noGrp="1"/>
          </p:cNvSpPr>
          <p:nvPr>
            <p:ph type="dt" sz="half" idx="10"/>
          </p:nvPr>
        </p:nvSpPr>
        <p:spPr/>
        <p:txBody>
          <a:bodyPr/>
          <a:lstStyle/>
          <a:p>
            <a:pPr defTabSz="914400"/>
            <a:fld id="{7C198DD1-C477-482D-A126-3FBDD1778E48}" type="datetime1">
              <a:rPr lang="en-US">
                <a:solidFill>
                  <a:srgbClr val="000000"/>
                </a:solidFill>
                <a:latin typeface="Calibri"/>
              </a:rPr>
              <a:pPr defTabSz="914400"/>
              <a:t>9/6/2023</a:t>
            </a:fld>
            <a:endParaRPr lang="en-US" dirty="0">
              <a:solidFill>
                <a:srgbClr val="000000"/>
              </a:solidFill>
              <a:latin typeface="Calibri"/>
            </a:endParaRPr>
          </a:p>
        </p:txBody>
      </p:sp>
      <p:sp>
        <p:nvSpPr>
          <p:cNvPr id="6" name="Footer Placeholder 5">
            <a:extLst>
              <a:ext uri="{FF2B5EF4-FFF2-40B4-BE49-F238E27FC236}">
                <a16:creationId xmlns:a16="http://schemas.microsoft.com/office/drawing/2014/main" id="{C387E2B7-A44F-F081-A058-7FDA4048A440}"/>
              </a:ext>
            </a:extLst>
          </p:cNvPr>
          <p:cNvSpPr>
            <a:spLocks noGrp="1"/>
          </p:cNvSpPr>
          <p:nvPr>
            <p:ph type="ftr" sz="quarter" idx="3"/>
          </p:nvPr>
        </p:nvSpPr>
        <p:spPr/>
        <p:txBody>
          <a:bodyPr/>
          <a:lstStyle/>
          <a:p>
            <a:pPr defTabSz="914400"/>
            <a:r>
              <a:rPr lang="en-US">
                <a:solidFill>
                  <a:srgbClr val="000000"/>
                </a:solidFill>
                <a:latin typeface="Calibri"/>
              </a:rPr>
              <a:t>Optional Tagline Goes Here </a:t>
            </a:r>
            <a:r>
              <a:rPr lang="en-US">
                <a:solidFill>
                  <a:srgbClr val="003865"/>
                </a:solidFill>
                <a:latin typeface="Calibri"/>
              </a:rPr>
              <a:t>|</a:t>
            </a:r>
            <a:r>
              <a:rPr lang="en-US">
                <a:solidFill>
                  <a:srgbClr val="000000"/>
                </a:solidFill>
                <a:latin typeface="Calibri"/>
              </a:rPr>
              <a:t> mn.gov/websiteurl</a:t>
            </a:r>
            <a:endParaRPr lang="en-US" dirty="0">
              <a:solidFill>
                <a:srgbClr val="000000"/>
              </a:solidFill>
              <a:latin typeface="Calibri"/>
            </a:endParaRPr>
          </a:p>
        </p:txBody>
      </p:sp>
      <p:sp>
        <p:nvSpPr>
          <p:cNvPr id="7" name="Slide Number Placeholder 6">
            <a:extLst>
              <a:ext uri="{FF2B5EF4-FFF2-40B4-BE49-F238E27FC236}">
                <a16:creationId xmlns:a16="http://schemas.microsoft.com/office/drawing/2014/main" id="{2F614077-2EDF-08C5-AB7D-EA1E96AEDE12}"/>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37</a:t>
            </a:fld>
            <a:endParaRPr lang="en-US" dirty="0">
              <a:solidFill>
                <a:srgbClr val="000000"/>
              </a:solidFill>
              <a:latin typeface="Calibri"/>
            </a:endParaRPr>
          </a:p>
        </p:txBody>
      </p:sp>
      <p:pic>
        <p:nvPicPr>
          <p:cNvPr id="13" name="Content Placeholder 12" descr="A variety of audiences expressing the predominant narrative about health.">
            <a:extLst>
              <a:ext uri="{FF2B5EF4-FFF2-40B4-BE49-F238E27FC236}">
                <a16:creationId xmlns:a16="http://schemas.microsoft.com/office/drawing/2014/main" id="{43065F43-8DE1-5468-F8FB-CBBE0C09A0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1316267"/>
            <a:ext cx="9147421" cy="5541733"/>
          </a:xfrm>
        </p:spPr>
      </p:pic>
      <p:sp>
        <p:nvSpPr>
          <p:cNvPr id="2" name="Rectangle 1">
            <a:extLst>
              <a:ext uri="{FF2B5EF4-FFF2-40B4-BE49-F238E27FC236}">
                <a16:creationId xmlns:a16="http://schemas.microsoft.com/office/drawing/2014/main" id="{B4923F82-7795-517F-1255-4272F90A6A31}"/>
              </a:ext>
            </a:extLst>
          </p:cNvPr>
          <p:cNvSpPr/>
          <p:nvPr/>
        </p:nvSpPr>
        <p:spPr>
          <a:xfrm>
            <a:off x="9754755" y="6066791"/>
            <a:ext cx="1599043" cy="579120"/>
          </a:xfrm>
          <a:prstGeom prst="rect">
            <a:avLst/>
          </a:prstGeom>
          <a:solidFill>
            <a:schemeClr val="bg1"/>
          </a:solidFill>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872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7698AD0-D3B9-2612-1E72-A85457290601}"/>
              </a:ext>
            </a:extLst>
          </p:cNvPr>
          <p:cNvSpPr>
            <a:spLocks noGrp="1"/>
          </p:cNvSpPr>
          <p:nvPr>
            <p:ph type="ftr" sz="quarter" idx="3"/>
          </p:nvPr>
        </p:nvSpPr>
        <p:spPr/>
        <p:txBody>
          <a:bodyPr/>
          <a:lstStyle/>
          <a:p>
            <a:pPr defTabSz="914400"/>
            <a:r>
              <a:rPr lang="en-US">
                <a:solidFill>
                  <a:srgbClr val="000000"/>
                </a:solidFill>
                <a:latin typeface="Calibri"/>
              </a:rPr>
              <a:t>Optional Tagline Goes Here </a:t>
            </a:r>
            <a:r>
              <a:rPr lang="en-US">
                <a:solidFill>
                  <a:srgbClr val="003865"/>
                </a:solidFill>
                <a:latin typeface="Calibri"/>
              </a:rPr>
              <a:t>|</a:t>
            </a:r>
            <a:r>
              <a:rPr lang="en-US">
                <a:solidFill>
                  <a:srgbClr val="000000"/>
                </a:solidFill>
                <a:latin typeface="Calibri"/>
              </a:rPr>
              <a:t> mn.gov/websiteurl</a:t>
            </a:r>
            <a:endParaRPr lang="en-US" dirty="0">
              <a:solidFill>
                <a:srgbClr val="000000"/>
              </a:solidFill>
              <a:latin typeface="Calibri"/>
            </a:endParaRPr>
          </a:p>
        </p:txBody>
      </p:sp>
      <p:pic>
        <p:nvPicPr>
          <p:cNvPr id="7" name="Picture 6" descr="This smart art graphic reflect the conventional solutions and intended outcome  to risk factors for diabetes based solely on quantitative data">
            <a:extLst>
              <a:ext uri="{FF2B5EF4-FFF2-40B4-BE49-F238E27FC236}">
                <a16:creationId xmlns:a16="http://schemas.microsoft.com/office/drawing/2014/main" id="{7D9EA2EF-00A5-D0FD-ED7D-244F1FBEAEB7}"/>
              </a:ext>
            </a:extLst>
          </p:cNvPr>
          <p:cNvPicPr>
            <a:picLocks noChangeAspect="1"/>
          </p:cNvPicPr>
          <p:nvPr/>
        </p:nvPicPr>
        <p:blipFill>
          <a:blip r:embed="rId2"/>
          <a:stretch>
            <a:fillRect/>
          </a:stretch>
        </p:blipFill>
        <p:spPr>
          <a:xfrm>
            <a:off x="1558123" y="0"/>
            <a:ext cx="9095232" cy="6858000"/>
          </a:xfrm>
          <a:prstGeom prst="rect">
            <a:avLst/>
          </a:prstGeom>
        </p:spPr>
      </p:pic>
      <p:sp>
        <p:nvSpPr>
          <p:cNvPr id="9" name="Title 8">
            <a:extLst>
              <a:ext uri="{FF2B5EF4-FFF2-40B4-BE49-F238E27FC236}">
                <a16:creationId xmlns:a16="http://schemas.microsoft.com/office/drawing/2014/main" id="{9C173226-D075-C0F3-CFF7-515E674E323F}"/>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150948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839F-4D74-B44B-29F6-0B3930D02A86}"/>
              </a:ext>
            </a:extLst>
          </p:cNvPr>
          <p:cNvSpPr>
            <a:spLocks noGrp="1"/>
          </p:cNvSpPr>
          <p:nvPr>
            <p:ph type="title"/>
          </p:nvPr>
        </p:nvSpPr>
        <p:spPr/>
        <p:txBody>
          <a:bodyPr/>
          <a:lstStyle/>
          <a:p>
            <a:r>
              <a:rPr lang="en-US" dirty="0"/>
              <a:t>Expanded Solutions based on Expanded Data</a:t>
            </a:r>
          </a:p>
        </p:txBody>
      </p:sp>
      <p:sp>
        <p:nvSpPr>
          <p:cNvPr id="4" name="Date Placeholder 3">
            <a:extLst>
              <a:ext uri="{FF2B5EF4-FFF2-40B4-BE49-F238E27FC236}">
                <a16:creationId xmlns:a16="http://schemas.microsoft.com/office/drawing/2014/main" id="{97671D9B-2594-4656-4168-C837B59943BB}"/>
              </a:ext>
            </a:extLst>
          </p:cNvPr>
          <p:cNvSpPr>
            <a:spLocks noGrp="1"/>
          </p:cNvSpPr>
          <p:nvPr>
            <p:ph type="dt" sz="half" idx="10"/>
          </p:nvPr>
        </p:nvSpPr>
        <p:spPr/>
        <p:txBody>
          <a:bodyPr/>
          <a:lstStyle/>
          <a:p>
            <a:pPr defTabSz="914400"/>
            <a:fld id="{824D5D47-1752-4D84-8BFB-C2F71A34C932}" type="datetime1">
              <a:rPr lang="en-US">
                <a:solidFill>
                  <a:srgbClr val="000000"/>
                </a:solidFill>
                <a:latin typeface="Calibri"/>
              </a:rPr>
              <a:pPr defTabSz="914400"/>
              <a:t>9/6/2023</a:t>
            </a:fld>
            <a:endParaRPr lang="en-US" dirty="0">
              <a:solidFill>
                <a:srgbClr val="000000"/>
              </a:solidFill>
              <a:latin typeface="Calibri"/>
            </a:endParaRPr>
          </a:p>
        </p:txBody>
      </p:sp>
      <p:sp>
        <p:nvSpPr>
          <p:cNvPr id="6" name="Slide Number Placeholder 5">
            <a:extLst>
              <a:ext uri="{FF2B5EF4-FFF2-40B4-BE49-F238E27FC236}">
                <a16:creationId xmlns:a16="http://schemas.microsoft.com/office/drawing/2014/main" id="{D019923D-7302-E126-BB65-5C5C65C8C110}"/>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39</a:t>
            </a:fld>
            <a:endParaRPr lang="en-US" dirty="0">
              <a:solidFill>
                <a:srgbClr val="000000"/>
              </a:solidFill>
              <a:latin typeface="Calibri"/>
            </a:endParaRPr>
          </a:p>
        </p:txBody>
      </p:sp>
      <p:pic>
        <p:nvPicPr>
          <p:cNvPr id="9" name="Content Placeholder 8" descr="This smart art graphic reflects the expanded solutions and intended outcomes one the conditions and causes of the risk factors are taken into consideration">
            <a:extLst>
              <a:ext uri="{FF2B5EF4-FFF2-40B4-BE49-F238E27FC236}">
                <a16:creationId xmlns:a16="http://schemas.microsoft.com/office/drawing/2014/main" id="{E64F2491-2AFD-CF15-28CD-ADB8CE37A3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1" y="1371602"/>
            <a:ext cx="8915399" cy="4984749"/>
          </a:xfrm>
        </p:spPr>
      </p:pic>
    </p:spTree>
    <p:extLst>
      <p:ext uri="{BB962C8B-B14F-4D97-AF65-F5344CB8AC3E}">
        <p14:creationId xmlns:p14="http://schemas.microsoft.com/office/powerpoint/2010/main" val="393924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7976467" y="2576467"/>
            <a:ext cx="4062800" cy="3633600"/>
          </a:xfrm>
          <a:prstGeom prst="rect">
            <a:avLst/>
          </a:prstGeom>
        </p:spPr>
        <p:txBody>
          <a:bodyPr spcFirstLastPara="1" wrap="square" lIns="121900" tIns="121900" rIns="121900" bIns="121900" anchor="ctr" anchorCtr="0">
            <a:normAutofit fontScale="90000"/>
          </a:bodyPr>
          <a:lstStyle/>
          <a:p>
            <a:pPr marL="609585" indent="-413162">
              <a:buClr>
                <a:schemeClr val="lt1"/>
              </a:buClr>
              <a:buSzPct val="100000"/>
              <a:buFont typeface="Arial"/>
              <a:buChar char="❖"/>
            </a:pPr>
            <a:r>
              <a:rPr lang="en" sz="1896" b="1">
                <a:solidFill>
                  <a:schemeClr val="lt1"/>
                </a:solidFill>
              </a:rPr>
              <a:t>Published November 2021</a:t>
            </a:r>
            <a:r>
              <a:rPr lang="en" sz="1896">
                <a:solidFill>
                  <a:schemeClr val="lt1"/>
                </a:solidFill>
              </a:rPr>
              <a:t>; </a:t>
            </a:r>
            <a:endParaRPr sz="1896">
              <a:solidFill>
                <a:schemeClr val="lt1"/>
              </a:solidFill>
            </a:endParaRPr>
          </a:p>
          <a:p>
            <a:pPr marL="609585"/>
            <a:r>
              <a:rPr lang="en" sz="1896">
                <a:solidFill>
                  <a:schemeClr val="lt1"/>
                </a:solidFill>
              </a:rPr>
              <a:t>Robert Wood Johnson Foundation Grant (2018-2020)</a:t>
            </a:r>
            <a:endParaRPr sz="1896">
              <a:solidFill>
                <a:schemeClr val="lt1"/>
              </a:solidFill>
            </a:endParaRPr>
          </a:p>
          <a:p>
            <a:pPr marL="609585"/>
            <a:endParaRPr sz="1896">
              <a:solidFill>
                <a:schemeClr val="lt1"/>
              </a:solidFill>
            </a:endParaRPr>
          </a:p>
          <a:p>
            <a:pPr marL="609585" indent="-413162">
              <a:buClr>
                <a:schemeClr val="lt1"/>
              </a:buClr>
              <a:buSzPct val="100000"/>
              <a:buFont typeface="Arial"/>
              <a:buChar char="❖"/>
            </a:pPr>
            <a:r>
              <a:rPr lang="en" sz="1896" b="1">
                <a:solidFill>
                  <a:schemeClr val="lt1"/>
                </a:solidFill>
              </a:rPr>
              <a:t>Racial equity tools:</a:t>
            </a:r>
            <a:r>
              <a:rPr lang="en" sz="1896">
                <a:solidFill>
                  <a:schemeClr val="lt1"/>
                </a:solidFill>
              </a:rPr>
              <a:t> training materials, toolkits, data indicators, and frameworks to guide leaders, employees, and community members in working towards racial equity </a:t>
            </a:r>
            <a:endParaRPr sz="1896">
              <a:solidFill>
                <a:schemeClr val="lt1"/>
              </a:solidFill>
            </a:endParaRPr>
          </a:p>
          <a:p>
            <a:pPr marL="609585"/>
            <a:endParaRPr sz="1896">
              <a:solidFill>
                <a:schemeClr val="lt1"/>
              </a:solidFill>
            </a:endParaRPr>
          </a:p>
          <a:p>
            <a:pPr marL="609585" indent="-413162">
              <a:buClr>
                <a:schemeClr val="lt1"/>
              </a:buClr>
              <a:buSzPct val="100000"/>
              <a:buFont typeface="Arial"/>
              <a:buChar char="❖"/>
            </a:pPr>
            <a:r>
              <a:rPr lang="en" sz="1896" b="1">
                <a:solidFill>
                  <a:schemeClr val="lt1"/>
                </a:solidFill>
              </a:rPr>
              <a:t>Focus:</a:t>
            </a:r>
            <a:r>
              <a:rPr lang="en" sz="1896">
                <a:solidFill>
                  <a:schemeClr val="lt1"/>
                </a:solidFill>
              </a:rPr>
              <a:t> the use of racial equity tools to address systemic racism and the social determinants of health</a:t>
            </a:r>
            <a:endParaRPr sz="1896">
              <a:solidFill>
                <a:schemeClr val="lt1"/>
              </a:solidFill>
            </a:endParaRPr>
          </a:p>
          <a:p>
            <a:pPr marL="609585"/>
            <a:endParaRPr sz="1896">
              <a:solidFill>
                <a:schemeClr val="lt1"/>
              </a:solidFill>
            </a:endParaRPr>
          </a:p>
          <a:p>
            <a:pPr marL="609585" indent="-413162">
              <a:buClr>
                <a:schemeClr val="lt1"/>
              </a:buClr>
              <a:buSzPct val="100000"/>
              <a:buFont typeface="Arial"/>
              <a:buChar char="❖"/>
            </a:pPr>
            <a:r>
              <a:rPr lang="en" sz="1896" b="1">
                <a:solidFill>
                  <a:schemeClr val="lt1"/>
                </a:solidFill>
              </a:rPr>
              <a:t>Data analysis: </a:t>
            </a:r>
            <a:endParaRPr sz="1896" b="1">
              <a:solidFill>
                <a:schemeClr val="lt1"/>
              </a:solidFill>
            </a:endParaRPr>
          </a:p>
          <a:p>
            <a:pPr marL="1219170" lvl="1" indent="-413162">
              <a:buClr>
                <a:schemeClr val="lt1"/>
              </a:buClr>
              <a:buSzPct val="100000"/>
              <a:buChar char="➢"/>
            </a:pPr>
            <a:r>
              <a:rPr lang="en" sz="1896">
                <a:solidFill>
                  <a:schemeClr val="lt1"/>
                </a:solidFill>
              </a:rPr>
              <a:t>Quantitative data from policy surveillance and surveys </a:t>
            </a:r>
            <a:r>
              <a:rPr lang="en" sz="1896" i="1" u="sng">
                <a:solidFill>
                  <a:schemeClr val="lt1"/>
                </a:solidFill>
              </a:rPr>
              <a:t>and</a:t>
            </a:r>
            <a:r>
              <a:rPr lang="en" sz="1896" i="1">
                <a:solidFill>
                  <a:schemeClr val="lt1"/>
                </a:solidFill>
              </a:rPr>
              <a:t> </a:t>
            </a:r>
            <a:endParaRPr sz="1896" i="1">
              <a:solidFill>
                <a:schemeClr val="lt1"/>
              </a:solidFill>
            </a:endParaRPr>
          </a:p>
          <a:p>
            <a:pPr marL="1219170" lvl="1" indent="-413162">
              <a:buClr>
                <a:schemeClr val="lt1"/>
              </a:buClr>
              <a:buSzPct val="100000"/>
              <a:buChar char="➢"/>
            </a:pPr>
            <a:r>
              <a:rPr lang="en" sz="1896">
                <a:solidFill>
                  <a:schemeClr val="lt1"/>
                </a:solidFill>
              </a:rPr>
              <a:t>Qualitative data from interviews</a:t>
            </a:r>
            <a:endParaRPr sz="1896">
              <a:solidFill>
                <a:schemeClr val="lt1"/>
              </a:solidFill>
            </a:endParaRPr>
          </a:p>
          <a:p>
            <a:pPr marL="609585"/>
            <a:endParaRPr sz="1600">
              <a:solidFill>
                <a:srgbClr val="980000"/>
              </a:solidFill>
            </a:endParaRPr>
          </a:p>
          <a:p>
            <a:endParaRPr sz="1600">
              <a:solidFill>
                <a:srgbClr val="980000"/>
              </a:solidFill>
              <a:latin typeface="Calibri"/>
              <a:ea typeface="Calibri"/>
              <a:cs typeface="Calibri"/>
              <a:sym typeface="Calibri"/>
            </a:endParaRPr>
          </a:p>
          <a:p>
            <a:pPr>
              <a:buSzPct val="78571"/>
            </a:pPr>
            <a:endParaRPr sz="1867">
              <a:solidFill>
                <a:srgbClr val="980000"/>
              </a:solidFill>
              <a:latin typeface="Calibri"/>
              <a:ea typeface="Calibri"/>
              <a:cs typeface="Calibri"/>
              <a:sym typeface="Calibri"/>
            </a:endParaRPr>
          </a:p>
          <a:p>
            <a:pPr>
              <a:buSzPct val="78571"/>
            </a:pPr>
            <a:endParaRPr sz="1867">
              <a:latin typeface="Calibri"/>
              <a:ea typeface="Calibri"/>
              <a:cs typeface="Calibri"/>
              <a:sym typeface="Calibri"/>
            </a:endParaRPr>
          </a:p>
          <a:p>
            <a:endParaRPr/>
          </a:p>
        </p:txBody>
      </p:sp>
      <p:pic>
        <p:nvPicPr>
          <p:cNvPr id="76" name="Google Shape;76;p16"/>
          <p:cNvPicPr preferRelativeResize="0"/>
          <p:nvPr/>
        </p:nvPicPr>
        <p:blipFill>
          <a:blip r:embed="rId3">
            <a:alphaModFix/>
          </a:blip>
          <a:stretch>
            <a:fillRect/>
          </a:stretch>
        </p:blipFill>
        <p:spPr>
          <a:xfrm>
            <a:off x="399267" y="507633"/>
            <a:ext cx="7660467" cy="5013067"/>
          </a:xfrm>
          <a:prstGeom prst="rect">
            <a:avLst/>
          </a:prstGeom>
          <a:noFill/>
          <a:ln>
            <a:noFill/>
          </a:ln>
        </p:spPr>
      </p:pic>
      <p:sp>
        <p:nvSpPr>
          <p:cNvPr id="77" name="Google Shape;77;p16"/>
          <p:cNvSpPr txBox="1"/>
          <p:nvPr/>
        </p:nvSpPr>
        <p:spPr>
          <a:xfrm>
            <a:off x="277600" y="5466600"/>
            <a:ext cx="5948000" cy="497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u="sng" kern="0">
                <a:solidFill>
                  <a:srgbClr val="212121"/>
                </a:solidFill>
                <a:latin typeface="Arial"/>
                <a:cs typeface="Arial"/>
                <a:sym typeface="Arial"/>
                <a:hlinkClick r:id="rId4">
                  <a:extLst>
                    <a:ext uri="{A12FA001-AC4F-418D-AE19-62706E023703}">
                      <ahyp:hlinkClr xmlns:ahyp="http://schemas.microsoft.com/office/drawing/2018/hyperlinkcolor" val="tx"/>
                    </a:ext>
                  </a:extLst>
                </a:hlinkClick>
              </a:rPr>
              <a:t>https://ihje.org/our-work/reports/governmental-use-of-racial-equity-tools/</a:t>
            </a:r>
            <a:r>
              <a:rPr lang="en" sz="1333" kern="0">
                <a:solidFill>
                  <a:srgbClr val="212121"/>
                </a:solidFill>
                <a:latin typeface="Arial"/>
                <a:cs typeface="Arial"/>
                <a:sym typeface="Arial"/>
              </a:rPr>
              <a:t> </a:t>
            </a:r>
            <a:endParaRPr sz="1333" kern="0">
              <a:solidFill>
                <a:srgbClr val="212121"/>
              </a:solidFill>
              <a:latin typeface="Arial"/>
              <a:cs typeface="Arial"/>
              <a:sym typeface="Arial"/>
            </a:endParaRPr>
          </a:p>
        </p:txBody>
      </p:sp>
      <p:sp>
        <p:nvSpPr>
          <p:cNvPr id="78" name="Google Shape;78;p16"/>
          <p:cNvSpPr txBox="1"/>
          <p:nvPr/>
        </p:nvSpPr>
        <p:spPr>
          <a:xfrm>
            <a:off x="344467" y="6058734"/>
            <a:ext cx="4577600" cy="513883"/>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 sz="933" kern="0">
                <a:solidFill>
                  <a:srgbClr val="212121"/>
                </a:solidFill>
                <a:latin typeface="Arial"/>
                <a:cs typeface="Arial"/>
                <a:sym typeface="Arial"/>
              </a:rPr>
              <a:t>Copyright © 2023 by Ruqaiijah Yearby and Crystal Lewis.  All rights reserved.</a:t>
            </a:r>
            <a:endParaRPr sz="1867" kern="0">
              <a:solidFill>
                <a:srgbClr val="212121"/>
              </a:solidFill>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4717-CA6F-133A-8B7B-2CC2093AA976}"/>
              </a:ext>
            </a:extLst>
          </p:cNvPr>
          <p:cNvSpPr>
            <a:spLocks noGrp="1"/>
          </p:cNvSpPr>
          <p:nvPr>
            <p:ph type="title"/>
          </p:nvPr>
        </p:nvSpPr>
        <p:spPr/>
        <p:txBody>
          <a:bodyPr/>
          <a:lstStyle/>
          <a:p>
            <a:r>
              <a:rPr lang="en-US" dirty="0"/>
              <a:t>Shared Benefits of HEDA for </a:t>
            </a:r>
            <a:br>
              <a:rPr lang="en-US" dirty="0"/>
            </a:br>
            <a:r>
              <a:rPr lang="en-US" dirty="0"/>
              <a:t>the Community and Local Public Health</a:t>
            </a:r>
          </a:p>
        </p:txBody>
      </p:sp>
      <p:sp>
        <p:nvSpPr>
          <p:cNvPr id="4" name="Date Placeholder 3">
            <a:extLst>
              <a:ext uri="{FF2B5EF4-FFF2-40B4-BE49-F238E27FC236}">
                <a16:creationId xmlns:a16="http://schemas.microsoft.com/office/drawing/2014/main" id="{E4F776D4-2825-78CA-C39E-5506D971C1F6}"/>
              </a:ext>
            </a:extLst>
          </p:cNvPr>
          <p:cNvSpPr>
            <a:spLocks noGrp="1"/>
          </p:cNvSpPr>
          <p:nvPr>
            <p:ph type="dt" sz="half" idx="10"/>
          </p:nvPr>
        </p:nvSpPr>
        <p:spPr/>
        <p:txBody>
          <a:bodyPr/>
          <a:lstStyle/>
          <a:p>
            <a:pPr defTabSz="914400"/>
            <a:fld id="{824D5D47-1752-4D84-8BFB-C2F71A34C932}" type="datetime1">
              <a:rPr lang="en-US">
                <a:solidFill>
                  <a:srgbClr val="000000"/>
                </a:solidFill>
                <a:latin typeface="Calibri"/>
              </a:rPr>
              <a:pPr defTabSz="914400"/>
              <a:t>9/6/2023</a:t>
            </a:fld>
            <a:endParaRPr lang="en-US" dirty="0">
              <a:solidFill>
                <a:srgbClr val="000000"/>
              </a:solidFill>
              <a:latin typeface="Calibri"/>
            </a:endParaRPr>
          </a:p>
        </p:txBody>
      </p:sp>
      <p:sp>
        <p:nvSpPr>
          <p:cNvPr id="6" name="Slide Number Placeholder 5">
            <a:extLst>
              <a:ext uri="{FF2B5EF4-FFF2-40B4-BE49-F238E27FC236}">
                <a16:creationId xmlns:a16="http://schemas.microsoft.com/office/drawing/2014/main" id="{30CD0B58-58AD-DF53-4687-1E5439D3F2E8}"/>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40</a:t>
            </a:fld>
            <a:endParaRPr lang="en-US" dirty="0">
              <a:solidFill>
                <a:srgbClr val="000000"/>
              </a:solidFill>
              <a:latin typeface="Calibri"/>
            </a:endParaRPr>
          </a:p>
        </p:txBody>
      </p:sp>
      <p:pic>
        <p:nvPicPr>
          <p:cNvPr id="10" name="Content Placeholder 9" descr="Expanded capacity and understanding, lead to increased commitment and accountability and better aligned programs and processes and adoption of equitable policies">
            <a:extLst>
              <a:ext uri="{FF2B5EF4-FFF2-40B4-BE49-F238E27FC236}">
                <a16:creationId xmlns:a16="http://schemas.microsoft.com/office/drawing/2014/main" id="{F81087E5-7457-BDC2-9DA3-6E1E9B1CF8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371601"/>
            <a:ext cx="9067800" cy="4984749"/>
          </a:xfrm>
        </p:spPr>
      </p:pic>
    </p:spTree>
    <p:extLst>
      <p:ext uri="{BB962C8B-B14F-4D97-AF65-F5344CB8AC3E}">
        <p14:creationId xmlns:p14="http://schemas.microsoft.com/office/powerpoint/2010/main" val="3341169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80BC2-3783-48C4-8D95-C52E125D0075}"/>
              </a:ext>
            </a:extLst>
          </p:cNvPr>
          <p:cNvSpPr>
            <a:spLocks noGrp="1"/>
          </p:cNvSpPr>
          <p:nvPr>
            <p:ph type="title"/>
          </p:nvPr>
        </p:nvSpPr>
        <p:spPr>
          <a:xfrm>
            <a:off x="2564802" y="1143001"/>
            <a:ext cx="7116184" cy="2514601"/>
          </a:xfrm>
        </p:spPr>
        <p:txBody>
          <a:bodyPr/>
          <a:lstStyle/>
          <a:p>
            <a:r>
              <a:rPr lang="en-US" sz="2800" dirty="0"/>
              <a:t>“The [HEDA] has changed the way I think about how our agency interacts with our community. It has made me think extensively about how we obtain information from people in our community.”</a:t>
            </a:r>
            <a:endParaRPr lang="en-US" dirty="0"/>
          </a:p>
        </p:txBody>
      </p:sp>
      <p:sp>
        <p:nvSpPr>
          <p:cNvPr id="3" name="Text Placeholder 2">
            <a:extLst>
              <a:ext uri="{FF2B5EF4-FFF2-40B4-BE49-F238E27FC236}">
                <a16:creationId xmlns:a16="http://schemas.microsoft.com/office/drawing/2014/main" id="{24C6B765-088F-42CB-AE04-47F4F6B38A41}"/>
              </a:ext>
            </a:extLst>
          </p:cNvPr>
          <p:cNvSpPr>
            <a:spLocks noGrp="1"/>
          </p:cNvSpPr>
          <p:nvPr>
            <p:ph type="body" sz="quarter" idx="13"/>
          </p:nvPr>
        </p:nvSpPr>
        <p:spPr/>
        <p:txBody>
          <a:bodyPr/>
          <a:lstStyle/>
          <a:p>
            <a:r>
              <a:rPr lang="en-US" dirty="0"/>
              <a:t>MN LPH HEDA Participant</a:t>
            </a:r>
          </a:p>
        </p:txBody>
      </p:sp>
      <p:sp>
        <p:nvSpPr>
          <p:cNvPr id="4" name="Date Placeholder 3">
            <a:extLst>
              <a:ext uri="{FF2B5EF4-FFF2-40B4-BE49-F238E27FC236}">
                <a16:creationId xmlns:a16="http://schemas.microsoft.com/office/drawing/2014/main" id="{EF9DF836-6837-4AF9-853F-8604C5B7435F}"/>
              </a:ext>
            </a:extLst>
          </p:cNvPr>
          <p:cNvSpPr>
            <a:spLocks noGrp="1"/>
          </p:cNvSpPr>
          <p:nvPr>
            <p:ph type="dt" sz="half" idx="11"/>
          </p:nvPr>
        </p:nvSpPr>
        <p:spPr/>
        <p:txBody>
          <a:bodyPr/>
          <a:lstStyle/>
          <a:p>
            <a:pPr defTabSz="914400"/>
            <a:fld id="{276FB33B-BCEE-4E25-B97B-A564B0E1024B}" type="datetime1">
              <a:rPr lang="en-US">
                <a:solidFill>
                  <a:srgbClr val="FFFFFF"/>
                </a:solidFill>
                <a:latin typeface="Calibri"/>
              </a:rPr>
              <a:pPr defTabSz="914400"/>
              <a:t>9/6/2023</a:t>
            </a:fld>
            <a:endParaRPr lang="en-US" dirty="0">
              <a:solidFill>
                <a:srgbClr val="FFFFFF"/>
              </a:solidFill>
              <a:latin typeface="Calibri"/>
            </a:endParaRPr>
          </a:p>
        </p:txBody>
      </p:sp>
      <p:sp>
        <p:nvSpPr>
          <p:cNvPr id="5" name="Footer Placeholder 4">
            <a:extLst>
              <a:ext uri="{FF2B5EF4-FFF2-40B4-BE49-F238E27FC236}">
                <a16:creationId xmlns:a16="http://schemas.microsoft.com/office/drawing/2014/main" id="{F84F4B2A-BD62-4245-BA9D-8407C9F02C65}"/>
              </a:ext>
            </a:extLst>
          </p:cNvPr>
          <p:cNvSpPr>
            <a:spLocks noGrp="1"/>
          </p:cNvSpPr>
          <p:nvPr>
            <p:ph type="ftr" sz="quarter" idx="3"/>
          </p:nvPr>
        </p:nvSpPr>
        <p:spPr/>
        <p:txBody>
          <a:bodyPr/>
          <a:lstStyle/>
          <a:p>
            <a:pPr defTabSz="914400"/>
            <a:r>
              <a:rPr lang="en-US">
                <a:solidFill>
                  <a:srgbClr val="FFFFFF"/>
                </a:solidFill>
                <a:latin typeface="Calibri"/>
              </a:rPr>
              <a:t>Optional Tagline Goes Here </a:t>
            </a:r>
            <a:r>
              <a:rPr lang="en-US">
                <a:solidFill>
                  <a:srgbClr val="78BE21"/>
                </a:solidFill>
                <a:latin typeface="Calibri"/>
              </a:rPr>
              <a:t>|</a:t>
            </a:r>
            <a:r>
              <a:rPr lang="en-US">
                <a:solidFill>
                  <a:srgbClr val="FFFFFF"/>
                </a:solidFill>
                <a:latin typeface="Calibri"/>
              </a:rPr>
              <a:t> mn.gov/websiteurl</a:t>
            </a:r>
            <a:endParaRPr lang="en-US" dirty="0">
              <a:solidFill>
                <a:srgbClr val="FFFFFF"/>
              </a:solidFill>
              <a:latin typeface="Calibri"/>
            </a:endParaRPr>
          </a:p>
        </p:txBody>
      </p:sp>
      <p:sp>
        <p:nvSpPr>
          <p:cNvPr id="6" name="Slide Number Placeholder 5">
            <a:extLst>
              <a:ext uri="{FF2B5EF4-FFF2-40B4-BE49-F238E27FC236}">
                <a16:creationId xmlns:a16="http://schemas.microsoft.com/office/drawing/2014/main" id="{7F164335-F7C5-4180-8560-0D18A9F87D20}"/>
              </a:ext>
            </a:extLst>
          </p:cNvPr>
          <p:cNvSpPr>
            <a:spLocks noGrp="1"/>
          </p:cNvSpPr>
          <p:nvPr>
            <p:ph type="sldNum" sz="quarter" idx="12"/>
          </p:nvPr>
        </p:nvSpPr>
        <p:spPr/>
        <p:txBody>
          <a:bodyPr/>
          <a:lstStyle/>
          <a:p>
            <a:pPr defTabSz="914400"/>
            <a:fld id="{48F63A3B-78C7-47BE-AE5E-E10140E04643}" type="slidenum">
              <a:rPr lang="en-US">
                <a:solidFill>
                  <a:srgbClr val="FFFFFF"/>
                </a:solidFill>
                <a:latin typeface="Calibri"/>
              </a:rPr>
              <a:pPr defTabSz="914400"/>
              <a:t>41</a:t>
            </a:fld>
            <a:endParaRPr lang="en-US" dirty="0">
              <a:solidFill>
                <a:srgbClr val="FFFFFF"/>
              </a:solidFill>
              <a:latin typeface="Calibri"/>
            </a:endParaRPr>
          </a:p>
        </p:txBody>
      </p:sp>
    </p:spTree>
    <p:extLst>
      <p:ext uri="{BB962C8B-B14F-4D97-AF65-F5344CB8AC3E}">
        <p14:creationId xmlns:p14="http://schemas.microsoft.com/office/powerpoint/2010/main" val="20884785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9038-4ED9-4177-A79D-4CF7603069D6}"/>
              </a:ext>
            </a:extLst>
          </p:cNvPr>
          <p:cNvSpPr>
            <a:spLocks noGrp="1"/>
          </p:cNvSpPr>
          <p:nvPr>
            <p:ph type="title"/>
          </p:nvPr>
        </p:nvSpPr>
        <p:spPr/>
        <p:txBody>
          <a:bodyPr/>
          <a:lstStyle/>
          <a:p>
            <a:r>
              <a:rPr lang="en-US" dirty="0"/>
              <a:t>Other thoughts about Health Equity Tools</a:t>
            </a:r>
          </a:p>
        </p:txBody>
      </p:sp>
      <p:sp>
        <p:nvSpPr>
          <p:cNvPr id="3" name="Content Placeholder 2">
            <a:extLst>
              <a:ext uri="{FF2B5EF4-FFF2-40B4-BE49-F238E27FC236}">
                <a16:creationId xmlns:a16="http://schemas.microsoft.com/office/drawing/2014/main" id="{2310FB52-1E59-48FF-A27F-38F10C2AE910}"/>
              </a:ext>
            </a:extLst>
          </p:cNvPr>
          <p:cNvSpPr>
            <a:spLocks noGrp="1"/>
          </p:cNvSpPr>
          <p:nvPr>
            <p:ph idx="1"/>
          </p:nvPr>
        </p:nvSpPr>
        <p:spPr/>
        <p:txBody>
          <a:bodyPr/>
          <a:lstStyle/>
          <a:p>
            <a:pPr lvl="1"/>
            <a:r>
              <a:rPr lang="en-US" sz="2400" dirty="0"/>
              <a:t>Requiring </a:t>
            </a:r>
            <a:r>
              <a:rPr lang="en-US" sz="2400" dirty="0" err="1"/>
              <a:t>v.s</a:t>
            </a:r>
            <a:r>
              <a:rPr lang="en-US" sz="2400" dirty="0"/>
              <a:t>. opt in</a:t>
            </a:r>
          </a:p>
          <a:p>
            <a:pPr lvl="1"/>
            <a:r>
              <a:rPr lang="en-US" sz="2400" dirty="0"/>
              <a:t>Evolving understanding and revisions</a:t>
            </a:r>
          </a:p>
          <a:p>
            <a:pPr lvl="1"/>
            <a:r>
              <a:rPr lang="en-US" sz="2400" dirty="0"/>
              <a:t>Power of the predominant narrative and status quo</a:t>
            </a:r>
          </a:p>
          <a:p>
            <a:pPr marL="685800" lvl="2" indent="0">
              <a:buNone/>
            </a:pPr>
            <a:endParaRPr lang="en-US" dirty="0"/>
          </a:p>
        </p:txBody>
      </p:sp>
      <p:sp>
        <p:nvSpPr>
          <p:cNvPr id="4" name="Date Placeholder 3">
            <a:extLst>
              <a:ext uri="{FF2B5EF4-FFF2-40B4-BE49-F238E27FC236}">
                <a16:creationId xmlns:a16="http://schemas.microsoft.com/office/drawing/2014/main" id="{DFB89E4F-1BAA-45FA-BAA0-ED1C34BD2B7C}"/>
              </a:ext>
            </a:extLst>
          </p:cNvPr>
          <p:cNvSpPr>
            <a:spLocks noGrp="1"/>
          </p:cNvSpPr>
          <p:nvPr>
            <p:ph type="dt" sz="half" idx="10"/>
          </p:nvPr>
        </p:nvSpPr>
        <p:spPr/>
        <p:txBody>
          <a:bodyPr/>
          <a:lstStyle/>
          <a:p>
            <a:pPr defTabSz="914400"/>
            <a:fld id="{824D5D47-1752-4D84-8BFB-C2F71A34C932}" type="datetime1">
              <a:rPr lang="en-US">
                <a:solidFill>
                  <a:srgbClr val="000000"/>
                </a:solidFill>
                <a:latin typeface="Calibri"/>
              </a:rPr>
              <a:pPr defTabSz="914400"/>
              <a:t>9/6/2023</a:t>
            </a:fld>
            <a:endParaRPr lang="en-US" dirty="0">
              <a:solidFill>
                <a:srgbClr val="000000"/>
              </a:solidFill>
              <a:latin typeface="Calibri"/>
            </a:endParaRPr>
          </a:p>
        </p:txBody>
      </p:sp>
      <p:sp>
        <p:nvSpPr>
          <p:cNvPr id="5" name="Footer Placeholder 4">
            <a:extLst>
              <a:ext uri="{FF2B5EF4-FFF2-40B4-BE49-F238E27FC236}">
                <a16:creationId xmlns:a16="http://schemas.microsoft.com/office/drawing/2014/main" id="{C9C9C1CB-7CA5-4273-86E4-82FDEB8FE3E3}"/>
              </a:ext>
            </a:extLst>
          </p:cNvPr>
          <p:cNvSpPr>
            <a:spLocks noGrp="1"/>
          </p:cNvSpPr>
          <p:nvPr>
            <p:ph type="ftr" sz="quarter" idx="3"/>
          </p:nvPr>
        </p:nvSpPr>
        <p:spPr/>
        <p:txBody>
          <a:bodyPr/>
          <a:lstStyle/>
          <a:p>
            <a:pPr defTabSz="914400"/>
            <a:r>
              <a:rPr lang="en-US">
                <a:solidFill>
                  <a:srgbClr val="000000"/>
                </a:solidFill>
                <a:latin typeface="Calibri"/>
              </a:rPr>
              <a:t>Optional Tagline Goes Here </a:t>
            </a:r>
            <a:r>
              <a:rPr lang="en-US">
                <a:solidFill>
                  <a:srgbClr val="003865"/>
                </a:solidFill>
                <a:latin typeface="Calibri"/>
              </a:rPr>
              <a:t>|</a:t>
            </a:r>
            <a:r>
              <a:rPr lang="en-US">
                <a:solidFill>
                  <a:srgbClr val="000000"/>
                </a:solidFill>
                <a:latin typeface="Calibri"/>
              </a:rPr>
              <a:t> mn.gov/websiteurl</a:t>
            </a:r>
            <a:endParaRPr lang="en-US" dirty="0">
              <a:solidFill>
                <a:srgbClr val="000000"/>
              </a:solidFill>
              <a:latin typeface="Calibri"/>
            </a:endParaRPr>
          </a:p>
        </p:txBody>
      </p:sp>
      <p:sp>
        <p:nvSpPr>
          <p:cNvPr id="6" name="Slide Number Placeholder 5">
            <a:extLst>
              <a:ext uri="{FF2B5EF4-FFF2-40B4-BE49-F238E27FC236}">
                <a16:creationId xmlns:a16="http://schemas.microsoft.com/office/drawing/2014/main" id="{E68157E5-D7C2-483A-BC09-D5F87C275E95}"/>
              </a:ext>
            </a:extLst>
          </p:cNvPr>
          <p:cNvSpPr>
            <a:spLocks noGrp="1"/>
          </p:cNvSpPr>
          <p:nvPr>
            <p:ph type="sldNum" sz="quarter" idx="12"/>
          </p:nvPr>
        </p:nvSpPr>
        <p:spPr/>
        <p:txBody>
          <a:bodyPr/>
          <a:lstStyle/>
          <a:p>
            <a:pPr defTabSz="914400"/>
            <a:fld id="{48F63A3B-78C7-47BE-AE5E-E10140E04643}" type="slidenum">
              <a:rPr lang="en-US">
                <a:solidFill>
                  <a:srgbClr val="000000"/>
                </a:solidFill>
                <a:latin typeface="Calibri"/>
              </a:rPr>
              <a:pPr defTabSz="914400"/>
              <a:t>42</a:t>
            </a:fld>
            <a:endParaRPr lang="en-US" dirty="0">
              <a:solidFill>
                <a:srgbClr val="000000"/>
              </a:solidFill>
              <a:latin typeface="Calibri"/>
            </a:endParaRPr>
          </a:p>
        </p:txBody>
      </p:sp>
    </p:spTree>
    <p:extLst>
      <p:ext uri="{BB962C8B-B14F-4D97-AF65-F5344CB8AC3E}">
        <p14:creationId xmlns:p14="http://schemas.microsoft.com/office/powerpoint/2010/main" val="634160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1300352" y="6479064"/>
            <a:ext cx="9952567" cy="300671"/>
          </a:xfrm>
        </p:spPr>
        <p:txBody>
          <a:bodyPr/>
          <a:lstStyle/>
          <a:p>
            <a:r>
              <a:rPr lang="en-US" sz="900" dirty="0"/>
              <a:t>Advancing Equity for All Racial Groups through the Governmental Use of Racial Equity Tools  -   August 17, 2023</a:t>
            </a:r>
            <a:r>
              <a:rPr lang="en-US" dirty="0"/>
              <a:t>        </a:t>
            </a:r>
          </a:p>
        </p:txBody>
      </p:sp>
      <p:sp>
        <p:nvSpPr>
          <p:cNvPr id="5" name="Slide Number Placeholder 4"/>
          <p:cNvSpPr>
            <a:spLocks noGrp="1"/>
          </p:cNvSpPr>
          <p:nvPr>
            <p:ph type="sldNum" sz="quarter" idx="12"/>
          </p:nvPr>
        </p:nvSpPr>
        <p:spPr/>
        <p:txBody>
          <a:bodyPr/>
          <a:lstStyle/>
          <a:p>
            <a:fld id="{A4AE216E-30EE-794D-82EB-E7F5CCC91463}" type="slidenum">
              <a:rPr lang="en-US" smtClean="0"/>
              <a:pPr/>
              <a:t>43</a:t>
            </a:fld>
            <a:endParaRPr lang="en-US" dirty="0"/>
          </a:p>
        </p:txBody>
      </p:sp>
      <p:sp>
        <p:nvSpPr>
          <p:cNvPr id="7" name="Content Placeholder 6">
            <a:extLst>
              <a:ext uri="{FF2B5EF4-FFF2-40B4-BE49-F238E27FC236}">
                <a16:creationId xmlns:a16="http://schemas.microsoft.com/office/drawing/2014/main" id="{CF6771AB-919B-AF19-DE5C-0E0FBA8E98D8}"/>
              </a:ext>
            </a:extLst>
          </p:cNvPr>
          <p:cNvSpPr>
            <a:spLocks noGrp="1"/>
          </p:cNvSpPr>
          <p:nvPr>
            <p:ph sz="quarter" idx="13"/>
          </p:nvPr>
        </p:nvSpPr>
        <p:spPr>
          <a:xfrm>
            <a:off x="983112" y="1320760"/>
            <a:ext cx="2767795" cy="4683009"/>
          </a:xfrm>
        </p:spPr>
        <p:txBody>
          <a:bodyPr/>
          <a:lstStyle/>
          <a:p>
            <a:pPr indent="0" algn="ctr"/>
            <a:r>
              <a:rPr lang="en-US" sz="2200" dirty="0"/>
              <a:t>Equity in Budgeting Playbook </a:t>
            </a:r>
          </a:p>
          <a:p>
            <a:pPr indent="0"/>
            <a:endParaRPr lang="en-US" sz="2200" dirty="0"/>
          </a:p>
          <a:p>
            <a:pPr indent="0" algn="ctr"/>
            <a:r>
              <a:rPr lang="en-US" sz="2200" b="0" dirty="0"/>
              <a:t>Bookda </a:t>
            </a:r>
            <a:r>
              <a:rPr lang="en-US" sz="2200" b="0" dirty="0" err="1"/>
              <a:t>Gheisar</a:t>
            </a:r>
            <a:r>
              <a:rPr lang="en-US" sz="2200" b="0" dirty="0"/>
              <a:t>, </a:t>
            </a:r>
          </a:p>
          <a:p>
            <a:pPr indent="0" algn="ctr"/>
            <a:r>
              <a:rPr lang="en-US" sz="2200" b="0" dirty="0"/>
              <a:t>Master’s degree in Social Work and Social Policy </a:t>
            </a:r>
          </a:p>
          <a:p>
            <a:pPr indent="0" algn="ctr"/>
            <a:r>
              <a:rPr lang="en-US" sz="2200" b="0" i="1" dirty="0"/>
              <a:t>Senior Director </a:t>
            </a:r>
          </a:p>
          <a:p>
            <a:pPr indent="0" algn="ctr"/>
            <a:r>
              <a:rPr lang="en-US" sz="2200" b="0" i="1" dirty="0"/>
              <a:t>	Port of Seattle Office of Equity, Diversity &amp; Inclusion </a:t>
            </a:r>
            <a:endParaRPr lang="en-US" sz="2200" dirty="0"/>
          </a:p>
        </p:txBody>
      </p:sp>
      <p:pic>
        <p:nvPicPr>
          <p:cNvPr id="2" name="Picture 1" descr="A person in a dress&#10;&#10;Description automatically generated">
            <a:extLst>
              <a:ext uri="{FF2B5EF4-FFF2-40B4-BE49-F238E27FC236}">
                <a16:creationId xmlns:a16="http://schemas.microsoft.com/office/drawing/2014/main" id="{D0A68F24-3E14-EF71-22E8-0C0E8877C172}"/>
              </a:ext>
            </a:extLst>
          </p:cNvPr>
          <p:cNvPicPr>
            <a:picLocks noChangeAspect="1"/>
          </p:cNvPicPr>
          <p:nvPr/>
        </p:nvPicPr>
        <p:blipFill>
          <a:blip r:embed="rId3"/>
          <a:stretch>
            <a:fillRect/>
          </a:stretch>
        </p:blipFill>
        <p:spPr>
          <a:xfrm>
            <a:off x="4609322" y="1054359"/>
            <a:ext cx="7582678" cy="5215812"/>
          </a:xfrm>
          <a:prstGeom prst="rect">
            <a:avLst/>
          </a:prstGeom>
        </p:spPr>
      </p:pic>
    </p:spTree>
    <p:extLst>
      <p:ext uri="{BB962C8B-B14F-4D97-AF65-F5344CB8AC3E}">
        <p14:creationId xmlns:p14="http://schemas.microsoft.com/office/powerpoint/2010/main" val="2095147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D5ECBF-E335-44B9-9418-A79F5C16BFBC}"/>
              </a:ext>
            </a:extLst>
          </p:cNvPr>
          <p:cNvPicPr>
            <a:picLocks noChangeAspect="1"/>
          </p:cNvPicPr>
          <p:nvPr/>
        </p:nvPicPr>
        <p:blipFill>
          <a:blip r:embed="rId3" cstate="print">
            <a:extLst>
              <a:ext uri="{28A0092B-C50C-407E-A947-70E740481C1C}">
                <a14:useLocalDpi xmlns:a14="http://schemas.microsoft.com/office/drawing/2010/main" val="0"/>
              </a:ext>
            </a:extLst>
          </a:blip>
          <a:srcRect t="8414" b="8414"/>
          <a:stretch/>
        </p:blipFill>
        <p:spPr>
          <a:xfrm>
            <a:off x="0" y="-43797"/>
            <a:ext cx="12324080" cy="6839864"/>
          </a:xfrm>
          <a:prstGeom prst="rect">
            <a:avLst/>
          </a:prstGeom>
        </p:spPr>
      </p:pic>
      <p:sp>
        <p:nvSpPr>
          <p:cNvPr id="11" name="Rectangle: Diagonal Corners Rounded 10">
            <a:extLst>
              <a:ext uri="{FF2B5EF4-FFF2-40B4-BE49-F238E27FC236}">
                <a16:creationId xmlns:a16="http://schemas.microsoft.com/office/drawing/2014/main" id="{29FBCC42-63EF-4545-ACD5-A62B96FDC93A}"/>
              </a:ext>
            </a:extLst>
          </p:cNvPr>
          <p:cNvSpPr/>
          <p:nvPr/>
        </p:nvSpPr>
        <p:spPr>
          <a:xfrm>
            <a:off x="-291279" y="4932288"/>
            <a:ext cx="13416729" cy="1600200"/>
          </a:xfrm>
          <a:prstGeom prst="round2DiagRect">
            <a:avLst>
              <a:gd name="adj1" fmla="val 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DCE45250-5A58-4675-9040-20A5EF8AB6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86" y="5337168"/>
            <a:ext cx="1949527" cy="855489"/>
          </a:xfrm>
          <a:prstGeom prst="rect">
            <a:avLst/>
          </a:prstGeom>
        </p:spPr>
      </p:pic>
      <p:sp>
        <p:nvSpPr>
          <p:cNvPr id="16" name="Rectangle 15">
            <a:extLst>
              <a:ext uri="{FF2B5EF4-FFF2-40B4-BE49-F238E27FC236}">
                <a16:creationId xmlns:a16="http://schemas.microsoft.com/office/drawing/2014/main" id="{27D7999C-A72C-41B4-9824-9B6D9FEC556E}"/>
              </a:ext>
            </a:extLst>
          </p:cNvPr>
          <p:cNvSpPr/>
          <p:nvPr/>
        </p:nvSpPr>
        <p:spPr>
          <a:xfrm>
            <a:off x="985" y="4937301"/>
            <a:ext cx="264160" cy="16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50F47D74-30B0-4380-BF44-7D13ED6BED0D}"/>
              </a:ext>
            </a:extLst>
          </p:cNvPr>
          <p:cNvGrpSpPr/>
          <p:nvPr/>
        </p:nvGrpSpPr>
        <p:grpSpPr>
          <a:xfrm>
            <a:off x="2980553" y="5109267"/>
            <a:ext cx="9533507" cy="855489"/>
            <a:chOff x="2658493" y="4932288"/>
            <a:chExt cx="9533507" cy="789852"/>
          </a:xfrm>
        </p:grpSpPr>
        <p:sp>
          <p:nvSpPr>
            <p:cNvPr id="12" name="Subtitle 2">
              <a:extLst>
                <a:ext uri="{FF2B5EF4-FFF2-40B4-BE49-F238E27FC236}">
                  <a16:creationId xmlns:a16="http://schemas.microsoft.com/office/drawing/2014/main" id="{FC0A944A-0364-46E4-8C2A-1F787268C22E}"/>
                </a:ext>
              </a:extLst>
            </p:cNvPr>
            <p:cNvSpPr txBox="1">
              <a:spLocks/>
            </p:cNvSpPr>
            <p:nvPr/>
          </p:nvSpPr>
          <p:spPr bwMode="auto">
            <a:xfrm>
              <a:off x="2658493" y="4932288"/>
              <a:ext cx="9533507" cy="7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rgbClr val="1B4A55"/>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rgbClr val="1B4A55"/>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rgbClr val="1B4A55"/>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rgbClr val="1B4A55"/>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rgbClr val="1B4A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3200" b="1" i="0" u="none" strike="noStrike" kern="1200" cap="none" spc="0" normalizeH="0" baseline="0" noProof="0">
                  <a:ln>
                    <a:noFill/>
                  </a:ln>
                  <a:solidFill>
                    <a:prstClr val="white"/>
                  </a:solidFill>
                  <a:effectLst/>
                  <a:uLnTx/>
                  <a:uFillTx/>
                  <a:latin typeface="Arial" panose="020B0604020202020204"/>
                  <a:ea typeface="+mn-ea"/>
                  <a:cs typeface="+mn-cs"/>
                </a:rPr>
                <a:t>2024 Equity in Budgeting Playbook</a:t>
              </a:r>
              <a:endParaRPr kumimoji="0" lang="en-US" sz="320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white"/>
                  </a:solidFill>
                  <a:effectLst/>
                  <a:uLnTx/>
                  <a:uFillTx/>
                  <a:latin typeface="Arial" panose="020B0604020202020204"/>
                  <a:ea typeface="+mn-ea"/>
                  <a:cs typeface="+mn-cs"/>
                </a:rPr>
                <a:t>Office of Equity, Diversity, and Inclusion</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EFB3E3DB-A181-43E5-BCDE-CC50EAEA201D}"/>
                </a:ext>
              </a:extLst>
            </p:cNvPr>
            <p:cNvCxnSpPr>
              <a:cxnSpLocks/>
            </p:cNvCxnSpPr>
            <p:nvPr/>
          </p:nvCxnSpPr>
          <p:spPr>
            <a:xfrm>
              <a:off x="2712038" y="5614803"/>
              <a:ext cx="8552860" cy="0"/>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36643820"/>
      </p:ext>
    </p:extLst>
  </p:cSld>
  <p:clrMapOvr>
    <a:masterClrMapping/>
  </p:clrMapOvr>
  <p:transition spd="slow">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0262" y="355605"/>
            <a:ext cx="3759200" cy="973662"/>
          </a:xfrm>
        </p:spPr>
        <p:txBody>
          <a:bodyPr>
            <a:normAutofit fontScale="90000"/>
          </a:bodyPr>
          <a:lstStyle/>
          <a:p>
            <a:r>
              <a:rPr lang="en-US"/>
              <a:t>A Progressive Force</a:t>
            </a:r>
          </a:p>
        </p:txBody>
      </p:sp>
      <p:pic>
        <p:nvPicPr>
          <p:cNvPr id="7" name="Picture Placeholder 6"/>
          <p:cNvPicPr>
            <a:picLocks noGrp="1" noChangeAspect="1"/>
          </p:cNvPicPr>
          <p:nvPr>
            <p:ph type="pic" idx="1"/>
          </p:nvPr>
        </p:nvPicPr>
        <p:blipFill>
          <a:blip r:embed="rId2" cstate="email">
            <a:extLst>
              <a:ext uri="{28A0092B-C50C-407E-A947-70E740481C1C}">
                <a14:useLocalDpi xmlns:a14="http://schemas.microsoft.com/office/drawing/2010/main"/>
              </a:ext>
            </a:extLst>
          </a:blip>
          <a:srcRect t="60" b="60"/>
          <a:stretch>
            <a:fillRect/>
          </a:stretch>
        </p:blipFill>
        <p:spPr/>
      </p:pic>
      <p:sp>
        <p:nvSpPr>
          <p:cNvPr id="4" name="Text Placeholder 3"/>
          <p:cNvSpPr>
            <a:spLocks noGrp="1"/>
          </p:cNvSpPr>
          <p:nvPr>
            <p:ph type="body" sz="half" idx="2"/>
          </p:nvPr>
        </p:nvSpPr>
        <p:spPr>
          <a:xfrm>
            <a:off x="8522113" y="1633516"/>
            <a:ext cx="3395497" cy="3827484"/>
          </a:xfrm>
        </p:spPr>
        <p:txBody>
          <a:bodyPr>
            <a:normAutofit/>
          </a:bodyPr>
          <a:lstStyle/>
          <a:p>
            <a:pPr marL="285697" indent="-285697">
              <a:buFont typeface="Arial" panose="020B0604020202020204" pitchFamily="34" charset="0"/>
              <a:buChar char="•"/>
            </a:pPr>
            <a:r>
              <a:rPr lang="en-US" sz="1900"/>
              <a:t>Created over 100 years ago to control and develop Seattle’s waterfront</a:t>
            </a:r>
          </a:p>
          <a:p>
            <a:pPr marL="285697" indent="-285697">
              <a:buFont typeface="Arial" panose="020B0604020202020204" pitchFamily="34" charset="0"/>
              <a:buChar char="•"/>
            </a:pPr>
            <a:r>
              <a:rPr lang="en-US" sz="1900"/>
              <a:t>Special purpose municipal government elected by locals </a:t>
            </a:r>
          </a:p>
          <a:p>
            <a:pPr marL="285697" indent="-285697">
              <a:buFont typeface="Arial" panose="020B0604020202020204" pitchFamily="34" charset="0"/>
              <a:buChar char="•"/>
            </a:pPr>
            <a:r>
              <a:rPr lang="en-US" sz="1900"/>
              <a:t>Ports enjoy state statutory powers to raise taxes, develop, operate and maintain public facilities</a:t>
            </a:r>
          </a:p>
          <a:p>
            <a:pPr marL="285697" indent="-285697">
              <a:buFont typeface="Arial" panose="020B0604020202020204" pitchFamily="34" charset="0"/>
              <a:buChar char="•"/>
            </a:pPr>
            <a:r>
              <a:rPr lang="en-US" sz="1900"/>
              <a:t>75+ Port districts statewide</a:t>
            </a:r>
          </a:p>
          <a:p>
            <a:pPr marL="285697" indent="-285697">
              <a:buFont typeface="Arial" panose="020B0604020202020204" pitchFamily="34" charset="0"/>
              <a:buChar char="•"/>
            </a:pPr>
            <a:endParaRPr lang="en-US"/>
          </a:p>
          <a:p>
            <a:endParaRPr lang="en-US"/>
          </a:p>
          <a:p>
            <a:pPr marL="285697" indent="-285697">
              <a:buFont typeface="Arial" panose="020B0604020202020204" pitchFamily="34" charset="0"/>
              <a:buChar char="•"/>
            </a:pPr>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5601" y="5461000"/>
            <a:ext cx="1948523" cy="850416"/>
          </a:xfrm>
          <a:prstGeom prst="rect">
            <a:avLst/>
          </a:prstGeom>
        </p:spPr>
      </p:pic>
    </p:spTree>
    <p:extLst>
      <p:ext uri="{BB962C8B-B14F-4D97-AF65-F5344CB8AC3E}">
        <p14:creationId xmlns:p14="http://schemas.microsoft.com/office/powerpoint/2010/main" val="3624938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9974-168D-4794-AC61-651A10239056}"/>
              </a:ext>
            </a:extLst>
          </p:cNvPr>
          <p:cNvSpPr>
            <a:spLocks noGrp="1"/>
          </p:cNvSpPr>
          <p:nvPr>
            <p:ph type="title"/>
          </p:nvPr>
        </p:nvSpPr>
        <p:spPr/>
        <p:txBody>
          <a:bodyPr>
            <a:normAutofit fontScale="90000"/>
          </a:bodyPr>
          <a:lstStyle/>
          <a:p>
            <a:r>
              <a:rPr lang="en-US" b="1"/>
              <a:t>About the Port</a:t>
            </a:r>
            <a:endParaRPr lang="en-US" b="1">
              <a:cs typeface="Calibri"/>
            </a:endParaRPr>
          </a:p>
        </p:txBody>
      </p:sp>
      <p:sp>
        <p:nvSpPr>
          <p:cNvPr id="4" name="Slide Number Placeholder 3">
            <a:extLst>
              <a:ext uri="{FF2B5EF4-FFF2-40B4-BE49-F238E27FC236}">
                <a16:creationId xmlns:a16="http://schemas.microsoft.com/office/drawing/2014/main" id="{35B033BF-8956-4F4D-9284-7DB05FE8357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60E5A4D-2439-42BC-BABB-6AD786F2FD5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grpSp>
        <p:nvGrpSpPr>
          <p:cNvPr id="34" name="Graphic 11">
            <a:extLst>
              <a:ext uri="{FF2B5EF4-FFF2-40B4-BE49-F238E27FC236}">
                <a16:creationId xmlns:a16="http://schemas.microsoft.com/office/drawing/2014/main" id="{66AB09EC-82E2-4694-8BC8-12088A206795}"/>
              </a:ext>
            </a:extLst>
          </p:cNvPr>
          <p:cNvGrpSpPr/>
          <p:nvPr/>
        </p:nvGrpSpPr>
        <p:grpSpPr>
          <a:xfrm>
            <a:off x="1680473" y="4135946"/>
            <a:ext cx="847725" cy="847725"/>
            <a:chOff x="2859595" y="2473833"/>
            <a:chExt cx="847725" cy="847725"/>
          </a:xfrm>
          <a:solidFill>
            <a:schemeClr val="accent1"/>
          </a:solidFill>
        </p:grpSpPr>
        <p:sp>
          <p:nvSpPr>
            <p:cNvPr id="35" name="Freeform: Shape 34">
              <a:extLst>
                <a:ext uri="{FF2B5EF4-FFF2-40B4-BE49-F238E27FC236}">
                  <a16:creationId xmlns:a16="http://schemas.microsoft.com/office/drawing/2014/main" id="{B5B9CE4C-270D-4153-A68C-13F354CDF503}"/>
                </a:ext>
              </a:extLst>
            </p:cNvPr>
            <p:cNvSpPr/>
            <p:nvPr/>
          </p:nvSpPr>
          <p:spPr>
            <a:xfrm>
              <a:off x="2859595" y="2473833"/>
              <a:ext cx="847725" cy="847725"/>
            </a:xfrm>
            <a:custGeom>
              <a:avLst/>
              <a:gdLst>
                <a:gd name="connsiteX0" fmla="*/ 854964 w 847725"/>
                <a:gd name="connsiteY0" fmla="*/ 427387 h 847725"/>
                <a:gd name="connsiteX1" fmla="*/ 824579 w 847725"/>
                <a:gd name="connsiteY1" fmla="*/ 586073 h 847725"/>
                <a:gd name="connsiteX2" fmla="*/ 782193 w 847725"/>
                <a:gd name="connsiteY2" fmla="*/ 666179 h 847725"/>
                <a:gd name="connsiteX3" fmla="*/ 754285 w 847725"/>
                <a:gd name="connsiteY3" fmla="*/ 703136 h 847725"/>
                <a:gd name="connsiteX4" fmla="*/ 703136 w 847725"/>
                <a:gd name="connsiteY4" fmla="*/ 754190 h 847725"/>
                <a:gd name="connsiteX5" fmla="*/ 427577 w 847725"/>
                <a:gd name="connsiteY5" fmla="*/ 854964 h 847725"/>
                <a:gd name="connsiteX6" fmla="*/ 151638 w 847725"/>
                <a:gd name="connsiteY6" fmla="*/ 753904 h 847725"/>
                <a:gd name="connsiteX7" fmla="*/ 100965 w 847725"/>
                <a:gd name="connsiteY7" fmla="*/ 703136 h 847725"/>
                <a:gd name="connsiteX8" fmla="*/ 72771 w 847725"/>
                <a:gd name="connsiteY8" fmla="*/ 665893 h 847725"/>
                <a:gd name="connsiteX9" fmla="*/ 58388 w 847725"/>
                <a:gd name="connsiteY9" fmla="*/ 643033 h 847725"/>
                <a:gd name="connsiteX10" fmla="*/ 47244 w 847725"/>
                <a:gd name="connsiteY10" fmla="*/ 622745 h 847725"/>
                <a:gd name="connsiteX11" fmla="*/ 30290 w 847725"/>
                <a:gd name="connsiteY11" fmla="*/ 585502 h 847725"/>
                <a:gd name="connsiteX12" fmla="*/ 0 w 847725"/>
                <a:gd name="connsiteY12" fmla="*/ 427387 h 847725"/>
                <a:gd name="connsiteX13" fmla="*/ 427577 w 847725"/>
                <a:gd name="connsiteY13" fmla="*/ 0 h 847725"/>
                <a:gd name="connsiteX14" fmla="*/ 854964 w 847725"/>
                <a:gd name="connsiteY14" fmla="*/ 427387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5" h="847725">
                  <a:moveTo>
                    <a:pt x="854964" y="427387"/>
                  </a:moveTo>
                  <a:cubicBezTo>
                    <a:pt x="854964" y="483394"/>
                    <a:pt x="844201" y="537020"/>
                    <a:pt x="824579" y="586073"/>
                  </a:cubicBezTo>
                  <a:cubicBezTo>
                    <a:pt x="813245" y="614363"/>
                    <a:pt x="798957" y="641223"/>
                    <a:pt x="782193" y="666179"/>
                  </a:cubicBezTo>
                  <a:cubicBezTo>
                    <a:pt x="773525" y="679037"/>
                    <a:pt x="764191" y="691325"/>
                    <a:pt x="754285" y="703136"/>
                  </a:cubicBezTo>
                  <a:cubicBezTo>
                    <a:pt x="738664" y="721614"/>
                    <a:pt x="721614" y="738664"/>
                    <a:pt x="703136" y="754190"/>
                  </a:cubicBezTo>
                  <a:cubicBezTo>
                    <a:pt x="628745" y="817150"/>
                    <a:pt x="532543" y="854964"/>
                    <a:pt x="427577" y="854964"/>
                  </a:cubicBezTo>
                  <a:cubicBezTo>
                    <a:pt x="322421" y="854964"/>
                    <a:pt x="226123" y="816959"/>
                    <a:pt x="151638" y="753904"/>
                  </a:cubicBezTo>
                  <a:cubicBezTo>
                    <a:pt x="133350" y="738473"/>
                    <a:pt x="116300" y="721424"/>
                    <a:pt x="100965" y="703136"/>
                  </a:cubicBezTo>
                  <a:cubicBezTo>
                    <a:pt x="90869" y="691229"/>
                    <a:pt x="81439" y="678847"/>
                    <a:pt x="72771" y="665893"/>
                  </a:cubicBezTo>
                  <a:cubicBezTo>
                    <a:pt x="67723" y="658463"/>
                    <a:pt x="62960" y="650843"/>
                    <a:pt x="58388" y="643033"/>
                  </a:cubicBezTo>
                  <a:cubicBezTo>
                    <a:pt x="54483" y="636556"/>
                    <a:pt x="50673" y="629793"/>
                    <a:pt x="47244" y="622745"/>
                  </a:cubicBezTo>
                  <a:cubicBezTo>
                    <a:pt x="40958" y="610648"/>
                    <a:pt x="35338" y="598265"/>
                    <a:pt x="30290" y="585502"/>
                  </a:cubicBezTo>
                  <a:cubicBezTo>
                    <a:pt x="10668" y="536543"/>
                    <a:pt x="0" y="483108"/>
                    <a:pt x="0" y="427387"/>
                  </a:cubicBezTo>
                  <a:cubicBezTo>
                    <a:pt x="0" y="191262"/>
                    <a:pt x="191453" y="0"/>
                    <a:pt x="427577" y="0"/>
                  </a:cubicBezTo>
                  <a:cubicBezTo>
                    <a:pt x="663702" y="0"/>
                    <a:pt x="854964" y="191262"/>
                    <a:pt x="854964" y="427387"/>
                  </a:cubicBezTo>
                  <a:close/>
                </a:path>
              </a:pathLst>
            </a:custGeom>
            <a:solidFill>
              <a:schemeClr val="tx2"/>
            </a:solidFill>
            <a:ln w="23265" cap="flat">
              <a:solidFill>
                <a:srgbClr val="FFFFF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36" name="Graphic 11">
              <a:extLst>
                <a:ext uri="{FF2B5EF4-FFF2-40B4-BE49-F238E27FC236}">
                  <a16:creationId xmlns:a16="http://schemas.microsoft.com/office/drawing/2014/main" id="{66AB09EC-82E2-4694-8BC8-12088A206795}"/>
                </a:ext>
              </a:extLst>
            </p:cNvPr>
            <p:cNvGrpSpPr/>
            <p:nvPr/>
          </p:nvGrpSpPr>
          <p:grpSpPr>
            <a:xfrm>
              <a:off x="2889884" y="2558415"/>
              <a:ext cx="790575" cy="685800"/>
              <a:chOff x="2889884" y="2558415"/>
              <a:chExt cx="790575" cy="685800"/>
            </a:xfrm>
            <a:solidFill>
              <a:srgbClr val="FFFFFF"/>
            </a:solidFill>
          </p:grpSpPr>
          <p:sp>
            <p:nvSpPr>
              <p:cNvPr id="37" name="Freeform: Shape 36">
                <a:extLst>
                  <a:ext uri="{FF2B5EF4-FFF2-40B4-BE49-F238E27FC236}">
                    <a16:creationId xmlns:a16="http://schemas.microsoft.com/office/drawing/2014/main" id="{DB85B205-5C57-4483-99EC-2D0020FE42C5}"/>
                  </a:ext>
                </a:extLst>
              </p:cNvPr>
              <p:cNvSpPr/>
              <p:nvPr/>
            </p:nvSpPr>
            <p:spPr>
              <a:xfrm>
                <a:off x="2960559" y="3155906"/>
                <a:ext cx="647700" cy="85725"/>
              </a:xfrm>
              <a:custGeom>
                <a:avLst/>
                <a:gdLst>
                  <a:gd name="connsiteX0" fmla="*/ 653320 w 647700"/>
                  <a:gd name="connsiteY0" fmla="*/ 21062 h 85725"/>
                  <a:gd name="connsiteX1" fmla="*/ 615601 w 647700"/>
                  <a:gd name="connsiteY1" fmla="*/ 11632 h 85725"/>
                  <a:gd name="connsiteX2" fmla="*/ 524161 w 647700"/>
                  <a:gd name="connsiteY2" fmla="*/ 16204 h 85725"/>
                  <a:gd name="connsiteX3" fmla="*/ 447389 w 647700"/>
                  <a:gd name="connsiteY3" fmla="*/ 12013 h 85725"/>
                  <a:gd name="connsiteX4" fmla="*/ 363760 w 647700"/>
                  <a:gd name="connsiteY4" fmla="*/ 14299 h 85725"/>
                  <a:gd name="connsiteX5" fmla="*/ 288417 w 647700"/>
                  <a:gd name="connsiteY5" fmla="*/ 14299 h 85725"/>
                  <a:gd name="connsiteX6" fmla="*/ 205645 w 647700"/>
                  <a:gd name="connsiteY6" fmla="*/ 12013 h 85725"/>
                  <a:gd name="connsiteX7" fmla="*/ 128397 w 647700"/>
                  <a:gd name="connsiteY7" fmla="*/ 16204 h 85725"/>
                  <a:gd name="connsiteX8" fmla="*/ 37433 w 647700"/>
                  <a:gd name="connsiteY8" fmla="*/ 11632 h 85725"/>
                  <a:gd name="connsiteX9" fmla="*/ 0 w 647700"/>
                  <a:gd name="connsiteY9" fmla="*/ 21062 h 85725"/>
                  <a:gd name="connsiteX10" fmla="*/ 50673 w 647700"/>
                  <a:gd name="connsiteY10" fmla="*/ 71830 h 85725"/>
                  <a:gd name="connsiteX11" fmla="*/ 114967 w 647700"/>
                  <a:gd name="connsiteY11" fmla="*/ 75545 h 85725"/>
                  <a:gd name="connsiteX12" fmla="*/ 203073 w 647700"/>
                  <a:gd name="connsiteY12" fmla="*/ 77641 h 85725"/>
                  <a:gd name="connsiteX13" fmla="*/ 279940 w 647700"/>
                  <a:gd name="connsiteY13" fmla="*/ 75164 h 85725"/>
                  <a:gd name="connsiteX14" fmla="*/ 372713 w 647700"/>
                  <a:gd name="connsiteY14" fmla="*/ 75831 h 85725"/>
                  <a:gd name="connsiteX15" fmla="*/ 449961 w 647700"/>
                  <a:gd name="connsiteY15" fmla="*/ 77641 h 85725"/>
                  <a:gd name="connsiteX16" fmla="*/ 538067 w 647700"/>
                  <a:gd name="connsiteY16" fmla="*/ 75545 h 85725"/>
                  <a:gd name="connsiteX17" fmla="*/ 602171 w 647700"/>
                  <a:gd name="connsiteY17" fmla="*/ 72116 h 85725"/>
                  <a:gd name="connsiteX18" fmla="*/ 653320 w 647700"/>
                  <a:gd name="connsiteY18" fmla="*/ 2106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7700" h="85725">
                    <a:moveTo>
                      <a:pt x="653320" y="21062"/>
                    </a:moveTo>
                    <a:cubicBezTo>
                      <a:pt x="626936" y="20586"/>
                      <a:pt x="615601" y="11632"/>
                      <a:pt x="615601" y="11632"/>
                    </a:cubicBezTo>
                    <a:cubicBezTo>
                      <a:pt x="586835" y="-6179"/>
                      <a:pt x="560451" y="-2655"/>
                      <a:pt x="524161" y="16204"/>
                    </a:cubicBezTo>
                    <a:cubicBezTo>
                      <a:pt x="503492" y="26968"/>
                      <a:pt x="470630" y="24110"/>
                      <a:pt x="447389" y="12013"/>
                    </a:cubicBezTo>
                    <a:cubicBezTo>
                      <a:pt x="415385" y="-4656"/>
                      <a:pt x="397288" y="-560"/>
                      <a:pt x="363760" y="14299"/>
                    </a:cubicBezTo>
                    <a:cubicBezTo>
                      <a:pt x="337757" y="25920"/>
                      <a:pt x="314325" y="25825"/>
                      <a:pt x="288417" y="14299"/>
                    </a:cubicBezTo>
                    <a:cubicBezTo>
                      <a:pt x="254889" y="-655"/>
                      <a:pt x="237649" y="-4656"/>
                      <a:pt x="205645" y="12013"/>
                    </a:cubicBezTo>
                    <a:cubicBezTo>
                      <a:pt x="182404" y="24110"/>
                      <a:pt x="149066" y="26968"/>
                      <a:pt x="128397" y="16204"/>
                    </a:cubicBezTo>
                    <a:cubicBezTo>
                      <a:pt x="92107" y="-2655"/>
                      <a:pt x="66199" y="-6179"/>
                      <a:pt x="37433" y="11632"/>
                    </a:cubicBezTo>
                    <a:cubicBezTo>
                      <a:pt x="37433" y="11632"/>
                      <a:pt x="25718" y="20491"/>
                      <a:pt x="0" y="21062"/>
                    </a:cubicBezTo>
                    <a:cubicBezTo>
                      <a:pt x="15335" y="39350"/>
                      <a:pt x="32385" y="56400"/>
                      <a:pt x="50673" y="71830"/>
                    </a:cubicBezTo>
                    <a:cubicBezTo>
                      <a:pt x="66294" y="65449"/>
                      <a:pt x="88964" y="62210"/>
                      <a:pt x="114967" y="75545"/>
                    </a:cubicBezTo>
                    <a:cubicBezTo>
                      <a:pt x="147638" y="92214"/>
                      <a:pt x="175355" y="92214"/>
                      <a:pt x="203073" y="77641"/>
                    </a:cubicBezTo>
                    <a:cubicBezTo>
                      <a:pt x="230886" y="63163"/>
                      <a:pt x="246221" y="60591"/>
                      <a:pt x="279940" y="75164"/>
                    </a:cubicBezTo>
                    <a:cubicBezTo>
                      <a:pt x="312611" y="91833"/>
                      <a:pt x="344996" y="90309"/>
                      <a:pt x="372713" y="75831"/>
                    </a:cubicBezTo>
                    <a:cubicBezTo>
                      <a:pt x="406432" y="61162"/>
                      <a:pt x="422148" y="63163"/>
                      <a:pt x="449961" y="77641"/>
                    </a:cubicBezTo>
                    <a:cubicBezTo>
                      <a:pt x="477679" y="92214"/>
                      <a:pt x="505396" y="92214"/>
                      <a:pt x="538067" y="75545"/>
                    </a:cubicBezTo>
                    <a:cubicBezTo>
                      <a:pt x="564356" y="62115"/>
                      <a:pt x="586645" y="65544"/>
                      <a:pt x="602171" y="72116"/>
                    </a:cubicBezTo>
                    <a:lnTo>
                      <a:pt x="653320" y="21062"/>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38" name="Freeform: Shape 37">
                <a:extLst>
                  <a:ext uri="{FF2B5EF4-FFF2-40B4-BE49-F238E27FC236}">
                    <a16:creationId xmlns:a16="http://schemas.microsoft.com/office/drawing/2014/main" id="{E07D131D-AB8E-40E7-AB94-FB8339DB1B9B}"/>
                  </a:ext>
                </a:extLst>
              </p:cNvPr>
              <p:cNvSpPr/>
              <p:nvPr/>
            </p:nvSpPr>
            <p:spPr>
              <a:xfrm>
                <a:off x="2889884" y="2558415"/>
                <a:ext cx="790575" cy="581025"/>
              </a:xfrm>
              <a:custGeom>
                <a:avLst/>
                <a:gdLst>
                  <a:gd name="connsiteX0" fmla="*/ 766382 w 790575"/>
                  <a:gd name="connsiteY0" fmla="*/ 512255 h 581025"/>
                  <a:gd name="connsiteX1" fmla="*/ 766286 w 790575"/>
                  <a:gd name="connsiteY1" fmla="*/ 512255 h 581025"/>
                  <a:gd name="connsiteX2" fmla="*/ 726472 w 790575"/>
                  <a:gd name="connsiteY2" fmla="*/ 521684 h 581025"/>
                  <a:gd name="connsiteX3" fmla="*/ 726472 w 790575"/>
                  <a:gd name="connsiteY3" fmla="*/ 521113 h 581025"/>
                  <a:gd name="connsiteX4" fmla="*/ 686657 w 790575"/>
                  <a:gd name="connsiteY4" fmla="*/ 511683 h 581025"/>
                  <a:gd name="connsiteX5" fmla="*/ 575024 w 790575"/>
                  <a:gd name="connsiteY5" fmla="*/ 518446 h 581025"/>
                  <a:gd name="connsiteX6" fmla="*/ 575024 w 790575"/>
                  <a:gd name="connsiteY6" fmla="*/ 367856 h 581025"/>
                  <a:gd name="connsiteX7" fmla="*/ 621983 w 790575"/>
                  <a:gd name="connsiteY7" fmla="*/ 259747 h 581025"/>
                  <a:gd name="connsiteX8" fmla="*/ 604838 w 790575"/>
                  <a:gd name="connsiteY8" fmla="*/ 220599 h 581025"/>
                  <a:gd name="connsiteX9" fmla="*/ 576453 w 790575"/>
                  <a:gd name="connsiteY9" fmla="*/ 208979 h 581025"/>
                  <a:gd name="connsiteX10" fmla="*/ 576453 w 790575"/>
                  <a:gd name="connsiteY10" fmla="*/ 115348 h 581025"/>
                  <a:gd name="connsiteX11" fmla="*/ 521589 w 790575"/>
                  <a:gd name="connsiteY11" fmla="*/ 115348 h 581025"/>
                  <a:gd name="connsiteX12" fmla="*/ 521589 w 790575"/>
                  <a:gd name="connsiteY12" fmla="*/ 66008 h 581025"/>
                  <a:gd name="connsiteX13" fmla="*/ 444818 w 790575"/>
                  <a:gd name="connsiteY13" fmla="*/ 66008 h 581025"/>
                  <a:gd name="connsiteX14" fmla="*/ 444818 w 790575"/>
                  <a:gd name="connsiteY14" fmla="*/ 0 h 581025"/>
                  <a:gd name="connsiteX15" fmla="*/ 349568 w 790575"/>
                  <a:gd name="connsiteY15" fmla="*/ 0 h 581025"/>
                  <a:gd name="connsiteX16" fmla="*/ 349568 w 790575"/>
                  <a:gd name="connsiteY16" fmla="*/ 66008 h 581025"/>
                  <a:gd name="connsiteX17" fmla="*/ 272796 w 790575"/>
                  <a:gd name="connsiteY17" fmla="*/ 66008 h 581025"/>
                  <a:gd name="connsiteX18" fmla="*/ 272796 w 790575"/>
                  <a:gd name="connsiteY18" fmla="*/ 115348 h 581025"/>
                  <a:gd name="connsiteX19" fmla="*/ 217932 w 790575"/>
                  <a:gd name="connsiteY19" fmla="*/ 115348 h 581025"/>
                  <a:gd name="connsiteX20" fmla="*/ 217932 w 790575"/>
                  <a:gd name="connsiteY20" fmla="*/ 208979 h 581025"/>
                  <a:gd name="connsiteX21" fmla="*/ 189547 w 790575"/>
                  <a:gd name="connsiteY21" fmla="*/ 220599 h 581025"/>
                  <a:gd name="connsiteX22" fmla="*/ 172403 w 790575"/>
                  <a:gd name="connsiteY22" fmla="*/ 259747 h 581025"/>
                  <a:gd name="connsiteX23" fmla="*/ 219361 w 790575"/>
                  <a:gd name="connsiteY23" fmla="*/ 367856 h 581025"/>
                  <a:gd name="connsiteX24" fmla="*/ 219361 w 790575"/>
                  <a:gd name="connsiteY24" fmla="*/ 518446 h 581025"/>
                  <a:gd name="connsiteX25" fmla="*/ 107728 w 790575"/>
                  <a:gd name="connsiteY25" fmla="*/ 512255 h 581025"/>
                  <a:gd name="connsiteX26" fmla="*/ 96869 w 790575"/>
                  <a:gd name="connsiteY26" fmla="*/ 516731 h 581025"/>
                  <a:gd name="connsiteX27" fmla="*/ 68199 w 790575"/>
                  <a:gd name="connsiteY27" fmla="*/ 521684 h 581025"/>
                  <a:gd name="connsiteX28" fmla="*/ 68199 w 790575"/>
                  <a:gd name="connsiteY28" fmla="*/ 521113 h 581025"/>
                  <a:gd name="connsiteX29" fmla="*/ 28385 w 790575"/>
                  <a:gd name="connsiteY29" fmla="*/ 511683 h 581025"/>
                  <a:gd name="connsiteX30" fmla="*/ 0 w 790575"/>
                  <a:gd name="connsiteY30" fmla="*/ 500920 h 581025"/>
                  <a:gd name="connsiteX31" fmla="*/ 16954 w 790575"/>
                  <a:gd name="connsiteY31" fmla="*/ 538163 h 581025"/>
                  <a:gd name="connsiteX32" fmla="*/ 28099 w 790575"/>
                  <a:gd name="connsiteY32" fmla="*/ 558451 h 581025"/>
                  <a:gd name="connsiteX33" fmla="*/ 42481 w 790575"/>
                  <a:gd name="connsiteY33" fmla="*/ 581311 h 581025"/>
                  <a:gd name="connsiteX34" fmla="*/ 67913 w 790575"/>
                  <a:gd name="connsiteY34" fmla="*/ 586169 h 581025"/>
                  <a:gd name="connsiteX35" fmla="*/ 67913 w 790575"/>
                  <a:gd name="connsiteY35" fmla="*/ 586264 h 581025"/>
                  <a:gd name="connsiteX36" fmla="*/ 68104 w 790575"/>
                  <a:gd name="connsiteY36" fmla="*/ 586169 h 581025"/>
                  <a:gd name="connsiteX37" fmla="*/ 68199 w 790575"/>
                  <a:gd name="connsiteY37" fmla="*/ 586264 h 581025"/>
                  <a:gd name="connsiteX38" fmla="*/ 68199 w 790575"/>
                  <a:gd name="connsiteY38" fmla="*/ 586169 h 581025"/>
                  <a:gd name="connsiteX39" fmla="*/ 109823 w 790575"/>
                  <a:gd name="connsiteY39" fmla="*/ 573881 h 581025"/>
                  <a:gd name="connsiteX40" fmla="*/ 185261 w 790575"/>
                  <a:gd name="connsiteY40" fmla="*/ 573977 h 581025"/>
                  <a:gd name="connsiteX41" fmla="*/ 273463 w 790575"/>
                  <a:gd name="connsiteY41" fmla="*/ 576167 h 581025"/>
                  <a:gd name="connsiteX42" fmla="*/ 351282 w 790575"/>
                  <a:gd name="connsiteY42" fmla="*/ 573977 h 581025"/>
                  <a:gd name="connsiteX43" fmla="*/ 442627 w 790575"/>
                  <a:gd name="connsiteY43" fmla="*/ 574358 h 581025"/>
                  <a:gd name="connsiteX44" fmla="*/ 520922 w 790575"/>
                  <a:gd name="connsiteY44" fmla="*/ 576167 h 581025"/>
                  <a:gd name="connsiteX45" fmla="*/ 609124 w 790575"/>
                  <a:gd name="connsiteY45" fmla="*/ 573977 h 581025"/>
                  <a:gd name="connsiteX46" fmla="*/ 684562 w 790575"/>
                  <a:gd name="connsiteY46" fmla="*/ 573881 h 581025"/>
                  <a:gd name="connsiteX47" fmla="*/ 726472 w 790575"/>
                  <a:gd name="connsiteY47" fmla="*/ 586264 h 581025"/>
                  <a:gd name="connsiteX48" fmla="*/ 751903 w 790575"/>
                  <a:gd name="connsiteY48" fmla="*/ 581597 h 581025"/>
                  <a:gd name="connsiteX49" fmla="*/ 794290 w 790575"/>
                  <a:gd name="connsiteY49" fmla="*/ 501491 h 581025"/>
                  <a:gd name="connsiteX50" fmla="*/ 766382 w 790575"/>
                  <a:gd name="connsiteY50" fmla="*/ 512255 h 581025"/>
                  <a:gd name="connsiteX51" fmla="*/ 535877 w 790575"/>
                  <a:gd name="connsiteY51" fmla="*/ 191548 h 581025"/>
                  <a:gd name="connsiteX52" fmla="*/ 397193 w 790575"/>
                  <a:gd name="connsiteY52" fmla="*/ 134398 h 581025"/>
                  <a:gd name="connsiteX53" fmla="*/ 258509 w 790575"/>
                  <a:gd name="connsiteY53" fmla="*/ 191548 h 581025"/>
                  <a:gd name="connsiteX54" fmla="*/ 258509 w 790575"/>
                  <a:gd name="connsiteY54" fmla="*/ 153829 h 581025"/>
                  <a:gd name="connsiteX55" fmla="*/ 313277 w 790575"/>
                  <a:gd name="connsiteY55" fmla="*/ 153829 h 581025"/>
                  <a:gd name="connsiteX56" fmla="*/ 313277 w 790575"/>
                  <a:gd name="connsiteY56" fmla="*/ 105251 h 581025"/>
                  <a:gd name="connsiteX57" fmla="*/ 481108 w 790575"/>
                  <a:gd name="connsiteY57" fmla="*/ 105251 h 581025"/>
                  <a:gd name="connsiteX58" fmla="*/ 481108 w 790575"/>
                  <a:gd name="connsiteY58" fmla="*/ 153829 h 581025"/>
                  <a:gd name="connsiteX59" fmla="*/ 535877 w 790575"/>
                  <a:gd name="connsiteY59" fmla="*/ 153829 h 581025"/>
                  <a:gd name="connsiteX60" fmla="*/ 535877 w 790575"/>
                  <a:gd name="connsiteY60" fmla="*/ 191548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90575" h="581025">
                    <a:moveTo>
                      <a:pt x="766382" y="512255"/>
                    </a:moveTo>
                    <a:lnTo>
                      <a:pt x="766286" y="512255"/>
                    </a:lnTo>
                    <a:cubicBezTo>
                      <a:pt x="766286" y="512255"/>
                      <a:pt x="750475" y="521113"/>
                      <a:pt x="726472" y="521684"/>
                    </a:cubicBezTo>
                    <a:lnTo>
                      <a:pt x="726472" y="521113"/>
                    </a:lnTo>
                    <a:cubicBezTo>
                      <a:pt x="701993" y="520541"/>
                      <a:pt x="686657" y="511683"/>
                      <a:pt x="686657" y="511683"/>
                    </a:cubicBezTo>
                    <a:cubicBezTo>
                      <a:pt x="630079" y="480822"/>
                      <a:pt x="605409" y="518446"/>
                      <a:pt x="575024" y="518446"/>
                    </a:cubicBezTo>
                    <a:lnTo>
                      <a:pt x="575024" y="367856"/>
                    </a:lnTo>
                    <a:lnTo>
                      <a:pt x="621983" y="259747"/>
                    </a:lnTo>
                    <a:cubicBezTo>
                      <a:pt x="629031" y="243078"/>
                      <a:pt x="621983" y="227838"/>
                      <a:pt x="604838" y="220599"/>
                    </a:cubicBezTo>
                    <a:lnTo>
                      <a:pt x="576453" y="208979"/>
                    </a:lnTo>
                    <a:lnTo>
                      <a:pt x="576453" y="115348"/>
                    </a:lnTo>
                    <a:lnTo>
                      <a:pt x="521589" y="115348"/>
                    </a:lnTo>
                    <a:lnTo>
                      <a:pt x="521589" y="66008"/>
                    </a:lnTo>
                    <a:lnTo>
                      <a:pt x="444818" y="66008"/>
                    </a:lnTo>
                    <a:lnTo>
                      <a:pt x="444818" y="0"/>
                    </a:lnTo>
                    <a:lnTo>
                      <a:pt x="349568" y="0"/>
                    </a:lnTo>
                    <a:lnTo>
                      <a:pt x="349568" y="66008"/>
                    </a:lnTo>
                    <a:lnTo>
                      <a:pt x="272796" y="66008"/>
                    </a:lnTo>
                    <a:lnTo>
                      <a:pt x="272796" y="115348"/>
                    </a:lnTo>
                    <a:lnTo>
                      <a:pt x="217932" y="115348"/>
                    </a:lnTo>
                    <a:lnTo>
                      <a:pt x="217932" y="208979"/>
                    </a:lnTo>
                    <a:lnTo>
                      <a:pt x="189547" y="220599"/>
                    </a:lnTo>
                    <a:cubicBezTo>
                      <a:pt x="172403" y="227838"/>
                      <a:pt x="165354" y="243078"/>
                      <a:pt x="172403" y="259747"/>
                    </a:cubicBezTo>
                    <a:lnTo>
                      <a:pt x="219361" y="367856"/>
                    </a:lnTo>
                    <a:lnTo>
                      <a:pt x="219361" y="518446"/>
                    </a:lnTo>
                    <a:cubicBezTo>
                      <a:pt x="188976" y="518350"/>
                      <a:pt x="163068" y="481394"/>
                      <a:pt x="107728" y="512255"/>
                    </a:cubicBezTo>
                    <a:cubicBezTo>
                      <a:pt x="107728" y="512255"/>
                      <a:pt x="103823" y="514445"/>
                      <a:pt x="96869" y="516731"/>
                    </a:cubicBezTo>
                    <a:cubicBezTo>
                      <a:pt x="90011" y="519017"/>
                      <a:pt x="80105" y="521398"/>
                      <a:pt x="68199" y="521684"/>
                    </a:cubicBezTo>
                    <a:lnTo>
                      <a:pt x="68199" y="521113"/>
                    </a:lnTo>
                    <a:cubicBezTo>
                      <a:pt x="43720" y="520541"/>
                      <a:pt x="28385" y="511683"/>
                      <a:pt x="28385" y="511683"/>
                    </a:cubicBezTo>
                    <a:cubicBezTo>
                      <a:pt x="17907" y="505968"/>
                      <a:pt x="8477" y="502634"/>
                      <a:pt x="0" y="500920"/>
                    </a:cubicBezTo>
                    <a:cubicBezTo>
                      <a:pt x="5048" y="513683"/>
                      <a:pt x="10668" y="526066"/>
                      <a:pt x="16954" y="538163"/>
                    </a:cubicBezTo>
                    <a:cubicBezTo>
                      <a:pt x="20383" y="545211"/>
                      <a:pt x="24194" y="551974"/>
                      <a:pt x="28099" y="558451"/>
                    </a:cubicBezTo>
                    <a:cubicBezTo>
                      <a:pt x="32671" y="566261"/>
                      <a:pt x="37433" y="573881"/>
                      <a:pt x="42481" y="581311"/>
                    </a:cubicBezTo>
                    <a:cubicBezTo>
                      <a:pt x="49435" y="583787"/>
                      <a:pt x="57150" y="585407"/>
                      <a:pt x="67913" y="586169"/>
                    </a:cubicBezTo>
                    <a:lnTo>
                      <a:pt x="67913" y="586264"/>
                    </a:lnTo>
                    <a:cubicBezTo>
                      <a:pt x="67913" y="586264"/>
                      <a:pt x="68009" y="586169"/>
                      <a:pt x="68104" y="586169"/>
                    </a:cubicBezTo>
                    <a:lnTo>
                      <a:pt x="68199" y="586264"/>
                    </a:lnTo>
                    <a:lnTo>
                      <a:pt x="68199" y="586169"/>
                    </a:lnTo>
                    <a:cubicBezTo>
                      <a:pt x="86773" y="584835"/>
                      <a:pt x="95726" y="581787"/>
                      <a:pt x="109823" y="573881"/>
                    </a:cubicBezTo>
                    <a:cubicBezTo>
                      <a:pt x="124968" y="565404"/>
                      <a:pt x="152495" y="557308"/>
                      <a:pt x="185261" y="573977"/>
                    </a:cubicBezTo>
                    <a:cubicBezTo>
                      <a:pt x="217932" y="590645"/>
                      <a:pt x="245650" y="590645"/>
                      <a:pt x="273463" y="576167"/>
                    </a:cubicBezTo>
                    <a:cubicBezTo>
                      <a:pt x="301181" y="561594"/>
                      <a:pt x="325374" y="560927"/>
                      <a:pt x="351282" y="573977"/>
                    </a:cubicBezTo>
                    <a:cubicBezTo>
                      <a:pt x="384048" y="590645"/>
                      <a:pt x="409670" y="590836"/>
                      <a:pt x="442627" y="574358"/>
                    </a:cubicBezTo>
                    <a:cubicBezTo>
                      <a:pt x="469297" y="560832"/>
                      <a:pt x="493205" y="561594"/>
                      <a:pt x="520922" y="576167"/>
                    </a:cubicBezTo>
                    <a:cubicBezTo>
                      <a:pt x="548735" y="590645"/>
                      <a:pt x="576453" y="590645"/>
                      <a:pt x="609124" y="573977"/>
                    </a:cubicBezTo>
                    <a:cubicBezTo>
                      <a:pt x="641890" y="557308"/>
                      <a:pt x="669322" y="565690"/>
                      <a:pt x="684562" y="573881"/>
                    </a:cubicBezTo>
                    <a:cubicBezTo>
                      <a:pt x="697897" y="581120"/>
                      <a:pt x="707231" y="584835"/>
                      <a:pt x="726472" y="586264"/>
                    </a:cubicBezTo>
                    <a:cubicBezTo>
                      <a:pt x="737235" y="585407"/>
                      <a:pt x="744760" y="584073"/>
                      <a:pt x="751903" y="581597"/>
                    </a:cubicBezTo>
                    <a:cubicBezTo>
                      <a:pt x="768668" y="556641"/>
                      <a:pt x="782955" y="529781"/>
                      <a:pt x="794290" y="501491"/>
                    </a:cubicBezTo>
                    <a:cubicBezTo>
                      <a:pt x="785908" y="503206"/>
                      <a:pt x="776669" y="506540"/>
                      <a:pt x="766382" y="512255"/>
                    </a:cubicBezTo>
                    <a:close/>
                    <a:moveTo>
                      <a:pt x="535877" y="191548"/>
                    </a:moveTo>
                    <a:lnTo>
                      <a:pt x="397193" y="134398"/>
                    </a:lnTo>
                    <a:lnTo>
                      <a:pt x="258509" y="191548"/>
                    </a:lnTo>
                    <a:lnTo>
                      <a:pt x="258509" y="153829"/>
                    </a:lnTo>
                    <a:lnTo>
                      <a:pt x="313277" y="153829"/>
                    </a:lnTo>
                    <a:lnTo>
                      <a:pt x="313277" y="105251"/>
                    </a:lnTo>
                    <a:lnTo>
                      <a:pt x="481108" y="105251"/>
                    </a:lnTo>
                    <a:lnTo>
                      <a:pt x="481108" y="153829"/>
                    </a:lnTo>
                    <a:lnTo>
                      <a:pt x="535877" y="153829"/>
                    </a:lnTo>
                    <a:lnTo>
                      <a:pt x="535877" y="191548"/>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grpSp>
        <p:nvGrpSpPr>
          <p:cNvPr id="39" name="Graphic 7">
            <a:extLst>
              <a:ext uri="{FF2B5EF4-FFF2-40B4-BE49-F238E27FC236}">
                <a16:creationId xmlns:a16="http://schemas.microsoft.com/office/drawing/2014/main" id="{FB9B5D1D-163C-42FB-A58E-CFA4F94E8D67}"/>
              </a:ext>
            </a:extLst>
          </p:cNvPr>
          <p:cNvGrpSpPr/>
          <p:nvPr/>
        </p:nvGrpSpPr>
        <p:grpSpPr>
          <a:xfrm>
            <a:off x="2869314" y="4135946"/>
            <a:ext cx="847725" cy="847725"/>
            <a:chOff x="1854708" y="2473833"/>
            <a:chExt cx="847725" cy="847725"/>
          </a:xfrm>
        </p:grpSpPr>
        <p:sp>
          <p:nvSpPr>
            <p:cNvPr id="40" name="Freeform: Shape 39">
              <a:extLst>
                <a:ext uri="{FF2B5EF4-FFF2-40B4-BE49-F238E27FC236}">
                  <a16:creationId xmlns:a16="http://schemas.microsoft.com/office/drawing/2014/main" id="{5C2EB5E5-B5A4-4944-B17F-3FCD5CC067BB}"/>
                </a:ext>
              </a:extLst>
            </p:cNvPr>
            <p:cNvSpPr/>
            <p:nvPr/>
          </p:nvSpPr>
          <p:spPr>
            <a:xfrm>
              <a:off x="1854708" y="2473833"/>
              <a:ext cx="847725" cy="847725"/>
            </a:xfrm>
            <a:custGeom>
              <a:avLst/>
              <a:gdLst>
                <a:gd name="connsiteX0" fmla="*/ 854964 w 847725"/>
                <a:gd name="connsiteY0" fmla="*/ 427387 h 847725"/>
                <a:gd name="connsiteX1" fmla="*/ 824579 w 847725"/>
                <a:gd name="connsiteY1" fmla="*/ 586073 h 847725"/>
                <a:gd name="connsiteX2" fmla="*/ 782193 w 847725"/>
                <a:gd name="connsiteY2" fmla="*/ 666179 h 847725"/>
                <a:gd name="connsiteX3" fmla="*/ 754285 w 847725"/>
                <a:gd name="connsiteY3" fmla="*/ 703136 h 847725"/>
                <a:gd name="connsiteX4" fmla="*/ 703136 w 847725"/>
                <a:gd name="connsiteY4" fmla="*/ 754190 h 847725"/>
                <a:gd name="connsiteX5" fmla="*/ 427577 w 847725"/>
                <a:gd name="connsiteY5" fmla="*/ 854964 h 847725"/>
                <a:gd name="connsiteX6" fmla="*/ 151638 w 847725"/>
                <a:gd name="connsiteY6" fmla="*/ 753904 h 847725"/>
                <a:gd name="connsiteX7" fmla="*/ 100965 w 847725"/>
                <a:gd name="connsiteY7" fmla="*/ 703136 h 847725"/>
                <a:gd name="connsiteX8" fmla="*/ 72771 w 847725"/>
                <a:gd name="connsiteY8" fmla="*/ 665893 h 847725"/>
                <a:gd name="connsiteX9" fmla="*/ 58388 w 847725"/>
                <a:gd name="connsiteY9" fmla="*/ 643033 h 847725"/>
                <a:gd name="connsiteX10" fmla="*/ 47244 w 847725"/>
                <a:gd name="connsiteY10" fmla="*/ 622745 h 847725"/>
                <a:gd name="connsiteX11" fmla="*/ 30290 w 847725"/>
                <a:gd name="connsiteY11" fmla="*/ 585502 h 847725"/>
                <a:gd name="connsiteX12" fmla="*/ 0 w 847725"/>
                <a:gd name="connsiteY12" fmla="*/ 427387 h 847725"/>
                <a:gd name="connsiteX13" fmla="*/ 427577 w 847725"/>
                <a:gd name="connsiteY13" fmla="*/ 0 h 847725"/>
                <a:gd name="connsiteX14" fmla="*/ 854964 w 847725"/>
                <a:gd name="connsiteY14" fmla="*/ 427387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5" h="847725">
                  <a:moveTo>
                    <a:pt x="854964" y="427387"/>
                  </a:moveTo>
                  <a:cubicBezTo>
                    <a:pt x="854964" y="483394"/>
                    <a:pt x="844201" y="537020"/>
                    <a:pt x="824579" y="586073"/>
                  </a:cubicBezTo>
                  <a:cubicBezTo>
                    <a:pt x="813245" y="614363"/>
                    <a:pt x="798957" y="641223"/>
                    <a:pt x="782193" y="666179"/>
                  </a:cubicBezTo>
                  <a:cubicBezTo>
                    <a:pt x="773525" y="679037"/>
                    <a:pt x="764191" y="691325"/>
                    <a:pt x="754285" y="703136"/>
                  </a:cubicBezTo>
                  <a:cubicBezTo>
                    <a:pt x="738664" y="721614"/>
                    <a:pt x="721614" y="738664"/>
                    <a:pt x="703136" y="754190"/>
                  </a:cubicBezTo>
                  <a:cubicBezTo>
                    <a:pt x="628745" y="817150"/>
                    <a:pt x="532543" y="854964"/>
                    <a:pt x="427577" y="854964"/>
                  </a:cubicBezTo>
                  <a:cubicBezTo>
                    <a:pt x="322421" y="854964"/>
                    <a:pt x="226123" y="816959"/>
                    <a:pt x="151638" y="753904"/>
                  </a:cubicBezTo>
                  <a:cubicBezTo>
                    <a:pt x="133350" y="738473"/>
                    <a:pt x="116300" y="721424"/>
                    <a:pt x="100965" y="703136"/>
                  </a:cubicBezTo>
                  <a:cubicBezTo>
                    <a:pt x="90869" y="691229"/>
                    <a:pt x="81439" y="678847"/>
                    <a:pt x="72771" y="665893"/>
                  </a:cubicBezTo>
                  <a:cubicBezTo>
                    <a:pt x="67723" y="658463"/>
                    <a:pt x="62960" y="650843"/>
                    <a:pt x="58388" y="643033"/>
                  </a:cubicBezTo>
                  <a:cubicBezTo>
                    <a:pt x="54483" y="636556"/>
                    <a:pt x="50673" y="629793"/>
                    <a:pt x="47244" y="622745"/>
                  </a:cubicBezTo>
                  <a:cubicBezTo>
                    <a:pt x="40958" y="610648"/>
                    <a:pt x="35338" y="598265"/>
                    <a:pt x="30290" y="585502"/>
                  </a:cubicBezTo>
                  <a:cubicBezTo>
                    <a:pt x="10668" y="536543"/>
                    <a:pt x="0" y="483108"/>
                    <a:pt x="0" y="427387"/>
                  </a:cubicBezTo>
                  <a:cubicBezTo>
                    <a:pt x="0" y="191262"/>
                    <a:pt x="191453" y="0"/>
                    <a:pt x="427577" y="0"/>
                  </a:cubicBezTo>
                  <a:cubicBezTo>
                    <a:pt x="663702" y="0"/>
                    <a:pt x="854964" y="191262"/>
                    <a:pt x="854964" y="427387"/>
                  </a:cubicBezTo>
                  <a:close/>
                </a:path>
              </a:pathLst>
            </a:custGeom>
            <a:solidFill>
              <a:schemeClr val="tx2"/>
            </a:solidFill>
            <a:ln w="23265" cap="flat">
              <a:solidFill>
                <a:srgbClr val="FFFFF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41" name="Graphic 7">
              <a:extLst>
                <a:ext uri="{FF2B5EF4-FFF2-40B4-BE49-F238E27FC236}">
                  <a16:creationId xmlns:a16="http://schemas.microsoft.com/office/drawing/2014/main" id="{FB9B5D1D-163C-42FB-A58E-CFA4F94E8D67}"/>
                </a:ext>
              </a:extLst>
            </p:cNvPr>
            <p:cNvGrpSpPr/>
            <p:nvPr/>
          </p:nvGrpSpPr>
          <p:grpSpPr>
            <a:xfrm>
              <a:off x="1966817" y="2562701"/>
              <a:ext cx="628650" cy="600075"/>
              <a:chOff x="1966817" y="2562701"/>
              <a:chExt cx="628650" cy="600075"/>
            </a:xfrm>
            <a:solidFill>
              <a:srgbClr val="FFFFFF"/>
            </a:solidFill>
          </p:grpSpPr>
          <p:grpSp>
            <p:nvGrpSpPr>
              <p:cNvPr id="42" name="Graphic 7">
                <a:extLst>
                  <a:ext uri="{FF2B5EF4-FFF2-40B4-BE49-F238E27FC236}">
                    <a16:creationId xmlns:a16="http://schemas.microsoft.com/office/drawing/2014/main" id="{FB9B5D1D-163C-42FB-A58E-CFA4F94E8D67}"/>
                  </a:ext>
                </a:extLst>
              </p:cNvPr>
              <p:cNvGrpSpPr/>
              <p:nvPr/>
            </p:nvGrpSpPr>
            <p:grpSpPr>
              <a:xfrm>
                <a:off x="1966817" y="2562701"/>
                <a:ext cx="628650" cy="600075"/>
                <a:chOff x="1966817" y="2562701"/>
                <a:chExt cx="628650" cy="600075"/>
              </a:xfrm>
              <a:solidFill>
                <a:srgbClr val="FFFFFF"/>
              </a:solidFill>
            </p:grpSpPr>
            <p:sp>
              <p:nvSpPr>
                <p:cNvPr id="43" name="Freeform: Shape 42">
                  <a:extLst>
                    <a:ext uri="{FF2B5EF4-FFF2-40B4-BE49-F238E27FC236}">
                      <a16:creationId xmlns:a16="http://schemas.microsoft.com/office/drawing/2014/main" id="{3B41D2C8-0F7D-4594-BC50-184F8DECF6CB}"/>
                    </a:ext>
                  </a:extLst>
                </p:cNvPr>
                <p:cNvSpPr/>
                <p:nvPr/>
              </p:nvSpPr>
              <p:spPr>
                <a:xfrm>
                  <a:off x="2059305" y="2653665"/>
                  <a:ext cx="180975" cy="361950"/>
                </a:xfrm>
                <a:custGeom>
                  <a:avLst/>
                  <a:gdLst>
                    <a:gd name="connsiteX0" fmla="*/ 184404 w 180975"/>
                    <a:gd name="connsiteY0" fmla="*/ 0 h 361950"/>
                    <a:gd name="connsiteX1" fmla="*/ 184404 w 180975"/>
                    <a:gd name="connsiteY1" fmla="*/ 365284 h 361950"/>
                    <a:gd name="connsiteX2" fmla="*/ 0 w 180975"/>
                    <a:gd name="connsiteY2" fmla="*/ 365284 h 361950"/>
                    <a:gd name="connsiteX3" fmla="*/ 184404 w 180975"/>
                    <a:gd name="connsiteY3" fmla="*/ 0 h 361950"/>
                  </a:gdLst>
                  <a:ahLst/>
                  <a:cxnLst>
                    <a:cxn ang="0">
                      <a:pos x="connsiteX0" y="connsiteY0"/>
                    </a:cxn>
                    <a:cxn ang="0">
                      <a:pos x="connsiteX1" y="connsiteY1"/>
                    </a:cxn>
                    <a:cxn ang="0">
                      <a:pos x="connsiteX2" y="connsiteY2"/>
                    </a:cxn>
                    <a:cxn ang="0">
                      <a:pos x="connsiteX3" y="connsiteY3"/>
                    </a:cxn>
                  </a:cxnLst>
                  <a:rect l="l" t="t" r="r" b="b"/>
                  <a:pathLst>
                    <a:path w="180975" h="361950">
                      <a:moveTo>
                        <a:pt x="184404" y="0"/>
                      </a:moveTo>
                      <a:lnTo>
                        <a:pt x="184404" y="365284"/>
                      </a:lnTo>
                      <a:lnTo>
                        <a:pt x="0" y="365284"/>
                      </a:lnTo>
                      <a:lnTo>
                        <a:pt x="184404" y="0"/>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4" name="Freeform: Shape 43">
                  <a:extLst>
                    <a:ext uri="{FF2B5EF4-FFF2-40B4-BE49-F238E27FC236}">
                      <a16:creationId xmlns:a16="http://schemas.microsoft.com/office/drawing/2014/main" id="{4CE28660-ADE9-4CCB-8112-B821F69CC696}"/>
                    </a:ext>
                  </a:extLst>
                </p:cNvPr>
                <p:cNvSpPr/>
                <p:nvPr/>
              </p:nvSpPr>
              <p:spPr>
                <a:xfrm>
                  <a:off x="2261711" y="2562701"/>
                  <a:ext cx="257175" cy="447675"/>
                </a:xfrm>
                <a:custGeom>
                  <a:avLst/>
                  <a:gdLst>
                    <a:gd name="connsiteX0" fmla="*/ 0 w 257175"/>
                    <a:gd name="connsiteY0" fmla="*/ 456248 h 447675"/>
                    <a:gd name="connsiteX1" fmla="*/ 0 w 257175"/>
                    <a:gd name="connsiteY1" fmla="*/ 0 h 447675"/>
                    <a:gd name="connsiteX2" fmla="*/ 264319 w 257175"/>
                    <a:gd name="connsiteY2" fmla="*/ 456152 h 447675"/>
                    <a:gd name="connsiteX3" fmla="*/ 0 w 257175"/>
                    <a:gd name="connsiteY3" fmla="*/ 456152 h 447675"/>
                    <a:gd name="connsiteX4" fmla="*/ 0 w 257175"/>
                    <a:gd name="connsiteY4" fmla="*/ 456248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 h="447675">
                      <a:moveTo>
                        <a:pt x="0" y="456248"/>
                      </a:moveTo>
                      <a:lnTo>
                        <a:pt x="0" y="0"/>
                      </a:lnTo>
                      <a:cubicBezTo>
                        <a:pt x="183547" y="71152"/>
                        <a:pt x="265843" y="437864"/>
                        <a:pt x="264319" y="456152"/>
                      </a:cubicBezTo>
                      <a:lnTo>
                        <a:pt x="0" y="456152"/>
                      </a:lnTo>
                      <a:lnTo>
                        <a:pt x="0" y="456248"/>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5" name="Freeform: Shape 44">
                  <a:extLst>
                    <a:ext uri="{FF2B5EF4-FFF2-40B4-BE49-F238E27FC236}">
                      <a16:creationId xmlns:a16="http://schemas.microsoft.com/office/drawing/2014/main" id="{84720413-93B0-478F-A2DA-9F9C4D6057F1}"/>
                    </a:ext>
                  </a:extLst>
                </p:cNvPr>
                <p:cNvSpPr/>
                <p:nvPr/>
              </p:nvSpPr>
              <p:spPr>
                <a:xfrm>
                  <a:off x="1966817" y="3041141"/>
                  <a:ext cx="628650" cy="123825"/>
                </a:xfrm>
                <a:custGeom>
                  <a:avLst/>
                  <a:gdLst>
                    <a:gd name="connsiteX0" fmla="*/ 630746 w 628650"/>
                    <a:gd name="connsiteY0" fmla="*/ 0 h 123825"/>
                    <a:gd name="connsiteX1" fmla="*/ 489680 w 628650"/>
                    <a:gd name="connsiteY1" fmla="*/ 126873 h 123825"/>
                    <a:gd name="connsiteX2" fmla="*/ 140875 w 628650"/>
                    <a:gd name="connsiteY2" fmla="*/ 126873 h 123825"/>
                    <a:gd name="connsiteX3" fmla="*/ 0 w 628650"/>
                    <a:gd name="connsiteY3" fmla="*/ 0 h 123825"/>
                    <a:gd name="connsiteX4" fmla="*/ 630746 w 628650"/>
                    <a:gd name="connsiteY4" fmla="*/ 0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23825">
                      <a:moveTo>
                        <a:pt x="630746" y="0"/>
                      </a:moveTo>
                      <a:lnTo>
                        <a:pt x="489680" y="126873"/>
                      </a:lnTo>
                      <a:lnTo>
                        <a:pt x="140875" y="126873"/>
                      </a:lnTo>
                      <a:lnTo>
                        <a:pt x="0" y="0"/>
                      </a:lnTo>
                      <a:lnTo>
                        <a:pt x="630746" y="0"/>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46" name="Freeform: Shape 45">
                <a:extLst>
                  <a:ext uri="{FF2B5EF4-FFF2-40B4-BE49-F238E27FC236}">
                    <a16:creationId xmlns:a16="http://schemas.microsoft.com/office/drawing/2014/main" id="{F58BC432-B7C5-4652-BF22-F058698B06AB}"/>
                  </a:ext>
                </a:extLst>
              </p:cNvPr>
              <p:cNvSpPr/>
              <p:nvPr/>
            </p:nvSpPr>
            <p:spPr>
              <a:xfrm>
                <a:off x="2137695" y="2562701"/>
                <a:ext cx="104775" cy="38100"/>
              </a:xfrm>
              <a:custGeom>
                <a:avLst/>
                <a:gdLst>
                  <a:gd name="connsiteX0" fmla="*/ 0 w 104775"/>
                  <a:gd name="connsiteY0" fmla="*/ 43339 h 38100"/>
                  <a:gd name="connsiteX1" fmla="*/ 106013 w 104775"/>
                  <a:gd name="connsiteY1" fmla="*/ 43339 h 38100"/>
                  <a:gd name="connsiteX2" fmla="*/ 106013 w 104775"/>
                  <a:gd name="connsiteY2" fmla="*/ 0 h 38100"/>
                  <a:gd name="connsiteX3" fmla="*/ 0 w 104775"/>
                  <a:gd name="connsiteY3" fmla="*/ 0 h 38100"/>
                  <a:gd name="connsiteX4" fmla="*/ 53054 w 104775"/>
                  <a:gd name="connsiteY4" fmla="*/ 21717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38100">
                    <a:moveTo>
                      <a:pt x="0" y="43339"/>
                    </a:moveTo>
                    <a:lnTo>
                      <a:pt x="106013" y="43339"/>
                    </a:lnTo>
                    <a:lnTo>
                      <a:pt x="106013" y="0"/>
                    </a:lnTo>
                    <a:lnTo>
                      <a:pt x="0" y="0"/>
                    </a:lnTo>
                    <a:lnTo>
                      <a:pt x="53054" y="21717"/>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grpSp>
        <p:nvGrpSpPr>
          <p:cNvPr id="47" name="Graphic 12">
            <a:extLst>
              <a:ext uri="{FF2B5EF4-FFF2-40B4-BE49-F238E27FC236}">
                <a16:creationId xmlns:a16="http://schemas.microsoft.com/office/drawing/2014/main" id="{59F67886-2141-48BC-B2F0-F0E9F2257591}"/>
              </a:ext>
            </a:extLst>
          </p:cNvPr>
          <p:cNvGrpSpPr/>
          <p:nvPr/>
        </p:nvGrpSpPr>
        <p:grpSpPr>
          <a:xfrm>
            <a:off x="491632" y="4135946"/>
            <a:ext cx="847725" cy="847725"/>
            <a:chOff x="849821" y="2473833"/>
            <a:chExt cx="847725" cy="847725"/>
          </a:xfrm>
          <a:solidFill>
            <a:schemeClr val="accent1"/>
          </a:solidFill>
        </p:grpSpPr>
        <p:sp>
          <p:nvSpPr>
            <p:cNvPr id="48" name="Freeform: Shape 47">
              <a:extLst>
                <a:ext uri="{FF2B5EF4-FFF2-40B4-BE49-F238E27FC236}">
                  <a16:creationId xmlns:a16="http://schemas.microsoft.com/office/drawing/2014/main" id="{FA10088D-A6F3-4906-A624-B89C1623BB43}"/>
                </a:ext>
              </a:extLst>
            </p:cNvPr>
            <p:cNvSpPr/>
            <p:nvPr/>
          </p:nvSpPr>
          <p:spPr>
            <a:xfrm>
              <a:off x="849821" y="2473833"/>
              <a:ext cx="847725" cy="847725"/>
            </a:xfrm>
            <a:custGeom>
              <a:avLst/>
              <a:gdLst>
                <a:gd name="connsiteX0" fmla="*/ 854964 w 847725"/>
                <a:gd name="connsiteY0" fmla="*/ 427387 h 847725"/>
                <a:gd name="connsiteX1" fmla="*/ 824579 w 847725"/>
                <a:gd name="connsiteY1" fmla="*/ 586073 h 847725"/>
                <a:gd name="connsiteX2" fmla="*/ 782193 w 847725"/>
                <a:gd name="connsiteY2" fmla="*/ 666179 h 847725"/>
                <a:gd name="connsiteX3" fmla="*/ 754285 w 847725"/>
                <a:gd name="connsiteY3" fmla="*/ 703136 h 847725"/>
                <a:gd name="connsiteX4" fmla="*/ 703136 w 847725"/>
                <a:gd name="connsiteY4" fmla="*/ 754190 h 847725"/>
                <a:gd name="connsiteX5" fmla="*/ 427577 w 847725"/>
                <a:gd name="connsiteY5" fmla="*/ 854964 h 847725"/>
                <a:gd name="connsiteX6" fmla="*/ 151638 w 847725"/>
                <a:gd name="connsiteY6" fmla="*/ 753904 h 847725"/>
                <a:gd name="connsiteX7" fmla="*/ 100965 w 847725"/>
                <a:gd name="connsiteY7" fmla="*/ 703136 h 847725"/>
                <a:gd name="connsiteX8" fmla="*/ 72771 w 847725"/>
                <a:gd name="connsiteY8" fmla="*/ 665893 h 847725"/>
                <a:gd name="connsiteX9" fmla="*/ 58388 w 847725"/>
                <a:gd name="connsiteY9" fmla="*/ 643033 h 847725"/>
                <a:gd name="connsiteX10" fmla="*/ 47244 w 847725"/>
                <a:gd name="connsiteY10" fmla="*/ 622745 h 847725"/>
                <a:gd name="connsiteX11" fmla="*/ 30290 w 847725"/>
                <a:gd name="connsiteY11" fmla="*/ 585502 h 847725"/>
                <a:gd name="connsiteX12" fmla="*/ 0 w 847725"/>
                <a:gd name="connsiteY12" fmla="*/ 427387 h 847725"/>
                <a:gd name="connsiteX13" fmla="*/ 427577 w 847725"/>
                <a:gd name="connsiteY13" fmla="*/ 0 h 847725"/>
                <a:gd name="connsiteX14" fmla="*/ 854964 w 847725"/>
                <a:gd name="connsiteY14" fmla="*/ 427387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5" h="847725">
                  <a:moveTo>
                    <a:pt x="854964" y="427387"/>
                  </a:moveTo>
                  <a:cubicBezTo>
                    <a:pt x="854964" y="483394"/>
                    <a:pt x="844201" y="537020"/>
                    <a:pt x="824579" y="586073"/>
                  </a:cubicBezTo>
                  <a:cubicBezTo>
                    <a:pt x="813245" y="614363"/>
                    <a:pt x="798957" y="641223"/>
                    <a:pt x="782193" y="666179"/>
                  </a:cubicBezTo>
                  <a:cubicBezTo>
                    <a:pt x="773525" y="679037"/>
                    <a:pt x="764191" y="691325"/>
                    <a:pt x="754285" y="703136"/>
                  </a:cubicBezTo>
                  <a:cubicBezTo>
                    <a:pt x="738664" y="721614"/>
                    <a:pt x="721614" y="738664"/>
                    <a:pt x="703136" y="754190"/>
                  </a:cubicBezTo>
                  <a:cubicBezTo>
                    <a:pt x="628745" y="817150"/>
                    <a:pt x="532543" y="854964"/>
                    <a:pt x="427577" y="854964"/>
                  </a:cubicBezTo>
                  <a:cubicBezTo>
                    <a:pt x="322421" y="854964"/>
                    <a:pt x="226123" y="816959"/>
                    <a:pt x="151638" y="753904"/>
                  </a:cubicBezTo>
                  <a:cubicBezTo>
                    <a:pt x="133350" y="738473"/>
                    <a:pt x="116300" y="721424"/>
                    <a:pt x="100965" y="703136"/>
                  </a:cubicBezTo>
                  <a:cubicBezTo>
                    <a:pt x="90869" y="691229"/>
                    <a:pt x="81439" y="678847"/>
                    <a:pt x="72771" y="665893"/>
                  </a:cubicBezTo>
                  <a:cubicBezTo>
                    <a:pt x="67723" y="658463"/>
                    <a:pt x="62960" y="650843"/>
                    <a:pt x="58388" y="643033"/>
                  </a:cubicBezTo>
                  <a:cubicBezTo>
                    <a:pt x="54483" y="636556"/>
                    <a:pt x="50673" y="629793"/>
                    <a:pt x="47244" y="622745"/>
                  </a:cubicBezTo>
                  <a:cubicBezTo>
                    <a:pt x="40958" y="610648"/>
                    <a:pt x="35338" y="598265"/>
                    <a:pt x="30290" y="585502"/>
                  </a:cubicBezTo>
                  <a:cubicBezTo>
                    <a:pt x="10668" y="536543"/>
                    <a:pt x="0" y="483108"/>
                    <a:pt x="0" y="427387"/>
                  </a:cubicBezTo>
                  <a:cubicBezTo>
                    <a:pt x="0" y="191262"/>
                    <a:pt x="191453" y="0"/>
                    <a:pt x="427577" y="0"/>
                  </a:cubicBezTo>
                  <a:cubicBezTo>
                    <a:pt x="663702" y="0"/>
                    <a:pt x="854964" y="191262"/>
                    <a:pt x="854964" y="427387"/>
                  </a:cubicBezTo>
                  <a:close/>
                </a:path>
              </a:pathLst>
            </a:custGeom>
            <a:solidFill>
              <a:schemeClr val="tx2"/>
            </a:solidFill>
            <a:ln w="23265" cap="flat">
              <a:solidFill>
                <a:srgbClr val="FFFFF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9" name="Freeform: Shape 48">
              <a:extLst>
                <a:ext uri="{FF2B5EF4-FFF2-40B4-BE49-F238E27FC236}">
                  <a16:creationId xmlns:a16="http://schemas.microsoft.com/office/drawing/2014/main" id="{F47D9697-AB65-41DF-ACED-A1D3D92F0F30}"/>
                </a:ext>
              </a:extLst>
            </p:cNvPr>
            <p:cNvSpPr/>
            <p:nvPr/>
          </p:nvSpPr>
          <p:spPr>
            <a:xfrm>
              <a:off x="985076" y="2637662"/>
              <a:ext cx="561975" cy="561975"/>
            </a:xfrm>
            <a:custGeom>
              <a:avLst/>
              <a:gdLst>
                <a:gd name="connsiteX0" fmla="*/ 126682 w 561975"/>
                <a:gd name="connsiteY0" fmla="*/ 438722 h 561975"/>
                <a:gd name="connsiteX1" fmla="*/ 35147 w 561975"/>
                <a:gd name="connsiteY1" fmla="*/ 395192 h 561975"/>
                <a:gd name="connsiteX2" fmla="*/ 76391 w 561975"/>
                <a:gd name="connsiteY2" fmla="*/ 353949 h 561975"/>
                <a:gd name="connsiteX3" fmla="*/ 155734 w 561975"/>
                <a:gd name="connsiteY3" fmla="*/ 361569 h 561975"/>
                <a:gd name="connsiteX4" fmla="*/ 258889 w 561975"/>
                <a:gd name="connsiteY4" fmla="*/ 258509 h 561975"/>
                <a:gd name="connsiteX5" fmla="*/ 0 w 561975"/>
                <a:gd name="connsiteY5" fmla="*/ 125159 h 561975"/>
                <a:gd name="connsiteX6" fmla="*/ 49625 w 561975"/>
                <a:gd name="connsiteY6" fmla="*/ 75533 h 561975"/>
                <a:gd name="connsiteX7" fmla="*/ 364331 w 561975"/>
                <a:gd name="connsiteY7" fmla="*/ 152972 h 561975"/>
                <a:gd name="connsiteX8" fmla="*/ 507206 w 561975"/>
                <a:gd name="connsiteY8" fmla="*/ 10001 h 561975"/>
                <a:gd name="connsiteX9" fmla="*/ 555498 w 561975"/>
                <a:gd name="connsiteY9" fmla="*/ 10001 h 561975"/>
                <a:gd name="connsiteX10" fmla="*/ 555498 w 561975"/>
                <a:gd name="connsiteY10" fmla="*/ 58293 h 561975"/>
                <a:gd name="connsiteX11" fmla="*/ 412528 w 561975"/>
                <a:gd name="connsiteY11" fmla="*/ 201168 h 561975"/>
                <a:gd name="connsiteX12" fmla="*/ 489966 w 561975"/>
                <a:gd name="connsiteY12" fmla="*/ 515874 h 561975"/>
                <a:gd name="connsiteX13" fmla="*/ 440341 w 561975"/>
                <a:gd name="connsiteY13" fmla="*/ 565499 h 561975"/>
                <a:gd name="connsiteX14" fmla="*/ 306991 w 561975"/>
                <a:gd name="connsiteY14" fmla="*/ 306610 h 561975"/>
                <a:gd name="connsiteX15" fmla="*/ 203835 w 561975"/>
                <a:gd name="connsiteY15" fmla="*/ 409670 h 561975"/>
                <a:gd name="connsiteX16" fmla="*/ 211455 w 561975"/>
                <a:gd name="connsiteY16" fmla="*/ 489014 h 561975"/>
                <a:gd name="connsiteX17" fmla="*/ 170212 w 561975"/>
                <a:gd name="connsiteY17" fmla="*/ 530257 h 561975"/>
                <a:gd name="connsiteX18" fmla="*/ 126682 w 561975"/>
                <a:gd name="connsiteY18" fmla="*/ 438722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1975" h="561975">
                  <a:moveTo>
                    <a:pt x="126682" y="438722"/>
                  </a:moveTo>
                  <a:lnTo>
                    <a:pt x="35147" y="395192"/>
                  </a:lnTo>
                  <a:lnTo>
                    <a:pt x="76391" y="353949"/>
                  </a:lnTo>
                  <a:lnTo>
                    <a:pt x="155734" y="361569"/>
                  </a:lnTo>
                  <a:lnTo>
                    <a:pt x="258889" y="258509"/>
                  </a:lnTo>
                  <a:lnTo>
                    <a:pt x="0" y="125159"/>
                  </a:lnTo>
                  <a:lnTo>
                    <a:pt x="49625" y="75533"/>
                  </a:lnTo>
                  <a:lnTo>
                    <a:pt x="364331" y="152972"/>
                  </a:lnTo>
                  <a:lnTo>
                    <a:pt x="507206" y="10001"/>
                  </a:lnTo>
                  <a:cubicBezTo>
                    <a:pt x="520541" y="-3334"/>
                    <a:pt x="542163" y="-3334"/>
                    <a:pt x="555498" y="10001"/>
                  </a:cubicBezTo>
                  <a:cubicBezTo>
                    <a:pt x="568833" y="23336"/>
                    <a:pt x="568833" y="44958"/>
                    <a:pt x="555498" y="58293"/>
                  </a:cubicBezTo>
                  <a:lnTo>
                    <a:pt x="412528" y="201168"/>
                  </a:lnTo>
                  <a:lnTo>
                    <a:pt x="489966" y="515874"/>
                  </a:lnTo>
                  <a:lnTo>
                    <a:pt x="440341" y="565499"/>
                  </a:lnTo>
                  <a:lnTo>
                    <a:pt x="306991" y="306610"/>
                  </a:lnTo>
                  <a:lnTo>
                    <a:pt x="203835" y="409670"/>
                  </a:lnTo>
                  <a:lnTo>
                    <a:pt x="211455" y="489014"/>
                  </a:lnTo>
                  <a:lnTo>
                    <a:pt x="170212" y="530257"/>
                  </a:lnTo>
                  <a:lnTo>
                    <a:pt x="126682" y="438722"/>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nvGrpSpPr>
          <p:cNvPr id="50" name="Graphic 8">
            <a:extLst>
              <a:ext uri="{FF2B5EF4-FFF2-40B4-BE49-F238E27FC236}">
                <a16:creationId xmlns:a16="http://schemas.microsoft.com/office/drawing/2014/main" id="{8F126039-DA60-4A9C-B9C7-F4AA61667270}"/>
              </a:ext>
            </a:extLst>
          </p:cNvPr>
          <p:cNvGrpSpPr/>
          <p:nvPr/>
        </p:nvGrpSpPr>
        <p:grpSpPr>
          <a:xfrm>
            <a:off x="8859958" y="4161472"/>
            <a:ext cx="847725" cy="847725"/>
            <a:chOff x="9312593" y="1773555"/>
            <a:chExt cx="847725" cy="847725"/>
          </a:xfrm>
          <a:solidFill>
            <a:schemeClr val="accent1"/>
          </a:solidFill>
        </p:grpSpPr>
        <p:sp>
          <p:nvSpPr>
            <p:cNvPr id="51" name="Freeform: Shape 50">
              <a:extLst>
                <a:ext uri="{FF2B5EF4-FFF2-40B4-BE49-F238E27FC236}">
                  <a16:creationId xmlns:a16="http://schemas.microsoft.com/office/drawing/2014/main" id="{992D195C-6D63-4A6F-9417-FC152E5D33FA}"/>
                </a:ext>
              </a:extLst>
            </p:cNvPr>
            <p:cNvSpPr/>
            <p:nvPr/>
          </p:nvSpPr>
          <p:spPr>
            <a:xfrm>
              <a:off x="9312593" y="1773555"/>
              <a:ext cx="847725" cy="847725"/>
            </a:xfrm>
            <a:custGeom>
              <a:avLst/>
              <a:gdLst>
                <a:gd name="connsiteX0" fmla="*/ 854964 w 847725"/>
                <a:gd name="connsiteY0" fmla="*/ 427577 h 847725"/>
                <a:gd name="connsiteX1" fmla="*/ 724662 w 847725"/>
                <a:gd name="connsiteY1" fmla="*/ 734663 h 847725"/>
                <a:gd name="connsiteX2" fmla="*/ 427577 w 847725"/>
                <a:gd name="connsiteY2" fmla="*/ 854964 h 847725"/>
                <a:gd name="connsiteX3" fmla="*/ 130302 w 847725"/>
                <a:gd name="connsiteY3" fmla="*/ 734663 h 847725"/>
                <a:gd name="connsiteX4" fmla="*/ 0 w 847725"/>
                <a:gd name="connsiteY4" fmla="*/ 427577 h 847725"/>
                <a:gd name="connsiteX5" fmla="*/ 427577 w 847725"/>
                <a:gd name="connsiteY5" fmla="*/ 0 h 847725"/>
                <a:gd name="connsiteX6" fmla="*/ 854964 w 847725"/>
                <a:gd name="connsiteY6" fmla="*/ 427577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7725">
                  <a:moveTo>
                    <a:pt x="854964" y="427577"/>
                  </a:moveTo>
                  <a:cubicBezTo>
                    <a:pt x="854964" y="548069"/>
                    <a:pt x="804958" y="656939"/>
                    <a:pt x="724662" y="734663"/>
                  </a:cubicBezTo>
                  <a:cubicBezTo>
                    <a:pt x="647700" y="809149"/>
                    <a:pt x="542925" y="854964"/>
                    <a:pt x="427577" y="854964"/>
                  </a:cubicBezTo>
                  <a:cubicBezTo>
                    <a:pt x="311944" y="854964"/>
                    <a:pt x="207264" y="809149"/>
                    <a:pt x="130302" y="734663"/>
                  </a:cubicBezTo>
                  <a:cubicBezTo>
                    <a:pt x="50006" y="656939"/>
                    <a:pt x="0" y="548069"/>
                    <a:pt x="0" y="427577"/>
                  </a:cubicBezTo>
                  <a:cubicBezTo>
                    <a:pt x="0" y="191453"/>
                    <a:pt x="191453" y="0"/>
                    <a:pt x="427577" y="0"/>
                  </a:cubicBezTo>
                  <a:cubicBezTo>
                    <a:pt x="663512" y="0"/>
                    <a:pt x="854964" y="191453"/>
                    <a:pt x="854964" y="427577"/>
                  </a:cubicBezTo>
                  <a:close/>
                </a:path>
              </a:pathLst>
            </a:custGeom>
            <a:solidFill>
              <a:schemeClr val="accent3"/>
            </a:solidFill>
            <a:ln w="22860" cap="flat">
              <a:solidFill>
                <a:srgbClr val="FFFFF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2" name="Freeform: Shape 51">
              <a:extLst>
                <a:ext uri="{FF2B5EF4-FFF2-40B4-BE49-F238E27FC236}">
                  <a16:creationId xmlns:a16="http://schemas.microsoft.com/office/drawing/2014/main" id="{67CE0E9B-9067-4A97-808B-EFB27F245678}"/>
                </a:ext>
              </a:extLst>
            </p:cNvPr>
            <p:cNvSpPr/>
            <p:nvPr/>
          </p:nvSpPr>
          <p:spPr>
            <a:xfrm>
              <a:off x="9354217" y="2348198"/>
              <a:ext cx="457200" cy="38100"/>
            </a:xfrm>
            <a:custGeom>
              <a:avLst/>
              <a:gdLst>
                <a:gd name="connsiteX0" fmla="*/ 465868 w 457200"/>
                <a:gd name="connsiteY0" fmla="*/ 476 h 38100"/>
                <a:gd name="connsiteX1" fmla="*/ 465868 w 457200"/>
                <a:gd name="connsiteY1" fmla="*/ 28861 h 38100"/>
                <a:gd name="connsiteX2" fmla="*/ 411671 w 457200"/>
                <a:gd name="connsiteY2" fmla="*/ 47054 h 38100"/>
                <a:gd name="connsiteX3" fmla="*/ 356997 w 457200"/>
                <a:gd name="connsiteY3" fmla="*/ 28670 h 38100"/>
                <a:gd name="connsiteX4" fmla="*/ 302324 w 457200"/>
                <a:gd name="connsiteY4" fmla="*/ 47054 h 38100"/>
                <a:gd name="connsiteX5" fmla="*/ 247650 w 457200"/>
                <a:gd name="connsiteY5" fmla="*/ 28670 h 38100"/>
                <a:gd name="connsiteX6" fmla="*/ 192977 w 457200"/>
                <a:gd name="connsiteY6" fmla="*/ 47054 h 38100"/>
                <a:gd name="connsiteX7" fmla="*/ 138303 w 457200"/>
                <a:gd name="connsiteY7" fmla="*/ 28670 h 38100"/>
                <a:gd name="connsiteX8" fmla="*/ 83630 w 457200"/>
                <a:gd name="connsiteY8" fmla="*/ 47054 h 38100"/>
                <a:gd name="connsiteX9" fmla="*/ 28956 w 457200"/>
                <a:gd name="connsiteY9" fmla="*/ 28670 h 38100"/>
                <a:gd name="connsiteX10" fmla="*/ 28956 w 457200"/>
                <a:gd name="connsiteY10" fmla="*/ 28861 h 38100"/>
                <a:gd name="connsiteX11" fmla="*/ 11620 w 457200"/>
                <a:gd name="connsiteY11" fmla="*/ 38957 h 38100"/>
                <a:gd name="connsiteX12" fmla="*/ 0 w 457200"/>
                <a:gd name="connsiteY12" fmla="*/ 17621 h 38100"/>
                <a:gd name="connsiteX13" fmla="*/ 28956 w 457200"/>
                <a:gd name="connsiteY13" fmla="*/ 476 h 38100"/>
                <a:gd name="connsiteX14" fmla="*/ 28956 w 457200"/>
                <a:gd name="connsiteY14" fmla="*/ 0 h 38100"/>
                <a:gd name="connsiteX15" fmla="*/ 83630 w 457200"/>
                <a:gd name="connsiteY15" fmla="*/ 22765 h 38100"/>
                <a:gd name="connsiteX16" fmla="*/ 120586 w 457200"/>
                <a:gd name="connsiteY16" fmla="*/ 12764 h 38100"/>
                <a:gd name="connsiteX17" fmla="*/ 138303 w 457200"/>
                <a:gd name="connsiteY17" fmla="*/ 0 h 38100"/>
                <a:gd name="connsiteX18" fmla="*/ 155734 w 457200"/>
                <a:gd name="connsiteY18" fmla="*/ 12764 h 38100"/>
                <a:gd name="connsiteX19" fmla="*/ 192977 w 457200"/>
                <a:gd name="connsiteY19" fmla="*/ 22765 h 38100"/>
                <a:gd name="connsiteX20" fmla="*/ 229933 w 457200"/>
                <a:gd name="connsiteY20" fmla="*/ 12764 h 38100"/>
                <a:gd name="connsiteX21" fmla="*/ 247650 w 457200"/>
                <a:gd name="connsiteY21" fmla="*/ 0 h 38100"/>
                <a:gd name="connsiteX22" fmla="*/ 265081 w 457200"/>
                <a:gd name="connsiteY22" fmla="*/ 12764 h 38100"/>
                <a:gd name="connsiteX23" fmla="*/ 302324 w 457200"/>
                <a:gd name="connsiteY23" fmla="*/ 22765 h 38100"/>
                <a:gd name="connsiteX24" fmla="*/ 339566 w 457200"/>
                <a:gd name="connsiteY24" fmla="*/ 12764 h 38100"/>
                <a:gd name="connsiteX25" fmla="*/ 356997 w 457200"/>
                <a:gd name="connsiteY25" fmla="*/ 0 h 38100"/>
                <a:gd name="connsiteX26" fmla="*/ 374428 w 457200"/>
                <a:gd name="connsiteY26" fmla="*/ 12764 h 38100"/>
                <a:gd name="connsiteX27" fmla="*/ 411671 w 457200"/>
                <a:gd name="connsiteY27" fmla="*/ 22765 h 38100"/>
                <a:gd name="connsiteX28" fmla="*/ 465868 w 457200"/>
                <a:gd name="connsiteY28" fmla="*/ 47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7200" h="38100">
                  <a:moveTo>
                    <a:pt x="465868" y="476"/>
                  </a:moveTo>
                  <a:lnTo>
                    <a:pt x="465868" y="28861"/>
                  </a:lnTo>
                  <a:cubicBezTo>
                    <a:pt x="449771" y="40291"/>
                    <a:pt x="431483" y="47054"/>
                    <a:pt x="411671" y="47054"/>
                  </a:cubicBezTo>
                  <a:cubicBezTo>
                    <a:pt x="391859" y="47054"/>
                    <a:pt x="373094" y="40291"/>
                    <a:pt x="356997" y="28670"/>
                  </a:cubicBezTo>
                  <a:cubicBezTo>
                    <a:pt x="340900" y="40291"/>
                    <a:pt x="322136" y="47054"/>
                    <a:pt x="302324" y="47054"/>
                  </a:cubicBezTo>
                  <a:cubicBezTo>
                    <a:pt x="282321" y="47054"/>
                    <a:pt x="263747" y="40291"/>
                    <a:pt x="247650" y="28670"/>
                  </a:cubicBezTo>
                  <a:cubicBezTo>
                    <a:pt x="231362" y="40291"/>
                    <a:pt x="212789" y="47054"/>
                    <a:pt x="192977" y="47054"/>
                  </a:cubicBezTo>
                  <a:cubicBezTo>
                    <a:pt x="172974" y="47054"/>
                    <a:pt x="154400" y="40291"/>
                    <a:pt x="138303" y="28670"/>
                  </a:cubicBezTo>
                  <a:cubicBezTo>
                    <a:pt x="122015" y="40291"/>
                    <a:pt x="103442" y="47054"/>
                    <a:pt x="83630" y="47054"/>
                  </a:cubicBezTo>
                  <a:cubicBezTo>
                    <a:pt x="63627" y="47054"/>
                    <a:pt x="45053" y="40291"/>
                    <a:pt x="28956" y="28670"/>
                  </a:cubicBezTo>
                  <a:lnTo>
                    <a:pt x="28956" y="28861"/>
                  </a:lnTo>
                  <a:cubicBezTo>
                    <a:pt x="25241" y="31433"/>
                    <a:pt x="15621" y="37148"/>
                    <a:pt x="11620" y="38957"/>
                  </a:cubicBezTo>
                  <a:cubicBezTo>
                    <a:pt x="7620" y="32480"/>
                    <a:pt x="3524" y="24575"/>
                    <a:pt x="0" y="17621"/>
                  </a:cubicBezTo>
                  <a:cubicBezTo>
                    <a:pt x="8096" y="14097"/>
                    <a:pt x="22003" y="6763"/>
                    <a:pt x="28956" y="476"/>
                  </a:cubicBezTo>
                  <a:lnTo>
                    <a:pt x="28956" y="0"/>
                  </a:lnTo>
                  <a:cubicBezTo>
                    <a:pt x="44291" y="14383"/>
                    <a:pt x="63151" y="22765"/>
                    <a:pt x="83630" y="22765"/>
                  </a:cubicBezTo>
                  <a:cubicBezTo>
                    <a:pt x="96679" y="22765"/>
                    <a:pt x="109252" y="19241"/>
                    <a:pt x="120586" y="12764"/>
                  </a:cubicBezTo>
                  <a:cubicBezTo>
                    <a:pt x="126873" y="9239"/>
                    <a:pt x="132683" y="5048"/>
                    <a:pt x="138303" y="0"/>
                  </a:cubicBezTo>
                  <a:cubicBezTo>
                    <a:pt x="143637" y="5144"/>
                    <a:pt x="149447" y="9334"/>
                    <a:pt x="155734" y="12764"/>
                  </a:cubicBezTo>
                  <a:cubicBezTo>
                    <a:pt x="167164" y="19241"/>
                    <a:pt x="179737" y="22765"/>
                    <a:pt x="192977" y="22765"/>
                  </a:cubicBezTo>
                  <a:cubicBezTo>
                    <a:pt x="206216" y="22765"/>
                    <a:pt x="218789" y="19241"/>
                    <a:pt x="229933" y="12764"/>
                  </a:cubicBezTo>
                  <a:cubicBezTo>
                    <a:pt x="236220" y="9239"/>
                    <a:pt x="242221" y="5048"/>
                    <a:pt x="247650" y="0"/>
                  </a:cubicBezTo>
                  <a:cubicBezTo>
                    <a:pt x="252984" y="5144"/>
                    <a:pt x="258794" y="9334"/>
                    <a:pt x="265081" y="12764"/>
                  </a:cubicBezTo>
                  <a:cubicBezTo>
                    <a:pt x="276511" y="19241"/>
                    <a:pt x="289084" y="22765"/>
                    <a:pt x="302324" y="22765"/>
                  </a:cubicBezTo>
                  <a:cubicBezTo>
                    <a:pt x="315563" y="22765"/>
                    <a:pt x="328136" y="19241"/>
                    <a:pt x="339566" y="12764"/>
                  </a:cubicBezTo>
                  <a:cubicBezTo>
                    <a:pt x="345662" y="9239"/>
                    <a:pt x="351663" y="5048"/>
                    <a:pt x="356997" y="0"/>
                  </a:cubicBezTo>
                  <a:cubicBezTo>
                    <a:pt x="362331" y="5144"/>
                    <a:pt x="368427" y="9334"/>
                    <a:pt x="374428" y="12764"/>
                  </a:cubicBezTo>
                  <a:cubicBezTo>
                    <a:pt x="385858" y="19241"/>
                    <a:pt x="398431" y="22765"/>
                    <a:pt x="411671" y="22765"/>
                  </a:cubicBezTo>
                  <a:cubicBezTo>
                    <a:pt x="431959" y="22765"/>
                    <a:pt x="450818" y="14383"/>
                    <a:pt x="465868" y="476"/>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3" name="Freeform: Shape 52">
              <a:extLst>
                <a:ext uri="{FF2B5EF4-FFF2-40B4-BE49-F238E27FC236}">
                  <a16:creationId xmlns:a16="http://schemas.microsoft.com/office/drawing/2014/main" id="{5190B3F8-6BD7-420B-9FD9-342527785DED}"/>
                </a:ext>
              </a:extLst>
            </p:cNvPr>
            <p:cNvSpPr/>
            <p:nvPr/>
          </p:nvSpPr>
          <p:spPr>
            <a:xfrm>
              <a:off x="9820180" y="2348008"/>
              <a:ext cx="295275" cy="38100"/>
            </a:xfrm>
            <a:custGeom>
              <a:avLst/>
              <a:gdLst>
                <a:gd name="connsiteX0" fmla="*/ 301847 w 295275"/>
                <a:gd name="connsiteY0" fmla="*/ 23717 h 38100"/>
                <a:gd name="connsiteX1" fmla="*/ 288322 w 295275"/>
                <a:gd name="connsiteY1" fmla="*/ 47244 h 38100"/>
                <a:gd name="connsiteX2" fmla="*/ 218599 w 295275"/>
                <a:gd name="connsiteY2" fmla="*/ 28766 h 38100"/>
                <a:gd name="connsiteX3" fmla="*/ 163925 w 295275"/>
                <a:gd name="connsiteY3" fmla="*/ 47149 h 38100"/>
                <a:gd name="connsiteX4" fmla="*/ 109252 w 295275"/>
                <a:gd name="connsiteY4" fmla="*/ 28766 h 38100"/>
                <a:gd name="connsiteX5" fmla="*/ 54578 w 295275"/>
                <a:gd name="connsiteY5" fmla="*/ 47149 h 38100"/>
                <a:gd name="connsiteX6" fmla="*/ 0 w 295275"/>
                <a:gd name="connsiteY6" fmla="*/ 28861 h 38100"/>
                <a:gd name="connsiteX7" fmla="*/ 0 w 295275"/>
                <a:gd name="connsiteY7" fmla="*/ 286 h 38100"/>
                <a:gd name="connsiteX8" fmla="*/ 54578 w 295275"/>
                <a:gd name="connsiteY8" fmla="*/ 23051 h 38100"/>
                <a:gd name="connsiteX9" fmla="*/ 91726 w 295275"/>
                <a:gd name="connsiteY9" fmla="*/ 13049 h 38100"/>
                <a:gd name="connsiteX10" fmla="*/ 109347 w 295275"/>
                <a:gd name="connsiteY10" fmla="*/ 0 h 38100"/>
                <a:gd name="connsiteX11" fmla="*/ 126873 w 295275"/>
                <a:gd name="connsiteY11" fmla="*/ 13049 h 38100"/>
                <a:gd name="connsiteX12" fmla="*/ 164020 w 295275"/>
                <a:gd name="connsiteY12" fmla="*/ 23051 h 38100"/>
                <a:gd name="connsiteX13" fmla="*/ 201168 w 295275"/>
                <a:gd name="connsiteY13" fmla="*/ 13049 h 38100"/>
                <a:gd name="connsiteX14" fmla="*/ 218789 w 295275"/>
                <a:gd name="connsiteY14" fmla="*/ 0 h 38100"/>
                <a:gd name="connsiteX15" fmla="*/ 236315 w 295275"/>
                <a:gd name="connsiteY15" fmla="*/ 13049 h 38100"/>
                <a:gd name="connsiteX16" fmla="*/ 273463 w 295275"/>
                <a:gd name="connsiteY16" fmla="*/ 23051 h 38100"/>
                <a:gd name="connsiteX17" fmla="*/ 301847 w 295275"/>
                <a:gd name="connsiteY17" fmla="*/ 2371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5275" h="38100">
                  <a:moveTo>
                    <a:pt x="301847" y="23717"/>
                  </a:moveTo>
                  <a:lnTo>
                    <a:pt x="288322" y="47244"/>
                  </a:lnTo>
                  <a:cubicBezTo>
                    <a:pt x="266605" y="48387"/>
                    <a:pt x="235934" y="41434"/>
                    <a:pt x="218599" y="28766"/>
                  </a:cubicBezTo>
                  <a:cubicBezTo>
                    <a:pt x="202406" y="40481"/>
                    <a:pt x="183833" y="47149"/>
                    <a:pt x="163925" y="47149"/>
                  </a:cubicBezTo>
                  <a:cubicBezTo>
                    <a:pt x="144018" y="47149"/>
                    <a:pt x="125349" y="40481"/>
                    <a:pt x="109252" y="28766"/>
                  </a:cubicBezTo>
                  <a:cubicBezTo>
                    <a:pt x="93059" y="40481"/>
                    <a:pt x="74486" y="47149"/>
                    <a:pt x="54578" y="47149"/>
                  </a:cubicBezTo>
                  <a:cubicBezTo>
                    <a:pt x="34766" y="47149"/>
                    <a:pt x="16097" y="40481"/>
                    <a:pt x="0" y="28861"/>
                  </a:cubicBezTo>
                  <a:lnTo>
                    <a:pt x="0" y="286"/>
                  </a:lnTo>
                  <a:cubicBezTo>
                    <a:pt x="15240" y="14573"/>
                    <a:pt x="34099" y="23051"/>
                    <a:pt x="54578" y="23051"/>
                  </a:cubicBezTo>
                  <a:cubicBezTo>
                    <a:pt x="67723" y="23051"/>
                    <a:pt x="80391" y="19431"/>
                    <a:pt x="91726" y="13049"/>
                  </a:cubicBezTo>
                  <a:cubicBezTo>
                    <a:pt x="98012" y="9430"/>
                    <a:pt x="103918" y="5144"/>
                    <a:pt x="109347" y="0"/>
                  </a:cubicBezTo>
                  <a:cubicBezTo>
                    <a:pt x="114681" y="5048"/>
                    <a:pt x="120587" y="9430"/>
                    <a:pt x="126873" y="13049"/>
                  </a:cubicBezTo>
                  <a:cubicBezTo>
                    <a:pt x="138303" y="19431"/>
                    <a:pt x="150781" y="23051"/>
                    <a:pt x="164020" y="23051"/>
                  </a:cubicBezTo>
                  <a:cubicBezTo>
                    <a:pt x="177165" y="23051"/>
                    <a:pt x="189833" y="19431"/>
                    <a:pt x="201168" y="13049"/>
                  </a:cubicBezTo>
                  <a:cubicBezTo>
                    <a:pt x="207454" y="9430"/>
                    <a:pt x="213360" y="5144"/>
                    <a:pt x="218789" y="0"/>
                  </a:cubicBezTo>
                  <a:cubicBezTo>
                    <a:pt x="224123" y="5048"/>
                    <a:pt x="230029" y="9430"/>
                    <a:pt x="236315" y="13049"/>
                  </a:cubicBezTo>
                  <a:cubicBezTo>
                    <a:pt x="247745" y="19431"/>
                    <a:pt x="260223" y="23051"/>
                    <a:pt x="273463" y="23051"/>
                  </a:cubicBezTo>
                  <a:cubicBezTo>
                    <a:pt x="274891" y="23051"/>
                    <a:pt x="300133" y="23813"/>
                    <a:pt x="301847" y="23717"/>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4" name="Freeform: Shape 53">
              <a:extLst>
                <a:ext uri="{FF2B5EF4-FFF2-40B4-BE49-F238E27FC236}">
                  <a16:creationId xmlns:a16="http://schemas.microsoft.com/office/drawing/2014/main" id="{0F10B913-C150-488E-B381-8EC5AED9EDC3}"/>
                </a:ext>
              </a:extLst>
            </p:cNvPr>
            <p:cNvSpPr/>
            <p:nvPr/>
          </p:nvSpPr>
          <p:spPr>
            <a:xfrm>
              <a:off x="9458707" y="2237708"/>
              <a:ext cx="600075" cy="171450"/>
            </a:xfrm>
            <a:custGeom>
              <a:avLst/>
              <a:gdLst>
                <a:gd name="connsiteX0" fmla="*/ 605123 w 600075"/>
                <a:gd name="connsiteY0" fmla="*/ 0 h 171450"/>
                <a:gd name="connsiteX1" fmla="*/ 581311 w 600075"/>
                <a:gd name="connsiteY1" fmla="*/ 111633 h 171450"/>
                <a:gd name="connsiteX2" fmla="*/ 552926 w 600075"/>
                <a:gd name="connsiteY2" fmla="*/ 153067 h 171450"/>
                <a:gd name="connsiteX3" fmla="*/ 541782 w 600075"/>
                <a:gd name="connsiteY3" fmla="*/ 160496 h 171450"/>
                <a:gd name="connsiteX4" fmla="*/ 405670 w 600075"/>
                <a:gd name="connsiteY4" fmla="*/ 172593 h 171450"/>
                <a:gd name="connsiteX5" fmla="*/ 37624 w 600075"/>
                <a:gd name="connsiteY5" fmla="*/ 155353 h 171450"/>
                <a:gd name="connsiteX6" fmla="*/ 32290 w 600075"/>
                <a:gd name="connsiteY6" fmla="*/ 140208 h 171450"/>
                <a:gd name="connsiteX7" fmla="*/ 24384 w 600075"/>
                <a:gd name="connsiteY7" fmla="*/ 117920 h 171450"/>
                <a:gd name="connsiteX8" fmla="*/ 0 w 600075"/>
                <a:gd name="connsiteY8" fmla="*/ 48863 h 171450"/>
                <a:gd name="connsiteX9" fmla="*/ 0 w 600075"/>
                <a:gd name="connsiteY9" fmla="*/ 16573 h 171450"/>
                <a:gd name="connsiteX10" fmla="*/ 368427 w 600075"/>
                <a:gd name="connsiteY10" fmla="*/ 20669 h 171450"/>
                <a:gd name="connsiteX11" fmla="*/ 368427 w 600075"/>
                <a:gd name="connsiteY11" fmla="*/ 0 h 171450"/>
                <a:gd name="connsiteX12" fmla="*/ 605123 w 600075"/>
                <a:gd name="connsiteY12"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075" h="171450">
                  <a:moveTo>
                    <a:pt x="605123" y="0"/>
                  </a:moveTo>
                  <a:cubicBezTo>
                    <a:pt x="605123" y="0"/>
                    <a:pt x="601123" y="65151"/>
                    <a:pt x="581311" y="111633"/>
                  </a:cubicBezTo>
                  <a:cubicBezTo>
                    <a:pt x="574548" y="127730"/>
                    <a:pt x="565213" y="142589"/>
                    <a:pt x="552926" y="153067"/>
                  </a:cubicBezTo>
                  <a:cubicBezTo>
                    <a:pt x="549402" y="155829"/>
                    <a:pt x="545687" y="158401"/>
                    <a:pt x="541782" y="160496"/>
                  </a:cubicBezTo>
                  <a:cubicBezTo>
                    <a:pt x="513398" y="176117"/>
                    <a:pt x="405670" y="172593"/>
                    <a:pt x="405670" y="172593"/>
                  </a:cubicBezTo>
                  <a:cubicBezTo>
                    <a:pt x="405670" y="172593"/>
                    <a:pt x="83915" y="169354"/>
                    <a:pt x="37624" y="155353"/>
                  </a:cubicBezTo>
                  <a:lnTo>
                    <a:pt x="32290" y="140208"/>
                  </a:lnTo>
                  <a:lnTo>
                    <a:pt x="24384" y="117920"/>
                  </a:lnTo>
                  <a:lnTo>
                    <a:pt x="0" y="48863"/>
                  </a:lnTo>
                  <a:lnTo>
                    <a:pt x="0" y="16573"/>
                  </a:lnTo>
                  <a:lnTo>
                    <a:pt x="368427" y="20669"/>
                  </a:lnTo>
                  <a:lnTo>
                    <a:pt x="368427" y="0"/>
                  </a:lnTo>
                  <a:lnTo>
                    <a:pt x="605123" y="0"/>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5" name="Freeform: Shape 54">
              <a:extLst>
                <a:ext uri="{FF2B5EF4-FFF2-40B4-BE49-F238E27FC236}">
                  <a16:creationId xmlns:a16="http://schemas.microsoft.com/office/drawing/2014/main" id="{895DD8B5-91EC-4D5A-A1DA-B7E09A28B5E3}"/>
                </a:ext>
              </a:extLst>
            </p:cNvPr>
            <p:cNvSpPr/>
            <p:nvPr/>
          </p:nvSpPr>
          <p:spPr>
            <a:xfrm>
              <a:off x="9603201" y="2157222"/>
              <a:ext cx="209550" cy="85725"/>
            </a:xfrm>
            <a:custGeom>
              <a:avLst/>
              <a:gdLst>
                <a:gd name="connsiteX0" fmla="*/ 0 w 209550"/>
                <a:gd name="connsiteY0" fmla="*/ 0 h 85725"/>
                <a:gd name="connsiteX1" fmla="*/ 214979 w 209550"/>
                <a:gd name="connsiteY1" fmla="*/ 0 h 85725"/>
                <a:gd name="connsiteX2" fmla="*/ 214979 w 209550"/>
                <a:gd name="connsiteY2" fmla="*/ 87344 h 85725"/>
                <a:gd name="connsiteX3" fmla="*/ 0 w 209550"/>
                <a:gd name="connsiteY3" fmla="*/ 87344 h 85725"/>
              </a:gdLst>
              <a:ahLst/>
              <a:cxnLst>
                <a:cxn ang="0">
                  <a:pos x="connsiteX0" y="connsiteY0"/>
                </a:cxn>
                <a:cxn ang="0">
                  <a:pos x="connsiteX1" y="connsiteY1"/>
                </a:cxn>
                <a:cxn ang="0">
                  <a:pos x="connsiteX2" y="connsiteY2"/>
                </a:cxn>
                <a:cxn ang="0">
                  <a:pos x="connsiteX3" y="connsiteY3"/>
                </a:cxn>
              </a:cxnLst>
              <a:rect l="l" t="t" r="r" b="b"/>
              <a:pathLst>
                <a:path w="209550" h="85725">
                  <a:moveTo>
                    <a:pt x="0" y="0"/>
                  </a:moveTo>
                  <a:lnTo>
                    <a:pt x="214979" y="0"/>
                  </a:lnTo>
                  <a:lnTo>
                    <a:pt x="214979" y="87344"/>
                  </a:lnTo>
                  <a:lnTo>
                    <a:pt x="0" y="87344"/>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6" name="Freeform: Shape 55">
              <a:extLst>
                <a:ext uri="{FF2B5EF4-FFF2-40B4-BE49-F238E27FC236}">
                  <a16:creationId xmlns:a16="http://schemas.microsoft.com/office/drawing/2014/main" id="{95D90391-4D45-49E2-AAF0-DBFEED78F1BA}"/>
                </a:ext>
              </a:extLst>
            </p:cNvPr>
            <p:cNvSpPr/>
            <p:nvPr/>
          </p:nvSpPr>
          <p:spPr>
            <a:xfrm>
              <a:off x="9827134" y="2134838"/>
              <a:ext cx="209550" cy="85725"/>
            </a:xfrm>
            <a:custGeom>
              <a:avLst/>
              <a:gdLst>
                <a:gd name="connsiteX0" fmla="*/ 0 w 209550"/>
                <a:gd name="connsiteY0" fmla="*/ 0 h 85725"/>
                <a:gd name="connsiteX1" fmla="*/ 214979 w 209550"/>
                <a:gd name="connsiteY1" fmla="*/ 0 h 85725"/>
                <a:gd name="connsiteX2" fmla="*/ 214979 w 209550"/>
                <a:gd name="connsiteY2" fmla="*/ 87344 h 85725"/>
                <a:gd name="connsiteX3" fmla="*/ 0 w 209550"/>
                <a:gd name="connsiteY3" fmla="*/ 87344 h 85725"/>
              </a:gdLst>
              <a:ahLst/>
              <a:cxnLst>
                <a:cxn ang="0">
                  <a:pos x="connsiteX0" y="connsiteY0"/>
                </a:cxn>
                <a:cxn ang="0">
                  <a:pos x="connsiteX1" y="connsiteY1"/>
                </a:cxn>
                <a:cxn ang="0">
                  <a:pos x="connsiteX2" y="connsiteY2"/>
                </a:cxn>
                <a:cxn ang="0">
                  <a:pos x="connsiteX3" y="connsiteY3"/>
                </a:cxn>
              </a:cxnLst>
              <a:rect l="l" t="t" r="r" b="b"/>
              <a:pathLst>
                <a:path w="209550" h="85725">
                  <a:moveTo>
                    <a:pt x="0" y="0"/>
                  </a:moveTo>
                  <a:lnTo>
                    <a:pt x="214979" y="0"/>
                  </a:lnTo>
                  <a:lnTo>
                    <a:pt x="214979" y="87344"/>
                  </a:lnTo>
                  <a:lnTo>
                    <a:pt x="0" y="87344"/>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7" name="Freeform: Shape 56">
              <a:extLst>
                <a:ext uri="{FF2B5EF4-FFF2-40B4-BE49-F238E27FC236}">
                  <a16:creationId xmlns:a16="http://schemas.microsoft.com/office/drawing/2014/main" id="{3E0E1D05-3D7C-4658-8BAF-90F9AE179AAB}"/>
                </a:ext>
              </a:extLst>
            </p:cNvPr>
            <p:cNvSpPr/>
            <p:nvPr/>
          </p:nvSpPr>
          <p:spPr>
            <a:xfrm>
              <a:off x="9827134" y="2072450"/>
              <a:ext cx="161925" cy="47625"/>
            </a:xfrm>
            <a:custGeom>
              <a:avLst/>
              <a:gdLst>
                <a:gd name="connsiteX0" fmla="*/ 0 w 161925"/>
                <a:gd name="connsiteY0" fmla="*/ 0 h 47625"/>
                <a:gd name="connsiteX1" fmla="*/ 167926 w 161925"/>
                <a:gd name="connsiteY1" fmla="*/ 0 h 47625"/>
                <a:gd name="connsiteX2" fmla="*/ 167926 w 161925"/>
                <a:gd name="connsiteY2" fmla="*/ 50959 h 47625"/>
                <a:gd name="connsiteX3" fmla="*/ 0 w 161925"/>
                <a:gd name="connsiteY3" fmla="*/ 50959 h 47625"/>
              </a:gdLst>
              <a:ahLst/>
              <a:cxnLst>
                <a:cxn ang="0">
                  <a:pos x="connsiteX0" y="connsiteY0"/>
                </a:cxn>
                <a:cxn ang="0">
                  <a:pos x="connsiteX1" y="connsiteY1"/>
                </a:cxn>
                <a:cxn ang="0">
                  <a:pos x="connsiteX2" y="connsiteY2"/>
                </a:cxn>
                <a:cxn ang="0">
                  <a:pos x="connsiteX3" y="connsiteY3"/>
                </a:cxn>
              </a:cxnLst>
              <a:rect l="l" t="t" r="r" b="b"/>
              <a:pathLst>
                <a:path w="161925" h="47625">
                  <a:moveTo>
                    <a:pt x="0" y="0"/>
                  </a:moveTo>
                  <a:lnTo>
                    <a:pt x="167926" y="0"/>
                  </a:lnTo>
                  <a:lnTo>
                    <a:pt x="167926" y="50959"/>
                  </a:lnTo>
                  <a:lnTo>
                    <a:pt x="0" y="50959"/>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8" name="Freeform: Shape 57">
              <a:extLst>
                <a:ext uri="{FF2B5EF4-FFF2-40B4-BE49-F238E27FC236}">
                  <a16:creationId xmlns:a16="http://schemas.microsoft.com/office/drawing/2014/main" id="{DE70C03F-C7EA-4240-94CD-41A36B021FDD}"/>
                </a:ext>
              </a:extLst>
            </p:cNvPr>
            <p:cNvSpPr/>
            <p:nvPr/>
          </p:nvSpPr>
          <p:spPr>
            <a:xfrm>
              <a:off x="9827134" y="2012252"/>
              <a:ext cx="76200" cy="47625"/>
            </a:xfrm>
            <a:custGeom>
              <a:avLst/>
              <a:gdLst>
                <a:gd name="connsiteX0" fmla="*/ 0 w 76200"/>
                <a:gd name="connsiteY0" fmla="*/ 0 h 47625"/>
                <a:gd name="connsiteX1" fmla="*/ 79534 w 76200"/>
                <a:gd name="connsiteY1" fmla="*/ 0 h 47625"/>
                <a:gd name="connsiteX2" fmla="*/ 79534 w 76200"/>
                <a:gd name="connsiteY2" fmla="*/ 50959 h 47625"/>
                <a:gd name="connsiteX3" fmla="*/ 0 w 76200"/>
                <a:gd name="connsiteY3" fmla="*/ 50959 h 47625"/>
              </a:gdLst>
              <a:ahLst/>
              <a:cxnLst>
                <a:cxn ang="0">
                  <a:pos x="connsiteX0" y="connsiteY0"/>
                </a:cxn>
                <a:cxn ang="0">
                  <a:pos x="connsiteX1" y="connsiteY1"/>
                </a:cxn>
                <a:cxn ang="0">
                  <a:pos x="connsiteX2" y="connsiteY2"/>
                </a:cxn>
                <a:cxn ang="0">
                  <a:pos x="connsiteX3" y="connsiteY3"/>
                </a:cxn>
              </a:cxnLst>
              <a:rect l="l" t="t" r="r" b="b"/>
              <a:pathLst>
                <a:path w="76200" h="47625">
                  <a:moveTo>
                    <a:pt x="0" y="0"/>
                  </a:moveTo>
                  <a:lnTo>
                    <a:pt x="79534" y="0"/>
                  </a:lnTo>
                  <a:lnTo>
                    <a:pt x="79534" y="50959"/>
                  </a:lnTo>
                  <a:lnTo>
                    <a:pt x="0" y="50959"/>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9" name="Freeform: Shape 58">
              <a:extLst>
                <a:ext uri="{FF2B5EF4-FFF2-40B4-BE49-F238E27FC236}">
                  <a16:creationId xmlns:a16="http://schemas.microsoft.com/office/drawing/2014/main" id="{65261D16-E8F1-4BCD-955E-52F67E001048}"/>
                </a:ext>
              </a:extLst>
            </p:cNvPr>
            <p:cNvSpPr/>
            <p:nvPr/>
          </p:nvSpPr>
          <p:spPr>
            <a:xfrm>
              <a:off x="9645778" y="2034350"/>
              <a:ext cx="76200" cy="47625"/>
            </a:xfrm>
            <a:custGeom>
              <a:avLst/>
              <a:gdLst>
                <a:gd name="connsiteX0" fmla="*/ 0 w 76200"/>
                <a:gd name="connsiteY0" fmla="*/ 0 h 47625"/>
                <a:gd name="connsiteX1" fmla="*/ 79534 w 76200"/>
                <a:gd name="connsiteY1" fmla="*/ 0 h 47625"/>
                <a:gd name="connsiteX2" fmla="*/ 79534 w 76200"/>
                <a:gd name="connsiteY2" fmla="*/ 50959 h 47625"/>
                <a:gd name="connsiteX3" fmla="*/ 0 w 76200"/>
                <a:gd name="connsiteY3" fmla="*/ 50959 h 47625"/>
              </a:gdLst>
              <a:ahLst/>
              <a:cxnLst>
                <a:cxn ang="0">
                  <a:pos x="connsiteX0" y="connsiteY0"/>
                </a:cxn>
                <a:cxn ang="0">
                  <a:pos x="connsiteX1" y="connsiteY1"/>
                </a:cxn>
                <a:cxn ang="0">
                  <a:pos x="connsiteX2" y="connsiteY2"/>
                </a:cxn>
                <a:cxn ang="0">
                  <a:pos x="connsiteX3" y="connsiteY3"/>
                </a:cxn>
              </a:cxnLst>
              <a:rect l="l" t="t" r="r" b="b"/>
              <a:pathLst>
                <a:path w="76200" h="47625">
                  <a:moveTo>
                    <a:pt x="0" y="0"/>
                  </a:moveTo>
                  <a:lnTo>
                    <a:pt x="79534" y="0"/>
                  </a:lnTo>
                  <a:lnTo>
                    <a:pt x="79534" y="50959"/>
                  </a:lnTo>
                  <a:lnTo>
                    <a:pt x="0" y="50959"/>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8099875C-9D50-4767-AF05-F0B20B3A733B}"/>
                </a:ext>
              </a:extLst>
            </p:cNvPr>
            <p:cNvSpPr/>
            <p:nvPr/>
          </p:nvSpPr>
          <p:spPr>
            <a:xfrm>
              <a:off x="9645778" y="2092643"/>
              <a:ext cx="76200" cy="47625"/>
            </a:xfrm>
            <a:custGeom>
              <a:avLst/>
              <a:gdLst>
                <a:gd name="connsiteX0" fmla="*/ 0 w 76200"/>
                <a:gd name="connsiteY0" fmla="*/ 0 h 47625"/>
                <a:gd name="connsiteX1" fmla="*/ 79534 w 76200"/>
                <a:gd name="connsiteY1" fmla="*/ 0 h 47625"/>
                <a:gd name="connsiteX2" fmla="*/ 79534 w 76200"/>
                <a:gd name="connsiteY2" fmla="*/ 50959 h 47625"/>
                <a:gd name="connsiteX3" fmla="*/ 0 w 76200"/>
                <a:gd name="connsiteY3" fmla="*/ 50959 h 47625"/>
              </a:gdLst>
              <a:ahLst/>
              <a:cxnLst>
                <a:cxn ang="0">
                  <a:pos x="connsiteX0" y="connsiteY0"/>
                </a:cxn>
                <a:cxn ang="0">
                  <a:pos x="connsiteX1" y="connsiteY1"/>
                </a:cxn>
                <a:cxn ang="0">
                  <a:pos x="connsiteX2" y="connsiteY2"/>
                </a:cxn>
                <a:cxn ang="0">
                  <a:pos x="connsiteX3" y="connsiteY3"/>
                </a:cxn>
              </a:cxnLst>
              <a:rect l="l" t="t" r="r" b="b"/>
              <a:pathLst>
                <a:path w="76200" h="47625">
                  <a:moveTo>
                    <a:pt x="0" y="0"/>
                  </a:moveTo>
                  <a:lnTo>
                    <a:pt x="79534" y="0"/>
                  </a:lnTo>
                  <a:lnTo>
                    <a:pt x="79534" y="50959"/>
                  </a:lnTo>
                  <a:lnTo>
                    <a:pt x="0" y="50959"/>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CE704883-CA68-4647-B0AE-4A093CC31B23}"/>
                </a:ext>
              </a:extLst>
            </p:cNvPr>
            <p:cNvSpPr/>
            <p:nvPr/>
          </p:nvSpPr>
          <p:spPr>
            <a:xfrm>
              <a:off x="9738646" y="2054638"/>
              <a:ext cx="76200" cy="85725"/>
            </a:xfrm>
            <a:custGeom>
              <a:avLst/>
              <a:gdLst>
                <a:gd name="connsiteX0" fmla="*/ 0 w 76200"/>
                <a:gd name="connsiteY0" fmla="*/ 0 h 85725"/>
                <a:gd name="connsiteX1" fmla="*/ 79534 w 76200"/>
                <a:gd name="connsiteY1" fmla="*/ 0 h 85725"/>
                <a:gd name="connsiteX2" fmla="*/ 79534 w 76200"/>
                <a:gd name="connsiteY2" fmla="*/ 88678 h 85725"/>
                <a:gd name="connsiteX3" fmla="*/ 0 w 76200"/>
                <a:gd name="connsiteY3" fmla="*/ 88678 h 85725"/>
              </a:gdLst>
              <a:ahLst/>
              <a:cxnLst>
                <a:cxn ang="0">
                  <a:pos x="connsiteX0" y="connsiteY0"/>
                </a:cxn>
                <a:cxn ang="0">
                  <a:pos x="connsiteX1" y="connsiteY1"/>
                </a:cxn>
                <a:cxn ang="0">
                  <a:pos x="connsiteX2" y="connsiteY2"/>
                </a:cxn>
                <a:cxn ang="0">
                  <a:pos x="connsiteX3" y="connsiteY3"/>
                </a:cxn>
              </a:cxnLst>
              <a:rect l="l" t="t" r="r" b="b"/>
              <a:pathLst>
                <a:path w="76200" h="85725">
                  <a:moveTo>
                    <a:pt x="0" y="0"/>
                  </a:moveTo>
                  <a:lnTo>
                    <a:pt x="79534" y="0"/>
                  </a:lnTo>
                  <a:lnTo>
                    <a:pt x="79534" y="88678"/>
                  </a:lnTo>
                  <a:lnTo>
                    <a:pt x="0" y="88678"/>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90981C66-121D-421E-B60D-3CE829C2D76C}"/>
                </a:ext>
              </a:extLst>
            </p:cNvPr>
            <p:cNvSpPr/>
            <p:nvPr/>
          </p:nvSpPr>
          <p:spPr>
            <a:xfrm>
              <a:off x="9445467" y="1984439"/>
              <a:ext cx="161925" cy="257175"/>
            </a:xfrm>
            <a:custGeom>
              <a:avLst/>
              <a:gdLst>
                <a:gd name="connsiteX0" fmla="*/ 162211 w 161925"/>
                <a:gd name="connsiteY0" fmla="*/ 106013 h 257175"/>
                <a:gd name="connsiteX1" fmla="*/ 137636 w 161925"/>
                <a:gd name="connsiteY1" fmla="*/ 127540 h 257175"/>
                <a:gd name="connsiteX2" fmla="*/ 137636 w 161925"/>
                <a:gd name="connsiteY2" fmla="*/ 261175 h 257175"/>
                <a:gd name="connsiteX3" fmla="*/ 29051 w 161925"/>
                <a:gd name="connsiteY3" fmla="*/ 261175 h 257175"/>
                <a:gd name="connsiteX4" fmla="*/ 29051 w 161925"/>
                <a:gd name="connsiteY4" fmla="*/ 127635 h 257175"/>
                <a:gd name="connsiteX5" fmla="*/ 0 w 161925"/>
                <a:gd name="connsiteY5" fmla="*/ 127635 h 257175"/>
                <a:gd name="connsiteX6" fmla="*/ 0 w 161925"/>
                <a:gd name="connsiteY6" fmla="*/ 106108 h 257175"/>
                <a:gd name="connsiteX7" fmla="*/ 75533 w 161925"/>
                <a:gd name="connsiteY7" fmla="*/ 106108 h 257175"/>
                <a:gd name="connsiteX8" fmla="*/ 75533 w 161925"/>
                <a:gd name="connsiteY8" fmla="*/ 74771 h 257175"/>
                <a:gd name="connsiteX9" fmla="*/ 47530 w 161925"/>
                <a:gd name="connsiteY9" fmla="*/ 74771 h 257175"/>
                <a:gd name="connsiteX10" fmla="*/ 47530 w 161925"/>
                <a:gd name="connsiteY10" fmla="*/ 60484 h 257175"/>
                <a:gd name="connsiteX11" fmla="*/ 75533 w 161925"/>
                <a:gd name="connsiteY11" fmla="*/ 60484 h 257175"/>
                <a:gd name="connsiteX12" fmla="*/ 75533 w 161925"/>
                <a:gd name="connsiteY12" fmla="*/ 0 h 257175"/>
                <a:gd name="connsiteX13" fmla="*/ 85630 w 161925"/>
                <a:gd name="connsiteY13" fmla="*/ 0 h 257175"/>
                <a:gd name="connsiteX14" fmla="*/ 85630 w 161925"/>
                <a:gd name="connsiteY14" fmla="*/ 60484 h 257175"/>
                <a:gd name="connsiteX15" fmla="*/ 113538 w 161925"/>
                <a:gd name="connsiteY15" fmla="*/ 60484 h 257175"/>
                <a:gd name="connsiteX16" fmla="*/ 113538 w 161925"/>
                <a:gd name="connsiteY16" fmla="*/ 74771 h 257175"/>
                <a:gd name="connsiteX17" fmla="*/ 85630 w 161925"/>
                <a:gd name="connsiteY17" fmla="*/ 74771 h 257175"/>
                <a:gd name="connsiteX18" fmla="*/ 85630 w 161925"/>
                <a:gd name="connsiteY18" fmla="*/ 106108 h 257175"/>
                <a:gd name="connsiteX19" fmla="*/ 162211 w 161925"/>
                <a:gd name="connsiteY19" fmla="*/ 106108 h 257175"/>
                <a:gd name="connsiteX20" fmla="*/ 77724 w 161925"/>
                <a:gd name="connsiteY20" fmla="*/ 130588 h 257175"/>
                <a:gd name="connsiteX21" fmla="*/ 54197 w 161925"/>
                <a:gd name="connsiteY21" fmla="*/ 130588 h 257175"/>
                <a:gd name="connsiteX22" fmla="*/ 54197 w 161925"/>
                <a:gd name="connsiteY22" fmla="*/ 150495 h 257175"/>
                <a:gd name="connsiteX23" fmla="*/ 77724 w 161925"/>
                <a:gd name="connsiteY23" fmla="*/ 150495 h 257175"/>
                <a:gd name="connsiteX24" fmla="*/ 77724 w 161925"/>
                <a:gd name="connsiteY24" fmla="*/ 130588 h 257175"/>
                <a:gd name="connsiteX25" fmla="*/ 77724 w 161925"/>
                <a:gd name="connsiteY25" fmla="*/ 165259 h 257175"/>
                <a:gd name="connsiteX26" fmla="*/ 54197 w 161925"/>
                <a:gd name="connsiteY26" fmla="*/ 165259 h 257175"/>
                <a:gd name="connsiteX27" fmla="*/ 54197 w 161925"/>
                <a:gd name="connsiteY27" fmla="*/ 185166 h 257175"/>
                <a:gd name="connsiteX28" fmla="*/ 77724 w 161925"/>
                <a:gd name="connsiteY28" fmla="*/ 185166 h 257175"/>
                <a:gd name="connsiteX29" fmla="*/ 77724 w 161925"/>
                <a:gd name="connsiteY29" fmla="*/ 165259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1925" h="257175">
                  <a:moveTo>
                    <a:pt x="162211" y="106013"/>
                  </a:moveTo>
                  <a:lnTo>
                    <a:pt x="137636" y="127540"/>
                  </a:lnTo>
                  <a:lnTo>
                    <a:pt x="137636" y="261175"/>
                  </a:lnTo>
                  <a:lnTo>
                    <a:pt x="29051" y="261175"/>
                  </a:lnTo>
                  <a:lnTo>
                    <a:pt x="29051" y="127635"/>
                  </a:lnTo>
                  <a:lnTo>
                    <a:pt x="0" y="127635"/>
                  </a:lnTo>
                  <a:lnTo>
                    <a:pt x="0" y="106108"/>
                  </a:lnTo>
                  <a:lnTo>
                    <a:pt x="75533" y="106108"/>
                  </a:lnTo>
                  <a:lnTo>
                    <a:pt x="75533" y="74771"/>
                  </a:lnTo>
                  <a:lnTo>
                    <a:pt x="47530" y="74771"/>
                  </a:lnTo>
                  <a:lnTo>
                    <a:pt x="47530" y="60484"/>
                  </a:lnTo>
                  <a:lnTo>
                    <a:pt x="75533" y="60484"/>
                  </a:lnTo>
                  <a:lnTo>
                    <a:pt x="75533" y="0"/>
                  </a:lnTo>
                  <a:lnTo>
                    <a:pt x="85630" y="0"/>
                  </a:lnTo>
                  <a:lnTo>
                    <a:pt x="85630" y="60484"/>
                  </a:lnTo>
                  <a:lnTo>
                    <a:pt x="113538" y="60484"/>
                  </a:lnTo>
                  <a:lnTo>
                    <a:pt x="113538" y="74771"/>
                  </a:lnTo>
                  <a:lnTo>
                    <a:pt x="85630" y="74771"/>
                  </a:lnTo>
                  <a:lnTo>
                    <a:pt x="85630" y="106108"/>
                  </a:lnTo>
                  <a:lnTo>
                    <a:pt x="162211" y="106108"/>
                  </a:lnTo>
                  <a:close/>
                  <a:moveTo>
                    <a:pt x="77724" y="130588"/>
                  </a:moveTo>
                  <a:lnTo>
                    <a:pt x="54197" y="130588"/>
                  </a:lnTo>
                  <a:lnTo>
                    <a:pt x="54197" y="150495"/>
                  </a:lnTo>
                  <a:lnTo>
                    <a:pt x="77724" y="150495"/>
                  </a:lnTo>
                  <a:lnTo>
                    <a:pt x="77724" y="130588"/>
                  </a:lnTo>
                  <a:close/>
                  <a:moveTo>
                    <a:pt x="77724" y="165259"/>
                  </a:moveTo>
                  <a:lnTo>
                    <a:pt x="54197" y="165259"/>
                  </a:lnTo>
                  <a:lnTo>
                    <a:pt x="54197" y="185166"/>
                  </a:lnTo>
                  <a:lnTo>
                    <a:pt x="77724" y="185166"/>
                  </a:lnTo>
                  <a:lnTo>
                    <a:pt x="77724" y="165259"/>
                  </a:ln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3" name="Freeform: Shape 62">
              <a:extLst>
                <a:ext uri="{FF2B5EF4-FFF2-40B4-BE49-F238E27FC236}">
                  <a16:creationId xmlns:a16="http://schemas.microsoft.com/office/drawing/2014/main" id="{647A5601-2DC0-40E3-BB78-40DB59B6C80C}"/>
                </a:ext>
              </a:extLst>
            </p:cNvPr>
            <p:cNvSpPr/>
            <p:nvPr/>
          </p:nvSpPr>
          <p:spPr>
            <a:xfrm>
              <a:off x="9442895" y="2480024"/>
              <a:ext cx="590550" cy="142875"/>
            </a:xfrm>
            <a:custGeom>
              <a:avLst/>
              <a:gdLst>
                <a:gd name="connsiteX0" fmla="*/ 594360 w 590550"/>
                <a:gd name="connsiteY0" fmla="*/ 28194 h 142875"/>
                <a:gd name="connsiteX1" fmla="*/ 297275 w 590550"/>
                <a:gd name="connsiteY1" fmla="*/ 148495 h 142875"/>
                <a:gd name="connsiteX2" fmla="*/ 0 w 590550"/>
                <a:gd name="connsiteY2" fmla="*/ 28194 h 142875"/>
                <a:gd name="connsiteX3" fmla="*/ 297275 w 590550"/>
                <a:gd name="connsiteY3" fmla="*/ 0 h 142875"/>
                <a:gd name="connsiteX4" fmla="*/ 594360 w 590550"/>
                <a:gd name="connsiteY4" fmla="*/ 2819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0" h="142875">
                  <a:moveTo>
                    <a:pt x="594360" y="28194"/>
                  </a:moveTo>
                  <a:cubicBezTo>
                    <a:pt x="517398" y="102679"/>
                    <a:pt x="412623" y="148495"/>
                    <a:pt x="297275" y="148495"/>
                  </a:cubicBezTo>
                  <a:cubicBezTo>
                    <a:pt x="181642" y="148495"/>
                    <a:pt x="76962" y="102679"/>
                    <a:pt x="0" y="28194"/>
                  </a:cubicBezTo>
                  <a:cubicBezTo>
                    <a:pt x="79534" y="10763"/>
                    <a:pt x="183833" y="0"/>
                    <a:pt x="297275" y="0"/>
                  </a:cubicBezTo>
                  <a:cubicBezTo>
                    <a:pt x="410718" y="0"/>
                    <a:pt x="514826" y="10763"/>
                    <a:pt x="594360" y="28194"/>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4" name="Freeform: Shape 63">
              <a:extLst>
                <a:ext uri="{FF2B5EF4-FFF2-40B4-BE49-F238E27FC236}">
                  <a16:creationId xmlns:a16="http://schemas.microsoft.com/office/drawing/2014/main" id="{F1F489F8-3BCC-46BD-84AF-90AE5A4B74EA}"/>
                </a:ext>
              </a:extLst>
            </p:cNvPr>
            <p:cNvSpPr/>
            <p:nvPr/>
          </p:nvSpPr>
          <p:spPr>
            <a:xfrm>
              <a:off x="9483091" y="2348198"/>
              <a:ext cx="552450" cy="38100"/>
            </a:xfrm>
            <a:custGeom>
              <a:avLst/>
              <a:gdLst>
                <a:gd name="connsiteX0" fmla="*/ 555593 w 552450"/>
                <a:gd name="connsiteY0" fmla="*/ 0 h 38100"/>
                <a:gd name="connsiteX1" fmla="*/ 538163 w 552450"/>
                <a:gd name="connsiteY1" fmla="*/ 12764 h 38100"/>
                <a:gd name="connsiteX2" fmla="*/ 500920 w 552450"/>
                <a:gd name="connsiteY2" fmla="*/ 22765 h 38100"/>
                <a:gd name="connsiteX3" fmla="*/ 463677 w 552450"/>
                <a:gd name="connsiteY3" fmla="*/ 12764 h 38100"/>
                <a:gd name="connsiteX4" fmla="*/ 446246 w 552450"/>
                <a:gd name="connsiteY4" fmla="*/ 0 h 38100"/>
                <a:gd name="connsiteX5" fmla="*/ 428530 w 552450"/>
                <a:gd name="connsiteY5" fmla="*/ 12764 h 38100"/>
                <a:gd name="connsiteX6" fmla="*/ 391573 w 552450"/>
                <a:gd name="connsiteY6" fmla="*/ 22765 h 38100"/>
                <a:gd name="connsiteX7" fmla="*/ 336899 w 552450"/>
                <a:gd name="connsiteY7" fmla="*/ 0 h 38100"/>
                <a:gd name="connsiteX8" fmla="*/ 336899 w 552450"/>
                <a:gd name="connsiteY8" fmla="*/ 667 h 38100"/>
                <a:gd name="connsiteX9" fmla="*/ 282893 w 552450"/>
                <a:gd name="connsiteY9" fmla="*/ 22765 h 38100"/>
                <a:gd name="connsiteX10" fmla="*/ 245650 w 552450"/>
                <a:gd name="connsiteY10" fmla="*/ 12764 h 38100"/>
                <a:gd name="connsiteX11" fmla="*/ 228219 w 552450"/>
                <a:gd name="connsiteY11" fmla="*/ 0 h 38100"/>
                <a:gd name="connsiteX12" fmla="*/ 210788 w 552450"/>
                <a:gd name="connsiteY12" fmla="*/ 12764 h 38100"/>
                <a:gd name="connsiteX13" fmla="*/ 173546 w 552450"/>
                <a:gd name="connsiteY13" fmla="*/ 22765 h 38100"/>
                <a:gd name="connsiteX14" fmla="*/ 136303 w 552450"/>
                <a:gd name="connsiteY14" fmla="*/ 12764 h 38100"/>
                <a:gd name="connsiteX15" fmla="*/ 118872 w 552450"/>
                <a:gd name="connsiteY15" fmla="*/ 0 h 38100"/>
                <a:gd name="connsiteX16" fmla="*/ 101155 w 552450"/>
                <a:gd name="connsiteY16" fmla="*/ 12764 h 38100"/>
                <a:gd name="connsiteX17" fmla="*/ 64198 w 552450"/>
                <a:gd name="connsiteY17" fmla="*/ 22765 h 38100"/>
                <a:gd name="connsiteX18" fmla="*/ 26956 w 552450"/>
                <a:gd name="connsiteY18" fmla="*/ 12764 h 38100"/>
                <a:gd name="connsiteX19" fmla="*/ 9525 w 552450"/>
                <a:gd name="connsiteY19" fmla="*/ 0 h 38100"/>
                <a:gd name="connsiteX20" fmla="*/ 0 w 552450"/>
                <a:gd name="connsiteY20" fmla="*/ 7430 h 38100"/>
                <a:gd name="connsiteX21" fmla="*/ 7906 w 552450"/>
                <a:gd name="connsiteY21" fmla="*/ 29718 h 38100"/>
                <a:gd name="connsiteX22" fmla="*/ 9525 w 552450"/>
                <a:gd name="connsiteY22" fmla="*/ 28575 h 38100"/>
                <a:gd name="connsiteX23" fmla="*/ 64198 w 552450"/>
                <a:gd name="connsiteY23" fmla="*/ 46958 h 38100"/>
                <a:gd name="connsiteX24" fmla="*/ 118872 w 552450"/>
                <a:gd name="connsiteY24" fmla="*/ 28575 h 38100"/>
                <a:gd name="connsiteX25" fmla="*/ 173546 w 552450"/>
                <a:gd name="connsiteY25" fmla="*/ 46958 h 38100"/>
                <a:gd name="connsiteX26" fmla="*/ 228219 w 552450"/>
                <a:gd name="connsiteY26" fmla="*/ 28575 h 38100"/>
                <a:gd name="connsiteX27" fmla="*/ 282893 w 552450"/>
                <a:gd name="connsiteY27" fmla="*/ 46958 h 38100"/>
                <a:gd name="connsiteX28" fmla="*/ 337090 w 552450"/>
                <a:gd name="connsiteY28" fmla="*/ 28766 h 38100"/>
                <a:gd name="connsiteX29" fmla="*/ 391573 w 552450"/>
                <a:gd name="connsiteY29" fmla="*/ 46958 h 38100"/>
                <a:gd name="connsiteX30" fmla="*/ 446246 w 552450"/>
                <a:gd name="connsiteY30" fmla="*/ 28575 h 38100"/>
                <a:gd name="connsiteX31" fmla="*/ 500920 w 552450"/>
                <a:gd name="connsiteY31" fmla="*/ 46958 h 38100"/>
                <a:gd name="connsiteX32" fmla="*/ 528638 w 552450"/>
                <a:gd name="connsiteY32" fmla="*/ 42577 h 38100"/>
                <a:gd name="connsiteX33" fmla="*/ 557022 w 552450"/>
                <a:gd name="connsiteY33" fmla="*/ 1143 h 38100"/>
                <a:gd name="connsiteX34" fmla="*/ 555593 w 552450"/>
                <a:gd name="connsiteY34"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2450" h="38100">
                  <a:moveTo>
                    <a:pt x="555593" y="0"/>
                  </a:moveTo>
                  <a:cubicBezTo>
                    <a:pt x="550259" y="4858"/>
                    <a:pt x="544163" y="9334"/>
                    <a:pt x="538163" y="12764"/>
                  </a:cubicBezTo>
                  <a:cubicBezTo>
                    <a:pt x="526733" y="19241"/>
                    <a:pt x="514160" y="22765"/>
                    <a:pt x="500920" y="22765"/>
                  </a:cubicBezTo>
                  <a:cubicBezTo>
                    <a:pt x="487680" y="22765"/>
                    <a:pt x="475107" y="19241"/>
                    <a:pt x="463677" y="12764"/>
                  </a:cubicBezTo>
                  <a:cubicBezTo>
                    <a:pt x="457391" y="9239"/>
                    <a:pt x="451580" y="4858"/>
                    <a:pt x="446246" y="0"/>
                  </a:cubicBezTo>
                  <a:cubicBezTo>
                    <a:pt x="440912" y="4858"/>
                    <a:pt x="434816" y="9334"/>
                    <a:pt x="428530" y="12764"/>
                  </a:cubicBezTo>
                  <a:cubicBezTo>
                    <a:pt x="417385" y="19241"/>
                    <a:pt x="404812" y="22765"/>
                    <a:pt x="391573" y="22765"/>
                  </a:cubicBezTo>
                  <a:cubicBezTo>
                    <a:pt x="371094" y="22765"/>
                    <a:pt x="352235" y="14383"/>
                    <a:pt x="336899" y="0"/>
                  </a:cubicBezTo>
                  <a:lnTo>
                    <a:pt x="336899" y="667"/>
                  </a:lnTo>
                  <a:cubicBezTo>
                    <a:pt x="321755" y="14383"/>
                    <a:pt x="303181" y="22765"/>
                    <a:pt x="282893" y="22765"/>
                  </a:cubicBezTo>
                  <a:cubicBezTo>
                    <a:pt x="269653" y="22765"/>
                    <a:pt x="257080" y="19241"/>
                    <a:pt x="245650" y="12764"/>
                  </a:cubicBezTo>
                  <a:cubicBezTo>
                    <a:pt x="239554" y="9239"/>
                    <a:pt x="233553" y="5048"/>
                    <a:pt x="228219" y="0"/>
                  </a:cubicBezTo>
                  <a:cubicBezTo>
                    <a:pt x="222885" y="5144"/>
                    <a:pt x="216789" y="9334"/>
                    <a:pt x="210788" y="12764"/>
                  </a:cubicBezTo>
                  <a:cubicBezTo>
                    <a:pt x="199358" y="19241"/>
                    <a:pt x="186785" y="22765"/>
                    <a:pt x="173546" y="22765"/>
                  </a:cubicBezTo>
                  <a:cubicBezTo>
                    <a:pt x="160306" y="22765"/>
                    <a:pt x="147733" y="19241"/>
                    <a:pt x="136303" y="12764"/>
                  </a:cubicBezTo>
                  <a:cubicBezTo>
                    <a:pt x="130016" y="9239"/>
                    <a:pt x="124206" y="5048"/>
                    <a:pt x="118872" y="0"/>
                  </a:cubicBezTo>
                  <a:cubicBezTo>
                    <a:pt x="113538" y="5144"/>
                    <a:pt x="107442" y="9334"/>
                    <a:pt x="101155" y="12764"/>
                  </a:cubicBezTo>
                  <a:cubicBezTo>
                    <a:pt x="90011" y="19241"/>
                    <a:pt x="77438" y="22765"/>
                    <a:pt x="64198" y="22765"/>
                  </a:cubicBezTo>
                  <a:cubicBezTo>
                    <a:pt x="50959" y="22765"/>
                    <a:pt x="38386" y="19241"/>
                    <a:pt x="26956" y="12764"/>
                  </a:cubicBezTo>
                  <a:cubicBezTo>
                    <a:pt x="20669" y="9239"/>
                    <a:pt x="14859" y="5048"/>
                    <a:pt x="9525" y="0"/>
                  </a:cubicBezTo>
                  <a:cubicBezTo>
                    <a:pt x="6477" y="2762"/>
                    <a:pt x="3239" y="5334"/>
                    <a:pt x="0" y="7430"/>
                  </a:cubicBezTo>
                  <a:lnTo>
                    <a:pt x="7906" y="29718"/>
                  </a:lnTo>
                  <a:cubicBezTo>
                    <a:pt x="8382" y="29242"/>
                    <a:pt x="9049" y="29051"/>
                    <a:pt x="9525" y="28575"/>
                  </a:cubicBezTo>
                  <a:cubicBezTo>
                    <a:pt x="25622" y="40196"/>
                    <a:pt x="44196" y="46958"/>
                    <a:pt x="64198" y="46958"/>
                  </a:cubicBezTo>
                  <a:cubicBezTo>
                    <a:pt x="84011" y="46958"/>
                    <a:pt x="102584" y="40196"/>
                    <a:pt x="118872" y="28575"/>
                  </a:cubicBezTo>
                  <a:cubicBezTo>
                    <a:pt x="134969" y="40196"/>
                    <a:pt x="153543" y="46958"/>
                    <a:pt x="173546" y="46958"/>
                  </a:cubicBezTo>
                  <a:cubicBezTo>
                    <a:pt x="193358" y="46958"/>
                    <a:pt x="212122" y="40196"/>
                    <a:pt x="228219" y="28575"/>
                  </a:cubicBezTo>
                  <a:cubicBezTo>
                    <a:pt x="244316" y="40196"/>
                    <a:pt x="263081" y="46958"/>
                    <a:pt x="282893" y="46958"/>
                  </a:cubicBezTo>
                  <a:cubicBezTo>
                    <a:pt x="302705" y="46958"/>
                    <a:pt x="321088" y="40196"/>
                    <a:pt x="337090" y="28766"/>
                  </a:cubicBezTo>
                  <a:cubicBezTo>
                    <a:pt x="353378" y="40196"/>
                    <a:pt x="371761" y="46958"/>
                    <a:pt x="391573" y="46958"/>
                  </a:cubicBezTo>
                  <a:cubicBezTo>
                    <a:pt x="411385" y="46958"/>
                    <a:pt x="429958" y="40196"/>
                    <a:pt x="446246" y="28575"/>
                  </a:cubicBezTo>
                  <a:cubicBezTo>
                    <a:pt x="462344" y="40196"/>
                    <a:pt x="481108" y="46958"/>
                    <a:pt x="500920" y="46958"/>
                  </a:cubicBezTo>
                  <a:cubicBezTo>
                    <a:pt x="510445" y="46958"/>
                    <a:pt x="519779" y="45339"/>
                    <a:pt x="528638" y="42577"/>
                  </a:cubicBezTo>
                  <a:cubicBezTo>
                    <a:pt x="540925" y="32099"/>
                    <a:pt x="550259" y="17240"/>
                    <a:pt x="557022" y="1143"/>
                  </a:cubicBezTo>
                  <a:cubicBezTo>
                    <a:pt x="556546" y="667"/>
                    <a:pt x="556070" y="476"/>
                    <a:pt x="555593" y="0"/>
                  </a:cubicBezTo>
                  <a:close/>
                </a:path>
              </a:pathLst>
            </a:custGeom>
            <a:solidFill>
              <a:schemeClr val="accent3"/>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nvGrpSpPr>
          <p:cNvPr id="73" name="Group 72">
            <a:extLst>
              <a:ext uri="{FF2B5EF4-FFF2-40B4-BE49-F238E27FC236}">
                <a16:creationId xmlns:a16="http://schemas.microsoft.com/office/drawing/2014/main" id="{6B0BA4CC-45D0-4758-B71F-30A3A81D8707}"/>
              </a:ext>
            </a:extLst>
          </p:cNvPr>
          <p:cNvGrpSpPr/>
          <p:nvPr/>
        </p:nvGrpSpPr>
        <p:grpSpPr>
          <a:xfrm>
            <a:off x="1904241" y="2018988"/>
            <a:ext cx="771621" cy="342166"/>
            <a:chOff x="1366076" y="1317883"/>
            <a:chExt cx="1052512" cy="466725"/>
          </a:xfrm>
        </p:grpSpPr>
        <p:pic>
          <p:nvPicPr>
            <p:cNvPr id="14" name="Graphic 13">
              <a:extLst>
                <a:ext uri="{FF2B5EF4-FFF2-40B4-BE49-F238E27FC236}">
                  <a16:creationId xmlns:a16="http://schemas.microsoft.com/office/drawing/2014/main" id="{9AE9152A-FD86-4F1F-AE0E-F52BFB9002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076" y="1317883"/>
              <a:ext cx="180975" cy="466725"/>
            </a:xfrm>
            <a:prstGeom prst="rect">
              <a:avLst/>
            </a:prstGeom>
          </p:spPr>
        </p:pic>
        <p:pic>
          <p:nvPicPr>
            <p:cNvPr id="69" name="Graphic 68">
              <a:extLst>
                <a:ext uri="{FF2B5EF4-FFF2-40B4-BE49-F238E27FC236}">
                  <a16:creationId xmlns:a16="http://schemas.microsoft.com/office/drawing/2014/main" id="{57AA0225-2B89-4522-9FEB-1EE22E0181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388" y="1317883"/>
              <a:ext cx="180975" cy="466725"/>
            </a:xfrm>
            <a:prstGeom prst="rect">
              <a:avLst/>
            </a:prstGeom>
          </p:spPr>
        </p:pic>
        <p:pic>
          <p:nvPicPr>
            <p:cNvPr id="70" name="Graphic 69">
              <a:extLst>
                <a:ext uri="{FF2B5EF4-FFF2-40B4-BE49-F238E27FC236}">
                  <a16:creationId xmlns:a16="http://schemas.microsoft.com/office/drawing/2014/main" id="{0BA06FEC-E471-4FEA-8A6A-89F63C6C7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4226" y="1317883"/>
              <a:ext cx="180975" cy="466725"/>
            </a:xfrm>
            <a:prstGeom prst="rect">
              <a:avLst/>
            </a:prstGeom>
          </p:spPr>
        </p:pic>
        <p:pic>
          <p:nvPicPr>
            <p:cNvPr id="71" name="Graphic 70">
              <a:extLst>
                <a:ext uri="{FF2B5EF4-FFF2-40B4-BE49-F238E27FC236}">
                  <a16:creationId xmlns:a16="http://schemas.microsoft.com/office/drawing/2014/main" id="{1DFF1658-4259-46B1-94DA-1B8BC83F0E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3776" y="1317883"/>
              <a:ext cx="180975" cy="466725"/>
            </a:xfrm>
            <a:prstGeom prst="rect">
              <a:avLst/>
            </a:prstGeom>
          </p:spPr>
        </p:pic>
        <p:pic>
          <p:nvPicPr>
            <p:cNvPr id="72" name="Graphic 71">
              <a:extLst>
                <a:ext uri="{FF2B5EF4-FFF2-40B4-BE49-F238E27FC236}">
                  <a16:creationId xmlns:a16="http://schemas.microsoft.com/office/drawing/2014/main" id="{257EEC20-21ED-44F9-9F67-F61D17C2E8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7613" y="1317883"/>
              <a:ext cx="180975" cy="466725"/>
            </a:xfrm>
            <a:prstGeom prst="rect">
              <a:avLst/>
            </a:prstGeom>
          </p:spPr>
        </p:pic>
      </p:grpSp>
      <p:grpSp>
        <p:nvGrpSpPr>
          <p:cNvPr id="74" name="Group 73">
            <a:extLst>
              <a:ext uri="{FF2B5EF4-FFF2-40B4-BE49-F238E27FC236}">
                <a16:creationId xmlns:a16="http://schemas.microsoft.com/office/drawing/2014/main" id="{325E9590-3196-4EF3-8365-6CF9B0B586BA}"/>
              </a:ext>
            </a:extLst>
          </p:cNvPr>
          <p:cNvGrpSpPr/>
          <p:nvPr/>
        </p:nvGrpSpPr>
        <p:grpSpPr>
          <a:xfrm>
            <a:off x="2706340" y="2018988"/>
            <a:ext cx="771621" cy="342166"/>
            <a:chOff x="1366076" y="1317883"/>
            <a:chExt cx="1052512" cy="466725"/>
          </a:xfrm>
        </p:grpSpPr>
        <p:pic>
          <p:nvPicPr>
            <p:cNvPr id="75" name="Graphic 74">
              <a:extLst>
                <a:ext uri="{FF2B5EF4-FFF2-40B4-BE49-F238E27FC236}">
                  <a16:creationId xmlns:a16="http://schemas.microsoft.com/office/drawing/2014/main" id="{BDDF4D25-7E2F-47DF-AF6C-60A88E2DB4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076" y="1317883"/>
              <a:ext cx="180975" cy="466725"/>
            </a:xfrm>
            <a:prstGeom prst="rect">
              <a:avLst/>
            </a:prstGeom>
          </p:spPr>
        </p:pic>
        <p:pic>
          <p:nvPicPr>
            <p:cNvPr id="76" name="Graphic 75">
              <a:extLst>
                <a:ext uri="{FF2B5EF4-FFF2-40B4-BE49-F238E27FC236}">
                  <a16:creationId xmlns:a16="http://schemas.microsoft.com/office/drawing/2014/main" id="{B1A004E5-FB82-407C-8319-BFB2145E17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388" y="1317883"/>
              <a:ext cx="180975" cy="466725"/>
            </a:xfrm>
            <a:prstGeom prst="rect">
              <a:avLst/>
            </a:prstGeom>
          </p:spPr>
        </p:pic>
        <p:pic>
          <p:nvPicPr>
            <p:cNvPr id="77" name="Graphic 76">
              <a:extLst>
                <a:ext uri="{FF2B5EF4-FFF2-40B4-BE49-F238E27FC236}">
                  <a16:creationId xmlns:a16="http://schemas.microsoft.com/office/drawing/2014/main" id="{B85592B3-7FE7-4856-A33C-E04EB1BC1F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4226" y="1317883"/>
              <a:ext cx="180975" cy="466725"/>
            </a:xfrm>
            <a:prstGeom prst="rect">
              <a:avLst/>
            </a:prstGeom>
          </p:spPr>
        </p:pic>
        <p:pic>
          <p:nvPicPr>
            <p:cNvPr id="78" name="Graphic 77">
              <a:extLst>
                <a:ext uri="{FF2B5EF4-FFF2-40B4-BE49-F238E27FC236}">
                  <a16:creationId xmlns:a16="http://schemas.microsoft.com/office/drawing/2014/main" id="{46FAE700-9C19-4021-93E6-6DA7E58C33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3776" y="1317883"/>
              <a:ext cx="180975" cy="466725"/>
            </a:xfrm>
            <a:prstGeom prst="rect">
              <a:avLst/>
            </a:prstGeom>
          </p:spPr>
        </p:pic>
        <p:pic>
          <p:nvPicPr>
            <p:cNvPr id="79" name="Graphic 78">
              <a:extLst>
                <a:ext uri="{FF2B5EF4-FFF2-40B4-BE49-F238E27FC236}">
                  <a16:creationId xmlns:a16="http://schemas.microsoft.com/office/drawing/2014/main" id="{B722888A-D392-4F78-A273-53EA30F0F5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7613" y="1317883"/>
              <a:ext cx="180975" cy="466725"/>
            </a:xfrm>
            <a:prstGeom prst="rect">
              <a:avLst/>
            </a:prstGeom>
          </p:spPr>
        </p:pic>
      </p:grpSp>
      <p:grpSp>
        <p:nvGrpSpPr>
          <p:cNvPr id="80" name="Group 79">
            <a:extLst>
              <a:ext uri="{FF2B5EF4-FFF2-40B4-BE49-F238E27FC236}">
                <a16:creationId xmlns:a16="http://schemas.microsoft.com/office/drawing/2014/main" id="{9955EEE1-5553-4F23-A3AF-C904F41FCA25}"/>
              </a:ext>
            </a:extLst>
          </p:cNvPr>
          <p:cNvGrpSpPr/>
          <p:nvPr/>
        </p:nvGrpSpPr>
        <p:grpSpPr>
          <a:xfrm>
            <a:off x="1904241" y="1621853"/>
            <a:ext cx="771621" cy="342166"/>
            <a:chOff x="1366076" y="1317883"/>
            <a:chExt cx="1052512" cy="466725"/>
          </a:xfrm>
        </p:grpSpPr>
        <p:pic>
          <p:nvPicPr>
            <p:cNvPr id="81" name="Graphic 80">
              <a:extLst>
                <a:ext uri="{FF2B5EF4-FFF2-40B4-BE49-F238E27FC236}">
                  <a16:creationId xmlns:a16="http://schemas.microsoft.com/office/drawing/2014/main" id="{A57029C2-3AEC-4C11-9533-143775F0ED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076" y="1317883"/>
              <a:ext cx="180975" cy="466725"/>
            </a:xfrm>
            <a:prstGeom prst="rect">
              <a:avLst/>
            </a:prstGeom>
          </p:spPr>
        </p:pic>
        <p:pic>
          <p:nvPicPr>
            <p:cNvPr id="82" name="Graphic 81">
              <a:extLst>
                <a:ext uri="{FF2B5EF4-FFF2-40B4-BE49-F238E27FC236}">
                  <a16:creationId xmlns:a16="http://schemas.microsoft.com/office/drawing/2014/main" id="{71B434E6-162C-499F-928D-350D9F7402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388" y="1317883"/>
              <a:ext cx="180975" cy="466725"/>
            </a:xfrm>
            <a:prstGeom prst="rect">
              <a:avLst/>
            </a:prstGeom>
          </p:spPr>
        </p:pic>
        <p:pic>
          <p:nvPicPr>
            <p:cNvPr id="83" name="Graphic 82">
              <a:extLst>
                <a:ext uri="{FF2B5EF4-FFF2-40B4-BE49-F238E27FC236}">
                  <a16:creationId xmlns:a16="http://schemas.microsoft.com/office/drawing/2014/main" id="{12F864EC-7823-43B4-995E-CF8A479A1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4226" y="1317883"/>
              <a:ext cx="180975" cy="466725"/>
            </a:xfrm>
            <a:prstGeom prst="rect">
              <a:avLst/>
            </a:prstGeom>
          </p:spPr>
        </p:pic>
        <p:pic>
          <p:nvPicPr>
            <p:cNvPr id="84" name="Graphic 83">
              <a:extLst>
                <a:ext uri="{FF2B5EF4-FFF2-40B4-BE49-F238E27FC236}">
                  <a16:creationId xmlns:a16="http://schemas.microsoft.com/office/drawing/2014/main" id="{D06F893F-67C6-46AE-9250-11EE4C7712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3776" y="1317883"/>
              <a:ext cx="180975" cy="466725"/>
            </a:xfrm>
            <a:prstGeom prst="rect">
              <a:avLst/>
            </a:prstGeom>
          </p:spPr>
        </p:pic>
        <p:pic>
          <p:nvPicPr>
            <p:cNvPr id="85" name="Graphic 84">
              <a:extLst>
                <a:ext uri="{FF2B5EF4-FFF2-40B4-BE49-F238E27FC236}">
                  <a16:creationId xmlns:a16="http://schemas.microsoft.com/office/drawing/2014/main" id="{3185697D-4F01-4E06-B11B-8E255F30F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7613" y="1317883"/>
              <a:ext cx="180975" cy="466725"/>
            </a:xfrm>
            <a:prstGeom prst="rect">
              <a:avLst/>
            </a:prstGeom>
          </p:spPr>
        </p:pic>
      </p:grpSp>
      <p:grpSp>
        <p:nvGrpSpPr>
          <p:cNvPr id="86" name="Group 85">
            <a:extLst>
              <a:ext uri="{FF2B5EF4-FFF2-40B4-BE49-F238E27FC236}">
                <a16:creationId xmlns:a16="http://schemas.microsoft.com/office/drawing/2014/main" id="{3B99DAF5-7308-4D63-82A8-F3EB59341C9F}"/>
              </a:ext>
            </a:extLst>
          </p:cNvPr>
          <p:cNvGrpSpPr/>
          <p:nvPr/>
        </p:nvGrpSpPr>
        <p:grpSpPr>
          <a:xfrm>
            <a:off x="2706340" y="1621853"/>
            <a:ext cx="771621" cy="342166"/>
            <a:chOff x="1366076" y="1317883"/>
            <a:chExt cx="1052512" cy="466725"/>
          </a:xfrm>
        </p:grpSpPr>
        <p:pic>
          <p:nvPicPr>
            <p:cNvPr id="87" name="Graphic 86">
              <a:extLst>
                <a:ext uri="{FF2B5EF4-FFF2-40B4-BE49-F238E27FC236}">
                  <a16:creationId xmlns:a16="http://schemas.microsoft.com/office/drawing/2014/main" id="{92A6C9FF-6FFE-45D4-8569-80FB116E13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076" y="1317883"/>
              <a:ext cx="180975" cy="466725"/>
            </a:xfrm>
            <a:prstGeom prst="rect">
              <a:avLst/>
            </a:prstGeom>
          </p:spPr>
        </p:pic>
        <p:pic>
          <p:nvPicPr>
            <p:cNvPr id="88" name="Graphic 87">
              <a:extLst>
                <a:ext uri="{FF2B5EF4-FFF2-40B4-BE49-F238E27FC236}">
                  <a16:creationId xmlns:a16="http://schemas.microsoft.com/office/drawing/2014/main" id="{9CF3A212-16FB-4A0D-A520-10221258C1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388" y="1317883"/>
              <a:ext cx="180975" cy="466725"/>
            </a:xfrm>
            <a:prstGeom prst="rect">
              <a:avLst/>
            </a:prstGeom>
          </p:spPr>
        </p:pic>
        <p:pic>
          <p:nvPicPr>
            <p:cNvPr id="89" name="Graphic 88">
              <a:extLst>
                <a:ext uri="{FF2B5EF4-FFF2-40B4-BE49-F238E27FC236}">
                  <a16:creationId xmlns:a16="http://schemas.microsoft.com/office/drawing/2014/main" id="{970F300C-0410-4D7C-A4EA-54247DE4D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4226" y="1317883"/>
              <a:ext cx="180975" cy="466725"/>
            </a:xfrm>
            <a:prstGeom prst="rect">
              <a:avLst/>
            </a:prstGeom>
          </p:spPr>
        </p:pic>
        <p:pic>
          <p:nvPicPr>
            <p:cNvPr id="90" name="Graphic 89">
              <a:extLst>
                <a:ext uri="{FF2B5EF4-FFF2-40B4-BE49-F238E27FC236}">
                  <a16:creationId xmlns:a16="http://schemas.microsoft.com/office/drawing/2014/main" id="{D093D2AC-2AB7-4664-9F21-D436776D2E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3776" y="1317883"/>
              <a:ext cx="180975" cy="466725"/>
            </a:xfrm>
            <a:prstGeom prst="rect">
              <a:avLst/>
            </a:prstGeom>
          </p:spPr>
        </p:pic>
        <p:pic>
          <p:nvPicPr>
            <p:cNvPr id="91" name="Graphic 90">
              <a:extLst>
                <a:ext uri="{FF2B5EF4-FFF2-40B4-BE49-F238E27FC236}">
                  <a16:creationId xmlns:a16="http://schemas.microsoft.com/office/drawing/2014/main" id="{99F3B317-AD33-40BC-94A5-7D916D4F30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7613" y="1317883"/>
              <a:ext cx="180975" cy="466725"/>
            </a:xfrm>
            <a:prstGeom prst="rect">
              <a:avLst/>
            </a:prstGeom>
          </p:spPr>
        </p:pic>
      </p:grpSp>
      <p:grpSp>
        <p:nvGrpSpPr>
          <p:cNvPr id="92" name="Group 91">
            <a:extLst>
              <a:ext uri="{FF2B5EF4-FFF2-40B4-BE49-F238E27FC236}">
                <a16:creationId xmlns:a16="http://schemas.microsoft.com/office/drawing/2014/main" id="{7EBB7C44-33D8-472D-B4E6-B4C0D63FA14B}"/>
              </a:ext>
            </a:extLst>
          </p:cNvPr>
          <p:cNvGrpSpPr/>
          <p:nvPr/>
        </p:nvGrpSpPr>
        <p:grpSpPr>
          <a:xfrm>
            <a:off x="4833801" y="2677101"/>
            <a:ext cx="771621" cy="342166"/>
            <a:chOff x="1366076" y="1317883"/>
            <a:chExt cx="1052512" cy="466725"/>
          </a:xfrm>
        </p:grpSpPr>
        <p:pic>
          <p:nvPicPr>
            <p:cNvPr id="93" name="Graphic 92">
              <a:extLst>
                <a:ext uri="{FF2B5EF4-FFF2-40B4-BE49-F238E27FC236}">
                  <a16:creationId xmlns:a16="http://schemas.microsoft.com/office/drawing/2014/main" id="{A186EC46-2FD3-4EC8-B9EF-8FD1ADF8B4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6076" y="1317883"/>
              <a:ext cx="180975" cy="466725"/>
            </a:xfrm>
            <a:prstGeom prst="rect">
              <a:avLst/>
            </a:prstGeom>
          </p:spPr>
        </p:pic>
        <p:pic>
          <p:nvPicPr>
            <p:cNvPr id="94" name="Graphic 93">
              <a:extLst>
                <a:ext uri="{FF2B5EF4-FFF2-40B4-BE49-F238E27FC236}">
                  <a16:creationId xmlns:a16="http://schemas.microsoft.com/office/drawing/2014/main" id="{57D5A080-0103-4990-BC90-AC76CDAF32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0388" y="1317883"/>
              <a:ext cx="180975" cy="466725"/>
            </a:xfrm>
            <a:prstGeom prst="rect">
              <a:avLst/>
            </a:prstGeom>
          </p:spPr>
        </p:pic>
        <p:pic>
          <p:nvPicPr>
            <p:cNvPr id="95" name="Graphic 94">
              <a:extLst>
                <a:ext uri="{FF2B5EF4-FFF2-40B4-BE49-F238E27FC236}">
                  <a16:creationId xmlns:a16="http://schemas.microsoft.com/office/drawing/2014/main" id="{01B6DA81-1AE3-4E95-8EF9-8B333649F0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4226" y="1317883"/>
              <a:ext cx="180975" cy="466725"/>
            </a:xfrm>
            <a:prstGeom prst="rect">
              <a:avLst/>
            </a:prstGeom>
          </p:spPr>
        </p:pic>
        <p:pic>
          <p:nvPicPr>
            <p:cNvPr id="96" name="Graphic 95">
              <a:extLst>
                <a:ext uri="{FF2B5EF4-FFF2-40B4-BE49-F238E27FC236}">
                  <a16:creationId xmlns:a16="http://schemas.microsoft.com/office/drawing/2014/main" id="{7442F5C6-8C46-4741-B4EC-59F53A68C1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3776" y="1317883"/>
              <a:ext cx="180975" cy="466725"/>
            </a:xfrm>
            <a:prstGeom prst="rect">
              <a:avLst/>
            </a:prstGeom>
          </p:spPr>
        </p:pic>
        <p:pic>
          <p:nvPicPr>
            <p:cNvPr id="97" name="Graphic 96">
              <a:extLst>
                <a:ext uri="{FF2B5EF4-FFF2-40B4-BE49-F238E27FC236}">
                  <a16:creationId xmlns:a16="http://schemas.microsoft.com/office/drawing/2014/main" id="{E8480E79-A93B-406A-BCF2-CC1E749AA9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7613" y="1317883"/>
              <a:ext cx="180975" cy="466725"/>
            </a:xfrm>
            <a:prstGeom prst="rect">
              <a:avLst/>
            </a:prstGeom>
          </p:spPr>
        </p:pic>
      </p:grpSp>
      <p:sp>
        <p:nvSpPr>
          <p:cNvPr id="104" name="TextBox 103">
            <a:extLst>
              <a:ext uri="{FF2B5EF4-FFF2-40B4-BE49-F238E27FC236}">
                <a16:creationId xmlns:a16="http://schemas.microsoft.com/office/drawing/2014/main" id="{9969521D-F492-4752-B1A0-69D2134F2630}"/>
              </a:ext>
            </a:extLst>
          </p:cNvPr>
          <p:cNvSpPr txBox="1"/>
          <p:nvPr/>
        </p:nvSpPr>
        <p:spPr>
          <a:xfrm>
            <a:off x="1603918" y="1236584"/>
            <a:ext cx="220027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Voters of King County</a:t>
            </a:r>
          </a:p>
        </p:txBody>
      </p:sp>
      <p:sp>
        <p:nvSpPr>
          <p:cNvPr id="105" name="TextBox 104">
            <a:extLst>
              <a:ext uri="{FF2B5EF4-FFF2-40B4-BE49-F238E27FC236}">
                <a16:creationId xmlns:a16="http://schemas.microsoft.com/office/drawing/2014/main" id="{372A6B6E-ADD9-40E8-A015-CA8F4541BAD9}"/>
              </a:ext>
            </a:extLst>
          </p:cNvPr>
          <p:cNvSpPr txBox="1"/>
          <p:nvPr/>
        </p:nvSpPr>
        <p:spPr>
          <a:xfrm>
            <a:off x="3672778" y="2260324"/>
            <a:ext cx="322982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Port of Seattle Commission</a:t>
            </a:r>
          </a:p>
        </p:txBody>
      </p:sp>
      <p:sp>
        <p:nvSpPr>
          <p:cNvPr id="106" name="TextBox 105">
            <a:extLst>
              <a:ext uri="{FF2B5EF4-FFF2-40B4-BE49-F238E27FC236}">
                <a16:creationId xmlns:a16="http://schemas.microsoft.com/office/drawing/2014/main" id="{0AD3CFDD-C353-44FE-9F0E-6DDBA2F7EF72}"/>
              </a:ext>
            </a:extLst>
          </p:cNvPr>
          <p:cNvSpPr txBox="1"/>
          <p:nvPr/>
        </p:nvSpPr>
        <p:spPr>
          <a:xfrm>
            <a:off x="1863533" y="3678055"/>
            <a:ext cx="384632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Port of Seattle Executive Director</a:t>
            </a:r>
          </a:p>
        </p:txBody>
      </p:sp>
      <p:sp>
        <p:nvSpPr>
          <p:cNvPr id="109" name="TextBox 108">
            <a:extLst>
              <a:ext uri="{FF2B5EF4-FFF2-40B4-BE49-F238E27FC236}">
                <a16:creationId xmlns:a16="http://schemas.microsoft.com/office/drawing/2014/main" id="{E7EB5634-CE3F-48F0-99B1-620157314461}"/>
              </a:ext>
            </a:extLst>
          </p:cNvPr>
          <p:cNvSpPr txBox="1"/>
          <p:nvPr/>
        </p:nvSpPr>
        <p:spPr>
          <a:xfrm>
            <a:off x="97562" y="5009197"/>
            <a:ext cx="16358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SEA Airport</a:t>
            </a:r>
          </a:p>
        </p:txBody>
      </p:sp>
      <p:sp>
        <p:nvSpPr>
          <p:cNvPr id="110" name="TextBox 109">
            <a:extLst>
              <a:ext uri="{FF2B5EF4-FFF2-40B4-BE49-F238E27FC236}">
                <a16:creationId xmlns:a16="http://schemas.microsoft.com/office/drawing/2014/main" id="{17C028A4-96A1-4843-923F-07E2CF3E1522}"/>
              </a:ext>
            </a:extLst>
          </p:cNvPr>
          <p:cNvSpPr txBox="1"/>
          <p:nvPr/>
        </p:nvSpPr>
        <p:spPr>
          <a:xfrm>
            <a:off x="2474722" y="5064953"/>
            <a:ext cx="16358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Marinas</a:t>
            </a:r>
          </a:p>
        </p:txBody>
      </p:sp>
      <p:sp>
        <p:nvSpPr>
          <p:cNvPr id="111" name="TextBox 110">
            <a:extLst>
              <a:ext uri="{FF2B5EF4-FFF2-40B4-BE49-F238E27FC236}">
                <a16:creationId xmlns:a16="http://schemas.microsoft.com/office/drawing/2014/main" id="{5BE06C91-8783-4EF6-9080-548BB0EAB3E0}"/>
              </a:ext>
            </a:extLst>
          </p:cNvPr>
          <p:cNvSpPr txBox="1"/>
          <p:nvPr/>
        </p:nvSpPr>
        <p:spPr>
          <a:xfrm>
            <a:off x="1254869" y="5009197"/>
            <a:ext cx="16358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Cruise</a:t>
            </a:r>
          </a:p>
        </p:txBody>
      </p:sp>
      <p:sp>
        <p:nvSpPr>
          <p:cNvPr id="112" name="TextBox 111">
            <a:extLst>
              <a:ext uri="{FF2B5EF4-FFF2-40B4-BE49-F238E27FC236}">
                <a16:creationId xmlns:a16="http://schemas.microsoft.com/office/drawing/2014/main" id="{48A74A32-321A-4FAE-A6E0-B7BFF49D05BA}"/>
              </a:ext>
            </a:extLst>
          </p:cNvPr>
          <p:cNvSpPr txBox="1"/>
          <p:nvPr/>
        </p:nvSpPr>
        <p:spPr>
          <a:xfrm>
            <a:off x="3790761" y="5009197"/>
            <a:ext cx="1382512"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Commercial Fishing</a:t>
            </a:r>
          </a:p>
        </p:txBody>
      </p:sp>
      <p:grpSp>
        <p:nvGrpSpPr>
          <p:cNvPr id="114" name="Graphic 112">
            <a:extLst>
              <a:ext uri="{FF2B5EF4-FFF2-40B4-BE49-F238E27FC236}">
                <a16:creationId xmlns:a16="http://schemas.microsoft.com/office/drawing/2014/main" id="{17459DF2-052A-48EB-B259-0BC9BF0D4BC4}"/>
              </a:ext>
            </a:extLst>
          </p:cNvPr>
          <p:cNvGrpSpPr/>
          <p:nvPr/>
        </p:nvGrpSpPr>
        <p:grpSpPr>
          <a:xfrm>
            <a:off x="4058155" y="4161472"/>
            <a:ext cx="847725" cy="847725"/>
            <a:chOff x="5669471" y="3002471"/>
            <a:chExt cx="847725" cy="847725"/>
          </a:xfrm>
          <a:solidFill>
            <a:schemeClr val="accent1"/>
          </a:solidFill>
        </p:grpSpPr>
        <p:sp>
          <p:nvSpPr>
            <p:cNvPr id="115" name="Freeform: Shape 114">
              <a:extLst>
                <a:ext uri="{FF2B5EF4-FFF2-40B4-BE49-F238E27FC236}">
                  <a16:creationId xmlns:a16="http://schemas.microsoft.com/office/drawing/2014/main" id="{1395E94C-6DED-46F0-A8AF-DF804E3A8AF0}"/>
                </a:ext>
              </a:extLst>
            </p:cNvPr>
            <p:cNvSpPr/>
            <p:nvPr/>
          </p:nvSpPr>
          <p:spPr>
            <a:xfrm>
              <a:off x="5669471" y="3002471"/>
              <a:ext cx="847725" cy="847725"/>
            </a:xfrm>
            <a:custGeom>
              <a:avLst/>
              <a:gdLst>
                <a:gd name="connsiteX0" fmla="*/ 854964 w 847725"/>
                <a:gd name="connsiteY0" fmla="*/ 427387 h 847725"/>
                <a:gd name="connsiteX1" fmla="*/ 824579 w 847725"/>
                <a:gd name="connsiteY1" fmla="*/ 586073 h 847725"/>
                <a:gd name="connsiteX2" fmla="*/ 782193 w 847725"/>
                <a:gd name="connsiteY2" fmla="*/ 666179 h 847725"/>
                <a:gd name="connsiteX3" fmla="*/ 754285 w 847725"/>
                <a:gd name="connsiteY3" fmla="*/ 703136 h 847725"/>
                <a:gd name="connsiteX4" fmla="*/ 703136 w 847725"/>
                <a:gd name="connsiteY4" fmla="*/ 754190 h 847725"/>
                <a:gd name="connsiteX5" fmla="*/ 427577 w 847725"/>
                <a:gd name="connsiteY5" fmla="*/ 854964 h 847725"/>
                <a:gd name="connsiteX6" fmla="*/ 151638 w 847725"/>
                <a:gd name="connsiteY6" fmla="*/ 753904 h 847725"/>
                <a:gd name="connsiteX7" fmla="*/ 100965 w 847725"/>
                <a:gd name="connsiteY7" fmla="*/ 703136 h 847725"/>
                <a:gd name="connsiteX8" fmla="*/ 72771 w 847725"/>
                <a:gd name="connsiteY8" fmla="*/ 665893 h 847725"/>
                <a:gd name="connsiteX9" fmla="*/ 58388 w 847725"/>
                <a:gd name="connsiteY9" fmla="*/ 643033 h 847725"/>
                <a:gd name="connsiteX10" fmla="*/ 47244 w 847725"/>
                <a:gd name="connsiteY10" fmla="*/ 622745 h 847725"/>
                <a:gd name="connsiteX11" fmla="*/ 30290 w 847725"/>
                <a:gd name="connsiteY11" fmla="*/ 585502 h 847725"/>
                <a:gd name="connsiteX12" fmla="*/ 0 w 847725"/>
                <a:gd name="connsiteY12" fmla="*/ 427387 h 847725"/>
                <a:gd name="connsiteX13" fmla="*/ 427577 w 847725"/>
                <a:gd name="connsiteY13" fmla="*/ 0 h 847725"/>
                <a:gd name="connsiteX14" fmla="*/ 854964 w 847725"/>
                <a:gd name="connsiteY14" fmla="*/ 427387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5" h="847725">
                  <a:moveTo>
                    <a:pt x="854964" y="427387"/>
                  </a:moveTo>
                  <a:cubicBezTo>
                    <a:pt x="854964" y="483394"/>
                    <a:pt x="844201" y="537020"/>
                    <a:pt x="824579" y="586073"/>
                  </a:cubicBezTo>
                  <a:cubicBezTo>
                    <a:pt x="813245" y="614363"/>
                    <a:pt x="798957" y="641223"/>
                    <a:pt x="782193" y="666179"/>
                  </a:cubicBezTo>
                  <a:cubicBezTo>
                    <a:pt x="773525" y="679037"/>
                    <a:pt x="764191" y="691325"/>
                    <a:pt x="754285" y="703136"/>
                  </a:cubicBezTo>
                  <a:cubicBezTo>
                    <a:pt x="738664" y="721614"/>
                    <a:pt x="721614" y="738664"/>
                    <a:pt x="703136" y="754190"/>
                  </a:cubicBezTo>
                  <a:cubicBezTo>
                    <a:pt x="628745" y="817150"/>
                    <a:pt x="532543" y="854964"/>
                    <a:pt x="427577" y="854964"/>
                  </a:cubicBezTo>
                  <a:cubicBezTo>
                    <a:pt x="322421" y="854964"/>
                    <a:pt x="226123" y="816959"/>
                    <a:pt x="151638" y="753904"/>
                  </a:cubicBezTo>
                  <a:cubicBezTo>
                    <a:pt x="133350" y="738473"/>
                    <a:pt x="116300" y="721424"/>
                    <a:pt x="100965" y="703136"/>
                  </a:cubicBezTo>
                  <a:cubicBezTo>
                    <a:pt x="90869" y="691229"/>
                    <a:pt x="81439" y="678847"/>
                    <a:pt x="72771" y="665893"/>
                  </a:cubicBezTo>
                  <a:cubicBezTo>
                    <a:pt x="67723" y="658463"/>
                    <a:pt x="62960" y="650843"/>
                    <a:pt x="58388" y="643033"/>
                  </a:cubicBezTo>
                  <a:cubicBezTo>
                    <a:pt x="54483" y="636556"/>
                    <a:pt x="50673" y="629793"/>
                    <a:pt x="47244" y="622745"/>
                  </a:cubicBezTo>
                  <a:cubicBezTo>
                    <a:pt x="40958" y="610648"/>
                    <a:pt x="35338" y="598265"/>
                    <a:pt x="30290" y="585502"/>
                  </a:cubicBezTo>
                  <a:cubicBezTo>
                    <a:pt x="10668" y="536543"/>
                    <a:pt x="0" y="483108"/>
                    <a:pt x="0" y="427387"/>
                  </a:cubicBezTo>
                  <a:cubicBezTo>
                    <a:pt x="0" y="191262"/>
                    <a:pt x="191453" y="0"/>
                    <a:pt x="427577" y="0"/>
                  </a:cubicBezTo>
                  <a:cubicBezTo>
                    <a:pt x="663702" y="0"/>
                    <a:pt x="854964" y="191262"/>
                    <a:pt x="854964" y="427387"/>
                  </a:cubicBezTo>
                  <a:close/>
                </a:path>
              </a:pathLst>
            </a:custGeom>
            <a:solidFill>
              <a:schemeClr val="tx2"/>
            </a:solidFill>
            <a:ln w="23265" cap="flat">
              <a:solidFill>
                <a:srgbClr val="FFFFF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116" name="Graphic 112">
              <a:extLst>
                <a:ext uri="{FF2B5EF4-FFF2-40B4-BE49-F238E27FC236}">
                  <a16:creationId xmlns:a16="http://schemas.microsoft.com/office/drawing/2014/main" id="{17459DF2-052A-48EB-B259-0BC9BF0D4BC4}"/>
                </a:ext>
              </a:extLst>
            </p:cNvPr>
            <p:cNvGrpSpPr/>
            <p:nvPr/>
          </p:nvGrpSpPr>
          <p:grpSpPr>
            <a:xfrm>
              <a:off x="5762326" y="3261122"/>
              <a:ext cx="666750" cy="371475"/>
              <a:chOff x="5762326" y="3261122"/>
              <a:chExt cx="666750" cy="371475"/>
            </a:xfrm>
            <a:solidFill>
              <a:srgbClr val="FFFFFF"/>
            </a:solidFill>
          </p:grpSpPr>
          <p:sp>
            <p:nvSpPr>
              <p:cNvPr id="117" name="Freeform: Shape 116">
                <a:extLst>
                  <a:ext uri="{FF2B5EF4-FFF2-40B4-BE49-F238E27FC236}">
                    <a16:creationId xmlns:a16="http://schemas.microsoft.com/office/drawing/2014/main" id="{B58C2ABC-7755-4981-90E8-123642595C76}"/>
                  </a:ext>
                </a:extLst>
              </p:cNvPr>
              <p:cNvSpPr/>
              <p:nvPr/>
            </p:nvSpPr>
            <p:spPr>
              <a:xfrm>
                <a:off x="5976652" y="3261122"/>
                <a:ext cx="447675" cy="371475"/>
              </a:xfrm>
              <a:custGeom>
                <a:avLst/>
                <a:gdLst>
                  <a:gd name="connsiteX0" fmla="*/ 450818 w 447675"/>
                  <a:gd name="connsiteY0" fmla="*/ 311229 h 371475"/>
                  <a:gd name="connsiteX1" fmla="*/ 438150 w 447675"/>
                  <a:gd name="connsiteY1" fmla="*/ 315039 h 371475"/>
                  <a:gd name="connsiteX2" fmla="*/ 343376 w 447675"/>
                  <a:gd name="connsiteY2" fmla="*/ 273224 h 371475"/>
                  <a:gd name="connsiteX3" fmla="*/ 313563 w 447675"/>
                  <a:gd name="connsiteY3" fmla="*/ 224266 h 371475"/>
                  <a:gd name="connsiteX4" fmla="*/ 266319 w 447675"/>
                  <a:gd name="connsiteY4" fmla="*/ 258937 h 371475"/>
                  <a:gd name="connsiteX5" fmla="*/ 172117 w 447675"/>
                  <a:gd name="connsiteY5" fmla="*/ 302085 h 371475"/>
                  <a:gd name="connsiteX6" fmla="*/ 180118 w 447675"/>
                  <a:gd name="connsiteY6" fmla="*/ 361521 h 371475"/>
                  <a:gd name="connsiteX7" fmla="*/ 176498 w 447675"/>
                  <a:gd name="connsiteY7" fmla="*/ 367903 h 371475"/>
                  <a:gd name="connsiteX8" fmla="*/ 170402 w 447675"/>
                  <a:gd name="connsiteY8" fmla="*/ 371522 h 371475"/>
                  <a:gd name="connsiteX9" fmla="*/ 156877 w 447675"/>
                  <a:gd name="connsiteY9" fmla="*/ 368093 h 371475"/>
                  <a:gd name="connsiteX10" fmla="*/ 119253 w 447675"/>
                  <a:gd name="connsiteY10" fmla="*/ 357521 h 371475"/>
                  <a:gd name="connsiteX11" fmla="*/ 85344 w 447675"/>
                  <a:gd name="connsiteY11" fmla="*/ 351710 h 371475"/>
                  <a:gd name="connsiteX12" fmla="*/ 49530 w 447675"/>
                  <a:gd name="connsiteY12" fmla="*/ 322183 h 371475"/>
                  <a:gd name="connsiteX13" fmla="*/ 37719 w 447675"/>
                  <a:gd name="connsiteY13" fmla="*/ 322373 h 371475"/>
                  <a:gd name="connsiteX14" fmla="*/ 0 w 447675"/>
                  <a:gd name="connsiteY14" fmla="*/ 320564 h 371475"/>
                  <a:gd name="connsiteX15" fmla="*/ 41624 w 447675"/>
                  <a:gd name="connsiteY15" fmla="*/ 185880 h 371475"/>
                  <a:gd name="connsiteX16" fmla="*/ 0 w 447675"/>
                  <a:gd name="connsiteY16" fmla="*/ 51101 h 371475"/>
                  <a:gd name="connsiteX17" fmla="*/ 37624 w 447675"/>
                  <a:gd name="connsiteY17" fmla="*/ 49292 h 371475"/>
                  <a:gd name="connsiteX18" fmla="*/ 49720 w 447675"/>
                  <a:gd name="connsiteY18" fmla="*/ 49482 h 371475"/>
                  <a:gd name="connsiteX19" fmla="*/ 85344 w 447675"/>
                  <a:gd name="connsiteY19" fmla="*/ 20336 h 371475"/>
                  <a:gd name="connsiteX20" fmla="*/ 119253 w 447675"/>
                  <a:gd name="connsiteY20" fmla="*/ 14525 h 371475"/>
                  <a:gd name="connsiteX21" fmla="*/ 156877 w 447675"/>
                  <a:gd name="connsiteY21" fmla="*/ 3953 h 371475"/>
                  <a:gd name="connsiteX22" fmla="*/ 170402 w 447675"/>
                  <a:gd name="connsiteY22" fmla="*/ 524 h 371475"/>
                  <a:gd name="connsiteX23" fmla="*/ 180213 w 447675"/>
                  <a:gd name="connsiteY23" fmla="*/ 10525 h 371475"/>
                  <a:gd name="connsiteX24" fmla="*/ 171355 w 447675"/>
                  <a:gd name="connsiteY24" fmla="*/ 71580 h 371475"/>
                  <a:gd name="connsiteX25" fmla="*/ 260033 w 447675"/>
                  <a:gd name="connsiteY25" fmla="*/ 112538 h 371475"/>
                  <a:gd name="connsiteX26" fmla="*/ 313087 w 447675"/>
                  <a:gd name="connsiteY26" fmla="*/ 149495 h 371475"/>
                  <a:gd name="connsiteX27" fmla="*/ 343376 w 447675"/>
                  <a:gd name="connsiteY27" fmla="*/ 98345 h 371475"/>
                  <a:gd name="connsiteX28" fmla="*/ 438150 w 447675"/>
                  <a:gd name="connsiteY28" fmla="*/ 56531 h 371475"/>
                  <a:gd name="connsiteX29" fmla="*/ 450818 w 447675"/>
                  <a:gd name="connsiteY29" fmla="*/ 60341 h 371475"/>
                  <a:gd name="connsiteX30" fmla="*/ 454628 w 447675"/>
                  <a:gd name="connsiteY30" fmla="*/ 73009 h 371475"/>
                  <a:gd name="connsiteX31" fmla="*/ 412813 w 447675"/>
                  <a:gd name="connsiteY31" fmla="*/ 167783 h 371475"/>
                  <a:gd name="connsiteX32" fmla="*/ 390525 w 447675"/>
                  <a:gd name="connsiteY32" fmla="*/ 185785 h 371475"/>
                  <a:gd name="connsiteX33" fmla="*/ 412813 w 447675"/>
                  <a:gd name="connsiteY33" fmla="*/ 203787 h 371475"/>
                  <a:gd name="connsiteX34" fmla="*/ 454628 w 447675"/>
                  <a:gd name="connsiteY34" fmla="*/ 298561 h 371475"/>
                  <a:gd name="connsiteX35" fmla="*/ 450818 w 447675"/>
                  <a:gd name="connsiteY35" fmla="*/ 311229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47675" h="371475">
                    <a:moveTo>
                      <a:pt x="450818" y="311229"/>
                    </a:moveTo>
                    <a:cubicBezTo>
                      <a:pt x="447484" y="314563"/>
                      <a:pt x="442722" y="315992"/>
                      <a:pt x="438150" y="315039"/>
                    </a:cubicBezTo>
                    <a:cubicBezTo>
                      <a:pt x="435483" y="314468"/>
                      <a:pt x="371475" y="301323"/>
                      <a:pt x="343376" y="273224"/>
                    </a:cubicBezTo>
                    <a:cubicBezTo>
                      <a:pt x="327755" y="257603"/>
                      <a:pt x="317563" y="240268"/>
                      <a:pt x="313563" y="224266"/>
                    </a:cubicBezTo>
                    <a:cubicBezTo>
                      <a:pt x="301466" y="234648"/>
                      <a:pt x="285750" y="246840"/>
                      <a:pt x="266319" y="258937"/>
                    </a:cubicBezTo>
                    <a:cubicBezTo>
                      <a:pt x="242792" y="273605"/>
                      <a:pt x="211265" y="289703"/>
                      <a:pt x="172117" y="302085"/>
                    </a:cubicBezTo>
                    <a:cubicBezTo>
                      <a:pt x="179451" y="315992"/>
                      <a:pt x="186404" y="337137"/>
                      <a:pt x="180118" y="361521"/>
                    </a:cubicBezTo>
                    <a:cubicBezTo>
                      <a:pt x="179451" y="363998"/>
                      <a:pt x="178213" y="366188"/>
                      <a:pt x="176498" y="367903"/>
                    </a:cubicBezTo>
                    <a:cubicBezTo>
                      <a:pt x="174784" y="369617"/>
                      <a:pt x="172688" y="370856"/>
                      <a:pt x="170402" y="371522"/>
                    </a:cubicBezTo>
                    <a:cubicBezTo>
                      <a:pt x="165640" y="372856"/>
                      <a:pt x="160401" y="371522"/>
                      <a:pt x="156877" y="368093"/>
                    </a:cubicBezTo>
                    <a:cubicBezTo>
                      <a:pt x="147447" y="358949"/>
                      <a:pt x="134398" y="358283"/>
                      <a:pt x="119253" y="357521"/>
                    </a:cubicBezTo>
                    <a:cubicBezTo>
                      <a:pt x="107918" y="356949"/>
                      <a:pt x="96202" y="356378"/>
                      <a:pt x="85344" y="351710"/>
                    </a:cubicBezTo>
                    <a:cubicBezTo>
                      <a:pt x="68008" y="344281"/>
                      <a:pt x="55817" y="330565"/>
                      <a:pt x="49530" y="322183"/>
                    </a:cubicBezTo>
                    <a:cubicBezTo>
                      <a:pt x="45625" y="322278"/>
                      <a:pt x="41719" y="322373"/>
                      <a:pt x="37719" y="322373"/>
                    </a:cubicBezTo>
                    <a:cubicBezTo>
                      <a:pt x="24860" y="322373"/>
                      <a:pt x="12287" y="321802"/>
                      <a:pt x="0" y="320564"/>
                    </a:cubicBezTo>
                    <a:cubicBezTo>
                      <a:pt x="13049" y="298275"/>
                      <a:pt x="41624" y="243125"/>
                      <a:pt x="41624" y="185880"/>
                    </a:cubicBezTo>
                    <a:cubicBezTo>
                      <a:pt x="41624" y="128730"/>
                      <a:pt x="13144" y="73485"/>
                      <a:pt x="0" y="51101"/>
                    </a:cubicBezTo>
                    <a:cubicBezTo>
                      <a:pt x="12287" y="49863"/>
                      <a:pt x="24765" y="49292"/>
                      <a:pt x="37624" y="49292"/>
                    </a:cubicBezTo>
                    <a:cubicBezTo>
                      <a:pt x="41719" y="49292"/>
                      <a:pt x="45720" y="49387"/>
                      <a:pt x="49720" y="49482"/>
                    </a:cubicBezTo>
                    <a:cubicBezTo>
                      <a:pt x="56102" y="41005"/>
                      <a:pt x="68199" y="27670"/>
                      <a:pt x="85344" y="20336"/>
                    </a:cubicBezTo>
                    <a:cubicBezTo>
                      <a:pt x="96202" y="15668"/>
                      <a:pt x="107918" y="15097"/>
                      <a:pt x="119253" y="14525"/>
                    </a:cubicBezTo>
                    <a:cubicBezTo>
                      <a:pt x="134398" y="13763"/>
                      <a:pt x="147447" y="13097"/>
                      <a:pt x="156877" y="3953"/>
                    </a:cubicBezTo>
                    <a:cubicBezTo>
                      <a:pt x="160496" y="428"/>
                      <a:pt x="165640" y="-810"/>
                      <a:pt x="170402" y="524"/>
                    </a:cubicBezTo>
                    <a:cubicBezTo>
                      <a:pt x="175165" y="1857"/>
                      <a:pt x="178975" y="5667"/>
                      <a:pt x="180213" y="10525"/>
                    </a:cubicBezTo>
                    <a:cubicBezTo>
                      <a:pt x="186785" y="35861"/>
                      <a:pt x="179070" y="57674"/>
                      <a:pt x="171355" y="71580"/>
                    </a:cubicBezTo>
                    <a:cubicBezTo>
                      <a:pt x="206978" y="83582"/>
                      <a:pt x="236887" y="98726"/>
                      <a:pt x="260033" y="112538"/>
                    </a:cubicBezTo>
                    <a:cubicBezTo>
                      <a:pt x="281845" y="125587"/>
                      <a:pt x="299657" y="138636"/>
                      <a:pt x="313087" y="149495"/>
                    </a:cubicBezTo>
                    <a:cubicBezTo>
                      <a:pt x="316706" y="132921"/>
                      <a:pt x="326993" y="114728"/>
                      <a:pt x="343376" y="98345"/>
                    </a:cubicBezTo>
                    <a:cubicBezTo>
                      <a:pt x="371475" y="70247"/>
                      <a:pt x="435483" y="57007"/>
                      <a:pt x="438150" y="56531"/>
                    </a:cubicBezTo>
                    <a:cubicBezTo>
                      <a:pt x="442722" y="55578"/>
                      <a:pt x="447484" y="57007"/>
                      <a:pt x="450818" y="60341"/>
                    </a:cubicBezTo>
                    <a:cubicBezTo>
                      <a:pt x="454152" y="63674"/>
                      <a:pt x="455581" y="68437"/>
                      <a:pt x="454628" y="73009"/>
                    </a:cubicBezTo>
                    <a:cubicBezTo>
                      <a:pt x="454057" y="75676"/>
                      <a:pt x="440912" y="139684"/>
                      <a:pt x="412813" y="167783"/>
                    </a:cubicBezTo>
                    <a:cubicBezTo>
                      <a:pt x="405670" y="174926"/>
                      <a:pt x="398145" y="180927"/>
                      <a:pt x="390525" y="185785"/>
                    </a:cubicBezTo>
                    <a:cubicBezTo>
                      <a:pt x="398145" y="190547"/>
                      <a:pt x="405670" y="196643"/>
                      <a:pt x="412813" y="203787"/>
                    </a:cubicBezTo>
                    <a:cubicBezTo>
                      <a:pt x="440912" y="231886"/>
                      <a:pt x="454057" y="295894"/>
                      <a:pt x="454628" y="298561"/>
                    </a:cubicBezTo>
                    <a:cubicBezTo>
                      <a:pt x="455581" y="303133"/>
                      <a:pt x="454152" y="307895"/>
                      <a:pt x="450818" y="311229"/>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8" name="Freeform: Shape 117">
                <a:extLst>
                  <a:ext uri="{FF2B5EF4-FFF2-40B4-BE49-F238E27FC236}">
                    <a16:creationId xmlns:a16="http://schemas.microsoft.com/office/drawing/2014/main" id="{F0425796-CDDA-4134-8E96-1D21EC2778BE}"/>
                  </a:ext>
                </a:extLst>
              </p:cNvPr>
              <p:cNvSpPr/>
              <p:nvPr/>
            </p:nvSpPr>
            <p:spPr>
              <a:xfrm>
                <a:off x="5762326" y="3317272"/>
                <a:ext cx="219075" cy="257175"/>
              </a:xfrm>
              <a:custGeom>
                <a:avLst/>
                <a:gdLst>
                  <a:gd name="connsiteX0" fmla="*/ 223565 w 219075"/>
                  <a:gd name="connsiteY0" fmla="*/ 129635 h 257175"/>
                  <a:gd name="connsiteX1" fmla="*/ 181084 w 219075"/>
                  <a:gd name="connsiteY1" fmla="*/ 256603 h 257175"/>
                  <a:gd name="connsiteX2" fmla="*/ 179655 w 219075"/>
                  <a:gd name="connsiteY2" fmla="*/ 259175 h 257175"/>
                  <a:gd name="connsiteX3" fmla="*/ 87644 w 219075"/>
                  <a:gd name="connsiteY3" fmla="*/ 224314 h 257175"/>
                  <a:gd name="connsiteX4" fmla="*/ 8777 w 219075"/>
                  <a:gd name="connsiteY4" fmla="*/ 155353 h 257175"/>
                  <a:gd name="connsiteX5" fmla="*/ 8300 w 219075"/>
                  <a:gd name="connsiteY5" fmla="*/ 103918 h 257175"/>
                  <a:gd name="connsiteX6" fmla="*/ 86120 w 219075"/>
                  <a:gd name="connsiteY6" fmla="*/ 34957 h 257175"/>
                  <a:gd name="connsiteX7" fmla="*/ 179560 w 219075"/>
                  <a:gd name="connsiteY7" fmla="*/ 0 h 257175"/>
                  <a:gd name="connsiteX8" fmla="*/ 180989 w 219075"/>
                  <a:gd name="connsiteY8" fmla="*/ 2572 h 257175"/>
                  <a:gd name="connsiteX9" fmla="*/ 223565 w 219075"/>
                  <a:gd name="connsiteY9" fmla="*/ 129635 h 257175"/>
                  <a:gd name="connsiteX10" fmla="*/ 130030 w 219075"/>
                  <a:gd name="connsiteY10" fmla="*/ 89916 h 257175"/>
                  <a:gd name="connsiteX11" fmla="*/ 114504 w 219075"/>
                  <a:gd name="connsiteY11" fmla="*/ 105442 h 257175"/>
                  <a:gd name="connsiteX12" fmla="*/ 130030 w 219075"/>
                  <a:gd name="connsiteY12" fmla="*/ 120968 h 257175"/>
                  <a:gd name="connsiteX13" fmla="*/ 145556 w 219075"/>
                  <a:gd name="connsiteY13" fmla="*/ 105442 h 257175"/>
                  <a:gd name="connsiteX14" fmla="*/ 130030 w 219075"/>
                  <a:gd name="connsiteY14" fmla="*/ 89916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075" h="257175">
                    <a:moveTo>
                      <a:pt x="223565" y="129635"/>
                    </a:moveTo>
                    <a:cubicBezTo>
                      <a:pt x="223565" y="192310"/>
                      <a:pt x="181465" y="255937"/>
                      <a:pt x="181084" y="256603"/>
                    </a:cubicBezTo>
                    <a:cubicBezTo>
                      <a:pt x="180512" y="257461"/>
                      <a:pt x="180036" y="258318"/>
                      <a:pt x="179655" y="259175"/>
                    </a:cubicBezTo>
                    <a:cubicBezTo>
                      <a:pt x="146508" y="252413"/>
                      <a:pt x="115742" y="240697"/>
                      <a:pt x="87644" y="224314"/>
                    </a:cubicBezTo>
                    <a:cubicBezTo>
                      <a:pt x="48401" y="201359"/>
                      <a:pt x="23064" y="174212"/>
                      <a:pt x="8777" y="155353"/>
                    </a:cubicBezTo>
                    <a:cubicBezTo>
                      <a:pt x="-2749" y="140303"/>
                      <a:pt x="-2939" y="119158"/>
                      <a:pt x="8300" y="103918"/>
                    </a:cubicBezTo>
                    <a:cubicBezTo>
                      <a:pt x="22207" y="85058"/>
                      <a:pt x="46972" y="57817"/>
                      <a:pt x="86120" y="34957"/>
                    </a:cubicBezTo>
                    <a:cubicBezTo>
                      <a:pt x="114409" y="18383"/>
                      <a:pt x="145651" y="6763"/>
                      <a:pt x="179560" y="0"/>
                    </a:cubicBezTo>
                    <a:cubicBezTo>
                      <a:pt x="179941" y="857"/>
                      <a:pt x="180417" y="1715"/>
                      <a:pt x="180989" y="2572"/>
                    </a:cubicBezTo>
                    <a:cubicBezTo>
                      <a:pt x="181465" y="3143"/>
                      <a:pt x="223565" y="66675"/>
                      <a:pt x="223565" y="129635"/>
                    </a:cubicBezTo>
                    <a:close/>
                    <a:moveTo>
                      <a:pt x="130030" y="89916"/>
                    </a:moveTo>
                    <a:cubicBezTo>
                      <a:pt x="121457" y="89916"/>
                      <a:pt x="114504" y="96869"/>
                      <a:pt x="114504" y="105442"/>
                    </a:cubicBezTo>
                    <a:cubicBezTo>
                      <a:pt x="114504" y="114014"/>
                      <a:pt x="121457" y="120968"/>
                      <a:pt x="130030" y="120968"/>
                    </a:cubicBezTo>
                    <a:cubicBezTo>
                      <a:pt x="138602" y="120968"/>
                      <a:pt x="145556" y="114014"/>
                      <a:pt x="145556" y="105442"/>
                    </a:cubicBezTo>
                    <a:cubicBezTo>
                      <a:pt x="145556" y="96869"/>
                      <a:pt x="138602" y="89916"/>
                      <a:pt x="130030" y="89916"/>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grpSp>
        <p:nvGrpSpPr>
          <p:cNvPr id="119" name="Group 118">
            <a:extLst>
              <a:ext uri="{FF2B5EF4-FFF2-40B4-BE49-F238E27FC236}">
                <a16:creationId xmlns:a16="http://schemas.microsoft.com/office/drawing/2014/main" id="{54FBAFF6-ED08-4169-AAE3-96DF84B5D714}"/>
              </a:ext>
            </a:extLst>
          </p:cNvPr>
          <p:cNvGrpSpPr/>
          <p:nvPr/>
        </p:nvGrpSpPr>
        <p:grpSpPr>
          <a:xfrm>
            <a:off x="7613173" y="2695613"/>
            <a:ext cx="771621" cy="342166"/>
            <a:chOff x="1366076" y="1317883"/>
            <a:chExt cx="1052512" cy="466725"/>
          </a:xfrm>
          <a:solidFill>
            <a:schemeClr val="accent3"/>
          </a:solidFill>
        </p:grpSpPr>
        <p:pic>
          <p:nvPicPr>
            <p:cNvPr id="120" name="Graphic 119">
              <a:extLst>
                <a:ext uri="{FF2B5EF4-FFF2-40B4-BE49-F238E27FC236}">
                  <a16:creationId xmlns:a16="http://schemas.microsoft.com/office/drawing/2014/main" id="{3224E602-BAFD-478E-8EC9-F5DD72DC07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6076" y="1317883"/>
              <a:ext cx="180975" cy="466725"/>
            </a:xfrm>
            <a:prstGeom prst="rect">
              <a:avLst/>
            </a:prstGeom>
          </p:spPr>
        </p:pic>
        <p:pic>
          <p:nvPicPr>
            <p:cNvPr id="121" name="Graphic 120">
              <a:extLst>
                <a:ext uri="{FF2B5EF4-FFF2-40B4-BE49-F238E27FC236}">
                  <a16:creationId xmlns:a16="http://schemas.microsoft.com/office/drawing/2014/main" id="{638A08B4-379E-45A8-AA0E-90BDBA1179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0388" y="1317883"/>
              <a:ext cx="180975" cy="466725"/>
            </a:xfrm>
            <a:prstGeom prst="rect">
              <a:avLst/>
            </a:prstGeom>
          </p:spPr>
        </p:pic>
        <p:pic>
          <p:nvPicPr>
            <p:cNvPr id="122" name="Graphic 121">
              <a:extLst>
                <a:ext uri="{FF2B5EF4-FFF2-40B4-BE49-F238E27FC236}">
                  <a16:creationId xmlns:a16="http://schemas.microsoft.com/office/drawing/2014/main" id="{692776DB-40A9-4D07-BF78-0ACA3C1A24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4226" y="1317883"/>
              <a:ext cx="180975" cy="466725"/>
            </a:xfrm>
            <a:prstGeom prst="rect">
              <a:avLst/>
            </a:prstGeom>
          </p:spPr>
        </p:pic>
        <p:pic>
          <p:nvPicPr>
            <p:cNvPr id="123" name="Graphic 122">
              <a:extLst>
                <a:ext uri="{FF2B5EF4-FFF2-40B4-BE49-F238E27FC236}">
                  <a16:creationId xmlns:a16="http://schemas.microsoft.com/office/drawing/2014/main" id="{411B8336-282A-4AC8-AAF5-F00C9F0230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3776" y="1317883"/>
              <a:ext cx="180975" cy="466725"/>
            </a:xfrm>
            <a:prstGeom prst="rect">
              <a:avLst/>
            </a:prstGeom>
          </p:spPr>
        </p:pic>
        <p:pic>
          <p:nvPicPr>
            <p:cNvPr id="124" name="Graphic 123">
              <a:extLst>
                <a:ext uri="{FF2B5EF4-FFF2-40B4-BE49-F238E27FC236}">
                  <a16:creationId xmlns:a16="http://schemas.microsoft.com/office/drawing/2014/main" id="{7212F501-0DD0-4746-A77B-8B97597E27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7613" y="1317883"/>
              <a:ext cx="180975" cy="466725"/>
            </a:xfrm>
            <a:prstGeom prst="rect">
              <a:avLst/>
            </a:prstGeom>
          </p:spPr>
        </p:pic>
      </p:grpSp>
      <p:sp>
        <p:nvSpPr>
          <p:cNvPr id="125" name="TextBox 124">
            <a:extLst>
              <a:ext uri="{FF2B5EF4-FFF2-40B4-BE49-F238E27FC236}">
                <a16:creationId xmlns:a16="http://schemas.microsoft.com/office/drawing/2014/main" id="{569B5491-A6F1-4713-ACF1-F5845BB1811A}"/>
              </a:ext>
            </a:extLst>
          </p:cNvPr>
          <p:cNvSpPr txBox="1"/>
          <p:nvPr/>
        </p:nvSpPr>
        <p:spPr>
          <a:xfrm>
            <a:off x="6452150" y="2278836"/>
            <a:ext cx="322982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Port of Tacoma Commission</a:t>
            </a:r>
          </a:p>
        </p:txBody>
      </p:sp>
      <p:grpSp>
        <p:nvGrpSpPr>
          <p:cNvPr id="126" name="Group 125">
            <a:extLst>
              <a:ext uri="{FF2B5EF4-FFF2-40B4-BE49-F238E27FC236}">
                <a16:creationId xmlns:a16="http://schemas.microsoft.com/office/drawing/2014/main" id="{A03821C4-F887-4A85-A332-823A85391274}"/>
              </a:ext>
            </a:extLst>
          </p:cNvPr>
          <p:cNvGrpSpPr/>
          <p:nvPr/>
        </p:nvGrpSpPr>
        <p:grpSpPr>
          <a:xfrm>
            <a:off x="9575006" y="1690640"/>
            <a:ext cx="771621" cy="342166"/>
            <a:chOff x="1366076" y="1317883"/>
            <a:chExt cx="1052512" cy="466725"/>
          </a:xfrm>
          <a:solidFill>
            <a:schemeClr val="accent3"/>
          </a:solidFill>
        </p:grpSpPr>
        <p:pic>
          <p:nvPicPr>
            <p:cNvPr id="127" name="Graphic 126">
              <a:extLst>
                <a:ext uri="{FF2B5EF4-FFF2-40B4-BE49-F238E27FC236}">
                  <a16:creationId xmlns:a16="http://schemas.microsoft.com/office/drawing/2014/main" id="{D67CB8C2-ABDC-4396-80DF-5FE6465A26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6076" y="1317883"/>
              <a:ext cx="180975" cy="466725"/>
            </a:xfrm>
            <a:prstGeom prst="rect">
              <a:avLst/>
            </a:prstGeom>
          </p:spPr>
        </p:pic>
        <p:pic>
          <p:nvPicPr>
            <p:cNvPr id="128" name="Graphic 127">
              <a:extLst>
                <a:ext uri="{FF2B5EF4-FFF2-40B4-BE49-F238E27FC236}">
                  <a16:creationId xmlns:a16="http://schemas.microsoft.com/office/drawing/2014/main" id="{A6769ABE-3810-4BFD-9BDC-CFA5D53122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0388" y="1317883"/>
              <a:ext cx="180975" cy="466725"/>
            </a:xfrm>
            <a:prstGeom prst="rect">
              <a:avLst/>
            </a:prstGeom>
          </p:spPr>
        </p:pic>
        <p:pic>
          <p:nvPicPr>
            <p:cNvPr id="129" name="Graphic 128">
              <a:extLst>
                <a:ext uri="{FF2B5EF4-FFF2-40B4-BE49-F238E27FC236}">
                  <a16:creationId xmlns:a16="http://schemas.microsoft.com/office/drawing/2014/main" id="{B8EDAEAC-27C7-43C4-8D92-787062F00B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4226" y="1317883"/>
              <a:ext cx="180975" cy="466725"/>
            </a:xfrm>
            <a:prstGeom prst="rect">
              <a:avLst/>
            </a:prstGeom>
          </p:spPr>
        </p:pic>
        <p:pic>
          <p:nvPicPr>
            <p:cNvPr id="130" name="Graphic 129">
              <a:extLst>
                <a:ext uri="{FF2B5EF4-FFF2-40B4-BE49-F238E27FC236}">
                  <a16:creationId xmlns:a16="http://schemas.microsoft.com/office/drawing/2014/main" id="{562B45A1-3138-4DC6-A4DB-9B4387DAAB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3776" y="1317883"/>
              <a:ext cx="180975" cy="466725"/>
            </a:xfrm>
            <a:prstGeom prst="rect">
              <a:avLst/>
            </a:prstGeom>
          </p:spPr>
        </p:pic>
        <p:pic>
          <p:nvPicPr>
            <p:cNvPr id="131" name="Graphic 130">
              <a:extLst>
                <a:ext uri="{FF2B5EF4-FFF2-40B4-BE49-F238E27FC236}">
                  <a16:creationId xmlns:a16="http://schemas.microsoft.com/office/drawing/2014/main" id="{8E20419C-95BE-42F0-84DB-62808E9E85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7613" y="1317883"/>
              <a:ext cx="180975" cy="466725"/>
            </a:xfrm>
            <a:prstGeom prst="rect">
              <a:avLst/>
            </a:prstGeom>
          </p:spPr>
        </p:pic>
      </p:grpSp>
      <p:grpSp>
        <p:nvGrpSpPr>
          <p:cNvPr id="132" name="Group 131">
            <a:extLst>
              <a:ext uri="{FF2B5EF4-FFF2-40B4-BE49-F238E27FC236}">
                <a16:creationId xmlns:a16="http://schemas.microsoft.com/office/drawing/2014/main" id="{F58B11F2-404A-46EE-8B48-0B39AC5D569F}"/>
              </a:ext>
            </a:extLst>
          </p:cNvPr>
          <p:cNvGrpSpPr/>
          <p:nvPr/>
        </p:nvGrpSpPr>
        <p:grpSpPr>
          <a:xfrm>
            <a:off x="10377105" y="1690640"/>
            <a:ext cx="771621" cy="342166"/>
            <a:chOff x="1366076" y="1317883"/>
            <a:chExt cx="1052512" cy="466725"/>
          </a:xfrm>
          <a:solidFill>
            <a:schemeClr val="accent3"/>
          </a:solidFill>
        </p:grpSpPr>
        <p:pic>
          <p:nvPicPr>
            <p:cNvPr id="133" name="Graphic 132">
              <a:extLst>
                <a:ext uri="{FF2B5EF4-FFF2-40B4-BE49-F238E27FC236}">
                  <a16:creationId xmlns:a16="http://schemas.microsoft.com/office/drawing/2014/main" id="{D9C83458-50E3-4554-8512-C184878BD3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6076" y="1317883"/>
              <a:ext cx="180975" cy="466725"/>
            </a:xfrm>
            <a:prstGeom prst="rect">
              <a:avLst/>
            </a:prstGeom>
          </p:spPr>
        </p:pic>
        <p:pic>
          <p:nvPicPr>
            <p:cNvPr id="134" name="Graphic 133">
              <a:extLst>
                <a:ext uri="{FF2B5EF4-FFF2-40B4-BE49-F238E27FC236}">
                  <a16:creationId xmlns:a16="http://schemas.microsoft.com/office/drawing/2014/main" id="{B44E836C-F8EE-472A-9F19-C682204785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0388" y="1317883"/>
              <a:ext cx="180975" cy="466725"/>
            </a:xfrm>
            <a:prstGeom prst="rect">
              <a:avLst/>
            </a:prstGeom>
          </p:spPr>
        </p:pic>
        <p:pic>
          <p:nvPicPr>
            <p:cNvPr id="135" name="Graphic 134">
              <a:extLst>
                <a:ext uri="{FF2B5EF4-FFF2-40B4-BE49-F238E27FC236}">
                  <a16:creationId xmlns:a16="http://schemas.microsoft.com/office/drawing/2014/main" id="{548C20D9-EF2B-4FCA-98EF-64D199E3A7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4226" y="1317883"/>
              <a:ext cx="180975" cy="466725"/>
            </a:xfrm>
            <a:prstGeom prst="rect">
              <a:avLst/>
            </a:prstGeom>
          </p:spPr>
        </p:pic>
        <p:pic>
          <p:nvPicPr>
            <p:cNvPr id="136" name="Graphic 135">
              <a:extLst>
                <a:ext uri="{FF2B5EF4-FFF2-40B4-BE49-F238E27FC236}">
                  <a16:creationId xmlns:a16="http://schemas.microsoft.com/office/drawing/2014/main" id="{24685C7C-EC50-4B7B-AD61-D552C3482E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3776" y="1317883"/>
              <a:ext cx="180975" cy="466725"/>
            </a:xfrm>
            <a:prstGeom prst="rect">
              <a:avLst/>
            </a:prstGeom>
          </p:spPr>
        </p:pic>
        <p:pic>
          <p:nvPicPr>
            <p:cNvPr id="137" name="Graphic 136">
              <a:extLst>
                <a:ext uri="{FF2B5EF4-FFF2-40B4-BE49-F238E27FC236}">
                  <a16:creationId xmlns:a16="http://schemas.microsoft.com/office/drawing/2014/main" id="{5059676C-828D-40F1-8D94-B2B114035F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7613" y="1317883"/>
              <a:ext cx="180975" cy="466725"/>
            </a:xfrm>
            <a:prstGeom prst="rect">
              <a:avLst/>
            </a:prstGeom>
          </p:spPr>
        </p:pic>
      </p:grpSp>
      <p:grpSp>
        <p:nvGrpSpPr>
          <p:cNvPr id="138" name="Group 137">
            <a:extLst>
              <a:ext uri="{FF2B5EF4-FFF2-40B4-BE49-F238E27FC236}">
                <a16:creationId xmlns:a16="http://schemas.microsoft.com/office/drawing/2014/main" id="{D5640D56-B74A-4E6F-A7BD-8FA0B7213872}"/>
              </a:ext>
            </a:extLst>
          </p:cNvPr>
          <p:cNvGrpSpPr/>
          <p:nvPr/>
        </p:nvGrpSpPr>
        <p:grpSpPr>
          <a:xfrm>
            <a:off x="9575006" y="1293505"/>
            <a:ext cx="771621" cy="342166"/>
            <a:chOff x="1366076" y="1317883"/>
            <a:chExt cx="1052512" cy="466725"/>
          </a:xfrm>
          <a:solidFill>
            <a:schemeClr val="accent3"/>
          </a:solidFill>
        </p:grpSpPr>
        <p:pic>
          <p:nvPicPr>
            <p:cNvPr id="139" name="Graphic 138">
              <a:extLst>
                <a:ext uri="{FF2B5EF4-FFF2-40B4-BE49-F238E27FC236}">
                  <a16:creationId xmlns:a16="http://schemas.microsoft.com/office/drawing/2014/main" id="{88F91937-CC23-477F-9C9A-8F66FF4809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6076" y="1317883"/>
              <a:ext cx="180975" cy="466725"/>
            </a:xfrm>
            <a:prstGeom prst="rect">
              <a:avLst/>
            </a:prstGeom>
          </p:spPr>
        </p:pic>
        <p:pic>
          <p:nvPicPr>
            <p:cNvPr id="140" name="Graphic 139">
              <a:extLst>
                <a:ext uri="{FF2B5EF4-FFF2-40B4-BE49-F238E27FC236}">
                  <a16:creationId xmlns:a16="http://schemas.microsoft.com/office/drawing/2014/main" id="{CE4DF4B5-62E3-411B-8E70-7F8118C079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0388" y="1317883"/>
              <a:ext cx="180975" cy="466725"/>
            </a:xfrm>
            <a:prstGeom prst="rect">
              <a:avLst/>
            </a:prstGeom>
          </p:spPr>
        </p:pic>
        <p:pic>
          <p:nvPicPr>
            <p:cNvPr id="141" name="Graphic 140">
              <a:extLst>
                <a:ext uri="{FF2B5EF4-FFF2-40B4-BE49-F238E27FC236}">
                  <a16:creationId xmlns:a16="http://schemas.microsoft.com/office/drawing/2014/main" id="{5862C310-3C1E-4541-93CD-5BAB51EA4E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4226" y="1317883"/>
              <a:ext cx="180975" cy="466725"/>
            </a:xfrm>
            <a:prstGeom prst="rect">
              <a:avLst/>
            </a:prstGeom>
          </p:spPr>
        </p:pic>
        <p:pic>
          <p:nvPicPr>
            <p:cNvPr id="142" name="Graphic 141">
              <a:extLst>
                <a:ext uri="{FF2B5EF4-FFF2-40B4-BE49-F238E27FC236}">
                  <a16:creationId xmlns:a16="http://schemas.microsoft.com/office/drawing/2014/main" id="{04F86711-0727-4D9C-AD2A-4365F974C1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3776" y="1317883"/>
              <a:ext cx="180975" cy="466725"/>
            </a:xfrm>
            <a:prstGeom prst="rect">
              <a:avLst/>
            </a:prstGeom>
          </p:spPr>
        </p:pic>
        <p:pic>
          <p:nvPicPr>
            <p:cNvPr id="143" name="Graphic 142">
              <a:extLst>
                <a:ext uri="{FF2B5EF4-FFF2-40B4-BE49-F238E27FC236}">
                  <a16:creationId xmlns:a16="http://schemas.microsoft.com/office/drawing/2014/main" id="{A1447771-8569-4C58-965C-43503F13C9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7613" y="1317883"/>
              <a:ext cx="180975" cy="466725"/>
            </a:xfrm>
            <a:prstGeom prst="rect">
              <a:avLst/>
            </a:prstGeom>
          </p:spPr>
        </p:pic>
      </p:grpSp>
      <p:grpSp>
        <p:nvGrpSpPr>
          <p:cNvPr id="144" name="Group 143">
            <a:extLst>
              <a:ext uri="{FF2B5EF4-FFF2-40B4-BE49-F238E27FC236}">
                <a16:creationId xmlns:a16="http://schemas.microsoft.com/office/drawing/2014/main" id="{E5B04959-2ED7-4AFF-8A4D-5CAFB731C909}"/>
              </a:ext>
            </a:extLst>
          </p:cNvPr>
          <p:cNvGrpSpPr/>
          <p:nvPr/>
        </p:nvGrpSpPr>
        <p:grpSpPr>
          <a:xfrm>
            <a:off x="10377105" y="1293505"/>
            <a:ext cx="771621" cy="342166"/>
            <a:chOff x="1366076" y="1317883"/>
            <a:chExt cx="1052512" cy="466725"/>
          </a:xfrm>
          <a:solidFill>
            <a:schemeClr val="accent3"/>
          </a:solidFill>
        </p:grpSpPr>
        <p:pic>
          <p:nvPicPr>
            <p:cNvPr id="145" name="Graphic 144">
              <a:extLst>
                <a:ext uri="{FF2B5EF4-FFF2-40B4-BE49-F238E27FC236}">
                  <a16:creationId xmlns:a16="http://schemas.microsoft.com/office/drawing/2014/main" id="{49B88434-A3BD-4174-9FDC-4164FC6F98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6076" y="1317883"/>
              <a:ext cx="180975" cy="466725"/>
            </a:xfrm>
            <a:prstGeom prst="rect">
              <a:avLst/>
            </a:prstGeom>
          </p:spPr>
        </p:pic>
        <p:pic>
          <p:nvPicPr>
            <p:cNvPr id="146" name="Graphic 145">
              <a:extLst>
                <a:ext uri="{FF2B5EF4-FFF2-40B4-BE49-F238E27FC236}">
                  <a16:creationId xmlns:a16="http://schemas.microsoft.com/office/drawing/2014/main" id="{DE11A37A-34F5-4868-8D66-C55CFD1A1A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0388" y="1317883"/>
              <a:ext cx="180975" cy="466725"/>
            </a:xfrm>
            <a:prstGeom prst="rect">
              <a:avLst/>
            </a:prstGeom>
          </p:spPr>
        </p:pic>
        <p:pic>
          <p:nvPicPr>
            <p:cNvPr id="147" name="Graphic 146">
              <a:extLst>
                <a:ext uri="{FF2B5EF4-FFF2-40B4-BE49-F238E27FC236}">
                  <a16:creationId xmlns:a16="http://schemas.microsoft.com/office/drawing/2014/main" id="{BD1A443C-046C-497F-81F9-D6DBE89864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4226" y="1317883"/>
              <a:ext cx="180975" cy="466725"/>
            </a:xfrm>
            <a:prstGeom prst="rect">
              <a:avLst/>
            </a:prstGeom>
          </p:spPr>
        </p:pic>
        <p:pic>
          <p:nvPicPr>
            <p:cNvPr id="148" name="Graphic 147">
              <a:extLst>
                <a:ext uri="{FF2B5EF4-FFF2-40B4-BE49-F238E27FC236}">
                  <a16:creationId xmlns:a16="http://schemas.microsoft.com/office/drawing/2014/main" id="{8F8B290D-695E-4CA9-8D69-FAF7D700AA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3776" y="1317883"/>
              <a:ext cx="180975" cy="466725"/>
            </a:xfrm>
            <a:prstGeom prst="rect">
              <a:avLst/>
            </a:prstGeom>
          </p:spPr>
        </p:pic>
        <p:pic>
          <p:nvPicPr>
            <p:cNvPr id="149" name="Graphic 148">
              <a:extLst>
                <a:ext uri="{FF2B5EF4-FFF2-40B4-BE49-F238E27FC236}">
                  <a16:creationId xmlns:a16="http://schemas.microsoft.com/office/drawing/2014/main" id="{5D4D2EF7-A72E-46A9-A7BA-FF173EAF5E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37613" y="1317883"/>
              <a:ext cx="180975" cy="466725"/>
            </a:xfrm>
            <a:prstGeom prst="rect">
              <a:avLst/>
            </a:prstGeom>
          </p:spPr>
        </p:pic>
      </p:grpSp>
      <p:sp>
        <p:nvSpPr>
          <p:cNvPr id="150" name="TextBox 149">
            <a:extLst>
              <a:ext uri="{FF2B5EF4-FFF2-40B4-BE49-F238E27FC236}">
                <a16:creationId xmlns:a16="http://schemas.microsoft.com/office/drawing/2014/main" id="{B56EB636-E3AD-40D1-A863-51CDAB6741B6}"/>
              </a:ext>
            </a:extLst>
          </p:cNvPr>
          <p:cNvSpPr txBox="1"/>
          <p:nvPr/>
        </p:nvSpPr>
        <p:spPr>
          <a:xfrm>
            <a:off x="8900445" y="908236"/>
            <a:ext cx="29173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Voters of Pierce County</a:t>
            </a:r>
          </a:p>
        </p:txBody>
      </p:sp>
      <p:sp>
        <p:nvSpPr>
          <p:cNvPr id="152" name="TextBox 151">
            <a:extLst>
              <a:ext uri="{FF2B5EF4-FFF2-40B4-BE49-F238E27FC236}">
                <a16:creationId xmlns:a16="http://schemas.microsoft.com/office/drawing/2014/main" id="{9FE6CABF-F181-456C-B6C8-A00896E37641}"/>
              </a:ext>
            </a:extLst>
          </p:cNvPr>
          <p:cNvSpPr txBox="1"/>
          <p:nvPr/>
        </p:nvSpPr>
        <p:spPr>
          <a:xfrm>
            <a:off x="7762191" y="3647625"/>
            <a:ext cx="2947090"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NW Seaport Alliance CEO</a:t>
            </a:r>
          </a:p>
        </p:txBody>
      </p:sp>
      <p:sp>
        <p:nvSpPr>
          <p:cNvPr id="153" name="TextBox 152">
            <a:extLst>
              <a:ext uri="{FF2B5EF4-FFF2-40B4-BE49-F238E27FC236}">
                <a16:creationId xmlns:a16="http://schemas.microsoft.com/office/drawing/2014/main" id="{5EADB4BF-D60C-43D9-A482-2D7E54AE9E7E}"/>
              </a:ext>
            </a:extLst>
          </p:cNvPr>
          <p:cNvSpPr txBox="1"/>
          <p:nvPr/>
        </p:nvSpPr>
        <p:spPr>
          <a:xfrm>
            <a:off x="8484289" y="5065267"/>
            <a:ext cx="1635863" cy="307777"/>
          </a:xfrm>
          <a:prstGeom prst="rect">
            <a:avLst/>
          </a:prstGeom>
          <a:noFill/>
        </p:spPr>
        <p:txBody>
          <a:bodyPr wrap="square" lIns="91440" tIns="45720" rIns="91440" bIns="4572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Maritime Cargo </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a:endParaRPr>
          </a:p>
        </p:txBody>
      </p:sp>
      <p:cxnSp>
        <p:nvCxnSpPr>
          <p:cNvPr id="155" name="Connector: Elbow 154">
            <a:extLst>
              <a:ext uri="{FF2B5EF4-FFF2-40B4-BE49-F238E27FC236}">
                <a16:creationId xmlns:a16="http://schemas.microsoft.com/office/drawing/2014/main" id="{19A33432-98FF-4CAA-A0CE-C11062FC7BAE}"/>
              </a:ext>
            </a:extLst>
          </p:cNvPr>
          <p:cNvCxnSpPr>
            <a:stCxn id="104" idx="3"/>
            <a:endCxn id="105" idx="0"/>
          </p:cNvCxnSpPr>
          <p:nvPr/>
        </p:nvCxnSpPr>
        <p:spPr>
          <a:xfrm>
            <a:off x="3804193" y="1421250"/>
            <a:ext cx="1483499" cy="8390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0" name="Graphic 158">
            <a:extLst>
              <a:ext uri="{FF2B5EF4-FFF2-40B4-BE49-F238E27FC236}">
                <a16:creationId xmlns:a16="http://schemas.microsoft.com/office/drawing/2014/main" id="{187ED932-05FE-4C73-80D4-F5CB82C9BE50}"/>
              </a:ext>
            </a:extLst>
          </p:cNvPr>
          <p:cNvGrpSpPr/>
          <p:nvPr/>
        </p:nvGrpSpPr>
        <p:grpSpPr>
          <a:xfrm>
            <a:off x="6435838" y="4142705"/>
            <a:ext cx="847725" cy="847725"/>
            <a:chOff x="7142219" y="4142705"/>
            <a:chExt cx="847725" cy="847725"/>
          </a:xfrm>
          <a:solidFill>
            <a:schemeClr val="accent1"/>
          </a:solidFill>
        </p:grpSpPr>
        <p:sp>
          <p:nvSpPr>
            <p:cNvPr id="161" name="Freeform: Shape 160">
              <a:extLst>
                <a:ext uri="{FF2B5EF4-FFF2-40B4-BE49-F238E27FC236}">
                  <a16:creationId xmlns:a16="http://schemas.microsoft.com/office/drawing/2014/main" id="{B521BF5F-817C-475D-B77D-01918D7564E6}"/>
                </a:ext>
              </a:extLst>
            </p:cNvPr>
            <p:cNvSpPr/>
            <p:nvPr/>
          </p:nvSpPr>
          <p:spPr>
            <a:xfrm>
              <a:off x="7142219" y="4142705"/>
              <a:ext cx="847725" cy="847725"/>
            </a:xfrm>
            <a:custGeom>
              <a:avLst/>
              <a:gdLst>
                <a:gd name="connsiteX0" fmla="*/ 854964 w 847725"/>
                <a:gd name="connsiteY0" fmla="*/ 427387 h 847725"/>
                <a:gd name="connsiteX1" fmla="*/ 427577 w 847725"/>
                <a:gd name="connsiteY1" fmla="*/ 854964 h 847725"/>
                <a:gd name="connsiteX2" fmla="*/ 58388 w 847725"/>
                <a:gd name="connsiteY2" fmla="*/ 643033 h 847725"/>
                <a:gd name="connsiteX3" fmla="*/ 47244 w 847725"/>
                <a:gd name="connsiteY3" fmla="*/ 622840 h 847725"/>
                <a:gd name="connsiteX4" fmla="*/ 0 w 847725"/>
                <a:gd name="connsiteY4" fmla="*/ 427387 h 847725"/>
                <a:gd name="connsiteX5" fmla="*/ 427577 w 847725"/>
                <a:gd name="connsiteY5" fmla="*/ 0 h 847725"/>
                <a:gd name="connsiteX6" fmla="*/ 854964 w 847725"/>
                <a:gd name="connsiteY6" fmla="*/ 427387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7725">
                  <a:moveTo>
                    <a:pt x="854964" y="427387"/>
                  </a:moveTo>
                  <a:cubicBezTo>
                    <a:pt x="854964" y="663512"/>
                    <a:pt x="663702" y="854964"/>
                    <a:pt x="427577" y="854964"/>
                  </a:cubicBezTo>
                  <a:cubicBezTo>
                    <a:pt x="270034" y="854964"/>
                    <a:pt x="132588" y="769811"/>
                    <a:pt x="58388" y="643033"/>
                  </a:cubicBezTo>
                  <a:cubicBezTo>
                    <a:pt x="54388" y="636556"/>
                    <a:pt x="50673" y="629793"/>
                    <a:pt x="47244" y="622840"/>
                  </a:cubicBezTo>
                  <a:cubicBezTo>
                    <a:pt x="16955" y="564166"/>
                    <a:pt x="0" y="497681"/>
                    <a:pt x="0" y="427387"/>
                  </a:cubicBezTo>
                  <a:cubicBezTo>
                    <a:pt x="0" y="191262"/>
                    <a:pt x="191453" y="0"/>
                    <a:pt x="427577" y="0"/>
                  </a:cubicBezTo>
                  <a:cubicBezTo>
                    <a:pt x="663702" y="0"/>
                    <a:pt x="854964" y="191262"/>
                    <a:pt x="854964" y="427387"/>
                  </a:cubicBezTo>
                  <a:close/>
                </a:path>
              </a:pathLst>
            </a:custGeom>
            <a:solidFill>
              <a:schemeClr val="tx2"/>
            </a:solidFill>
            <a:ln w="23265" cap="flat">
              <a:solidFill>
                <a:srgbClr val="FFFFF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162" name="Graphic 158">
              <a:extLst>
                <a:ext uri="{FF2B5EF4-FFF2-40B4-BE49-F238E27FC236}">
                  <a16:creationId xmlns:a16="http://schemas.microsoft.com/office/drawing/2014/main" id="{187ED932-05FE-4C73-80D4-F5CB82C9BE50}"/>
                </a:ext>
              </a:extLst>
            </p:cNvPr>
            <p:cNvGrpSpPr/>
            <p:nvPr/>
          </p:nvGrpSpPr>
          <p:grpSpPr>
            <a:xfrm>
              <a:off x="7281077" y="4280873"/>
              <a:ext cx="571500" cy="552450"/>
              <a:chOff x="7281077" y="4280873"/>
              <a:chExt cx="571500" cy="552450"/>
            </a:xfrm>
            <a:solidFill>
              <a:srgbClr val="FFFFFF"/>
            </a:solidFill>
          </p:grpSpPr>
          <p:sp>
            <p:nvSpPr>
              <p:cNvPr id="163" name="Freeform: Shape 162">
                <a:extLst>
                  <a:ext uri="{FF2B5EF4-FFF2-40B4-BE49-F238E27FC236}">
                    <a16:creationId xmlns:a16="http://schemas.microsoft.com/office/drawing/2014/main" id="{68480733-96FC-433F-B052-FB0FF4C97CF3}"/>
                  </a:ext>
                </a:extLst>
              </p:cNvPr>
              <p:cNvSpPr/>
              <p:nvPr/>
            </p:nvSpPr>
            <p:spPr>
              <a:xfrm>
                <a:off x="7281077" y="4280873"/>
                <a:ext cx="571500" cy="552450"/>
              </a:xfrm>
              <a:custGeom>
                <a:avLst/>
                <a:gdLst>
                  <a:gd name="connsiteX0" fmla="*/ 302 w 571500"/>
                  <a:gd name="connsiteY0" fmla="*/ 202541 h 552450"/>
                  <a:gd name="connsiteX1" fmla="*/ 1064 w 571500"/>
                  <a:gd name="connsiteY1" fmla="*/ 131198 h 552450"/>
                  <a:gd name="connsiteX2" fmla="*/ 16113 w 571500"/>
                  <a:gd name="connsiteY2" fmla="*/ 114720 h 552450"/>
                  <a:gd name="connsiteX3" fmla="*/ 266811 w 571500"/>
                  <a:gd name="connsiteY3" fmla="*/ 2230 h 552450"/>
                  <a:gd name="connsiteX4" fmla="*/ 292052 w 571500"/>
                  <a:gd name="connsiteY4" fmla="*/ 2420 h 552450"/>
                  <a:gd name="connsiteX5" fmla="*/ 556181 w 571500"/>
                  <a:gd name="connsiteY5" fmla="*/ 115006 h 552450"/>
                  <a:gd name="connsiteX6" fmla="*/ 572564 w 571500"/>
                  <a:gd name="connsiteY6" fmla="*/ 140342 h 552450"/>
                  <a:gd name="connsiteX7" fmla="*/ 573326 w 571500"/>
                  <a:gd name="connsiteY7" fmla="*/ 172442 h 552450"/>
                  <a:gd name="connsiteX8" fmla="*/ 541226 w 571500"/>
                  <a:gd name="connsiteY8" fmla="*/ 203398 h 552450"/>
                  <a:gd name="connsiteX9" fmla="*/ 541226 w 571500"/>
                  <a:gd name="connsiteY9" fmla="*/ 552489 h 552450"/>
                  <a:gd name="connsiteX10" fmla="*/ 34401 w 571500"/>
                  <a:gd name="connsiteY10" fmla="*/ 552489 h 552450"/>
                  <a:gd name="connsiteX11" fmla="*/ 34401 w 571500"/>
                  <a:gd name="connsiteY11" fmla="*/ 207779 h 552450"/>
                  <a:gd name="connsiteX12" fmla="*/ 302 w 571500"/>
                  <a:gd name="connsiteY12" fmla="*/ 202541 h 552450"/>
                  <a:gd name="connsiteX13" fmla="*/ 96123 w 571500"/>
                  <a:gd name="connsiteY13" fmla="*/ 522200 h 552450"/>
                  <a:gd name="connsiteX14" fmla="*/ 96123 w 571500"/>
                  <a:gd name="connsiteY14" fmla="*/ 270359 h 552450"/>
                  <a:gd name="connsiteX15" fmla="*/ 477314 w 571500"/>
                  <a:gd name="connsiteY15" fmla="*/ 270359 h 552450"/>
                  <a:gd name="connsiteX16" fmla="*/ 477314 w 571500"/>
                  <a:gd name="connsiteY16" fmla="*/ 521438 h 552450"/>
                  <a:gd name="connsiteX17" fmla="*/ 508841 w 571500"/>
                  <a:gd name="connsiteY17" fmla="*/ 521438 h 552450"/>
                  <a:gd name="connsiteX18" fmla="*/ 508841 w 571500"/>
                  <a:gd name="connsiteY18" fmla="*/ 175680 h 552450"/>
                  <a:gd name="connsiteX19" fmla="*/ 537321 w 571500"/>
                  <a:gd name="connsiteY19" fmla="*/ 171965 h 552450"/>
                  <a:gd name="connsiteX20" fmla="*/ 518081 w 571500"/>
                  <a:gd name="connsiteY20" fmla="*/ 132246 h 552450"/>
                  <a:gd name="connsiteX21" fmla="*/ 296815 w 571500"/>
                  <a:gd name="connsiteY21" fmla="*/ 39473 h 552450"/>
                  <a:gd name="connsiteX22" fmla="*/ 260620 w 571500"/>
                  <a:gd name="connsiteY22" fmla="*/ 40139 h 552450"/>
                  <a:gd name="connsiteX23" fmla="*/ 54785 w 571500"/>
                  <a:gd name="connsiteY23" fmla="*/ 131294 h 552450"/>
                  <a:gd name="connsiteX24" fmla="*/ 35354 w 571500"/>
                  <a:gd name="connsiteY24" fmla="*/ 171680 h 552450"/>
                  <a:gd name="connsiteX25" fmla="*/ 64214 w 571500"/>
                  <a:gd name="connsiteY25" fmla="*/ 175585 h 552450"/>
                  <a:gd name="connsiteX26" fmla="*/ 64214 w 571500"/>
                  <a:gd name="connsiteY26" fmla="*/ 522295 h 552450"/>
                  <a:gd name="connsiteX27" fmla="*/ 96123 w 571500"/>
                  <a:gd name="connsiteY27" fmla="*/ 522200 h 552450"/>
                  <a:gd name="connsiteX28" fmla="*/ 221186 w 571500"/>
                  <a:gd name="connsiteY28" fmla="*/ 521723 h 552450"/>
                  <a:gd name="connsiteX29" fmla="*/ 221186 w 571500"/>
                  <a:gd name="connsiteY29" fmla="*/ 476861 h 552450"/>
                  <a:gd name="connsiteX30" fmla="*/ 129651 w 571500"/>
                  <a:gd name="connsiteY30" fmla="*/ 476861 h 552450"/>
                  <a:gd name="connsiteX31" fmla="*/ 129651 w 571500"/>
                  <a:gd name="connsiteY31" fmla="*/ 521723 h 552450"/>
                  <a:gd name="connsiteX32" fmla="*/ 221186 w 571500"/>
                  <a:gd name="connsiteY32" fmla="*/ 521723 h 552450"/>
                  <a:gd name="connsiteX33" fmla="*/ 240522 w 571500"/>
                  <a:gd name="connsiteY33" fmla="*/ 476384 h 552450"/>
                  <a:gd name="connsiteX34" fmla="*/ 240522 w 571500"/>
                  <a:gd name="connsiteY34" fmla="*/ 521438 h 552450"/>
                  <a:gd name="connsiteX35" fmla="*/ 331295 w 571500"/>
                  <a:gd name="connsiteY35" fmla="*/ 521438 h 552450"/>
                  <a:gd name="connsiteX36" fmla="*/ 331295 w 571500"/>
                  <a:gd name="connsiteY36" fmla="*/ 476384 h 552450"/>
                  <a:gd name="connsiteX37" fmla="*/ 240522 w 571500"/>
                  <a:gd name="connsiteY37" fmla="*/ 476384 h 552450"/>
                  <a:gd name="connsiteX38" fmla="*/ 444357 w 571500"/>
                  <a:gd name="connsiteY38" fmla="*/ 522104 h 552450"/>
                  <a:gd name="connsiteX39" fmla="*/ 444357 w 571500"/>
                  <a:gd name="connsiteY39" fmla="*/ 476765 h 552450"/>
                  <a:gd name="connsiteX40" fmla="*/ 352346 w 571500"/>
                  <a:gd name="connsiteY40" fmla="*/ 476765 h 552450"/>
                  <a:gd name="connsiteX41" fmla="*/ 352346 w 571500"/>
                  <a:gd name="connsiteY41" fmla="*/ 522104 h 552450"/>
                  <a:gd name="connsiteX42" fmla="*/ 444357 w 571500"/>
                  <a:gd name="connsiteY42" fmla="*/ 522104 h 552450"/>
                  <a:gd name="connsiteX43" fmla="*/ 129175 w 571500"/>
                  <a:gd name="connsiteY43" fmla="*/ 349321 h 552450"/>
                  <a:gd name="connsiteX44" fmla="*/ 129175 w 571500"/>
                  <a:gd name="connsiteY44" fmla="*/ 393326 h 552450"/>
                  <a:gd name="connsiteX45" fmla="*/ 220615 w 571500"/>
                  <a:gd name="connsiteY45" fmla="*/ 393326 h 552450"/>
                  <a:gd name="connsiteX46" fmla="*/ 220615 w 571500"/>
                  <a:gd name="connsiteY46" fmla="*/ 349321 h 552450"/>
                  <a:gd name="connsiteX47" fmla="*/ 129175 w 571500"/>
                  <a:gd name="connsiteY47" fmla="*/ 349321 h 552450"/>
                  <a:gd name="connsiteX48" fmla="*/ 129270 w 571500"/>
                  <a:gd name="connsiteY48" fmla="*/ 413710 h 552450"/>
                  <a:gd name="connsiteX49" fmla="*/ 129270 w 571500"/>
                  <a:gd name="connsiteY49" fmla="*/ 457239 h 552450"/>
                  <a:gd name="connsiteX50" fmla="*/ 221282 w 571500"/>
                  <a:gd name="connsiteY50" fmla="*/ 457239 h 552450"/>
                  <a:gd name="connsiteX51" fmla="*/ 221282 w 571500"/>
                  <a:gd name="connsiteY51" fmla="*/ 413710 h 552450"/>
                  <a:gd name="connsiteX52" fmla="*/ 129270 w 571500"/>
                  <a:gd name="connsiteY52" fmla="*/ 413710 h 552450"/>
                  <a:gd name="connsiteX53" fmla="*/ 331962 w 571500"/>
                  <a:gd name="connsiteY53" fmla="*/ 457811 h 552450"/>
                  <a:gd name="connsiteX54" fmla="*/ 331962 w 571500"/>
                  <a:gd name="connsiteY54" fmla="*/ 413519 h 552450"/>
                  <a:gd name="connsiteX55" fmla="*/ 241284 w 571500"/>
                  <a:gd name="connsiteY55" fmla="*/ 413519 h 552450"/>
                  <a:gd name="connsiteX56" fmla="*/ 241284 w 571500"/>
                  <a:gd name="connsiteY56" fmla="*/ 457811 h 552450"/>
                  <a:gd name="connsiteX57" fmla="*/ 331962 w 571500"/>
                  <a:gd name="connsiteY57" fmla="*/ 457811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71500" h="552450">
                    <a:moveTo>
                      <a:pt x="302" y="202541"/>
                    </a:moveTo>
                    <a:cubicBezTo>
                      <a:pt x="302" y="178633"/>
                      <a:pt x="-746" y="154820"/>
                      <a:pt x="1064" y="131198"/>
                    </a:cubicBezTo>
                    <a:cubicBezTo>
                      <a:pt x="1540" y="125293"/>
                      <a:pt x="9731" y="117673"/>
                      <a:pt x="16113" y="114720"/>
                    </a:cubicBezTo>
                    <a:cubicBezTo>
                      <a:pt x="99457" y="76620"/>
                      <a:pt x="182896" y="39092"/>
                      <a:pt x="266811" y="2230"/>
                    </a:cubicBezTo>
                    <a:cubicBezTo>
                      <a:pt x="273955" y="-913"/>
                      <a:pt x="284718" y="-628"/>
                      <a:pt x="292052" y="2420"/>
                    </a:cubicBezTo>
                    <a:cubicBezTo>
                      <a:pt x="380349" y="39282"/>
                      <a:pt x="468551" y="76525"/>
                      <a:pt x="556181" y="115006"/>
                    </a:cubicBezTo>
                    <a:cubicBezTo>
                      <a:pt x="563991" y="118435"/>
                      <a:pt x="569897" y="130913"/>
                      <a:pt x="572564" y="140342"/>
                    </a:cubicBezTo>
                    <a:cubicBezTo>
                      <a:pt x="575326" y="150344"/>
                      <a:pt x="572564" y="161678"/>
                      <a:pt x="573326" y="172442"/>
                    </a:cubicBezTo>
                    <a:cubicBezTo>
                      <a:pt x="574754" y="193873"/>
                      <a:pt x="574183" y="212923"/>
                      <a:pt x="541226" y="203398"/>
                    </a:cubicBezTo>
                    <a:cubicBezTo>
                      <a:pt x="541226" y="320841"/>
                      <a:pt x="541226" y="435332"/>
                      <a:pt x="541226" y="552489"/>
                    </a:cubicBezTo>
                    <a:cubicBezTo>
                      <a:pt x="371491" y="552489"/>
                      <a:pt x="204422" y="552489"/>
                      <a:pt x="34401" y="552489"/>
                    </a:cubicBezTo>
                    <a:cubicBezTo>
                      <a:pt x="34401" y="437999"/>
                      <a:pt x="34401" y="323603"/>
                      <a:pt x="34401" y="207779"/>
                    </a:cubicBezTo>
                    <a:cubicBezTo>
                      <a:pt x="22400" y="205970"/>
                      <a:pt x="13065" y="204541"/>
                      <a:pt x="302" y="202541"/>
                    </a:cubicBezTo>
                    <a:close/>
                    <a:moveTo>
                      <a:pt x="96123" y="522200"/>
                    </a:moveTo>
                    <a:cubicBezTo>
                      <a:pt x="96123" y="436760"/>
                      <a:pt x="96123" y="353702"/>
                      <a:pt x="96123" y="270359"/>
                    </a:cubicBezTo>
                    <a:cubicBezTo>
                      <a:pt x="224234" y="270359"/>
                      <a:pt x="349393" y="270359"/>
                      <a:pt x="477314" y="270359"/>
                    </a:cubicBezTo>
                    <a:cubicBezTo>
                      <a:pt x="477314" y="355226"/>
                      <a:pt x="477314" y="438284"/>
                      <a:pt x="477314" y="521438"/>
                    </a:cubicBezTo>
                    <a:cubicBezTo>
                      <a:pt x="488839" y="521438"/>
                      <a:pt x="497507" y="521438"/>
                      <a:pt x="508841" y="521438"/>
                    </a:cubicBezTo>
                    <a:cubicBezTo>
                      <a:pt x="508841" y="405328"/>
                      <a:pt x="508841" y="290837"/>
                      <a:pt x="508841" y="175680"/>
                    </a:cubicBezTo>
                    <a:cubicBezTo>
                      <a:pt x="520176" y="174156"/>
                      <a:pt x="528939" y="173013"/>
                      <a:pt x="537321" y="171965"/>
                    </a:cubicBezTo>
                    <a:cubicBezTo>
                      <a:pt x="545322" y="150915"/>
                      <a:pt x="538178" y="140438"/>
                      <a:pt x="518081" y="132246"/>
                    </a:cubicBezTo>
                    <a:cubicBezTo>
                      <a:pt x="443976" y="102147"/>
                      <a:pt x="370919" y="69572"/>
                      <a:pt x="296815" y="39473"/>
                    </a:cubicBezTo>
                    <a:cubicBezTo>
                      <a:pt x="286433" y="35282"/>
                      <a:pt x="271097" y="35663"/>
                      <a:pt x="260620" y="40139"/>
                    </a:cubicBezTo>
                    <a:cubicBezTo>
                      <a:pt x="191659" y="69762"/>
                      <a:pt x="123746" y="101766"/>
                      <a:pt x="54785" y="131294"/>
                    </a:cubicBezTo>
                    <a:cubicBezTo>
                      <a:pt x="34877" y="139866"/>
                      <a:pt x="27924" y="150725"/>
                      <a:pt x="35354" y="171680"/>
                    </a:cubicBezTo>
                    <a:cubicBezTo>
                      <a:pt x="43640" y="172823"/>
                      <a:pt x="52499" y="173966"/>
                      <a:pt x="64214" y="175585"/>
                    </a:cubicBezTo>
                    <a:cubicBezTo>
                      <a:pt x="64214" y="291123"/>
                      <a:pt x="64214" y="406280"/>
                      <a:pt x="64214" y="522295"/>
                    </a:cubicBezTo>
                    <a:cubicBezTo>
                      <a:pt x="75359" y="522200"/>
                      <a:pt x="83360" y="522200"/>
                      <a:pt x="96123" y="522200"/>
                    </a:cubicBezTo>
                    <a:close/>
                    <a:moveTo>
                      <a:pt x="221186" y="521723"/>
                    </a:moveTo>
                    <a:cubicBezTo>
                      <a:pt x="221186" y="505055"/>
                      <a:pt x="221186" y="491339"/>
                      <a:pt x="221186" y="476861"/>
                    </a:cubicBezTo>
                    <a:cubicBezTo>
                      <a:pt x="189563" y="476861"/>
                      <a:pt x="159464" y="476861"/>
                      <a:pt x="129651" y="476861"/>
                    </a:cubicBezTo>
                    <a:cubicBezTo>
                      <a:pt x="129651" y="493053"/>
                      <a:pt x="129651" y="507341"/>
                      <a:pt x="129651" y="521723"/>
                    </a:cubicBezTo>
                    <a:cubicBezTo>
                      <a:pt x="160893" y="521723"/>
                      <a:pt x="190325" y="521723"/>
                      <a:pt x="221186" y="521723"/>
                    </a:cubicBezTo>
                    <a:close/>
                    <a:moveTo>
                      <a:pt x="240522" y="476384"/>
                    </a:moveTo>
                    <a:cubicBezTo>
                      <a:pt x="240522" y="492958"/>
                      <a:pt x="240522" y="506674"/>
                      <a:pt x="240522" y="521438"/>
                    </a:cubicBezTo>
                    <a:cubicBezTo>
                      <a:pt x="271859" y="521438"/>
                      <a:pt x="301768" y="521438"/>
                      <a:pt x="331295" y="521438"/>
                    </a:cubicBezTo>
                    <a:cubicBezTo>
                      <a:pt x="331295" y="505626"/>
                      <a:pt x="331295" y="491434"/>
                      <a:pt x="331295" y="476384"/>
                    </a:cubicBezTo>
                    <a:cubicBezTo>
                      <a:pt x="300434" y="476384"/>
                      <a:pt x="271859" y="476384"/>
                      <a:pt x="240522" y="476384"/>
                    </a:cubicBezTo>
                    <a:close/>
                    <a:moveTo>
                      <a:pt x="444357" y="522104"/>
                    </a:moveTo>
                    <a:cubicBezTo>
                      <a:pt x="444357" y="505817"/>
                      <a:pt x="444357" y="492101"/>
                      <a:pt x="444357" y="476765"/>
                    </a:cubicBezTo>
                    <a:cubicBezTo>
                      <a:pt x="413020" y="476765"/>
                      <a:pt x="382921" y="476765"/>
                      <a:pt x="352346" y="476765"/>
                    </a:cubicBezTo>
                    <a:cubicBezTo>
                      <a:pt x="352346" y="492767"/>
                      <a:pt x="352346" y="507055"/>
                      <a:pt x="352346" y="522104"/>
                    </a:cubicBezTo>
                    <a:cubicBezTo>
                      <a:pt x="383397" y="522104"/>
                      <a:pt x="412829" y="522104"/>
                      <a:pt x="444357" y="522104"/>
                    </a:cubicBezTo>
                    <a:close/>
                    <a:moveTo>
                      <a:pt x="129175" y="349321"/>
                    </a:moveTo>
                    <a:cubicBezTo>
                      <a:pt x="129175" y="365609"/>
                      <a:pt x="129175" y="379039"/>
                      <a:pt x="129175" y="393326"/>
                    </a:cubicBezTo>
                    <a:cubicBezTo>
                      <a:pt x="160607" y="393326"/>
                      <a:pt x="190516" y="393326"/>
                      <a:pt x="220615" y="393326"/>
                    </a:cubicBezTo>
                    <a:cubicBezTo>
                      <a:pt x="220615" y="377705"/>
                      <a:pt x="220615" y="363608"/>
                      <a:pt x="220615" y="349321"/>
                    </a:cubicBezTo>
                    <a:cubicBezTo>
                      <a:pt x="189373" y="349321"/>
                      <a:pt x="160036" y="349321"/>
                      <a:pt x="129175" y="349321"/>
                    </a:cubicBezTo>
                    <a:close/>
                    <a:moveTo>
                      <a:pt x="129270" y="413710"/>
                    </a:moveTo>
                    <a:cubicBezTo>
                      <a:pt x="129270" y="430093"/>
                      <a:pt x="129270" y="443618"/>
                      <a:pt x="129270" y="457239"/>
                    </a:cubicBezTo>
                    <a:cubicBezTo>
                      <a:pt x="160893" y="457239"/>
                      <a:pt x="190802" y="457239"/>
                      <a:pt x="221282" y="457239"/>
                    </a:cubicBezTo>
                    <a:cubicBezTo>
                      <a:pt x="221282" y="442190"/>
                      <a:pt x="221282" y="428664"/>
                      <a:pt x="221282" y="413710"/>
                    </a:cubicBezTo>
                    <a:cubicBezTo>
                      <a:pt x="190040" y="413710"/>
                      <a:pt x="160226" y="413710"/>
                      <a:pt x="129270" y="413710"/>
                    </a:cubicBezTo>
                    <a:close/>
                    <a:moveTo>
                      <a:pt x="331962" y="457811"/>
                    </a:moveTo>
                    <a:cubicBezTo>
                      <a:pt x="331962" y="441809"/>
                      <a:pt x="331962" y="428188"/>
                      <a:pt x="331962" y="413519"/>
                    </a:cubicBezTo>
                    <a:cubicBezTo>
                      <a:pt x="300815" y="413519"/>
                      <a:pt x="271478" y="413519"/>
                      <a:pt x="241284" y="413519"/>
                    </a:cubicBezTo>
                    <a:cubicBezTo>
                      <a:pt x="241284" y="429045"/>
                      <a:pt x="241284" y="443237"/>
                      <a:pt x="241284" y="457811"/>
                    </a:cubicBezTo>
                    <a:cubicBezTo>
                      <a:pt x="272240" y="457811"/>
                      <a:pt x="300911" y="457811"/>
                      <a:pt x="331962" y="457811"/>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4" name="Freeform: Shape 163">
                <a:extLst>
                  <a:ext uri="{FF2B5EF4-FFF2-40B4-BE49-F238E27FC236}">
                    <a16:creationId xmlns:a16="http://schemas.microsoft.com/office/drawing/2014/main" id="{9BB3E03F-3EB1-4A6C-A1BD-5CC358D6FA50}"/>
                  </a:ext>
                </a:extLst>
              </p:cNvPr>
              <p:cNvSpPr/>
              <p:nvPr/>
            </p:nvSpPr>
            <p:spPr>
              <a:xfrm>
                <a:off x="7373581" y="4471793"/>
                <a:ext cx="76200" cy="38100"/>
              </a:xfrm>
              <a:custGeom>
                <a:avLst/>
                <a:gdLst>
                  <a:gd name="connsiteX0" fmla="*/ 0 w 76200"/>
                  <a:gd name="connsiteY0" fmla="*/ 0 h 38100"/>
                  <a:gd name="connsiteX1" fmla="*/ 85249 w 76200"/>
                  <a:gd name="connsiteY1" fmla="*/ 0 h 38100"/>
                  <a:gd name="connsiteX2" fmla="*/ 77724 w 76200"/>
                  <a:gd name="connsiteY2" fmla="*/ 43339 h 38100"/>
                  <a:gd name="connsiteX3" fmla="*/ 9716 w 76200"/>
                  <a:gd name="connsiteY3" fmla="*/ 43910 h 38100"/>
                  <a:gd name="connsiteX4" fmla="*/ 0 w 762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38100">
                    <a:moveTo>
                      <a:pt x="0" y="0"/>
                    </a:moveTo>
                    <a:cubicBezTo>
                      <a:pt x="31337" y="0"/>
                      <a:pt x="55817" y="0"/>
                      <a:pt x="85249" y="0"/>
                    </a:cubicBezTo>
                    <a:cubicBezTo>
                      <a:pt x="82677" y="16288"/>
                      <a:pt x="82963" y="42196"/>
                      <a:pt x="77724" y="43339"/>
                    </a:cubicBezTo>
                    <a:cubicBezTo>
                      <a:pt x="55817" y="48197"/>
                      <a:pt x="31623" y="48577"/>
                      <a:pt x="9716" y="43910"/>
                    </a:cubicBezTo>
                    <a:cubicBezTo>
                      <a:pt x="4001" y="42672"/>
                      <a:pt x="3429" y="17335"/>
                      <a:pt x="0" y="0"/>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5" name="Freeform: Shape 164">
                <a:extLst>
                  <a:ext uri="{FF2B5EF4-FFF2-40B4-BE49-F238E27FC236}">
                    <a16:creationId xmlns:a16="http://schemas.microsoft.com/office/drawing/2014/main" id="{52ED2B7C-261B-4958-A7E9-ACDE14F54F96}"/>
                  </a:ext>
                </a:extLst>
              </p:cNvPr>
              <p:cNvSpPr/>
              <p:nvPr/>
            </p:nvSpPr>
            <p:spPr>
              <a:xfrm>
                <a:off x="7473498" y="4472460"/>
                <a:ext cx="76200" cy="38100"/>
              </a:xfrm>
              <a:custGeom>
                <a:avLst/>
                <a:gdLst>
                  <a:gd name="connsiteX0" fmla="*/ 0 w 76200"/>
                  <a:gd name="connsiteY0" fmla="*/ 44577 h 38100"/>
                  <a:gd name="connsiteX1" fmla="*/ 0 w 76200"/>
                  <a:gd name="connsiteY1" fmla="*/ 0 h 38100"/>
                  <a:gd name="connsiteX2" fmla="*/ 77057 w 76200"/>
                  <a:gd name="connsiteY2" fmla="*/ 0 h 38100"/>
                  <a:gd name="connsiteX3" fmla="*/ 77057 w 76200"/>
                  <a:gd name="connsiteY3" fmla="*/ 44577 h 38100"/>
                  <a:gd name="connsiteX4" fmla="*/ 0 w 76200"/>
                  <a:gd name="connsiteY4" fmla="*/ 44577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38100">
                    <a:moveTo>
                      <a:pt x="0" y="44577"/>
                    </a:moveTo>
                    <a:cubicBezTo>
                      <a:pt x="0" y="27813"/>
                      <a:pt x="0" y="14859"/>
                      <a:pt x="0" y="0"/>
                    </a:cubicBezTo>
                    <a:cubicBezTo>
                      <a:pt x="25622" y="0"/>
                      <a:pt x="50482" y="0"/>
                      <a:pt x="77057" y="0"/>
                    </a:cubicBezTo>
                    <a:cubicBezTo>
                      <a:pt x="77057" y="14669"/>
                      <a:pt x="77057" y="28861"/>
                      <a:pt x="77057" y="44577"/>
                    </a:cubicBezTo>
                    <a:cubicBezTo>
                      <a:pt x="51149" y="44577"/>
                      <a:pt x="26194" y="44577"/>
                      <a:pt x="0" y="44577"/>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6" name="Freeform: Shape 165">
                <a:extLst>
                  <a:ext uri="{FF2B5EF4-FFF2-40B4-BE49-F238E27FC236}">
                    <a16:creationId xmlns:a16="http://schemas.microsoft.com/office/drawing/2014/main" id="{8C205A42-E429-4A59-82AE-B308A0AAB092}"/>
                  </a:ext>
                </a:extLst>
              </p:cNvPr>
              <p:cNvSpPr/>
              <p:nvPr/>
            </p:nvSpPr>
            <p:spPr>
              <a:xfrm>
                <a:off x="7569129" y="4471793"/>
                <a:ext cx="66675" cy="38100"/>
              </a:xfrm>
              <a:custGeom>
                <a:avLst/>
                <a:gdLst>
                  <a:gd name="connsiteX0" fmla="*/ 0 w 66675"/>
                  <a:gd name="connsiteY0" fmla="*/ 0 h 38100"/>
                  <a:gd name="connsiteX1" fmla="*/ 76009 w 66675"/>
                  <a:gd name="connsiteY1" fmla="*/ 0 h 38100"/>
                  <a:gd name="connsiteX2" fmla="*/ 76009 w 66675"/>
                  <a:gd name="connsiteY2" fmla="*/ 45148 h 38100"/>
                  <a:gd name="connsiteX3" fmla="*/ 0 w 66675"/>
                  <a:gd name="connsiteY3" fmla="*/ 45148 h 38100"/>
                  <a:gd name="connsiteX4" fmla="*/ 0 w 66675"/>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0" y="0"/>
                    </a:moveTo>
                    <a:cubicBezTo>
                      <a:pt x="25813" y="0"/>
                      <a:pt x="50101" y="0"/>
                      <a:pt x="76009" y="0"/>
                    </a:cubicBezTo>
                    <a:cubicBezTo>
                      <a:pt x="76009" y="14859"/>
                      <a:pt x="76009" y="29242"/>
                      <a:pt x="76009" y="45148"/>
                    </a:cubicBezTo>
                    <a:cubicBezTo>
                      <a:pt x="51054" y="45148"/>
                      <a:pt x="26098" y="45148"/>
                      <a:pt x="0" y="45148"/>
                    </a:cubicBezTo>
                    <a:cubicBezTo>
                      <a:pt x="0" y="30385"/>
                      <a:pt x="0" y="16669"/>
                      <a:pt x="0" y="0"/>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67" name="Freeform: Shape 166">
                <a:extLst>
                  <a:ext uri="{FF2B5EF4-FFF2-40B4-BE49-F238E27FC236}">
                    <a16:creationId xmlns:a16="http://schemas.microsoft.com/office/drawing/2014/main" id="{64E43EAE-C5F0-41B4-B6DE-50C3886F3844}"/>
                  </a:ext>
                </a:extLst>
              </p:cNvPr>
              <p:cNvSpPr/>
              <p:nvPr/>
            </p:nvSpPr>
            <p:spPr>
              <a:xfrm>
                <a:off x="7679238" y="4471793"/>
                <a:ext cx="76200" cy="38100"/>
              </a:xfrm>
              <a:custGeom>
                <a:avLst/>
                <a:gdLst>
                  <a:gd name="connsiteX0" fmla="*/ 0 w 76200"/>
                  <a:gd name="connsiteY0" fmla="*/ 0 h 38100"/>
                  <a:gd name="connsiteX1" fmla="*/ 76581 w 76200"/>
                  <a:gd name="connsiteY1" fmla="*/ 0 h 38100"/>
                  <a:gd name="connsiteX2" fmla="*/ 76581 w 76200"/>
                  <a:gd name="connsiteY2" fmla="*/ 45053 h 38100"/>
                  <a:gd name="connsiteX3" fmla="*/ 0 w 76200"/>
                  <a:gd name="connsiteY3" fmla="*/ 45053 h 38100"/>
                  <a:gd name="connsiteX4" fmla="*/ 0 w 762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38100">
                    <a:moveTo>
                      <a:pt x="0" y="0"/>
                    </a:moveTo>
                    <a:cubicBezTo>
                      <a:pt x="26099" y="0"/>
                      <a:pt x="50387" y="0"/>
                      <a:pt x="76581" y="0"/>
                    </a:cubicBezTo>
                    <a:cubicBezTo>
                      <a:pt x="76581" y="14954"/>
                      <a:pt x="76581" y="29051"/>
                      <a:pt x="76581" y="45053"/>
                    </a:cubicBezTo>
                    <a:cubicBezTo>
                      <a:pt x="51149" y="45053"/>
                      <a:pt x="26289" y="45053"/>
                      <a:pt x="0" y="45053"/>
                    </a:cubicBezTo>
                    <a:cubicBezTo>
                      <a:pt x="0" y="30194"/>
                      <a:pt x="0" y="16573"/>
                      <a:pt x="0" y="0"/>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grpSp>
      <p:grpSp>
        <p:nvGrpSpPr>
          <p:cNvPr id="168" name="Graphic 157">
            <a:extLst>
              <a:ext uri="{FF2B5EF4-FFF2-40B4-BE49-F238E27FC236}">
                <a16:creationId xmlns:a16="http://schemas.microsoft.com/office/drawing/2014/main" id="{2AF1E1DD-0B4E-449A-8050-DE0771850794}"/>
              </a:ext>
            </a:extLst>
          </p:cNvPr>
          <p:cNvGrpSpPr/>
          <p:nvPr/>
        </p:nvGrpSpPr>
        <p:grpSpPr>
          <a:xfrm>
            <a:off x="5246996" y="4144931"/>
            <a:ext cx="847725" cy="847725"/>
            <a:chOff x="6077146" y="4144931"/>
            <a:chExt cx="847725" cy="847725"/>
          </a:xfrm>
          <a:solidFill>
            <a:schemeClr val="accent1"/>
          </a:solidFill>
        </p:grpSpPr>
        <p:sp>
          <p:nvSpPr>
            <p:cNvPr id="169" name="Freeform: Shape 168">
              <a:extLst>
                <a:ext uri="{FF2B5EF4-FFF2-40B4-BE49-F238E27FC236}">
                  <a16:creationId xmlns:a16="http://schemas.microsoft.com/office/drawing/2014/main" id="{3BB126FC-F36A-417C-B517-40C03EF320A8}"/>
                </a:ext>
              </a:extLst>
            </p:cNvPr>
            <p:cNvSpPr/>
            <p:nvPr/>
          </p:nvSpPr>
          <p:spPr>
            <a:xfrm>
              <a:off x="6077146" y="4144931"/>
              <a:ext cx="847725" cy="847725"/>
            </a:xfrm>
            <a:custGeom>
              <a:avLst/>
              <a:gdLst>
                <a:gd name="connsiteX0" fmla="*/ 854964 w 847725"/>
                <a:gd name="connsiteY0" fmla="*/ 427577 h 847725"/>
                <a:gd name="connsiteX1" fmla="*/ 724662 w 847725"/>
                <a:gd name="connsiteY1" fmla="*/ 734663 h 847725"/>
                <a:gd name="connsiteX2" fmla="*/ 427577 w 847725"/>
                <a:gd name="connsiteY2" fmla="*/ 854964 h 847725"/>
                <a:gd name="connsiteX3" fmla="*/ 130302 w 847725"/>
                <a:gd name="connsiteY3" fmla="*/ 734663 h 847725"/>
                <a:gd name="connsiteX4" fmla="*/ 0 w 847725"/>
                <a:gd name="connsiteY4" fmla="*/ 427577 h 847725"/>
                <a:gd name="connsiteX5" fmla="*/ 427577 w 847725"/>
                <a:gd name="connsiteY5" fmla="*/ 0 h 847725"/>
                <a:gd name="connsiteX6" fmla="*/ 854964 w 847725"/>
                <a:gd name="connsiteY6" fmla="*/ 427577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7725">
                  <a:moveTo>
                    <a:pt x="854964" y="427577"/>
                  </a:moveTo>
                  <a:cubicBezTo>
                    <a:pt x="854964" y="548069"/>
                    <a:pt x="804958" y="656939"/>
                    <a:pt x="724662" y="734663"/>
                  </a:cubicBezTo>
                  <a:cubicBezTo>
                    <a:pt x="647700" y="809149"/>
                    <a:pt x="542925" y="854964"/>
                    <a:pt x="427577" y="854964"/>
                  </a:cubicBezTo>
                  <a:cubicBezTo>
                    <a:pt x="311944" y="854964"/>
                    <a:pt x="207264" y="809149"/>
                    <a:pt x="130302" y="734663"/>
                  </a:cubicBezTo>
                  <a:cubicBezTo>
                    <a:pt x="50006" y="656939"/>
                    <a:pt x="0" y="548069"/>
                    <a:pt x="0" y="427577"/>
                  </a:cubicBezTo>
                  <a:cubicBezTo>
                    <a:pt x="0" y="191453"/>
                    <a:pt x="191453" y="0"/>
                    <a:pt x="427577" y="0"/>
                  </a:cubicBezTo>
                  <a:cubicBezTo>
                    <a:pt x="663512" y="0"/>
                    <a:pt x="854964" y="191453"/>
                    <a:pt x="854964" y="427577"/>
                  </a:cubicBezTo>
                  <a:close/>
                </a:path>
              </a:pathLst>
            </a:custGeom>
            <a:solidFill>
              <a:schemeClr val="tx2"/>
            </a:solidFill>
            <a:ln w="22860" cap="flat">
              <a:solidFill>
                <a:srgbClr val="FFFFFF"/>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70" name="Freeform: Shape 169">
              <a:extLst>
                <a:ext uri="{FF2B5EF4-FFF2-40B4-BE49-F238E27FC236}">
                  <a16:creationId xmlns:a16="http://schemas.microsoft.com/office/drawing/2014/main" id="{E7959157-132E-4B77-87B2-F4D405E0EE27}"/>
                </a:ext>
              </a:extLst>
            </p:cNvPr>
            <p:cNvSpPr/>
            <p:nvPr/>
          </p:nvSpPr>
          <p:spPr>
            <a:xfrm>
              <a:off x="6230784" y="4357243"/>
              <a:ext cx="542925" cy="428625"/>
            </a:xfrm>
            <a:custGeom>
              <a:avLst/>
              <a:gdLst>
                <a:gd name="connsiteX0" fmla="*/ 545306 w 542925"/>
                <a:gd name="connsiteY0" fmla="*/ 86201 h 428625"/>
                <a:gd name="connsiteX1" fmla="*/ 537972 w 542925"/>
                <a:gd name="connsiteY1" fmla="*/ 48292 h 428625"/>
                <a:gd name="connsiteX2" fmla="*/ 523494 w 542925"/>
                <a:gd name="connsiteY2" fmla="*/ 14097 h 428625"/>
                <a:gd name="connsiteX3" fmla="*/ 501968 w 542925"/>
                <a:gd name="connsiteY3" fmla="*/ 0 h 428625"/>
                <a:gd name="connsiteX4" fmla="*/ 488632 w 542925"/>
                <a:gd name="connsiteY4" fmla="*/ 1333 h 428625"/>
                <a:gd name="connsiteX5" fmla="*/ 477488 w 542925"/>
                <a:gd name="connsiteY5" fmla="*/ 6191 h 428625"/>
                <a:gd name="connsiteX6" fmla="*/ 469201 w 542925"/>
                <a:gd name="connsiteY6" fmla="*/ 12287 h 428625"/>
                <a:gd name="connsiteX7" fmla="*/ 460153 w 542925"/>
                <a:gd name="connsiteY7" fmla="*/ 20860 h 428625"/>
                <a:gd name="connsiteX8" fmla="*/ 451104 w 542925"/>
                <a:gd name="connsiteY8" fmla="*/ 29908 h 428625"/>
                <a:gd name="connsiteX9" fmla="*/ 416433 w 542925"/>
                <a:gd name="connsiteY9" fmla="*/ 47149 h 428625"/>
                <a:gd name="connsiteX10" fmla="*/ 366427 w 542925"/>
                <a:gd name="connsiteY10" fmla="*/ 54483 h 428625"/>
                <a:gd name="connsiteX11" fmla="*/ 311849 w 542925"/>
                <a:gd name="connsiteY11" fmla="*/ 56293 h 428625"/>
                <a:gd name="connsiteX12" fmla="*/ 256985 w 542925"/>
                <a:gd name="connsiteY12" fmla="*/ 59055 h 428625"/>
                <a:gd name="connsiteX13" fmla="*/ 212693 w 542925"/>
                <a:gd name="connsiteY13" fmla="*/ 66866 h 428625"/>
                <a:gd name="connsiteX14" fmla="*/ 150305 w 542925"/>
                <a:gd name="connsiteY14" fmla="*/ 96107 h 428625"/>
                <a:gd name="connsiteX15" fmla="*/ 98203 w 542925"/>
                <a:gd name="connsiteY15" fmla="*/ 138589 h 428625"/>
                <a:gd name="connsiteX16" fmla="*/ 61817 w 542925"/>
                <a:gd name="connsiteY16" fmla="*/ 194977 h 428625"/>
                <a:gd name="connsiteX17" fmla="*/ 48482 w 542925"/>
                <a:gd name="connsiteY17" fmla="*/ 262223 h 428625"/>
                <a:gd name="connsiteX18" fmla="*/ 51244 w 542925"/>
                <a:gd name="connsiteY18" fmla="*/ 294037 h 428625"/>
                <a:gd name="connsiteX19" fmla="*/ 56102 w 542925"/>
                <a:gd name="connsiteY19" fmla="*/ 307467 h 428625"/>
                <a:gd name="connsiteX20" fmla="*/ 60389 w 542925"/>
                <a:gd name="connsiteY20" fmla="*/ 319088 h 428625"/>
                <a:gd name="connsiteX21" fmla="*/ 50959 w 542925"/>
                <a:gd name="connsiteY21" fmla="*/ 333756 h 428625"/>
                <a:gd name="connsiteX22" fmla="*/ 30194 w 542925"/>
                <a:gd name="connsiteY22" fmla="*/ 350901 h 428625"/>
                <a:gd name="connsiteX23" fmla="*/ 9430 w 542925"/>
                <a:gd name="connsiteY23" fmla="*/ 370904 h 428625"/>
                <a:gd name="connsiteX24" fmla="*/ 0 w 542925"/>
                <a:gd name="connsiteY24" fmla="*/ 393383 h 428625"/>
                <a:gd name="connsiteX25" fmla="*/ 476 w 542925"/>
                <a:gd name="connsiteY25" fmla="*/ 397478 h 428625"/>
                <a:gd name="connsiteX26" fmla="*/ 1429 w 542925"/>
                <a:gd name="connsiteY26" fmla="*/ 400336 h 428625"/>
                <a:gd name="connsiteX27" fmla="*/ 3143 w 542925"/>
                <a:gd name="connsiteY27" fmla="*/ 403384 h 428625"/>
                <a:gd name="connsiteX28" fmla="*/ 4953 w 542925"/>
                <a:gd name="connsiteY28" fmla="*/ 406718 h 428625"/>
                <a:gd name="connsiteX29" fmla="*/ 13240 w 542925"/>
                <a:gd name="connsiteY29" fmla="*/ 419576 h 428625"/>
                <a:gd name="connsiteX30" fmla="*/ 22669 w 542925"/>
                <a:gd name="connsiteY30" fmla="*/ 426910 h 428625"/>
                <a:gd name="connsiteX31" fmla="*/ 38291 w 542925"/>
                <a:gd name="connsiteY31" fmla="*/ 430244 h 428625"/>
                <a:gd name="connsiteX32" fmla="*/ 56674 w 542925"/>
                <a:gd name="connsiteY32" fmla="*/ 420433 h 428625"/>
                <a:gd name="connsiteX33" fmla="*/ 72771 w 542925"/>
                <a:gd name="connsiteY33" fmla="*/ 399002 h 428625"/>
                <a:gd name="connsiteX34" fmla="*/ 86487 w 542925"/>
                <a:gd name="connsiteY34" fmla="*/ 377571 h 428625"/>
                <a:gd name="connsiteX35" fmla="*/ 98584 w 542925"/>
                <a:gd name="connsiteY35" fmla="*/ 367760 h 428625"/>
                <a:gd name="connsiteX36" fmla="*/ 127921 w 542925"/>
                <a:gd name="connsiteY36" fmla="*/ 379095 h 428625"/>
                <a:gd name="connsiteX37" fmla="*/ 154781 w 542925"/>
                <a:gd name="connsiteY37" fmla="*/ 391954 h 428625"/>
                <a:gd name="connsiteX38" fmla="*/ 242221 w 542925"/>
                <a:gd name="connsiteY38" fmla="*/ 406337 h 428625"/>
                <a:gd name="connsiteX39" fmla="*/ 376142 w 542925"/>
                <a:gd name="connsiteY39" fmla="*/ 373285 h 428625"/>
                <a:gd name="connsiteX40" fmla="*/ 485394 w 542925"/>
                <a:gd name="connsiteY40" fmla="*/ 291370 h 428625"/>
                <a:gd name="connsiteX41" fmla="*/ 541782 w 542925"/>
                <a:gd name="connsiteY41" fmla="*/ 174308 h 428625"/>
                <a:gd name="connsiteX42" fmla="*/ 547878 w 542925"/>
                <a:gd name="connsiteY42" fmla="*/ 115348 h 428625"/>
                <a:gd name="connsiteX43" fmla="*/ 545306 w 542925"/>
                <a:gd name="connsiteY43" fmla="*/ 86201 h 428625"/>
                <a:gd name="connsiteX44" fmla="*/ 385477 w 542925"/>
                <a:gd name="connsiteY44" fmla="*/ 189833 h 428625"/>
                <a:gd name="connsiteX45" fmla="*/ 371761 w 542925"/>
                <a:gd name="connsiteY45" fmla="*/ 195643 h 428625"/>
                <a:gd name="connsiteX46" fmla="*/ 275939 w 542925"/>
                <a:gd name="connsiteY46" fmla="*/ 211550 h 428625"/>
                <a:gd name="connsiteX47" fmla="*/ 193834 w 542925"/>
                <a:gd name="connsiteY47" fmla="*/ 265367 h 428625"/>
                <a:gd name="connsiteX48" fmla="*/ 173355 w 542925"/>
                <a:gd name="connsiteY48" fmla="*/ 285560 h 428625"/>
                <a:gd name="connsiteX49" fmla="*/ 150686 w 542925"/>
                <a:gd name="connsiteY49" fmla="*/ 307277 h 428625"/>
                <a:gd name="connsiteX50" fmla="*/ 136969 w 542925"/>
                <a:gd name="connsiteY50" fmla="*/ 313087 h 428625"/>
                <a:gd name="connsiteX51" fmla="*/ 123254 w 542925"/>
                <a:gd name="connsiteY51" fmla="*/ 307277 h 428625"/>
                <a:gd name="connsiteX52" fmla="*/ 117443 w 542925"/>
                <a:gd name="connsiteY52" fmla="*/ 293561 h 428625"/>
                <a:gd name="connsiteX53" fmla="*/ 123254 w 542925"/>
                <a:gd name="connsiteY53" fmla="*/ 279845 h 428625"/>
                <a:gd name="connsiteX54" fmla="*/ 195263 w 542925"/>
                <a:gd name="connsiteY54" fmla="*/ 212693 h 428625"/>
                <a:gd name="connsiteX55" fmla="*/ 274606 w 542925"/>
                <a:gd name="connsiteY55" fmla="*/ 171736 h 428625"/>
                <a:gd name="connsiteX56" fmla="*/ 371856 w 542925"/>
                <a:gd name="connsiteY56" fmla="*/ 156591 h 428625"/>
                <a:gd name="connsiteX57" fmla="*/ 385572 w 542925"/>
                <a:gd name="connsiteY57" fmla="*/ 162401 h 428625"/>
                <a:gd name="connsiteX58" fmla="*/ 391382 w 542925"/>
                <a:gd name="connsiteY58" fmla="*/ 176117 h 428625"/>
                <a:gd name="connsiteX59" fmla="*/ 385477 w 542925"/>
                <a:gd name="connsiteY59" fmla="*/ 189833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42925" h="428625">
                  <a:moveTo>
                    <a:pt x="545306" y="86201"/>
                  </a:moveTo>
                  <a:cubicBezTo>
                    <a:pt x="543687" y="74390"/>
                    <a:pt x="541211" y="61722"/>
                    <a:pt x="537972" y="48292"/>
                  </a:cubicBezTo>
                  <a:cubicBezTo>
                    <a:pt x="534734" y="34862"/>
                    <a:pt x="529876" y="23432"/>
                    <a:pt x="523494" y="14097"/>
                  </a:cubicBezTo>
                  <a:cubicBezTo>
                    <a:pt x="517112" y="4763"/>
                    <a:pt x="509873" y="0"/>
                    <a:pt x="501968" y="0"/>
                  </a:cubicBezTo>
                  <a:cubicBezTo>
                    <a:pt x="497110" y="0"/>
                    <a:pt x="492633" y="476"/>
                    <a:pt x="488632" y="1333"/>
                  </a:cubicBezTo>
                  <a:cubicBezTo>
                    <a:pt x="484632" y="2286"/>
                    <a:pt x="480917" y="3905"/>
                    <a:pt x="477488" y="6191"/>
                  </a:cubicBezTo>
                  <a:cubicBezTo>
                    <a:pt x="474059" y="8572"/>
                    <a:pt x="471297" y="10573"/>
                    <a:pt x="469201" y="12287"/>
                  </a:cubicBezTo>
                  <a:cubicBezTo>
                    <a:pt x="467201" y="14002"/>
                    <a:pt x="464153" y="16859"/>
                    <a:pt x="460153" y="20860"/>
                  </a:cubicBezTo>
                  <a:cubicBezTo>
                    <a:pt x="456152" y="24860"/>
                    <a:pt x="453200" y="27813"/>
                    <a:pt x="451104" y="29908"/>
                  </a:cubicBezTo>
                  <a:cubicBezTo>
                    <a:pt x="443198" y="37433"/>
                    <a:pt x="431578" y="43244"/>
                    <a:pt x="416433" y="47149"/>
                  </a:cubicBezTo>
                  <a:cubicBezTo>
                    <a:pt x="401288" y="51149"/>
                    <a:pt x="384620" y="53531"/>
                    <a:pt x="366427" y="54483"/>
                  </a:cubicBezTo>
                  <a:cubicBezTo>
                    <a:pt x="348329" y="55435"/>
                    <a:pt x="330137" y="56007"/>
                    <a:pt x="311849" y="56293"/>
                  </a:cubicBezTo>
                  <a:cubicBezTo>
                    <a:pt x="293561" y="56579"/>
                    <a:pt x="275273" y="57531"/>
                    <a:pt x="256985" y="59055"/>
                  </a:cubicBezTo>
                  <a:cubicBezTo>
                    <a:pt x="238601" y="60579"/>
                    <a:pt x="223838" y="63151"/>
                    <a:pt x="212693" y="66866"/>
                  </a:cubicBezTo>
                  <a:cubicBezTo>
                    <a:pt x="190500" y="74200"/>
                    <a:pt x="169640" y="83915"/>
                    <a:pt x="150305" y="96107"/>
                  </a:cubicBezTo>
                  <a:cubicBezTo>
                    <a:pt x="130969" y="108204"/>
                    <a:pt x="113538" y="122396"/>
                    <a:pt x="98203" y="138589"/>
                  </a:cubicBezTo>
                  <a:cubicBezTo>
                    <a:pt x="82772" y="154781"/>
                    <a:pt x="70676" y="173546"/>
                    <a:pt x="61817" y="194977"/>
                  </a:cubicBezTo>
                  <a:cubicBezTo>
                    <a:pt x="52959" y="216408"/>
                    <a:pt x="48482" y="238792"/>
                    <a:pt x="48482" y="262223"/>
                  </a:cubicBezTo>
                  <a:cubicBezTo>
                    <a:pt x="48482" y="272987"/>
                    <a:pt x="49435" y="283655"/>
                    <a:pt x="51244" y="294037"/>
                  </a:cubicBezTo>
                  <a:cubicBezTo>
                    <a:pt x="51626" y="296037"/>
                    <a:pt x="53245" y="300514"/>
                    <a:pt x="56102" y="307467"/>
                  </a:cubicBezTo>
                  <a:cubicBezTo>
                    <a:pt x="58960" y="314420"/>
                    <a:pt x="60389" y="318230"/>
                    <a:pt x="60389" y="319088"/>
                  </a:cubicBezTo>
                  <a:cubicBezTo>
                    <a:pt x="60389" y="322993"/>
                    <a:pt x="57245" y="327851"/>
                    <a:pt x="50959" y="333756"/>
                  </a:cubicBezTo>
                  <a:cubicBezTo>
                    <a:pt x="44672" y="339662"/>
                    <a:pt x="37719" y="345377"/>
                    <a:pt x="30194" y="350901"/>
                  </a:cubicBezTo>
                  <a:cubicBezTo>
                    <a:pt x="22669" y="356426"/>
                    <a:pt x="15716" y="363093"/>
                    <a:pt x="9430" y="370904"/>
                  </a:cubicBezTo>
                  <a:cubicBezTo>
                    <a:pt x="3143" y="378714"/>
                    <a:pt x="0" y="386239"/>
                    <a:pt x="0" y="393383"/>
                  </a:cubicBezTo>
                  <a:cubicBezTo>
                    <a:pt x="0" y="394811"/>
                    <a:pt x="191" y="396145"/>
                    <a:pt x="476" y="397478"/>
                  </a:cubicBezTo>
                  <a:cubicBezTo>
                    <a:pt x="762" y="398812"/>
                    <a:pt x="1048" y="399764"/>
                    <a:pt x="1429" y="400336"/>
                  </a:cubicBezTo>
                  <a:cubicBezTo>
                    <a:pt x="1810" y="400907"/>
                    <a:pt x="2286" y="401955"/>
                    <a:pt x="3143" y="403384"/>
                  </a:cubicBezTo>
                  <a:cubicBezTo>
                    <a:pt x="4001" y="404812"/>
                    <a:pt x="4572" y="405956"/>
                    <a:pt x="4953" y="406718"/>
                  </a:cubicBezTo>
                  <a:cubicBezTo>
                    <a:pt x="8382" y="412623"/>
                    <a:pt x="11144" y="416909"/>
                    <a:pt x="13240" y="419576"/>
                  </a:cubicBezTo>
                  <a:cubicBezTo>
                    <a:pt x="15240" y="422243"/>
                    <a:pt x="18479" y="424720"/>
                    <a:pt x="22669" y="426910"/>
                  </a:cubicBezTo>
                  <a:cubicBezTo>
                    <a:pt x="26956" y="429197"/>
                    <a:pt x="32099" y="430244"/>
                    <a:pt x="38291" y="430244"/>
                  </a:cubicBezTo>
                  <a:cubicBezTo>
                    <a:pt x="44196" y="430244"/>
                    <a:pt x="50292" y="427006"/>
                    <a:pt x="56674" y="420433"/>
                  </a:cubicBezTo>
                  <a:cubicBezTo>
                    <a:pt x="62960" y="413956"/>
                    <a:pt x="68294" y="406813"/>
                    <a:pt x="72771" y="399002"/>
                  </a:cubicBezTo>
                  <a:cubicBezTo>
                    <a:pt x="77153" y="391287"/>
                    <a:pt x="81725" y="384143"/>
                    <a:pt x="86487" y="377571"/>
                  </a:cubicBezTo>
                  <a:cubicBezTo>
                    <a:pt x="91250" y="371094"/>
                    <a:pt x="95250" y="367760"/>
                    <a:pt x="98584" y="367760"/>
                  </a:cubicBezTo>
                  <a:cubicBezTo>
                    <a:pt x="103251" y="367760"/>
                    <a:pt x="113062" y="371570"/>
                    <a:pt x="127921" y="379095"/>
                  </a:cubicBezTo>
                  <a:cubicBezTo>
                    <a:pt x="142780" y="386620"/>
                    <a:pt x="151733" y="390906"/>
                    <a:pt x="154781" y="391954"/>
                  </a:cubicBezTo>
                  <a:cubicBezTo>
                    <a:pt x="182880" y="401574"/>
                    <a:pt x="212027" y="406337"/>
                    <a:pt x="242221" y="406337"/>
                  </a:cubicBezTo>
                  <a:cubicBezTo>
                    <a:pt x="287846" y="406337"/>
                    <a:pt x="332518" y="395287"/>
                    <a:pt x="376142" y="373285"/>
                  </a:cubicBezTo>
                  <a:cubicBezTo>
                    <a:pt x="420815" y="351092"/>
                    <a:pt x="457200" y="323755"/>
                    <a:pt x="485394" y="291370"/>
                  </a:cubicBezTo>
                  <a:cubicBezTo>
                    <a:pt x="513588" y="258985"/>
                    <a:pt x="532448" y="219932"/>
                    <a:pt x="541782" y="174308"/>
                  </a:cubicBezTo>
                  <a:cubicBezTo>
                    <a:pt x="545878" y="154305"/>
                    <a:pt x="547878" y="134684"/>
                    <a:pt x="547878" y="115348"/>
                  </a:cubicBezTo>
                  <a:cubicBezTo>
                    <a:pt x="547783" y="107728"/>
                    <a:pt x="546926" y="98012"/>
                    <a:pt x="545306" y="86201"/>
                  </a:cubicBezTo>
                  <a:close/>
                  <a:moveTo>
                    <a:pt x="385477" y="189833"/>
                  </a:moveTo>
                  <a:cubicBezTo>
                    <a:pt x="381572" y="193739"/>
                    <a:pt x="377000" y="195643"/>
                    <a:pt x="371761" y="195643"/>
                  </a:cubicBezTo>
                  <a:cubicBezTo>
                    <a:pt x="334709" y="195643"/>
                    <a:pt x="302705" y="200978"/>
                    <a:pt x="275939" y="211550"/>
                  </a:cubicBezTo>
                  <a:cubicBezTo>
                    <a:pt x="249174" y="222123"/>
                    <a:pt x="221742" y="240125"/>
                    <a:pt x="193834" y="265367"/>
                  </a:cubicBezTo>
                  <a:cubicBezTo>
                    <a:pt x="189738" y="269272"/>
                    <a:pt x="182880" y="275939"/>
                    <a:pt x="173355" y="285560"/>
                  </a:cubicBezTo>
                  <a:cubicBezTo>
                    <a:pt x="163735" y="295180"/>
                    <a:pt x="156210" y="302419"/>
                    <a:pt x="150686" y="307277"/>
                  </a:cubicBezTo>
                  <a:cubicBezTo>
                    <a:pt x="146399" y="311182"/>
                    <a:pt x="141827" y="313087"/>
                    <a:pt x="136969" y="313087"/>
                  </a:cubicBezTo>
                  <a:cubicBezTo>
                    <a:pt x="131636" y="313087"/>
                    <a:pt x="127064" y="311182"/>
                    <a:pt x="123254" y="307277"/>
                  </a:cubicBezTo>
                  <a:cubicBezTo>
                    <a:pt x="119348" y="303371"/>
                    <a:pt x="117443" y="298799"/>
                    <a:pt x="117443" y="293561"/>
                  </a:cubicBezTo>
                  <a:cubicBezTo>
                    <a:pt x="117443" y="288703"/>
                    <a:pt x="119348" y="284131"/>
                    <a:pt x="123254" y="279845"/>
                  </a:cubicBezTo>
                  <a:cubicBezTo>
                    <a:pt x="148114" y="252317"/>
                    <a:pt x="172117" y="229934"/>
                    <a:pt x="195263" y="212693"/>
                  </a:cubicBezTo>
                  <a:cubicBezTo>
                    <a:pt x="218408" y="195453"/>
                    <a:pt x="244792" y="181832"/>
                    <a:pt x="274606" y="171736"/>
                  </a:cubicBezTo>
                  <a:cubicBezTo>
                    <a:pt x="304324" y="161639"/>
                    <a:pt x="336804" y="156591"/>
                    <a:pt x="371856" y="156591"/>
                  </a:cubicBezTo>
                  <a:cubicBezTo>
                    <a:pt x="377190" y="156591"/>
                    <a:pt x="381762" y="158496"/>
                    <a:pt x="385572" y="162401"/>
                  </a:cubicBezTo>
                  <a:cubicBezTo>
                    <a:pt x="389477" y="166307"/>
                    <a:pt x="391382" y="170879"/>
                    <a:pt x="391382" y="176117"/>
                  </a:cubicBezTo>
                  <a:cubicBezTo>
                    <a:pt x="391192" y="181356"/>
                    <a:pt x="389287" y="185928"/>
                    <a:pt x="385477" y="189833"/>
                  </a:cubicBezTo>
                  <a:close/>
                </a:path>
              </a:pathLst>
            </a:custGeom>
            <a:solidFill>
              <a:srgbClr val="FFFFFF"/>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177" name="TextBox 176">
            <a:extLst>
              <a:ext uri="{FF2B5EF4-FFF2-40B4-BE49-F238E27FC236}">
                <a16:creationId xmlns:a16="http://schemas.microsoft.com/office/drawing/2014/main" id="{5D0D312D-950F-485B-BDD0-D2F297823F35}"/>
              </a:ext>
            </a:extLst>
          </p:cNvPr>
          <p:cNvSpPr txBox="1"/>
          <p:nvPr/>
        </p:nvSpPr>
        <p:spPr>
          <a:xfrm>
            <a:off x="4813011" y="5009197"/>
            <a:ext cx="1635863"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Environmental Programs</a:t>
            </a:r>
          </a:p>
        </p:txBody>
      </p:sp>
      <p:sp>
        <p:nvSpPr>
          <p:cNvPr id="178" name="TextBox 177">
            <a:extLst>
              <a:ext uri="{FF2B5EF4-FFF2-40B4-BE49-F238E27FC236}">
                <a16:creationId xmlns:a16="http://schemas.microsoft.com/office/drawing/2014/main" id="{FEFBF718-94EE-4D76-B63A-92495536A541}"/>
              </a:ext>
            </a:extLst>
          </p:cNvPr>
          <p:cNvSpPr txBox="1"/>
          <p:nvPr/>
        </p:nvSpPr>
        <p:spPr>
          <a:xfrm>
            <a:off x="6100085" y="5009197"/>
            <a:ext cx="1635863" cy="30777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Real Estate</a:t>
            </a:r>
          </a:p>
        </p:txBody>
      </p:sp>
      <p:cxnSp>
        <p:nvCxnSpPr>
          <p:cNvPr id="180" name="Connector: Elbow 179">
            <a:extLst>
              <a:ext uri="{FF2B5EF4-FFF2-40B4-BE49-F238E27FC236}">
                <a16:creationId xmlns:a16="http://schemas.microsoft.com/office/drawing/2014/main" id="{053BA6D8-35FA-4692-84D9-C0175E18D026}"/>
              </a:ext>
            </a:extLst>
          </p:cNvPr>
          <p:cNvCxnSpPr>
            <a:stCxn id="150" idx="1"/>
            <a:endCxn id="125" idx="0"/>
          </p:cNvCxnSpPr>
          <p:nvPr/>
        </p:nvCxnSpPr>
        <p:spPr>
          <a:xfrm rot="10800000" flipV="1">
            <a:off x="8067065" y="1092902"/>
            <a:ext cx="833381" cy="118593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4" name="Connector: Elbow 183">
            <a:extLst>
              <a:ext uri="{FF2B5EF4-FFF2-40B4-BE49-F238E27FC236}">
                <a16:creationId xmlns:a16="http://schemas.microsoft.com/office/drawing/2014/main" id="{D3FD41F2-90EA-416E-B356-82B90E31ECE2}"/>
              </a:ext>
            </a:extLst>
          </p:cNvPr>
          <p:cNvCxnSpPr>
            <a:cxnSpLocks/>
            <a:endCxn id="152" idx="1"/>
          </p:cNvCxnSpPr>
          <p:nvPr/>
        </p:nvCxnSpPr>
        <p:spPr>
          <a:xfrm>
            <a:off x="5590340" y="2867202"/>
            <a:ext cx="2171851" cy="96508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1" name="Connector: Elbow 190">
            <a:extLst>
              <a:ext uri="{FF2B5EF4-FFF2-40B4-BE49-F238E27FC236}">
                <a16:creationId xmlns:a16="http://schemas.microsoft.com/office/drawing/2014/main" id="{C739D213-546B-4C67-AE9F-EBF81630786C}"/>
              </a:ext>
            </a:extLst>
          </p:cNvPr>
          <p:cNvCxnSpPr>
            <a:cxnSpLocks/>
            <a:stCxn id="95" idx="2"/>
            <a:endCxn id="106" idx="0"/>
          </p:cNvCxnSpPr>
          <p:nvPr/>
        </p:nvCxnSpPr>
        <p:spPr>
          <a:xfrm rot="5400000">
            <a:off x="4174633" y="2631330"/>
            <a:ext cx="658788" cy="14346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D02499EA-B24F-4E8A-BF0B-FF0E92D85676}"/>
              </a:ext>
            </a:extLst>
          </p:cNvPr>
          <p:cNvCxnSpPr>
            <a:stCxn id="120" idx="1"/>
          </p:cNvCxnSpPr>
          <p:nvPr/>
        </p:nvCxnSpPr>
        <p:spPr>
          <a:xfrm flipH="1">
            <a:off x="6676265" y="2866696"/>
            <a:ext cx="93690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218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FF7525-02C7-4D94-8FA6-BA11B9E1BC8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60E5A4D-2439-42BC-BABB-6AD786F2FD5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10" name="Title 1">
            <a:extLst>
              <a:ext uri="{FF2B5EF4-FFF2-40B4-BE49-F238E27FC236}">
                <a16:creationId xmlns:a16="http://schemas.microsoft.com/office/drawing/2014/main" id="{71436ED2-EBB7-45D3-9824-B13A7535B378}"/>
              </a:ext>
            </a:extLst>
          </p:cNvPr>
          <p:cNvSpPr>
            <a:spLocks noGrp="1"/>
          </p:cNvSpPr>
          <p:nvPr>
            <p:ph type="title"/>
          </p:nvPr>
        </p:nvSpPr>
        <p:spPr>
          <a:xfrm>
            <a:off x="609600" y="168243"/>
            <a:ext cx="10972800" cy="757647"/>
          </a:xfrm>
        </p:spPr>
        <p:txBody>
          <a:bodyPr>
            <a:normAutofit fontScale="90000"/>
          </a:bodyPr>
          <a:lstStyle/>
          <a:p>
            <a:r>
              <a:rPr lang="en-US" b="1"/>
              <a:t>The Port’s Vision for Equity</a:t>
            </a:r>
          </a:p>
        </p:txBody>
      </p:sp>
      <p:sp>
        <p:nvSpPr>
          <p:cNvPr id="2" name="TextBox 1">
            <a:extLst>
              <a:ext uri="{FF2B5EF4-FFF2-40B4-BE49-F238E27FC236}">
                <a16:creationId xmlns:a16="http://schemas.microsoft.com/office/drawing/2014/main" id="{A517CC76-D132-448E-8B82-FB9DBC814725}"/>
              </a:ext>
            </a:extLst>
          </p:cNvPr>
          <p:cNvSpPr txBox="1"/>
          <p:nvPr/>
        </p:nvSpPr>
        <p:spPr>
          <a:xfrm>
            <a:off x="609600" y="878113"/>
            <a:ext cx="11277600" cy="160043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w="0"/>
                <a:solidFill>
                  <a:srgbClr val="004964"/>
                </a:solidFill>
                <a:effectLst/>
                <a:uLnTx/>
                <a:uFillTx/>
                <a:latin typeface="Calibri" panose="020F0502020204030204" pitchFamily="34" charset="0"/>
                <a:ea typeface="+mn-ea"/>
                <a:cs typeface="Arial" panose="020B0604020202020204" pitchFamily="34" charset="0"/>
              </a:rPr>
              <a:t>Our vision is to develop a Port that mirrors — throughout its breadth of operations and services and within its leadership structure — the diversity of our community, instills principles of equity in its culture, and ensures a fair and intentional distribution of opportunities with the goal of expanding economic development and quality of life for all.</a:t>
            </a:r>
            <a:endParaRPr kumimoji="0" lang="en-US" sz="2000" b="0" i="0" u="none" strike="noStrike" kern="1200" cap="none" spc="0" normalizeH="0" baseline="0" noProof="0">
              <a:ln>
                <a:noFill/>
              </a:ln>
              <a:solidFill>
                <a:srgbClr val="004964"/>
              </a:solidFill>
              <a:effectLst/>
              <a:uLnTx/>
              <a:uFillTx/>
              <a:latin typeface="Calibri" panose="020F050202020403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4964"/>
              </a:solidFill>
              <a:effectLst/>
              <a:uLnTx/>
              <a:uFillTx/>
              <a:latin typeface="Calibri" panose="020F0502020204030204" pitchFamily="34" charset="0"/>
              <a:ea typeface="+mn-ea"/>
              <a:cs typeface="Arial" panose="020B0604020202020204" pitchFamily="34" charset="0"/>
            </a:endParaRPr>
          </a:p>
        </p:txBody>
      </p:sp>
      <p:pic>
        <p:nvPicPr>
          <p:cNvPr id="33" name="Picture 32" descr="Diagram, timeline&#10;&#10;Description automatically generated">
            <a:extLst>
              <a:ext uri="{FF2B5EF4-FFF2-40B4-BE49-F238E27FC236}">
                <a16:creationId xmlns:a16="http://schemas.microsoft.com/office/drawing/2014/main" id="{AE6DF270-858C-4F1F-81EE-9DB9687ED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934" y="2117634"/>
            <a:ext cx="7788457" cy="3995332"/>
          </a:xfrm>
          <a:prstGeom prst="rect">
            <a:avLst/>
          </a:prstGeom>
        </p:spPr>
      </p:pic>
    </p:spTree>
    <p:extLst>
      <p:ext uri="{BB962C8B-B14F-4D97-AF65-F5344CB8AC3E}">
        <p14:creationId xmlns:p14="http://schemas.microsoft.com/office/powerpoint/2010/main" val="4024210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a:t>OEDI 2022 Strategic Plan</a:t>
            </a:r>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60E5A4D-2439-42BC-BABB-6AD786F2FD5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48" name="Freeform: Shape 47">
            <a:extLst>
              <a:ext uri="{FF2B5EF4-FFF2-40B4-BE49-F238E27FC236}">
                <a16:creationId xmlns:a16="http://schemas.microsoft.com/office/drawing/2014/main" id="{666AAB48-6780-4B0B-AFA5-1C7CAADB2958}"/>
              </a:ext>
            </a:extLst>
          </p:cNvPr>
          <p:cNvSpPr/>
          <p:nvPr/>
        </p:nvSpPr>
        <p:spPr>
          <a:xfrm>
            <a:off x="1084612" y="1196039"/>
            <a:ext cx="10022776" cy="1268065"/>
          </a:xfrm>
          <a:custGeom>
            <a:avLst/>
            <a:gdLst>
              <a:gd name="connsiteX0" fmla="*/ 0 w 7918846"/>
              <a:gd name="connsiteY0" fmla="*/ 90250 h 902498"/>
              <a:gd name="connsiteX1" fmla="*/ 90250 w 7918846"/>
              <a:gd name="connsiteY1" fmla="*/ 0 h 902498"/>
              <a:gd name="connsiteX2" fmla="*/ 7828596 w 7918846"/>
              <a:gd name="connsiteY2" fmla="*/ 0 h 902498"/>
              <a:gd name="connsiteX3" fmla="*/ 7918846 w 7918846"/>
              <a:gd name="connsiteY3" fmla="*/ 90250 h 902498"/>
              <a:gd name="connsiteX4" fmla="*/ 7918846 w 7918846"/>
              <a:gd name="connsiteY4" fmla="*/ 812248 h 902498"/>
              <a:gd name="connsiteX5" fmla="*/ 7828596 w 7918846"/>
              <a:gd name="connsiteY5" fmla="*/ 902498 h 902498"/>
              <a:gd name="connsiteX6" fmla="*/ 90250 w 7918846"/>
              <a:gd name="connsiteY6" fmla="*/ 902498 h 902498"/>
              <a:gd name="connsiteX7" fmla="*/ 0 w 7918846"/>
              <a:gd name="connsiteY7" fmla="*/ 812248 h 902498"/>
              <a:gd name="connsiteX8" fmla="*/ 0 w 7918846"/>
              <a:gd name="connsiteY8" fmla="*/ 90250 h 90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8846" h="902498">
                <a:moveTo>
                  <a:pt x="0" y="90250"/>
                </a:moveTo>
                <a:cubicBezTo>
                  <a:pt x="0" y="40406"/>
                  <a:pt x="40406" y="0"/>
                  <a:pt x="90250" y="0"/>
                </a:cubicBezTo>
                <a:lnTo>
                  <a:pt x="7828596" y="0"/>
                </a:lnTo>
                <a:cubicBezTo>
                  <a:pt x="7878440" y="0"/>
                  <a:pt x="7918846" y="40406"/>
                  <a:pt x="7918846" y="90250"/>
                </a:cubicBezTo>
                <a:lnTo>
                  <a:pt x="7918846" y="812248"/>
                </a:lnTo>
                <a:cubicBezTo>
                  <a:pt x="7918846" y="862092"/>
                  <a:pt x="7878440" y="902498"/>
                  <a:pt x="7828596" y="902498"/>
                </a:cubicBezTo>
                <a:lnTo>
                  <a:pt x="90250" y="902498"/>
                </a:lnTo>
                <a:cubicBezTo>
                  <a:pt x="40406" y="902498"/>
                  <a:pt x="0" y="862092"/>
                  <a:pt x="0" y="812248"/>
                </a:cubicBezTo>
                <a:lnTo>
                  <a:pt x="0" y="9025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628" tIns="50563" rIns="62628" bIns="50563" numCol="1" spcCol="1270" anchor="ctr" anchorCtr="0">
            <a:noAutofit/>
          </a:bodyPr>
          <a:lstStyle/>
          <a:p>
            <a:pPr marL="0" marR="0" lvl="0" indent="0" algn="l" defTabSz="844550" rtl="0" eaLnBrk="0" fontAlgn="base" latinLnBrk="0" hangingPunct="0">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Strategy 1:  </a:t>
            </a: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Transform the Port by infusing racial equity principles and practices into all aspects of organizational structure, programs, policies, and processes.</a:t>
            </a:r>
          </a:p>
        </p:txBody>
      </p:sp>
      <p:sp>
        <p:nvSpPr>
          <p:cNvPr id="14" name="Freeform: Shape 13">
            <a:extLst>
              <a:ext uri="{FF2B5EF4-FFF2-40B4-BE49-F238E27FC236}">
                <a16:creationId xmlns:a16="http://schemas.microsoft.com/office/drawing/2014/main" id="{E3EF723B-1F82-4509-9A1E-35E81315CA3A}"/>
              </a:ext>
            </a:extLst>
          </p:cNvPr>
          <p:cNvSpPr/>
          <p:nvPr/>
        </p:nvSpPr>
        <p:spPr>
          <a:xfrm>
            <a:off x="1084612" y="2761635"/>
            <a:ext cx="10022776" cy="1268065"/>
          </a:xfrm>
          <a:custGeom>
            <a:avLst/>
            <a:gdLst>
              <a:gd name="connsiteX0" fmla="*/ 0 w 7918846"/>
              <a:gd name="connsiteY0" fmla="*/ 90250 h 902498"/>
              <a:gd name="connsiteX1" fmla="*/ 90250 w 7918846"/>
              <a:gd name="connsiteY1" fmla="*/ 0 h 902498"/>
              <a:gd name="connsiteX2" fmla="*/ 7828596 w 7918846"/>
              <a:gd name="connsiteY2" fmla="*/ 0 h 902498"/>
              <a:gd name="connsiteX3" fmla="*/ 7918846 w 7918846"/>
              <a:gd name="connsiteY3" fmla="*/ 90250 h 902498"/>
              <a:gd name="connsiteX4" fmla="*/ 7918846 w 7918846"/>
              <a:gd name="connsiteY4" fmla="*/ 812248 h 902498"/>
              <a:gd name="connsiteX5" fmla="*/ 7828596 w 7918846"/>
              <a:gd name="connsiteY5" fmla="*/ 902498 h 902498"/>
              <a:gd name="connsiteX6" fmla="*/ 90250 w 7918846"/>
              <a:gd name="connsiteY6" fmla="*/ 902498 h 902498"/>
              <a:gd name="connsiteX7" fmla="*/ 0 w 7918846"/>
              <a:gd name="connsiteY7" fmla="*/ 812248 h 902498"/>
              <a:gd name="connsiteX8" fmla="*/ 0 w 7918846"/>
              <a:gd name="connsiteY8" fmla="*/ 90250 h 90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8846" h="902498">
                <a:moveTo>
                  <a:pt x="0" y="90250"/>
                </a:moveTo>
                <a:cubicBezTo>
                  <a:pt x="0" y="40406"/>
                  <a:pt x="40406" y="0"/>
                  <a:pt x="90250" y="0"/>
                </a:cubicBezTo>
                <a:lnTo>
                  <a:pt x="7828596" y="0"/>
                </a:lnTo>
                <a:cubicBezTo>
                  <a:pt x="7878440" y="0"/>
                  <a:pt x="7918846" y="40406"/>
                  <a:pt x="7918846" y="90250"/>
                </a:cubicBezTo>
                <a:lnTo>
                  <a:pt x="7918846" y="812248"/>
                </a:lnTo>
                <a:cubicBezTo>
                  <a:pt x="7918846" y="862092"/>
                  <a:pt x="7878440" y="902498"/>
                  <a:pt x="7828596" y="902498"/>
                </a:cubicBezTo>
                <a:lnTo>
                  <a:pt x="90250" y="902498"/>
                </a:lnTo>
                <a:cubicBezTo>
                  <a:pt x="40406" y="902498"/>
                  <a:pt x="0" y="862092"/>
                  <a:pt x="0" y="812248"/>
                </a:cubicBezTo>
                <a:lnTo>
                  <a:pt x="0" y="90250"/>
                </a:lnTo>
                <a:close/>
              </a:path>
            </a:pathLst>
          </a:custGeom>
        </p:spPr>
        <p:style>
          <a:lnRef idx="1">
            <a:schemeClr val="accent6"/>
          </a:lnRef>
          <a:fillRef idx="3">
            <a:schemeClr val="accent6"/>
          </a:fillRef>
          <a:effectRef idx="2">
            <a:schemeClr val="accent6"/>
          </a:effectRef>
          <a:fontRef idx="minor">
            <a:schemeClr val="lt1"/>
          </a:fontRef>
        </p:style>
        <p:txBody>
          <a:bodyPr spcFirstLastPara="0" vert="horz" wrap="square" lIns="62628" tIns="50563" rIns="62628" bIns="50563" numCol="1" spcCol="127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Strategy 2: </a:t>
            </a: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Provide equitable and tangible benefits to impacted communities of color and immigrant and refugee communities.</a:t>
            </a:r>
          </a:p>
        </p:txBody>
      </p:sp>
      <p:sp>
        <p:nvSpPr>
          <p:cNvPr id="15" name="Freeform: Shape 14">
            <a:extLst>
              <a:ext uri="{FF2B5EF4-FFF2-40B4-BE49-F238E27FC236}">
                <a16:creationId xmlns:a16="http://schemas.microsoft.com/office/drawing/2014/main" id="{C065B5D4-8DF5-4242-A8F7-B2206430D3FF}"/>
              </a:ext>
            </a:extLst>
          </p:cNvPr>
          <p:cNvSpPr/>
          <p:nvPr/>
        </p:nvSpPr>
        <p:spPr>
          <a:xfrm>
            <a:off x="1084612" y="4402666"/>
            <a:ext cx="10022776" cy="1361657"/>
          </a:xfrm>
          <a:custGeom>
            <a:avLst/>
            <a:gdLst>
              <a:gd name="connsiteX0" fmla="*/ 0 w 7918846"/>
              <a:gd name="connsiteY0" fmla="*/ 90250 h 902498"/>
              <a:gd name="connsiteX1" fmla="*/ 90250 w 7918846"/>
              <a:gd name="connsiteY1" fmla="*/ 0 h 902498"/>
              <a:gd name="connsiteX2" fmla="*/ 7828596 w 7918846"/>
              <a:gd name="connsiteY2" fmla="*/ 0 h 902498"/>
              <a:gd name="connsiteX3" fmla="*/ 7918846 w 7918846"/>
              <a:gd name="connsiteY3" fmla="*/ 90250 h 902498"/>
              <a:gd name="connsiteX4" fmla="*/ 7918846 w 7918846"/>
              <a:gd name="connsiteY4" fmla="*/ 812248 h 902498"/>
              <a:gd name="connsiteX5" fmla="*/ 7828596 w 7918846"/>
              <a:gd name="connsiteY5" fmla="*/ 902498 h 902498"/>
              <a:gd name="connsiteX6" fmla="*/ 90250 w 7918846"/>
              <a:gd name="connsiteY6" fmla="*/ 902498 h 902498"/>
              <a:gd name="connsiteX7" fmla="*/ 0 w 7918846"/>
              <a:gd name="connsiteY7" fmla="*/ 812248 h 902498"/>
              <a:gd name="connsiteX8" fmla="*/ 0 w 7918846"/>
              <a:gd name="connsiteY8" fmla="*/ 90250 h 90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8846" h="902498">
                <a:moveTo>
                  <a:pt x="0" y="90250"/>
                </a:moveTo>
                <a:cubicBezTo>
                  <a:pt x="0" y="40406"/>
                  <a:pt x="40406" y="0"/>
                  <a:pt x="90250" y="0"/>
                </a:cubicBezTo>
                <a:lnTo>
                  <a:pt x="7828596" y="0"/>
                </a:lnTo>
                <a:cubicBezTo>
                  <a:pt x="7878440" y="0"/>
                  <a:pt x="7918846" y="40406"/>
                  <a:pt x="7918846" y="90250"/>
                </a:cubicBezTo>
                <a:lnTo>
                  <a:pt x="7918846" y="812248"/>
                </a:lnTo>
                <a:cubicBezTo>
                  <a:pt x="7918846" y="862092"/>
                  <a:pt x="7878440" y="902498"/>
                  <a:pt x="7828596" y="902498"/>
                </a:cubicBezTo>
                <a:lnTo>
                  <a:pt x="90250" y="902498"/>
                </a:lnTo>
                <a:cubicBezTo>
                  <a:pt x="40406" y="902498"/>
                  <a:pt x="0" y="862092"/>
                  <a:pt x="0" y="812248"/>
                </a:cubicBezTo>
                <a:lnTo>
                  <a:pt x="0" y="9025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62628" tIns="50563" rIns="62628" bIns="50563" numCol="1" spcCol="127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Strategy 3:</a:t>
            </a:r>
            <a:r>
              <a:rPr kumimoji="0" lang="en-US" sz="2800" b="0" i="0" u="none" strike="noStrike" kern="1200" cap="none" spc="0" normalizeH="0" baseline="0" noProof="0">
                <a:ln>
                  <a:noFill/>
                </a:ln>
                <a:solidFill>
                  <a:prstClr val="white"/>
                </a:solidFill>
                <a:effectLst/>
                <a:uLnTx/>
                <a:uFillTx/>
                <a:latin typeface="Arial" panose="020B0604020202020204"/>
                <a:ea typeface="+mn-ea"/>
                <a:cs typeface="+mn-cs"/>
              </a:rPr>
              <a:t>  Build OEDI’s capacity and expertise to lead equity change work internally and to be a resource for and thought partner with external peer agencies.</a:t>
            </a:r>
          </a:p>
        </p:txBody>
      </p:sp>
    </p:spTree>
    <p:extLst>
      <p:ext uri="{BB962C8B-B14F-4D97-AF65-F5344CB8AC3E}">
        <p14:creationId xmlns:p14="http://schemas.microsoft.com/office/powerpoint/2010/main" val="439339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C344-36D7-4EF4-BEA1-F3EA4C6CFDAE}"/>
              </a:ext>
            </a:extLst>
          </p:cNvPr>
          <p:cNvSpPr>
            <a:spLocks noGrp="1"/>
          </p:cNvSpPr>
          <p:nvPr>
            <p:ph type="title"/>
          </p:nvPr>
        </p:nvSpPr>
        <p:spPr>
          <a:xfrm>
            <a:off x="609600" y="248196"/>
            <a:ext cx="10972800" cy="757647"/>
          </a:xfrm>
        </p:spPr>
        <p:txBody>
          <a:bodyPr>
            <a:normAutofit fontScale="90000"/>
          </a:bodyPr>
          <a:lstStyle/>
          <a:p>
            <a:r>
              <a:rPr lang="en-US" b="1"/>
              <a:t>Overview of Budgeting with Equity </a:t>
            </a:r>
          </a:p>
        </p:txBody>
      </p:sp>
      <p:sp>
        <p:nvSpPr>
          <p:cNvPr id="3" name="Content Placeholder 2">
            <a:extLst>
              <a:ext uri="{FF2B5EF4-FFF2-40B4-BE49-F238E27FC236}">
                <a16:creationId xmlns:a16="http://schemas.microsoft.com/office/drawing/2014/main" id="{F07A3B64-7E52-4F6F-83DC-883D61CBDFE1}"/>
              </a:ext>
            </a:extLst>
          </p:cNvPr>
          <p:cNvSpPr>
            <a:spLocks noGrp="1"/>
          </p:cNvSpPr>
          <p:nvPr>
            <p:ph idx="1"/>
          </p:nvPr>
        </p:nvSpPr>
        <p:spPr>
          <a:xfrm>
            <a:off x="603682" y="1065189"/>
            <a:ext cx="10978718" cy="4727622"/>
          </a:xfrm>
        </p:spPr>
        <p:txBody>
          <a:bodyPr>
            <a:normAutofit fontScale="92500" lnSpcReduction="10000"/>
          </a:bodyPr>
          <a:lstStyle/>
          <a:p>
            <a:pPr>
              <a:lnSpc>
                <a:spcPct val="115000"/>
              </a:lnSpc>
              <a:spcBef>
                <a:spcPts val="0"/>
              </a:spcBef>
            </a:pPr>
            <a:r>
              <a:rPr lang="en-US" sz="2000">
                <a:ea typeface="Calibri" panose="020F0502020204030204" pitchFamily="34" charset="0"/>
                <a:cs typeface="Arial" panose="020B0604020202020204" pitchFamily="34" charset="0"/>
              </a:rPr>
              <a:t>Our budget is both a fiscal and moral document. It reflects our priorities and values – both to the communities we serve and to ourselves. </a:t>
            </a:r>
          </a:p>
          <a:p>
            <a:pPr>
              <a:lnSpc>
                <a:spcPct val="115000"/>
              </a:lnSpc>
              <a:spcBef>
                <a:spcPts val="0"/>
              </a:spcBef>
            </a:pPr>
            <a:endParaRPr lang="en-US" sz="2000">
              <a:ea typeface="Calibri" panose="020F0502020204030204" pitchFamily="34" charset="0"/>
              <a:cs typeface="Arial" panose="020B0604020202020204" pitchFamily="34" charset="0"/>
            </a:endParaRPr>
          </a:p>
          <a:p>
            <a:pPr>
              <a:lnSpc>
                <a:spcPct val="115000"/>
              </a:lnSpc>
              <a:spcBef>
                <a:spcPts val="0"/>
              </a:spcBef>
            </a:pPr>
            <a:r>
              <a:rPr lang="en-US" sz="2000">
                <a:ea typeface="Calibri" panose="020F0502020204030204" pitchFamily="34" charset="0"/>
                <a:cs typeface="Arial"/>
              </a:rPr>
              <a:t>2024 will be year 3 of our effort towards budgeting with equity.</a:t>
            </a:r>
          </a:p>
          <a:p>
            <a:pPr>
              <a:lnSpc>
                <a:spcPct val="114999"/>
              </a:lnSpc>
              <a:spcBef>
                <a:spcPts val="0"/>
              </a:spcBef>
            </a:pPr>
            <a:r>
              <a:rPr lang="en-US" sz="2000">
                <a:ea typeface="Calibri" panose="020F0502020204030204" pitchFamily="34" charset="0"/>
                <a:cs typeface="Arial"/>
              </a:rPr>
              <a:t>The Port of Seattle’s Equity in Budgeting Playbook (EBP) is designed to integrate </a:t>
            </a:r>
            <a:r>
              <a:rPr lang="en-US" sz="2000" dirty="0">
                <a:ea typeface="Calibri" panose="020F0502020204030204" pitchFamily="34" charset="0"/>
                <a:cs typeface="Arial"/>
              </a:rPr>
              <a:t>explicit considerations of racial equity into decisions, including policies, practices, programs, and </a:t>
            </a:r>
            <a:r>
              <a:rPr lang="en-US" sz="2000">
                <a:ea typeface="Calibri" panose="020F0502020204030204" pitchFamily="34" charset="0"/>
                <a:cs typeface="Arial"/>
              </a:rPr>
              <a:t>ultimately, Departmental budgets. Using this tool helps our departments develop strategies and actions that reduce </a:t>
            </a:r>
            <a:r>
              <a:rPr lang="en-US" sz="2000" dirty="0">
                <a:ea typeface="Calibri" panose="020F0502020204030204" pitchFamily="34" charset="0"/>
                <a:cs typeface="Arial"/>
              </a:rPr>
              <a:t>inequities, with a particular focus on racial inequities, and improve success for everyone.</a:t>
            </a:r>
            <a:endParaRPr lang="en-US"/>
          </a:p>
          <a:p>
            <a:pPr marL="0" lvl="0" indent="0">
              <a:lnSpc>
                <a:spcPct val="115000"/>
              </a:lnSpc>
              <a:spcBef>
                <a:spcPts val="0"/>
              </a:spcBef>
              <a:spcAft>
                <a:spcPts val="0"/>
              </a:spcAft>
              <a:buNone/>
            </a:pPr>
            <a:endParaRPr lang="en-US" sz="2000">
              <a:ea typeface="Calibri" panose="020F0502020204030204" pitchFamily="34" charset="0"/>
              <a:cs typeface="Arial" panose="020B0604020202020204" pitchFamily="34" charset="0"/>
            </a:endParaRPr>
          </a:p>
          <a:p>
            <a:pPr>
              <a:lnSpc>
                <a:spcPct val="115000"/>
              </a:lnSpc>
              <a:spcBef>
                <a:spcPts val="0"/>
              </a:spcBef>
            </a:pPr>
            <a:r>
              <a:rPr lang="en-US" sz="2000" dirty="0">
                <a:ea typeface="Calibri" panose="020F0502020204030204" pitchFamily="34" charset="0"/>
                <a:cs typeface="Arial"/>
              </a:rPr>
              <a:t>This year, there are specific </a:t>
            </a:r>
            <a:r>
              <a:rPr lang="en-US" sz="2000">
                <a:ea typeface="Calibri" panose="020F0502020204030204" pitchFamily="34" charset="0"/>
                <a:cs typeface="Arial"/>
              </a:rPr>
              <a:t>and additional instructions </a:t>
            </a:r>
            <a:r>
              <a:rPr lang="en-US" sz="2000" dirty="0">
                <a:ea typeface="Calibri" panose="020F0502020204030204" pitchFamily="34" charset="0"/>
                <a:cs typeface="Arial"/>
              </a:rPr>
              <a:t>at both the Division-level and Department-level.</a:t>
            </a:r>
            <a:r>
              <a:rPr lang="en-US" sz="2000">
                <a:ea typeface="Calibri" panose="020F0502020204030204" pitchFamily="34" charset="0"/>
                <a:cs typeface="Arial"/>
              </a:rPr>
              <a:t> </a:t>
            </a:r>
            <a:endParaRPr lang="en-US" sz="2000">
              <a:ea typeface="Calibri" panose="020F0502020204030204" pitchFamily="34" charset="0"/>
              <a:cs typeface="Arial" panose="020B0604020202020204" pitchFamily="34" charset="0"/>
            </a:endParaRPr>
          </a:p>
          <a:p>
            <a:pPr>
              <a:lnSpc>
                <a:spcPct val="115000"/>
              </a:lnSpc>
              <a:spcBef>
                <a:spcPts val="0"/>
              </a:spcBef>
            </a:pPr>
            <a:endParaRPr lang="en-US" sz="2000">
              <a:ea typeface="Calibri" panose="020F0502020204030204" pitchFamily="34" charset="0"/>
              <a:cs typeface="Arial" panose="020B0604020202020204" pitchFamily="34" charset="0"/>
            </a:endParaRPr>
          </a:p>
          <a:p>
            <a:pPr>
              <a:lnSpc>
                <a:spcPct val="115000"/>
              </a:lnSpc>
              <a:spcBef>
                <a:spcPts val="0"/>
              </a:spcBef>
            </a:pPr>
            <a:r>
              <a:rPr lang="en-US" sz="2000" dirty="0">
                <a:ea typeface="Calibri" panose="020F0502020204030204" pitchFamily="34" charset="0"/>
                <a:cs typeface="Arial"/>
              </a:rPr>
              <a:t>The 2024 EBP includes instructions on a new way of tracking how we budget for equity, also known as equity spending. </a:t>
            </a:r>
            <a:endParaRPr lang="en-US" sz="2000" dirty="0">
              <a:ea typeface="Calibri" panose="020F0502020204030204" pitchFamily="34" charset="0"/>
              <a:cs typeface="Arial" panose="020B0604020202020204" pitchFamily="34" charset="0"/>
            </a:endParaRPr>
          </a:p>
          <a:p>
            <a:pPr>
              <a:lnSpc>
                <a:spcPct val="115000"/>
              </a:lnSpc>
              <a:spcBef>
                <a:spcPts val="0"/>
              </a:spcBef>
            </a:pPr>
            <a:endParaRPr lang="en-US" sz="2000">
              <a:ea typeface="Calibri" panose="020F0502020204030204" pitchFamily="34" charset="0"/>
              <a:cs typeface="Arial" panose="020B0604020202020204" pitchFamily="34" charset="0"/>
            </a:endParaRPr>
          </a:p>
          <a:p>
            <a:pPr marL="0" lvl="0" indent="0">
              <a:lnSpc>
                <a:spcPct val="115000"/>
              </a:lnSpc>
              <a:spcBef>
                <a:spcPts val="0"/>
              </a:spcBef>
              <a:spcAft>
                <a:spcPts val="0"/>
              </a:spcAft>
              <a:buNone/>
            </a:pPr>
            <a:endParaRPr lang="en-US" sz="2000">
              <a:ea typeface="Calibri" panose="020F0502020204030204" pitchFamily="34" charset="0"/>
              <a:cs typeface="Arial" panose="020B0604020202020204" pitchFamily="34" charset="0"/>
            </a:endParaRPr>
          </a:p>
          <a:p>
            <a:pPr marL="0" lvl="0" indent="0">
              <a:lnSpc>
                <a:spcPct val="115000"/>
              </a:lnSpc>
              <a:spcBef>
                <a:spcPts val="0"/>
              </a:spcBef>
              <a:spcAft>
                <a:spcPts val="0"/>
              </a:spcAft>
              <a:buNone/>
            </a:pPr>
            <a:endParaRPr lang="en-US" sz="2000">
              <a:ea typeface="Calibri" panose="020F0502020204030204" pitchFamily="34" charset="0"/>
              <a:cs typeface="Arial" panose="020B0604020202020204" pitchFamily="34" charset="0"/>
            </a:endParaRPr>
          </a:p>
          <a:p>
            <a:pPr lvl="0">
              <a:lnSpc>
                <a:spcPct val="115000"/>
              </a:lnSpc>
              <a:spcBef>
                <a:spcPts val="0"/>
              </a:spcBef>
              <a:spcAft>
                <a:spcPts val="0"/>
              </a:spcAft>
              <a:buFont typeface="Symbol" panose="05050102010706020507" pitchFamily="18" charset="2"/>
              <a:buChar char=""/>
            </a:pPr>
            <a:endParaRPr lang="en-US" sz="2000">
              <a:ea typeface="Calibri" panose="020F0502020204030204" pitchFamily="34" charset="0"/>
              <a:cs typeface="Arial" panose="020B0604020202020204" pitchFamily="34" charset="0"/>
            </a:endParaRPr>
          </a:p>
          <a:p>
            <a:pPr marL="0" indent="0">
              <a:buNone/>
            </a:pPr>
            <a:endParaRPr lang="en-US" sz="2000"/>
          </a:p>
        </p:txBody>
      </p:sp>
      <p:sp>
        <p:nvSpPr>
          <p:cNvPr id="4" name="Slide Number Placeholder 3">
            <a:extLst>
              <a:ext uri="{FF2B5EF4-FFF2-40B4-BE49-F238E27FC236}">
                <a16:creationId xmlns:a16="http://schemas.microsoft.com/office/drawing/2014/main" id="{B21FF64A-7A53-4449-A52C-D07E130A6CC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210D47-99BB-4613-8581-A6CCD49D5C5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5202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281500" y="745467"/>
            <a:ext cx="3727600" cy="5172000"/>
          </a:xfrm>
          <a:prstGeom prst="rect">
            <a:avLst/>
          </a:prstGeom>
        </p:spPr>
        <p:txBody>
          <a:bodyPr spcFirstLastPara="1" wrap="square" lIns="121900" tIns="121900" rIns="121900" bIns="121900" anchor="ctr" anchorCtr="0">
            <a:normAutofit fontScale="90000"/>
          </a:bodyPr>
          <a:lstStyle/>
          <a:p>
            <a:pPr marL="609585"/>
            <a:endParaRPr sz="1881"/>
          </a:p>
          <a:p>
            <a:r>
              <a:rPr lang="en" sz="2029" b="1">
                <a:solidFill>
                  <a:srgbClr val="980000"/>
                </a:solidFill>
              </a:rPr>
              <a:t>Systemic racism </a:t>
            </a:r>
            <a:r>
              <a:rPr lang="en" sz="2029">
                <a:solidFill>
                  <a:srgbClr val="980000"/>
                </a:solidFill>
              </a:rPr>
              <a:t>is a complex array of social structures, government policies, institutional practices, and interpersonal interactions used to create a hierarchy that categorizes people into “superior” and “inferior” racial and ethnic groups.</a:t>
            </a:r>
            <a:endParaRPr sz="2029">
              <a:solidFill>
                <a:srgbClr val="980000"/>
              </a:solidFill>
            </a:endParaRPr>
          </a:p>
          <a:p>
            <a:endParaRPr sz="2029" b="1">
              <a:solidFill>
                <a:srgbClr val="980000"/>
              </a:solidFill>
            </a:endParaRPr>
          </a:p>
          <a:p>
            <a:endParaRPr sz="2029" b="1">
              <a:solidFill>
                <a:srgbClr val="980000"/>
              </a:solidFill>
            </a:endParaRPr>
          </a:p>
          <a:p>
            <a:r>
              <a:rPr lang="en" sz="2029" b="1">
                <a:solidFill>
                  <a:srgbClr val="980000"/>
                </a:solidFill>
              </a:rPr>
              <a:t>Systemic racism </a:t>
            </a:r>
            <a:r>
              <a:rPr lang="en" sz="2029">
                <a:solidFill>
                  <a:srgbClr val="980000"/>
                </a:solidFill>
              </a:rPr>
              <a:t>not only results in poor health outcomes for all racial groups, but it also “</a:t>
            </a:r>
            <a:r>
              <a:rPr lang="en" sz="2029" u="sng">
                <a:solidFill>
                  <a:srgbClr val="980000"/>
                </a:solidFill>
                <a:hlinkClick r:id="rId3">
                  <a:extLst>
                    <a:ext uri="{A12FA001-AC4F-418D-AE19-62706E023703}">
                      <ahyp:hlinkClr xmlns:ahyp="http://schemas.microsoft.com/office/drawing/2018/hyperlinkcolor" val="tx"/>
                    </a:ext>
                  </a:extLst>
                </a:hlinkClick>
              </a:rPr>
              <a:t>saps</a:t>
            </a:r>
            <a:r>
              <a:rPr lang="en" sz="2029">
                <a:solidFill>
                  <a:srgbClr val="980000"/>
                </a:solidFill>
              </a:rPr>
              <a:t> the strength of the whole society through the waste of human resources” (</a:t>
            </a:r>
            <a:r>
              <a:rPr lang="en" sz="2029" u="sng">
                <a:solidFill>
                  <a:srgbClr val="980000"/>
                </a:solidFill>
                <a:hlinkClick r:id="rId4">
                  <a:extLst>
                    <a:ext uri="{A12FA001-AC4F-418D-AE19-62706E023703}">
                      <ahyp:hlinkClr xmlns:ahyp="http://schemas.microsoft.com/office/drawing/2018/hyperlinkcolor" val="tx"/>
                    </a:ext>
                  </a:extLst>
                </a:hlinkClick>
              </a:rPr>
              <a:t>Jones,</a:t>
            </a:r>
            <a:r>
              <a:rPr lang="en" sz="2029">
                <a:solidFill>
                  <a:srgbClr val="980000"/>
                </a:solidFill>
              </a:rPr>
              <a:t> 2018). This harm is a public health crisis, which must be addressed. </a:t>
            </a:r>
            <a:endParaRPr sz="2029">
              <a:solidFill>
                <a:srgbClr val="980000"/>
              </a:solidFill>
            </a:endParaRPr>
          </a:p>
        </p:txBody>
      </p:sp>
      <p:sp>
        <p:nvSpPr>
          <p:cNvPr id="84" name="Google Shape;84;p17"/>
          <p:cNvSpPr txBox="1"/>
          <p:nvPr/>
        </p:nvSpPr>
        <p:spPr>
          <a:xfrm>
            <a:off x="5566667" y="5602533"/>
            <a:ext cx="6209600" cy="588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067" i="1" kern="0">
                <a:solidFill>
                  <a:srgbClr val="980000"/>
                </a:solidFill>
                <a:latin typeface="Arial"/>
                <a:cs typeface="Arial"/>
                <a:sym typeface="Arial"/>
              </a:rPr>
              <a:t>Note. </a:t>
            </a:r>
            <a:r>
              <a:rPr lang="en" sz="1067" kern="0">
                <a:solidFill>
                  <a:srgbClr val="980000"/>
                </a:solidFill>
                <a:latin typeface="Arial"/>
                <a:cs typeface="Arial"/>
                <a:sym typeface="Arial"/>
              </a:rPr>
              <a:t>This model was produced by Ruqaiijah Yearby in 2021, summarizing the connection between systemic racism and the social determinants of health. Copyright 2021 by Ruqaiijah Yearby.</a:t>
            </a:r>
            <a:endParaRPr sz="1067" kern="0">
              <a:solidFill>
                <a:srgbClr val="980000"/>
              </a:solidFill>
              <a:latin typeface="Arial"/>
              <a:cs typeface="Arial"/>
              <a:sym typeface="Arial"/>
            </a:endParaRPr>
          </a:p>
          <a:p>
            <a:pPr defTabSz="1219170">
              <a:spcBef>
                <a:spcPts val="1067"/>
              </a:spcBef>
              <a:buClr>
                <a:srgbClr val="000000"/>
              </a:buClr>
            </a:pPr>
            <a:endParaRPr sz="1333" kern="0">
              <a:solidFill>
                <a:srgbClr val="FFFFFF"/>
              </a:solidFill>
              <a:latin typeface="Arial"/>
              <a:cs typeface="Arial"/>
              <a:sym typeface="Arial"/>
            </a:endParaRPr>
          </a:p>
        </p:txBody>
      </p:sp>
      <p:pic>
        <p:nvPicPr>
          <p:cNvPr id="85" name="Google Shape;85;p17"/>
          <p:cNvPicPr preferRelativeResize="0"/>
          <p:nvPr/>
        </p:nvPicPr>
        <p:blipFill>
          <a:blip r:embed="rId5">
            <a:alphaModFix/>
          </a:blip>
          <a:stretch>
            <a:fillRect/>
          </a:stretch>
        </p:blipFill>
        <p:spPr>
          <a:xfrm>
            <a:off x="4122934" y="1052201"/>
            <a:ext cx="7653333" cy="4605111"/>
          </a:xfrm>
          <a:prstGeom prst="rect">
            <a:avLst/>
          </a:prstGeom>
          <a:noFill/>
          <a:ln>
            <a:noFill/>
          </a:ln>
        </p:spPr>
      </p:pic>
      <p:sp>
        <p:nvSpPr>
          <p:cNvPr id="86" name="Google Shape;86;p17"/>
          <p:cNvSpPr txBox="1"/>
          <p:nvPr/>
        </p:nvSpPr>
        <p:spPr>
          <a:xfrm>
            <a:off x="4122933" y="536800"/>
            <a:ext cx="5063200" cy="957722"/>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1600" b="1" kern="0">
                <a:solidFill>
                  <a:srgbClr val="2E75B5"/>
                </a:solidFill>
                <a:latin typeface="Arial"/>
                <a:cs typeface="Arial"/>
                <a:sym typeface="Arial"/>
              </a:rPr>
              <a:t>Figure 1.</a:t>
            </a:r>
            <a:r>
              <a:rPr lang="en" sz="1600" kern="0">
                <a:solidFill>
                  <a:srgbClr val="2E75B5"/>
                </a:solidFill>
                <a:latin typeface="Arial"/>
                <a:cs typeface="Arial"/>
                <a:sym typeface="Arial"/>
              </a:rPr>
              <a:t> </a:t>
            </a:r>
            <a:r>
              <a:rPr lang="en" sz="1600" kern="0">
                <a:solidFill>
                  <a:srgbClr val="000000"/>
                </a:solidFill>
                <a:latin typeface="Arial"/>
                <a:cs typeface="Arial"/>
                <a:sym typeface="Arial"/>
              </a:rPr>
              <a:t>System of Racial Inequity Model, 2021</a:t>
            </a:r>
            <a:endParaRPr sz="1600" kern="0">
              <a:solidFill>
                <a:srgbClr val="000000"/>
              </a:solidFill>
              <a:latin typeface="Arial"/>
              <a:cs typeface="Arial"/>
              <a:sym typeface="Arial"/>
            </a:endParaRPr>
          </a:p>
          <a:p>
            <a:pPr defTabSz="1219170">
              <a:spcBef>
                <a:spcPts val="1067"/>
              </a:spcBef>
              <a:buClr>
                <a:srgbClr val="000000"/>
              </a:buClr>
            </a:pPr>
            <a:endParaRPr sz="1867" kern="0">
              <a:solidFill>
                <a:srgbClr val="000000"/>
              </a:solidFill>
              <a:latin typeface="Arial"/>
              <a:cs typeface="Arial"/>
              <a:sym typeface="Arial"/>
            </a:endParaRPr>
          </a:p>
        </p:txBody>
      </p:sp>
      <p:sp>
        <p:nvSpPr>
          <p:cNvPr id="87" name="Google Shape;87;p17"/>
          <p:cNvSpPr txBox="1"/>
          <p:nvPr/>
        </p:nvSpPr>
        <p:spPr>
          <a:xfrm>
            <a:off x="184600" y="6144334"/>
            <a:ext cx="4000000" cy="678992"/>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 sz="933" kern="0">
                <a:solidFill>
                  <a:srgbClr val="980000"/>
                </a:solidFill>
                <a:latin typeface="Arial"/>
                <a:cs typeface="Arial"/>
                <a:sym typeface="Arial"/>
              </a:rPr>
              <a:t>Copyright © 2023 by Ruqaiijah Yearby and Crystal Lewis.  All rights reserved.</a:t>
            </a:r>
            <a:endParaRPr sz="1867" kern="0">
              <a:solidFill>
                <a:srgbClr val="000000"/>
              </a:solidFill>
              <a:latin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C344-36D7-4EF4-BEA1-F3EA4C6CFDAE}"/>
              </a:ext>
            </a:extLst>
          </p:cNvPr>
          <p:cNvSpPr>
            <a:spLocks noGrp="1"/>
          </p:cNvSpPr>
          <p:nvPr>
            <p:ph type="title"/>
          </p:nvPr>
        </p:nvSpPr>
        <p:spPr/>
        <p:txBody>
          <a:bodyPr>
            <a:normAutofit fontScale="90000"/>
          </a:bodyPr>
          <a:lstStyle/>
          <a:p>
            <a:r>
              <a:rPr lang="en-US" b="1"/>
              <a:t>An Updated Approach – Division Level</a:t>
            </a:r>
          </a:p>
        </p:txBody>
      </p:sp>
      <p:sp>
        <p:nvSpPr>
          <p:cNvPr id="4" name="Slide Number Placeholder 3">
            <a:extLst>
              <a:ext uri="{FF2B5EF4-FFF2-40B4-BE49-F238E27FC236}">
                <a16:creationId xmlns:a16="http://schemas.microsoft.com/office/drawing/2014/main" id="{B21FF64A-7A53-4449-A52C-D07E130A6CC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210D47-99BB-4613-8581-A6CCD49D5C5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B0AB7CF9-2EF6-568E-56A5-CFECF04CBEE8}"/>
              </a:ext>
            </a:extLst>
          </p:cNvPr>
          <p:cNvSpPr>
            <a:spLocks noGrp="1"/>
          </p:cNvSpPr>
          <p:nvPr>
            <p:ph idx="1"/>
          </p:nvPr>
        </p:nvSpPr>
        <p:spPr>
          <a:xfrm>
            <a:off x="690081" y="873641"/>
            <a:ext cx="10811838" cy="4731948"/>
          </a:xfrm>
        </p:spPr>
        <p:txBody>
          <a:bodyPr vert="horz" lIns="91440" tIns="45720" rIns="91440" bIns="45720" rtlCol="0" anchor="t">
            <a:noAutofit/>
          </a:bodyPr>
          <a:lstStyle/>
          <a:p>
            <a:pPr marL="0" indent="0" fontAlgn="base">
              <a:spcBef>
                <a:spcPts val="0"/>
              </a:spcBef>
              <a:buNone/>
            </a:pPr>
            <a:endParaRPr lang="en-US" sz="2000">
              <a:solidFill>
                <a:schemeClr val="accent4">
                  <a:lumMod val="25000"/>
                </a:schemeClr>
              </a:solidFill>
              <a:effectLst/>
              <a:ea typeface="Times New Roman" panose="02020603050405020304" pitchFamily="18" charset="0"/>
            </a:endParaRPr>
          </a:p>
          <a:p>
            <a:pPr marL="0" indent="0" fontAlgn="base">
              <a:spcBef>
                <a:spcPts val="0"/>
              </a:spcBef>
              <a:buNone/>
            </a:pPr>
            <a:r>
              <a:rPr lang="en-US" sz="2400">
                <a:solidFill>
                  <a:schemeClr val="accent4">
                    <a:lumMod val="25000"/>
                  </a:schemeClr>
                </a:solidFill>
                <a:ea typeface="Times New Roman" panose="02020603050405020304" pitchFamily="18" charset="0"/>
              </a:rPr>
              <a:t>A broken record and breaking new ground:</a:t>
            </a:r>
          </a:p>
          <a:p>
            <a:pPr marL="0" indent="0" fontAlgn="base">
              <a:spcBef>
                <a:spcPts val="0"/>
              </a:spcBef>
              <a:buNone/>
            </a:pPr>
            <a:endParaRPr lang="en-US" sz="2400">
              <a:solidFill>
                <a:schemeClr val="accent4">
                  <a:lumMod val="25000"/>
                </a:schemeClr>
              </a:solidFill>
              <a:ea typeface="Times New Roman" panose="02020603050405020304" pitchFamily="18" charset="0"/>
            </a:endParaRPr>
          </a:p>
          <a:p>
            <a:pPr fontAlgn="base">
              <a:spcBef>
                <a:spcPts val="0"/>
              </a:spcBef>
            </a:pPr>
            <a:r>
              <a:rPr lang="en-US" sz="2000">
                <a:solidFill>
                  <a:schemeClr val="accent4">
                    <a:lumMod val="25000"/>
                  </a:schemeClr>
                </a:solidFill>
                <a:effectLst/>
                <a:ea typeface="Times New Roman" panose="02020603050405020304" pitchFamily="18" charset="0"/>
              </a:rPr>
              <a:t>This is a journey we are on together</a:t>
            </a:r>
          </a:p>
          <a:p>
            <a:pPr lvl="1" fontAlgn="base">
              <a:spcBef>
                <a:spcPts val="0"/>
              </a:spcBef>
            </a:pPr>
            <a:r>
              <a:rPr lang="en-US" sz="2000">
                <a:solidFill>
                  <a:schemeClr val="accent4">
                    <a:lumMod val="25000"/>
                  </a:schemeClr>
                </a:solidFill>
                <a:effectLst/>
                <a:ea typeface="Times New Roman" panose="02020603050405020304" pitchFamily="18" charset="0"/>
              </a:rPr>
              <a:t>Learning as we go: prior responses are guid</a:t>
            </a:r>
            <a:r>
              <a:rPr lang="en-US" sz="2000">
                <a:solidFill>
                  <a:schemeClr val="accent4">
                    <a:lumMod val="25000"/>
                  </a:schemeClr>
                </a:solidFill>
                <a:ea typeface="Times New Roman" panose="02020603050405020304" pitchFamily="18" charset="0"/>
              </a:rPr>
              <a:t>ing current actions</a:t>
            </a:r>
          </a:p>
          <a:p>
            <a:pPr lvl="1" fontAlgn="base">
              <a:spcBef>
                <a:spcPts val="0"/>
              </a:spcBef>
            </a:pPr>
            <a:r>
              <a:rPr lang="en-US" sz="2000">
                <a:solidFill>
                  <a:schemeClr val="accent4">
                    <a:lumMod val="25000"/>
                  </a:schemeClr>
                </a:solidFill>
                <a:ea typeface="Times New Roman" panose="02020603050405020304" pitchFamily="18" charset="0"/>
              </a:rPr>
              <a:t>Moving past the normalize phase</a:t>
            </a:r>
          </a:p>
          <a:p>
            <a:pPr lvl="1" fontAlgn="base">
              <a:spcBef>
                <a:spcPts val="0"/>
              </a:spcBef>
            </a:pPr>
            <a:endParaRPr lang="en-US" sz="2000">
              <a:solidFill>
                <a:schemeClr val="accent4">
                  <a:lumMod val="25000"/>
                </a:schemeClr>
              </a:solidFill>
              <a:ea typeface="Times New Roman" panose="02020603050405020304" pitchFamily="18" charset="0"/>
            </a:endParaRPr>
          </a:p>
          <a:p>
            <a:pPr fontAlgn="base">
              <a:spcBef>
                <a:spcPts val="0"/>
              </a:spcBef>
            </a:pPr>
            <a:r>
              <a:rPr lang="en-US" sz="2000">
                <a:solidFill>
                  <a:schemeClr val="accent4">
                    <a:lumMod val="25000"/>
                  </a:schemeClr>
                </a:solidFill>
                <a:ea typeface="Times New Roman" panose="02020603050405020304" pitchFamily="18" charset="0"/>
              </a:rPr>
              <a:t>Show me the money: quantitative data</a:t>
            </a:r>
          </a:p>
          <a:p>
            <a:pPr lvl="1" fontAlgn="base">
              <a:spcBef>
                <a:spcPts val="0"/>
              </a:spcBef>
            </a:pPr>
            <a:r>
              <a:rPr lang="en-US" sz="2000">
                <a:solidFill>
                  <a:schemeClr val="accent4">
                    <a:lumMod val="25000"/>
                  </a:schemeClr>
                </a:solidFill>
                <a:ea typeface="Times New Roman" panose="02020603050405020304" pitchFamily="18" charset="0"/>
              </a:rPr>
              <a:t>Equity spending matrix</a:t>
            </a:r>
          </a:p>
          <a:p>
            <a:pPr marL="0" indent="0" fontAlgn="base">
              <a:spcBef>
                <a:spcPts val="0"/>
              </a:spcBef>
              <a:buNone/>
            </a:pPr>
            <a:endParaRPr lang="en-US" sz="2000">
              <a:solidFill>
                <a:schemeClr val="accent4">
                  <a:lumMod val="25000"/>
                </a:schemeClr>
              </a:solidFill>
              <a:ea typeface="Times New Roman" panose="02020603050405020304" pitchFamily="18" charset="0"/>
            </a:endParaRPr>
          </a:p>
          <a:p>
            <a:pPr marL="0" indent="0" fontAlgn="base">
              <a:spcBef>
                <a:spcPts val="0"/>
              </a:spcBef>
              <a:buNone/>
            </a:pPr>
            <a:r>
              <a:rPr lang="en-US" sz="2400">
                <a:solidFill>
                  <a:schemeClr val="accent4">
                    <a:lumMod val="25000"/>
                  </a:schemeClr>
                </a:solidFill>
                <a:effectLst/>
                <a:ea typeface="Times New Roman" panose="02020603050405020304" pitchFamily="18" charset="0"/>
              </a:rPr>
              <a:t>Every Division will assess their department’s budget for items that qualify as equity spending according to the following instructions. This new process is known as the </a:t>
            </a:r>
            <a:r>
              <a:rPr lang="en-US" sz="2400" b="1">
                <a:solidFill>
                  <a:schemeClr val="accent4">
                    <a:lumMod val="25000"/>
                  </a:schemeClr>
                </a:solidFill>
                <a:effectLst/>
                <a:ea typeface="Times New Roman" panose="02020603050405020304" pitchFamily="18" charset="0"/>
              </a:rPr>
              <a:t>Equitable Spending and Accountability Project </a:t>
            </a:r>
            <a:r>
              <a:rPr lang="en-US" sz="2400">
                <a:solidFill>
                  <a:schemeClr val="accent4">
                    <a:lumMod val="25000"/>
                  </a:schemeClr>
                </a:solidFill>
                <a:effectLst/>
                <a:ea typeface="Times New Roman" panose="02020603050405020304" pitchFamily="18" charset="0"/>
              </a:rPr>
              <a:t>(ESAP)</a:t>
            </a:r>
            <a:r>
              <a:rPr lang="en-US" sz="2400">
                <a:solidFill>
                  <a:schemeClr val="accent4">
                    <a:lumMod val="25000"/>
                  </a:schemeClr>
                </a:solidFill>
                <a:ea typeface="Times New Roman" panose="02020603050405020304" pitchFamily="18" charset="0"/>
              </a:rPr>
              <a:t>.</a:t>
            </a:r>
            <a:endParaRPr lang="en-US" sz="2400">
              <a:solidFill>
                <a:schemeClr val="accent4">
                  <a:lumMod val="25000"/>
                </a:schemeClr>
              </a:solidFill>
              <a:effectLst/>
              <a:ea typeface="Times New Roman" panose="02020603050405020304" pitchFamily="18" charset="0"/>
            </a:endParaRPr>
          </a:p>
        </p:txBody>
      </p:sp>
    </p:spTree>
    <p:extLst>
      <p:ext uri="{BB962C8B-B14F-4D97-AF65-F5344CB8AC3E}">
        <p14:creationId xmlns:p14="http://schemas.microsoft.com/office/powerpoint/2010/main" val="514245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F259-E346-4342-4D1E-CC1472A4CB52}"/>
              </a:ext>
            </a:extLst>
          </p:cNvPr>
          <p:cNvSpPr>
            <a:spLocks noGrp="1"/>
          </p:cNvSpPr>
          <p:nvPr>
            <p:ph type="title"/>
          </p:nvPr>
        </p:nvSpPr>
        <p:spPr>
          <a:xfrm>
            <a:off x="609600" y="513036"/>
            <a:ext cx="10972800" cy="757647"/>
          </a:xfrm>
        </p:spPr>
        <p:txBody>
          <a:bodyPr/>
          <a:lstStyle/>
          <a:p>
            <a:r>
              <a:rPr lang="en-US" b="1"/>
              <a:t>Equity Policy Directive - Guidance </a:t>
            </a:r>
          </a:p>
        </p:txBody>
      </p:sp>
      <p:sp>
        <p:nvSpPr>
          <p:cNvPr id="3" name="Content Placeholder 2">
            <a:extLst>
              <a:ext uri="{FF2B5EF4-FFF2-40B4-BE49-F238E27FC236}">
                <a16:creationId xmlns:a16="http://schemas.microsoft.com/office/drawing/2014/main" id="{3E03BDAF-ACD6-9765-D49F-E6440399B290}"/>
              </a:ext>
            </a:extLst>
          </p:cNvPr>
          <p:cNvSpPr>
            <a:spLocks noGrp="1"/>
          </p:cNvSpPr>
          <p:nvPr>
            <p:ph idx="1"/>
          </p:nvPr>
        </p:nvSpPr>
        <p:spPr>
          <a:xfrm>
            <a:off x="609600" y="1707847"/>
            <a:ext cx="10972800" cy="3442305"/>
          </a:xfrm>
        </p:spPr>
        <p:txBody>
          <a:bodyPr/>
          <a:lstStyle/>
          <a:p>
            <a:pPr marL="342900" marR="0" lvl="0" indent="-342900" algn="just" rtl="0">
              <a:lnSpc>
                <a:spcPct val="107000"/>
              </a:lnSpc>
              <a:spcBef>
                <a:spcPts val="0"/>
              </a:spcBef>
              <a:spcAft>
                <a:spcPts val="0"/>
              </a:spcAft>
              <a:buFont typeface="+mj-lt"/>
              <a:buAutoNum type="arabicPeriod"/>
              <a:tabLst>
                <a:tab pos="685800" algn="l"/>
                <a:tab pos="800100" algn="l"/>
              </a:tabLst>
            </a:pPr>
            <a:r>
              <a:rPr lang="en-US" sz="2000">
                <a:solidFill>
                  <a:srgbClr val="242424"/>
                </a:solidFill>
                <a:effectLst/>
                <a:ea typeface="Calibri" panose="020F0502020204030204" pitchFamily="34" charset="0"/>
                <a:cs typeface="Calibri" panose="020F0502020204030204" pitchFamily="34" charset="0"/>
              </a:rPr>
              <a:t>The Executive Director, or a delegate, shall:</a:t>
            </a:r>
            <a:endParaRPr lang="en-US" sz="2000">
              <a:effectLst/>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mj-lt"/>
              <a:buAutoNum type="alphaLcPeriod"/>
            </a:pPr>
            <a:r>
              <a:rPr lang="en-US" sz="2000">
                <a:solidFill>
                  <a:srgbClr val="000000"/>
                </a:solidFill>
                <a:effectLst/>
                <a:ea typeface="Calibri" panose="020F0502020204030204" pitchFamily="34" charset="0"/>
                <a:cs typeface="Calibri" panose="020F0502020204030204" pitchFamily="34" charset="0"/>
              </a:rPr>
              <a:t>Develop a definition for “</a:t>
            </a:r>
            <a:r>
              <a:rPr lang="en-US" sz="2000" b="1">
                <a:solidFill>
                  <a:srgbClr val="000000"/>
                </a:solidFill>
                <a:effectLst/>
                <a:ea typeface="Calibri" panose="020F0502020204030204" pitchFamily="34" charset="0"/>
                <a:cs typeface="Calibri" panose="020F0502020204030204" pitchFamily="34" charset="0"/>
              </a:rPr>
              <a:t>equity-related resources.</a:t>
            </a:r>
            <a:r>
              <a:rPr lang="en-US" sz="2000">
                <a:solidFill>
                  <a:srgbClr val="000000"/>
                </a:solidFill>
                <a:effectLst/>
                <a:ea typeface="Calibri" panose="020F0502020204030204" pitchFamily="34" charset="0"/>
                <a:cs typeface="Calibri" panose="020F0502020204030204" pitchFamily="34" charset="0"/>
              </a:rPr>
              <a:t>” The proposed definition shall be reviewed by Commissioner Mohamed, Commissioner Cho, and the Equity and Workforce Development Committee.</a:t>
            </a:r>
            <a:endParaRPr lang="en-US" sz="2000">
              <a:effectLst/>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mj-lt"/>
              <a:buAutoNum type="alphaLcPeriod"/>
            </a:pPr>
            <a:r>
              <a:rPr lang="en-US" sz="2000">
                <a:solidFill>
                  <a:srgbClr val="242424"/>
                </a:solidFill>
                <a:effectLst/>
                <a:ea typeface="Calibri" panose="020F0502020204030204" pitchFamily="34" charset="0"/>
                <a:cs typeface="Calibri" panose="020F0502020204030204" pitchFamily="34" charset="0"/>
              </a:rPr>
              <a:t>Calculate and summarize all such equity-related resources in the 2019-2022 Port budgets. These resources shall be calculated as a percent of the total operating budget. </a:t>
            </a:r>
            <a:endParaRPr lang="en-US" sz="2000">
              <a:effectLst/>
              <a:ea typeface="Calibri" panose="020F0502020204030204" pitchFamily="34" charset="0"/>
              <a:cs typeface="Calibri" panose="020F0502020204030204" pitchFamily="34" charset="0"/>
            </a:endParaRPr>
          </a:p>
          <a:p>
            <a:pPr marL="742950" marR="0" lvl="1" indent="-285750">
              <a:lnSpc>
                <a:spcPct val="107000"/>
              </a:lnSpc>
              <a:spcBef>
                <a:spcPts val="0"/>
              </a:spcBef>
              <a:spcAft>
                <a:spcPts val="800"/>
              </a:spcAft>
              <a:buFont typeface="+mj-lt"/>
              <a:buAutoNum type="alphaLcPeriod"/>
            </a:pPr>
            <a:r>
              <a:rPr lang="en-US" sz="2000">
                <a:solidFill>
                  <a:srgbClr val="242424"/>
                </a:solidFill>
                <a:cs typeface="Calibri" panose="020F0502020204030204" pitchFamily="34" charset="0"/>
              </a:rPr>
              <a:t>Propose a structure for communicating and executing a pilot for “equity-related resources” in the 2024 budget to Commissioner </a:t>
            </a:r>
            <a:r>
              <a:rPr lang="en-US" sz="2000">
                <a:solidFill>
                  <a:srgbClr val="000000"/>
                </a:solidFill>
                <a:effectLst/>
                <a:ea typeface="Calibri" panose="020F0502020204030204" pitchFamily="34" charset="0"/>
                <a:cs typeface="Calibri" panose="020F0502020204030204" pitchFamily="34" charset="0"/>
              </a:rPr>
              <a:t>Mohamed, Commissioner Cho, and the Equity and Workforce Development Committee before the adoption of the 2024 budget. The results of this pilot shall be considered for further action.</a:t>
            </a:r>
            <a:endParaRPr lang="en-US" sz="2000">
              <a:effectLst/>
              <a:ea typeface="Calibri" panose="020F0502020204030204" pitchFamily="34" charset="0"/>
              <a:cs typeface="Calibri" panose="020F0502020204030204" pitchFamily="34" charset="0"/>
            </a:endParaRPr>
          </a:p>
          <a:p>
            <a:endParaRPr lang="en-US">
              <a:cs typeface="Calibri" panose="020F0502020204030204" pitchFamily="34" charset="0"/>
            </a:endParaRPr>
          </a:p>
        </p:txBody>
      </p:sp>
    </p:spTree>
    <p:extLst>
      <p:ext uri="{BB962C8B-B14F-4D97-AF65-F5344CB8AC3E}">
        <p14:creationId xmlns:p14="http://schemas.microsoft.com/office/powerpoint/2010/main" val="3243697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C344-36D7-4EF4-BEA1-F3EA4C6CFDAE}"/>
              </a:ext>
            </a:extLst>
          </p:cNvPr>
          <p:cNvSpPr>
            <a:spLocks noGrp="1"/>
          </p:cNvSpPr>
          <p:nvPr>
            <p:ph type="title"/>
          </p:nvPr>
        </p:nvSpPr>
        <p:spPr/>
        <p:txBody>
          <a:bodyPr>
            <a:normAutofit fontScale="90000"/>
          </a:bodyPr>
          <a:lstStyle/>
          <a:p>
            <a:r>
              <a:rPr lang="en-US" b="1"/>
              <a:t>At the Division Level</a:t>
            </a:r>
          </a:p>
        </p:txBody>
      </p:sp>
      <p:sp>
        <p:nvSpPr>
          <p:cNvPr id="4" name="Slide Number Placeholder 3">
            <a:extLst>
              <a:ext uri="{FF2B5EF4-FFF2-40B4-BE49-F238E27FC236}">
                <a16:creationId xmlns:a16="http://schemas.microsoft.com/office/drawing/2014/main" id="{B21FF64A-7A53-4449-A52C-D07E130A6CC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210D47-99BB-4613-8581-A6CCD49D5C5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B0AB7CF9-2EF6-568E-56A5-CFECF04CBEE8}"/>
              </a:ext>
            </a:extLst>
          </p:cNvPr>
          <p:cNvSpPr>
            <a:spLocks noGrp="1"/>
          </p:cNvSpPr>
          <p:nvPr>
            <p:ph idx="1"/>
          </p:nvPr>
        </p:nvSpPr>
        <p:spPr>
          <a:xfrm>
            <a:off x="690081" y="873641"/>
            <a:ext cx="10811838" cy="4731948"/>
          </a:xfrm>
        </p:spPr>
        <p:txBody>
          <a:bodyPr vert="horz" lIns="91440" tIns="45720" rIns="91440" bIns="45720" rtlCol="0" anchor="t">
            <a:noAutofit/>
          </a:bodyPr>
          <a:lstStyle/>
          <a:p>
            <a:pPr marL="0" indent="0" fontAlgn="base">
              <a:spcBef>
                <a:spcPts val="0"/>
              </a:spcBef>
              <a:buNone/>
            </a:pPr>
            <a:r>
              <a:rPr lang="en-US" sz="2200" b="1">
                <a:solidFill>
                  <a:schemeClr val="accent4">
                    <a:lumMod val="25000"/>
                  </a:schemeClr>
                </a:solidFill>
                <a:ea typeface="Times New Roman" panose="02020603050405020304" pitchFamily="18" charset="0"/>
              </a:rPr>
              <a:t>All divisions will present their equity spending budget during their budget presentations.</a:t>
            </a:r>
            <a:endParaRPr lang="en-US" sz="2200" b="1">
              <a:solidFill>
                <a:schemeClr val="accent4">
                  <a:lumMod val="25000"/>
                </a:schemeClr>
              </a:solidFill>
              <a:effectLst/>
              <a:ea typeface="Times New Roman" panose="02020603050405020304" pitchFamily="18" charset="0"/>
              <a:cs typeface="Calibri"/>
            </a:endParaRPr>
          </a:p>
          <a:p>
            <a:pPr marL="0" marR="0" lvl="0" indent="0" fontAlgn="base">
              <a:spcBef>
                <a:spcPts val="0"/>
              </a:spcBef>
              <a:spcAft>
                <a:spcPts val="0"/>
              </a:spcAft>
              <a:buNone/>
            </a:pPr>
            <a:r>
              <a:rPr lang="en-US" sz="2200">
                <a:solidFill>
                  <a:schemeClr val="accent4">
                    <a:lumMod val="25000"/>
                  </a:schemeClr>
                </a:solidFill>
                <a:effectLst/>
                <a:ea typeface="Times New Roman" panose="02020603050405020304" pitchFamily="18" charset="0"/>
              </a:rPr>
              <a:t> </a:t>
            </a:r>
          </a:p>
          <a:p>
            <a:pPr marL="0" marR="0" lvl="0" indent="0" fontAlgn="base">
              <a:spcBef>
                <a:spcPts val="0"/>
              </a:spcBef>
              <a:spcAft>
                <a:spcPts val="0"/>
              </a:spcAft>
              <a:buNone/>
            </a:pPr>
            <a:r>
              <a:rPr lang="en-US" sz="2200" b="1">
                <a:solidFill>
                  <a:schemeClr val="accent4">
                    <a:lumMod val="25000"/>
                  </a:schemeClr>
                </a:solidFill>
                <a:effectLst/>
                <a:ea typeface="Times New Roman" panose="02020603050405020304" pitchFamily="18" charset="0"/>
              </a:rPr>
              <a:t>Step 1</a:t>
            </a:r>
          </a:p>
          <a:p>
            <a:pPr marL="0" marR="0" lvl="0" indent="0" fontAlgn="base">
              <a:spcBef>
                <a:spcPts val="0"/>
              </a:spcBef>
              <a:spcAft>
                <a:spcPts val="0"/>
              </a:spcAft>
              <a:buNone/>
            </a:pPr>
            <a:r>
              <a:rPr lang="en-US" sz="2200">
                <a:solidFill>
                  <a:schemeClr val="accent4">
                    <a:lumMod val="25000"/>
                  </a:schemeClr>
                </a:solidFill>
                <a:effectLst/>
                <a:ea typeface="Times New Roman" panose="02020603050405020304" pitchFamily="18" charset="0"/>
              </a:rPr>
              <a:t>For a budget item to qualify as </a:t>
            </a:r>
            <a:r>
              <a:rPr lang="en-US" sz="2200" b="1">
                <a:solidFill>
                  <a:schemeClr val="accent4">
                    <a:lumMod val="25000"/>
                  </a:schemeClr>
                </a:solidFill>
                <a:effectLst/>
                <a:ea typeface="Times New Roman" panose="02020603050405020304" pitchFamily="18" charset="0"/>
              </a:rPr>
              <a:t>equity spending</a:t>
            </a:r>
            <a:r>
              <a:rPr lang="en-US" sz="2200">
                <a:solidFill>
                  <a:schemeClr val="accent4">
                    <a:lumMod val="25000"/>
                  </a:schemeClr>
                </a:solidFill>
                <a:effectLst/>
                <a:ea typeface="Times New Roman" panose="02020603050405020304" pitchFamily="18" charset="0"/>
              </a:rPr>
              <a:t>, it must meet at least one of the three elements. Please measure budget items against these definitions, and if a budget item meets at least one of these elements, then proceed to Step 2. </a:t>
            </a:r>
          </a:p>
          <a:p>
            <a:pPr marL="0" marR="0" lvl="0" indent="0" fontAlgn="base">
              <a:spcBef>
                <a:spcPts val="0"/>
              </a:spcBef>
              <a:spcAft>
                <a:spcPts val="0"/>
              </a:spcAft>
              <a:buNone/>
            </a:pPr>
            <a:endParaRPr lang="en-US" sz="2200">
              <a:solidFill>
                <a:schemeClr val="accent4">
                  <a:lumMod val="25000"/>
                </a:schemeClr>
              </a:solidFill>
              <a:ea typeface="Times New Roman" panose="02020603050405020304" pitchFamily="18" charset="0"/>
            </a:endParaRPr>
          </a:p>
          <a:p>
            <a:pPr marL="0" indent="0" fontAlgn="base">
              <a:spcBef>
                <a:spcPts val="0"/>
              </a:spcBef>
              <a:buNone/>
            </a:pPr>
            <a:r>
              <a:rPr lang="en-US" sz="2200" i="1">
                <a:solidFill>
                  <a:schemeClr val="accent4">
                    <a:lumMod val="25000"/>
                  </a:schemeClr>
                </a:solidFill>
                <a:effectLst/>
                <a:ea typeface="Times New Roman" panose="02020603050405020304" pitchFamily="18" charset="0"/>
              </a:rPr>
              <a:t>A budget item is classified as equity spending if it: </a:t>
            </a:r>
          </a:p>
          <a:p>
            <a:pPr fontAlgn="base">
              <a:spcBef>
                <a:spcPts val="0"/>
              </a:spcBef>
            </a:pPr>
            <a:r>
              <a:rPr lang="en-US" sz="2200" i="1">
                <a:solidFill>
                  <a:schemeClr val="accent4">
                    <a:lumMod val="25000"/>
                  </a:schemeClr>
                </a:solidFill>
                <a:effectLst/>
                <a:ea typeface="Times New Roman" panose="02020603050405020304" pitchFamily="18" charset="0"/>
              </a:rPr>
              <a:t>Invests directly in structurally excluded communities, either through grants, contracts, programs, sponsorships, or dedicated facilities. </a:t>
            </a:r>
          </a:p>
          <a:p>
            <a:pPr fontAlgn="base">
              <a:spcBef>
                <a:spcPts val="0"/>
              </a:spcBef>
            </a:pPr>
            <a:r>
              <a:rPr lang="en-US" sz="2200" i="1">
                <a:solidFill>
                  <a:schemeClr val="accent4">
                    <a:lumMod val="25000"/>
                  </a:schemeClr>
                </a:solidFill>
                <a:effectLst/>
                <a:ea typeface="Times New Roman" panose="02020603050405020304" pitchFamily="18" charset="0"/>
              </a:rPr>
              <a:t>Invests in businesses and individuals outside of the Port to help us realize our internal and external equity priorities. </a:t>
            </a:r>
          </a:p>
          <a:p>
            <a:pPr fontAlgn="base">
              <a:spcBef>
                <a:spcPts val="0"/>
              </a:spcBef>
            </a:pPr>
            <a:r>
              <a:rPr lang="en-US" sz="2200" i="1">
                <a:solidFill>
                  <a:schemeClr val="accent4">
                    <a:lumMod val="25000"/>
                  </a:schemeClr>
                </a:solidFill>
                <a:effectLst/>
                <a:ea typeface="Times New Roman" panose="02020603050405020304" pitchFamily="18" charset="0"/>
              </a:rPr>
              <a:t>Invests in Port employees whose essential work functions were designed to primarily focus on advancing equity work. </a:t>
            </a:r>
          </a:p>
          <a:p>
            <a:pPr marL="0" indent="0" fontAlgn="base">
              <a:spcBef>
                <a:spcPts val="0"/>
              </a:spcBef>
              <a:buNone/>
            </a:pPr>
            <a:endParaRPr lang="en-US" sz="2200">
              <a:solidFill>
                <a:schemeClr val="accent4">
                  <a:lumMod val="25000"/>
                </a:schemeClr>
              </a:solidFill>
              <a:effectLst/>
              <a:ea typeface="Times New Roman" panose="02020603050405020304" pitchFamily="18" charset="0"/>
            </a:endParaRPr>
          </a:p>
        </p:txBody>
      </p:sp>
    </p:spTree>
    <p:extLst>
      <p:ext uri="{BB962C8B-B14F-4D97-AF65-F5344CB8AC3E}">
        <p14:creationId xmlns:p14="http://schemas.microsoft.com/office/powerpoint/2010/main" val="2411018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C344-36D7-4EF4-BEA1-F3EA4C6CFDAE}"/>
              </a:ext>
            </a:extLst>
          </p:cNvPr>
          <p:cNvSpPr>
            <a:spLocks noGrp="1"/>
          </p:cNvSpPr>
          <p:nvPr>
            <p:ph type="title"/>
          </p:nvPr>
        </p:nvSpPr>
        <p:spPr/>
        <p:txBody>
          <a:bodyPr>
            <a:normAutofit fontScale="90000"/>
          </a:bodyPr>
          <a:lstStyle/>
          <a:p>
            <a:r>
              <a:rPr lang="en-US" b="1"/>
              <a:t>At the Division-Level (continued)</a:t>
            </a:r>
          </a:p>
        </p:txBody>
      </p:sp>
      <p:sp>
        <p:nvSpPr>
          <p:cNvPr id="4" name="Slide Number Placeholder 3">
            <a:extLst>
              <a:ext uri="{FF2B5EF4-FFF2-40B4-BE49-F238E27FC236}">
                <a16:creationId xmlns:a16="http://schemas.microsoft.com/office/drawing/2014/main" id="{B21FF64A-7A53-4449-A52C-D07E130A6CC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210D47-99BB-4613-8581-A6CCD49D5C5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B0AB7CF9-2EF6-568E-56A5-CFECF04CBEE8}"/>
              </a:ext>
            </a:extLst>
          </p:cNvPr>
          <p:cNvSpPr>
            <a:spLocks noGrp="1"/>
          </p:cNvSpPr>
          <p:nvPr>
            <p:ph idx="1"/>
          </p:nvPr>
        </p:nvSpPr>
        <p:spPr>
          <a:xfrm>
            <a:off x="690081" y="873641"/>
            <a:ext cx="10811838" cy="4731948"/>
          </a:xfrm>
        </p:spPr>
        <p:txBody>
          <a:bodyPr>
            <a:noAutofit/>
          </a:bodyPr>
          <a:lstStyle/>
          <a:p>
            <a:pPr marL="0" marR="0" lvl="0" indent="0" fontAlgn="base">
              <a:spcBef>
                <a:spcPts val="0"/>
              </a:spcBef>
              <a:spcAft>
                <a:spcPts val="0"/>
              </a:spcAft>
              <a:buNone/>
            </a:pPr>
            <a:r>
              <a:rPr lang="en-US" sz="2200" b="1">
                <a:solidFill>
                  <a:schemeClr val="accent4">
                    <a:lumMod val="25000"/>
                  </a:schemeClr>
                </a:solidFill>
                <a:effectLst/>
                <a:ea typeface="Times New Roman" panose="02020603050405020304" pitchFamily="18" charset="0"/>
              </a:rPr>
              <a:t>Step 2</a:t>
            </a:r>
          </a:p>
          <a:p>
            <a:pPr marL="0" marR="0" lvl="0" indent="0" fontAlgn="base">
              <a:spcBef>
                <a:spcPts val="0"/>
              </a:spcBef>
              <a:spcAft>
                <a:spcPts val="0"/>
              </a:spcAft>
              <a:buNone/>
            </a:pPr>
            <a:r>
              <a:rPr lang="en-US" sz="2200">
                <a:solidFill>
                  <a:schemeClr val="accent4">
                    <a:lumMod val="25000"/>
                  </a:schemeClr>
                </a:solidFill>
                <a:effectLst/>
                <a:ea typeface="Times New Roman" panose="02020603050405020304" pitchFamily="18" charset="0"/>
              </a:rPr>
              <a:t>If the budget item meets one of the above three definitions, then please sort the item into the most applicable category below. If the item could fit into multiple categories, please either select the category that it was assigned in a previous year or consult with OEDI.  Please record the corresponding category in Adaptative Insights. (Full definitions of these categories are included in the </a:t>
            </a:r>
            <a:r>
              <a:rPr lang="en-US" sz="2200">
                <a:solidFill>
                  <a:schemeClr val="accent4">
                    <a:lumMod val="25000"/>
                  </a:schemeClr>
                </a:solidFill>
                <a:effectLst/>
                <a:ea typeface="Times New Roman" panose="02020603050405020304" pitchFamily="18" charset="0"/>
                <a:hlinkClick r:id="rId3"/>
              </a:rPr>
              <a:t>2024 Equity in Budgeting Playbook</a:t>
            </a:r>
            <a:r>
              <a:rPr lang="en-US" sz="2200">
                <a:solidFill>
                  <a:schemeClr val="accent4">
                    <a:lumMod val="25000"/>
                  </a:schemeClr>
                </a:solidFill>
                <a:effectLst/>
                <a:ea typeface="Times New Roman" panose="02020603050405020304" pitchFamily="18" charset="0"/>
              </a:rPr>
              <a:t>). </a:t>
            </a:r>
            <a:endParaRPr lang="en-US" sz="2200">
              <a:solidFill>
                <a:schemeClr val="accent4">
                  <a:lumMod val="25000"/>
                </a:schemeClr>
              </a:solidFill>
              <a:ea typeface="Times New Roman" panose="02020603050405020304" pitchFamily="18" charset="0"/>
            </a:endParaRPr>
          </a:p>
          <a:p>
            <a:pPr marL="0" indent="0" fontAlgn="base">
              <a:spcBef>
                <a:spcPts val="0"/>
              </a:spcBef>
              <a:buNone/>
            </a:pPr>
            <a:endParaRPr lang="en-US" sz="2200">
              <a:solidFill>
                <a:schemeClr val="accent4">
                  <a:lumMod val="25000"/>
                </a:schemeClr>
              </a:solidFill>
              <a:effectLst/>
              <a:ea typeface="Times New Roman" panose="02020603050405020304" pitchFamily="18" charset="0"/>
            </a:endParaRPr>
          </a:p>
          <a:p>
            <a:pPr marL="457200" indent="-457200" fontAlgn="base">
              <a:spcBef>
                <a:spcPts val="0"/>
              </a:spcBef>
              <a:buFont typeface="+mj-lt"/>
              <a:buAutoNum type="alphaUcPeriod"/>
            </a:pPr>
            <a:r>
              <a:rPr lang="en-US" sz="2200" i="1">
                <a:solidFill>
                  <a:schemeClr val="accent4">
                    <a:lumMod val="25000"/>
                  </a:schemeClr>
                </a:solidFill>
                <a:effectLst/>
                <a:ea typeface="Times New Roman" panose="02020603050405020304" pitchFamily="18" charset="0"/>
              </a:rPr>
              <a:t>Advancing Diversity </a:t>
            </a:r>
          </a:p>
          <a:p>
            <a:pPr marL="457200" indent="-457200" fontAlgn="base">
              <a:spcBef>
                <a:spcPts val="0"/>
              </a:spcBef>
              <a:buFont typeface="+mj-lt"/>
              <a:buAutoNum type="alphaUcPeriod"/>
            </a:pPr>
            <a:r>
              <a:rPr lang="en-US" sz="2200" i="1">
                <a:solidFill>
                  <a:schemeClr val="accent4">
                    <a:lumMod val="25000"/>
                  </a:schemeClr>
                </a:solidFill>
                <a:effectLst/>
                <a:ea typeface="Times New Roman" panose="02020603050405020304" pitchFamily="18" charset="0"/>
              </a:rPr>
              <a:t>Supplier Diversity</a:t>
            </a:r>
          </a:p>
          <a:p>
            <a:pPr marL="457200" indent="-457200" fontAlgn="base">
              <a:spcBef>
                <a:spcPts val="0"/>
              </a:spcBef>
              <a:buFont typeface="+mj-lt"/>
              <a:buAutoNum type="alphaUcPeriod"/>
            </a:pPr>
            <a:r>
              <a:rPr lang="en-US" sz="2200" i="1">
                <a:solidFill>
                  <a:schemeClr val="accent4">
                    <a:lumMod val="25000"/>
                  </a:schemeClr>
                </a:solidFill>
                <a:effectLst/>
                <a:ea typeface="Times New Roman" panose="02020603050405020304" pitchFamily="18" charset="0"/>
              </a:rPr>
              <a:t>Removing Systemic Barriers</a:t>
            </a:r>
          </a:p>
          <a:p>
            <a:pPr marL="457200" indent="-457200" fontAlgn="base">
              <a:spcBef>
                <a:spcPts val="0"/>
              </a:spcBef>
              <a:buFont typeface="+mj-lt"/>
              <a:buAutoNum type="alphaUcPeriod"/>
            </a:pPr>
            <a:r>
              <a:rPr lang="en-US" sz="2200" i="1">
                <a:solidFill>
                  <a:schemeClr val="accent4">
                    <a:lumMod val="25000"/>
                  </a:schemeClr>
                </a:solidFill>
                <a:effectLst/>
                <a:ea typeface="Times New Roman" panose="02020603050405020304" pitchFamily="18" charset="0"/>
              </a:rPr>
              <a:t>Engagement</a:t>
            </a:r>
          </a:p>
          <a:p>
            <a:pPr marL="457200" indent="-457200" fontAlgn="base">
              <a:spcBef>
                <a:spcPts val="0"/>
              </a:spcBef>
              <a:buFont typeface="+mj-lt"/>
              <a:buAutoNum type="alphaUcPeriod"/>
            </a:pPr>
            <a:r>
              <a:rPr lang="en-US" sz="2200" i="1">
                <a:solidFill>
                  <a:schemeClr val="accent4">
                    <a:lumMod val="25000"/>
                  </a:schemeClr>
                </a:solidFill>
                <a:effectLst/>
                <a:ea typeface="Times New Roman" panose="02020603050405020304" pitchFamily="18" charset="0"/>
              </a:rPr>
              <a:t>Community Investments </a:t>
            </a:r>
          </a:p>
          <a:p>
            <a:pPr marL="457200" indent="-457200" fontAlgn="base">
              <a:spcBef>
                <a:spcPts val="0"/>
              </a:spcBef>
              <a:buFont typeface="+mj-lt"/>
              <a:buAutoNum type="alphaUcPeriod"/>
            </a:pPr>
            <a:r>
              <a:rPr lang="en-US" sz="2200" i="1">
                <a:solidFill>
                  <a:schemeClr val="accent4">
                    <a:lumMod val="25000"/>
                  </a:schemeClr>
                </a:solidFill>
                <a:effectLst/>
                <a:ea typeface="Times New Roman" panose="02020603050405020304" pitchFamily="18" charset="0"/>
              </a:rPr>
              <a:t>Environmental Justice</a:t>
            </a:r>
          </a:p>
        </p:txBody>
      </p:sp>
    </p:spTree>
    <p:extLst>
      <p:ext uri="{BB962C8B-B14F-4D97-AF65-F5344CB8AC3E}">
        <p14:creationId xmlns:p14="http://schemas.microsoft.com/office/powerpoint/2010/main" val="767876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F259-E346-4342-4D1E-CC1472A4CB52}"/>
              </a:ext>
            </a:extLst>
          </p:cNvPr>
          <p:cNvSpPr>
            <a:spLocks noGrp="1"/>
          </p:cNvSpPr>
          <p:nvPr>
            <p:ph type="title"/>
          </p:nvPr>
        </p:nvSpPr>
        <p:spPr>
          <a:xfrm>
            <a:off x="0" y="281682"/>
            <a:ext cx="12192000" cy="757647"/>
          </a:xfrm>
        </p:spPr>
        <p:txBody>
          <a:bodyPr>
            <a:normAutofit fontScale="90000"/>
          </a:bodyPr>
          <a:lstStyle/>
          <a:p>
            <a:r>
              <a:rPr lang="en-US" b="1"/>
              <a:t>Why ESAP?</a:t>
            </a:r>
          </a:p>
        </p:txBody>
      </p:sp>
      <p:graphicFrame>
        <p:nvGraphicFramePr>
          <p:cNvPr id="5" name="Diagram 4">
            <a:extLst>
              <a:ext uri="{FF2B5EF4-FFF2-40B4-BE49-F238E27FC236}">
                <a16:creationId xmlns:a16="http://schemas.microsoft.com/office/drawing/2014/main" id="{E804453F-456F-C64F-7F4F-2F0589E6988A}"/>
              </a:ext>
            </a:extLst>
          </p:cNvPr>
          <p:cNvGraphicFramePr/>
          <p:nvPr/>
        </p:nvGraphicFramePr>
        <p:xfrm>
          <a:off x="113841" y="1254814"/>
          <a:ext cx="11964317" cy="4924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46146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8F259-E346-4342-4D1E-CC1472A4CB52}"/>
              </a:ext>
            </a:extLst>
          </p:cNvPr>
          <p:cNvSpPr>
            <a:spLocks noGrp="1"/>
          </p:cNvSpPr>
          <p:nvPr>
            <p:ph type="title"/>
          </p:nvPr>
        </p:nvSpPr>
        <p:spPr>
          <a:xfrm>
            <a:off x="609599" y="92958"/>
            <a:ext cx="10972800" cy="757647"/>
          </a:xfrm>
        </p:spPr>
        <p:txBody>
          <a:bodyPr>
            <a:normAutofit fontScale="90000"/>
          </a:bodyPr>
          <a:lstStyle/>
          <a:p>
            <a:r>
              <a:rPr lang="en-US" b="1"/>
              <a:t>Methodology for Initial Analysis</a:t>
            </a:r>
          </a:p>
        </p:txBody>
      </p:sp>
      <p:sp>
        <p:nvSpPr>
          <p:cNvPr id="5" name="Content Placeholder 2">
            <a:extLst>
              <a:ext uri="{FF2B5EF4-FFF2-40B4-BE49-F238E27FC236}">
                <a16:creationId xmlns:a16="http://schemas.microsoft.com/office/drawing/2014/main" id="{BECC7B11-B498-1235-14AF-21797DFA0392}"/>
              </a:ext>
            </a:extLst>
          </p:cNvPr>
          <p:cNvSpPr>
            <a:spLocks noGrp="1"/>
          </p:cNvSpPr>
          <p:nvPr>
            <p:ph idx="1"/>
          </p:nvPr>
        </p:nvSpPr>
        <p:spPr>
          <a:xfrm>
            <a:off x="609599" y="850605"/>
            <a:ext cx="10972800" cy="2181180"/>
          </a:xfrm>
        </p:spPr>
        <p:txBody>
          <a:bodyPr/>
          <a:lstStyle/>
          <a:p>
            <a:r>
              <a:rPr lang="en-US" sz="2000">
                <a:solidFill>
                  <a:schemeClr val="tx1"/>
                </a:solidFill>
              </a:rPr>
              <a:t>Established a baseline using the past 4 years of spending</a:t>
            </a:r>
          </a:p>
          <a:p>
            <a:r>
              <a:rPr lang="en-US" sz="2000">
                <a:solidFill>
                  <a:schemeClr val="tx1"/>
                </a:solidFill>
              </a:rPr>
              <a:t>Used direct, clear definition of equity to analyze spending; only included spending that is easily accessible to ensure repeatability </a:t>
            </a:r>
          </a:p>
          <a:p>
            <a:r>
              <a:rPr lang="en-US" sz="2000">
                <a:solidFill>
                  <a:schemeClr val="tx1"/>
                </a:solidFill>
              </a:rPr>
              <a:t>Spending include staff costs only for FTEs whose primary functions are equity-focused</a:t>
            </a:r>
          </a:p>
          <a:p>
            <a:r>
              <a:rPr lang="en-US" sz="2000">
                <a:solidFill>
                  <a:schemeClr val="tx1"/>
                </a:solidFill>
              </a:rPr>
              <a:t>Engaged all Divisions in this analysis</a:t>
            </a:r>
          </a:p>
        </p:txBody>
      </p:sp>
      <p:pic>
        <p:nvPicPr>
          <p:cNvPr id="6" name="Picture 5" descr="A screenshot of a computer&#10;&#10;Description automatically generated with medium confidence">
            <a:extLst>
              <a:ext uri="{FF2B5EF4-FFF2-40B4-BE49-F238E27FC236}">
                <a16:creationId xmlns:a16="http://schemas.microsoft.com/office/drawing/2014/main" id="{49D639F2-4744-1084-2972-7BC0A0684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2" y="2820319"/>
            <a:ext cx="12034175" cy="3274317"/>
          </a:xfrm>
          <a:prstGeom prst="rect">
            <a:avLst/>
          </a:prstGeom>
        </p:spPr>
      </p:pic>
    </p:spTree>
    <p:extLst>
      <p:ext uri="{BB962C8B-B14F-4D97-AF65-F5344CB8AC3E}">
        <p14:creationId xmlns:p14="http://schemas.microsoft.com/office/powerpoint/2010/main" val="16152258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4B75-BAA1-4603-9005-D401B6983C70}"/>
              </a:ext>
            </a:extLst>
          </p:cNvPr>
          <p:cNvSpPr>
            <a:spLocks noGrp="1"/>
          </p:cNvSpPr>
          <p:nvPr>
            <p:ph type="title"/>
          </p:nvPr>
        </p:nvSpPr>
        <p:spPr>
          <a:xfrm>
            <a:off x="609600" y="191589"/>
            <a:ext cx="10972800" cy="1344546"/>
          </a:xfrm>
        </p:spPr>
        <p:txBody>
          <a:bodyPr>
            <a:noAutofit/>
          </a:bodyPr>
          <a:lstStyle/>
          <a:p>
            <a:r>
              <a:rPr lang="en-US" b="1"/>
              <a:t>Equity Spending Summary </a:t>
            </a:r>
            <a:br>
              <a:rPr lang="en-US"/>
            </a:br>
            <a:r>
              <a:rPr lang="en-US" sz="3200"/>
              <a:t>(Focusing on Operating Expenses w/o WMBE)</a:t>
            </a:r>
          </a:p>
        </p:txBody>
      </p:sp>
      <p:sp>
        <p:nvSpPr>
          <p:cNvPr id="4" name="Slide Number Placeholder 3">
            <a:extLst>
              <a:ext uri="{FF2B5EF4-FFF2-40B4-BE49-F238E27FC236}">
                <a16:creationId xmlns:a16="http://schemas.microsoft.com/office/drawing/2014/main" id="{9F5C7B2D-7848-4B4D-8419-FDF8E57014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60E5A4D-2439-42BC-BABB-6AD786F2FD5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EA5FB86-7FBC-B0F0-94A0-008B6245BA79}"/>
              </a:ext>
            </a:extLst>
          </p:cNvPr>
          <p:cNvSpPr txBox="1"/>
          <p:nvPr/>
        </p:nvSpPr>
        <p:spPr>
          <a:xfrm>
            <a:off x="527407" y="5178026"/>
            <a:ext cx="10941998"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Note: The increase of % of Tax Levy Spending from 2019 to 2020 was mainly due to the new Opportunity Youth Initiative (OYI) spending in 2020.  The decrease of % of Tax Levy Spending from 2021 to 2022 was mainly due to delay of OYI spending in 2022.</a:t>
            </a:r>
          </a:p>
        </p:txBody>
      </p:sp>
      <p:pic>
        <p:nvPicPr>
          <p:cNvPr id="11" name="Picture 10">
            <a:extLst>
              <a:ext uri="{FF2B5EF4-FFF2-40B4-BE49-F238E27FC236}">
                <a16:creationId xmlns:a16="http://schemas.microsoft.com/office/drawing/2014/main" id="{C19BBC72-19E5-B143-2F37-C5B3656A17A4}"/>
              </a:ext>
            </a:extLst>
          </p:cNvPr>
          <p:cNvPicPr>
            <a:picLocks noChangeAspect="1"/>
          </p:cNvPicPr>
          <p:nvPr/>
        </p:nvPicPr>
        <p:blipFill>
          <a:blip r:embed="rId3"/>
          <a:stretch>
            <a:fillRect/>
          </a:stretch>
        </p:blipFill>
        <p:spPr>
          <a:xfrm>
            <a:off x="527407" y="1635186"/>
            <a:ext cx="10665710" cy="3443788"/>
          </a:xfrm>
          <a:prstGeom prst="rect">
            <a:avLst/>
          </a:prstGeom>
        </p:spPr>
      </p:pic>
    </p:spTree>
    <p:extLst>
      <p:ext uri="{BB962C8B-B14F-4D97-AF65-F5344CB8AC3E}">
        <p14:creationId xmlns:p14="http://schemas.microsoft.com/office/powerpoint/2010/main" val="2821388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4B75-BAA1-4603-9005-D401B6983C70}"/>
              </a:ext>
            </a:extLst>
          </p:cNvPr>
          <p:cNvSpPr>
            <a:spLocks noGrp="1"/>
          </p:cNvSpPr>
          <p:nvPr>
            <p:ph type="title"/>
          </p:nvPr>
        </p:nvSpPr>
        <p:spPr>
          <a:xfrm>
            <a:off x="609600" y="191589"/>
            <a:ext cx="10972800" cy="1344546"/>
          </a:xfrm>
        </p:spPr>
        <p:txBody>
          <a:bodyPr>
            <a:noAutofit/>
          </a:bodyPr>
          <a:lstStyle/>
          <a:p>
            <a:r>
              <a:rPr lang="en-US" b="1"/>
              <a:t>Equity Spending Summary </a:t>
            </a:r>
            <a:br>
              <a:rPr lang="en-US"/>
            </a:br>
            <a:r>
              <a:rPr lang="en-US" sz="3200"/>
              <a:t>(w/o Capital &amp; WMBE)</a:t>
            </a:r>
          </a:p>
        </p:txBody>
      </p:sp>
      <p:sp>
        <p:nvSpPr>
          <p:cNvPr id="4" name="Slide Number Placeholder 3">
            <a:extLst>
              <a:ext uri="{FF2B5EF4-FFF2-40B4-BE49-F238E27FC236}">
                <a16:creationId xmlns:a16="http://schemas.microsoft.com/office/drawing/2014/main" id="{9F5C7B2D-7848-4B4D-8419-FDF8E57014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60E5A4D-2439-42BC-BABB-6AD786F2FD5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10" name="Content Placeholder 9">
            <a:extLst>
              <a:ext uri="{FF2B5EF4-FFF2-40B4-BE49-F238E27FC236}">
                <a16:creationId xmlns:a16="http://schemas.microsoft.com/office/drawing/2014/main" id="{3542AB53-5342-AC45-6290-A0ADDFB9F7BF}"/>
              </a:ext>
            </a:extLst>
          </p:cNvPr>
          <p:cNvPicPr>
            <a:picLocks noGrp="1" noChangeAspect="1"/>
          </p:cNvPicPr>
          <p:nvPr>
            <p:ph idx="1"/>
          </p:nvPr>
        </p:nvPicPr>
        <p:blipFill>
          <a:blip r:embed="rId3"/>
          <a:stretch>
            <a:fillRect/>
          </a:stretch>
        </p:blipFill>
        <p:spPr>
          <a:xfrm>
            <a:off x="1143323" y="1425465"/>
            <a:ext cx="10106880" cy="4615610"/>
          </a:xfrm>
          <a:prstGeom prst="rect">
            <a:avLst/>
          </a:prstGeom>
        </p:spPr>
      </p:pic>
    </p:spTree>
    <p:extLst>
      <p:ext uri="{BB962C8B-B14F-4D97-AF65-F5344CB8AC3E}">
        <p14:creationId xmlns:p14="http://schemas.microsoft.com/office/powerpoint/2010/main" val="31517786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6BBD97-7AA9-471E-A8FF-E7D494EF60A5}"/>
              </a:ext>
            </a:extLst>
          </p:cNvPr>
          <p:cNvSpPr>
            <a:spLocks noGrp="1"/>
          </p:cNvSpPr>
          <p:nvPr>
            <p:ph type="sldNum"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460E5A4D-2439-42BC-BABB-6AD786F2FD5F}" type="slidenum">
              <a:rPr kumimoji="0" 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ct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87526136-3319-28AF-F2C2-EB2A2382A9E7}"/>
              </a:ext>
            </a:extLst>
          </p:cNvPr>
          <p:cNvSpPr>
            <a:spLocks noGrp="1"/>
          </p:cNvSpPr>
          <p:nvPr>
            <p:ph type="title"/>
          </p:nvPr>
        </p:nvSpPr>
        <p:spPr>
          <a:xfrm>
            <a:off x="609600" y="115994"/>
            <a:ext cx="10972800" cy="1096986"/>
          </a:xfrm>
        </p:spPr>
        <p:txBody>
          <a:bodyPr>
            <a:noAutofit/>
          </a:bodyPr>
          <a:lstStyle/>
          <a:p>
            <a:r>
              <a:rPr lang="en-US" sz="3600" b="1"/>
              <a:t>ESAP Dashboard</a:t>
            </a:r>
            <a:endParaRPr lang="en-US" sz="3600"/>
          </a:p>
        </p:txBody>
      </p:sp>
      <p:sp>
        <p:nvSpPr>
          <p:cNvPr id="6" name="Title 6">
            <a:extLst>
              <a:ext uri="{FF2B5EF4-FFF2-40B4-BE49-F238E27FC236}">
                <a16:creationId xmlns:a16="http://schemas.microsoft.com/office/drawing/2014/main" id="{AACB419A-35AD-B444-BAEB-B4961E9BECD3}"/>
              </a:ext>
            </a:extLst>
          </p:cNvPr>
          <p:cNvSpPr txBox="1">
            <a:spLocks/>
          </p:cNvSpPr>
          <p:nvPr/>
        </p:nvSpPr>
        <p:spPr bwMode="auto">
          <a:xfrm>
            <a:off x="2135211" y="6286873"/>
            <a:ext cx="7921578" cy="62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400" kern="1200">
                <a:solidFill>
                  <a:srgbClr val="1B4A55"/>
                </a:solidFill>
                <a:latin typeface="+mn-lt"/>
                <a:ea typeface="+mj-ea"/>
                <a:cs typeface="+mj-cs"/>
              </a:defRPr>
            </a:lvl1pPr>
            <a:lvl2pPr algn="ctr" rtl="0" eaLnBrk="1" fontAlgn="base" hangingPunct="1">
              <a:spcBef>
                <a:spcPct val="0"/>
              </a:spcBef>
              <a:spcAft>
                <a:spcPct val="0"/>
              </a:spcAft>
              <a:defRPr sz="4400">
                <a:solidFill>
                  <a:srgbClr val="1B4A55"/>
                </a:solidFill>
                <a:latin typeface="Calibri" panose="020F0502020204030204" pitchFamily="34" charset="0"/>
              </a:defRPr>
            </a:lvl2pPr>
            <a:lvl3pPr algn="ctr" rtl="0" eaLnBrk="1" fontAlgn="base" hangingPunct="1">
              <a:spcBef>
                <a:spcPct val="0"/>
              </a:spcBef>
              <a:spcAft>
                <a:spcPct val="0"/>
              </a:spcAft>
              <a:defRPr sz="4400">
                <a:solidFill>
                  <a:srgbClr val="1B4A55"/>
                </a:solidFill>
                <a:latin typeface="Calibri" panose="020F0502020204030204" pitchFamily="34" charset="0"/>
              </a:defRPr>
            </a:lvl3pPr>
            <a:lvl4pPr algn="ctr" rtl="0" eaLnBrk="1" fontAlgn="base" hangingPunct="1">
              <a:spcBef>
                <a:spcPct val="0"/>
              </a:spcBef>
              <a:spcAft>
                <a:spcPct val="0"/>
              </a:spcAft>
              <a:defRPr sz="4400">
                <a:solidFill>
                  <a:srgbClr val="1B4A55"/>
                </a:solidFill>
                <a:latin typeface="Calibri" panose="020F0502020204030204" pitchFamily="34" charset="0"/>
              </a:defRPr>
            </a:lvl4pPr>
            <a:lvl5pPr algn="ctr" rtl="0" eaLnBrk="1" fontAlgn="base" hangingPunct="1">
              <a:spcBef>
                <a:spcPct val="0"/>
              </a:spcBef>
              <a:spcAft>
                <a:spcPct val="0"/>
              </a:spcAft>
              <a:defRPr sz="4400">
                <a:solidFill>
                  <a:srgbClr val="1B4A55"/>
                </a:solidFill>
                <a:latin typeface="Calibri" panose="020F0502020204030204" pitchFamily="34" charset="0"/>
              </a:defRPr>
            </a:lvl5pPr>
            <a:lvl6pPr marL="457200" algn="ctr" rtl="0" eaLnBrk="1" fontAlgn="base" hangingPunct="1">
              <a:spcBef>
                <a:spcPct val="0"/>
              </a:spcBef>
              <a:spcAft>
                <a:spcPct val="0"/>
              </a:spcAft>
              <a:defRPr sz="4400">
                <a:solidFill>
                  <a:srgbClr val="1B4A55"/>
                </a:solidFill>
                <a:latin typeface="Calibri" panose="020F0502020204030204" pitchFamily="34" charset="0"/>
              </a:defRPr>
            </a:lvl6pPr>
            <a:lvl7pPr marL="914400" algn="ctr" rtl="0" eaLnBrk="1" fontAlgn="base" hangingPunct="1">
              <a:spcBef>
                <a:spcPct val="0"/>
              </a:spcBef>
              <a:spcAft>
                <a:spcPct val="0"/>
              </a:spcAft>
              <a:defRPr sz="4400">
                <a:solidFill>
                  <a:srgbClr val="1B4A55"/>
                </a:solidFill>
                <a:latin typeface="Calibri" panose="020F0502020204030204" pitchFamily="34" charset="0"/>
              </a:defRPr>
            </a:lvl7pPr>
            <a:lvl8pPr marL="1371600" algn="ctr" rtl="0" eaLnBrk="1" fontAlgn="base" hangingPunct="1">
              <a:spcBef>
                <a:spcPct val="0"/>
              </a:spcBef>
              <a:spcAft>
                <a:spcPct val="0"/>
              </a:spcAft>
              <a:defRPr sz="4400">
                <a:solidFill>
                  <a:srgbClr val="1B4A55"/>
                </a:solidFill>
                <a:latin typeface="Calibri" panose="020F0502020204030204" pitchFamily="34" charset="0"/>
              </a:defRPr>
            </a:lvl8pPr>
            <a:lvl9pPr marL="1828800" algn="ctr" rtl="0" eaLnBrk="1" fontAlgn="base" hangingPunct="1">
              <a:spcBef>
                <a:spcPct val="0"/>
              </a:spcBef>
              <a:spcAft>
                <a:spcPct val="0"/>
              </a:spcAft>
              <a:defRPr sz="4400">
                <a:solidFill>
                  <a:srgbClr val="1B4A55"/>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1B4A55"/>
                </a:solidFill>
                <a:effectLst/>
                <a:uLnTx/>
                <a:uFillTx/>
                <a:latin typeface="Arial" panose="020B0604020202020204"/>
                <a:ea typeface="+mj-ea"/>
                <a:cs typeface="+mj-cs"/>
                <a:hlinkClick r:id="rId2"/>
              </a:rPr>
              <a:t>https://bi-hub.portseattle.org/#/views/Equityspending/Equityspending?:iid=1</a:t>
            </a:r>
            <a:r>
              <a:rPr kumimoji="0" lang="en-US" sz="1800" b="0" i="0" u="none" strike="noStrike" kern="1200" cap="none" spc="0" normalizeH="0" baseline="0" noProof="0">
                <a:ln>
                  <a:noFill/>
                </a:ln>
                <a:solidFill>
                  <a:srgbClr val="1B4A55"/>
                </a:solidFill>
                <a:effectLst/>
                <a:uLnTx/>
                <a:uFillTx/>
                <a:latin typeface="Arial" panose="020B0604020202020204"/>
                <a:ea typeface="+mj-ea"/>
                <a:cs typeface="+mj-cs"/>
              </a:rPr>
              <a:t> </a:t>
            </a:r>
            <a:endParaRPr kumimoji="0" lang="en-US" sz="4800" b="0" i="0" u="none" strike="noStrike" kern="1200" cap="none" spc="0" normalizeH="0" baseline="0" noProof="0">
              <a:ln>
                <a:noFill/>
              </a:ln>
              <a:solidFill>
                <a:srgbClr val="1B4A55"/>
              </a:solidFill>
              <a:effectLst/>
              <a:uLnTx/>
              <a:uFillTx/>
              <a:latin typeface="Arial" panose="020B0604020202020204"/>
              <a:ea typeface="+mj-ea"/>
              <a:cs typeface="+mj-cs"/>
            </a:endParaRPr>
          </a:p>
        </p:txBody>
      </p:sp>
      <p:pic>
        <p:nvPicPr>
          <p:cNvPr id="5" name="Picture 4">
            <a:extLst>
              <a:ext uri="{FF2B5EF4-FFF2-40B4-BE49-F238E27FC236}">
                <a16:creationId xmlns:a16="http://schemas.microsoft.com/office/drawing/2014/main" id="{CD28B26E-5CF9-8083-BD3A-639DAAF9EE68}"/>
              </a:ext>
            </a:extLst>
          </p:cNvPr>
          <p:cNvPicPr>
            <a:picLocks noChangeAspect="1"/>
          </p:cNvPicPr>
          <p:nvPr/>
        </p:nvPicPr>
        <p:blipFill>
          <a:blip r:embed="rId3"/>
          <a:stretch>
            <a:fillRect/>
          </a:stretch>
        </p:blipFill>
        <p:spPr>
          <a:xfrm>
            <a:off x="243934" y="962527"/>
            <a:ext cx="11704132" cy="5128556"/>
          </a:xfrm>
          <a:prstGeom prst="rect">
            <a:avLst/>
          </a:prstGeom>
        </p:spPr>
      </p:pic>
    </p:spTree>
    <p:extLst>
      <p:ext uri="{BB962C8B-B14F-4D97-AF65-F5344CB8AC3E}">
        <p14:creationId xmlns:p14="http://schemas.microsoft.com/office/powerpoint/2010/main" val="1328708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1686FA-7216-41B1-B387-E38A1EA04384}"/>
              </a:ext>
            </a:extLst>
          </p:cNvPr>
          <p:cNvSpPr>
            <a:spLocks noGrp="1"/>
          </p:cNvSpPr>
          <p:nvPr>
            <p:ph type="ctrTitle"/>
          </p:nvPr>
        </p:nvSpPr>
        <p:spPr>
          <a:xfrm>
            <a:off x="121186" y="396607"/>
            <a:ext cx="11887200" cy="5310130"/>
          </a:xfrm>
        </p:spPr>
        <p:txBody>
          <a:bodyPr>
            <a:normAutofit/>
          </a:bodyPr>
          <a:lstStyle/>
          <a:p>
            <a:r>
              <a:rPr lang="en-US" sz="6000" b="1"/>
              <a:t> Quick Tutorial on the</a:t>
            </a:r>
            <a:br>
              <a:rPr lang="en-US" sz="6000" b="1"/>
            </a:br>
            <a:r>
              <a:rPr lang="en-US" sz="6000" b="1"/>
              <a:t>ESAP Dashboard</a:t>
            </a:r>
            <a:br>
              <a:rPr lang="en-US" sz="6000" b="1"/>
            </a:br>
            <a:r>
              <a:rPr lang="en-US" sz="2400">
                <a:hlinkClick r:id="rId3"/>
              </a:rPr>
              <a:t>https://public.tableau.com/app/profile/tania.park/viz/Equityspending/Equityspending</a:t>
            </a:r>
            <a:r>
              <a:rPr lang="en-US" sz="2400"/>
              <a:t> </a:t>
            </a:r>
            <a:endParaRPr lang="en-US" sz="6000"/>
          </a:p>
        </p:txBody>
      </p:sp>
      <p:sp>
        <p:nvSpPr>
          <p:cNvPr id="4" name="Slide Number Placeholder 3">
            <a:extLst>
              <a:ext uri="{FF2B5EF4-FFF2-40B4-BE49-F238E27FC236}">
                <a16:creationId xmlns:a16="http://schemas.microsoft.com/office/drawing/2014/main" id="{B04CECD2-2B40-41E7-B350-FD34528124D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1B25EC3-C35B-44F6-B8D9-B0E9DAE93B9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58848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292433" y="679537"/>
            <a:ext cx="3727600" cy="5431200"/>
          </a:xfrm>
          <a:prstGeom prst="rect">
            <a:avLst/>
          </a:prstGeom>
        </p:spPr>
        <p:txBody>
          <a:bodyPr spcFirstLastPara="1" wrap="square" lIns="121900" tIns="121900" rIns="121900" bIns="121900" anchor="ctr" anchorCtr="0">
            <a:noAutofit/>
          </a:bodyPr>
          <a:lstStyle/>
          <a:p>
            <a:r>
              <a:rPr lang="en" sz="1733">
                <a:solidFill>
                  <a:schemeClr val="lt1"/>
                </a:solidFill>
              </a:rPr>
              <a:t>Examples from King County, WA</a:t>
            </a:r>
            <a:endParaRPr sz="1733">
              <a:solidFill>
                <a:schemeClr val="lt1"/>
              </a:solidFill>
            </a:endParaRPr>
          </a:p>
          <a:p>
            <a:endParaRPr sz="1733">
              <a:solidFill>
                <a:schemeClr val="lt1"/>
              </a:solidFill>
            </a:endParaRPr>
          </a:p>
          <a:p>
            <a:r>
              <a:rPr lang="en" sz="1733" b="1" u="sng">
                <a:solidFill>
                  <a:schemeClr val="lt1"/>
                </a:solidFill>
                <a:hlinkClick r:id="rId3">
                  <a:extLst>
                    <a:ext uri="{A12FA001-AC4F-418D-AE19-62706E023703}">
                      <ahyp:hlinkClr xmlns:ahyp="http://schemas.microsoft.com/office/drawing/2018/hyperlinkcolor" val="tx"/>
                    </a:ext>
                  </a:extLst>
                </a:hlinkClick>
              </a:rPr>
              <a:t>The County</a:t>
            </a:r>
            <a:r>
              <a:rPr lang="en" sz="1733" b="1">
                <a:solidFill>
                  <a:schemeClr val="lt1"/>
                </a:solidFill>
              </a:rPr>
              <a:t> </a:t>
            </a:r>
            <a:r>
              <a:rPr lang="en" sz="1733">
                <a:solidFill>
                  <a:schemeClr val="lt1"/>
                </a:solidFill>
              </a:rPr>
              <a:t>used racial equity tools to develop a shared vision of the “unhealthy stream” that creates inequities and the “healthy stream” that creates equity to guide their work </a:t>
            </a:r>
            <a:endParaRPr sz="1733">
              <a:solidFill>
                <a:schemeClr val="lt1"/>
              </a:solidFill>
            </a:endParaRPr>
          </a:p>
          <a:p>
            <a:endParaRPr sz="1733" b="1">
              <a:solidFill>
                <a:schemeClr val="lt1"/>
              </a:solidFill>
            </a:endParaRPr>
          </a:p>
          <a:p>
            <a:endParaRPr sz="1733" b="1">
              <a:solidFill>
                <a:schemeClr val="lt1"/>
              </a:solidFill>
            </a:endParaRPr>
          </a:p>
          <a:p>
            <a:pPr>
              <a:lnSpc>
                <a:spcPct val="80000"/>
              </a:lnSpc>
            </a:pPr>
            <a:r>
              <a:rPr lang="en" sz="1733">
                <a:solidFill>
                  <a:schemeClr val="lt1"/>
                </a:solidFill>
              </a:rPr>
              <a:t>Also, “when setting up the FY21-2022 </a:t>
            </a:r>
            <a:r>
              <a:rPr lang="en" sz="1733" b="1">
                <a:solidFill>
                  <a:schemeClr val="lt1"/>
                </a:solidFill>
              </a:rPr>
              <a:t>County</a:t>
            </a:r>
            <a:r>
              <a:rPr lang="en" sz="1733">
                <a:solidFill>
                  <a:schemeClr val="lt1"/>
                </a:solidFill>
              </a:rPr>
              <a:t> budget [consideration was given to] investing away from systems that cause harm and investing in [the] community [instead]; </a:t>
            </a:r>
            <a:r>
              <a:rPr lang="en" sz="1733" b="1">
                <a:solidFill>
                  <a:schemeClr val="lt1"/>
                </a:solidFill>
              </a:rPr>
              <a:t>a divest-and-invest strategy</a:t>
            </a:r>
            <a:r>
              <a:rPr lang="en" sz="1733">
                <a:solidFill>
                  <a:schemeClr val="lt1"/>
                </a:solidFill>
              </a:rPr>
              <a:t>. “Some departments [also] do an </a:t>
            </a:r>
            <a:r>
              <a:rPr lang="en" sz="1733" b="1">
                <a:solidFill>
                  <a:schemeClr val="lt1"/>
                </a:solidFill>
              </a:rPr>
              <a:t>equity review of their entire budget.</a:t>
            </a:r>
            <a:r>
              <a:rPr lang="en" sz="1733">
                <a:solidFill>
                  <a:schemeClr val="lt1"/>
                </a:solidFill>
              </a:rPr>
              <a:t>” </a:t>
            </a:r>
            <a:endParaRPr sz="1733" b="1">
              <a:solidFill>
                <a:schemeClr val="lt1"/>
              </a:solidFill>
            </a:endParaRPr>
          </a:p>
          <a:p>
            <a:pPr>
              <a:spcBef>
                <a:spcPts val="667"/>
              </a:spcBef>
            </a:pPr>
            <a:endParaRPr sz="1755" b="1">
              <a:solidFill>
                <a:srgbClr val="980000"/>
              </a:solidFill>
            </a:endParaRPr>
          </a:p>
        </p:txBody>
      </p:sp>
      <p:sp>
        <p:nvSpPr>
          <p:cNvPr id="93" name="Google Shape;93;p18"/>
          <p:cNvSpPr txBox="1"/>
          <p:nvPr/>
        </p:nvSpPr>
        <p:spPr>
          <a:xfrm>
            <a:off x="5289833" y="5570467"/>
            <a:ext cx="6799600" cy="5888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pPr>
            <a:r>
              <a:rPr lang="en" sz="1067" i="1" kern="0">
                <a:solidFill>
                  <a:srgbClr val="000000"/>
                </a:solidFill>
                <a:latin typeface="Arial"/>
                <a:cs typeface="Arial"/>
                <a:sym typeface="Arial"/>
              </a:rPr>
              <a:t>Note. </a:t>
            </a:r>
            <a:r>
              <a:rPr lang="en" sz="1067" kern="0">
                <a:solidFill>
                  <a:srgbClr val="000000"/>
                </a:solidFill>
                <a:latin typeface="Arial"/>
                <a:cs typeface="Arial"/>
                <a:sym typeface="Arial"/>
              </a:rPr>
              <a:t>This model was produced by Ruqaiijah Yearby in 2021, summarizing the use of racial equity tools to address systemic racism and the social determinants of health. Copyright 2021 by Ruqaiijah Yearby. </a:t>
            </a:r>
            <a:endParaRPr sz="1067" kern="0">
              <a:solidFill>
                <a:srgbClr val="000000"/>
              </a:solidFill>
              <a:latin typeface="Arial"/>
              <a:cs typeface="Arial"/>
              <a:sym typeface="Arial"/>
            </a:endParaRPr>
          </a:p>
          <a:p>
            <a:pPr defTabSz="1219170">
              <a:spcBef>
                <a:spcPts val="1067"/>
              </a:spcBef>
              <a:buClr>
                <a:srgbClr val="000000"/>
              </a:buClr>
            </a:pPr>
            <a:endParaRPr sz="1333" kern="0">
              <a:solidFill>
                <a:srgbClr val="FFFFFF"/>
              </a:solidFill>
              <a:latin typeface="Arial"/>
              <a:cs typeface="Arial"/>
              <a:sym typeface="Arial"/>
            </a:endParaRPr>
          </a:p>
        </p:txBody>
      </p:sp>
      <p:pic>
        <p:nvPicPr>
          <p:cNvPr id="94" name="Google Shape;94;p18"/>
          <p:cNvPicPr preferRelativeResize="0"/>
          <p:nvPr/>
        </p:nvPicPr>
        <p:blipFill>
          <a:blip r:embed="rId4">
            <a:alphaModFix/>
          </a:blip>
          <a:stretch>
            <a:fillRect/>
          </a:stretch>
        </p:blipFill>
        <p:spPr>
          <a:xfrm>
            <a:off x="4192434" y="643117"/>
            <a:ext cx="7688869" cy="4846616"/>
          </a:xfrm>
          <a:prstGeom prst="rect">
            <a:avLst/>
          </a:prstGeom>
          <a:noFill/>
          <a:ln>
            <a:noFill/>
          </a:ln>
        </p:spPr>
      </p:pic>
      <p:sp>
        <p:nvSpPr>
          <p:cNvPr id="95" name="Google Shape;95;p18"/>
          <p:cNvSpPr txBox="1"/>
          <p:nvPr/>
        </p:nvSpPr>
        <p:spPr>
          <a:xfrm>
            <a:off x="4192433" y="187133"/>
            <a:ext cx="6417200" cy="696048"/>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1333"/>
              </a:spcAft>
              <a:buClr>
                <a:srgbClr val="000000"/>
              </a:buClr>
            </a:pPr>
            <a:r>
              <a:rPr lang="en" sz="1600" b="1" kern="0">
                <a:solidFill>
                  <a:srgbClr val="2E75B5"/>
                </a:solidFill>
                <a:latin typeface="Arial"/>
                <a:cs typeface="Arial"/>
                <a:sym typeface="Arial"/>
              </a:rPr>
              <a:t>Figure 2.</a:t>
            </a:r>
            <a:r>
              <a:rPr lang="en" sz="1600" kern="0">
                <a:solidFill>
                  <a:srgbClr val="2E75B5"/>
                </a:solidFill>
                <a:latin typeface="Arial"/>
                <a:cs typeface="Arial"/>
                <a:sym typeface="Arial"/>
              </a:rPr>
              <a:t> </a:t>
            </a:r>
            <a:r>
              <a:rPr lang="en" sz="1600" kern="0">
                <a:solidFill>
                  <a:srgbClr val="000000"/>
                </a:solidFill>
                <a:latin typeface="Arial"/>
                <a:cs typeface="Arial"/>
                <a:sym typeface="Arial"/>
              </a:rPr>
              <a:t>Addressing Racial Equity Model, 2021</a:t>
            </a:r>
            <a:endParaRPr sz="1600" kern="0">
              <a:solidFill>
                <a:srgbClr val="000000"/>
              </a:solidFill>
              <a:latin typeface="Arial"/>
              <a:cs typeface="Arial"/>
              <a:sym typeface="Arial"/>
            </a:endParaRPr>
          </a:p>
        </p:txBody>
      </p:sp>
      <p:sp>
        <p:nvSpPr>
          <p:cNvPr id="96" name="Google Shape;96;p18"/>
          <p:cNvSpPr txBox="1"/>
          <p:nvPr/>
        </p:nvSpPr>
        <p:spPr>
          <a:xfrm>
            <a:off x="292433" y="6347934"/>
            <a:ext cx="4610400" cy="513883"/>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 sz="933" kern="0">
                <a:solidFill>
                  <a:srgbClr val="000000"/>
                </a:solidFill>
                <a:latin typeface="Arial"/>
                <a:cs typeface="Arial"/>
                <a:sym typeface="Arial"/>
              </a:rPr>
              <a:t>Copyright © 2023 by Ruqaiijah Yearby and Crystal Lewis.  All rights reserved.</a:t>
            </a:r>
            <a:endParaRPr sz="1867" kern="0">
              <a:solidFill>
                <a:srgbClr val="000000"/>
              </a:solidFill>
              <a:latin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C344-36D7-4EF4-BEA1-F3EA4C6CFDAE}"/>
              </a:ext>
            </a:extLst>
          </p:cNvPr>
          <p:cNvSpPr>
            <a:spLocks noGrp="1"/>
          </p:cNvSpPr>
          <p:nvPr>
            <p:ph type="title"/>
          </p:nvPr>
        </p:nvSpPr>
        <p:spPr/>
        <p:txBody>
          <a:bodyPr>
            <a:normAutofit fontScale="90000"/>
          </a:bodyPr>
          <a:lstStyle/>
          <a:p>
            <a:r>
              <a:rPr lang="en-US" b="1"/>
              <a:t>At the Division-Level (continued)</a:t>
            </a:r>
          </a:p>
        </p:txBody>
      </p:sp>
      <p:sp>
        <p:nvSpPr>
          <p:cNvPr id="4" name="Slide Number Placeholder 3">
            <a:extLst>
              <a:ext uri="{FF2B5EF4-FFF2-40B4-BE49-F238E27FC236}">
                <a16:creationId xmlns:a16="http://schemas.microsoft.com/office/drawing/2014/main" id="{B21FF64A-7A53-4449-A52C-D07E130A6CC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210D47-99BB-4613-8581-A6CCD49D5C5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B0AB7CF9-2EF6-568E-56A5-CFECF04CBEE8}"/>
              </a:ext>
            </a:extLst>
          </p:cNvPr>
          <p:cNvSpPr>
            <a:spLocks noGrp="1"/>
          </p:cNvSpPr>
          <p:nvPr>
            <p:ph idx="1"/>
          </p:nvPr>
        </p:nvSpPr>
        <p:spPr>
          <a:xfrm>
            <a:off x="690081" y="873641"/>
            <a:ext cx="10811838" cy="4731948"/>
          </a:xfrm>
        </p:spPr>
        <p:txBody>
          <a:bodyPr vert="horz" lIns="91440" tIns="45720" rIns="91440" bIns="45720" rtlCol="0" anchor="t">
            <a:noAutofit/>
          </a:bodyPr>
          <a:lstStyle/>
          <a:p>
            <a:pPr marL="0" marR="0" lvl="0" indent="0" fontAlgn="base">
              <a:spcBef>
                <a:spcPts val="0"/>
              </a:spcBef>
              <a:spcAft>
                <a:spcPts val="0"/>
              </a:spcAft>
              <a:buNone/>
            </a:pPr>
            <a:r>
              <a:rPr lang="en-US" sz="2200" b="1">
                <a:solidFill>
                  <a:schemeClr val="accent4">
                    <a:lumMod val="25000"/>
                  </a:schemeClr>
                </a:solidFill>
                <a:effectLst/>
                <a:ea typeface="Times New Roman" panose="02020603050405020304" pitchFamily="18" charset="0"/>
              </a:rPr>
              <a:t>Step 3</a:t>
            </a:r>
          </a:p>
          <a:p>
            <a:pPr marL="0" indent="0" fontAlgn="base">
              <a:spcBef>
                <a:spcPts val="0"/>
              </a:spcBef>
              <a:buNone/>
            </a:pPr>
            <a:r>
              <a:rPr lang="en-US" sz="2200">
                <a:solidFill>
                  <a:schemeClr val="accent4">
                    <a:lumMod val="25000"/>
                  </a:schemeClr>
                </a:solidFill>
                <a:effectLst/>
                <a:ea typeface="Times New Roman" panose="02020603050405020304" pitchFamily="18" charset="0"/>
              </a:rPr>
              <a:t>Answer the following questions, regarding your 2023 and 2024 budgets. </a:t>
            </a:r>
            <a:endParaRPr lang="en-US" sz="2200">
              <a:solidFill>
                <a:schemeClr val="accent4">
                  <a:lumMod val="25000"/>
                </a:schemeClr>
              </a:solidFill>
              <a:ea typeface="Times New Roman" panose="02020603050405020304" pitchFamily="18" charset="0"/>
            </a:endParaRPr>
          </a:p>
          <a:p>
            <a:pPr marL="0" indent="0" fontAlgn="base">
              <a:spcBef>
                <a:spcPts val="0"/>
              </a:spcBef>
              <a:buNone/>
            </a:pPr>
            <a:r>
              <a:rPr lang="en-US" sz="2200">
                <a:solidFill>
                  <a:schemeClr val="accent4">
                    <a:lumMod val="25000"/>
                  </a:schemeClr>
                </a:solidFill>
                <a:ea typeface="Times New Roman" panose="02020603050405020304" pitchFamily="18" charset="0"/>
              </a:rPr>
              <a:t>Reminder – All Divisions will present their Budget Equity responses. </a:t>
            </a:r>
            <a:endParaRPr lang="en-US" sz="2200">
              <a:ea typeface="+mn-lt"/>
              <a:cs typeface="+mn-lt"/>
            </a:endParaRPr>
          </a:p>
          <a:p>
            <a:pPr marL="0" marR="0" lvl="0" indent="0" fontAlgn="base">
              <a:spcBef>
                <a:spcPts val="0"/>
              </a:spcBef>
              <a:spcAft>
                <a:spcPts val="0"/>
              </a:spcAft>
              <a:buNone/>
            </a:pPr>
            <a:endParaRPr lang="en-US" sz="2200">
              <a:solidFill>
                <a:schemeClr val="accent4">
                  <a:lumMod val="25000"/>
                </a:schemeClr>
              </a:solidFill>
              <a:effectLst/>
              <a:ea typeface="Times New Roman" panose="02020603050405020304" pitchFamily="18" charset="0"/>
              <a:cs typeface="Calibri"/>
            </a:endParaRPr>
          </a:p>
          <a:p>
            <a:pPr marL="457200" marR="0" lvl="0" indent="-457200" fontAlgn="base">
              <a:spcBef>
                <a:spcPts val="0"/>
              </a:spcBef>
              <a:spcAft>
                <a:spcPts val="0"/>
              </a:spcAft>
              <a:buFont typeface="+mj-lt"/>
              <a:buAutoNum type="arabicPeriod"/>
            </a:pPr>
            <a:r>
              <a:rPr lang="en-US" sz="2200" i="1">
                <a:solidFill>
                  <a:schemeClr val="accent4">
                    <a:lumMod val="25000"/>
                  </a:schemeClr>
                </a:solidFill>
                <a:effectLst/>
                <a:ea typeface="Times New Roman" panose="02020603050405020304" pitchFamily="18" charset="0"/>
              </a:rPr>
              <a:t>Did you have difficulty spending your budgeted equity dollars in 2023? And if so, why?  </a:t>
            </a:r>
          </a:p>
          <a:p>
            <a:pPr marL="457200" marR="0" lvl="0" indent="-457200" fontAlgn="base">
              <a:spcBef>
                <a:spcPts val="0"/>
              </a:spcBef>
              <a:spcAft>
                <a:spcPts val="0"/>
              </a:spcAft>
              <a:buFont typeface="+mj-lt"/>
              <a:buAutoNum type="arabicPeriod"/>
            </a:pPr>
            <a:r>
              <a:rPr lang="en-US" sz="2200" i="1">
                <a:solidFill>
                  <a:schemeClr val="accent4">
                    <a:lumMod val="25000"/>
                  </a:schemeClr>
                </a:solidFill>
                <a:effectLst/>
                <a:ea typeface="Times New Roman" panose="02020603050405020304" pitchFamily="18" charset="0"/>
              </a:rPr>
              <a:t>In your 2024 budget, how did your Division choose to prioritize equity programs with the available budget?  </a:t>
            </a:r>
          </a:p>
          <a:p>
            <a:pPr marL="457200" marR="0" lvl="0" indent="-457200" fontAlgn="base">
              <a:spcBef>
                <a:spcPts val="0"/>
              </a:spcBef>
              <a:spcAft>
                <a:spcPts val="0"/>
              </a:spcAft>
              <a:buFont typeface="+mj-lt"/>
              <a:buAutoNum type="arabicPeriod"/>
            </a:pPr>
            <a:r>
              <a:rPr lang="en-US" sz="2200" i="1">
                <a:solidFill>
                  <a:schemeClr val="accent4">
                    <a:lumMod val="25000"/>
                  </a:schemeClr>
                </a:solidFill>
                <a:effectLst/>
                <a:ea typeface="Times New Roman" panose="02020603050405020304" pitchFamily="18" charset="0"/>
              </a:rPr>
              <a:t>How did you engage with staff and/or community during the 2024 budget process?  </a:t>
            </a:r>
          </a:p>
          <a:p>
            <a:pPr marL="457200" marR="0" lvl="0" indent="-457200" fontAlgn="base">
              <a:spcBef>
                <a:spcPts val="0"/>
              </a:spcBef>
              <a:spcAft>
                <a:spcPts val="0"/>
              </a:spcAft>
              <a:buFont typeface="+mj-lt"/>
              <a:buAutoNum type="arabicPeriod"/>
            </a:pPr>
            <a:r>
              <a:rPr lang="en-US" sz="2200" i="1">
                <a:solidFill>
                  <a:schemeClr val="accent4">
                    <a:lumMod val="25000"/>
                  </a:schemeClr>
                </a:solidFill>
                <a:effectLst/>
                <a:ea typeface="Times New Roman" panose="02020603050405020304" pitchFamily="18" charset="0"/>
              </a:rPr>
              <a:t>What new items have you added related to Equity, Diversity, and Inclusion in your 2024 budget (new requests and baseline budget)? </a:t>
            </a:r>
          </a:p>
        </p:txBody>
      </p:sp>
    </p:spTree>
    <p:extLst>
      <p:ext uri="{BB962C8B-B14F-4D97-AF65-F5344CB8AC3E}">
        <p14:creationId xmlns:p14="http://schemas.microsoft.com/office/powerpoint/2010/main" val="9163346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C344-36D7-4EF4-BEA1-F3EA4C6CFDAE}"/>
              </a:ext>
            </a:extLst>
          </p:cNvPr>
          <p:cNvSpPr>
            <a:spLocks noGrp="1"/>
          </p:cNvSpPr>
          <p:nvPr>
            <p:ph type="title"/>
          </p:nvPr>
        </p:nvSpPr>
        <p:spPr/>
        <p:txBody>
          <a:bodyPr>
            <a:normAutofit fontScale="90000"/>
          </a:bodyPr>
          <a:lstStyle/>
          <a:p>
            <a:r>
              <a:rPr lang="en-US" b="1"/>
              <a:t>At the Department-Level</a:t>
            </a:r>
          </a:p>
        </p:txBody>
      </p:sp>
      <p:sp>
        <p:nvSpPr>
          <p:cNvPr id="4" name="Slide Number Placeholder 3">
            <a:extLst>
              <a:ext uri="{FF2B5EF4-FFF2-40B4-BE49-F238E27FC236}">
                <a16:creationId xmlns:a16="http://schemas.microsoft.com/office/drawing/2014/main" id="{B21FF64A-7A53-4449-A52C-D07E130A6CC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5210D47-99BB-4613-8581-A6CCD49D5C5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B0AB7CF9-2EF6-568E-56A5-CFECF04CBEE8}"/>
              </a:ext>
            </a:extLst>
          </p:cNvPr>
          <p:cNvSpPr>
            <a:spLocks noGrp="1"/>
          </p:cNvSpPr>
          <p:nvPr>
            <p:ph idx="1"/>
          </p:nvPr>
        </p:nvSpPr>
        <p:spPr>
          <a:xfrm>
            <a:off x="690081" y="873641"/>
            <a:ext cx="10811838" cy="4731948"/>
          </a:xfrm>
        </p:spPr>
        <p:txBody>
          <a:bodyPr vert="horz" lIns="91440" tIns="45720" rIns="91440" bIns="45720" rtlCol="0" anchor="t">
            <a:noAutofit/>
          </a:bodyPr>
          <a:lstStyle/>
          <a:p>
            <a:pPr marL="0" indent="0" fontAlgn="base">
              <a:spcBef>
                <a:spcPts val="0"/>
              </a:spcBef>
              <a:buNone/>
            </a:pPr>
            <a:r>
              <a:rPr lang="en-US" sz="1800">
                <a:solidFill>
                  <a:schemeClr val="accent4">
                    <a:lumMod val="25000"/>
                  </a:schemeClr>
                </a:solidFill>
                <a:effectLst/>
                <a:ea typeface="Times New Roman" panose="02020603050405020304" pitchFamily="18" charset="0"/>
              </a:rPr>
              <a:t>All Departments must answer the following questions. The </a:t>
            </a:r>
            <a:r>
              <a:rPr lang="en-US" sz="1800">
                <a:solidFill>
                  <a:schemeClr val="accent4">
                    <a:lumMod val="25000"/>
                  </a:schemeClr>
                </a:solidFill>
                <a:ea typeface="Times New Roman" panose="02020603050405020304" pitchFamily="18" charset="0"/>
              </a:rPr>
              <a:t>responses </a:t>
            </a:r>
            <a:r>
              <a:rPr lang="en-US" sz="1800">
                <a:solidFill>
                  <a:schemeClr val="accent4">
                    <a:lumMod val="25000"/>
                  </a:schemeClr>
                </a:solidFill>
                <a:effectLst/>
                <a:ea typeface="Times New Roman" panose="02020603050405020304" pitchFamily="18" charset="0"/>
              </a:rPr>
              <a:t>will be provided to the Division-level. </a:t>
            </a:r>
            <a:r>
              <a:rPr lang="en-US" sz="1800">
                <a:solidFill>
                  <a:schemeClr val="accent4">
                    <a:lumMod val="25000"/>
                  </a:schemeClr>
                </a:solidFill>
                <a:ea typeface="Times New Roman" panose="02020603050405020304" pitchFamily="18" charset="0"/>
              </a:rPr>
              <a:t>Change for this year - Departments will not present their responses during their budget presentations.</a:t>
            </a:r>
            <a:endParaRPr lang="en-US" sz="1800">
              <a:solidFill>
                <a:schemeClr val="accent4">
                  <a:lumMod val="25000"/>
                </a:schemeClr>
              </a:solidFill>
              <a:effectLst/>
              <a:ea typeface="Times New Roman" panose="02020603050405020304" pitchFamily="18" charset="0"/>
              <a:cs typeface="Calibri"/>
            </a:endParaRPr>
          </a:p>
          <a:p>
            <a:pPr marL="0" marR="0" lvl="0" indent="0" fontAlgn="base">
              <a:spcBef>
                <a:spcPts val="0"/>
              </a:spcBef>
              <a:spcAft>
                <a:spcPts val="0"/>
              </a:spcAft>
              <a:buNone/>
            </a:pPr>
            <a:endParaRPr lang="en-US" sz="1800" i="1">
              <a:solidFill>
                <a:schemeClr val="accent4">
                  <a:lumMod val="25000"/>
                </a:schemeClr>
              </a:solidFill>
              <a:ea typeface="Times New Roman" panose="02020603050405020304" pitchFamily="18" charset="0"/>
            </a:endParaRPr>
          </a:p>
          <a:p>
            <a:pPr marL="0" marR="0" lvl="0" indent="0" fontAlgn="base">
              <a:spcBef>
                <a:spcPts val="0"/>
              </a:spcBef>
              <a:spcAft>
                <a:spcPts val="0"/>
              </a:spcAft>
              <a:buNone/>
            </a:pPr>
            <a:r>
              <a:rPr lang="en-US" sz="1800" i="1">
                <a:solidFill>
                  <a:schemeClr val="accent4">
                    <a:lumMod val="25000"/>
                  </a:schemeClr>
                </a:solidFill>
                <a:ea typeface="Times New Roman" panose="02020603050405020304" pitchFamily="18" charset="0"/>
              </a:rPr>
              <a:t>Departments have been working with Change Team members to set equity goals. Review your department’s equity goals with your Change Team members and respond to the following: </a:t>
            </a:r>
          </a:p>
          <a:p>
            <a:pPr marL="457200" marR="0" lvl="0" indent="-457200" fontAlgn="base">
              <a:spcBef>
                <a:spcPts val="0"/>
              </a:spcBef>
              <a:spcAft>
                <a:spcPts val="0"/>
              </a:spcAft>
              <a:buFont typeface="+mj-lt"/>
              <a:buAutoNum type="arabicPeriod"/>
            </a:pPr>
            <a:r>
              <a:rPr lang="en-US" sz="1800" i="1">
                <a:solidFill>
                  <a:schemeClr val="accent4">
                    <a:lumMod val="25000"/>
                  </a:schemeClr>
                </a:solidFill>
                <a:effectLst/>
                <a:ea typeface="Times New Roman" panose="02020603050405020304" pitchFamily="18" charset="0"/>
              </a:rPr>
              <a:t>Select your Division.</a:t>
            </a:r>
            <a:endParaRPr lang="en-US" sz="1800" i="1">
              <a:solidFill>
                <a:schemeClr val="accent4">
                  <a:lumMod val="25000"/>
                </a:schemeClr>
              </a:solidFill>
              <a:effectLst/>
              <a:ea typeface="Times New Roman" panose="02020603050405020304" pitchFamily="18" charset="0"/>
              <a:cs typeface="Calibri"/>
            </a:endParaRPr>
          </a:p>
          <a:p>
            <a:pPr marL="457200" indent="-457200" fontAlgn="base">
              <a:spcBef>
                <a:spcPts val="0"/>
              </a:spcBef>
              <a:buFont typeface="+mj-lt"/>
              <a:buAutoNum type="arabicPeriod"/>
            </a:pPr>
            <a:r>
              <a:rPr lang="en-US" sz="1800" i="1">
                <a:solidFill>
                  <a:schemeClr val="accent4">
                    <a:lumMod val="25000"/>
                  </a:schemeClr>
                </a:solidFill>
                <a:effectLst/>
                <a:ea typeface="Times New Roman" panose="02020603050405020304" pitchFamily="18" charset="0"/>
              </a:rPr>
              <a:t>Which Department(s) are you answering for?</a:t>
            </a:r>
            <a:r>
              <a:rPr lang="en-US" sz="1800" i="1">
                <a:solidFill>
                  <a:schemeClr val="accent4">
                    <a:lumMod val="25000"/>
                  </a:schemeClr>
                </a:solidFill>
                <a:ea typeface="Times New Roman" panose="02020603050405020304" pitchFamily="18" charset="0"/>
              </a:rPr>
              <a:t> </a:t>
            </a:r>
            <a:r>
              <a:rPr lang="en-US" sz="1800" i="1">
                <a:solidFill>
                  <a:schemeClr val="accent4">
                    <a:lumMod val="25000"/>
                  </a:schemeClr>
                </a:solidFill>
                <a:effectLst/>
                <a:ea typeface="Times New Roman" panose="02020603050405020304" pitchFamily="18" charset="0"/>
              </a:rPr>
              <a:t> Please provide a single department ORG number or list multiple department ORG numbers, separated by a comma.</a:t>
            </a:r>
            <a:r>
              <a:rPr lang="en-US" sz="1800" i="1">
                <a:solidFill>
                  <a:schemeClr val="accent4">
                    <a:lumMod val="25000"/>
                  </a:schemeClr>
                </a:solidFill>
                <a:ea typeface="Times New Roman" panose="02020603050405020304" pitchFamily="18" charset="0"/>
              </a:rPr>
              <a:t> </a:t>
            </a:r>
            <a:r>
              <a:rPr lang="en-US" sz="1800" i="1">
                <a:solidFill>
                  <a:schemeClr val="accent4">
                    <a:lumMod val="25000"/>
                  </a:schemeClr>
                </a:solidFill>
                <a:effectLst/>
                <a:ea typeface="Times New Roman" panose="02020603050405020304" pitchFamily="18" charset="0"/>
              </a:rPr>
              <a:t> If your draft department Equity Goals differ by department under a shared director, consider submitting responses by ORG.</a:t>
            </a:r>
            <a:endParaRPr lang="en-US" sz="1800" i="1">
              <a:solidFill>
                <a:schemeClr val="accent4">
                  <a:lumMod val="25000"/>
                </a:schemeClr>
              </a:solidFill>
              <a:effectLst/>
              <a:ea typeface="Times New Roman" panose="02020603050405020304" pitchFamily="18" charset="0"/>
              <a:cs typeface="Calibri"/>
            </a:endParaRPr>
          </a:p>
          <a:p>
            <a:pPr marL="457200" marR="0" lvl="0" indent="-457200" fontAlgn="base">
              <a:spcBef>
                <a:spcPts val="0"/>
              </a:spcBef>
              <a:spcAft>
                <a:spcPts val="0"/>
              </a:spcAft>
              <a:buFont typeface="+mj-lt"/>
              <a:buAutoNum type="arabicPeriod"/>
            </a:pPr>
            <a:r>
              <a:rPr lang="en-US" sz="1800" i="1">
                <a:solidFill>
                  <a:schemeClr val="accent4">
                    <a:lumMod val="25000"/>
                  </a:schemeClr>
                </a:solidFill>
                <a:effectLst/>
                <a:ea typeface="Times New Roman" panose="02020603050405020304" pitchFamily="18" charset="0"/>
              </a:rPr>
              <a:t>How does your proposed budget align with your department’s draft annual equity goals?</a:t>
            </a:r>
          </a:p>
          <a:p>
            <a:pPr marL="457200" marR="0" lvl="0" indent="-457200" fontAlgn="base">
              <a:spcBef>
                <a:spcPts val="0"/>
              </a:spcBef>
              <a:spcAft>
                <a:spcPts val="0"/>
              </a:spcAft>
              <a:buFont typeface="+mj-lt"/>
              <a:buAutoNum type="arabicPeriod"/>
            </a:pPr>
            <a:r>
              <a:rPr lang="en-US" sz="1800" i="1">
                <a:solidFill>
                  <a:schemeClr val="accent4">
                    <a:lumMod val="25000"/>
                  </a:schemeClr>
                </a:solidFill>
                <a:effectLst/>
                <a:ea typeface="Times New Roman" panose="02020603050405020304" pitchFamily="18" charset="0"/>
              </a:rPr>
              <a:t>OEDI is offering a comprehensive suite of training and learning opportunities for Port employees. Does your department need additional or specialized training that OEDI is not currently offering? If so, please propose this cost in your budget asks. </a:t>
            </a:r>
          </a:p>
          <a:p>
            <a:pPr marL="457200" marR="0" lvl="0" indent="-457200" fontAlgn="base">
              <a:spcBef>
                <a:spcPts val="0"/>
              </a:spcBef>
              <a:spcAft>
                <a:spcPts val="0"/>
              </a:spcAft>
              <a:buFont typeface="+mj-lt"/>
              <a:buAutoNum type="arabicPeriod"/>
            </a:pPr>
            <a:r>
              <a:rPr lang="en-US" sz="1800" i="1">
                <a:solidFill>
                  <a:schemeClr val="accent4">
                    <a:lumMod val="25000"/>
                  </a:schemeClr>
                </a:solidFill>
                <a:effectLst/>
                <a:ea typeface="Times New Roman" panose="02020603050405020304" pitchFamily="18" charset="0"/>
              </a:rPr>
              <a:t>Has the external training, education, and development for all team members been discussed and taken into consideration in your proposed budget?</a:t>
            </a:r>
          </a:p>
          <a:p>
            <a:pPr marL="457200" marR="0" lvl="0" indent="-457200" fontAlgn="base">
              <a:spcBef>
                <a:spcPts val="0"/>
              </a:spcBef>
              <a:spcAft>
                <a:spcPts val="0"/>
              </a:spcAft>
              <a:buFont typeface="+mj-lt"/>
              <a:buAutoNum type="arabicPeriod"/>
            </a:pPr>
            <a:r>
              <a:rPr lang="en-US" sz="1800" i="1">
                <a:solidFill>
                  <a:schemeClr val="accent4">
                    <a:lumMod val="25000"/>
                  </a:schemeClr>
                </a:solidFill>
                <a:effectLst/>
                <a:ea typeface="Times New Roman" panose="02020603050405020304" pitchFamily="18" charset="0"/>
              </a:rPr>
              <a:t>How did you engage with your department’s staff, other Port staff, and/or external stakeholders or communities during the budget process?</a:t>
            </a:r>
          </a:p>
          <a:p>
            <a:pPr marL="0" marR="0" lvl="0" indent="0" fontAlgn="base">
              <a:spcBef>
                <a:spcPts val="0"/>
              </a:spcBef>
              <a:spcAft>
                <a:spcPts val="0"/>
              </a:spcAft>
              <a:buNone/>
            </a:pPr>
            <a:endParaRPr lang="en-US" sz="1800" i="1">
              <a:solidFill>
                <a:schemeClr val="accent4">
                  <a:lumMod val="25000"/>
                </a:schemeClr>
              </a:solidFill>
              <a:effectLst/>
              <a:ea typeface="Times New Roman" panose="02020603050405020304" pitchFamily="18" charset="0"/>
            </a:endParaRPr>
          </a:p>
        </p:txBody>
      </p:sp>
    </p:spTree>
    <p:extLst>
      <p:ext uri="{BB962C8B-B14F-4D97-AF65-F5344CB8AC3E}">
        <p14:creationId xmlns:p14="http://schemas.microsoft.com/office/powerpoint/2010/main" val="1129457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3723" y="1989054"/>
            <a:ext cx="10269415" cy="1439946"/>
          </a:xfrm>
        </p:spPr>
        <p:txBody>
          <a:bodyPr/>
          <a:lstStyle/>
          <a:p>
            <a:pPr algn="ctr"/>
            <a:r>
              <a:rPr lang="en-US" sz="3200" dirty="0"/>
              <a:t>Advancing Equity for All Racial Groups through the Governmental Use of Racial Equity Tools </a:t>
            </a:r>
          </a:p>
        </p:txBody>
      </p:sp>
      <p:sp>
        <p:nvSpPr>
          <p:cNvPr id="3" name="Text Placeholder 2"/>
          <p:cNvSpPr>
            <a:spLocks noGrp="1"/>
          </p:cNvSpPr>
          <p:nvPr>
            <p:ph type="subTitle" idx="1"/>
          </p:nvPr>
        </p:nvSpPr>
        <p:spPr>
          <a:xfrm>
            <a:off x="773723" y="5330177"/>
            <a:ext cx="8214360" cy="215444"/>
          </a:xfrm>
        </p:spPr>
        <p:txBody>
          <a:bodyPr/>
          <a:lstStyle/>
          <a:p>
            <a:r>
              <a:rPr lang="en-US" dirty="0"/>
              <a:t>August 17, 2023 </a:t>
            </a:r>
          </a:p>
        </p:txBody>
      </p:sp>
      <p:sp>
        <p:nvSpPr>
          <p:cNvPr id="5" name="TextBox 4">
            <a:extLst>
              <a:ext uri="{FF2B5EF4-FFF2-40B4-BE49-F238E27FC236}">
                <a16:creationId xmlns:a16="http://schemas.microsoft.com/office/drawing/2014/main" id="{FAD6F2D8-06BC-24CA-8665-A1E8F84C1385}"/>
              </a:ext>
            </a:extLst>
          </p:cNvPr>
          <p:cNvSpPr txBox="1"/>
          <p:nvPr/>
        </p:nvSpPr>
        <p:spPr>
          <a:xfrm>
            <a:off x="2793375" y="3953339"/>
            <a:ext cx="6230110" cy="830997"/>
          </a:xfrm>
          <a:prstGeom prst="rect">
            <a:avLst/>
          </a:prstGeom>
          <a:noFill/>
        </p:spPr>
        <p:txBody>
          <a:bodyPr wrap="square">
            <a:spAutoFit/>
          </a:bodyPr>
          <a:lstStyle/>
          <a:p>
            <a:r>
              <a:rPr lang="en-US" sz="4800" b="0" i="1" dirty="0"/>
              <a:t>Questions &amp; Answers </a:t>
            </a:r>
            <a:endParaRPr lang="en-US" sz="4800" dirty="0"/>
          </a:p>
        </p:txBody>
      </p:sp>
    </p:spTree>
    <p:extLst>
      <p:ext uri="{BB962C8B-B14F-4D97-AF65-F5344CB8AC3E}">
        <p14:creationId xmlns:p14="http://schemas.microsoft.com/office/powerpoint/2010/main" val="406663539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9C34AD-E557-63B3-94DD-64AAF99C6871}"/>
              </a:ext>
            </a:extLst>
          </p:cNvPr>
          <p:cNvSpPr/>
          <p:nvPr/>
        </p:nvSpPr>
        <p:spPr>
          <a:xfrm>
            <a:off x="1995670" y="985816"/>
            <a:ext cx="8553691" cy="5532699"/>
          </a:xfrm>
          <a:prstGeom prst="rect">
            <a:avLst/>
          </a:prstGeom>
          <a:gradFill flip="none" rotWithShape="1">
            <a:gsLst>
              <a:gs pos="8000">
                <a:srgbClr val="FFFAF1"/>
              </a:gs>
              <a:gs pos="92000">
                <a:schemeClr val="bg1"/>
              </a:gs>
              <a:gs pos="7000">
                <a:srgbClr val="FFFAF1">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EFEFE"/>
              </a:solidFill>
              <a:latin typeface="Arial"/>
            </a:endParaRPr>
          </a:p>
        </p:txBody>
      </p:sp>
      <p:pic>
        <p:nvPicPr>
          <p:cNvPr id="6" name="Picture 5" descr="Text&#10;&#10;Description automatically generated with medium confidence">
            <a:extLst>
              <a:ext uri="{FF2B5EF4-FFF2-40B4-BE49-F238E27FC236}">
                <a16:creationId xmlns:a16="http://schemas.microsoft.com/office/drawing/2014/main" id="{D177061F-E919-47F5-EB85-97C907462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931" y="1322486"/>
            <a:ext cx="7772400" cy="1357579"/>
          </a:xfrm>
          <a:prstGeom prst="rect">
            <a:avLst/>
          </a:prstGeom>
        </p:spPr>
      </p:pic>
      <p:sp>
        <p:nvSpPr>
          <p:cNvPr id="7" name="TextBox 6">
            <a:extLst>
              <a:ext uri="{FF2B5EF4-FFF2-40B4-BE49-F238E27FC236}">
                <a16:creationId xmlns:a16="http://schemas.microsoft.com/office/drawing/2014/main" id="{7BD08D29-3C7F-1057-731D-52E8ACBBC7A5}"/>
              </a:ext>
            </a:extLst>
          </p:cNvPr>
          <p:cNvSpPr txBox="1"/>
          <p:nvPr/>
        </p:nvSpPr>
        <p:spPr>
          <a:xfrm>
            <a:off x="3948896" y="3429001"/>
            <a:ext cx="4722470" cy="646331"/>
          </a:xfrm>
          <a:prstGeom prst="rect">
            <a:avLst/>
          </a:prstGeom>
          <a:noFill/>
        </p:spPr>
        <p:txBody>
          <a:bodyPr wrap="square" rtlCol="0">
            <a:spAutoFit/>
          </a:bodyPr>
          <a:lstStyle/>
          <a:p>
            <a:pPr algn="ctr" defTabSz="914400" fontAlgn="base">
              <a:spcBef>
                <a:spcPct val="0"/>
              </a:spcBef>
              <a:spcAft>
                <a:spcPct val="0"/>
              </a:spcAft>
            </a:pPr>
            <a:r>
              <a:rPr lang="en-US" sz="3600" dirty="0">
                <a:solidFill>
                  <a:srgbClr val="402040"/>
                </a:solidFill>
                <a:latin typeface="Franklin Gothic Medium Cond" panose="020B0606030402020204" pitchFamily="34" charset="0"/>
                <a:ea typeface="MS PGothic" pitchFamily="34" charset="-128"/>
              </a:rPr>
              <a:t>People. Policy. Progress.</a:t>
            </a:r>
          </a:p>
        </p:txBody>
      </p:sp>
      <p:sp>
        <p:nvSpPr>
          <p:cNvPr id="8" name="TextBox 7">
            <a:extLst>
              <a:ext uri="{FF2B5EF4-FFF2-40B4-BE49-F238E27FC236}">
                <a16:creationId xmlns:a16="http://schemas.microsoft.com/office/drawing/2014/main" id="{30EF7AB6-C75B-7D1B-E9AF-EF3384D6CB91}"/>
              </a:ext>
            </a:extLst>
          </p:cNvPr>
          <p:cNvSpPr txBox="1"/>
          <p:nvPr/>
        </p:nvSpPr>
        <p:spPr>
          <a:xfrm>
            <a:off x="2624171" y="4025116"/>
            <a:ext cx="7366375" cy="830997"/>
          </a:xfrm>
          <a:prstGeom prst="rect">
            <a:avLst/>
          </a:prstGeom>
          <a:noFill/>
        </p:spPr>
        <p:txBody>
          <a:bodyPr wrap="square" rtlCol="0">
            <a:spAutoFit/>
          </a:bodyPr>
          <a:lstStyle/>
          <a:p>
            <a:pPr algn="ctr" defTabSz="914400" fontAlgn="base">
              <a:spcBef>
                <a:spcPct val="0"/>
              </a:spcBef>
              <a:spcAft>
                <a:spcPct val="0"/>
              </a:spcAft>
            </a:pPr>
            <a:r>
              <a:rPr lang="en-US" sz="2400" dirty="0">
                <a:ln>
                  <a:solidFill>
                    <a:srgbClr val="404040"/>
                  </a:solidFill>
                </a:ln>
                <a:solidFill>
                  <a:srgbClr val="404040"/>
                </a:solidFill>
                <a:latin typeface="Arial" pitchFamily="34" charset="0"/>
                <a:ea typeface="MS PGothic" pitchFamily="34" charset="-128"/>
              </a:rPr>
              <a:t>More than 40 sessions examining core issues for healthier, stronger, and more equitable communities.</a:t>
            </a:r>
          </a:p>
        </p:txBody>
      </p:sp>
      <p:pic>
        <p:nvPicPr>
          <p:cNvPr id="10" name="Picture 9" descr="Logo&#10;&#10;Description automatically generated with medium confidence">
            <a:extLst>
              <a:ext uri="{FF2B5EF4-FFF2-40B4-BE49-F238E27FC236}">
                <a16:creationId xmlns:a16="http://schemas.microsoft.com/office/drawing/2014/main" id="{2FC6AA24-85C5-48BF-3F1C-1A1093D6ACEF}"/>
              </a:ext>
            </a:extLst>
          </p:cNvPr>
          <p:cNvPicPr>
            <a:picLocks noChangeAspect="1"/>
          </p:cNvPicPr>
          <p:nvPr/>
        </p:nvPicPr>
        <p:blipFill rotWithShape="1">
          <a:blip r:embed="rId4">
            <a:extLst>
              <a:ext uri="{28A0092B-C50C-407E-A947-70E740481C1C}">
                <a14:useLocalDpi xmlns:a14="http://schemas.microsoft.com/office/drawing/2010/main" val="0"/>
              </a:ext>
            </a:extLst>
          </a:blip>
          <a:srcRect l="15940" t="13007" r="15471" b="13007"/>
          <a:stretch/>
        </p:blipFill>
        <p:spPr>
          <a:xfrm>
            <a:off x="5526035" y="1017871"/>
            <a:ext cx="1568195" cy="2258309"/>
          </a:xfrm>
          <a:prstGeom prst="rect">
            <a:avLst/>
          </a:prstGeom>
        </p:spPr>
      </p:pic>
      <p:sp>
        <p:nvSpPr>
          <p:cNvPr id="11" name="TextBox 10">
            <a:extLst>
              <a:ext uri="{FF2B5EF4-FFF2-40B4-BE49-F238E27FC236}">
                <a16:creationId xmlns:a16="http://schemas.microsoft.com/office/drawing/2014/main" id="{2FB35F99-5DC6-A957-5CCA-391EBC385FD3}"/>
              </a:ext>
            </a:extLst>
          </p:cNvPr>
          <p:cNvSpPr txBox="1"/>
          <p:nvPr/>
        </p:nvSpPr>
        <p:spPr>
          <a:xfrm>
            <a:off x="2624170" y="5304683"/>
            <a:ext cx="7486798" cy="461665"/>
          </a:xfrm>
          <a:prstGeom prst="rect">
            <a:avLst/>
          </a:prstGeom>
          <a:noFill/>
        </p:spPr>
        <p:txBody>
          <a:bodyPr wrap="square" rtlCol="0">
            <a:spAutoFit/>
          </a:bodyPr>
          <a:lstStyle/>
          <a:p>
            <a:pPr algn="ctr" defTabSz="914400" fontAlgn="base">
              <a:spcBef>
                <a:spcPct val="0"/>
              </a:spcBef>
              <a:spcAft>
                <a:spcPct val="0"/>
              </a:spcAft>
            </a:pPr>
            <a:r>
              <a:rPr lang="en-US" sz="2400" dirty="0" err="1">
                <a:solidFill>
                  <a:srgbClr val="402040"/>
                </a:solidFill>
                <a:latin typeface="Arial" pitchFamily="34" charset="0"/>
                <a:ea typeface="MS PGothic" pitchFamily="34" charset="-128"/>
              </a:rPr>
              <a:t>networkforphl.org</a:t>
            </a:r>
            <a:r>
              <a:rPr lang="en-US" sz="2400" dirty="0">
                <a:solidFill>
                  <a:srgbClr val="402040"/>
                </a:solidFill>
                <a:latin typeface="Arial" pitchFamily="34" charset="0"/>
                <a:ea typeface="MS PGothic" pitchFamily="34" charset="-128"/>
              </a:rPr>
              <a:t>/2023conference | #phlc2023</a:t>
            </a:r>
          </a:p>
        </p:txBody>
      </p:sp>
    </p:spTree>
    <p:extLst>
      <p:ext uri="{BB962C8B-B14F-4D97-AF65-F5344CB8AC3E}">
        <p14:creationId xmlns:p14="http://schemas.microsoft.com/office/powerpoint/2010/main" val="410860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15600" y="1002267"/>
            <a:ext cx="8962000" cy="1343200"/>
          </a:xfrm>
          <a:prstGeom prst="rect">
            <a:avLst/>
          </a:prstGeom>
        </p:spPr>
        <p:txBody>
          <a:bodyPr spcFirstLastPara="1" wrap="square" lIns="121900" tIns="121900" rIns="121900" bIns="121900" anchor="b" anchorCtr="0">
            <a:normAutofit fontScale="90000"/>
          </a:bodyPr>
          <a:lstStyle/>
          <a:p>
            <a:r>
              <a:rPr lang="en"/>
              <a:t>The first step in achieving </a:t>
            </a:r>
            <a:r>
              <a:rPr lang="en" b="1"/>
              <a:t>Racial Equity</a:t>
            </a:r>
            <a:endParaRPr b="1"/>
          </a:p>
        </p:txBody>
      </p:sp>
      <p:sp>
        <p:nvSpPr>
          <p:cNvPr id="102" name="Google Shape;102;p19"/>
          <p:cNvSpPr txBox="1">
            <a:spLocks noGrp="1"/>
          </p:cNvSpPr>
          <p:nvPr>
            <p:ph type="body" idx="1"/>
          </p:nvPr>
        </p:nvSpPr>
        <p:spPr>
          <a:xfrm>
            <a:off x="415600" y="2759667"/>
            <a:ext cx="11360800" cy="3332400"/>
          </a:xfrm>
          <a:prstGeom prst="rect">
            <a:avLst/>
          </a:prstGeom>
        </p:spPr>
        <p:txBody>
          <a:bodyPr spcFirstLastPara="1" wrap="square" lIns="121900" tIns="121900" rIns="121900" bIns="121900" anchor="t" anchorCtr="0">
            <a:normAutofit fontScale="25000" lnSpcReduction="20000"/>
          </a:bodyPr>
          <a:lstStyle/>
          <a:p>
            <a:pPr marL="0" indent="0">
              <a:buNone/>
            </a:pPr>
            <a:r>
              <a:rPr lang="en" sz="9600" b="1" i="1" u="sng">
                <a:solidFill>
                  <a:srgbClr val="980000"/>
                </a:solidFill>
              </a:rPr>
              <a:t>Internal Systems Change </a:t>
            </a:r>
            <a:endParaRPr sz="9600" b="1" i="1" u="sng">
              <a:solidFill>
                <a:srgbClr val="980000"/>
              </a:solidFill>
            </a:endParaRPr>
          </a:p>
          <a:p>
            <a:pPr indent="-440256">
              <a:spcBef>
                <a:spcPts val="2133"/>
              </a:spcBef>
              <a:buClr>
                <a:srgbClr val="980000"/>
              </a:buClr>
              <a:buSzPct val="100000"/>
              <a:buChar char="❖"/>
            </a:pPr>
            <a:r>
              <a:rPr lang="en" sz="8533">
                <a:solidFill>
                  <a:srgbClr val="980000"/>
                </a:solidFill>
              </a:rPr>
              <a:t>An organization cannot successfully work on external racial equity policies and practices until it looks at and changes its own internal policies and practices in a way that reflects equity. </a:t>
            </a:r>
            <a:endParaRPr sz="8533">
              <a:solidFill>
                <a:srgbClr val="980000"/>
              </a:solidFill>
            </a:endParaRPr>
          </a:p>
          <a:p>
            <a:pPr indent="-440256">
              <a:spcBef>
                <a:spcPts val="2133"/>
              </a:spcBef>
              <a:buClr>
                <a:srgbClr val="980000"/>
              </a:buClr>
              <a:buSzPct val="100000"/>
              <a:buChar char="❖"/>
            </a:pPr>
            <a:r>
              <a:rPr lang="en" sz="8533">
                <a:solidFill>
                  <a:srgbClr val="980000"/>
                </a:solidFill>
              </a:rPr>
              <a:t>“Training alone is not enough to address systemic racism, because racism is embedded in … actions, processes, and policies.”</a:t>
            </a:r>
            <a:r>
              <a:rPr lang="en" sz="8533"/>
              <a:t> </a:t>
            </a:r>
            <a:endParaRPr sz="8533"/>
          </a:p>
          <a:p>
            <a:pPr marL="0" indent="0">
              <a:spcBef>
                <a:spcPts val="2133"/>
              </a:spcBef>
              <a:buNone/>
            </a:pPr>
            <a:endParaRPr sz="3467"/>
          </a:p>
          <a:p>
            <a:pPr indent="0">
              <a:spcBef>
                <a:spcPts val="2133"/>
              </a:spcBef>
              <a:buNone/>
            </a:pPr>
            <a:endParaRPr/>
          </a:p>
          <a:p>
            <a:pPr marL="0" indent="0">
              <a:spcBef>
                <a:spcPts val="2133"/>
              </a:spcBef>
              <a:buNone/>
            </a:pPr>
            <a:r>
              <a:rPr lang="en" sz="3733">
                <a:solidFill>
                  <a:srgbClr val="980000"/>
                </a:solidFill>
              </a:rPr>
              <a:t>Copyright © 2023 by Ruqaiijah Yearby and Crystal Lewis.  All rights reserved.</a:t>
            </a:r>
            <a:endParaRPr sz="3733"/>
          </a:p>
          <a:p>
            <a:pPr marL="0" indent="0">
              <a:spcBef>
                <a:spcPts val="800"/>
              </a:spcBef>
              <a:spcAft>
                <a:spcPts val="2133"/>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6"/>
        <p:cNvGrpSpPr/>
        <p:nvPr/>
      </p:nvGrpSpPr>
      <p:grpSpPr>
        <a:xfrm>
          <a:off x="0" y="0"/>
          <a:ext cx="0" cy="0"/>
          <a:chOff x="0" y="0"/>
          <a:chExt cx="0" cy="0"/>
        </a:xfrm>
      </p:grpSpPr>
      <p:pic>
        <p:nvPicPr>
          <p:cNvPr id="107" name="Google Shape;107;p20"/>
          <p:cNvPicPr preferRelativeResize="0"/>
          <p:nvPr/>
        </p:nvPicPr>
        <p:blipFill>
          <a:blip r:embed="rId3">
            <a:alphaModFix/>
          </a:blip>
          <a:stretch>
            <a:fillRect/>
          </a:stretch>
        </p:blipFill>
        <p:spPr>
          <a:xfrm>
            <a:off x="1373785" y="102284"/>
            <a:ext cx="9444433" cy="66534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277567" y="190900"/>
            <a:ext cx="10962800" cy="1023600"/>
          </a:xfrm>
          <a:prstGeom prst="rect">
            <a:avLst/>
          </a:prstGeom>
        </p:spPr>
        <p:txBody>
          <a:bodyPr spcFirstLastPara="1" wrap="square" lIns="121900" tIns="121900" rIns="121900" bIns="121900" anchor="t" anchorCtr="0">
            <a:normAutofit fontScale="90000"/>
          </a:bodyPr>
          <a:lstStyle/>
          <a:p>
            <a:r>
              <a:rPr lang="en" sz="3881" b="1" u="sng">
                <a:solidFill>
                  <a:schemeClr val="lt1"/>
                </a:solidFill>
              </a:rPr>
              <a:t>Examples of Successful Racial Equity Strategies:</a:t>
            </a:r>
            <a:endParaRPr sz="3881" b="1" u="sng">
              <a:solidFill>
                <a:schemeClr val="lt1"/>
              </a:solidFill>
            </a:endParaRPr>
          </a:p>
        </p:txBody>
      </p:sp>
      <p:sp>
        <p:nvSpPr>
          <p:cNvPr id="113" name="Google Shape;113;p21"/>
          <p:cNvSpPr txBox="1">
            <a:spLocks noGrp="1"/>
          </p:cNvSpPr>
          <p:nvPr>
            <p:ph type="body" idx="1"/>
          </p:nvPr>
        </p:nvSpPr>
        <p:spPr>
          <a:xfrm>
            <a:off x="266600" y="1006367"/>
            <a:ext cx="11658800" cy="5599200"/>
          </a:xfrm>
          <a:prstGeom prst="rect">
            <a:avLst/>
          </a:prstGeom>
        </p:spPr>
        <p:txBody>
          <a:bodyPr spcFirstLastPara="1" wrap="square" lIns="121900" tIns="121900" rIns="121900" bIns="121900" anchor="t" anchorCtr="0">
            <a:normAutofit fontScale="77500" lnSpcReduction="20000"/>
          </a:bodyPr>
          <a:lstStyle/>
          <a:p>
            <a:pPr indent="-456397">
              <a:buClr>
                <a:schemeClr val="dk1"/>
              </a:buClr>
              <a:buSzPct val="100000"/>
              <a:buChar char="❖"/>
            </a:pPr>
            <a:r>
              <a:rPr lang="en" sz="3080" dirty="0">
                <a:solidFill>
                  <a:schemeClr val="dk1"/>
                </a:solidFill>
              </a:rPr>
              <a:t>Creating conditions under which employees can succeed in their work </a:t>
            </a:r>
            <a:r>
              <a:rPr lang="en" sz="3080" i="1" u="sng" dirty="0">
                <a:solidFill>
                  <a:schemeClr val="dk1"/>
                </a:solidFill>
              </a:rPr>
              <a:t>and</a:t>
            </a:r>
            <a:r>
              <a:rPr lang="en" sz="3080" dirty="0">
                <a:solidFill>
                  <a:schemeClr val="dk1"/>
                </a:solidFill>
              </a:rPr>
              <a:t> lives</a:t>
            </a:r>
            <a:endParaRPr sz="3080" dirty="0">
              <a:solidFill>
                <a:schemeClr val="dk1"/>
              </a:solidFill>
            </a:endParaRPr>
          </a:p>
          <a:p>
            <a:pPr lvl="1" indent="-456397">
              <a:spcBef>
                <a:spcPts val="1333"/>
              </a:spcBef>
              <a:buClr>
                <a:schemeClr val="dk1"/>
              </a:buClr>
              <a:buSzPct val="100000"/>
              <a:buChar char="➢"/>
            </a:pPr>
            <a:r>
              <a:rPr lang="en" sz="3080" dirty="0">
                <a:solidFill>
                  <a:schemeClr val="dk1"/>
                </a:solidFill>
              </a:rPr>
              <a:t>Providing professional development as well as showing appreciation for employees</a:t>
            </a:r>
            <a:endParaRPr sz="3080" dirty="0">
              <a:solidFill>
                <a:schemeClr val="dk1"/>
              </a:solidFill>
            </a:endParaRPr>
          </a:p>
          <a:p>
            <a:pPr indent="-456397">
              <a:spcBef>
                <a:spcPts val="1333"/>
              </a:spcBef>
              <a:buClr>
                <a:schemeClr val="dk1"/>
              </a:buClr>
              <a:buSzPct val="100000"/>
              <a:buChar char="❖"/>
            </a:pPr>
            <a:r>
              <a:rPr lang="en" sz="3080" dirty="0">
                <a:solidFill>
                  <a:schemeClr val="dk1"/>
                </a:solidFill>
              </a:rPr>
              <a:t>Transforming the hiring </a:t>
            </a:r>
            <a:r>
              <a:rPr lang="en-US" sz="3080" dirty="0">
                <a:solidFill>
                  <a:schemeClr val="dk1"/>
                </a:solidFill>
              </a:rPr>
              <a:t>process</a:t>
            </a:r>
            <a:endParaRPr sz="3080" dirty="0">
              <a:solidFill>
                <a:schemeClr val="dk1"/>
              </a:solidFill>
            </a:endParaRPr>
          </a:p>
          <a:p>
            <a:pPr lvl="1" indent="-456397">
              <a:spcBef>
                <a:spcPts val="1333"/>
              </a:spcBef>
              <a:buClr>
                <a:schemeClr val="dk1"/>
              </a:buClr>
              <a:buSzPct val="100000"/>
              <a:buChar char="➢"/>
            </a:pPr>
            <a:r>
              <a:rPr lang="en" sz="3080" dirty="0">
                <a:solidFill>
                  <a:schemeClr val="dk1"/>
                </a:solidFill>
              </a:rPr>
              <a:t>Removing barriers that prevent a diverse pool of applicants and hires, such as prohibiting the use of referrals and replacing written assessments with oral assessments</a:t>
            </a:r>
            <a:endParaRPr sz="3080" dirty="0">
              <a:solidFill>
                <a:schemeClr val="dk1"/>
              </a:solidFill>
            </a:endParaRPr>
          </a:p>
          <a:p>
            <a:pPr indent="-456397">
              <a:spcBef>
                <a:spcPts val="1333"/>
              </a:spcBef>
              <a:buClr>
                <a:schemeClr val="dk1"/>
              </a:buClr>
              <a:buSzPct val="100000"/>
              <a:buChar char="❖"/>
            </a:pPr>
            <a:r>
              <a:rPr lang="en" sz="3080" dirty="0">
                <a:solidFill>
                  <a:schemeClr val="dk1"/>
                </a:solidFill>
              </a:rPr>
              <a:t>Changing budgeting allocation processes</a:t>
            </a:r>
            <a:endParaRPr sz="3080" dirty="0">
              <a:solidFill>
                <a:schemeClr val="dk1"/>
              </a:solidFill>
            </a:endParaRPr>
          </a:p>
          <a:p>
            <a:pPr indent="-456397">
              <a:spcBef>
                <a:spcPts val="1333"/>
              </a:spcBef>
              <a:buClr>
                <a:schemeClr val="dk1"/>
              </a:buClr>
              <a:buSzPct val="100000"/>
              <a:buChar char="❖"/>
            </a:pPr>
            <a:r>
              <a:rPr lang="en" sz="3080" dirty="0">
                <a:solidFill>
                  <a:schemeClr val="dk1"/>
                </a:solidFill>
              </a:rPr>
              <a:t>Developing positions, departments</a:t>
            </a:r>
            <a:r>
              <a:rPr lang="en" sz="3080">
                <a:solidFill>
                  <a:schemeClr val="dk1"/>
                </a:solidFill>
              </a:rPr>
              <a:t>, and offices </a:t>
            </a:r>
            <a:r>
              <a:rPr lang="en" sz="3080" dirty="0">
                <a:solidFill>
                  <a:schemeClr val="dk1"/>
                </a:solidFill>
              </a:rPr>
              <a:t>specific to the implementation of racial equity tools and strategies </a:t>
            </a:r>
            <a:endParaRPr sz="3080" dirty="0">
              <a:solidFill>
                <a:schemeClr val="dk1"/>
              </a:solidFill>
            </a:endParaRPr>
          </a:p>
          <a:p>
            <a:pPr indent="-456397">
              <a:spcBef>
                <a:spcPts val="1333"/>
              </a:spcBef>
              <a:buClr>
                <a:schemeClr val="dk1"/>
              </a:buClr>
              <a:buSzPct val="100000"/>
              <a:buChar char="❖"/>
            </a:pPr>
            <a:r>
              <a:rPr lang="en" sz="3080" dirty="0">
                <a:solidFill>
                  <a:schemeClr val="dk1"/>
                </a:solidFill>
              </a:rPr>
              <a:t>Evaluating the impact of the changes is integral to the overall process, not an afterthought </a:t>
            </a:r>
            <a:endParaRPr dirty="0">
              <a:solidFill>
                <a:schemeClr val="dk1"/>
              </a:solidFill>
            </a:endParaRPr>
          </a:p>
        </p:txBody>
      </p:sp>
      <p:sp>
        <p:nvSpPr>
          <p:cNvPr id="114" name="Google Shape;114;p21"/>
          <p:cNvSpPr txBox="1"/>
          <p:nvPr/>
        </p:nvSpPr>
        <p:spPr>
          <a:xfrm>
            <a:off x="7560200" y="6332734"/>
            <a:ext cx="4548400" cy="513883"/>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800"/>
              </a:spcAft>
              <a:buClr>
                <a:srgbClr val="000000"/>
              </a:buClr>
            </a:pPr>
            <a:r>
              <a:rPr lang="en" sz="933" kern="0">
                <a:solidFill>
                  <a:srgbClr val="000000"/>
                </a:solidFill>
                <a:latin typeface="Arial"/>
                <a:cs typeface="Arial"/>
                <a:sym typeface="Arial"/>
              </a:rPr>
              <a:t>Copyright © 2023 by Ruqaiijah Yearby and Crystal Lewis.  All rights reserved.</a:t>
            </a:r>
            <a:endParaRPr sz="1867" kern="0">
              <a:solidFill>
                <a:srgbClr val="000000"/>
              </a:solidFill>
              <a:latin typeface="Arial"/>
              <a:cs typeface="Arial"/>
              <a:sym typeface="Arial"/>
            </a:endParaRPr>
          </a:p>
        </p:txBody>
      </p:sp>
    </p:spTree>
  </p:cSld>
  <p:clrMapOvr>
    <a:masterClrMapping/>
  </p:clrMapOvr>
</p:sld>
</file>

<file path=ppt/theme/theme1.xml><?xml version="1.0" encoding="utf-8"?>
<a:theme xmlns:a="http://schemas.openxmlformats.org/drawingml/2006/main" name="OldversionNetwork_PPT_template">
  <a:themeElements>
    <a:clrScheme name="Network with Hyperlinks">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brand-update-feb17.potx" id="{75E75006-BCC6-415D-9A1D-7B8DC97D18C0}" vid="{715C8DE4-2132-4C87-9D2F-B6E8D614DFB0}"/>
    </a:ext>
  </a:extLst>
</a:theme>
</file>

<file path=ppt/theme/theme4.xml><?xml version="1.0" encoding="utf-8"?>
<a:theme xmlns:a="http://schemas.openxmlformats.org/drawingml/2006/main" name="1_PowerPoint_Template">
  <a:themeElements>
    <a:clrScheme name="Port Colors">
      <a:dk1>
        <a:sysClr val="windowText" lastClr="000000"/>
      </a:dk1>
      <a:lt1>
        <a:sysClr val="window" lastClr="FFFFFF"/>
      </a:lt1>
      <a:dk2>
        <a:srgbClr val="004964"/>
      </a:dk2>
      <a:lt2>
        <a:srgbClr val="EEECE1"/>
      </a:lt2>
      <a:accent1>
        <a:srgbClr val="004964"/>
      </a:accent1>
      <a:accent2>
        <a:srgbClr val="80BA3D"/>
      </a:accent2>
      <a:accent3>
        <a:srgbClr val="50B2CE"/>
      </a:accent3>
      <a:accent4>
        <a:srgbClr val="ADDFED"/>
      </a:accent4>
      <a:accent5>
        <a:srgbClr val="919191"/>
      </a:accent5>
      <a:accent6>
        <a:srgbClr val="F78E1E"/>
      </a:accent6>
      <a:hlink>
        <a:srgbClr val="4BACC6"/>
      </a:hlink>
      <a:folHlink>
        <a:srgbClr val="92CDD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S_2019" id="{5F1DDDAA-301D-4E06-BA08-20D235EEFAD6}" vid="{6A63D73C-459D-47F3-AFE0-F8DE617E4780}"/>
    </a:ext>
  </a:extLst>
</a:theme>
</file>

<file path=ppt/theme/theme5.xml><?xml version="1.0" encoding="utf-8"?>
<a:theme xmlns:a="http://schemas.openxmlformats.org/drawingml/2006/main" name="1_Oldversion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OldversionNetwork_PPT_template</Template>
  <TotalTime>11958</TotalTime>
  <Words>5309</Words>
  <Application>Microsoft Office PowerPoint</Application>
  <PresentationFormat>Widescreen</PresentationFormat>
  <Paragraphs>512</Paragraphs>
  <Slides>63</Slides>
  <Notes>49</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63</vt:i4>
      </vt:variant>
    </vt:vector>
  </HeadingPairs>
  <TitlesOfParts>
    <vt:vector size="78" baseType="lpstr">
      <vt:lpstr>Arial</vt:lpstr>
      <vt:lpstr>BuckeyeSerif</vt:lpstr>
      <vt:lpstr>Calibri</vt:lpstr>
      <vt:lpstr>Franklin Gothic Medium Cond</vt:lpstr>
      <vt:lpstr>Helvetica</vt:lpstr>
      <vt:lpstr>Lucida Grande</vt:lpstr>
      <vt:lpstr>Montserrat SemiBold</vt:lpstr>
      <vt:lpstr>proximanova</vt:lpstr>
      <vt:lpstr>Source Sans Pro</vt:lpstr>
      <vt:lpstr>Symbol</vt:lpstr>
      <vt:lpstr>OldversionNetwork_PPT_template</vt:lpstr>
      <vt:lpstr>Simple Dark</vt:lpstr>
      <vt:lpstr>MN.IT</vt:lpstr>
      <vt:lpstr>1_PowerPoint_Template</vt:lpstr>
      <vt:lpstr>1_OldversionNetwork_PPT_template</vt:lpstr>
      <vt:lpstr>Advancing Equity for All Racial Groups through the Governmental Use of Racial Equity Tools </vt:lpstr>
      <vt:lpstr>PowerPoint Presentation</vt:lpstr>
      <vt:lpstr>PowerPoint Presentation</vt:lpstr>
      <vt:lpstr>Published November 2021;  Robert Wood Johnson Foundation Grant (2018-2020)  Racial equity tools: training materials, toolkits, data indicators, and frameworks to guide leaders, employees, and community members in working towards racial equity   Focus: the use of racial equity tools to address systemic racism and the social determinants of health  Data analysis:  Quantitative data from policy surveillance and surveys and  Qualitative data from interviews     </vt:lpstr>
      <vt:lpstr> Systemic racism is a complex array of social structures, government policies, institutional practices, and interpersonal interactions used to create a hierarchy that categorizes people into “superior” and “inferior” racial and ethnic groups.   Systemic racism not only results in poor health outcomes for all racial groups, but it also “saps the strength of the whole society through the waste of human resources” (Jones, 2018). This harm is a public health crisis, which must be addressed. </vt:lpstr>
      <vt:lpstr>Examples from King County, WA  The County used racial equity tools to develop a shared vision of the “unhealthy stream” that creates inequities and the “healthy stream” that creates equity to guide their work    Also, “when setting up the FY21-2022 County budget [consideration was given to] investing away from systems that cause harm and investing in [the] community [instead]; a divest-and-invest strategy. “Some departments [also] do an equity review of their entire budget.”  </vt:lpstr>
      <vt:lpstr>The first step in achieving Racial Equity</vt:lpstr>
      <vt:lpstr>PowerPoint Presentation</vt:lpstr>
      <vt:lpstr>Examples of Successful Racial Equity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Reach out to the Network for Public Health Law’s Southeastern Region Office for assistance.   pjeden@networkforphl.org Thank you! </vt:lpstr>
      <vt:lpstr>PowerPoint Presentation</vt:lpstr>
      <vt:lpstr>Conducting Health Equity Data Analyses at the Local Level </vt:lpstr>
      <vt:lpstr>HEDA Background</vt:lpstr>
      <vt:lpstr>Grounding from the Advancing Health Equity in Minnesota: Report to the Legislature</vt:lpstr>
      <vt:lpstr>HEDA changes how one approaches data analysis</vt:lpstr>
      <vt:lpstr>PowerPoint Presentation</vt:lpstr>
      <vt:lpstr>HEDA Steps</vt:lpstr>
      <vt:lpstr>PowerPoint Presentation</vt:lpstr>
      <vt:lpstr>PowerPoint Presentation</vt:lpstr>
      <vt:lpstr>PowerPoint Presentation</vt:lpstr>
      <vt:lpstr>Qualitative Data Collection: Who</vt:lpstr>
      <vt:lpstr>Qualitative Data Consideration: Methods</vt:lpstr>
      <vt:lpstr>The Challenge of the Predominant Health Narrative</vt:lpstr>
      <vt:lpstr>PowerPoint Presentation</vt:lpstr>
      <vt:lpstr>Expanded Solutions based on Expanded Data</vt:lpstr>
      <vt:lpstr>Shared Benefits of HEDA for  the Community and Local Public Health</vt:lpstr>
      <vt:lpstr>“The [HEDA] has changed the way I think about how our agency interacts with our community. It has made me think extensively about how we obtain information from people in our community.”</vt:lpstr>
      <vt:lpstr>Other thoughts about Health Equity Tools</vt:lpstr>
      <vt:lpstr>PowerPoint Presentation</vt:lpstr>
      <vt:lpstr>PowerPoint Presentation</vt:lpstr>
      <vt:lpstr>A Progressive Force</vt:lpstr>
      <vt:lpstr>About the Port</vt:lpstr>
      <vt:lpstr>The Port’s Vision for Equity</vt:lpstr>
      <vt:lpstr>OEDI 2022 Strategic Plan</vt:lpstr>
      <vt:lpstr>Overview of Budgeting with Equity </vt:lpstr>
      <vt:lpstr>An Updated Approach – Division Level</vt:lpstr>
      <vt:lpstr>Equity Policy Directive - Guidance </vt:lpstr>
      <vt:lpstr>At the Division Level</vt:lpstr>
      <vt:lpstr>At the Division-Level (continued)</vt:lpstr>
      <vt:lpstr>Why ESAP?</vt:lpstr>
      <vt:lpstr>Methodology for Initial Analysis</vt:lpstr>
      <vt:lpstr>Equity Spending Summary  (Focusing on Operating Expenses w/o WMBE)</vt:lpstr>
      <vt:lpstr>Equity Spending Summary  (w/o Capital &amp; WMBE)</vt:lpstr>
      <vt:lpstr>ESAP Dashboard</vt:lpstr>
      <vt:lpstr> Quick Tutorial on the ESAP Dashboard https://public.tableau.com/app/profile/tania.park/viz/Equityspending/Equityspending </vt:lpstr>
      <vt:lpstr>At the Division-Level (continued)</vt:lpstr>
      <vt:lpstr>At the Department-Level</vt:lpstr>
      <vt:lpstr>Advancing Equity for All Racial Groups through the Governmental Use of Racial Equity Tools </vt:lpstr>
      <vt:lpstr>PowerPoint Presentation</vt:lpstr>
    </vt:vector>
  </TitlesOfParts>
  <Company>William Mitchell College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Network</dc:title>
  <dc:creator>Windows User</dc:creator>
  <cp:lastModifiedBy>Daniel Wacker</cp:lastModifiedBy>
  <cp:revision>94</cp:revision>
  <cp:lastPrinted>2011-06-22T19:44:08Z</cp:lastPrinted>
  <dcterms:created xsi:type="dcterms:W3CDTF">2013-02-06T16:11:28Z</dcterms:created>
  <dcterms:modified xsi:type="dcterms:W3CDTF">2023-09-06T19:16:18Z</dcterms:modified>
</cp:coreProperties>
</file>