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9" r:id="rId6"/>
    <p:sldMasterId id="2147483682" r:id="rId7"/>
    <p:sldMasterId id="2147483684" r:id="rId8"/>
    <p:sldMasterId id="2147483696" r:id="rId9"/>
    <p:sldMasterId id="2147483708" r:id="rId10"/>
    <p:sldMasterId id="2147483733" r:id="rId11"/>
    <p:sldMasterId id="2147483745" r:id="rId12"/>
  </p:sldMasterIdLst>
  <p:notesMasterIdLst>
    <p:notesMasterId r:id="rId77"/>
  </p:notesMasterIdLst>
  <p:sldIdLst>
    <p:sldId id="595" r:id="rId13"/>
    <p:sldId id="594" r:id="rId14"/>
    <p:sldId id="591" r:id="rId15"/>
    <p:sldId id="592" r:id="rId16"/>
    <p:sldId id="593" r:id="rId17"/>
    <p:sldId id="596" r:id="rId18"/>
    <p:sldId id="601" r:id="rId19"/>
    <p:sldId id="602" r:id="rId20"/>
    <p:sldId id="600" r:id="rId21"/>
    <p:sldId id="597" r:id="rId22"/>
    <p:sldId id="598" r:id="rId23"/>
    <p:sldId id="599" r:id="rId24"/>
    <p:sldId id="257" r:id="rId25"/>
    <p:sldId id="259" r:id="rId26"/>
    <p:sldId id="458" r:id="rId27"/>
    <p:sldId id="315" r:id="rId28"/>
    <p:sldId id="317" r:id="rId29"/>
    <p:sldId id="355" r:id="rId30"/>
    <p:sldId id="353" r:id="rId31"/>
    <p:sldId id="361" r:id="rId32"/>
    <p:sldId id="366" r:id="rId33"/>
    <p:sldId id="357" r:id="rId34"/>
    <p:sldId id="367" r:id="rId35"/>
    <p:sldId id="364" r:id="rId36"/>
    <p:sldId id="368" r:id="rId37"/>
    <p:sldId id="369" r:id="rId38"/>
    <p:sldId id="263" r:id="rId39"/>
    <p:sldId id="297" r:id="rId40"/>
    <p:sldId id="331" r:id="rId41"/>
    <p:sldId id="291" r:id="rId42"/>
    <p:sldId id="274" r:id="rId43"/>
    <p:sldId id="296" r:id="rId44"/>
    <p:sldId id="332" r:id="rId45"/>
    <p:sldId id="335" r:id="rId46"/>
    <p:sldId id="256" r:id="rId47"/>
    <p:sldId id="455" r:id="rId48"/>
    <p:sldId id="258" r:id="rId49"/>
    <p:sldId id="260" r:id="rId50"/>
    <p:sldId id="415" r:id="rId51"/>
    <p:sldId id="435" r:id="rId52"/>
    <p:sldId id="279" r:id="rId53"/>
    <p:sldId id="423" r:id="rId54"/>
    <p:sldId id="429" r:id="rId55"/>
    <p:sldId id="456" r:id="rId56"/>
    <p:sldId id="283" r:id="rId57"/>
    <p:sldId id="424" r:id="rId58"/>
    <p:sldId id="270" r:id="rId59"/>
    <p:sldId id="457" r:id="rId60"/>
    <p:sldId id="281" r:id="rId61"/>
    <p:sldId id="282" r:id="rId62"/>
    <p:sldId id="447" r:id="rId63"/>
    <p:sldId id="432" r:id="rId64"/>
    <p:sldId id="508" r:id="rId65"/>
    <p:sldId id="583" r:id="rId66"/>
    <p:sldId id="575" r:id="rId67"/>
    <p:sldId id="588" r:id="rId68"/>
    <p:sldId id="589" r:id="rId69"/>
    <p:sldId id="587" r:id="rId70"/>
    <p:sldId id="585" r:id="rId71"/>
    <p:sldId id="586" r:id="rId72"/>
    <p:sldId id="590" r:id="rId73"/>
    <p:sldId id="584" r:id="rId74"/>
    <p:sldId id="603" r:id="rId75"/>
    <p:sldId id="1553"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DA0BAD-9BA1-4F6E-B5EA-553DBB054CC4}" v="70" dt="2023-07-26T12:38:39.281"/>
    <p1510:client id="{FBC0ADBF-56A9-4757-B9BB-6790C1549B5B}" v="1" dt="2023-07-26T14:24:38.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4" autoAdjust="0"/>
    <p:restoredTop sz="87270" autoAdjust="0"/>
  </p:normalViewPr>
  <p:slideViewPr>
    <p:cSldViewPr snapToGrid="0">
      <p:cViewPr varScale="1">
        <p:scale>
          <a:sx n="75" d="100"/>
          <a:sy n="75" d="100"/>
        </p:scale>
        <p:origin x="99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microsoft.com/office/2015/10/relationships/revisionInfo" Target="revisionInfo.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09379813429036"/>
          <c:y val="5.7206685197641209E-2"/>
          <c:w val="0.56966913258671181"/>
          <c:h val="0.83668808804103822"/>
        </c:manualLayout>
      </c:layout>
      <c:lineChart>
        <c:grouping val="standard"/>
        <c:varyColors val="0"/>
        <c:ser>
          <c:idx val="0"/>
          <c:order val="0"/>
          <c:tx>
            <c:strRef>
              <c:f>Sheet1!$B$1</c:f>
              <c:strCache>
                <c:ptCount val="1"/>
                <c:pt idx="0">
                  <c:v>Vaccine Measures </c:v>
                </c:pt>
              </c:strCache>
            </c:strRef>
          </c:tx>
          <c:spPr>
            <a:ln w="34925" cap="rnd">
              <a:solidFill>
                <a:schemeClr val="accent1"/>
              </a:solidFill>
              <a:round/>
            </a:ln>
            <a:effectLst/>
          </c:spPr>
          <c:marker>
            <c:symbol val="none"/>
          </c:marker>
          <c:cat>
            <c:numRef>
              <c:f>Sheet1!$A$2:$A$3</c:f>
              <c:numCache>
                <c:formatCode>d\-mmm\-yy</c:formatCode>
                <c:ptCount val="2"/>
                <c:pt idx="0">
                  <c:v>44562</c:v>
                </c:pt>
                <c:pt idx="1">
                  <c:v>44701</c:v>
                </c:pt>
              </c:numCache>
            </c:numRef>
          </c:cat>
          <c:val>
            <c:numRef>
              <c:f>Sheet1!$B$2:$B$3</c:f>
              <c:numCache>
                <c:formatCode>General</c:formatCode>
                <c:ptCount val="2"/>
                <c:pt idx="0">
                  <c:v>501</c:v>
                </c:pt>
                <c:pt idx="1">
                  <c:v>691</c:v>
                </c:pt>
              </c:numCache>
            </c:numRef>
          </c:val>
          <c:smooth val="0"/>
          <c:extLst>
            <c:ext xmlns:c16="http://schemas.microsoft.com/office/drawing/2014/chart" uri="{C3380CC4-5D6E-409C-BE32-E72D297353CC}">
              <c16:uniqueId val="{00000000-F0C3-4B37-BE11-E42D152000A6}"/>
            </c:ext>
          </c:extLst>
        </c:ser>
        <c:ser>
          <c:idx val="1"/>
          <c:order val="1"/>
          <c:tx>
            <c:strRef>
              <c:f>Sheet1!$C$1</c:f>
              <c:strCache>
                <c:ptCount val="1"/>
                <c:pt idx="0">
                  <c:v>Mask Measures</c:v>
                </c:pt>
              </c:strCache>
            </c:strRef>
          </c:tx>
          <c:spPr>
            <a:ln w="34925" cap="rnd">
              <a:solidFill>
                <a:schemeClr val="accent2"/>
              </a:solidFill>
              <a:round/>
            </a:ln>
            <a:effectLst/>
          </c:spPr>
          <c:marker>
            <c:symbol val="none"/>
          </c:marker>
          <c:cat>
            <c:numRef>
              <c:f>Sheet1!$A$2:$A$3</c:f>
              <c:numCache>
                <c:formatCode>d\-mmm\-yy</c:formatCode>
                <c:ptCount val="2"/>
                <c:pt idx="0">
                  <c:v>44562</c:v>
                </c:pt>
                <c:pt idx="1">
                  <c:v>44701</c:v>
                </c:pt>
              </c:numCache>
            </c:numRef>
          </c:cat>
          <c:val>
            <c:numRef>
              <c:f>Sheet1!$C$2:$C$3</c:f>
              <c:numCache>
                <c:formatCode>General</c:formatCode>
                <c:ptCount val="2"/>
                <c:pt idx="0">
                  <c:v>60</c:v>
                </c:pt>
                <c:pt idx="1">
                  <c:v>115</c:v>
                </c:pt>
              </c:numCache>
            </c:numRef>
          </c:val>
          <c:smooth val="0"/>
          <c:extLst>
            <c:ext xmlns:c16="http://schemas.microsoft.com/office/drawing/2014/chart" uri="{C3380CC4-5D6E-409C-BE32-E72D297353CC}">
              <c16:uniqueId val="{00000001-F0C3-4B37-BE11-E42D152000A6}"/>
            </c:ext>
          </c:extLst>
        </c:ser>
        <c:ser>
          <c:idx val="2"/>
          <c:order val="2"/>
          <c:tx>
            <c:strRef>
              <c:f>Sheet1!$D$1</c:f>
              <c:strCache>
                <c:ptCount val="1"/>
                <c:pt idx="0">
                  <c:v>Places of Worship</c:v>
                </c:pt>
              </c:strCache>
            </c:strRef>
          </c:tx>
          <c:spPr>
            <a:ln w="34925" cap="rnd">
              <a:solidFill>
                <a:schemeClr val="accent3"/>
              </a:solidFill>
              <a:round/>
            </a:ln>
            <a:effectLst/>
          </c:spPr>
          <c:marker>
            <c:symbol val="none"/>
          </c:marker>
          <c:cat>
            <c:numRef>
              <c:f>Sheet1!$A$2:$A$3</c:f>
              <c:numCache>
                <c:formatCode>d\-mmm\-yy</c:formatCode>
                <c:ptCount val="2"/>
                <c:pt idx="0">
                  <c:v>44562</c:v>
                </c:pt>
                <c:pt idx="1">
                  <c:v>44701</c:v>
                </c:pt>
              </c:numCache>
            </c:numRef>
          </c:cat>
          <c:val>
            <c:numRef>
              <c:f>Sheet1!$D$2:$D$3</c:f>
              <c:numCache>
                <c:formatCode>General</c:formatCode>
                <c:ptCount val="2"/>
                <c:pt idx="0">
                  <c:v>51</c:v>
                </c:pt>
                <c:pt idx="1">
                  <c:v>68</c:v>
                </c:pt>
              </c:numCache>
            </c:numRef>
          </c:val>
          <c:smooth val="0"/>
          <c:extLst>
            <c:ext xmlns:c16="http://schemas.microsoft.com/office/drawing/2014/chart" uri="{C3380CC4-5D6E-409C-BE32-E72D297353CC}">
              <c16:uniqueId val="{00000002-F0C3-4B37-BE11-E42D152000A6}"/>
            </c:ext>
          </c:extLst>
        </c:ser>
        <c:ser>
          <c:idx val="3"/>
          <c:order val="3"/>
          <c:tx>
            <c:strRef>
              <c:f>Sheet1!$E$1</c:f>
              <c:strCache>
                <c:ptCount val="1"/>
                <c:pt idx="0">
                  <c:v>Business Measures</c:v>
                </c:pt>
              </c:strCache>
            </c:strRef>
          </c:tx>
          <c:spPr>
            <a:ln w="34925" cap="rnd">
              <a:solidFill>
                <a:srgbClr val="C7D703"/>
              </a:solidFill>
              <a:round/>
            </a:ln>
            <a:effectLst/>
          </c:spPr>
          <c:marker>
            <c:symbol val="none"/>
          </c:marker>
          <c:cat>
            <c:numRef>
              <c:f>Sheet1!$A$2:$A$3</c:f>
              <c:numCache>
                <c:formatCode>d\-mmm\-yy</c:formatCode>
                <c:ptCount val="2"/>
                <c:pt idx="0">
                  <c:v>44562</c:v>
                </c:pt>
                <c:pt idx="1">
                  <c:v>44701</c:v>
                </c:pt>
              </c:numCache>
            </c:numRef>
          </c:cat>
          <c:val>
            <c:numRef>
              <c:f>Sheet1!$E$2:$E$3</c:f>
              <c:numCache>
                <c:formatCode>General</c:formatCode>
                <c:ptCount val="2"/>
                <c:pt idx="0">
                  <c:v>108</c:v>
                </c:pt>
                <c:pt idx="1">
                  <c:v>174</c:v>
                </c:pt>
              </c:numCache>
            </c:numRef>
          </c:val>
          <c:smooth val="0"/>
          <c:extLst>
            <c:ext xmlns:c16="http://schemas.microsoft.com/office/drawing/2014/chart" uri="{C3380CC4-5D6E-409C-BE32-E72D297353CC}">
              <c16:uniqueId val="{00000003-F0C3-4B37-BE11-E42D152000A6}"/>
            </c:ext>
          </c:extLst>
        </c:ser>
        <c:ser>
          <c:idx val="4"/>
          <c:order val="4"/>
          <c:tx>
            <c:strRef>
              <c:f>Sheet1!$F$1</c:f>
              <c:strCache>
                <c:ptCount val="1"/>
                <c:pt idx="0">
                  <c:v>School Measures</c:v>
                </c:pt>
              </c:strCache>
            </c:strRef>
          </c:tx>
          <c:spPr>
            <a:ln w="34925" cap="rnd">
              <a:solidFill>
                <a:schemeClr val="accent5"/>
              </a:solidFill>
              <a:round/>
            </a:ln>
            <a:effectLst/>
          </c:spPr>
          <c:marker>
            <c:symbol val="none"/>
          </c:marker>
          <c:cat>
            <c:numRef>
              <c:f>Sheet1!$A$2:$A$3</c:f>
              <c:numCache>
                <c:formatCode>d\-mmm\-yy</c:formatCode>
                <c:ptCount val="2"/>
                <c:pt idx="0">
                  <c:v>44562</c:v>
                </c:pt>
                <c:pt idx="1">
                  <c:v>44701</c:v>
                </c:pt>
              </c:numCache>
            </c:numRef>
          </c:cat>
          <c:val>
            <c:numRef>
              <c:f>Sheet1!$F$2:$F$3</c:f>
              <c:numCache>
                <c:formatCode>General</c:formatCode>
                <c:ptCount val="2"/>
                <c:pt idx="0">
                  <c:v>71</c:v>
                </c:pt>
                <c:pt idx="1">
                  <c:v>105</c:v>
                </c:pt>
              </c:numCache>
            </c:numRef>
          </c:val>
          <c:smooth val="0"/>
          <c:extLst>
            <c:ext xmlns:c16="http://schemas.microsoft.com/office/drawing/2014/chart" uri="{C3380CC4-5D6E-409C-BE32-E72D297353CC}">
              <c16:uniqueId val="{00000004-F0C3-4B37-BE11-E42D152000A6}"/>
            </c:ext>
          </c:extLst>
        </c:ser>
        <c:ser>
          <c:idx val="5"/>
          <c:order val="5"/>
          <c:tx>
            <c:strRef>
              <c:f>Sheet1!$G$1</c:f>
              <c:strCache>
                <c:ptCount val="1"/>
                <c:pt idx="0">
                  <c:v>Testing Measures</c:v>
                </c:pt>
              </c:strCache>
            </c:strRef>
          </c:tx>
          <c:spPr>
            <a:ln w="34925" cap="rnd">
              <a:solidFill>
                <a:schemeClr val="accent6"/>
              </a:solidFill>
              <a:round/>
            </a:ln>
            <a:effectLst/>
          </c:spPr>
          <c:marker>
            <c:symbol val="none"/>
          </c:marker>
          <c:cat>
            <c:numRef>
              <c:f>Sheet1!$A$2:$A$3</c:f>
              <c:numCache>
                <c:formatCode>d\-mmm\-yy</c:formatCode>
                <c:ptCount val="2"/>
                <c:pt idx="0">
                  <c:v>44562</c:v>
                </c:pt>
                <c:pt idx="1">
                  <c:v>44701</c:v>
                </c:pt>
              </c:numCache>
            </c:numRef>
          </c:cat>
          <c:val>
            <c:numRef>
              <c:f>Sheet1!$G$2:$G$3</c:f>
              <c:numCache>
                <c:formatCode>General</c:formatCode>
                <c:ptCount val="2"/>
                <c:pt idx="0">
                  <c:v>42</c:v>
                </c:pt>
                <c:pt idx="1">
                  <c:v>60</c:v>
                </c:pt>
              </c:numCache>
            </c:numRef>
          </c:val>
          <c:smooth val="0"/>
          <c:extLst>
            <c:ext xmlns:c16="http://schemas.microsoft.com/office/drawing/2014/chart" uri="{C3380CC4-5D6E-409C-BE32-E72D297353CC}">
              <c16:uniqueId val="{00000005-F0C3-4B37-BE11-E42D152000A6}"/>
            </c:ext>
          </c:extLst>
        </c:ser>
        <c:dLbls>
          <c:showLegendKey val="0"/>
          <c:showVal val="0"/>
          <c:showCatName val="0"/>
          <c:showSerName val="0"/>
          <c:showPercent val="0"/>
          <c:showBubbleSize val="0"/>
        </c:dLbls>
        <c:smooth val="0"/>
        <c:axId val="2111987359"/>
        <c:axId val="2111982367"/>
      </c:lineChart>
      <c:catAx>
        <c:axId val="2111987359"/>
        <c:scaling>
          <c:orientation val="minMax"/>
        </c:scaling>
        <c:delete val="0"/>
        <c:axPos val="b"/>
        <c:majorGridlines>
          <c:spPr>
            <a:ln w="9525" cap="flat" cmpd="sng" algn="ctr">
              <a:solidFill>
                <a:schemeClr val="tx1">
                  <a:lumMod val="15000"/>
                  <a:lumOff val="85000"/>
                </a:schemeClr>
              </a:solidFill>
              <a:round/>
            </a:ln>
            <a:effectLst/>
          </c:spPr>
        </c:majorGridlines>
        <c:numFmt formatCode="[$-409]mmmm\ d\,\ 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endParaRPr lang="en-US"/>
          </a:p>
        </c:txPr>
        <c:crossAx val="2111982367"/>
        <c:crosses val="autoZero"/>
        <c:auto val="0"/>
        <c:lblAlgn val="ctr"/>
        <c:lblOffset val="100"/>
        <c:noMultiLvlLbl val="0"/>
      </c:catAx>
      <c:valAx>
        <c:axId val="2111982367"/>
        <c:scaling>
          <c:orientation val="minMax"/>
        </c:scaling>
        <c:delete val="0"/>
        <c:axPos val="l"/>
        <c:title>
          <c:tx>
            <c:rich>
              <a:bodyPr rot="-5400000" spcFirstLastPara="1" vertOverflow="ellipsis" vert="horz" wrap="square" anchor="b" anchorCtr="0"/>
              <a:lstStyle/>
              <a:p>
                <a:pPr>
                  <a:defRPr sz="1600" b="1" i="0" u="none" strike="noStrike" kern="1200" baseline="0">
                    <a:solidFill>
                      <a:schemeClr val="tx1">
                        <a:lumMod val="65000"/>
                        <a:lumOff val="35000"/>
                      </a:schemeClr>
                    </a:solidFill>
                    <a:latin typeface="+mj-lt"/>
                    <a:ea typeface="+mn-ea"/>
                    <a:cs typeface="+mn-cs"/>
                  </a:defRPr>
                </a:pPr>
                <a:r>
                  <a:rPr lang="en-US" sz="1600" b="1" dirty="0">
                    <a:latin typeface="+mj-lt"/>
                  </a:rPr>
                  <a:t>Total Bills</a:t>
                </a:r>
              </a:p>
            </c:rich>
          </c:tx>
          <c:layout>
            <c:manualLayout>
              <c:xMode val="edge"/>
              <c:yMode val="edge"/>
              <c:x val="5.5256321723684519E-2"/>
              <c:y val="0.31962059225282802"/>
            </c:manualLayout>
          </c:layout>
          <c:overlay val="0"/>
          <c:spPr>
            <a:noFill/>
            <a:ln>
              <a:noFill/>
            </a:ln>
            <a:effectLst/>
          </c:spPr>
          <c:txPr>
            <a:bodyPr rot="-5400000" spcFirstLastPara="1" vertOverflow="ellipsis" vert="horz" wrap="square" anchor="b" anchorCtr="0"/>
            <a:lstStyle/>
            <a:p>
              <a:pPr>
                <a:defRPr sz="1600" b="1"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endParaRPr lang="en-US"/>
          </a:p>
        </c:txPr>
        <c:crossAx val="21119873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7944F-2C41-43B6-8EF6-3ADBD2BB7B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59B563C-54E1-4265-A9B9-79102D6D75A2}">
      <dgm:prSet phldrT="[Text]" custT="1"/>
      <dgm:spPr/>
      <dgm:t>
        <a:bodyPr/>
        <a:lstStyle/>
        <a:p>
          <a:r>
            <a:rPr lang="en-US" sz="2000" dirty="0"/>
            <a:t>Over 1,000 decisions from March 2020 to July 2023</a:t>
          </a:r>
        </a:p>
      </dgm:t>
    </dgm:pt>
    <dgm:pt modelId="{372B871F-EE53-424C-BD97-95A796427FFC}" type="parTrans" cxnId="{487FBF8E-28E8-4823-BADC-469BEDE507F1}">
      <dgm:prSet/>
      <dgm:spPr/>
      <dgm:t>
        <a:bodyPr/>
        <a:lstStyle/>
        <a:p>
          <a:endParaRPr lang="en-US"/>
        </a:p>
      </dgm:t>
    </dgm:pt>
    <dgm:pt modelId="{E36C60FC-3AAA-40DD-8A78-1071646AB165}" type="sibTrans" cxnId="{487FBF8E-28E8-4823-BADC-469BEDE507F1}">
      <dgm:prSet/>
      <dgm:spPr/>
      <dgm:t>
        <a:bodyPr/>
        <a:lstStyle/>
        <a:p>
          <a:endParaRPr lang="en-US"/>
        </a:p>
      </dgm:t>
    </dgm:pt>
    <dgm:pt modelId="{F055E678-D64F-4CA0-8281-5F03AF7D18E7}">
      <dgm:prSet phldrT="[Text]" custT="1"/>
      <dgm:spPr/>
      <dgm:t>
        <a:bodyPr/>
        <a:lstStyle/>
        <a:p>
          <a:r>
            <a:rPr lang="en-US" sz="2000" dirty="0"/>
            <a:t>Over 300 vaccine decisions</a:t>
          </a:r>
        </a:p>
      </dgm:t>
    </dgm:pt>
    <dgm:pt modelId="{632A20FD-081B-4477-AC96-D3DD3A153ED7}" type="parTrans" cxnId="{570AC557-A82C-468B-A3C7-194E338658C7}">
      <dgm:prSet/>
      <dgm:spPr/>
      <dgm:t>
        <a:bodyPr/>
        <a:lstStyle/>
        <a:p>
          <a:endParaRPr lang="en-US"/>
        </a:p>
      </dgm:t>
    </dgm:pt>
    <dgm:pt modelId="{85ACF1DD-22A3-4C5A-BDC7-5C9B682BFCC9}" type="sibTrans" cxnId="{570AC557-A82C-468B-A3C7-194E338658C7}">
      <dgm:prSet/>
      <dgm:spPr/>
      <dgm:t>
        <a:bodyPr/>
        <a:lstStyle/>
        <a:p>
          <a:endParaRPr lang="en-US"/>
        </a:p>
      </dgm:t>
    </dgm:pt>
    <dgm:pt modelId="{95DE4FA4-2F9F-419C-AF3E-C9570DA0858A}">
      <dgm:prSet phldrT="[Text]" custT="1"/>
      <dgm:spPr/>
      <dgm:t>
        <a:bodyPr/>
        <a:lstStyle/>
        <a:p>
          <a:r>
            <a:rPr lang="en-US" sz="2000" dirty="0"/>
            <a:t>Commonly-discussed claims in vaccine cases</a:t>
          </a:r>
        </a:p>
      </dgm:t>
    </dgm:pt>
    <dgm:pt modelId="{30B8CC81-0761-4AEB-978E-A923033D7ECF}" type="parTrans" cxnId="{4A032948-5670-4DE5-8E8D-57E6A9BD428C}">
      <dgm:prSet/>
      <dgm:spPr/>
      <dgm:t>
        <a:bodyPr/>
        <a:lstStyle/>
        <a:p>
          <a:endParaRPr lang="en-US"/>
        </a:p>
      </dgm:t>
    </dgm:pt>
    <dgm:pt modelId="{57D0A919-079D-43B2-BBEE-C1E0B3F21A7F}" type="sibTrans" cxnId="{4A032948-5670-4DE5-8E8D-57E6A9BD428C}">
      <dgm:prSet/>
      <dgm:spPr/>
      <dgm:t>
        <a:bodyPr/>
        <a:lstStyle/>
        <a:p>
          <a:endParaRPr lang="en-US"/>
        </a:p>
      </dgm:t>
    </dgm:pt>
    <dgm:pt modelId="{2ECB3CFE-A55D-4C80-A115-48015C015EEA}">
      <dgm:prSet custT="1"/>
      <dgm:spPr/>
      <dgm:t>
        <a:bodyPr/>
        <a:lstStyle/>
        <a:p>
          <a:r>
            <a:rPr lang="en-US" sz="2200" dirty="0"/>
            <a:t>Due Process</a:t>
          </a:r>
        </a:p>
      </dgm:t>
    </dgm:pt>
    <dgm:pt modelId="{5408F401-9B65-4B4D-B769-79068A9126DF}" type="parTrans" cxnId="{71D436CD-42A3-42D0-9D52-C4C13A029683}">
      <dgm:prSet/>
      <dgm:spPr/>
      <dgm:t>
        <a:bodyPr/>
        <a:lstStyle/>
        <a:p>
          <a:endParaRPr lang="en-US"/>
        </a:p>
      </dgm:t>
    </dgm:pt>
    <dgm:pt modelId="{009982A7-88E4-4102-940E-6EAD1BB71059}" type="sibTrans" cxnId="{71D436CD-42A3-42D0-9D52-C4C13A029683}">
      <dgm:prSet/>
      <dgm:spPr/>
      <dgm:t>
        <a:bodyPr/>
        <a:lstStyle/>
        <a:p>
          <a:endParaRPr lang="en-US"/>
        </a:p>
      </dgm:t>
    </dgm:pt>
    <dgm:pt modelId="{6F2E92A2-97D5-4EF9-86FD-1BF2256E1715}">
      <dgm:prSet custT="1"/>
      <dgm:spPr/>
      <dgm:t>
        <a:bodyPr/>
        <a:lstStyle/>
        <a:p>
          <a:r>
            <a:rPr lang="en-US" sz="2200" dirty="0"/>
            <a:t>Free Exercise</a:t>
          </a:r>
        </a:p>
      </dgm:t>
    </dgm:pt>
    <dgm:pt modelId="{CE9FBDE1-805F-46A7-8F1E-225B3B81B77F}" type="parTrans" cxnId="{4A033D17-3ECC-45E6-9A8F-784788EEA733}">
      <dgm:prSet/>
      <dgm:spPr/>
      <dgm:t>
        <a:bodyPr/>
        <a:lstStyle/>
        <a:p>
          <a:endParaRPr lang="en-US"/>
        </a:p>
      </dgm:t>
    </dgm:pt>
    <dgm:pt modelId="{C848A47C-90BB-435E-9865-F0247684B4F7}" type="sibTrans" cxnId="{4A033D17-3ECC-45E6-9A8F-784788EEA733}">
      <dgm:prSet/>
      <dgm:spPr/>
      <dgm:t>
        <a:bodyPr/>
        <a:lstStyle/>
        <a:p>
          <a:endParaRPr lang="en-US"/>
        </a:p>
      </dgm:t>
    </dgm:pt>
    <dgm:pt modelId="{73AF352C-9D39-4AEE-9668-0193E96F6E19}">
      <dgm:prSet custT="1"/>
      <dgm:spPr/>
      <dgm:t>
        <a:bodyPr/>
        <a:lstStyle/>
        <a:p>
          <a:r>
            <a:rPr lang="en-US" sz="2200" dirty="0"/>
            <a:t>Religious Freedom Restoration Act (RFRA)</a:t>
          </a:r>
        </a:p>
      </dgm:t>
    </dgm:pt>
    <dgm:pt modelId="{DB9752DD-1EB2-4A1A-A847-BC35FADD96AD}" type="parTrans" cxnId="{B9F31457-30E9-4BEE-83C8-6F1BCD800138}">
      <dgm:prSet/>
      <dgm:spPr/>
      <dgm:t>
        <a:bodyPr/>
        <a:lstStyle/>
        <a:p>
          <a:endParaRPr lang="en-US"/>
        </a:p>
      </dgm:t>
    </dgm:pt>
    <dgm:pt modelId="{682BF365-7457-498F-9E77-FAD07E3AF7FA}" type="sibTrans" cxnId="{B9F31457-30E9-4BEE-83C8-6F1BCD800138}">
      <dgm:prSet/>
      <dgm:spPr/>
      <dgm:t>
        <a:bodyPr/>
        <a:lstStyle/>
        <a:p>
          <a:endParaRPr lang="en-US"/>
        </a:p>
      </dgm:t>
    </dgm:pt>
    <dgm:pt modelId="{BC459201-AF33-B144-8C76-4C80DC43A7D6}">
      <dgm:prSet custT="1"/>
      <dgm:spPr/>
      <dgm:t>
        <a:bodyPr/>
        <a:lstStyle/>
        <a:p>
          <a:r>
            <a:rPr lang="en-US" sz="2200" dirty="0"/>
            <a:t>Scope of Authority </a:t>
          </a:r>
        </a:p>
      </dgm:t>
    </dgm:pt>
    <dgm:pt modelId="{75EF80DC-B2AE-D240-A131-EC4E32A954DC}" type="parTrans" cxnId="{83024974-5EB1-6F41-B190-A65ADF287E7B}">
      <dgm:prSet/>
      <dgm:spPr/>
      <dgm:t>
        <a:bodyPr/>
        <a:lstStyle/>
        <a:p>
          <a:endParaRPr lang="en-US"/>
        </a:p>
      </dgm:t>
    </dgm:pt>
    <dgm:pt modelId="{52AA3948-AC5C-1841-9A71-30936099F532}" type="sibTrans" cxnId="{83024974-5EB1-6F41-B190-A65ADF287E7B}">
      <dgm:prSet/>
      <dgm:spPr/>
      <dgm:t>
        <a:bodyPr/>
        <a:lstStyle/>
        <a:p>
          <a:endParaRPr lang="en-US"/>
        </a:p>
      </dgm:t>
    </dgm:pt>
    <dgm:pt modelId="{C32BE65B-3E96-463E-81A8-518F2160882D}" type="pres">
      <dgm:prSet presAssocID="{05D7944F-2C41-43B6-8EF6-3ADBD2BB7BC9}" presName="linear" presStyleCnt="0">
        <dgm:presLayoutVars>
          <dgm:dir/>
          <dgm:animLvl val="lvl"/>
          <dgm:resizeHandles val="exact"/>
        </dgm:presLayoutVars>
      </dgm:prSet>
      <dgm:spPr/>
    </dgm:pt>
    <dgm:pt modelId="{853E1D46-85A6-422B-A775-FF785ED71561}" type="pres">
      <dgm:prSet presAssocID="{559B563C-54E1-4265-A9B9-79102D6D75A2}" presName="parentLin" presStyleCnt="0"/>
      <dgm:spPr/>
    </dgm:pt>
    <dgm:pt modelId="{19D6643F-E9A9-450B-B86F-76BBBE1275B0}" type="pres">
      <dgm:prSet presAssocID="{559B563C-54E1-4265-A9B9-79102D6D75A2}" presName="parentLeftMargin" presStyleLbl="node1" presStyleIdx="0" presStyleCnt="3"/>
      <dgm:spPr/>
    </dgm:pt>
    <dgm:pt modelId="{4F8CDA8A-43AC-4DD7-9F7B-E003092C9573}" type="pres">
      <dgm:prSet presAssocID="{559B563C-54E1-4265-A9B9-79102D6D75A2}" presName="parentText" presStyleLbl="node1" presStyleIdx="0" presStyleCnt="3">
        <dgm:presLayoutVars>
          <dgm:chMax val="0"/>
          <dgm:bulletEnabled val="1"/>
        </dgm:presLayoutVars>
      </dgm:prSet>
      <dgm:spPr/>
    </dgm:pt>
    <dgm:pt modelId="{69F5681F-4AF5-4C21-AD17-7DAC6D27E8FA}" type="pres">
      <dgm:prSet presAssocID="{559B563C-54E1-4265-A9B9-79102D6D75A2}" presName="negativeSpace" presStyleCnt="0"/>
      <dgm:spPr/>
    </dgm:pt>
    <dgm:pt modelId="{26BAB280-4476-44A3-BE0D-9DF10D740804}" type="pres">
      <dgm:prSet presAssocID="{559B563C-54E1-4265-A9B9-79102D6D75A2}" presName="childText" presStyleLbl="conFgAcc1" presStyleIdx="0" presStyleCnt="3">
        <dgm:presLayoutVars>
          <dgm:bulletEnabled val="1"/>
        </dgm:presLayoutVars>
      </dgm:prSet>
      <dgm:spPr/>
    </dgm:pt>
    <dgm:pt modelId="{0AE2F14F-90C1-43B8-85CA-8F8384AAB9F2}" type="pres">
      <dgm:prSet presAssocID="{E36C60FC-3AAA-40DD-8A78-1071646AB165}" presName="spaceBetweenRectangles" presStyleCnt="0"/>
      <dgm:spPr/>
    </dgm:pt>
    <dgm:pt modelId="{7F202922-60F2-457D-921E-AED488A3E6E9}" type="pres">
      <dgm:prSet presAssocID="{F055E678-D64F-4CA0-8281-5F03AF7D18E7}" presName="parentLin" presStyleCnt="0"/>
      <dgm:spPr/>
    </dgm:pt>
    <dgm:pt modelId="{0C03FB87-2B42-4E04-8610-063B9E3B8DC5}" type="pres">
      <dgm:prSet presAssocID="{F055E678-D64F-4CA0-8281-5F03AF7D18E7}" presName="parentLeftMargin" presStyleLbl="node1" presStyleIdx="0" presStyleCnt="3"/>
      <dgm:spPr/>
    </dgm:pt>
    <dgm:pt modelId="{3CEE81A7-DC1D-498A-96A9-88322863E6DD}" type="pres">
      <dgm:prSet presAssocID="{F055E678-D64F-4CA0-8281-5F03AF7D18E7}" presName="parentText" presStyleLbl="node1" presStyleIdx="1" presStyleCnt="3" custLinFactNeighborX="5007">
        <dgm:presLayoutVars>
          <dgm:chMax val="0"/>
          <dgm:bulletEnabled val="1"/>
        </dgm:presLayoutVars>
      </dgm:prSet>
      <dgm:spPr/>
    </dgm:pt>
    <dgm:pt modelId="{ACB7BE46-8372-4127-9357-802A5D0B822A}" type="pres">
      <dgm:prSet presAssocID="{F055E678-D64F-4CA0-8281-5F03AF7D18E7}" presName="negativeSpace" presStyleCnt="0"/>
      <dgm:spPr/>
    </dgm:pt>
    <dgm:pt modelId="{D588AFF0-C596-4BB0-AA75-C14C7306DD27}" type="pres">
      <dgm:prSet presAssocID="{F055E678-D64F-4CA0-8281-5F03AF7D18E7}" presName="childText" presStyleLbl="conFgAcc1" presStyleIdx="1" presStyleCnt="3">
        <dgm:presLayoutVars>
          <dgm:bulletEnabled val="1"/>
        </dgm:presLayoutVars>
      </dgm:prSet>
      <dgm:spPr/>
    </dgm:pt>
    <dgm:pt modelId="{42BE8176-55DD-42D4-8E2B-992EBA1A8E47}" type="pres">
      <dgm:prSet presAssocID="{85ACF1DD-22A3-4C5A-BDC7-5C9B682BFCC9}" presName="spaceBetweenRectangles" presStyleCnt="0"/>
      <dgm:spPr/>
    </dgm:pt>
    <dgm:pt modelId="{267926FF-2D18-471E-822C-43664D33BEB8}" type="pres">
      <dgm:prSet presAssocID="{95DE4FA4-2F9F-419C-AF3E-C9570DA0858A}" presName="parentLin" presStyleCnt="0"/>
      <dgm:spPr/>
    </dgm:pt>
    <dgm:pt modelId="{63D6A348-E3C5-42F0-87E2-C05EBE36299F}" type="pres">
      <dgm:prSet presAssocID="{95DE4FA4-2F9F-419C-AF3E-C9570DA0858A}" presName="parentLeftMargin" presStyleLbl="node1" presStyleIdx="1" presStyleCnt="3"/>
      <dgm:spPr/>
    </dgm:pt>
    <dgm:pt modelId="{737600D1-77F7-4445-A855-7F6E1C40E188}" type="pres">
      <dgm:prSet presAssocID="{95DE4FA4-2F9F-419C-AF3E-C9570DA0858A}" presName="parentText" presStyleLbl="node1" presStyleIdx="2" presStyleCnt="3">
        <dgm:presLayoutVars>
          <dgm:chMax val="0"/>
          <dgm:bulletEnabled val="1"/>
        </dgm:presLayoutVars>
      </dgm:prSet>
      <dgm:spPr/>
    </dgm:pt>
    <dgm:pt modelId="{34731F7C-5380-48F6-A5EF-3F1434BB8327}" type="pres">
      <dgm:prSet presAssocID="{95DE4FA4-2F9F-419C-AF3E-C9570DA0858A}" presName="negativeSpace" presStyleCnt="0"/>
      <dgm:spPr/>
    </dgm:pt>
    <dgm:pt modelId="{9D59F54E-17EF-4B6E-A7F0-21240B8E5C77}" type="pres">
      <dgm:prSet presAssocID="{95DE4FA4-2F9F-419C-AF3E-C9570DA0858A}" presName="childText" presStyleLbl="conFgAcc1" presStyleIdx="2" presStyleCnt="3" custLinFactNeighborX="-3498" custLinFactNeighborY="37254">
        <dgm:presLayoutVars>
          <dgm:bulletEnabled val="1"/>
        </dgm:presLayoutVars>
      </dgm:prSet>
      <dgm:spPr/>
    </dgm:pt>
  </dgm:ptLst>
  <dgm:cxnLst>
    <dgm:cxn modelId="{C24DD612-D4C3-4096-AF88-5B107FF393A8}" type="presOf" srcId="{559B563C-54E1-4265-A9B9-79102D6D75A2}" destId="{4F8CDA8A-43AC-4DD7-9F7B-E003092C9573}" srcOrd="1" destOrd="0" presId="urn:microsoft.com/office/officeart/2005/8/layout/list1"/>
    <dgm:cxn modelId="{4A033D17-3ECC-45E6-9A8F-784788EEA733}" srcId="{95DE4FA4-2F9F-419C-AF3E-C9570DA0858A}" destId="{6F2E92A2-97D5-4EF9-86FD-1BF2256E1715}" srcOrd="1" destOrd="0" parTransId="{CE9FBDE1-805F-46A7-8F1E-225B3B81B77F}" sibTransId="{C848A47C-90BB-435E-9865-F0247684B4F7}"/>
    <dgm:cxn modelId="{430CD93B-EAB5-4098-86E4-AC6A50C1D9E9}" type="presOf" srcId="{73AF352C-9D39-4AEE-9668-0193E96F6E19}" destId="{9D59F54E-17EF-4B6E-A7F0-21240B8E5C77}" srcOrd="0" destOrd="3" presId="urn:microsoft.com/office/officeart/2005/8/layout/list1"/>
    <dgm:cxn modelId="{07088B66-EF30-4690-B50B-3700418BB81A}" type="presOf" srcId="{F055E678-D64F-4CA0-8281-5F03AF7D18E7}" destId="{0C03FB87-2B42-4E04-8610-063B9E3B8DC5}" srcOrd="0" destOrd="0" presId="urn:microsoft.com/office/officeart/2005/8/layout/list1"/>
    <dgm:cxn modelId="{4A032948-5670-4DE5-8E8D-57E6A9BD428C}" srcId="{05D7944F-2C41-43B6-8EF6-3ADBD2BB7BC9}" destId="{95DE4FA4-2F9F-419C-AF3E-C9570DA0858A}" srcOrd="2" destOrd="0" parTransId="{30B8CC81-0761-4AEB-978E-A923033D7ECF}" sibTransId="{57D0A919-079D-43B2-BBEE-C1E0B3F21A7F}"/>
    <dgm:cxn modelId="{8ACF246C-7D43-4269-AF01-3A9A8A298432}" type="presOf" srcId="{95DE4FA4-2F9F-419C-AF3E-C9570DA0858A}" destId="{737600D1-77F7-4445-A855-7F6E1C40E188}" srcOrd="1" destOrd="0" presId="urn:microsoft.com/office/officeart/2005/8/layout/list1"/>
    <dgm:cxn modelId="{83024974-5EB1-6F41-B190-A65ADF287E7B}" srcId="{95DE4FA4-2F9F-419C-AF3E-C9570DA0858A}" destId="{BC459201-AF33-B144-8C76-4C80DC43A7D6}" srcOrd="2" destOrd="0" parTransId="{75EF80DC-B2AE-D240-A131-EC4E32A954DC}" sibTransId="{52AA3948-AC5C-1841-9A71-30936099F532}"/>
    <dgm:cxn modelId="{B9F31457-30E9-4BEE-83C8-6F1BCD800138}" srcId="{95DE4FA4-2F9F-419C-AF3E-C9570DA0858A}" destId="{73AF352C-9D39-4AEE-9668-0193E96F6E19}" srcOrd="3" destOrd="0" parTransId="{DB9752DD-1EB2-4A1A-A847-BC35FADD96AD}" sibTransId="{682BF365-7457-498F-9E77-FAD07E3AF7FA}"/>
    <dgm:cxn modelId="{5E289F77-810E-4EA2-9405-F3C2227BE030}" type="presOf" srcId="{05D7944F-2C41-43B6-8EF6-3ADBD2BB7BC9}" destId="{C32BE65B-3E96-463E-81A8-518F2160882D}" srcOrd="0" destOrd="0" presId="urn:microsoft.com/office/officeart/2005/8/layout/list1"/>
    <dgm:cxn modelId="{570AC557-A82C-468B-A3C7-194E338658C7}" srcId="{05D7944F-2C41-43B6-8EF6-3ADBD2BB7BC9}" destId="{F055E678-D64F-4CA0-8281-5F03AF7D18E7}" srcOrd="1" destOrd="0" parTransId="{632A20FD-081B-4477-AC96-D3DD3A153ED7}" sibTransId="{85ACF1DD-22A3-4C5A-BDC7-5C9B682BFCC9}"/>
    <dgm:cxn modelId="{487FBF8E-28E8-4823-BADC-469BEDE507F1}" srcId="{05D7944F-2C41-43B6-8EF6-3ADBD2BB7BC9}" destId="{559B563C-54E1-4265-A9B9-79102D6D75A2}" srcOrd="0" destOrd="0" parTransId="{372B871F-EE53-424C-BD97-95A796427FFC}" sibTransId="{E36C60FC-3AAA-40DD-8A78-1071646AB165}"/>
    <dgm:cxn modelId="{BD137EA2-45B3-4625-94C8-F119D66BE792}" type="presOf" srcId="{F055E678-D64F-4CA0-8281-5F03AF7D18E7}" destId="{3CEE81A7-DC1D-498A-96A9-88322863E6DD}" srcOrd="1" destOrd="0" presId="urn:microsoft.com/office/officeart/2005/8/layout/list1"/>
    <dgm:cxn modelId="{00F891B2-DD73-4A45-BFFE-927AF587EAAD}" type="presOf" srcId="{6F2E92A2-97D5-4EF9-86FD-1BF2256E1715}" destId="{9D59F54E-17EF-4B6E-A7F0-21240B8E5C77}" srcOrd="0" destOrd="1" presId="urn:microsoft.com/office/officeart/2005/8/layout/list1"/>
    <dgm:cxn modelId="{E979E8B9-DACB-4ADF-93E4-F5F70AF472FD}" type="presOf" srcId="{95DE4FA4-2F9F-419C-AF3E-C9570DA0858A}" destId="{63D6A348-E3C5-42F0-87E2-C05EBE36299F}" srcOrd="0" destOrd="0" presId="urn:microsoft.com/office/officeart/2005/8/layout/list1"/>
    <dgm:cxn modelId="{F903A3CB-FB70-4580-BDE1-D92E04A12354}" type="presOf" srcId="{2ECB3CFE-A55D-4C80-A115-48015C015EEA}" destId="{9D59F54E-17EF-4B6E-A7F0-21240B8E5C77}" srcOrd="0" destOrd="0" presId="urn:microsoft.com/office/officeart/2005/8/layout/list1"/>
    <dgm:cxn modelId="{71D436CD-42A3-42D0-9D52-C4C13A029683}" srcId="{95DE4FA4-2F9F-419C-AF3E-C9570DA0858A}" destId="{2ECB3CFE-A55D-4C80-A115-48015C015EEA}" srcOrd="0" destOrd="0" parTransId="{5408F401-9B65-4B4D-B769-79068A9126DF}" sibTransId="{009982A7-88E4-4102-940E-6EAD1BB71059}"/>
    <dgm:cxn modelId="{36A282EB-47D3-4E1D-9489-D9348BAB8A59}" type="presOf" srcId="{559B563C-54E1-4265-A9B9-79102D6D75A2}" destId="{19D6643F-E9A9-450B-B86F-76BBBE1275B0}" srcOrd="0" destOrd="0" presId="urn:microsoft.com/office/officeart/2005/8/layout/list1"/>
    <dgm:cxn modelId="{FB53FFEC-CDAD-FF41-8D58-84377D87DA9B}" type="presOf" srcId="{BC459201-AF33-B144-8C76-4C80DC43A7D6}" destId="{9D59F54E-17EF-4B6E-A7F0-21240B8E5C77}" srcOrd="0" destOrd="2" presId="urn:microsoft.com/office/officeart/2005/8/layout/list1"/>
    <dgm:cxn modelId="{38ADE490-66C4-4CCE-A895-75480D9B64D7}" type="presParOf" srcId="{C32BE65B-3E96-463E-81A8-518F2160882D}" destId="{853E1D46-85A6-422B-A775-FF785ED71561}" srcOrd="0" destOrd="0" presId="urn:microsoft.com/office/officeart/2005/8/layout/list1"/>
    <dgm:cxn modelId="{3F3ED39C-3D20-47E2-8EEB-DB09E562FD0E}" type="presParOf" srcId="{853E1D46-85A6-422B-A775-FF785ED71561}" destId="{19D6643F-E9A9-450B-B86F-76BBBE1275B0}" srcOrd="0" destOrd="0" presId="urn:microsoft.com/office/officeart/2005/8/layout/list1"/>
    <dgm:cxn modelId="{DE8E1B7F-57EF-46C8-8FD6-093CC9A28F48}" type="presParOf" srcId="{853E1D46-85A6-422B-A775-FF785ED71561}" destId="{4F8CDA8A-43AC-4DD7-9F7B-E003092C9573}" srcOrd="1" destOrd="0" presId="urn:microsoft.com/office/officeart/2005/8/layout/list1"/>
    <dgm:cxn modelId="{C5AD9F5F-6770-4E27-8E51-93F8D1C454EC}" type="presParOf" srcId="{C32BE65B-3E96-463E-81A8-518F2160882D}" destId="{69F5681F-4AF5-4C21-AD17-7DAC6D27E8FA}" srcOrd="1" destOrd="0" presId="urn:microsoft.com/office/officeart/2005/8/layout/list1"/>
    <dgm:cxn modelId="{553DDF29-7265-4D3F-80C4-1355E850EFB9}" type="presParOf" srcId="{C32BE65B-3E96-463E-81A8-518F2160882D}" destId="{26BAB280-4476-44A3-BE0D-9DF10D740804}" srcOrd="2" destOrd="0" presId="urn:microsoft.com/office/officeart/2005/8/layout/list1"/>
    <dgm:cxn modelId="{8272E3C5-96AF-4396-93E7-DBA5F91F5C44}" type="presParOf" srcId="{C32BE65B-3E96-463E-81A8-518F2160882D}" destId="{0AE2F14F-90C1-43B8-85CA-8F8384AAB9F2}" srcOrd="3" destOrd="0" presId="urn:microsoft.com/office/officeart/2005/8/layout/list1"/>
    <dgm:cxn modelId="{B79EA6CA-2E13-4407-9593-C083D25B9477}" type="presParOf" srcId="{C32BE65B-3E96-463E-81A8-518F2160882D}" destId="{7F202922-60F2-457D-921E-AED488A3E6E9}" srcOrd="4" destOrd="0" presId="urn:microsoft.com/office/officeart/2005/8/layout/list1"/>
    <dgm:cxn modelId="{D6E25BD3-27EC-4732-9818-B25421F2A69F}" type="presParOf" srcId="{7F202922-60F2-457D-921E-AED488A3E6E9}" destId="{0C03FB87-2B42-4E04-8610-063B9E3B8DC5}" srcOrd="0" destOrd="0" presId="urn:microsoft.com/office/officeart/2005/8/layout/list1"/>
    <dgm:cxn modelId="{1CEE0DE5-E847-4D6E-B415-8079AD03F160}" type="presParOf" srcId="{7F202922-60F2-457D-921E-AED488A3E6E9}" destId="{3CEE81A7-DC1D-498A-96A9-88322863E6DD}" srcOrd="1" destOrd="0" presId="urn:microsoft.com/office/officeart/2005/8/layout/list1"/>
    <dgm:cxn modelId="{C91857F5-04B9-47BD-B048-65094D4EF81F}" type="presParOf" srcId="{C32BE65B-3E96-463E-81A8-518F2160882D}" destId="{ACB7BE46-8372-4127-9357-802A5D0B822A}" srcOrd="5" destOrd="0" presId="urn:microsoft.com/office/officeart/2005/8/layout/list1"/>
    <dgm:cxn modelId="{044B9D2C-DF23-4BD5-BDBA-87C3387523C5}" type="presParOf" srcId="{C32BE65B-3E96-463E-81A8-518F2160882D}" destId="{D588AFF0-C596-4BB0-AA75-C14C7306DD27}" srcOrd="6" destOrd="0" presId="urn:microsoft.com/office/officeart/2005/8/layout/list1"/>
    <dgm:cxn modelId="{F48FFABE-BF8F-4DDD-A172-C30A2C077F66}" type="presParOf" srcId="{C32BE65B-3E96-463E-81A8-518F2160882D}" destId="{42BE8176-55DD-42D4-8E2B-992EBA1A8E47}" srcOrd="7" destOrd="0" presId="urn:microsoft.com/office/officeart/2005/8/layout/list1"/>
    <dgm:cxn modelId="{0BE130EA-4AFC-4B73-AE2E-79686815DBF6}" type="presParOf" srcId="{C32BE65B-3E96-463E-81A8-518F2160882D}" destId="{267926FF-2D18-471E-822C-43664D33BEB8}" srcOrd="8" destOrd="0" presId="urn:microsoft.com/office/officeart/2005/8/layout/list1"/>
    <dgm:cxn modelId="{6D8DE337-2213-4072-9BB2-D89AE007F6F4}" type="presParOf" srcId="{267926FF-2D18-471E-822C-43664D33BEB8}" destId="{63D6A348-E3C5-42F0-87E2-C05EBE36299F}" srcOrd="0" destOrd="0" presId="urn:microsoft.com/office/officeart/2005/8/layout/list1"/>
    <dgm:cxn modelId="{C41D8090-7DD0-449C-AE3C-6740F65522A2}" type="presParOf" srcId="{267926FF-2D18-471E-822C-43664D33BEB8}" destId="{737600D1-77F7-4445-A855-7F6E1C40E188}" srcOrd="1" destOrd="0" presId="urn:microsoft.com/office/officeart/2005/8/layout/list1"/>
    <dgm:cxn modelId="{21B3A213-DE5E-48C9-AD9A-13DB4276D469}" type="presParOf" srcId="{C32BE65B-3E96-463E-81A8-518F2160882D}" destId="{34731F7C-5380-48F6-A5EF-3F1434BB8327}" srcOrd="9" destOrd="0" presId="urn:microsoft.com/office/officeart/2005/8/layout/list1"/>
    <dgm:cxn modelId="{35D1493A-79AF-4B08-B88E-64700FC2C738}" type="presParOf" srcId="{C32BE65B-3E96-463E-81A8-518F2160882D}" destId="{9D59F54E-17EF-4B6E-A7F0-21240B8E5C7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BF5D52-2D51-434F-884D-CD0650F4C6C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AE0493-AABF-4C50-8060-036F8E674E5C}">
      <dgm:prSet/>
      <dgm:spPr/>
      <dgm:t>
        <a:bodyPr/>
        <a:lstStyle/>
        <a:p>
          <a:pPr>
            <a:lnSpc>
              <a:spcPct val="100000"/>
            </a:lnSpc>
          </a:pPr>
          <a:r>
            <a:rPr lang="en-US"/>
            <a:t>A </a:t>
          </a:r>
          <a:r>
            <a:rPr lang="en-US" b="1"/>
            <a:t>3-legged stool</a:t>
          </a:r>
          <a:endParaRPr lang="en-US"/>
        </a:p>
      </dgm:t>
    </dgm:pt>
    <dgm:pt modelId="{69E51B00-8334-4673-8114-AA839124F0EB}" type="parTrans" cxnId="{04E3D231-206B-4E5E-9192-56475B255EC3}">
      <dgm:prSet/>
      <dgm:spPr/>
      <dgm:t>
        <a:bodyPr/>
        <a:lstStyle/>
        <a:p>
          <a:endParaRPr lang="en-US"/>
        </a:p>
      </dgm:t>
    </dgm:pt>
    <dgm:pt modelId="{DD006967-C353-45F8-8471-7AD0E08E4364}" type="sibTrans" cxnId="{04E3D231-206B-4E5E-9192-56475B255EC3}">
      <dgm:prSet/>
      <dgm:spPr/>
      <dgm:t>
        <a:bodyPr/>
        <a:lstStyle/>
        <a:p>
          <a:endParaRPr lang="en-US"/>
        </a:p>
      </dgm:t>
    </dgm:pt>
    <dgm:pt modelId="{137BD063-85BD-4262-B9B1-5CDF00923232}">
      <dgm:prSet custT="1"/>
      <dgm:spPr/>
      <dgm:t>
        <a:bodyPr/>
        <a:lstStyle/>
        <a:p>
          <a:pPr>
            <a:lnSpc>
              <a:spcPct val="100000"/>
            </a:lnSpc>
          </a:pPr>
          <a:r>
            <a:rPr lang="en-US" sz="1100" i="1" dirty="0"/>
            <a:t>Jacobson v. Mass.</a:t>
          </a:r>
          <a:endParaRPr lang="en-US" sz="1100" dirty="0"/>
        </a:p>
      </dgm:t>
    </dgm:pt>
    <dgm:pt modelId="{D1542C59-1E92-42B1-BD7A-8CD4D2AC0660}" type="parTrans" cxnId="{DE632DB5-92C6-4F48-B976-249E8130CADA}">
      <dgm:prSet/>
      <dgm:spPr/>
      <dgm:t>
        <a:bodyPr/>
        <a:lstStyle/>
        <a:p>
          <a:endParaRPr lang="en-US"/>
        </a:p>
      </dgm:t>
    </dgm:pt>
    <dgm:pt modelId="{CA5579C2-B096-47C0-B900-217D4B4420D7}" type="sibTrans" cxnId="{DE632DB5-92C6-4F48-B976-249E8130CADA}">
      <dgm:prSet/>
      <dgm:spPr/>
      <dgm:t>
        <a:bodyPr/>
        <a:lstStyle/>
        <a:p>
          <a:endParaRPr lang="en-US"/>
        </a:p>
      </dgm:t>
    </dgm:pt>
    <dgm:pt modelId="{48262E80-CE98-45F4-A51D-4C69D974D433}">
      <dgm:prSet custT="1"/>
      <dgm:spPr/>
      <dgm:t>
        <a:bodyPr/>
        <a:lstStyle/>
        <a:p>
          <a:pPr>
            <a:lnSpc>
              <a:spcPct val="100000"/>
            </a:lnSpc>
          </a:pPr>
          <a:r>
            <a:rPr lang="en-US" sz="1100" i="1"/>
            <a:t>Employment Division v. Smith</a:t>
          </a:r>
          <a:endParaRPr lang="en-US" sz="1100"/>
        </a:p>
      </dgm:t>
    </dgm:pt>
    <dgm:pt modelId="{96AF4D27-48E0-4629-9A1F-B040F8D24CFA}" type="parTrans" cxnId="{26E2C1B1-3066-4E9D-9F4B-5C83D6926429}">
      <dgm:prSet/>
      <dgm:spPr/>
      <dgm:t>
        <a:bodyPr/>
        <a:lstStyle/>
        <a:p>
          <a:endParaRPr lang="en-US"/>
        </a:p>
      </dgm:t>
    </dgm:pt>
    <dgm:pt modelId="{22349DA0-8193-46E9-ADFE-9687D6A1DD89}" type="sibTrans" cxnId="{26E2C1B1-3066-4E9D-9F4B-5C83D6926429}">
      <dgm:prSet/>
      <dgm:spPr/>
      <dgm:t>
        <a:bodyPr/>
        <a:lstStyle/>
        <a:p>
          <a:endParaRPr lang="en-US"/>
        </a:p>
      </dgm:t>
    </dgm:pt>
    <dgm:pt modelId="{9C898996-2E82-4D02-8F36-1A168E3AD65C}">
      <dgm:prSet custT="1"/>
      <dgm:spPr/>
      <dgm:t>
        <a:bodyPr/>
        <a:lstStyle/>
        <a:p>
          <a:pPr>
            <a:lnSpc>
              <a:spcPct val="100000"/>
            </a:lnSpc>
          </a:pPr>
          <a:r>
            <a:rPr lang="en-US" sz="1100" i="1" dirty="0"/>
            <a:t>Church of </a:t>
          </a:r>
          <a:r>
            <a:rPr lang="en-US" sz="1100" i="1" dirty="0" err="1"/>
            <a:t>Lukumi</a:t>
          </a:r>
          <a:r>
            <a:rPr lang="en-US" sz="1100" i="1" dirty="0"/>
            <a:t> </a:t>
          </a:r>
          <a:r>
            <a:rPr lang="en-US" sz="1100" i="1" dirty="0" err="1"/>
            <a:t>Babalu</a:t>
          </a:r>
          <a:r>
            <a:rPr lang="en-US" sz="1100" i="1" dirty="0"/>
            <a:t> Aye v. Hialeah</a:t>
          </a:r>
          <a:endParaRPr lang="en-US" sz="1100" dirty="0"/>
        </a:p>
      </dgm:t>
    </dgm:pt>
    <dgm:pt modelId="{7C0443B9-0E3C-4D0F-B84A-CD6F10F19398}" type="parTrans" cxnId="{E965084D-EE0E-4CA1-BDE6-5588C0555479}">
      <dgm:prSet/>
      <dgm:spPr/>
      <dgm:t>
        <a:bodyPr/>
        <a:lstStyle/>
        <a:p>
          <a:endParaRPr lang="en-US"/>
        </a:p>
      </dgm:t>
    </dgm:pt>
    <dgm:pt modelId="{BDF4AFA7-B467-40FC-8200-8C06594CEE4E}" type="sibTrans" cxnId="{E965084D-EE0E-4CA1-BDE6-5588C0555479}">
      <dgm:prSet/>
      <dgm:spPr/>
      <dgm:t>
        <a:bodyPr/>
        <a:lstStyle/>
        <a:p>
          <a:endParaRPr lang="en-US"/>
        </a:p>
      </dgm:t>
    </dgm:pt>
    <dgm:pt modelId="{DCA6C3F7-CA9D-455A-B8E2-013F7E94E993}">
      <dgm:prSet/>
      <dgm:spPr/>
      <dgm:t>
        <a:bodyPr/>
        <a:lstStyle/>
        <a:p>
          <a:pPr>
            <a:lnSpc>
              <a:spcPct val="100000"/>
            </a:lnSpc>
          </a:pPr>
          <a:r>
            <a:rPr lang="en-US"/>
            <a:t>Almost all traditional public health laws including vaccine mandates survived FE challenges</a:t>
          </a:r>
        </a:p>
      </dgm:t>
    </dgm:pt>
    <dgm:pt modelId="{6B960049-CBF8-484C-B3D4-099E9865CFAB}" type="parTrans" cxnId="{22C7E0F9-01AE-4DF3-8DDB-D636CAA770B4}">
      <dgm:prSet/>
      <dgm:spPr/>
      <dgm:t>
        <a:bodyPr/>
        <a:lstStyle/>
        <a:p>
          <a:endParaRPr lang="en-US"/>
        </a:p>
      </dgm:t>
    </dgm:pt>
    <dgm:pt modelId="{BBA4CF49-069F-453D-81E5-998D20AD81A2}" type="sibTrans" cxnId="{22C7E0F9-01AE-4DF3-8DDB-D636CAA770B4}">
      <dgm:prSet/>
      <dgm:spPr/>
      <dgm:t>
        <a:bodyPr/>
        <a:lstStyle/>
        <a:p>
          <a:endParaRPr lang="en-US"/>
        </a:p>
      </dgm:t>
    </dgm:pt>
    <dgm:pt modelId="{3B0162BB-CDD2-4B88-B7DF-1162162EFE83}">
      <dgm:prSet/>
      <dgm:spPr/>
      <dgm:t>
        <a:bodyPr/>
        <a:lstStyle/>
        <a:p>
          <a:pPr>
            <a:lnSpc>
              <a:spcPct val="100000"/>
            </a:lnSpc>
          </a:pPr>
          <a:r>
            <a:rPr lang="en-US"/>
            <a:t>But federal &amp; state statutes, including RFRA &amp; Title VII provided extra protections for religious objectors.</a:t>
          </a:r>
        </a:p>
      </dgm:t>
    </dgm:pt>
    <dgm:pt modelId="{EBF00DC2-3CE3-4AB8-99FE-FC09CF205844}" type="parTrans" cxnId="{F56FFF7C-688C-4749-8E6C-9A2159A8DDD6}">
      <dgm:prSet/>
      <dgm:spPr/>
      <dgm:t>
        <a:bodyPr/>
        <a:lstStyle/>
        <a:p>
          <a:endParaRPr lang="en-US"/>
        </a:p>
      </dgm:t>
    </dgm:pt>
    <dgm:pt modelId="{1E5CFE7E-6036-42BE-BD64-8DE9F05B3051}" type="sibTrans" cxnId="{F56FFF7C-688C-4749-8E6C-9A2159A8DDD6}">
      <dgm:prSet/>
      <dgm:spPr/>
      <dgm:t>
        <a:bodyPr/>
        <a:lstStyle/>
        <a:p>
          <a:endParaRPr lang="en-US"/>
        </a:p>
      </dgm:t>
    </dgm:pt>
    <dgm:pt modelId="{2EB39C3B-5CCA-436C-84CC-77DDF44A200C}" type="pres">
      <dgm:prSet presAssocID="{33BF5D52-2D51-434F-884D-CD0650F4C6C2}" presName="root" presStyleCnt="0">
        <dgm:presLayoutVars>
          <dgm:dir/>
          <dgm:resizeHandles val="exact"/>
        </dgm:presLayoutVars>
      </dgm:prSet>
      <dgm:spPr/>
    </dgm:pt>
    <dgm:pt modelId="{2BE24314-B7DD-4FF4-BF4B-F1E1E23F243B}" type="pres">
      <dgm:prSet presAssocID="{53AE0493-AABF-4C50-8060-036F8E674E5C}" presName="compNode" presStyleCnt="0"/>
      <dgm:spPr/>
    </dgm:pt>
    <dgm:pt modelId="{86FED64C-A179-44E1-A2BD-6C3553CD1336}" type="pres">
      <dgm:prSet presAssocID="{53AE0493-AABF-4C50-8060-036F8E674E5C}" presName="bgRect" presStyleLbl="bgShp" presStyleIdx="0" presStyleCnt="3"/>
      <dgm:spPr/>
    </dgm:pt>
    <dgm:pt modelId="{0506BB49-D3C2-40AE-A27C-5A174E16E653}" type="pres">
      <dgm:prSet presAssocID="{53AE0493-AABF-4C50-8060-036F8E674E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6D146B0B-ACE3-462B-BC78-2CE5472674EA}" type="pres">
      <dgm:prSet presAssocID="{53AE0493-AABF-4C50-8060-036F8E674E5C}" presName="spaceRect" presStyleCnt="0"/>
      <dgm:spPr/>
    </dgm:pt>
    <dgm:pt modelId="{02416988-DD59-460E-97FE-5F842DC3D9E0}" type="pres">
      <dgm:prSet presAssocID="{53AE0493-AABF-4C50-8060-036F8E674E5C}" presName="parTx" presStyleLbl="revTx" presStyleIdx="0" presStyleCnt="4">
        <dgm:presLayoutVars>
          <dgm:chMax val="0"/>
          <dgm:chPref val="0"/>
        </dgm:presLayoutVars>
      </dgm:prSet>
      <dgm:spPr/>
    </dgm:pt>
    <dgm:pt modelId="{DA50C97D-D209-48ED-BE94-8CE2E4921E1E}" type="pres">
      <dgm:prSet presAssocID="{53AE0493-AABF-4C50-8060-036F8E674E5C}" presName="desTx" presStyleLbl="revTx" presStyleIdx="1" presStyleCnt="4">
        <dgm:presLayoutVars/>
      </dgm:prSet>
      <dgm:spPr/>
    </dgm:pt>
    <dgm:pt modelId="{5D97C983-192B-4290-9B0B-5BBD7D32FBF5}" type="pres">
      <dgm:prSet presAssocID="{DD006967-C353-45F8-8471-7AD0E08E4364}" presName="sibTrans" presStyleCnt="0"/>
      <dgm:spPr/>
    </dgm:pt>
    <dgm:pt modelId="{82FAA2CE-ED0F-4B15-90AF-75B4E5D10494}" type="pres">
      <dgm:prSet presAssocID="{DCA6C3F7-CA9D-455A-B8E2-013F7E94E993}" presName="compNode" presStyleCnt="0"/>
      <dgm:spPr/>
    </dgm:pt>
    <dgm:pt modelId="{3B843E2F-8CBB-4ED2-85A9-7FEB512ABBA9}" type="pres">
      <dgm:prSet presAssocID="{DCA6C3F7-CA9D-455A-B8E2-013F7E94E993}" presName="bgRect" presStyleLbl="bgShp" presStyleIdx="1" presStyleCnt="3"/>
      <dgm:spPr/>
    </dgm:pt>
    <dgm:pt modelId="{A3900815-8878-441D-AD0D-90051219E560}" type="pres">
      <dgm:prSet presAssocID="{DCA6C3F7-CA9D-455A-B8E2-013F7E94E99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9873742-A164-4B3A-956A-AC1BB4A916C0}" type="pres">
      <dgm:prSet presAssocID="{DCA6C3F7-CA9D-455A-B8E2-013F7E94E993}" presName="spaceRect" presStyleCnt="0"/>
      <dgm:spPr/>
    </dgm:pt>
    <dgm:pt modelId="{3633B1DB-EA3E-4742-AF41-F46976B0AE0C}" type="pres">
      <dgm:prSet presAssocID="{DCA6C3F7-CA9D-455A-B8E2-013F7E94E993}" presName="parTx" presStyleLbl="revTx" presStyleIdx="2" presStyleCnt="4">
        <dgm:presLayoutVars>
          <dgm:chMax val="0"/>
          <dgm:chPref val="0"/>
        </dgm:presLayoutVars>
      </dgm:prSet>
      <dgm:spPr/>
    </dgm:pt>
    <dgm:pt modelId="{EEA021B7-CE94-491D-8AD8-E9D02AE91152}" type="pres">
      <dgm:prSet presAssocID="{BBA4CF49-069F-453D-81E5-998D20AD81A2}" presName="sibTrans" presStyleCnt="0"/>
      <dgm:spPr/>
    </dgm:pt>
    <dgm:pt modelId="{E89D2858-A2D6-4461-885D-C2ABA344DA65}" type="pres">
      <dgm:prSet presAssocID="{3B0162BB-CDD2-4B88-B7DF-1162162EFE83}" presName="compNode" presStyleCnt="0"/>
      <dgm:spPr/>
    </dgm:pt>
    <dgm:pt modelId="{5E29BD72-C5BD-445A-A9A6-D30799F910EE}" type="pres">
      <dgm:prSet presAssocID="{3B0162BB-CDD2-4B88-B7DF-1162162EFE83}" presName="bgRect" presStyleLbl="bgShp" presStyleIdx="2" presStyleCnt="3" custLinFactNeighborX="-313"/>
      <dgm:spPr/>
    </dgm:pt>
    <dgm:pt modelId="{88F258AB-31DD-440D-B69C-117FA63FF0CF}" type="pres">
      <dgm:prSet presAssocID="{3B0162BB-CDD2-4B88-B7DF-1162162EFE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748FB0A0-1763-4548-AC8A-89B54487E71C}" type="pres">
      <dgm:prSet presAssocID="{3B0162BB-CDD2-4B88-B7DF-1162162EFE83}" presName="spaceRect" presStyleCnt="0"/>
      <dgm:spPr/>
    </dgm:pt>
    <dgm:pt modelId="{60AD951F-ADB4-4AEC-94F9-AECAF9278353}" type="pres">
      <dgm:prSet presAssocID="{3B0162BB-CDD2-4B88-B7DF-1162162EFE83}" presName="parTx" presStyleLbl="revTx" presStyleIdx="3" presStyleCnt="4">
        <dgm:presLayoutVars>
          <dgm:chMax val="0"/>
          <dgm:chPref val="0"/>
        </dgm:presLayoutVars>
      </dgm:prSet>
      <dgm:spPr/>
    </dgm:pt>
  </dgm:ptLst>
  <dgm:cxnLst>
    <dgm:cxn modelId="{04E3D231-206B-4E5E-9192-56475B255EC3}" srcId="{33BF5D52-2D51-434F-884D-CD0650F4C6C2}" destId="{53AE0493-AABF-4C50-8060-036F8E674E5C}" srcOrd="0" destOrd="0" parTransId="{69E51B00-8334-4673-8114-AA839124F0EB}" sibTransId="{DD006967-C353-45F8-8471-7AD0E08E4364}"/>
    <dgm:cxn modelId="{78876E35-12DA-494B-9F43-B8B83C760C04}" type="presOf" srcId="{53AE0493-AABF-4C50-8060-036F8E674E5C}" destId="{02416988-DD59-460E-97FE-5F842DC3D9E0}" srcOrd="0" destOrd="0" presId="urn:microsoft.com/office/officeart/2018/2/layout/IconVerticalSolidList"/>
    <dgm:cxn modelId="{80FA933C-065E-184D-B3B3-9101EA9DBE80}" type="presOf" srcId="{137BD063-85BD-4262-B9B1-5CDF00923232}" destId="{DA50C97D-D209-48ED-BE94-8CE2E4921E1E}" srcOrd="0" destOrd="0" presId="urn:microsoft.com/office/officeart/2018/2/layout/IconVerticalSolidList"/>
    <dgm:cxn modelId="{DCA7594A-C47A-8246-8694-A37F3E224289}" type="presOf" srcId="{9C898996-2E82-4D02-8F36-1A168E3AD65C}" destId="{DA50C97D-D209-48ED-BE94-8CE2E4921E1E}" srcOrd="0" destOrd="2" presId="urn:microsoft.com/office/officeart/2018/2/layout/IconVerticalSolidList"/>
    <dgm:cxn modelId="{E965084D-EE0E-4CA1-BDE6-5588C0555479}" srcId="{53AE0493-AABF-4C50-8060-036F8E674E5C}" destId="{9C898996-2E82-4D02-8F36-1A168E3AD65C}" srcOrd="2" destOrd="0" parTransId="{7C0443B9-0E3C-4D0F-B84A-CD6F10F19398}" sibTransId="{BDF4AFA7-B467-40FC-8200-8C06594CEE4E}"/>
    <dgm:cxn modelId="{24D6297A-C9B8-5D42-B9CB-805F05A10FE7}" type="presOf" srcId="{33BF5D52-2D51-434F-884D-CD0650F4C6C2}" destId="{2EB39C3B-5CCA-436C-84CC-77DDF44A200C}" srcOrd="0" destOrd="0" presId="urn:microsoft.com/office/officeart/2018/2/layout/IconVerticalSolidList"/>
    <dgm:cxn modelId="{F56FFF7C-688C-4749-8E6C-9A2159A8DDD6}" srcId="{33BF5D52-2D51-434F-884D-CD0650F4C6C2}" destId="{3B0162BB-CDD2-4B88-B7DF-1162162EFE83}" srcOrd="2" destOrd="0" parTransId="{EBF00DC2-3CE3-4AB8-99FE-FC09CF205844}" sibTransId="{1E5CFE7E-6036-42BE-BD64-8DE9F05B3051}"/>
    <dgm:cxn modelId="{19369B9B-22FD-124B-BF4E-61019FC7CDB9}" type="presOf" srcId="{3B0162BB-CDD2-4B88-B7DF-1162162EFE83}" destId="{60AD951F-ADB4-4AEC-94F9-AECAF9278353}" srcOrd="0" destOrd="0" presId="urn:microsoft.com/office/officeart/2018/2/layout/IconVerticalSolidList"/>
    <dgm:cxn modelId="{AE7F6DA1-5AEB-8647-8483-859C89AAA27E}" type="presOf" srcId="{48262E80-CE98-45F4-A51D-4C69D974D433}" destId="{DA50C97D-D209-48ED-BE94-8CE2E4921E1E}" srcOrd="0" destOrd="1" presId="urn:microsoft.com/office/officeart/2018/2/layout/IconVerticalSolidList"/>
    <dgm:cxn modelId="{26E2C1B1-3066-4E9D-9F4B-5C83D6926429}" srcId="{53AE0493-AABF-4C50-8060-036F8E674E5C}" destId="{48262E80-CE98-45F4-A51D-4C69D974D433}" srcOrd="1" destOrd="0" parTransId="{96AF4D27-48E0-4629-9A1F-B040F8D24CFA}" sibTransId="{22349DA0-8193-46E9-ADFE-9687D6A1DD89}"/>
    <dgm:cxn modelId="{DE632DB5-92C6-4F48-B976-249E8130CADA}" srcId="{53AE0493-AABF-4C50-8060-036F8E674E5C}" destId="{137BD063-85BD-4262-B9B1-5CDF00923232}" srcOrd="0" destOrd="0" parTransId="{D1542C59-1E92-42B1-BD7A-8CD4D2AC0660}" sibTransId="{CA5579C2-B096-47C0-B900-217D4B4420D7}"/>
    <dgm:cxn modelId="{DFAA1DF7-9431-4045-812F-99A07584D2CE}" type="presOf" srcId="{DCA6C3F7-CA9D-455A-B8E2-013F7E94E993}" destId="{3633B1DB-EA3E-4742-AF41-F46976B0AE0C}" srcOrd="0" destOrd="0" presId="urn:microsoft.com/office/officeart/2018/2/layout/IconVerticalSolidList"/>
    <dgm:cxn modelId="{22C7E0F9-01AE-4DF3-8DDB-D636CAA770B4}" srcId="{33BF5D52-2D51-434F-884D-CD0650F4C6C2}" destId="{DCA6C3F7-CA9D-455A-B8E2-013F7E94E993}" srcOrd="1" destOrd="0" parTransId="{6B960049-CBF8-484C-B3D4-099E9865CFAB}" sibTransId="{BBA4CF49-069F-453D-81E5-998D20AD81A2}"/>
    <dgm:cxn modelId="{14DDAB40-E3DB-1340-8128-7EC8FCC927E6}" type="presParOf" srcId="{2EB39C3B-5CCA-436C-84CC-77DDF44A200C}" destId="{2BE24314-B7DD-4FF4-BF4B-F1E1E23F243B}" srcOrd="0" destOrd="0" presId="urn:microsoft.com/office/officeart/2018/2/layout/IconVerticalSolidList"/>
    <dgm:cxn modelId="{B8F3C702-6C7F-D04A-A079-A15F3EF496A5}" type="presParOf" srcId="{2BE24314-B7DD-4FF4-BF4B-F1E1E23F243B}" destId="{86FED64C-A179-44E1-A2BD-6C3553CD1336}" srcOrd="0" destOrd="0" presId="urn:microsoft.com/office/officeart/2018/2/layout/IconVerticalSolidList"/>
    <dgm:cxn modelId="{CDC25284-DBF9-774D-8694-A2D4E4650BC9}" type="presParOf" srcId="{2BE24314-B7DD-4FF4-BF4B-F1E1E23F243B}" destId="{0506BB49-D3C2-40AE-A27C-5A174E16E653}" srcOrd="1" destOrd="0" presId="urn:microsoft.com/office/officeart/2018/2/layout/IconVerticalSolidList"/>
    <dgm:cxn modelId="{81D4384E-4FEC-4F43-9A7E-7D959FB365A2}" type="presParOf" srcId="{2BE24314-B7DD-4FF4-BF4B-F1E1E23F243B}" destId="{6D146B0B-ACE3-462B-BC78-2CE5472674EA}" srcOrd="2" destOrd="0" presId="urn:microsoft.com/office/officeart/2018/2/layout/IconVerticalSolidList"/>
    <dgm:cxn modelId="{96F0FB0B-B0EB-E244-A7BE-A57EACAD346E}" type="presParOf" srcId="{2BE24314-B7DD-4FF4-BF4B-F1E1E23F243B}" destId="{02416988-DD59-460E-97FE-5F842DC3D9E0}" srcOrd="3" destOrd="0" presId="urn:microsoft.com/office/officeart/2018/2/layout/IconVerticalSolidList"/>
    <dgm:cxn modelId="{F2128CED-5692-1D45-9547-14147684C562}" type="presParOf" srcId="{2BE24314-B7DD-4FF4-BF4B-F1E1E23F243B}" destId="{DA50C97D-D209-48ED-BE94-8CE2E4921E1E}" srcOrd="4" destOrd="0" presId="urn:microsoft.com/office/officeart/2018/2/layout/IconVerticalSolidList"/>
    <dgm:cxn modelId="{BDA993CC-E9F3-CB4A-898D-FF16CA1FBFC1}" type="presParOf" srcId="{2EB39C3B-5CCA-436C-84CC-77DDF44A200C}" destId="{5D97C983-192B-4290-9B0B-5BBD7D32FBF5}" srcOrd="1" destOrd="0" presId="urn:microsoft.com/office/officeart/2018/2/layout/IconVerticalSolidList"/>
    <dgm:cxn modelId="{C851750B-7A8A-EE47-90E0-7AFFB65D1A05}" type="presParOf" srcId="{2EB39C3B-5CCA-436C-84CC-77DDF44A200C}" destId="{82FAA2CE-ED0F-4B15-90AF-75B4E5D10494}" srcOrd="2" destOrd="0" presId="urn:microsoft.com/office/officeart/2018/2/layout/IconVerticalSolidList"/>
    <dgm:cxn modelId="{47267DB3-2B83-6743-8016-73F7DAD36AEC}" type="presParOf" srcId="{82FAA2CE-ED0F-4B15-90AF-75B4E5D10494}" destId="{3B843E2F-8CBB-4ED2-85A9-7FEB512ABBA9}" srcOrd="0" destOrd="0" presId="urn:microsoft.com/office/officeart/2018/2/layout/IconVerticalSolidList"/>
    <dgm:cxn modelId="{E5A1BFE8-FD7D-5A49-8972-4B8CA396CEB9}" type="presParOf" srcId="{82FAA2CE-ED0F-4B15-90AF-75B4E5D10494}" destId="{A3900815-8878-441D-AD0D-90051219E560}" srcOrd="1" destOrd="0" presId="urn:microsoft.com/office/officeart/2018/2/layout/IconVerticalSolidList"/>
    <dgm:cxn modelId="{52E38793-AC6A-7D46-8E5E-F100D53265D7}" type="presParOf" srcId="{82FAA2CE-ED0F-4B15-90AF-75B4E5D10494}" destId="{E9873742-A164-4B3A-956A-AC1BB4A916C0}" srcOrd="2" destOrd="0" presId="urn:microsoft.com/office/officeart/2018/2/layout/IconVerticalSolidList"/>
    <dgm:cxn modelId="{41FBEF89-B69D-F74E-8FBE-C1CF7111274A}" type="presParOf" srcId="{82FAA2CE-ED0F-4B15-90AF-75B4E5D10494}" destId="{3633B1DB-EA3E-4742-AF41-F46976B0AE0C}" srcOrd="3" destOrd="0" presId="urn:microsoft.com/office/officeart/2018/2/layout/IconVerticalSolidList"/>
    <dgm:cxn modelId="{5E12F922-8872-F642-B87A-BE48283FDBA1}" type="presParOf" srcId="{2EB39C3B-5CCA-436C-84CC-77DDF44A200C}" destId="{EEA021B7-CE94-491D-8AD8-E9D02AE91152}" srcOrd="3" destOrd="0" presId="urn:microsoft.com/office/officeart/2018/2/layout/IconVerticalSolidList"/>
    <dgm:cxn modelId="{CB7469AE-5337-DA44-ABA3-4CB34CC052FE}" type="presParOf" srcId="{2EB39C3B-5CCA-436C-84CC-77DDF44A200C}" destId="{E89D2858-A2D6-4461-885D-C2ABA344DA65}" srcOrd="4" destOrd="0" presId="urn:microsoft.com/office/officeart/2018/2/layout/IconVerticalSolidList"/>
    <dgm:cxn modelId="{94A2D9AC-75D8-E44C-97A8-28BD023CAFC6}" type="presParOf" srcId="{E89D2858-A2D6-4461-885D-C2ABA344DA65}" destId="{5E29BD72-C5BD-445A-A9A6-D30799F910EE}" srcOrd="0" destOrd="0" presId="urn:microsoft.com/office/officeart/2018/2/layout/IconVerticalSolidList"/>
    <dgm:cxn modelId="{4C4BD097-E25B-3640-AB8D-E9EB7C5D3CB1}" type="presParOf" srcId="{E89D2858-A2D6-4461-885D-C2ABA344DA65}" destId="{88F258AB-31DD-440D-B69C-117FA63FF0CF}" srcOrd="1" destOrd="0" presId="urn:microsoft.com/office/officeart/2018/2/layout/IconVerticalSolidList"/>
    <dgm:cxn modelId="{29B49F6C-E6B2-B14E-8EBA-BC43F1F9154C}" type="presParOf" srcId="{E89D2858-A2D6-4461-885D-C2ABA344DA65}" destId="{748FB0A0-1763-4548-AC8A-89B54487E71C}" srcOrd="2" destOrd="0" presId="urn:microsoft.com/office/officeart/2018/2/layout/IconVerticalSolidList"/>
    <dgm:cxn modelId="{14607E66-2DF9-444A-9554-A0620274291B}" type="presParOf" srcId="{E89D2858-A2D6-4461-885D-C2ABA344DA65}" destId="{60AD951F-ADB4-4AEC-94F9-AECAF92783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45FFF8-BD48-4389-A874-BA1829ADC2A4}" type="doc">
      <dgm:prSet loTypeId="urn:microsoft.com/office/officeart/2005/8/layout/hList1" loCatId="list" qsTypeId="urn:microsoft.com/office/officeart/2005/8/quickstyle/simple2" qsCatId="simple" csTypeId="urn:microsoft.com/office/officeart/2005/8/colors/accent3_2" csCatId="accent3"/>
      <dgm:spPr/>
      <dgm:t>
        <a:bodyPr/>
        <a:lstStyle/>
        <a:p>
          <a:endParaRPr lang="en-US"/>
        </a:p>
      </dgm:t>
    </dgm:pt>
    <dgm:pt modelId="{BC2074D8-5E55-4A27-85C0-5EE65095B48A}">
      <dgm:prSet/>
      <dgm:spPr/>
      <dgm:t>
        <a:bodyPr/>
        <a:lstStyle/>
        <a:p>
          <a:r>
            <a:rPr lang="en-US" b="1" i="1"/>
            <a:t>South Bay United Pentecostal Church v. New</a:t>
          </a:r>
          <a:r>
            <a:rPr lang="en-US" b="1"/>
            <a:t>som</a:t>
          </a:r>
          <a:r>
            <a:rPr lang="en-US"/>
            <a:t> (</a:t>
          </a:r>
          <a:r>
            <a:rPr lang="en-US" b="1"/>
            <a:t>South Bay I</a:t>
          </a:r>
          <a:r>
            <a:rPr lang="en-US"/>
            <a:t>)</a:t>
          </a:r>
        </a:p>
      </dgm:t>
    </dgm:pt>
    <dgm:pt modelId="{A5781418-E3CC-4FC9-8FA3-F4B2D032406B}" type="parTrans" cxnId="{B36FD245-D0AE-42A6-BE0D-E0D05052016F}">
      <dgm:prSet/>
      <dgm:spPr/>
      <dgm:t>
        <a:bodyPr/>
        <a:lstStyle/>
        <a:p>
          <a:endParaRPr lang="en-US"/>
        </a:p>
      </dgm:t>
    </dgm:pt>
    <dgm:pt modelId="{61CD4C39-B27C-4B9F-B9C9-7236145F1647}" type="sibTrans" cxnId="{B36FD245-D0AE-42A6-BE0D-E0D05052016F}">
      <dgm:prSet/>
      <dgm:spPr/>
      <dgm:t>
        <a:bodyPr/>
        <a:lstStyle/>
        <a:p>
          <a:endParaRPr lang="en-US"/>
        </a:p>
      </dgm:t>
    </dgm:pt>
    <dgm:pt modelId="{9FDC0331-F843-4E94-B9F5-EB232B3E1362}">
      <dgm:prSet/>
      <dgm:spPr/>
      <dgm:t>
        <a:bodyPr/>
        <a:lstStyle/>
        <a:p>
          <a:r>
            <a:rPr lang="en-US"/>
            <a:t>5-4 decision from the shadow docket</a:t>
          </a:r>
        </a:p>
      </dgm:t>
    </dgm:pt>
    <dgm:pt modelId="{A6E23EB7-0AE3-4D3F-AF3A-C8EEAFCF7D11}" type="parTrans" cxnId="{D8522F56-22AF-48C7-956C-228F770EB560}">
      <dgm:prSet/>
      <dgm:spPr/>
      <dgm:t>
        <a:bodyPr/>
        <a:lstStyle/>
        <a:p>
          <a:endParaRPr lang="en-US"/>
        </a:p>
      </dgm:t>
    </dgm:pt>
    <dgm:pt modelId="{924599C1-4C19-44EA-AEAD-7EB619771D6C}" type="sibTrans" cxnId="{D8522F56-22AF-48C7-956C-228F770EB560}">
      <dgm:prSet/>
      <dgm:spPr/>
      <dgm:t>
        <a:bodyPr/>
        <a:lstStyle/>
        <a:p>
          <a:endParaRPr lang="en-US"/>
        </a:p>
      </dgm:t>
    </dgm:pt>
    <dgm:pt modelId="{0929F1EC-C9E9-480C-B54B-2E35BDDA4D0A}">
      <dgm:prSet/>
      <dgm:spPr/>
      <dgm:t>
        <a:bodyPr/>
        <a:lstStyle/>
        <a:p>
          <a:r>
            <a:rPr lang="en-US"/>
            <a:t>No majority decision</a:t>
          </a:r>
        </a:p>
      </dgm:t>
    </dgm:pt>
    <dgm:pt modelId="{EA0CE5D4-9CBF-4B9B-8B90-B4330F61CCBF}" type="parTrans" cxnId="{033A0585-6C0C-4DDF-9B4F-964AC4635CAA}">
      <dgm:prSet/>
      <dgm:spPr/>
      <dgm:t>
        <a:bodyPr/>
        <a:lstStyle/>
        <a:p>
          <a:endParaRPr lang="en-US"/>
        </a:p>
      </dgm:t>
    </dgm:pt>
    <dgm:pt modelId="{C70FDB4F-3AC7-4359-BFEC-7E4005C07217}" type="sibTrans" cxnId="{033A0585-6C0C-4DDF-9B4F-964AC4635CAA}">
      <dgm:prSet/>
      <dgm:spPr/>
      <dgm:t>
        <a:bodyPr/>
        <a:lstStyle/>
        <a:p>
          <a:endParaRPr lang="en-US"/>
        </a:p>
      </dgm:t>
    </dgm:pt>
    <dgm:pt modelId="{B654F39C-AD05-4968-8A10-0BCC7439629A}">
      <dgm:prSet/>
      <dgm:spPr/>
      <dgm:t>
        <a:bodyPr/>
        <a:lstStyle/>
        <a:p>
          <a:r>
            <a:rPr lang="en-US"/>
            <a:t>C.J. Roberts, concurring </a:t>
          </a:r>
        </a:p>
      </dgm:t>
    </dgm:pt>
    <dgm:pt modelId="{685AD2CB-38F4-4F44-8AAC-012973A6C3EE}" type="parTrans" cxnId="{CE9B0C42-738B-4281-9AEC-4B179E8E1CBC}">
      <dgm:prSet/>
      <dgm:spPr/>
      <dgm:t>
        <a:bodyPr/>
        <a:lstStyle/>
        <a:p>
          <a:endParaRPr lang="en-US"/>
        </a:p>
      </dgm:t>
    </dgm:pt>
    <dgm:pt modelId="{40F1439A-1BC6-42FC-848F-25BD9D851724}" type="sibTrans" cxnId="{CE9B0C42-738B-4281-9AEC-4B179E8E1CBC}">
      <dgm:prSet/>
      <dgm:spPr/>
      <dgm:t>
        <a:bodyPr/>
        <a:lstStyle/>
        <a:p>
          <a:endParaRPr lang="en-US"/>
        </a:p>
      </dgm:t>
    </dgm:pt>
    <dgm:pt modelId="{907FE3EB-5177-4AC2-8C34-772EF04F2DBB}">
      <dgm:prSet/>
      <dgm:spPr/>
      <dgm:t>
        <a:bodyPr/>
        <a:lstStyle/>
        <a:p>
          <a:r>
            <a:rPr lang="en-US"/>
            <a:t>Cited </a:t>
          </a:r>
          <a:r>
            <a:rPr lang="en-US" i="1"/>
            <a:t>Jacobson</a:t>
          </a:r>
          <a:r>
            <a:rPr lang="en-US"/>
            <a:t> for the point that the Constitution “principally entrusts” health decisions to politically accountable officials</a:t>
          </a:r>
        </a:p>
      </dgm:t>
    </dgm:pt>
    <dgm:pt modelId="{CB0C99CA-CC00-4912-932A-F520D8005426}" type="parTrans" cxnId="{ABF8028F-E198-4E0D-A229-768F90897D59}">
      <dgm:prSet/>
      <dgm:spPr/>
      <dgm:t>
        <a:bodyPr/>
        <a:lstStyle/>
        <a:p>
          <a:endParaRPr lang="en-US"/>
        </a:p>
      </dgm:t>
    </dgm:pt>
    <dgm:pt modelId="{D3EBF33A-CE1E-4410-8B0E-F510E95EF83D}" type="sibTrans" cxnId="{ABF8028F-E198-4E0D-A229-768F90897D59}">
      <dgm:prSet/>
      <dgm:spPr/>
      <dgm:t>
        <a:bodyPr/>
        <a:lstStyle/>
        <a:p>
          <a:endParaRPr lang="en-US"/>
        </a:p>
      </dgm:t>
    </dgm:pt>
    <dgm:pt modelId="{1FAD9F46-62D1-4DB6-A747-EF3769A2FCB7}">
      <dgm:prSet/>
      <dgm:spPr/>
      <dgm:t>
        <a:bodyPr/>
        <a:lstStyle/>
        <a:p>
          <a:r>
            <a:rPr lang="en-US"/>
            <a:t>State appeared to treat worship similarly to comparable activities.</a:t>
          </a:r>
        </a:p>
      </dgm:t>
    </dgm:pt>
    <dgm:pt modelId="{B00F3BD6-5956-48CC-BB1E-76C613259E7F}" type="parTrans" cxnId="{ED36C849-296E-48C0-B549-08E8E7C057E6}">
      <dgm:prSet/>
      <dgm:spPr/>
      <dgm:t>
        <a:bodyPr/>
        <a:lstStyle/>
        <a:p>
          <a:endParaRPr lang="en-US"/>
        </a:p>
      </dgm:t>
    </dgm:pt>
    <dgm:pt modelId="{9D6CD060-380A-408C-ACF0-4E766FC0B1EB}" type="sibTrans" cxnId="{ED36C849-296E-48C0-B549-08E8E7C057E6}">
      <dgm:prSet/>
      <dgm:spPr/>
      <dgm:t>
        <a:bodyPr/>
        <a:lstStyle/>
        <a:p>
          <a:endParaRPr lang="en-US"/>
        </a:p>
      </dgm:t>
    </dgm:pt>
    <dgm:pt modelId="{38087807-53C6-4FA9-BE3F-5028FF78D8D6}">
      <dgm:prSet/>
      <dgm:spPr/>
      <dgm:t>
        <a:bodyPr/>
        <a:lstStyle/>
        <a:p>
          <a:r>
            <a:rPr lang="en-US"/>
            <a:t>Dissent by J. Kavanaugh</a:t>
          </a:r>
        </a:p>
      </dgm:t>
    </dgm:pt>
    <dgm:pt modelId="{8444F614-3F5F-4BE8-B316-AA90CADCA960}" type="parTrans" cxnId="{DE247467-1943-4480-AC6D-EFB05D6BD895}">
      <dgm:prSet/>
      <dgm:spPr/>
      <dgm:t>
        <a:bodyPr/>
        <a:lstStyle/>
        <a:p>
          <a:endParaRPr lang="en-US"/>
        </a:p>
      </dgm:t>
    </dgm:pt>
    <dgm:pt modelId="{DB427CF8-CE22-43FC-97E2-C06DB6A63A1A}" type="sibTrans" cxnId="{DE247467-1943-4480-AC6D-EFB05D6BD895}">
      <dgm:prSet/>
      <dgm:spPr/>
      <dgm:t>
        <a:bodyPr/>
        <a:lstStyle/>
        <a:p>
          <a:endParaRPr lang="en-US"/>
        </a:p>
      </dgm:t>
    </dgm:pt>
    <dgm:pt modelId="{697EE41D-466F-4BE7-B60B-2E91B71A3CC5}">
      <dgm:prSet/>
      <dgm:spPr/>
      <dgm:t>
        <a:bodyPr/>
        <a:lstStyle/>
        <a:p>
          <a:r>
            <a:rPr lang="en-US"/>
            <a:t>State did not treat worship comparably to secular activities</a:t>
          </a:r>
        </a:p>
      </dgm:t>
    </dgm:pt>
    <dgm:pt modelId="{1E211A5D-990E-4210-89D5-7634C7B6142B}" type="parTrans" cxnId="{3A9A8E72-1AA0-478D-85F7-1466F21EEA74}">
      <dgm:prSet/>
      <dgm:spPr/>
      <dgm:t>
        <a:bodyPr/>
        <a:lstStyle/>
        <a:p>
          <a:endParaRPr lang="en-US"/>
        </a:p>
      </dgm:t>
    </dgm:pt>
    <dgm:pt modelId="{20DE083F-A378-4C9C-ACED-6CBACE700FFC}" type="sibTrans" cxnId="{3A9A8E72-1AA0-478D-85F7-1466F21EEA74}">
      <dgm:prSet/>
      <dgm:spPr/>
      <dgm:t>
        <a:bodyPr/>
        <a:lstStyle/>
        <a:p>
          <a:endParaRPr lang="en-US"/>
        </a:p>
      </dgm:t>
    </dgm:pt>
    <dgm:pt modelId="{C2B60443-DD5A-4567-BD2D-A71877BCE921}">
      <dgm:prSet/>
      <dgm:spPr/>
      <dgm:t>
        <a:bodyPr/>
        <a:lstStyle/>
        <a:p>
          <a:r>
            <a:rPr lang="en-US" b="1" i="1"/>
            <a:t>Calvary Chapel Dayton Valley v. Sisolak</a:t>
          </a:r>
          <a:endParaRPr lang="en-US"/>
        </a:p>
      </dgm:t>
    </dgm:pt>
    <dgm:pt modelId="{22BD1A6A-5F9B-40DF-AEEC-9F31CE81A224}" type="parTrans" cxnId="{0AC19778-27D6-4034-9830-A9571E61FF34}">
      <dgm:prSet/>
      <dgm:spPr/>
      <dgm:t>
        <a:bodyPr/>
        <a:lstStyle/>
        <a:p>
          <a:endParaRPr lang="en-US"/>
        </a:p>
      </dgm:t>
    </dgm:pt>
    <dgm:pt modelId="{8C12308D-AB4D-4012-B7F7-C3A7FFD52D93}" type="sibTrans" cxnId="{0AC19778-27D6-4034-9830-A9571E61FF34}">
      <dgm:prSet/>
      <dgm:spPr/>
      <dgm:t>
        <a:bodyPr/>
        <a:lstStyle/>
        <a:p>
          <a:endParaRPr lang="en-US"/>
        </a:p>
      </dgm:t>
    </dgm:pt>
    <dgm:pt modelId="{6FE16126-3FA9-44DA-A252-A4DA4AEA1D1B}">
      <dgm:prSet/>
      <dgm:spPr/>
      <dgm:t>
        <a:bodyPr/>
        <a:lstStyle/>
        <a:p>
          <a:r>
            <a:rPr lang="en-US"/>
            <a:t>5-4 decision from the shadow docket</a:t>
          </a:r>
        </a:p>
      </dgm:t>
    </dgm:pt>
    <dgm:pt modelId="{2DAA3F0F-CF23-47BF-94DE-798A9874E53C}" type="parTrans" cxnId="{C6171A96-5FBA-4E2C-AC28-F1E993F5AFBE}">
      <dgm:prSet/>
      <dgm:spPr/>
      <dgm:t>
        <a:bodyPr/>
        <a:lstStyle/>
        <a:p>
          <a:endParaRPr lang="en-US"/>
        </a:p>
      </dgm:t>
    </dgm:pt>
    <dgm:pt modelId="{BC2EF58F-D2D1-469E-99FC-CB730FCA9BC4}" type="sibTrans" cxnId="{C6171A96-5FBA-4E2C-AC28-F1E993F5AFBE}">
      <dgm:prSet/>
      <dgm:spPr/>
      <dgm:t>
        <a:bodyPr/>
        <a:lstStyle/>
        <a:p>
          <a:endParaRPr lang="en-US"/>
        </a:p>
      </dgm:t>
    </dgm:pt>
    <dgm:pt modelId="{07590FF4-641F-4415-B306-D954D5CCB89E}">
      <dgm:prSet/>
      <dgm:spPr/>
      <dgm:t>
        <a:bodyPr/>
        <a:lstStyle/>
        <a:p>
          <a:r>
            <a:rPr lang="en-US"/>
            <a:t>No majority decision</a:t>
          </a:r>
        </a:p>
      </dgm:t>
    </dgm:pt>
    <dgm:pt modelId="{A1DC544D-40B0-4E1D-A789-D8DAE606DF87}" type="parTrans" cxnId="{D9828ABB-541B-4939-BACB-F8E9D303FFC6}">
      <dgm:prSet/>
      <dgm:spPr/>
      <dgm:t>
        <a:bodyPr/>
        <a:lstStyle/>
        <a:p>
          <a:endParaRPr lang="en-US"/>
        </a:p>
      </dgm:t>
    </dgm:pt>
    <dgm:pt modelId="{FFD85946-5983-49F9-B9CA-CF295290D062}" type="sibTrans" cxnId="{D9828ABB-541B-4939-BACB-F8E9D303FFC6}">
      <dgm:prSet/>
      <dgm:spPr/>
      <dgm:t>
        <a:bodyPr/>
        <a:lstStyle/>
        <a:p>
          <a:endParaRPr lang="en-US"/>
        </a:p>
      </dgm:t>
    </dgm:pt>
    <dgm:pt modelId="{89B05A9C-9663-4B21-97CB-74F170E0D06A}">
      <dgm:prSet/>
      <dgm:spPr/>
      <dgm:t>
        <a:bodyPr/>
        <a:lstStyle/>
        <a:p>
          <a:r>
            <a:rPr lang="en-US"/>
            <a:t>Multiple dissents found lack of comparable treatment</a:t>
          </a:r>
        </a:p>
      </dgm:t>
    </dgm:pt>
    <dgm:pt modelId="{594ABE59-2281-4D10-B6BC-1AAC96E26136}" type="parTrans" cxnId="{8826BF9C-50F7-4517-9F16-B9380FE56102}">
      <dgm:prSet/>
      <dgm:spPr/>
      <dgm:t>
        <a:bodyPr/>
        <a:lstStyle/>
        <a:p>
          <a:endParaRPr lang="en-US"/>
        </a:p>
      </dgm:t>
    </dgm:pt>
    <dgm:pt modelId="{A81B401A-FACB-41DB-80BB-32796F514E62}" type="sibTrans" cxnId="{8826BF9C-50F7-4517-9F16-B9380FE56102}">
      <dgm:prSet/>
      <dgm:spPr/>
      <dgm:t>
        <a:bodyPr/>
        <a:lstStyle/>
        <a:p>
          <a:endParaRPr lang="en-US"/>
        </a:p>
      </dgm:t>
    </dgm:pt>
    <dgm:pt modelId="{73D10A7D-009C-445B-B78A-7E9BB10D2903}">
      <dgm:prSet/>
      <dgm:spPr/>
      <dgm:t>
        <a:bodyPr/>
        <a:lstStyle/>
        <a:p>
          <a:r>
            <a:rPr lang="en-US" dirty="0"/>
            <a:t>Alito in dissent said </a:t>
          </a:r>
          <a:r>
            <a:rPr lang="en-US" i="1" dirty="0"/>
            <a:t>Jacobson</a:t>
          </a:r>
          <a:r>
            <a:rPr lang="en-US" dirty="0"/>
            <a:t> was not relevant to Free Exercise cases.</a:t>
          </a:r>
        </a:p>
      </dgm:t>
    </dgm:pt>
    <dgm:pt modelId="{DA190C73-97E0-436C-8C36-895F08197B0D}" type="parTrans" cxnId="{ABB810CD-9A6A-4C50-8E89-EBDAE6B19E44}">
      <dgm:prSet/>
      <dgm:spPr/>
      <dgm:t>
        <a:bodyPr/>
        <a:lstStyle/>
        <a:p>
          <a:endParaRPr lang="en-US"/>
        </a:p>
      </dgm:t>
    </dgm:pt>
    <dgm:pt modelId="{31A47F2A-718A-4CD8-ACEF-A45188709DD1}" type="sibTrans" cxnId="{ABB810CD-9A6A-4C50-8E89-EBDAE6B19E44}">
      <dgm:prSet/>
      <dgm:spPr/>
      <dgm:t>
        <a:bodyPr/>
        <a:lstStyle/>
        <a:p>
          <a:endParaRPr lang="en-US"/>
        </a:p>
      </dgm:t>
    </dgm:pt>
    <dgm:pt modelId="{CF9ACAB7-4F85-6B45-B402-DC229F8E793B}" type="pres">
      <dgm:prSet presAssocID="{0E45FFF8-BD48-4389-A874-BA1829ADC2A4}" presName="Name0" presStyleCnt="0">
        <dgm:presLayoutVars>
          <dgm:dir/>
          <dgm:animLvl val="lvl"/>
          <dgm:resizeHandles val="exact"/>
        </dgm:presLayoutVars>
      </dgm:prSet>
      <dgm:spPr/>
    </dgm:pt>
    <dgm:pt modelId="{7D4D2288-2BBE-134D-8DE7-51684B5B104D}" type="pres">
      <dgm:prSet presAssocID="{BC2074D8-5E55-4A27-85C0-5EE65095B48A}" presName="composite" presStyleCnt="0"/>
      <dgm:spPr/>
    </dgm:pt>
    <dgm:pt modelId="{D684D02F-3D65-2B4D-AEF5-98719700C9D3}" type="pres">
      <dgm:prSet presAssocID="{BC2074D8-5E55-4A27-85C0-5EE65095B48A}" presName="parTx" presStyleLbl="alignNode1" presStyleIdx="0" presStyleCnt="2">
        <dgm:presLayoutVars>
          <dgm:chMax val="0"/>
          <dgm:chPref val="0"/>
          <dgm:bulletEnabled val="1"/>
        </dgm:presLayoutVars>
      </dgm:prSet>
      <dgm:spPr/>
    </dgm:pt>
    <dgm:pt modelId="{542A3A22-FC61-354A-AD4A-6B67E1988FA0}" type="pres">
      <dgm:prSet presAssocID="{BC2074D8-5E55-4A27-85C0-5EE65095B48A}" presName="desTx" presStyleLbl="alignAccFollowNode1" presStyleIdx="0" presStyleCnt="2">
        <dgm:presLayoutVars>
          <dgm:bulletEnabled val="1"/>
        </dgm:presLayoutVars>
      </dgm:prSet>
      <dgm:spPr/>
    </dgm:pt>
    <dgm:pt modelId="{7F875C40-173D-1C45-B12B-7BFECE94EDCF}" type="pres">
      <dgm:prSet presAssocID="{61CD4C39-B27C-4B9F-B9C9-7236145F1647}" presName="space" presStyleCnt="0"/>
      <dgm:spPr/>
    </dgm:pt>
    <dgm:pt modelId="{E93A1730-C786-1D4A-9688-713EE628162E}" type="pres">
      <dgm:prSet presAssocID="{C2B60443-DD5A-4567-BD2D-A71877BCE921}" presName="composite" presStyleCnt="0"/>
      <dgm:spPr/>
    </dgm:pt>
    <dgm:pt modelId="{E109F75B-8CE8-6B4A-A067-D9BFB704935C}" type="pres">
      <dgm:prSet presAssocID="{C2B60443-DD5A-4567-BD2D-A71877BCE921}" presName="parTx" presStyleLbl="alignNode1" presStyleIdx="1" presStyleCnt="2">
        <dgm:presLayoutVars>
          <dgm:chMax val="0"/>
          <dgm:chPref val="0"/>
          <dgm:bulletEnabled val="1"/>
        </dgm:presLayoutVars>
      </dgm:prSet>
      <dgm:spPr/>
    </dgm:pt>
    <dgm:pt modelId="{8ECB4408-E6CB-4D46-8125-030F66C9B6A4}" type="pres">
      <dgm:prSet presAssocID="{C2B60443-DD5A-4567-BD2D-A71877BCE921}" presName="desTx" presStyleLbl="alignAccFollowNode1" presStyleIdx="1" presStyleCnt="2">
        <dgm:presLayoutVars>
          <dgm:bulletEnabled val="1"/>
        </dgm:presLayoutVars>
      </dgm:prSet>
      <dgm:spPr/>
    </dgm:pt>
  </dgm:ptLst>
  <dgm:cxnLst>
    <dgm:cxn modelId="{846ADC2F-7037-1D49-8856-CC361B0BB70D}" type="presOf" srcId="{C2B60443-DD5A-4567-BD2D-A71877BCE921}" destId="{E109F75B-8CE8-6B4A-A067-D9BFB704935C}" srcOrd="0" destOrd="0" presId="urn:microsoft.com/office/officeart/2005/8/layout/hList1"/>
    <dgm:cxn modelId="{D8B1133C-0AE2-3C44-A423-ACCCB89DC82F}" type="presOf" srcId="{1FAD9F46-62D1-4DB6-A747-EF3769A2FCB7}" destId="{542A3A22-FC61-354A-AD4A-6B67E1988FA0}" srcOrd="0" destOrd="4" presId="urn:microsoft.com/office/officeart/2005/8/layout/hList1"/>
    <dgm:cxn modelId="{CE9B0C42-738B-4281-9AEC-4B179E8E1CBC}" srcId="{BC2074D8-5E55-4A27-85C0-5EE65095B48A}" destId="{B654F39C-AD05-4968-8A10-0BCC7439629A}" srcOrd="2" destOrd="0" parTransId="{685AD2CB-38F4-4F44-8AAC-012973A6C3EE}" sibTransId="{40F1439A-1BC6-42FC-848F-25BD9D851724}"/>
    <dgm:cxn modelId="{B36FD245-D0AE-42A6-BE0D-E0D05052016F}" srcId="{0E45FFF8-BD48-4389-A874-BA1829ADC2A4}" destId="{BC2074D8-5E55-4A27-85C0-5EE65095B48A}" srcOrd="0" destOrd="0" parTransId="{A5781418-E3CC-4FC9-8FA3-F4B2D032406B}" sibTransId="{61CD4C39-B27C-4B9F-B9C9-7236145F1647}"/>
    <dgm:cxn modelId="{DE247467-1943-4480-AC6D-EFB05D6BD895}" srcId="{BC2074D8-5E55-4A27-85C0-5EE65095B48A}" destId="{38087807-53C6-4FA9-BE3F-5028FF78D8D6}" srcOrd="3" destOrd="0" parTransId="{8444F614-3F5F-4BE8-B316-AA90CADCA960}" sibTransId="{DB427CF8-CE22-43FC-97E2-C06DB6A63A1A}"/>
    <dgm:cxn modelId="{ED36C849-296E-48C0-B549-08E8E7C057E6}" srcId="{B654F39C-AD05-4968-8A10-0BCC7439629A}" destId="{1FAD9F46-62D1-4DB6-A747-EF3769A2FCB7}" srcOrd="1" destOrd="0" parTransId="{B00F3BD6-5956-48CC-BB1E-76C613259E7F}" sibTransId="{9D6CD060-380A-408C-ACF0-4E766FC0B1EB}"/>
    <dgm:cxn modelId="{920CDA49-2F1C-5042-AD9D-E3277DD6F4DF}" type="presOf" srcId="{697EE41D-466F-4BE7-B60B-2E91B71A3CC5}" destId="{542A3A22-FC61-354A-AD4A-6B67E1988FA0}" srcOrd="0" destOrd="6" presId="urn:microsoft.com/office/officeart/2005/8/layout/hList1"/>
    <dgm:cxn modelId="{63EF0B4E-9823-5E48-A562-63EA7664D4EA}" type="presOf" srcId="{38087807-53C6-4FA9-BE3F-5028FF78D8D6}" destId="{542A3A22-FC61-354A-AD4A-6B67E1988FA0}" srcOrd="0" destOrd="5" presId="urn:microsoft.com/office/officeart/2005/8/layout/hList1"/>
    <dgm:cxn modelId="{3A9A8E72-1AA0-478D-85F7-1466F21EEA74}" srcId="{38087807-53C6-4FA9-BE3F-5028FF78D8D6}" destId="{697EE41D-466F-4BE7-B60B-2E91B71A3CC5}" srcOrd="0" destOrd="0" parTransId="{1E211A5D-990E-4210-89D5-7634C7B6142B}" sibTransId="{20DE083F-A378-4C9C-ACED-6CBACE700FFC}"/>
    <dgm:cxn modelId="{4972D074-CCE6-8E4E-BFB9-D88292024036}" type="presOf" srcId="{0929F1EC-C9E9-480C-B54B-2E35BDDA4D0A}" destId="{542A3A22-FC61-354A-AD4A-6B67E1988FA0}" srcOrd="0" destOrd="1" presId="urn:microsoft.com/office/officeart/2005/8/layout/hList1"/>
    <dgm:cxn modelId="{AB8AC655-F191-4A4F-B96D-3CC0374B74CB}" type="presOf" srcId="{0E45FFF8-BD48-4389-A874-BA1829ADC2A4}" destId="{CF9ACAB7-4F85-6B45-B402-DC229F8E793B}" srcOrd="0" destOrd="0" presId="urn:microsoft.com/office/officeart/2005/8/layout/hList1"/>
    <dgm:cxn modelId="{D8522F56-22AF-48C7-956C-228F770EB560}" srcId="{BC2074D8-5E55-4A27-85C0-5EE65095B48A}" destId="{9FDC0331-F843-4E94-B9F5-EB232B3E1362}" srcOrd="0" destOrd="0" parTransId="{A6E23EB7-0AE3-4D3F-AF3A-C8EEAFCF7D11}" sibTransId="{924599C1-4C19-44EA-AEAD-7EB619771D6C}"/>
    <dgm:cxn modelId="{0AC19778-27D6-4034-9830-A9571E61FF34}" srcId="{0E45FFF8-BD48-4389-A874-BA1829ADC2A4}" destId="{C2B60443-DD5A-4567-BD2D-A71877BCE921}" srcOrd="1" destOrd="0" parTransId="{22BD1A6A-5F9B-40DF-AEEC-9F31CE81A224}" sibTransId="{8C12308D-AB4D-4012-B7F7-C3A7FFD52D93}"/>
    <dgm:cxn modelId="{033A0585-6C0C-4DDF-9B4F-964AC4635CAA}" srcId="{BC2074D8-5E55-4A27-85C0-5EE65095B48A}" destId="{0929F1EC-C9E9-480C-B54B-2E35BDDA4D0A}" srcOrd="1" destOrd="0" parTransId="{EA0CE5D4-9CBF-4B9B-8B90-B4330F61CCBF}" sibTransId="{C70FDB4F-3AC7-4359-BFEC-7E4005C07217}"/>
    <dgm:cxn modelId="{ABF8028F-E198-4E0D-A229-768F90897D59}" srcId="{B654F39C-AD05-4968-8A10-0BCC7439629A}" destId="{907FE3EB-5177-4AC2-8C34-772EF04F2DBB}" srcOrd="0" destOrd="0" parTransId="{CB0C99CA-CC00-4912-932A-F520D8005426}" sibTransId="{D3EBF33A-CE1E-4410-8B0E-F510E95EF83D}"/>
    <dgm:cxn modelId="{C6171A96-5FBA-4E2C-AC28-F1E993F5AFBE}" srcId="{C2B60443-DD5A-4567-BD2D-A71877BCE921}" destId="{6FE16126-3FA9-44DA-A252-A4DA4AEA1D1B}" srcOrd="0" destOrd="0" parTransId="{2DAA3F0F-CF23-47BF-94DE-798A9874E53C}" sibTransId="{BC2EF58F-D2D1-469E-99FC-CB730FCA9BC4}"/>
    <dgm:cxn modelId="{8826BF9C-50F7-4517-9F16-B9380FE56102}" srcId="{C2B60443-DD5A-4567-BD2D-A71877BCE921}" destId="{89B05A9C-9663-4B21-97CB-74F170E0D06A}" srcOrd="2" destOrd="0" parTransId="{594ABE59-2281-4D10-B6BC-1AAC96E26136}" sibTransId="{A81B401A-FACB-41DB-80BB-32796F514E62}"/>
    <dgm:cxn modelId="{D9828ABB-541B-4939-BACB-F8E9D303FFC6}" srcId="{C2B60443-DD5A-4567-BD2D-A71877BCE921}" destId="{07590FF4-641F-4415-B306-D954D5CCB89E}" srcOrd="1" destOrd="0" parTransId="{A1DC544D-40B0-4E1D-A789-D8DAE606DF87}" sibTransId="{FFD85946-5983-49F9-B9CA-CF295290D062}"/>
    <dgm:cxn modelId="{CBBC7FBE-04C6-B64D-9AE7-F9B711A162C5}" type="presOf" srcId="{89B05A9C-9663-4B21-97CB-74F170E0D06A}" destId="{8ECB4408-E6CB-4D46-8125-030F66C9B6A4}" srcOrd="0" destOrd="2" presId="urn:microsoft.com/office/officeart/2005/8/layout/hList1"/>
    <dgm:cxn modelId="{2346D3C3-5E59-9D4A-9E8A-ACF85E6F1508}" type="presOf" srcId="{BC2074D8-5E55-4A27-85C0-5EE65095B48A}" destId="{D684D02F-3D65-2B4D-AEF5-98719700C9D3}" srcOrd="0" destOrd="0" presId="urn:microsoft.com/office/officeart/2005/8/layout/hList1"/>
    <dgm:cxn modelId="{ABB810CD-9A6A-4C50-8E89-EBDAE6B19E44}" srcId="{C2B60443-DD5A-4567-BD2D-A71877BCE921}" destId="{73D10A7D-009C-445B-B78A-7E9BB10D2903}" srcOrd="3" destOrd="0" parTransId="{DA190C73-97E0-436C-8C36-895F08197B0D}" sibTransId="{31A47F2A-718A-4CD8-ACEF-A45188709DD1}"/>
    <dgm:cxn modelId="{A60B80D4-70BF-814F-8FE0-51D6F985FDF1}" type="presOf" srcId="{9FDC0331-F843-4E94-B9F5-EB232B3E1362}" destId="{542A3A22-FC61-354A-AD4A-6B67E1988FA0}" srcOrd="0" destOrd="0" presId="urn:microsoft.com/office/officeart/2005/8/layout/hList1"/>
    <dgm:cxn modelId="{FEC286D7-100E-9047-A625-5F3E0E470DB6}" type="presOf" srcId="{907FE3EB-5177-4AC2-8C34-772EF04F2DBB}" destId="{542A3A22-FC61-354A-AD4A-6B67E1988FA0}" srcOrd="0" destOrd="3" presId="urn:microsoft.com/office/officeart/2005/8/layout/hList1"/>
    <dgm:cxn modelId="{8597A0E0-78FB-B24C-973D-EE910505CCD5}" type="presOf" srcId="{B654F39C-AD05-4968-8A10-0BCC7439629A}" destId="{542A3A22-FC61-354A-AD4A-6B67E1988FA0}" srcOrd="0" destOrd="2" presId="urn:microsoft.com/office/officeart/2005/8/layout/hList1"/>
    <dgm:cxn modelId="{BC8224E5-D6BA-7246-B8EC-8857D3CE3D5C}" type="presOf" srcId="{73D10A7D-009C-445B-B78A-7E9BB10D2903}" destId="{8ECB4408-E6CB-4D46-8125-030F66C9B6A4}" srcOrd="0" destOrd="3" presId="urn:microsoft.com/office/officeart/2005/8/layout/hList1"/>
    <dgm:cxn modelId="{BAB966EB-9EEE-1B42-82C6-9AAFE039DD2C}" type="presOf" srcId="{6FE16126-3FA9-44DA-A252-A4DA4AEA1D1B}" destId="{8ECB4408-E6CB-4D46-8125-030F66C9B6A4}" srcOrd="0" destOrd="0" presId="urn:microsoft.com/office/officeart/2005/8/layout/hList1"/>
    <dgm:cxn modelId="{F46AAFEE-EEB4-E541-BAEF-5923F176AD8C}" type="presOf" srcId="{07590FF4-641F-4415-B306-D954D5CCB89E}" destId="{8ECB4408-E6CB-4D46-8125-030F66C9B6A4}" srcOrd="0" destOrd="1" presId="urn:microsoft.com/office/officeart/2005/8/layout/hList1"/>
    <dgm:cxn modelId="{4583A21E-BF6D-5A43-96FA-5EEAE241C930}" type="presParOf" srcId="{CF9ACAB7-4F85-6B45-B402-DC229F8E793B}" destId="{7D4D2288-2BBE-134D-8DE7-51684B5B104D}" srcOrd="0" destOrd="0" presId="urn:microsoft.com/office/officeart/2005/8/layout/hList1"/>
    <dgm:cxn modelId="{126B3A3A-A899-C14E-9C3D-F598A7B4E526}" type="presParOf" srcId="{7D4D2288-2BBE-134D-8DE7-51684B5B104D}" destId="{D684D02F-3D65-2B4D-AEF5-98719700C9D3}" srcOrd="0" destOrd="0" presId="urn:microsoft.com/office/officeart/2005/8/layout/hList1"/>
    <dgm:cxn modelId="{D8868A68-4705-BC4D-80F0-B9E42232679B}" type="presParOf" srcId="{7D4D2288-2BBE-134D-8DE7-51684B5B104D}" destId="{542A3A22-FC61-354A-AD4A-6B67E1988FA0}" srcOrd="1" destOrd="0" presId="urn:microsoft.com/office/officeart/2005/8/layout/hList1"/>
    <dgm:cxn modelId="{7BC40480-B0E9-A44E-9492-0E85902F363A}" type="presParOf" srcId="{CF9ACAB7-4F85-6B45-B402-DC229F8E793B}" destId="{7F875C40-173D-1C45-B12B-7BFECE94EDCF}" srcOrd="1" destOrd="0" presId="urn:microsoft.com/office/officeart/2005/8/layout/hList1"/>
    <dgm:cxn modelId="{A2A5A3E1-4C00-C44B-8EA2-0C8C96F9C7C4}" type="presParOf" srcId="{CF9ACAB7-4F85-6B45-B402-DC229F8E793B}" destId="{E93A1730-C786-1D4A-9688-713EE628162E}" srcOrd="2" destOrd="0" presId="urn:microsoft.com/office/officeart/2005/8/layout/hList1"/>
    <dgm:cxn modelId="{0AFC789D-F53B-A144-B02F-E8A29DF9980F}" type="presParOf" srcId="{E93A1730-C786-1D4A-9688-713EE628162E}" destId="{E109F75B-8CE8-6B4A-A067-D9BFB704935C}" srcOrd="0" destOrd="0" presId="urn:microsoft.com/office/officeart/2005/8/layout/hList1"/>
    <dgm:cxn modelId="{87B53153-17FF-7148-B32F-89B534F1885B}" type="presParOf" srcId="{E93A1730-C786-1D4A-9688-713EE628162E}" destId="{8ECB4408-E6CB-4D46-8125-030F66C9B6A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89DC3D-F492-4726-843A-76BF0C0432A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7B6510F-3E69-40ED-A913-505230836913}">
      <dgm:prSet/>
      <dgm:spPr/>
      <dgm:t>
        <a:bodyPr/>
        <a:lstStyle/>
        <a:p>
          <a:r>
            <a:rPr lang="en-US" dirty="0"/>
            <a:t>Free exercise claims are not limited to regulations of worship.</a:t>
          </a:r>
        </a:p>
      </dgm:t>
    </dgm:pt>
    <dgm:pt modelId="{65B81338-2BD2-4C08-8644-9EFC181246E8}" type="parTrans" cxnId="{F6D8E4EB-F87B-4875-85AD-F5DA9BD3BE97}">
      <dgm:prSet/>
      <dgm:spPr/>
      <dgm:t>
        <a:bodyPr/>
        <a:lstStyle/>
        <a:p>
          <a:endParaRPr lang="en-US"/>
        </a:p>
      </dgm:t>
    </dgm:pt>
    <dgm:pt modelId="{1ABCE125-4623-43E0-8F47-1DF6C5D195F8}" type="sibTrans" cxnId="{F6D8E4EB-F87B-4875-85AD-F5DA9BD3BE97}">
      <dgm:prSet/>
      <dgm:spPr/>
      <dgm:t>
        <a:bodyPr/>
        <a:lstStyle/>
        <a:p>
          <a:endParaRPr lang="en-US"/>
        </a:p>
      </dgm:t>
    </dgm:pt>
    <dgm:pt modelId="{1C968494-ED51-4C7B-8745-A719DBAA4DD6}">
      <dgm:prSet/>
      <dgm:spPr/>
      <dgm:t>
        <a:bodyPr/>
        <a:lstStyle/>
        <a:p>
          <a:r>
            <a:rPr lang="en-US" dirty="0"/>
            <a:t>Nor are they limited to activities that contradict the tenets of any major religion </a:t>
          </a:r>
        </a:p>
      </dgm:t>
    </dgm:pt>
    <dgm:pt modelId="{EADDFC10-3200-4215-85B7-6D4EE11B007A}" type="parTrans" cxnId="{963DEE62-F49B-40D9-BE09-B8F8CCD8D4D5}">
      <dgm:prSet/>
      <dgm:spPr/>
      <dgm:t>
        <a:bodyPr/>
        <a:lstStyle/>
        <a:p>
          <a:endParaRPr lang="en-US"/>
        </a:p>
      </dgm:t>
    </dgm:pt>
    <dgm:pt modelId="{6EF15720-2292-4215-BB51-A2D78B3BCDCE}" type="sibTrans" cxnId="{963DEE62-F49B-40D9-BE09-B8F8CCD8D4D5}">
      <dgm:prSet/>
      <dgm:spPr/>
      <dgm:t>
        <a:bodyPr/>
        <a:lstStyle/>
        <a:p>
          <a:endParaRPr lang="en-US"/>
        </a:p>
      </dgm:t>
    </dgm:pt>
    <dgm:pt modelId="{8698357C-1171-460F-9F7F-978836BAFCF1}">
      <dgm:prSet/>
      <dgm:spPr/>
      <dgm:t>
        <a:bodyPr/>
        <a:lstStyle/>
        <a:p>
          <a:r>
            <a:rPr lang="en-US" dirty="0"/>
            <a:t>Courts generally defer to plaintiffs’ claim that a regulation burdens their sincerely held religious beliefs.</a:t>
          </a:r>
        </a:p>
      </dgm:t>
    </dgm:pt>
    <dgm:pt modelId="{B023C136-3FA0-4B36-B118-C9BDFE119303}" type="parTrans" cxnId="{1D26A91B-C509-42A2-B6F1-8FECF1427ED6}">
      <dgm:prSet/>
      <dgm:spPr/>
      <dgm:t>
        <a:bodyPr/>
        <a:lstStyle/>
        <a:p>
          <a:endParaRPr lang="en-US"/>
        </a:p>
      </dgm:t>
    </dgm:pt>
    <dgm:pt modelId="{982C022A-B52D-4488-945E-22BE360EAD30}" type="sibTrans" cxnId="{1D26A91B-C509-42A2-B6F1-8FECF1427ED6}">
      <dgm:prSet/>
      <dgm:spPr/>
      <dgm:t>
        <a:bodyPr/>
        <a:lstStyle/>
        <a:p>
          <a:endParaRPr lang="en-US"/>
        </a:p>
      </dgm:t>
    </dgm:pt>
    <dgm:pt modelId="{86A23E2A-B0B2-43B1-B19F-53BA20966FCA}">
      <dgm:prSet/>
      <dgm:spPr/>
      <dgm:t>
        <a:bodyPr/>
        <a:lstStyle/>
        <a:p>
          <a:r>
            <a:rPr lang="en-US"/>
            <a:t>This has paved the way for Free Exercise and RFRA challenges to vaccine mandates.</a:t>
          </a:r>
        </a:p>
      </dgm:t>
    </dgm:pt>
    <dgm:pt modelId="{554A11C5-8AAC-4A08-8929-7A062E3660BF}" type="parTrans" cxnId="{85A66EB9-19B1-4A65-A44D-ABFBDA041374}">
      <dgm:prSet/>
      <dgm:spPr/>
      <dgm:t>
        <a:bodyPr/>
        <a:lstStyle/>
        <a:p>
          <a:endParaRPr lang="en-US"/>
        </a:p>
      </dgm:t>
    </dgm:pt>
    <dgm:pt modelId="{4EA0A018-F6D1-4A29-A6E4-2911BF9525AC}" type="sibTrans" cxnId="{85A66EB9-19B1-4A65-A44D-ABFBDA041374}">
      <dgm:prSet/>
      <dgm:spPr/>
      <dgm:t>
        <a:bodyPr/>
        <a:lstStyle/>
        <a:p>
          <a:endParaRPr lang="en-US"/>
        </a:p>
      </dgm:t>
    </dgm:pt>
    <dgm:pt modelId="{ADF896F8-8474-3149-B248-5A2E65D002AF}" type="pres">
      <dgm:prSet presAssocID="{A589DC3D-F492-4726-843A-76BF0C0432A4}" presName="linear" presStyleCnt="0">
        <dgm:presLayoutVars>
          <dgm:animLvl val="lvl"/>
          <dgm:resizeHandles val="exact"/>
        </dgm:presLayoutVars>
      </dgm:prSet>
      <dgm:spPr/>
    </dgm:pt>
    <dgm:pt modelId="{2709EAFF-B4A6-2A48-B811-F93AD43B5B22}" type="pres">
      <dgm:prSet presAssocID="{47B6510F-3E69-40ED-A913-505230836913}" presName="parentText" presStyleLbl="node1" presStyleIdx="0" presStyleCnt="4">
        <dgm:presLayoutVars>
          <dgm:chMax val="0"/>
          <dgm:bulletEnabled val="1"/>
        </dgm:presLayoutVars>
      </dgm:prSet>
      <dgm:spPr/>
    </dgm:pt>
    <dgm:pt modelId="{2AE22A7C-EEC8-7347-8D34-BBB8641FDE0D}" type="pres">
      <dgm:prSet presAssocID="{1ABCE125-4623-43E0-8F47-1DF6C5D195F8}" presName="spacer" presStyleCnt="0"/>
      <dgm:spPr/>
    </dgm:pt>
    <dgm:pt modelId="{83C78970-1FF0-7345-AEBF-1AC32E1B3DFF}" type="pres">
      <dgm:prSet presAssocID="{1C968494-ED51-4C7B-8745-A719DBAA4DD6}" presName="parentText" presStyleLbl="node1" presStyleIdx="1" presStyleCnt="4">
        <dgm:presLayoutVars>
          <dgm:chMax val="0"/>
          <dgm:bulletEnabled val="1"/>
        </dgm:presLayoutVars>
      </dgm:prSet>
      <dgm:spPr/>
    </dgm:pt>
    <dgm:pt modelId="{F1DB45B9-B367-1C46-8872-0E6EE8D2C306}" type="pres">
      <dgm:prSet presAssocID="{6EF15720-2292-4215-BB51-A2D78B3BCDCE}" presName="spacer" presStyleCnt="0"/>
      <dgm:spPr/>
    </dgm:pt>
    <dgm:pt modelId="{8F8BF9B9-0798-D94A-8FD2-FEB4608727D6}" type="pres">
      <dgm:prSet presAssocID="{8698357C-1171-460F-9F7F-978836BAFCF1}" presName="parentText" presStyleLbl="node1" presStyleIdx="2" presStyleCnt="4">
        <dgm:presLayoutVars>
          <dgm:chMax val="0"/>
          <dgm:bulletEnabled val="1"/>
        </dgm:presLayoutVars>
      </dgm:prSet>
      <dgm:spPr/>
    </dgm:pt>
    <dgm:pt modelId="{E6F3E166-8DFE-A847-ACDD-6E8E6DDAA0E6}" type="pres">
      <dgm:prSet presAssocID="{982C022A-B52D-4488-945E-22BE360EAD30}" presName="spacer" presStyleCnt="0"/>
      <dgm:spPr/>
    </dgm:pt>
    <dgm:pt modelId="{374CF3A4-4F5B-914C-9D8E-881951F1EFC0}" type="pres">
      <dgm:prSet presAssocID="{86A23E2A-B0B2-43B1-B19F-53BA20966FCA}" presName="parentText" presStyleLbl="node1" presStyleIdx="3" presStyleCnt="4">
        <dgm:presLayoutVars>
          <dgm:chMax val="0"/>
          <dgm:bulletEnabled val="1"/>
        </dgm:presLayoutVars>
      </dgm:prSet>
      <dgm:spPr/>
    </dgm:pt>
  </dgm:ptLst>
  <dgm:cxnLst>
    <dgm:cxn modelId="{86F91900-818A-2D40-8048-EE4EBB3AF4F7}" type="presOf" srcId="{1C968494-ED51-4C7B-8745-A719DBAA4DD6}" destId="{83C78970-1FF0-7345-AEBF-1AC32E1B3DFF}" srcOrd="0" destOrd="0" presId="urn:microsoft.com/office/officeart/2005/8/layout/vList2"/>
    <dgm:cxn modelId="{1D26A91B-C509-42A2-B6F1-8FECF1427ED6}" srcId="{A589DC3D-F492-4726-843A-76BF0C0432A4}" destId="{8698357C-1171-460F-9F7F-978836BAFCF1}" srcOrd="2" destOrd="0" parTransId="{B023C136-3FA0-4B36-B118-C9BDFE119303}" sibTransId="{982C022A-B52D-4488-945E-22BE360EAD30}"/>
    <dgm:cxn modelId="{963DEE62-F49B-40D9-BE09-B8F8CCD8D4D5}" srcId="{A589DC3D-F492-4726-843A-76BF0C0432A4}" destId="{1C968494-ED51-4C7B-8745-A719DBAA4DD6}" srcOrd="1" destOrd="0" parTransId="{EADDFC10-3200-4215-85B7-6D4EE11B007A}" sibTransId="{6EF15720-2292-4215-BB51-A2D78B3BCDCE}"/>
    <dgm:cxn modelId="{B39F0C43-49E1-EA46-BE20-694040A83871}" type="presOf" srcId="{A589DC3D-F492-4726-843A-76BF0C0432A4}" destId="{ADF896F8-8474-3149-B248-5A2E65D002AF}" srcOrd="0" destOrd="0" presId="urn:microsoft.com/office/officeart/2005/8/layout/vList2"/>
    <dgm:cxn modelId="{0311D353-8FBE-FE44-98AB-E98AF0078B5A}" type="presOf" srcId="{47B6510F-3E69-40ED-A913-505230836913}" destId="{2709EAFF-B4A6-2A48-B811-F93AD43B5B22}" srcOrd="0" destOrd="0" presId="urn:microsoft.com/office/officeart/2005/8/layout/vList2"/>
    <dgm:cxn modelId="{85A66EB9-19B1-4A65-A44D-ABFBDA041374}" srcId="{A589DC3D-F492-4726-843A-76BF0C0432A4}" destId="{86A23E2A-B0B2-43B1-B19F-53BA20966FCA}" srcOrd="3" destOrd="0" parTransId="{554A11C5-8AAC-4A08-8929-7A062E3660BF}" sibTransId="{4EA0A018-F6D1-4A29-A6E4-2911BF9525AC}"/>
    <dgm:cxn modelId="{10AFF3C5-9EBF-E94D-92DD-04D0AD751792}" type="presOf" srcId="{86A23E2A-B0B2-43B1-B19F-53BA20966FCA}" destId="{374CF3A4-4F5B-914C-9D8E-881951F1EFC0}" srcOrd="0" destOrd="0" presId="urn:microsoft.com/office/officeart/2005/8/layout/vList2"/>
    <dgm:cxn modelId="{F6D8E4EB-F87B-4875-85AD-F5DA9BD3BE97}" srcId="{A589DC3D-F492-4726-843A-76BF0C0432A4}" destId="{47B6510F-3E69-40ED-A913-505230836913}" srcOrd="0" destOrd="0" parTransId="{65B81338-2BD2-4C08-8644-9EFC181246E8}" sibTransId="{1ABCE125-4623-43E0-8F47-1DF6C5D195F8}"/>
    <dgm:cxn modelId="{C255FFF6-19FC-7B45-82FD-0B5473604370}" type="presOf" srcId="{8698357C-1171-460F-9F7F-978836BAFCF1}" destId="{8F8BF9B9-0798-D94A-8FD2-FEB4608727D6}" srcOrd="0" destOrd="0" presId="urn:microsoft.com/office/officeart/2005/8/layout/vList2"/>
    <dgm:cxn modelId="{C86073BF-5C15-3F40-9867-77F41F786F63}" type="presParOf" srcId="{ADF896F8-8474-3149-B248-5A2E65D002AF}" destId="{2709EAFF-B4A6-2A48-B811-F93AD43B5B22}" srcOrd="0" destOrd="0" presId="urn:microsoft.com/office/officeart/2005/8/layout/vList2"/>
    <dgm:cxn modelId="{EB0742E2-8C5C-DF4C-BC9C-E77A9A5E532B}" type="presParOf" srcId="{ADF896F8-8474-3149-B248-5A2E65D002AF}" destId="{2AE22A7C-EEC8-7347-8D34-BBB8641FDE0D}" srcOrd="1" destOrd="0" presId="urn:microsoft.com/office/officeart/2005/8/layout/vList2"/>
    <dgm:cxn modelId="{16366D56-2A8F-7247-91F9-03ACF65D791F}" type="presParOf" srcId="{ADF896F8-8474-3149-B248-5A2E65D002AF}" destId="{83C78970-1FF0-7345-AEBF-1AC32E1B3DFF}" srcOrd="2" destOrd="0" presId="urn:microsoft.com/office/officeart/2005/8/layout/vList2"/>
    <dgm:cxn modelId="{EB601D72-9E38-D841-99D5-3AD93CB03BD2}" type="presParOf" srcId="{ADF896F8-8474-3149-B248-5A2E65D002AF}" destId="{F1DB45B9-B367-1C46-8872-0E6EE8D2C306}" srcOrd="3" destOrd="0" presId="urn:microsoft.com/office/officeart/2005/8/layout/vList2"/>
    <dgm:cxn modelId="{417067D4-BE53-F549-9D13-F818CD3617D2}" type="presParOf" srcId="{ADF896F8-8474-3149-B248-5A2E65D002AF}" destId="{8F8BF9B9-0798-D94A-8FD2-FEB4608727D6}" srcOrd="4" destOrd="0" presId="urn:microsoft.com/office/officeart/2005/8/layout/vList2"/>
    <dgm:cxn modelId="{39A889BD-E766-4144-A453-39A07FAEE862}" type="presParOf" srcId="{ADF896F8-8474-3149-B248-5A2E65D002AF}" destId="{E6F3E166-8DFE-A847-ACDD-6E8E6DDAA0E6}" srcOrd="5" destOrd="0" presId="urn:microsoft.com/office/officeart/2005/8/layout/vList2"/>
    <dgm:cxn modelId="{4CAE677E-951F-A44F-8793-52D628033269}" type="presParOf" srcId="{ADF896F8-8474-3149-B248-5A2E65D002AF}" destId="{374CF3A4-4F5B-914C-9D8E-881951F1EFC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C304B4-8A0D-4CB6-97E8-0859383BE70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D43661-7094-42DC-95ED-692C72CDC162}">
      <dgm:prSet custT="1"/>
      <dgm:spPr/>
      <dgm:t>
        <a:bodyPr/>
        <a:lstStyle/>
        <a:p>
          <a:r>
            <a:rPr lang="en-US" sz="1600" dirty="0"/>
            <a:t>3 Courts of Appeals have held that medical and religious exemptions are not comparable.</a:t>
          </a:r>
        </a:p>
      </dgm:t>
    </dgm:pt>
    <dgm:pt modelId="{83B13940-CD61-4585-9085-DC365E19D1A2}" type="parTrans" cxnId="{DEF84BDE-B628-4938-B07C-BF48D8CE784F}">
      <dgm:prSet/>
      <dgm:spPr/>
      <dgm:t>
        <a:bodyPr/>
        <a:lstStyle/>
        <a:p>
          <a:endParaRPr lang="en-US" sz="1600"/>
        </a:p>
      </dgm:t>
    </dgm:pt>
    <dgm:pt modelId="{192729E7-37E1-4E23-9535-4ECB7B75480F}" type="sibTrans" cxnId="{DEF84BDE-B628-4938-B07C-BF48D8CE784F}">
      <dgm:prSet/>
      <dgm:spPr/>
      <dgm:t>
        <a:bodyPr/>
        <a:lstStyle/>
        <a:p>
          <a:endParaRPr lang="en-US" sz="1600"/>
        </a:p>
      </dgm:t>
    </dgm:pt>
    <dgm:pt modelId="{872C0045-A616-4EB4-AB36-7A1E7CA1A355}">
      <dgm:prSet custT="1"/>
      <dgm:spPr/>
      <dgm:t>
        <a:bodyPr/>
        <a:lstStyle/>
        <a:p>
          <a:r>
            <a:rPr lang="en-US" sz="1600" dirty="0"/>
            <a:t>Maine’s mandate for health care workers did not include a religious exemption</a:t>
          </a:r>
        </a:p>
      </dgm:t>
    </dgm:pt>
    <dgm:pt modelId="{6B0B03B4-2A64-483B-B06F-5D0534A0934E}" type="parTrans" cxnId="{66B58864-53FA-460D-9E6B-C58D5093E7E0}">
      <dgm:prSet/>
      <dgm:spPr/>
      <dgm:t>
        <a:bodyPr/>
        <a:lstStyle/>
        <a:p>
          <a:endParaRPr lang="en-US" sz="1600"/>
        </a:p>
      </dgm:t>
    </dgm:pt>
    <dgm:pt modelId="{E4D5127B-0878-4D7C-9D11-2C5988E1DB8E}" type="sibTrans" cxnId="{66B58864-53FA-460D-9E6B-C58D5093E7E0}">
      <dgm:prSet/>
      <dgm:spPr/>
      <dgm:t>
        <a:bodyPr/>
        <a:lstStyle/>
        <a:p>
          <a:endParaRPr lang="en-US" sz="1600"/>
        </a:p>
      </dgm:t>
    </dgm:pt>
    <dgm:pt modelId="{4ADF6F2F-2B61-4F96-A358-D370F7CB5651}">
      <dgm:prSet custT="1"/>
      <dgm:spPr/>
      <dgm:t>
        <a:bodyPr/>
        <a:lstStyle/>
        <a:p>
          <a:r>
            <a:rPr lang="en-US" sz="1600" dirty="0"/>
            <a:t>1</a:t>
          </a:r>
          <a:r>
            <a:rPr lang="en-US" sz="1600" baseline="30000" dirty="0"/>
            <a:t>st</a:t>
          </a:r>
          <a:r>
            <a:rPr lang="en-US" sz="1600" dirty="0"/>
            <a:t> Cir. found that a religious exemption is not comparable to a medical exemption because the former harms health and the latter protects it</a:t>
          </a:r>
        </a:p>
      </dgm:t>
    </dgm:pt>
    <dgm:pt modelId="{3563447E-83C4-4BC0-A4E2-D8BC190527FF}" type="parTrans" cxnId="{58B736D6-4ECC-4693-8258-33CB65FF8DD7}">
      <dgm:prSet/>
      <dgm:spPr/>
      <dgm:t>
        <a:bodyPr/>
        <a:lstStyle/>
        <a:p>
          <a:endParaRPr lang="en-US" sz="1600"/>
        </a:p>
      </dgm:t>
    </dgm:pt>
    <dgm:pt modelId="{B42D1B65-540F-4864-AFFB-ADCA8D51834B}" type="sibTrans" cxnId="{58B736D6-4ECC-4693-8258-33CB65FF8DD7}">
      <dgm:prSet/>
      <dgm:spPr/>
      <dgm:t>
        <a:bodyPr/>
        <a:lstStyle/>
        <a:p>
          <a:endParaRPr lang="en-US" sz="1600"/>
        </a:p>
      </dgm:t>
    </dgm:pt>
    <dgm:pt modelId="{60048768-A52A-4A1C-ACD7-4794776DC4D5}">
      <dgm:prSet custT="1"/>
      <dgm:spPr/>
      <dgm:t>
        <a:bodyPr/>
        <a:lstStyle/>
        <a:p>
          <a:r>
            <a:rPr lang="en-US" sz="1600" dirty="0"/>
            <a:t>Cir. Court also found that the mandate could survive strict scrutiny</a:t>
          </a:r>
        </a:p>
      </dgm:t>
    </dgm:pt>
    <dgm:pt modelId="{F73566B3-E9E3-4920-A4DE-DB91EC87BE45}" type="parTrans" cxnId="{DA01D440-ECC4-4EAF-B6DC-80AB1C54574F}">
      <dgm:prSet/>
      <dgm:spPr/>
      <dgm:t>
        <a:bodyPr/>
        <a:lstStyle/>
        <a:p>
          <a:endParaRPr lang="en-US" sz="1600"/>
        </a:p>
      </dgm:t>
    </dgm:pt>
    <dgm:pt modelId="{557411BC-0ADA-46D4-B1F7-2852D7BFC669}" type="sibTrans" cxnId="{DA01D440-ECC4-4EAF-B6DC-80AB1C54574F}">
      <dgm:prSet/>
      <dgm:spPr/>
      <dgm:t>
        <a:bodyPr/>
        <a:lstStyle/>
        <a:p>
          <a:endParaRPr lang="en-US" sz="1600"/>
        </a:p>
      </dgm:t>
    </dgm:pt>
    <dgm:pt modelId="{027437D3-2FA6-4728-88DE-7AF9F90EAB7A}">
      <dgm:prSet custT="1"/>
      <dgm:spPr/>
      <dgm:t>
        <a:bodyPr/>
        <a:lstStyle/>
        <a:p>
          <a:r>
            <a:rPr lang="en-US" sz="1600"/>
            <a:t>SCOTUS refused to hear the case</a:t>
          </a:r>
        </a:p>
      </dgm:t>
    </dgm:pt>
    <dgm:pt modelId="{56BE72E6-6F5F-42C0-B7E6-841AC8F6678B}" type="parTrans" cxnId="{13E6381D-1A9F-41C5-B825-8755EA578E78}">
      <dgm:prSet/>
      <dgm:spPr/>
      <dgm:t>
        <a:bodyPr/>
        <a:lstStyle/>
        <a:p>
          <a:endParaRPr lang="en-US" sz="1600"/>
        </a:p>
      </dgm:t>
    </dgm:pt>
    <dgm:pt modelId="{6E2A1F6F-05F2-4315-80F0-1E88580A04B9}" type="sibTrans" cxnId="{13E6381D-1A9F-41C5-B825-8755EA578E78}">
      <dgm:prSet/>
      <dgm:spPr/>
      <dgm:t>
        <a:bodyPr/>
        <a:lstStyle/>
        <a:p>
          <a:endParaRPr lang="en-US" sz="1600"/>
        </a:p>
      </dgm:t>
    </dgm:pt>
    <dgm:pt modelId="{B2A033A3-8C14-4CA9-8235-E63B7F9CA788}">
      <dgm:prSet custT="1"/>
      <dgm:spPr/>
      <dgm:t>
        <a:bodyPr/>
        <a:lstStyle/>
        <a:p>
          <a:r>
            <a:rPr lang="en-US" sz="1600" dirty="0"/>
            <a:t>Gorsuch, Thomas &amp; Alito in dissent said plaintiffs were likely to win on the merits, and questioned if controlling COVID remains a compelling state interest.</a:t>
          </a:r>
        </a:p>
      </dgm:t>
    </dgm:pt>
    <dgm:pt modelId="{B25F8154-61A4-403E-A30A-AF82D1CEDF13}" type="parTrans" cxnId="{63E0E822-8167-41F3-8AE9-2AC08C8FD170}">
      <dgm:prSet/>
      <dgm:spPr/>
      <dgm:t>
        <a:bodyPr/>
        <a:lstStyle/>
        <a:p>
          <a:endParaRPr lang="en-US" sz="1600"/>
        </a:p>
      </dgm:t>
    </dgm:pt>
    <dgm:pt modelId="{685A275C-A186-4A66-869C-9A810A9324F6}" type="sibTrans" cxnId="{63E0E822-8167-41F3-8AE9-2AC08C8FD170}">
      <dgm:prSet/>
      <dgm:spPr/>
      <dgm:t>
        <a:bodyPr/>
        <a:lstStyle/>
        <a:p>
          <a:endParaRPr lang="en-US" sz="1600"/>
        </a:p>
      </dgm:t>
    </dgm:pt>
    <dgm:pt modelId="{E1BDE590-C309-9A47-AA8F-1E00A3838076}" type="pres">
      <dgm:prSet presAssocID="{53C304B4-8A0D-4CB6-97E8-0859383BE709}" presName="linear" presStyleCnt="0">
        <dgm:presLayoutVars>
          <dgm:animLvl val="lvl"/>
          <dgm:resizeHandles val="exact"/>
        </dgm:presLayoutVars>
      </dgm:prSet>
      <dgm:spPr/>
    </dgm:pt>
    <dgm:pt modelId="{F362022D-8522-C04B-84DC-533509EE93C3}" type="pres">
      <dgm:prSet presAssocID="{42D43661-7094-42DC-95ED-692C72CDC162}" presName="parentText" presStyleLbl="node1" presStyleIdx="0" presStyleCnt="6" custLinFactNeighborX="-313">
        <dgm:presLayoutVars>
          <dgm:chMax val="0"/>
          <dgm:bulletEnabled val="1"/>
        </dgm:presLayoutVars>
      </dgm:prSet>
      <dgm:spPr/>
    </dgm:pt>
    <dgm:pt modelId="{1011A814-14F4-E944-99F3-C7E0A631399A}" type="pres">
      <dgm:prSet presAssocID="{192729E7-37E1-4E23-9535-4ECB7B75480F}" presName="spacer" presStyleCnt="0"/>
      <dgm:spPr/>
    </dgm:pt>
    <dgm:pt modelId="{066D710C-B99A-AF4D-B9C3-2CE3B5D1C480}" type="pres">
      <dgm:prSet presAssocID="{872C0045-A616-4EB4-AB36-7A1E7CA1A355}" presName="parentText" presStyleLbl="node1" presStyleIdx="1" presStyleCnt="6">
        <dgm:presLayoutVars>
          <dgm:chMax val="0"/>
          <dgm:bulletEnabled val="1"/>
        </dgm:presLayoutVars>
      </dgm:prSet>
      <dgm:spPr/>
    </dgm:pt>
    <dgm:pt modelId="{65EB6CE3-36A3-4140-ABAF-7B23E01E701C}" type="pres">
      <dgm:prSet presAssocID="{E4D5127B-0878-4D7C-9D11-2C5988E1DB8E}" presName="spacer" presStyleCnt="0"/>
      <dgm:spPr/>
    </dgm:pt>
    <dgm:pt modelId="{1A9DAA4B-B042-1944-98E6-1433958BEF92}" type="pres">
      <dgm:prSet presAssocID="{4ADF6F2F-2B61-4F96-A358-D370F7CB5651}" presName="parentText" presStyleLbl="node1" presStyleIdx="2" presStyleCnt="6">
        <dgm:presLayoutVars>
          <dgm:chMax val="0"/>
          <dgm:bulletEnabled val="1"/>
        </dgm:presLayoutVars>
      </dgm:prSet>
      <dgm:spPr/>
    </dgm:pt>
    <dgm:pt modelId="{DBA0C78C-8225-DA4B-9FB8-56574391E483}" type="pres">
      <dgm:prSet presAssocID="{B42D1B65-540F-4864-AFFB-ADCA8D51834B}" presName="spacer" presStyleCnt="0"/>
      <dgm:spPr/>
    </dgm:pt>
    <dgm:pt modelId="{0E9C3732-DC61-B34B-BEDF-4E9266EF8509}" type="pres">
      <dgm:prSet presAssocID="{60048768-A52A-4A1C-ACD7-4794776DC4D5}" presName="parentText" presStyleLbl="node1" presStyleIdx="3" presStyleCnt="6">
        <dgm:presLayoutVars>
          <dgm:chMax val="0"/>
          <dgm:bulletEnabled val="1"/>
        </dgm:presLayoutVars>
      </dgm:prSet>
      <dgm:spPr/>
    </dgm:pt>
    <dgm:pt modelId="{F5305FA4-5043-F848-B261-CD318D1F4A7B}" type="pres">
      <dgm:prSet presAssocID="{557411BC-0ADA-46D4-B1F7-2852D7BFC669}" presName="spacer" presStyleCnt="0"/>
      <dgm:spPr/>
    </dgm:pt>
    <dgm:pt modelId="{C5AB9A5C-5F56-DE44-8CB7-EDAED12017DE}" type="pres">
      <dgm:prSet presAssocID="{027437D3-2FA6-4728-88DE-7AF9F90EAB7A}" presName="parentText" presStyleLbl="node1" presStyleIdx="4" presStyleCnt="6">
        <dgm:presLayoutVars>
          <dgm:chMax val="0"/>
          <dgm:bulletEnabled val="1"/>
        </dgm:presLayoutVars>
      </dgm:prSet>
      <dgm:spPr/>
    </dgm:pt>
    <dgm:pt modelId="{49EDA046-AC36-1D47-8FE6-CDBEDAC6A9E0}" type="pres">
      <dgm:prSet presAssocID="{6E2A1F6F-05F2-4315-80F0-1E88580A04B9}" presName="spacer" presStyleCnt="0"/>
      <dgm:spPr/>
    </dgm:pt>
    <dgm:pt modelId="{4F2E46A7-CEE7-E044-A07A-A8FC47A994AF}" type="pres">
      <dgm:prSet presAssocID="{B2A033A3-8C14-4CA9-8235-E63B7F9CA788}" presName="parentText" presStyleLbl="node1" presStyleIdx="5" presStyleCnt="6">
        <dgm:presLayoutVars>
          <dgm:chMax val="0"/>
          <dgm:bulletEnabled val="1"/>
        </dgm:presLayoutVars>
      </dgm:prSet>
      <dgm:spPr/>
    </dgm:pt>
  </dgm:ptLst>
  <dgm:cxnLst>
    <dgm:cxn modelId="{13E6381D-1A9F-41C5-B825-8755EA578E78}" srcId="{53C304B4-8A0D-4CB6-97E8-0859383BE709}" destId="{027437D3-2FA6-4728-88DE-7AF9F90EAB7A}" srcOrd="4" destOrd="0" parTransId="{56BE72E6-6F5F-42C0-B7E6-841AC8F6678B}" sibTransId="{6E2A1F6F-05F2-4315-80F0-1E88580A04B9}"/>
    <dgm:cxn modelId="{63E0E822-8167-41F3-8AE9-2AC08C8FD170}" srcId="{53C304B4-8A0D-4CB6-97E8-0859383BE709}" destId="{B2A033A3-8C14-4CA9-8235-E63B7F9CA788}" srcOrd="5" destOrd="0" parTransId="{B25F8154-61A4-403E-A30A-AF82D1CEDF13}" sibTransId="{685A275C-A186-4A66-869C-9A810A9324F6}"/>
    <dgm:cxn modelId="{40934835-8F22-D243-8CC8-A75E29C0CAF4}" type="presOf" srcId="{4ADF6F2F-2B61-4F96-A358-D370F7CB5651}" destId="{1A9DAA4B-B042-1944-98E6-1433958BEF92}" srcOrd="0" destOrd="0" presId="urn:microsoft.com/office/officeart/2005/8/layout/vList2"/>
    <dgm:cxn modelId="{DA01D440-ECC4-4EAF-B6DC-80AB1C54574F}" srcId="{53C304B4-8A0D-4CB6-97E8-0859383BE709}" destId="{60048768-A52A-4A1C-ACD7-4794776DC4D5}" srcOrd="3" destOrd="0" parTransId="{F73566B3-E9E3-4920-A4DE-DB91EC87BE45}" sibTransId="{557411BC-0ADA-46D4-B1F7-2852D7BFC669}"/>
    <dgm:cxn modelId="{66B58864-53FA-460D-9E6B-C58D5093E7E0}" srcId="{53C304B4-8A0D-4CB6-97E8-0859383BE709}" destId="{872C0045-A616-4EB4-AB36-7A1E7CA1A355}" srcOrd="1" destOrd="0" parTransId="{6B0B03B4-2A64-483B-B06F-5D0534A0934E}" sibTransId="{E4D5127B-0878-4D7C-9D11-2C5988E1DB8E}"/>
    <dgm:cxn modelId="{5E61EA92-DA9E-0E48-BE18-73CCD3FA13EC}" type="presOf" srcId="{872C0045-A616-4EB4-AB36-7A1E7CA1A355}" destId="{066D710C-B99A-AF4D-B9C3-2CE3B5D1C480}" srcOrd="0" destOrd="0" presId="urn:microsoft.com/office/officeart/2005/8/layout/vList2"/>
    <dgm:cxn modelId="{0B6E9098-706D-DA4E-9D23-0964A6D5EDB2}" type="presOf" srcId="{53C304B4-8A0D-4CB6-97E8-0859383BE709}" destId="{E1BDE590-C309-9A47-AA8F-1E00A3838076}" srcOrd="0" destOrd="0" presId="urn:microsoft.com/office/officeart/2005/8/layout/vList2"/>
    <dgm:cxn modelId="{26851AB0-4034-5048-8B3E-324C69811477}" type="presOf" srcId="{B2A033A3-8C14-4CA9-8235-E63B7F9CA788}" destId="{4F2E46A7-CEE7-E044-A07A-A8FC47A994AF}" srcOrd="0" destOrd="0" presId="urn:microsoft.com/office/officeart/2005/8/layout/vList2"/>
    <dgm:cxn modelId="{742839B1-FF7D-1F4E-952D-24EB6ED5C452}" type="presOf" srcId="{60048768-A52A-4A1C-ACD7-4794776DC4D5}" destId="{0E9C3732-DC61-B34B-BEDF-4E9266EF8509}" srcOrd="0" destOrd="0" presId="urn:microsoft.com/office/officeart/2005/8/layout/vList2"/>
    <dgm:cxn modelId="{FF53E2C0-CFBF-E045-A275-FCF683B415FB}" type="presOf" srcId="{027437D3-2FA6-4728-88DE-7AF9F90EAB7A}" destId="{C5AB9A5C-5F56-DE44-8CB7-EDAED12017DE}" srcOrd="0" destOrd="0" presId="urn:microsoft.com/office/officeart/2005/8/layout/vList2"/>
    <dgm:cxn modelId="{58B736D6-4ECC-4693-8258-33CB65FF8DD7}" srcId="{53C304B4-8A0D-4CB6-97E8-0859383BE709}" destId="{4ADF6F2F-2B61-4F96-A358-D370F7CB5651}" srcOrd="2" destOrd="0" parTransId="{3563447E-83C4-4BC0-A4E2-D8BC190527FF}" sibTransId="{B42D1B65-540F-4864-AFFB-ADCA8D51834B}"/>
    <dgm:cxn modelId="{DEF84BDE-B628-4938-B07C-BF48D8CE784F}" srcId="{53C304B4-8A0D-4CB6-97E8-0859383BE709}" destId="{42D43661-7094-42DC-95ED-692C72CDC162}" srcOrd="0" destOrd="0" parTransId="{83B13940-CD61-4585-9085-DC365E19D1A2}" sibTransId="{192729E7-37E1-4E23-9535-4ECB7B75480F}"/>
    <dgm:cxn modelId="{1A58E8EF-C6E6-6F47-B037-F01073C1FEBC}" type="presOf" srcId="{42D43661-7094-42DC-95ED-692C72CDC162}" destId="{F362022D-8522-C04B-84DC-533509EE93C3}" srcOrd="0" destOrd="0" presId="urn:microsoft.com/office/officeart/2005/8/layout/vList2"/>
    <dgm:cxn modelId="{79F79536-A157-D447-A2C7-A634234ADE43}" type="presParOf" srcId="{E1BDE590-C309-9A47-AA8F-1E00A3838076}" destId="{F362022D-8522-C04B-84DC-533509EE93C3}" srcOrd="0" destOrd="0" presId="urn:microsoft.com/office/officeart/2005/8/layout/vList2"/>
    <dgm:cxn modelId="{A4A4BE6D-C7C1-E64E-9C68-127AAD7C20BB}" type="presParOf" srcId="{E1BDE590-C309-9A47-AA8F-1E00A3838076}" destId="{1011A814-14F4-E944-99F3-C7E0A631399A}" srcOrd="1" destOrd="0" presId="urn:microsoft.com/office/officeart/2005/8/layout/vList2"/>
    <dgm:cxn modelId="{65D1DD5B-A0A4-8D4D-8DFD-E989B96B45F8}" type="presParOf" srcId="{E1BDE590-C309-9A47-AA8F-1E00A3838076}" destId="{066D710C-B99A-AF4D-B9C3-2CE3B5D1C480}" srcOrd="2" destOrd="0" presId="urn:microsoft.com/office/officeart/2005/8/layout/vList2"/>
    <dgm:cxn modelId="{6F48A5CF-E8E9-D848-BE53-E0FA2BA05F7A}" type="presParOf" srcId="{E1BDE590-C309-9A47-AA8F-1E00A3838076}" destId="{65EB6CE3-36A3-4140-ABAF-7B23E01E701C}" srcOrd="3" destOrd="0" presId="urn:microsoft.com/office/officeart/2005/8/layout/vList2"/>
    <dgm:cxn modelId="{C2813E4D-5DC5-5241-BE9C-2F6B3E2C322D}" type="presParOf" srcId="{E1BDE590-C309-9A47-AA8F-1E00A3838076}" destId="{1A9DAA4B-B042-1944-98E6-1433958BEF92}" srcOrd="4" destOrd="0" presId="urn:microsoft.com/office/officeart/2005/8/layout/vList2"/>
    <dgm:cxn modelId="{E5BBAB79-A334-2246-8E21-4F2C310A55F8}" type="presParOf" srcId="{E1BDE590-C309-9A47-AA8F-1E00A3838076}" destId="{DBA0C78C-8225-DA4B-9FB8-56574391E483}" srcOrd="5" destOrd="0" presId="urn:microsoft.com/office/officeart/2005/8/layout/vList2"/>
    <dgm:cxn modelId="{CEADE250-90C9-2140-9533-8D770E18BBF2}" type="presParOf" srcId="{E1BDE590-C309-9A47-AA8F-1E00A3838076}" destId="{0E9C3732-DC61-B34B-BEDF-4E9266EF8509}" srcOrd="6" destOrd="0" presId="urn:microsoft.com/office/officeart/2005/8/layout/vList2"/>
    <dgm:cxn modelId="{D77EAD9C-34F1-6748-8A21-62C01784056F}" type="presParOf" srcId="{E1BDE590-C309-9A47-AA8F-1E00A3838076}" destId="{F5305FA4-5043-F848-B261-CD318D1F4A7B}" srcOrd="7" destOrd="0" presId="urn:microsoft.com/office/officeart/2005/8/layout/vList2"/>
    <dgm:cxn modelId="{FF89F5B1-7C04-B645-ADCE-1AF7E475AE7C}" type="presParOf" srcId="{E1BDE590-C309-9A47-AA8F-1E00A3838076}" destId="{C5AB9A5C-5F56-DE44-8CB7-EDAED12017DE}" srcOrd="8" destOrd="0" presId="urn:microsoft.com/office/officeart/2005/8/layout/vList2"/>
    <dgm:cxn modelId="{A0B4778D-5F0E-F640-AA19-FB69EFC3D22E}" type="presParOf" srcId="{E1BDE590-C309-9A47-AA8F-1E00A3838076}" destId="{49EDA046-AC36-1D47-8FE6-CDBEDAC6A9E0}" srcOrd="9" destOrd="0" presId="urn:microsoft.com/office/officeart/2005/8/layout/vList2"/>
    <dgm:cxn modelId="{E0188BAC-FDCD-A840-B8E4-42816BDF4CBA}" type="presParOf" srcId="{E1BDE590-C309-9A47-AA8F-1E00A3838076}" destId="{4F2E46A7-CEE7-E044-A07A-A8FC47A994A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9AEDD4-0CB8-4F4F-95B8-662D5C4DCBFB}"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15AA0129-45C9-45EA-8600-D6CC795E32C0}">
      <dgm:prSet/>
      <dgm:spPr/>
      <dgm:t>
        <a:bodyPr/>
        <a:lstStyle/>
        <a:p>
          <a:r>
            <a:rPr lang="en-US" dirty="0"/>
            <a:t>District Court: Rational basis scrutiny was met. Determined the mandate was religiously neutral, generally applicable, and rationally related to Maine’s legitimate public health interests. </a:t>
          </a:r>
        </a:p>
      </dgm:t>
    </dgm:pt>
    <dgm:pt modelId="{CF6D8075-DC2B-4172-B527-5BA84B9B4EE5}" type="parTrans" cxnId="{86414564-8F69-4661-B17B-8EE901F907C9}">
      <dgm:prSet/>
      <dgm:spPr/>
      <dgm:t>
        <a:bodyPr/>
        <a:lstStyle/>
        <a:p>
          <a:endParaRPr lang="en-US"/>
        </a:p>
      </dgm:t>
    </dgm:pt>
    <dgm:pt modelId="{E6D22372-E049-46FA-9E2C-64F684C5A8B9}" type="sibTrans" cxnId="{86414564-8F69-4661-B17B-8EE901F907C9}">
      <dgm:prSet/>
      <dgm:spPr/>
      <dgm:t>
        <a:bodyPr/>
        <a:lstStyle/>
        <a:p>
          <a:endParaRPr lang="en-US"/>
        </a:p>
      </dgm:t>
    </dgm:pt>
    <dgm:pt modelId="{D875AE4E-49EF-471D-8486-96580C62865A}">
      <dgm:prSet/>
      <dgm:spPr/>
      <dgm:t>
        <a:bodyPr/>
        <a:lstStyle/>
        <a:p>
          <a:r>
            <a:rPr lang="en-US"/>
            <a:t>Circuit Court focused on the comparability of medical vs. religious vaccines. </a:t>
          </a:r>
        </a:p>
      </dgm:t>
    </dgm:pt>
    <dgm:pt modelId="{7C00BD0C-577B-42AC-87CE-658E7A2E38E4}" type="parTrans" cxnId="{066BA1E1-B2D4-4C6D-9B39-275F50D412B7}">
      <dgm:prSet/>
      <dgm:spPr/>
      <dgm:t>
        <a:bodyPr/>
        <a:lstStyle/>
        <a:p>
          <a:endParaRPr lang="en-US"/>
        </a:p>
      </dgm:t>
    </dgm:pt>
    <dgm:pt modelId="{A163880D-1AD3-453E-A2BE-0E667FAE84B8}" type="sibTrans" cxnId="{066BA1E1-B2D4-4C6D-9B39-275F50D412B7}">
      <dgm:prSet/>
      <dgm:spPr/>
      <dgm:t>
        <a:bodyPr/>
        <a:lstStyle/>
        <a:p>
          <a:endParaRPr lang="en-US"/>
        </a:p>
      </dgm:t>
    </dgm:pt>
    <dgm:pt modelId="{32B30056-EFBF-4603-88FC-1773AF292DB7}">
      <dgm:prSet/>
      <dgm:spPr/>
      <dgm:t>
        <a:bodyPr/>
        <a:lstStyle/>
        <a:p>
          <a:r>
            <a:rPr lang="en-US"/>
            <a:t>Refused to determine the proper level of scrutiny. </a:t>
          </a:r>
        </a:p>
      </dgm:t>
    </dgm:pt>
    <dgm:pt modelId="{E95A87E1-A5A7-47B8-9F5E-F746ABE09AE8}" type="parTrans" cxnId="{410B2300-B9C6-4345-AE62-423DD4211FF4}">
      <dgm:prSet/>
      <dgm:spPr/>
      <dgm:t>
        <a:bodyPr/>
        <a:lstStyle/>
        <a:p>
          <a:endParaRPr lang="en-US"/>
        </a:p>
      </dgm:t>
    </dgm:pt>
    <dgm:pt modelId="{CD92ABDB-1348-4BAE-A037-1006041280B2}" type="sibTrans" cxnId="{410B2300-B9C6-4345-AE62-423DD4211FF4}">
      <dgm:prSet/>
      <dgm:spPr/>
      <dgm:t>
        <a:bodyPr/>
        <a:lstStyle/>
        <a:p>
          <a:endParaRPr lang="en-US"/>
        </a:p>
      </dgm:t>
    </dgm:pt>
    <dgm:pt modelId="{45CEF53B-97E3-45F4-9745-7EF5489474A5}">
      <dgm:prSet/>
      <dgm:spPr/>
      <dgm:t>
        <a:bodyPr/>
        <a:lstStyle/>
        <a:p>
          <a:r>
            <a:rPr lang="en-US"/>
            <a:t>Focused on the plausibility standard applicable to 12(b)(6). </a:t>
          </a:r>
        </a:p>
      </dgm:t>
    </dgm:pt>
    <dgm:pt modelId="{14B5F0F3-3036-4574-A220-DD5262482E38}" type="parTrans" cxnId="{F71DA4CF-0FE8-423B-9BDA-1CC3F83A1832}">
      <dgm:prSet/>
      <dgm:spPr/>
      <dgm:t>
        <a:bodyPr/>
        <a:lstStyle/>
        <a:p>
          <a:endParaRPr lang="en-US"/>
        </a:p>
      </dgm:t>
    </dgm:pt>
    <dgm:pt modelId="{4E9A1427-C2BE-47F8-950E-2A6275C74289}" type="sibTrans" cxnId="{F71DA4CF-0FE8-423B-9BDA-1CC3F83A1832}">
      <dgm:prSet/>
      <dgm:spPr/>
      <dgm:t>
        <a:bodyPr/>
        <a:lstStyle/>
        <a:p>
          <a:endParaRPr lang="en-US"/>
        </a:p>
      </dgm:t>
    </dgm:pt>
    <dgm:pt modelId="{CD361A9A-80DD-4DD3-8BB5-CAE42B2994DF}">
      <dgm:prSet/>
      <dgm:spPr/>
      <dgm:t>
        <a:bodyPr/>
        <a:lstStyle/>
        <a:p>
          <a:r>
            <a:rPr lang="en-US" dirty="0"/>
            <a:t>Determined that the workers plausibly pled that the vaccine mandate violated the Free Exercise Clause. </a:t>
          </a:r>
        </a:p>
      </dgm:t>
    </dgm:pt>
    <dgm:pt modelId="{0980A3D9-0262-4A6D-AAEE-0541C4E0DB0C}" type="parTrans" cxnId="{A8269E6F-449E-4607-9294-D7494CC20E6C}">
      <dgm:prSet/>
      <dgm:spPr/>
      <dgm:t>
        <a:bodyPr/>
        <a:lstStyle/>
        <a:p>
          <a:endParaRPr lang="en-US"/>
        </a:p>
      </dgm:t>
    </dgm:pt>
    <dgm:pt modelId="{35959C30-29BF-492B-9D6F-AF26D32C5335}" type="sibTrans" cxnId="{A8269E6F-449E-4607-9294-D7494CC20E6C}">
      <dgm:prSet/>
      <dgm:spPr/>
      <dgm:t>
        <a:bodyPr/>
        <a:lstStyle/>
        <a:p>
          <a:endParaRPr lang="en-US"/>
        </a:p>
      </dgm:t>
    </dgm:pt>
    <dgm:pt modelId="{1062175A-A3DD-F543-9F71-B055BA28B997}" type="pres">
      <dgm:prSet presAssocID="{CB9AEDD4-0CB8-4F4F-95B8-662D5C4DCBFB}" presName="Name0" presStyleCnt="0">
        <dgm:presLayoutVars>
          <dgm:dir/>
          <dgm:animLvl val="lvl"/>
          <dgm:resizeHandles val="exact"/>
        </dgm:presLayoutVars>
      </dgm:prSet>
      <dgm:spPr/>
    </dgm:pt>
    <dgm:pt modelId="{DA2C6B2E-1D96-D746-8F43-C7ABAD705209}" type="pres">
      <dgm:prSet presAssocID="{D875AE4E-49EF-471D-8486-96580C62865A}" presName="boxAndChildren" presStyleCnt="0"/>
      <dgm:spPr/>
    </dgm:pt>
    <dgm:pt modelId="{C1F27E9A-DD49-2542-BCD3-1B3956A4F34C}" type="pres">
      <dgm:prSet presAssocID="{D875AE4E-49EF-471D-8486-96580C62865A}" presName="parentTextBox" presStyleLbl="node1" presStyleIdx="0" presStyleCnt="2"/>
      <dgm:spPr/>
    </dgm:pt>
    <dgm:pt modelId="{B7EDDF89-1957-594E-AE4C-895A29B83C10}" type="pres">
      <dgm:prSet presAssocID="{D875AE4E-49EF-471D-8486-96580C62865A}" presName="entireBox" presStyleLbl="node1" presStyleIdx="0" presStyleCnt="2"/>
      <dgm:spPr/>
    </dgm:pt>
    <dgm:pt modelId="{750F67FC-02F8-FD42-A839-732B4E8E6EEF}" type="pres">
      <dgm:prSet presAssocID="{D875AE4E-49EF-471D-8486-96580C62865A}" presName="descendantBox" presStyleCnt="0"/>
      <dgm:spPr/>
    </dgm:pt>
    <dgm:pt modelId="{459FA7B2-25F2-7345-BECE-15088DB0B0A0}" type="pres">
      <dgm:prSet presAssocID="{32B30056-EFBF-4603-88FC-1773AF292DB7}" presName="childTextBox" presStyleLbl="fgAccFollowNode1" presStyleIdx="0" presStyleCnt="3">
        <dgm:presLayoutVars>
          <dgm:bulletEnabled val="1"/>
        </dgm:presLayoutVars>
      </dgm:prSet>
      <dgm:spPr/>
    </dgm:pt>
    <dgm:pt modelId="{ADE13CEC-5D9F-9348-9E35-1DC0E3BB9806}" type="pres">
      <dgm:prSet presAssocID="{45CEF53B-97E3-45F4-9745-7EF5489474A5}" presName="childTextBox" presStyleLbl="fgAccFollowNode1" presStyleIdx="1" presStyleCnt="3">
        <dgm:presLayoutVars>
          <dgm:bulletEnabled val="1"/>
        </dgm:presLayoutVars>
      </dgm:prSet>
      <dgm:spPr/>
    </dgm:pt>
    <dgm:pt modelId="{3E67251A-62A7-0143-B928-E2108527C7A2}" type="pres">
      <dgm:prSet presAssocID="{CD361A9A-80DD-4DD3-8BB5-CAE42B2994DF}" presName="childTextBox" presStyleLbl="fgAccFollowNode1" presStyleIdx="2" presStyleCnt="3">
        <dgm:presLayoutVars>
          <dgm:bulletEnabled val="1"/>
        </dgm:presLayoutVars>
      </dgm:prSet>
      <dgm:spPr/>
    </dgm:pt>
    <dgm:pt modelId="{65B5F9A1-D03E-CD48-BDA3-70CE2DE66181}" type="pres">
      <dgm:prSet presAssocID="{E6D22372-E049-46FA-9E2C-64F684C5A8B9}" presName="sp" presStyleCnt="0"/>
      <dgm:spPr/>
    </dgm:pt>
    <dgm:pt modelId="{02D9D9E3-4D75-BF4E-92C4-C51A6C1E440A}" type="pres">
      <dgm:prSet presAssocID="{15AA0129-45C9-45EA-8600-D6CC795E32C0}" presName="arrowAndChildren" presStyleCnt="0"/>
      <dgm:spPr/>
    </dgm:pt>
    <dgm:pt modelId="{2D9E0D41-54E0-224D-8594-27BDC244A0A9}" type="pres">
      <dgm:prSet presAssocID="{15AA0129-45C9-45EA-8600-D6CC795E32C0}" presName="parentTextArrow" presStyleLbl="node1" presStyleIdx="1" presStyleCnt="2"/>
      <dgm:spPr/>
    </dgm:pt>
  </dgm:ptLst>
  <dgm:cxnLst>
    <dgm:cxn modelId="{410B2300-B9C6-4345-AE62-423DD4211FF4}" srcId="{D875AE4E-49EF-471D-8486-96580C62865A}" destId="{32B30056-EFBF-4603-88FC-1773AF292DB7}" srcOrd="0" destOrd="0" parTransId="{E95A87E1-A5A7-47B8-9F5E-F746ABE09AE8}" sibTransId="{CD92ABDB-1348-4BAE-A037-1006041280B2}"/>
    <dgm:cxn modelId="{C759B100-6F8A-6F4A-A4D8-2F7F1DFDBDB8}" type="presOf" srcId="{CB9AEDD4-0CB8-4F4F-95B8-662D5C4DCBFB}" destId="{1062175A-A3DD-F543-9F71-B055BA28B997}" srcOrd="0" destOrd="0" presId="urn:microsoft.com/office/officeart/2005/8/layout/process4"/>
    <dgm:cxn modelId="{6ED4BC0D-A3D5-5B4E-9458-578E9979A980}" type="presOf" srcId="{D875AE4E-49EF-471D-8486-96580C62865A}" destId="{B7EDDF89-1957-594E-AE4C-895A29B83C10}" srcOrd="1" destOrd="0" presId="urn:microsoft.com/office/officeart/2005/8/layout/process4"/>
    <dgm:cxn modelId="{89976D31-1320-8741-9B13-97E60AA2E280}" type="presOf" srcId="{45CEF53B-97E3-45F4-9745-7EF5489474A5}" destId="{ADE13CEC-5D9F-9348-9E35-1DC0E3BB9806}" srcOrd="0" destOrd="0" presId="urn:microsoft.com/office/officeart/2005/8/layout/process4"/>
    <dgm:cxn modelId="{86414564-8F69-4661-B17B-8EE901F907C9}" srcId="{CB9AEDD4-0CB8-4F4F-95B8-662D5C4DCBFB}" destId="{15AA0129-45C9-45EA-8600-D6CC795E32C0}" srcOrd="0" destOrd="0" parTransId="{CF6D8075-DC2B-4172-B527-5BA84B9B4EE5}" sibTransId="{E6D22372-E049-46FA-9E2C-64F684C5A8B9}"/>
    <dgm:cxn modelId="{A8269E6F-449E-4607-9294-D7494CC20E6C}" srcId="{D875AE4E-49EF-471D-8486-96580C62865A}" destId="{CD361A9A-80DD-4DD3-8BB5-CAE42B2994DF}" srcOrd="2" destOrd="0" parTransId="{0980A3D9-0262-4A6D-AAEE-0541C4E0DB0C}" sibTransId="{35959C30-29BF-492B-9D6F-AF26D32C5335}"/>
    <dgm:cxn modelId="{F47D4A99-B10F-C04B-A00D-10C861132176}" type="presOf" srcId="{15AA0129-45C9-45EA-8600-D6CC795E32C0}" destId="{2D9E0D41-54E0-224D-8594-27BDC244A0A9}" srcOrd="0" destOrd="0" presId="urn:microsoft.com/office/officeart/2005/8/layout/process4"/>
    <dgm:cxn modelId="{97EB99AA-210F-C140-8115-256EA25FB2EB}" type="presOf" srcId="{D875AE4E-49EF-471D-8486-96580C62865A}" destId="{C1F27E9A-DD49-2542-BCD3-1B3956A4F34C}" srcOrd="0" destOrd="0" presId="urn:microsoft.com/office/officeart/2005/8/layout/process4"/>
    <dgm:cxn modelId="{32A5E9AD-4C65-E545-B5CF-AEA7CEE66679}" type="presOf" srcId="{32B30056-EFBF-4603-88FC-1773AF292DB7}" destId="{459FA7B2-25F2-7345-BECE-15088DB0B0A0}" srcOrd="0" destOrd="0" presId="urn:microsoft.com/office/officeart/2005/8/layout/process4"/>
    <dgm:cxn modelId="{51EFDDB2-703C-584A-86CB-314DBB6A55CC}" type="presOf" srcId="{CD361A9A-80DD-4DD3-8BB5-CAE42B2994DF}" destId="{3E67251A-62A7-0143-B928-E2108527C7A2}" srcOrd="0" destOrd="0" presId="urn:microsoft.com/office/officeart/2005/8/layout/process4"/>
    <dgm:cxn modelId="{F71DA4CF-0FE8-423B-9BDA-1CC3F83A1832}" srcId="{D875AE4E-49EF-471D-8486-96580C62865A}" destId="{45CEF53B-97E3-45F4-9745-7EF5489474A5}" srcOrd="1" destOrd="0" parTransId="{14B5F0F3-3036-4574-A220-DD5262482E38}" sibTransId="{4E9A1427-C2BE-47F8-950E-2A6275C74289}"/>
    <dgm:cxn modelId="{066BA1E1-B2D4-4C6D-9B39-275F50D412B7}" srcId="{CB9AEDD4-0CB8-4F4F-95B8-662D5C4DCBFB}" destId="{D875AE4E-49EF-471D-8486-96580C62865A}" srcOrd="1" destOrd="0" parTransId="{7C00BD0C-577B-42AC-87CE-658E7A2E38E4}" sibTransId="{A163880D-1AD3-453E-A2BE-0E667FAE84B8}"/>
    <dgm:cxn modelId="{286C3C4B-50BE-374A-BA2F-957CAF3327B0}" type="presParOf" srcId="{1062175A-A3DD-F543-9F71-B055BA28B997}" destId="{DA2C6B2E-1D96-D746-8F43-C7ABAD705209}" srcOrd="0" destOrd="0" presId="urn:microsoft.com/office/officeart/2005/8/layout/process4"/>
    <dgm:cxn modelId="{DAF3FCF5-E449-154F-BC97-D1BEAF237DCB}" type="presParOf" srcId="{DA2C6B2E-1D96-D746-8F43-C7ABAD705209}" destId="{C1F27E9A-DD49-2542-BCD3-1B3956A4F34C}" srcOrd="0" destOrd="0" presId="urn:microsoft.com/office/officeart/2005/8/layout/process4"/>
    <dgm:cxn modelId="{D2FE1F72-5459-AB46-A31B-BDE351B6076E}" type="presParOf" srcId="{DA2C6B2E-1D96-D746-8F43-C7ABAD705209}" destId="{B7EDDF89-1957-594E-AE4C-895A29B83C10}" srcOrd="1" destOrd="0" presId="urn:microsoft.com/office/officeart/2005/8/layout/process4"/>
    <dgm:cxn modelId="{FE40E8A5-5D69-494E-B3D2-37202D5AC86D}" type="presParOf" srcId="{DA2C6B2E-1D96-D746-8F43-C7ABAD705209}" destId="{750F67FC-02F8-FD42-A839-732B4E8E6EEF}" srcOrd="2" destOrd="0" presId="urn:microsoft.com/office/officeart/2005/8/layout/process4"/>
    <dgm:cxn modelId="{7D5BF776-D2C6-8C42-985F-2E6A6AFBB19E}" type="presParOf" srcId="{750F67FC-02F8-FD42-A839-732B4E8E6EEF}" destId="{459FA7B2-25F2-7345-BECE-15088DB0B0A0}" srcOrd="0" destOrd="0" presId="urn:microsoft.com/office/officeart/2005/8/layout/process4"/>
    <dgm:cxn modelId="{DCE72E8E-F02F-7A4C-A7D1-17316B00E672}" type="presParOf" srcId="{750F67FC-02F8-FD42-A839-732B4E8E6EEF}" destId="{ADE13CEC-5D9F-9348-9E35-1DC0E3BB9806}" srcOrd="1" destOrd="0" presId="urn:microsoft.com/office/officeart/2005/8/layout/process4"/>
    <dgm:cxn modelId="{7E3D3F3D-9B27-C64A-A4DF-7E979B2187E0}" type="presParOf" srcId="{750F67FC-02F8-FD42-A839-732B4E8E6EEF}" destId="{3E67251A-62A7-0143-B928-E2108527C7A2}" srcOrd="2" destOrd="0" presId="urn:microsoft.com/office/officeart/2005/8/layout/process4"/>
    <dgm:cxn modelId="{329AC40B-C5DA-1E48-AED8-D4BDB97EE1AC}" type="presParOf" srcId="{1062175A-A3DD-F543-9F71-B055BA28B997}" destId="{65B5F9A1-D03E-CD48-BDA3-70CE2DE66181}" srcOrd="1" destOrd="0" presId="urn:microsoft.com/office/officeart/2005/8/layout/process4"/>
    <dgm:cxn modelId="{2A5DA7EF-FCBE-804C-9CE9-3DAEA3DCDABE}" type="presParOf" srcId="{1062175A-A3DD-F543-9F71-B055BA28B997}" destId="{02D9D9E3-4D75-BF4E-92C4-C51A6C1E440A}" srcOrd="2" destOrd="0" presId="urn:microsoft.com/office/officeart/2005/8/layout/process4"/>
    <dgm:cxn modelId="{2735840B-6F6E-754D-9D0C-59D0DD77CC28}" type="presParOf" srcId="{02D9D9E3-4D75-BF4E-92C4-C51A6C1E440A}" destId="{2D9E0D41-54E0-224D-8594-27BDC244A0A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F53159-89E8-456A-A999-FD65F67E02C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6B3690E-591D-4E53-BDC2-7DBD735496A7}">
      <dgm:prSet custT="1"/>
      <dgm:spPr/>
      <dgm:t>
        <a:bodyPr/>
        <a:lstStyle/>
        <a:p>
          <a:r>
            <a:rPr lang="en-US" sz="1600" dirty="0"/>
            <a:t>Title VII claims are mostly unsuccessful for religious exemptions of vaccine mandates </a:t>
          </a:r>
        </a:p>
      </dgm:t>
    </dgm:pt>
    <dgm:pt modelId="{A6F93E2F-4508-4BBE-B5DB-E1FF1D0E49BB}" type="parTrans" cxnId="{2FE4E400-0D0A-4000-BB97-B8AE5F674403}">
      <dgm:prSet/>
      <dgm:spPr/>
      <dgm:t>
        <a:bodyPr/>
        <a:lstStyle/>
        <a:p>
          <a:endParaRPr lang="en-US" sz="2400"/>
        </a:p>
      </dgm:t>
    </dgm:pt>
    <dgm:pt modelId="{0970B1F9-1B3A-4599-A204-3A55B47C6382}" type="sibTrans" cxnId="{2FE4E400-0D0A-4000-BB97-B8AE5F674403}">
      <dgm:prSet custT="1"/>
      <dgm:spPr/>
      <dgm:t>
        <a:bodyPr/>
        <a:lstStyle/>
        <a:p>
          <a:endParaRPr lang="en-US" sz="3200"/>
        </a:p>
      </dgm:t>
    </dgm:pt>
    <dgm:pt modelId="{F6FFDEF5-0426-4FDC-9702-81CFB0A0C310}">
      <dgm:prSet custT="1"/>
      <dgm:spPr/>
      <dgm:t>
        <a:bodyPr/>
        <a:lstStyle/>
        <a:p>
          <a:r>
            <a:rPr lang="en-US" sz="1600" dirty="0"/>
            <a:t>The reviewed 2023 cases for this project were decided prior to the Supreme Court’s recent decision in </a:t>
          </a:r>
          <a:r>
            <a:rPr lang="en-US" sz="1600" i="1" dirty="0"/>
            <a:t>Groff v. </a:t>
          </a:r>
          <a:r>
            <a:rPr lang="en-US" sz="1600" i="1" dirty="0" err="1"/>
            <a:t>DeJoy</a:t>
          </a:r>
          <a:r>
            <a:rPr lang="en-US" sz="1600" i="1" dirty="0"/>
            <a:t> .</a:t>
          </a:r>
          <a:endParaRPr lang="en-US" sz="1600" dirty="0"/>
        </a:p>
      </dgm:t>
    </dgm:pt>
    <dgm:pt modelId="{2E723AF6-830B-41BC-BB82-0CA4996845E2}" type="parTrans" cxnId="{2717BCE1-C8CD-4C6D-8139-CCC787D021C2}">
      <dgm:prSet/>
      <dgm:spPr/>
      <dgm:t>
        <a:bodyPr/>
        <a:lstStyle/>
        <a:p>
          <a:endParaRPr lang="en-US" sz="2400"/>
        </a:p>
      </dgm:t>
    </dgm:pt>
    <dgm:pt modelId="{D02D88DD-D8B0-41D2-8205-1001F40F831B}" type="sibTrans" cxnId="{2717BCE1-C8CD-4C6D-8139-CCC787D021C2}">
      <dgm:prSet custT="1"/>
      <dgm:spPr/>
      <dgm:t>
        <a:bodyPr/>
        <a:lstStyle/>
        <a:p>
          <a:endParaRPr lang="en-US" sz="3200"/>
        </a:p>
      </dgm:t>
    </dgm:pt>
    <dgm:pt modelId="{330F3254-67CC-4266-9749-0A6AC1E3AA53}">
      <dgm:prSet custT="1"/>
      <dgm:spPr/>
      <dgm:t>
        <a:bodyPr/>
        <a:lstStyle/>
        <a:p>
          <a:r>
            <a:rPr lang="en-US" sz="1600" i="1" dirty="0"/>
            <a:t>Groff </a:t>
          </a:r>
          <a:r>
            <a:rPr lang="en-US" sz="1600" dirty="0"/>
            <a:t>represents a shift in Title VII claims related to religious accommodations. SCOTUS held that to defend “denial of a religious accommodation under Title VII, an employer must show that the burden of granting an accommodation would result in substantial increased costs in relation to the conduct of its particular business.” </a:t>
          </a:r>
        </a:p>
      </dgm:t>
    </dgm:pt>
    <dgm:pt modelId="{2DB0A823-541D-4FFD-AE77-103F831A2EEA}" type="parTrans" cxnId="{09711D4D-CE0F-4381-B547-6888CE0456B7}">
      <dgm:prSet/>
      <dgm:spPr/>
      <dgm:t>
        <a:bodyPr/>
        <a:lstStyle/>
        <a:p>
          <a:endParaRPr lang="en-US" sz="2400"/>
        </a:p>
      </dgm:t>
    </dgm:pt>
    <dgm:pt modelId="{94BE9C43-9686-4EC2-85FD-22721220F47B}" type="sibTrans" cxnId="{09711D4D-CE0F-4381-B547-6888CE0456B7}">
      <dgm:prSet/>
      <dgm:spPr/>
      <dgm:t>
        <a:bodyPr/>
        <a:lstStyle/>
        <a:p>
          <a:endParaRPr lang="en-US" sz="2400"/>
        </a:p>
      </dgm:t>
    </dgm:pt>
    <dgm:pt modelId="{18C03390-66CB-8043-95D1-A43C08E385B7}">
      <dgm:prSet custT="1"/>
      <dgm:spPr/>
      <dgm:t>
        <a:bodyPr/>
        <a:lstStyle/>
        <a:p>
          <a:r>
            <a:rPr lang="en-US" sz="1600" dirty="0"/>
            <a:t>Title VII requires federal agencies to reasonably accommodate the religious beliefs or practices of employees or applicants unless doing so would impose an undue hardship upon the agency. </a:t>
          </a:r>
        </a:p>
      </dgm:t>
    </dgm:pt>
    <dgm:pt modelId="{B1FB76B3-3349-0B4B-A6B0-5BD59922B323}" type="parTrans" cxnId="{37FC14A4-ED90-9B4C-8A28-2D409FABD743}">
      <dgm:prSet/>
      <dgm:spPr/>
      <dgm:t>
        <a:bodyPr/>
        <a:lstStyle/>
        <a:p>
          <a:endParaRPr lang="en-US" sz="2400"/>
        </a:p>
      </dgm:t>
    </dgm:pt>
    <dgm:pt modelId="{424AC6A4-0616-514C-94AD-79F4F09F7641}" type="sibTrans" cxnId="{37FC14A4-ED90-9B4C-8A28-2D409FABD743}">
      <dgm:prSet custT="1"/>
      <dgm:spPr/>
      <dgm:t>
        <a:bodyPr/>
        <a:lstStyle/>
        <a:p>
          <a:endParaRPr lang="en-US" sz="3200"/>
        </a:p>
      </dgm:t>
    </dgm:pt>
    <dgm:pt modelId="{616C4F05-C469-9044-98A5-4E8AB63EE3E4}" type="pres">
      <dgm:prSet presAssocID="{2FF53159-89E8-456A-A999-FD65F67E02C2}" presName="outerComposite" presStyleCnt="0">
        <dgm:presLayoutVars>
          <dgm:chMax val="5"/>
          <dgm:dir/>
          <dgm:resizeHandles val="exact"/>
        </dgm:presLayoutVars>
      </dgm:prSet>
      <dgm:spPr/>
    </dgm:pt>
    <dgm:pt modelId="{4D9528B0-355E-E64F-A1C3-076CE7D3A563}" type="pres">
      <dgm:prSet presAssocID="{2FF53159-89E8-456A-A999-FD65F67E02C2}" presName="dummyMaxCanvas" presStyleCnt="0">
        <dgm:presLayoutVars/>
      </dgm:prSet>
      <dgm:spPr/>
    </dgm:pt>
    <dgm:pt modelId="{3EFDB77A-83D4-BE43-9200-1C404D8DA490}" type="pres">
      <dgm:prSet presAssocID="{2FF53159-89E8-456A-A999-FD65F67E02C2}" presName="FourNodes_1" presStyleLbl="node1" presStyleIdx="0" presStyleCnt="4">
        <dgm:presLayoutVars>
          <dgm:bulletEnabled val="1"/>
        </dgm:presLayoutVars>
      </dgm:prSet>
      <dgm:spPr/>
    </dgm:pt>
    <dgm:pt modelId="{BE534658-FF3A-5540-9520-26779E407DBB}" type="pres">
      <dgm:prSet presAssocID="{2FF53159-89E8-456A-A999-FD65F67E02C2}" presName="FourNodes_2" presStyleLbl="node1" presStyleIdx="1" presStyleCnt="4" custLinFactNeighborY="-7625">
        <dgm:presLayoutVars>
          <dgm:bulletEnabled val="1"/>
        </dgm:presLayoutVars>
      </dgm:prSet>
      <dgm:spPr/>
    </dgm:pt>
    <dgm:pt modelId="{A3F8396E-DCA0-9E4B-96C2-175AA5948A88}" type="pres">
      <dgm:prSet presAssocID="{2FF53159-89E8-456A-A999-FD65F67E02C2}" presName="FourNodes_3" presStyleLbl="node1" presStyleIdx="2" presStyleCnt="4" custLinFactNeighborY="-15250">
        <dgm:presLayoutVars>
          <dgm:bulletEnabled val="1"/>
        </dgm:presLayoutVars>
      </dgm:prSet>
      <dgm:spPr/>
    </dgm:pt>
    <dgm:pt modelId="{1C34485F-FD20-6E4F-89A6-DCA4397538BC}" type="pres">
      <dgm:prSet presAssocID="{2FF53159-89E8-456A-A999-FD65F67E02C2}" presName="FourNodes_4" presStyleLbl="node1" presStyleIdx="3" presStyleCnt="4" custScaleX="101704" custScaleY="145500" custLinFactNeighborY="1525">
        <dgm:presLayoutVars>
          <dgm:bulletEnabled val="1"/>
        </dgm:presLayoutVars>
      </dgm:prSet>
      <dgm:spPr/>
    </dgm:pt>
    <dgm:pt modelId="{8F61FF86-1D6E-CC48-81B2-0AEB5A08EC74}" type="pres">
      <dgm:prSet presAssocID="{2FF53159-89E8-456A-A999-FD65F67E02C2}" presName="FourConn_1-2" presStyleLbl="fgAccFollowNode1" presStyleIdx="0" presStyleCnt="3">
        <dgm:presLayoutVars>
          <dgm:bulletEnabled val="1"/>
        </dgm:presLayoutVars>
      </dgm:prSet>
      <dgm:spPr/>
    </dgm:pt>
    <dgm:pt modelId="{0B095E44-B83E-394C-A614-C49F0DE79288}" type="pres">
      <dgm:prSet presAssocID="{2FF53159-89E8-456A-A999-FD65F67E02C2}" presName="FourConn_2-3" presStyleLbl="fgAccFollowNode1" presStyleIdx="1" presStyleCnt="3">
        <dgm:presLayoutVars>
          <dgm:bulletEnabled val="1"/>
        </dgm:presLayoutVars>
      </dgm:prSet>
      <dgm:spPr/>
    </dgm:pt>
    <dgm:pt modelId="{ED99FE7D-1A43-1F4A-8FCA-2D1C736D6DDC}" type="pres">
      <dgm:prSet presAssocID="{2FF53159-89E8-456A-A999-FD65F67E02C2}" presName="FourConn_3-4" presStyleLbl="fgAccFollowNode1" presStyleIdx="2" presStyleCnt="3">
        <dgm:presLayoutVars>
          <dgm:bulletEnabled val="1"/>
        </dgm:presLayoutVars>
      </dgm:prSet>
      <dgm:spPr/>
    </dgm:pt>
    <dgm:pt modelId="{8AE7303B-B8D5-B647-B08E-73BE8EB492DE}" type="pres">
      <dgm:prSet presAssocID="{2FF53159-89E8-456A-A999-FD65F67E02C2}" presName="FourNodes_1_text" presStyleLbl="node1" presStyleIdx="3" presStyleCnt="4">
        <dgm:presLayoutVars>
          <dgm:bulletEnabled val="1"/>
        </dgm:presLayoutVars>
      </dgm:prSet>
      <dgm:spPr/>
    </dgm:pt>
    <dgm:pt modelId="{3915F07F-9961-AD4F-9800-3D1E6C1F6902}" type="pres">
      <dgm:prSet presAssocID="{2FF53159-89E8-456A-A999-FD65F67E02C2}" presName="FourNodes_2_text" presStyleLbl="node1" presStyleIdx="3" presStyleCnt="4">
        <dgm:presLayoutVars>
          <dgm:bulletEnabled val="1"/>
        </dgm:presLayoutVars>
      </dgm:prSet>
      <dgm:spPr/>
    </dgm:pt>
    <dgm:pt modelId="{638FEDE4-61B9-3840-BDD8-826F07E97026}" type="pres">
      <dgm:prSet presAssocID="{2FF53159-89E8-456A-A999-FD65F67E02C2}" presName="FourNodes_3_text" presStyleLbl="node1" presStyleIdx="3" presStyleCnt="4">
        <dgm:presLayoutVars>
          <dgm:bulletEnabled val="1"/>
        </dgm:presLayoutVars>
      </dgm:prSet>
      <dgm:spPr/>
    </dgm:pt>
    <dgm:pt modelId="{145F2C1C-8C04-3F43-A204-5954213F41FC}" type="pres">
      <dgm:prSet presAssocID="{2FF53159-89E8-456A-A999-FD65F67E02C2}" presName="FourNodes_4_text" presStyleLbl="node1" presStyleIdx="3" presStyleCnt="4">
        <dgm:presLayoutVars>
          <dgm:bulletEnabled val="1"/>
        </dgm:presLayoutVars>
      </dgm:prSet>
      <dgm:spPr/>
    </dgm:pt>
  </dgm:ptLst>
  <dgm:cxnLst>
    <dgm:cxn modelId="{2FE4E400-0D0A-4000-BB97-B8AE5F674403}" srcId="{2FF53159-89E8-456A-A999-FD65F67E02C2}" destId="{A6B3690E-591D-4E53-BDC2-7DBD735496A7}" srcOrd="1" destOrd="0" parTransId="{A6F93E2F-4508-4BBE-B5DB-E1FF1D0E49BB}" sibTransId="{0970B1F9-1B3A-4599-A204-3A55B47C6382}"/>
    <dgm:cxn modelId="{EDA0CB5C-5082-4642-BBE1-A575B5B40013}" type="presOf" srcId="{18C03390-66CB-8043-95D1-A43C08E385B7}" destId="{8AE7303B-B8D5-B647-B08E-73BE8EB492DE}" srcOrd="1" destOrd="0" presId="urn:microsoft.com/office/officeart/2005/8/layout/vProcess5"/>
    <dgm:cxn modelId="{D01E9449-4198-FA4C-B0C2-2974A1AB5F8A}" type="presOf" srcId="{A6B3690E-591D-4E53-BDC2-7DBD735496A7}" destId="{BE534658-FF3A-5540-9520-26779E407DBB}" srcOrd="0" destOrd="0" presId="urn:microsoft.com/office/officeart/2005/8/layout/vProcess5"/>
    <dgm:cxn modelId="{09711D4D-CE0F-4381-B547-6888CE0456B7}" srcId="{2FF53159-89E8-456A-A999-FD65F67E02C2}" destId="{330F3254-67CC-4266-9749-0A6AC1E3AA53}" srcOrd="3" destOrd="0" parTransId="{2DB0A823-541D-4FFD-AE77-103F831A2EEA}" sibTransId="{94BE9C43-9686-4EC2-85FD-22721220F47B}"/>
    <dgm:cxn modelId="{933B2E72-5FEC-AE42-8B44-A052BC7F5F69}" type="presOf" srcId="{F6FFDEF5-0426-4FDC-9702-81CFB0A0C310}" destId="{638FEDE4-61B9-3840-BDD8-826F07E97026}" srcOrd="1" destOrd="0" presId="urn:microsoft.com/office/officeart/2005/8/layout/vProcess5"/>
    <dgm:cxn modelId="{E5A77290-9059-444E-8D9B-0F967604F33F}" type="presOf" srcId="{330F3254-67CC-4266-9749-0A6AC1E3AA53}" destId="{145F2C1C-8C04-3F43-A204-5954213F41FC}" srcOrd="1" destOrd="0" presId="urn:microsoft.com/office/officeart/2005/8/layout/vProcess5"/>
    <dgm:cxn modelId="{E9972A94-2223-FC49-B305-94EE9FF05650}" type="presOf" srcId="{0970B1F9-1B3A-4599-A204-3A55B47C6382}" destId="{0B095E44-B83E-394C-A614-C49F0DE79288}" srcOrd="0" destOrd="0" presId="urn:microsoft.com/office/officeart/2005/8/layout/vProcess5"/>
    <dgm:cxn modelId="{37FC14A4-ED90-9B4C-8A28-2D409FABD743}" srcId="{2FF53159-89E8-456A-A999-FD65F67E02C2}" destId="{18C03390-66CB-8043-95D1-A43C08E385B7}" srcOrd="0" destOrd="0" parTransId="{B1FB76B3-3349-0B4B-A6B0-5BD59922B323}" sibTransId="{424AC6A4-0616-514C-94AD-79F4F09F7641}"/>
    <dgm:cxn modelId="{F852C1AB-26C4-354B-A4BD-35AC558A87B5}" type="presOf" srcId="{D02D88DD-D8B0-41D2-8205-1001F40F831B}" destId="{ED99FE7D-1A43-1F4A-8FCA-2D1C736D6DDC}" srcOrd="0" destOrd="0" presId="urn:microsoft.com/office/officeart/2005/8/layout/vProcess5"/>
    <dgm:cxn modelId="{6D4CCFAC-57E9-4C4D-B095-2FB8A571FBAA}" type="presOf" srcId="{2FF53159-89E8-456A-A999-FD65F67E02C2}" destId="{616C4F05-C469-9044-98A5-4E8AB63EE3E4}" srcOrd="0" destOrd="0" presId="urn:microsoft.com/office/officeart/2005/8/layout/vProcess5"/>
    <dgm:cxn modelId="{2BDD36C5-3703-0349-A1B7-78BF8C633C4A}" type="presOf" srcId="{424AC6A4-0616-514C-94AD-79F4F09F7641}" destId="{8F61FF86-1D6E-CC48-81B2-0AEB5A08EC74}" srcOrd="0" destOrd="0" presId="urn:microsoft.com/office/officeart/2005/8/layout/vProcess5"/>
    <dgm:cxn modelId="{7AA39AC9-886B-974D-919F-66A5477E95C6}" type="presOf" srcId="{18C03390-66CB-8043-95D1-A43C08E385B7}" destId="{3EFDB77A-83D4-BE43-9200-1C404D8DA490}" srcOrd="0" destOrd="0" presId="urn:microsoft.com/office/officeart/2005/8/layout/vProcess5"/>
    <dgm:cxn modelId="{2717BCE1-C8CD-4C6D-8139-CCC787D021C2}" srcId="{2FF53159-89E8-456A-A999-FD65F67E02C2}" destId="{F6FFDEF5-0426-4FDC-9702-81CFB0A0C310}" srcOrd="2" destOrd="0" parTransId="{2E723AF6-830B-41BC-BB82-0CA4996845E2}" sibTransId="{D02D88DD-D8B0-41D2-8205-1001F40F831B}"/>
    <dgm:cxn modelId="{F2FEF8E5-A80D-2246-8BAE-DB72F53045E8}" type="presOf" srcId="{330F3254-67CC-4266-9749-0A6AC1E3AA53}" destId="{1C34485F-FD20-6E4F-89A6-DCA4397538BC}" srcOrd="0" destOrd="0" presId="urn:microsoft.com/office/officeart/2005/8/layout/vProcess5"/>
    <dgm:cxn modelId="{611E38F3-39D0-BB49-8F21-2D249883B761}" type="presOf" srcId="{F6FFDEF5-0426-4FDC-9702-81CFB0A0C310}" destId="{A3F8396E-DCA0-9E4B-96C2-175AA5948A88}" srcOrd="0" destOrd="0" presId="urn:microsoft.com/office/officeart/2005/8/layout/vProcess5"/>
    <dgm:cxn modelId="{80D4D8F9-95F5-C145-9098-F33BE4BEF3B9}" type="presOf" srcId="{A6B3690E-591D-4E53-BDC2-7DBD735496A7}" destId="{3915F07F-9961-AD4F-9800-3D1E6C1F6902}" srcOrd="1" destOrd="0" presId="urn:microsoft.com/office/officeart/2005/8/layout/vProcess5"/>
    <dgm:cxn modelId="{0F5D2087-C77E-1143-A507-F753A615BA9F}" type="presParOf" srcId="{616C4F05-C469-9044-98A5-4E8AB63EE3E4}" destId="{4D9528B0-355E-E64F-A1C3-076CE7D3A563}" srcOrd="0" destOrd="0" presId="urn:microsoft.com/office/officeart/2005/8/layout/vProcess5"/>
    <dgm:cxn modelId="{40C9A18B-A372-844B-8A46-4CF65FC6B974}" type="presParOf" srcId="{616C4F05-C469-9044-98A5-4E8AB63EE3E4}" destId="{3EFDB77A-83D4-BE43-9200-1C404D8DA490}" srcOrd="1" destOrd="0" presId="urn:microsoft.com/office/officeart/2005/8/layout/vProcess5"/>
    <dgm:cxn modelId="{D71022FA-5BE2-B04C-9D2F-ED7BF5F7C51B}" type="presParOf" srcId="{616C4F05-C469-9044-98A5-4E8AB63EE3E4}" destId="{BE534658-FF3A-5540-9520-26779E407DBB}" srcOrd="2" destOrd="0" presId="urn:microsoft.com/office/officeart/2005/8/layout/vProcess5"/>
    <dgm:cxn modelId="{AA68A37B-7476-DE40-A247-AA8DC43F0D2E}" type="presParOf" srcId="{616C4F05-C469-9044-98A5-4E8AB63EE3E4}" destId="{A3F8396E-DCA0-9E4B-96C2-175AA5948A88}" srcOrd="3" destOrd="0" presId="urn:microsoft.com/office/officeart/2005/8/layout/vProcess5"/>
    <dgm:cxn modelId="{3E8781FC-28DA-6446-98FD-0F4A5A1B178E}" type="presParOf" srcId="{616C4F05-C469-9044-98A5-4E8AB63EE3E4}" destId="{1C34485F-FD20-6E4F-89A6-DCA4397538BC}" srcOrd="4" destOrd="0" presId="urn:microsoft.com/office/officeart/2005/8/layout/vProcess5"/>
    <dgm:cxn modelId="{4D35013B-2967-0F46-A908-379F4B957A39}" type="presParOf" srcId="{616C4F05-C469-9044-98A5-4E8AB63EE3E4}" destId="{8F61FF86-1D6E-CC48-81B2-0AEB5A08EC74}" srcOrd="5" destOrd="0" presId="urn:microsoft.com/office/officeart/2005/8/layout/vProcess5"/>
    <dgm:cxn modelId="{0040D32E-FCD7-004D-B0DE-1DF3DFEC50BC}" type="presParOf" srcId="{616C4F05-C469-9044-98A5-4E8AB63EE3E4}" destId="{0B095E44-B83E-394C-A614-C49F0DE79288}" srcOrd="6" destOrd="0" presId="urn:microsoft.com/office/officeart/2005/8/layout/vProcess5"/>
    <dgm:cxn modelId="{AF9E0F76-D78F-694C-8B9C-BFED6BE2E235}" type="presParOf" srcId="{616C4F05-C469-9044-98A5-4E8AB63EE3E4}" destId="{ED99FE7D-1A43-1F4A-8FCA-2D1C736D6DDC}" srcOrd="7" destOrd="0" presId="urn:microsoft.com/office/officeart/2005/8/layout/vProcess5"/>
    <dgm:cxn modelId="{98F54F0B-A1D4-BC47-BB67-C12D7E1C2343}" type="presParOf" srcId="{616C4F05-C469-9044-98A5-4E8AB63EE3E4}" destId="{8AE7303B-B8D5-B647-B08E-73BE8EB492DE}" srcOrd="8" destOrd="0" presId="urn:microsoft.com/office/officeart/2005/8/layout/vProcess5"/>
    <dgm:cxn modelId="{EFB38015-8E20-B445-8A57-F5A76F323FB5}" type="presParOf" srcId="{616C4F05-C469-9044-98A5-4E8AB63EE3E4}" destId="{3915F07F-9961-AD4F-9800-3D1E6C1F6902}" srcOrd="9" destOrd="0" presId="urn:microsoft.com/office/officeart/2005/8/layout/vProcess5"/>
    <dgm:cxn modelId="{1DED95F6-A11B-DA4C-9B7D-0957FA63769D}" type="presParOf" srcId="{616C4F05-C469-9044-98A5-4E8AB63EE3E4}" destId="{638FEDE4-61B9-3840-BDD8-826F07E97026}" srcOrd="10" destOrd="0" presId="urn:microsoft.com/office/officeart/2005/8/layout/vProcess5"/>
    <dgm:cxn modelId="{4EA9ECC7-D86B-2F48-872F-A5A01E92181B}" type="presParOf" srcId="{616C4F05-C469-9044-98A5-4E8AB63EE3E4}" destId="{145F2C1C-8C04-3F43-A204-5954213F41F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AB280-4476-44A3-BE0D-9DF10D740804}">
      <dsp:nvSpPr>
        <dsp:cNvPr id="0" name=""/>
        <dsp:cNvSpPr/>
      </dsp:nvSpPr>
      <dsp:spPr>
        <a:xfrm>
          <a:off x="0" y="310154"/>
          <a:ext cx="9715501" cy="478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CDA8A-43AC-4DD7-9F7B-E003092C9573}">
      <dsp:nvSpPr>
        <dsp:cNvPr id="0" name=""/>
        <dsp:cNvSpPr/>
      </dsp:nvSpPr>
      <dsp:spPr>
        <a:xfrm>
          <a:off x="485775" y="29714"/>
          <a:ext cx="6800850"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056" tIns="0" rIns="257056" bIns="0" numCol="1" spcCol="1270" anchor="ctr" anchorCtr="0">
          <a:noAutofit/>
        </a:bodyPr>
        <a:lstStyle/>
        <a:p>
          <a:pPr marL="0" lvl="0" indent="0" algn="l" defTabSz="889000">
            <a:lnSpc>
              <a:spcPct val="90000"/>
            </a:lnSpc>
            <a:spcBef>
              <a:spcPct val="0"/>
            </a:spcBef>
            <a:spcAft>
              <a:spcPct val="35000"/>
            </a:spcAft>
            <a:buNone/>
          </a:pPr>
          <a:r>
            <a:rPr lang="en-US" sz="2000" kern="1200" dirty="0"/>
            <a:t>Over 1,000 decisions from March 2020 to July 2023</a:t>
          </a:r>
        </a:p>
      </dsp:txBody>
      <dsp:txXfrm>
        <a:off x="513155" y="57094"/>
        <a:ext cx="6746090" cy="506120"/>
      </dsp:txXfrm>
    </dsp:sp>
    <dsp:sp modelId="{D588AFF0-C596-4BB0-AA75-C14C7306DD27}">
      <dsp:nvSpPr>
        <dsp:cNvPr id="0" name=""/>
        <dsp:cNvSpPr/>
      </dsp:nvSpPr>
      <dsp:spPr>
        <a:xfrm>
          <a:off x="0" y="1171995"/>
          <a:ext cx="9715501" cy="478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E81A7-DC1D-498A-96A9-88322863E6DD}">
      <dsp:nvSpPr>
        <dsp:cNvPr id="0" name=""/>
        <dsp:cNvSpPr/>
      </dsp:nvSpPr>
      <dsp:spPr>
        <a:xfrm>
          <a:off x="510097" y="891554"/>
          <a:ext cx="6800850"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056" tIns="0" rIns="257056" bIns="0" numCol="1" spcCol="1270" anchor="ctr" anchorCtr="0">
          <a:noAutofit/>
        </a:bodyPr>
        <a:lstStyle/>
        <a:p>
          <a:pPr marL="0" lvl="0" indent="0" algn="l" defTabSz="889000">
            <a:lnSpc>
              <a:spcPct val="90000"/>
            </a:lnSpc>
            <a:spcBef>
              <a:spcPct val="0"/>
            </a:spcBef>
            <a:spcAft>
              <a:spcPct val="35000"/>
            </a:spcAft>
            <a:buNone/>
          </a:pPr>
          <a:r>
            <a:rPr lang="en-US" sz="2000" kern="1200" dirty="0"/>
            <a:t>Over 300 vaccine decisions</a:t>
          </a:r>
        </a:p>
      </dsp:txBody>
      <dsp:txXfrm>
        <a:off x="537477" y="918934"/>
        <a:ext cx="6746090" cy="506120"/>
      </dsp:txXfrm>
    </dsp:sp>
    <dsp:sp modelId="{9D59F54E-17EF-4B6E-A7F0-21240B8E5C77}">
      <dsp:nvSpPr>
        <dsp:cNvPr id="0" name=""/>
        <dsp:cNvSpPr/>
      </dsp:nvSpPr>
      <dsp:spPr>
        <a:xfrm>
          <a:off x="0" y="2063550"/>
          <a:ext cx="9715501" cy="19750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031" tIns="395732" rIns="75403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Due Process</a:t>
          </a:r>
        </a:p>
        <a:p>
          <a:pPr marL="228600" lvl="1" indent="-228600" algn="l" defTabSz="977900">
            <a:lnSpc>
              <a:spcPct val="90000"/>
            </a:lnSpc>
            <a:spcBef>
              <a:spcPct val="0"/>
            </a:spcBef>
            <a:spcAft>
              <a:spcPct val="15000"/>
            </a:spcAft>
            <a:buChar char="•"/>
          </a:pPr>
          <a:r>
            <a:rPr lang="en-US" sz="2200" kern="1200" dirty="0"/>
            <a:t>Free Exercise</a:t>
          </a:r>
        </a:p>
        <a:p>
          <a:pPr marL="228600" lvl="1" indent="-228600" algn="l" defTabSz="977900">
            <a:lnSpc>
              <a:spcPct val="90000"/>
            </a:lnSpc>
            <a:spcBef>
              <a:spcPct val="0"/>
            </a:spcBef>
            <a:spcAft>
              <a:spcPct val="15000"/>
            </a:spcAft>
            <a:buChar char="•"/>
          </a:pPr>
          <a:r>
            <a:rPr lang="en-US" sz="2200" kern="1200" dirty="0"/>
            <a:t>Scope of Authority </a:t>
          </a:r>
        </a:p>
        <a:p>
          <a:pPr marL="228600" lvl="1" indent="-228600" algn="l" defTabSz="977900">
            <a:lnSpc>
              <a:spcPct val="90000"/>
            </a:lnSpc>
            <a:spcBef>
              <a:spcPct val="0"/>
            </a:spcBef>
            <a:spcAft>
              <a:spcPct val="15000"/>
            </a:spcAft>
            <a:buChar char="•"/>
          </a:pPr>
          <a:r>
            <a:rPr lang="en-US" sz="2200" kern="1200" dirty="0"/>
            <a:t>Religious Freedom Restoration Act (RFRA)</a:t>
          </a:r>
        </a:p>
      </dsp:txBody>
      <dsp:txXfrm>
        <a:off x="0" y="2063550"/>
        <a:ext cx="9715501" cy="1975050"/>
      </dsp:txXfrm>
    </dsp:sp>
    <dsp:sp modelId="{737600D1-77F7-4445-A855-7F6E1C40E188}">
      <dsp:nvSpPr>
        <dsp:cNvPr id="0" name=""/>
        <dsp:cNvSpPr/>
      </dsp:nvSpPr>
      <dsp:spPr>
        <a:xfrm>
          <a:off x="485775" y="1753395"/>
          <a:ext cx="6800850"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056" tIns="0" rIns="257056" bIns="0" numCol="1" spcCol="1270" anchor="ctr" anchorCtr="0">
          <a:noAutofit/>
        </a:bodyPr>
        <a:lstStyle/>
        <a:p>
          <a:pPr marL="0" lvl="0" indent="0" algn="l" defTabSz="889000">
            <a:lnSpc>
              <a:spcPct val="90000"/>
            </a:lnSpc>
            <a:spcBef>
              <a:spcPct val="0"/>
            </a:spcBef>
            <a:spcAft>
              <a:spcPct val="35000"/>
            </a:spcAft>
            <a:buNone/>
          </a:pPr>
          <a:r>
            <a:rPr lang="en-US" sz="2000" kern="1200" dirty="0"/>
            <a:t>Commonly-discussed claims in vaccine cases</a:t>
          </a:r>
        </a:p>
      </dsp:txBody>
      <dsp:txXfrm>
        <a:off x="513155" y="1780775"/>
        <a:ext cx="674609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ED64C-A179-44E1-A2BD-6C3553CD1336}">
      <dsp:nvSpPr>
        <dsp:cNvPr id="0" name=""/>
        <dsp:cNvSpPr/>
      </dsp:nvSpPr>
      <dsp:spPr>
        <a:xfrm>
          <a:off x="0" y="2845"/>
          <a:ext cx="5212080" cy="13307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06BB49-D3C2-40AE-A27C-5A174E16E653}">
      <dsp:nvSpPr>
        <dsp:cNvPr id="0" name=""/>
        <dsp:cNvSpPr/>
      </dsp:nvSpPr>
      <dsp:spPr>
        <a:xfrm>
          <a:off x="402562" y="302272"/>
          <a:ext cx="731931" cy="7319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416988-DD59-460E-97FE-5F842DC3D9E0}">
      <dsp:nvSpPr>
        <dsp:cNvPr id="0" name=""/>
        <dsp:cNvSpPr/>
      </dsp:nvSpPr>
      <dsp:spPr>
        <a:xfrm>
          <a:off x="1537056" y="2845"/>
          <a:ext cx="2345436" cy="13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41" tIns="140841" rIns="140841" bIns="140841" numCol="1" spcCol="1270" anchor="ctr" anchorCtr="0">
          <a:noAutofit/>
        </a:bodyPr>
        <a:lstStyle/>
        <a:p>
          <a:pPr marL="0" lvl="0" indent="0" algn="l" defTabSz="755650">
            <a:lnSpc>
              <a:spcPct val="100000"/>
            </a:lnSpc>
            <a:spcBef>
              <a:spcPct val="0"/>
            </a:spcBef>
            <a:spcAft>
              <a:spcPct val="35000"/>
            </a:spcAft>
            <a:buNone/>
          </a:pPr>
          <a:r>
            <a:rPr lang="en-US" sz="1700" kern="1200"/>
            <a:t>A </a:t>
          </a:r>
          <a:r>
            <a:rPr lang="en-US" sz="1700" b="1" kern="1200"/>
            <a:t>3-legged stool</a:t>
          </a:r>
          <a:endParaRPr lang="en-US" sz="1700" kern="1200"/>
        </a:p>
      </dsp:txBody>
      <dsp:txXfrm>
        <a:off x="1537056" y="2845"/>
        <a:ext cx="2345436" cy="1330785"/>
      </dsp:txXfrm>
    </dsp:sp>
    <dsp:sp modelId="{DA50C97D-D209-48ED-BE94-8CE2E4921E1E}">
      <dsp:nvSpPr>
        <dsp:cNvPr id="0" name=""/>
        <dsp:cNvSpPr/>
      </dsp:nvSpPr>
      <dsp:spPr>
        <a:xfrm>
          <a:off x="3882492" y="2845"/>
          <a:ext cx="1328084" cy="13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41" tIns="140841" rIns="140841" bIns="140841" numCol="1" spcCol="1270" anchor="ctr" anchorCtr="0">
          <a:noAutofit/>
        </a:bodyPr>
        <a:lstStyle/>
        <a:p>
          <a:pPr marL="0" lvl="0" indent="0" algn="l" defTabSz="488950">
            <a:lnSpc>
              <a:spcPct val="100000"/>
            </a:lnSpc>
            <a:spcBef>
              <a:spcPct val="0"/>
            </a:spcBef>
            <a:spcAft>
              <a:spcPct val="35000"/>
            </a:spcAft>
            <a:buNone/>
          </a:pPr>
          <a:r>
            <a:rPr lang="en-US" sz="1100" i="1" kern="1200" dirty="0"/>
            <a:t>Jacobson v. Mass.</a:t>
          </a:r>
          <a:endParaRPr lang="en-US" sz="1100" kern="1200" dirty="0"/>
        </a:p>
        <a:p>
          <a:pPr marL="0" lvl="0" indent="0" algn="l" defTabSz="488950">
            <a:lnSpc>
              <a:spcPct val="100000"/>
            </a:lnSpc>
            <a:spcBef>
              <a:spcPct val="0"/>
            </a:spcBef>
            <a:spcAft>
              <a:spcPct val="35000"/>
            </a:spcAft>
            <a:buNone/>
          </a:pPr>
          <a:r>
            <a:rPr lang="en-US" sz="1100" i="1" kern="1200"/>
            <a:t>Employment Division v. Smith</a:t>
          </a:r>
          <a:endParaRPr lang="en-US" sz="1100" kern="1200"/>
        </a:p>
        <a:p>
          <a:pPr marL="0" lvl="0" indent="0" algn="l" defTabSz="488950">
            <a:lnSpc>
              <a:spcPct val="100000"/>
            </a:lnSpc>
            <a:spcBef>
              <a:spcPct val="0"/>
            </a:spcBef>
            <a:spcAft>
              <a:spcPct val="35000"/>
            </a:spcAft>
            <a:buNone/>
          </a:pPr>
          <a:r>
            <a:rPr lang="en-US" sz="1100" i="1" kern="1200" dirty="0"/>
            <a:t>Church of </a:t>
          </a:r>
          <a:r>
            <a:rPr lang="en-US" sz="1100" i="1" kern="1200" dirty="0" err="1"/>
            <a:t>Lukumi</a:t>
          </a:r>
          <a:r>
            <a:rPr lang="en-US" sz="1100" i="1" kern="1200" dirty="0"/>
            <a:t> </a:t>
          </a:r>
          <a:r>
            <a:rPr lang="en-US" sz="1100" i="1" kern="1200" dirty="0" err="1"/>
            <a:t>Babalu</a:t>
          </a:r>
          <a:r>
            <a:rPr lang="en-US" sz="1100" i="1" kern="1200" dirty="0"/>
            <a:t> Aye v. Hialeah</a:t>
          </a:r>
          <a:endParaRPr lang="en-US" sz="1100" kern="1200" dirty="0"/>
        </a:p>
      </dsp:txBody>
      <dsp:txXfrm>
        <a:off x="3882492" y="2845"/>
        <a:ext cx="1328084" cy="1330785"/>
      </dsp:txXfrm>
    </dsp:sp>
    <dsp:sp modelId="{3B843E2F-8CBB-4ED2-85A9-7FEB512ABBA9}">
      <dsp:nvSpPr>
        <dsp:cNvPr id="0" name=""/>
        <dsp:cNvSpPr/>
      </dsp:nvSpPr>
      <dsp:spPr>
        <a:xfrm>
          <a:off x="0" y="1666327"/>
          <a:ext cx="5212080" cy="13307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900815-8878-441D-AD0D-90051219E560}">
      <dsp:nvSpPr>
        <dsp:cNvPr id="0" name=""/>
        <dsp:cNvSpPr/>
      </dsp:nvSpPr>
      <dsp:spPr>
        <a:xfrm>
          <a:off x="402562" y="1965754"/>
          <a:ext cx="731931" cy="7319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33B1DB-EA3E-4742-AF41-F46976B0AE0C}">
      <dsp:nvSpPr>
        <dsp:cNvPr id="0" name=""/>
        <dsp:cNvSpPr/>
      </dsp:nvSpPr>
      <dsp:spPr>
        <a:xfrm>
          <a:off x="1537056" y="1666327"/>
          <a:ext cx="3673520" cy="13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41" tIns="140841" rIns="140841" bIns="140841" numCol="1" spcCol="1270" anchor="ctr" anchorCtr="0">
          <a:noAutofit/>
        </a:bodyPr>
        <a:lstStyle/>
        <a:p>
          <a:pPr marL="0" lvl="0" indent="0" algn="l" defTabSz="755650">
            <a:lnSpc>
              <a:spcPct val="100000"/>
            </a:lnSpc>
            <a:spcBef>
              <a:spcPct val="0"/>
            </a:spcBef>
            <a:spcAft>
              <a:spcPct val="35000"/>
            </a:spcAft>
            <a:buNone/>
          </a:pPr>
          <a:r>
            <a:rPr lang="en-US" sz="1700" kern="1200"/>
            <a:t>Almost all traditional public health laws including vaccine mandates survived FE challenges</a:t>
          </a:r>
        </a:p>
      </dsp:txBody>
      <dsp:txXfrm>
        <a:off x="1537056" y="1666327"/>
        <a:ext cx="3673520" cy="1330785"/>
      </dsp:txXfrm>
    </dsp:sp>
    <dsp:sp modelId="{5E29BD72-C5BD-445A-A9A6-D30799F910EE}">
      <dsp:nvSpPr>
        <dsp:cNvPr id="0" name=""/>
        <dsp:cNvSpPr/>
      </dsp:nvSpPr>
      <dsp:spPr>
        <a:xfrm>
          <a:off x="0" y="3329808"/>
          <a:ext cx="5212080" cy="13307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F258AB-31DD-440D-B69C-117FA63FF0CF}">
      <dsp:nvSpPr>
        <dsp:cNvPr id="0" name=""/>
        <dsp:cNvSpPr/>
      </dsp:nvSpPr>
      <dsp:spPr>
        <a:xfrm>
          <a:off x="402562" y="3629235"/>
          <a:ext cx="731931" cy="7319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AD951F-ADB4-4AEC-94F9-AECAF9278353}">
      <dsp:nvSpPr>
        <dsp:cNvPr id="0" name=""/>
        <dsp:cNvSpPr/>
      </dsp:nvSpPr>
      <dsp:spPr>
        <a:xfrm>
          <a:off x="1537056" y="3329808"/>
          <a:ext cx="3673520" cy="13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41" tIns="140841" rIns="140841" bIns="140841" numCol="1" spcCol="1270" anchor="ctr" anchorCtr="0">
          <a:noAutofit/>
        </a:bodyPr>
        <a:lstStyle/>
        <a:p>
          <a:pPr marL="0" lvl="0" indent="0" algn="l" defTabSz="755650">
            <a:lnSpc>
              <a:spcPct val="100000"/>
            </a:lnSpc>
            <a:spcBef>
              <a:spcPct val="0"/>
            </a:spcBef>
            <a:spcAft>
              <a:spcPct val="35000"/>
            </a:spcAft>
            <a:buNone/>
          </a:pPr>
          <a:r>
            <a:rPr lang="en-US" sz="1700" kern="1200"/>
            <a:t>But federal &amp; state statutes, including RFRA &amp; Title VII provided extra protections for religious objectors.</a:t>
          </a:r>
        </a:p>
      </dsp:txBody>
      <dsp:txXfrm>
        <a:off x="1537056" y="3329808"/>
        <a:ext cx="3673520" cy="1330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4D02F-3D65-2B4D-AEF5-98719700C9D3}">
      <dsp:nvSpPr>
        <dsp:cNvPr id="0" name=""/>
        <dsp:cNvSpPr/>
      </dsp:nvSpPr>
      <dsp:spPr>
        <a:xfrm>
          <a:off x="47" y="218530"/>
          <a:ext cx="4517018" cy="61308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1" kern="1200"/>
            <a:t>South Bay United Pentecostal Church v. New</a:t>
          </a:r>
          <a:r>
            <a:rPr lang="en-US" sz="1700" b="1" kern="1200"/>
            <a:t>som</a:t>
          </a:r>
          <a:r>
            <a:rPr lang="en-US" sz="1700" kern="1200"/>
            <a:t> (</a:t>
          </a:r>
          <a:r>
            <a:rPr lang="en-US" sz="1700" b="1" kern="1200"/>
            <a:t>South Bay I</a:t>
          </a:r>
          <a:r>
            <a:rPr lang="en-US" sz="1700" kern="1200"/>
            <a:t>)</a:t>
          </a:r>
        </a:p>
      </dsp:txBody>
      <dsp:txXfrm>
        <a:off x="47" y="218530"/>
        <a:ext cx="4517018" cy="613088"/>
      </dsp:txXfrm>
    </dsp:sp>
    <dsp:sp modelId="{542A3A22-FC61-354A-AD4A-6B67E1988FA0}">
      <dsp:nvSpPr>
        <dsp:cNvPr id="0" name=""/>
        <dsp:cNvSpPr/>
      </dsp:nvSpPr>
      <dsp:spPr>
        <a:xfrm>
          <a:off x="47" y="831619"/>
          <a:ext cx="4517018" cy="307989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5-4 decision from the shadow docket</a:t>
          </a:r>
        </a:p>
        <a:p>
          <a:pPr marL="171450" lvl="1" indent="-171450" algn="l" defTabSz="755650">
            <a:lnSpc>
              <a:spcPct val="90000"/>
            </a:lnSpc>
            <a:spcBef>
              <a:spcPct val="0"/>
            </a:spcBef>
            <a:spcAft>
              <a:spcPct val="15000"/>
            </a:spcAft>
            <a:buChar char="•"/>
          </a:pPr>
          <a:r>
            <a:rPr lang="en-US" sz="1700" kern="1200"/>
            <a:t>No majority decision</a:t>
          </a:r>
        </a:p>
        <a:p>
          <a:pPr marL="171450" lvl="1" indent="-171450" algn="l" defTabSz="755650">
            <a:lnSpc>
              <a:spcPct val="90000"/>
            </a:lnSpc>
            <a:spcBef>
              <a:spcPct val="0"/>
            </a:spcBef>
            <a:spcAft>
              <a:spcPct val="15000"/>
            </a:spcAft>
            <a:buChar char="•"/>
          </a:pPr>
          <a:r>
            <a:rPr lang="en-US" sz="1700" kern="1200"/>
            <a:t>C.J. Roberts, concurring </a:t>
          </a:r>
        </a:p>
        <a:p>
          <a:pPr marL="342900" lvl="2" indent="-171450" algn="l" defTabSz="755650">
            <a:lnSpc>
              <a:spcPct val="90000"/>
            </a:lnSpc>
            <a:spcBef>
              <a:spcPct val="0"/>
            </a:spcBef>
            <a:spcAft>
              <a:spcPct val="15000"/>
            </a:spcAft>
            <a:buChar char="•"/>
          </a:pPr>
          <a:r>
            <a:rPr lang="en-US" sz="1700" kern="1200"/>
            <a:t>Cited </a:t>
          </a:r>
          <a:r>
            <a:rPr lang="en-US" sz="1700" i="1" kern="1200"/>
            <a:t>Jacobson</a:t>
          </a:r>
          <a:r>
            <a:rPr lang="en-US" sz="1700" kern="1200"/>
            <a:t> for the point that the Constitution “principally entrusts” health decisions to politically accountable officials</a:t>
          </a:r>
        </a:p>
        <a:p>
          <a:pPr marL="342900" lvl="2" indent="-171450" algn="l" defTabSz="755650">
            <a:lnSpc>
              <a:spcPct val="90000"/>
            </a:lnSpc>
            <a:spcBef>
              <a:spcPct val="0"/>
            </a:spcBef>
            <a:spcAft>
              <a:spcPct val="15000"/>
            </a:spcAft>
            <a:buChar char="•"/>
          </a:pPr>
          <a:r>
            <a:rPr lang="en-US" sz="1700" kern="1200"/>
            <a:t>State appeared to treat worship similarly to comparable activities.</a:t>
          </a:r>
        </a:p>
        <a:p>
          <a:pPr marL="171450" lvl="1" indent="-171450" algn="l" defTabSz="755650">
            <a:lnSpc>
              <a:spcPct val="90000"/>
            </a:lnSpc>
            <a:spcBef>
              <a:spcPct val="0"/>
            </a:spcBef>
            <a:spcAft>
              <a:spcPct val="15000"/>
            </a:spcAft>
            <a:buChar char="•"/>
          </a:pPr>
          <a:r>
            <a:rPr lang="en-US" sz="1700" kern="1200"/>
            <a:t>Dissent by J. Kavanaugh</a:t>
          </a:r>
        </a:p>
        <a:p>
          <a:pPr marL="342900" lvl="2" indent="-171450" algn="l" defTabSz="755650">
            <a:lnSpc>
              <a:spcPct val="90000"/>
            </a:lnSpc>
            <a:spcBef>
              <a:spcPct val="0"/>
            </a:spcBef>
            <a:spcAft>
              <a:spcPct val="15000"/>
            </a:spcAft>
            <a:buChar char="•"/>
          </a:pPr>
          <a:r>
            <a:rPr lang="en-US" sz="1700" kern="1200"/>
            <a:t>State did not treat worship comparably to secular activities</a:t>
          </a:r>
        </a:p>
      </dsp:txBody>
      <dsp:txXfrm>
        <a:off x="47" y="831619"/>
        <a:ext cx="4517018" cy="3079890"/>
      </dsp:txXfrm>
    </dsp:sp>
    <dsp:sp modelId="{E109F75B-8CE8-6B4A-A067-D9BFB704935C}">
      <dsp:nvSpPr>
        <dsp:cNvPr id="0" name=""/>
        <dsp:cNvSpPr/>
      </dsp:nvSpPr>
      <dsp:spPr>
        <a:xfrm>
          <a:off x="5149448" y="218530"/>
          <a:ext cx="4517018" cy="61308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1" kern="1200"/>
            <a:t>Calvary Chapel Dayton Valley v. Sisolak</a:t>
          </a:r>
          <a:endParaRPr lang="en-US" sz="1700" kern="1200"/>
        </a:p>
      </dsp:txBody>
      <dsp:txXfrm>
        <a:off x="5149448" y="218530"/>
        <a:ext cx="4517018" cy="613088"/>
      </dsp:txXfrm>
    </dsp:sp>
    <dsp:sp modelId="{8ECB4408-E6CB-4D46-8125-030F66C9B6A4}">
      <dsp:nvSpPr>
        <dsp:cNvPr id="0" name=""/>
        <dsp:cNvSpPr/>
      </dsp:nvSpPr>
      <dsp:spPr>
        <a:xfrm>
          <a:off x="5149448" y="831619"/>
          <a:ext cx="4517018" cy="307989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5-4 decision from the shadow docket</a:t>
          </a:r>
        </a:p>
        <a:p>
          <a:pPr marL="171450" lvl="1" indent="-171450" algn="l" defTabSz="755650">
            <a:lnSpc>
              <a:spcPct val="90000"/>
            </a:lnSpc>
            <a:spcBef>
              <a:spcPct val="0"/>
            </a:spcBef>
            <a:spcAft>
              <a:spcPct val="15000"/>
            </a:spcAft>
            <a:buChar char="•"/>
          </a:pPr>
          <a:r>
            <a:rPr lang="en-US" sz="1700" kern="1200"/>
            <a:t>No majority decision</a:t>
          </a:r>
        </a:p>
        <a:p>
          <a:pPr marL="171450" lvl="1" indent="-171450" algn="l" defTabSz="755650">
            <a:lnSpc>
              <a:spcPct val="90000"/>
            </a:lnSpc>
            <a:spcBef>
              <a:spcPct val="0"/>
            </a:spcBef>
            <a:spcAft>
              <a:spcPct val="15000"/>
            </a:spcAft>
            <a:buChar char="•"/>
          </a:pPr>
          <a:r>
            <a:rPr lang="en-US" sz="1700" kern="1200"/>
            <a:t>Multiple dissents found lack of comparable treatment</a:t>
          </a:r>
        </a:p>
        <a:p>
          <a:pPr marL="171450" lvl="1" indent="-171450" algn="l" defTabSz="755650">
            <a:lnSpc>
              <a:spcPct val="90000"/>
            </a:lnSpc>
            <a:spcBef>
              <a:spcPct val="0"/>
            </a:spcBef>
            <a:spcAft>
              <a:spcPct val="15000"/>
            </a:spcAft>
            <a:buChar char="•"/>
          </a:pPr>
          <a:r>
            <a:rPr lang="en-US" sz="1700" kern="1200" dirty="0"/>
            <a:t>Alito in dissent said </a:t>
          </a:r>
          <a:r>
            <a:rPr lang="en-US" sz="1700" i="1" kern="1200" dirty="0"/>
            <a:t>Jacobson</a:t>
          </a:r>
          <a:r>
            <a:rPr lang="en-US" sz="1700" kern="1200" dirty="0"/>
            <a:t> was not relevant to Free Exercise cases.</a:t>
          </a:r>
        </a:p>
      </dsp:txBody>
      <dsp:txXfrm>
        <a:off x="5149448" y="831619"/>
        <a:ext cx="4517018" cy="3079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EAFF-B4A6-2A48-B811-F93AD43B5B22}">
      <dsp:nvSpPr>
        <dsp:cNvPr id="0" name=""/>
        <dsp:cNvSpPr/>
      </dsp:nvSpPr>
      <dsp:spPr>
        <a:xfrm>
          <a:off x="0" y="50032"/>
          <a:ext cx="4075615" cy="10069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Free exercise claims are not limited to regulations of worship.</a:t>
          </a:r>
        </a:p>
      </dsp:txBody>
      <dsp:txXfrm>
        <a:off x="49154" y="99186"/>
        <a:ext cx="3977307" cy="908623"/>
      </dsp:txXfrm>
    </dsp:sp>
    <dsp:sp modelId="{83C78970-1FF0-7345-AEBF-1AC32E1B3DFF}">
      <dsp:nvSpPr>
        <dsp:cNvPr id="0" name=""/>
        <dsp:cNvSpPr/>
      </dsp:nvSpPr>
      <dsp:spPr>
        <a:xfrm>
          <a:off x="0" y="1108804"/>
          <a:ext cx="4075615" cy="10069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Nor are they limited to activities that contradict the tenets of any major religion </a:t>
          </a:r>
        </a:p>
      </dsp:txBody>
      <dsp:txXfrm>
        <a:off x="49154" y="1157958"/>
        <a:ext cx="3977307" cy="908623"/>
      </dsp:txXfrm>
    </dsp:sp>
    <dsp:sp modelId="{8F8BF9B9-0798-D94A-8FD2-FEB4608727D6}">
      <dsp:nvSpPr>
        <dsp:cNvPr id="0" name=""/>
        <dsp:cNvSpPr/>
      </dsp:nvSpPr>
      <dsp:spPr>
        <a:xfrm>
          <a:off x="0" y="2167575"/>
          <a:ext cx="4075615" cy="10069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Courts generally defer to plaintiffs’ claim that a regulation burdens their sincerely held religious beliefs.</a:t>
          </a:r>
        </a:p>
      </dsp:txBody>
      <dsp:txXfrm>
        <a:off x="49154" y="2216729"/>
        <a:ext cx="3977307" cy="908623"/>
      </dsp:txXfrm>
    </dsp:sp>
    <dsp:sp modelId="{374CF3A4-4F5B-914C-9D8E-881951F1EFC0}">
      <dsp:nvSpPr>
        <dsp:cNvPr id="0" name=""/>
        <dsp:cNvSpPr/>
      </dsp:nvSpPr>
      <dsp:spPr>
        <a:xfrm>
          <a:off x="0" y="3226346"/>
          <a:ext cx="4075615" cy="10069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This has paved the way for Free Exercise and RFRA challenges to vaccine mandates.</a:t>
          </a:r>
        </a:p>
      </dsp:txBody>
      <dsp:txXfrm>
        <a:off x="49154" y="3275500"/>
        <a:ext cx="3977307" cy="908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2022D-8522-C04B-84DC-533509EE93C3}">
      <dsp:nvSpPr>
        <dsp:cNvPr id="0" name=""/>
        <dsp:cNvSpPr/>
      </dsp:nvSpPr>
      <dsp:spPr>
        <a:xfrm>
          <a:off x="0" y="2284"/>
          <a:ext cx="5212080" cy="7661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3 Courts of Appeals have held that medical and religious exemptions are not comparable.</a:t>
          </a:r>
        </a:p>
      </dsp:txBody>
      <dsp:txXfrm>
        <a:off x="37399" y="39683"/>
        <a:ext cx="5137282" cy="691332"/>
      </dsp:txXfrm>
    </dsp:sp>
    <dsp:sp modelId="{066D710C-B99A-AF4D-B9C3-2CE3B5D1C480}">
      <dsp:nvSpPr>
        <dsp:cNvPr id="0" name=""/>
        <dsp:cNvSpPr/>
      </dsp:nvSpPr>
      <dsp:spPr>
        <a:xfrm>
          <a:off x="0" y="780832"/>
          <a:ext cx="5212080" cy="7661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Maine’s mandate for health care workers did not include a religious exemption</a:t>
          </a:r>
        </a:p>
      </dsp:txBody>
      <dsp:txXfrm>
        <a:off x="37399" y="818231"/>
        <a:ext cx="5137282" cy="691332"/>
      </dsp:txXfrm>
    </dsp:sp>
    <dsp:sp modelId="{1A9DAA4B-B042-1944-98E6-1433958BEF92}">
      <dsp:nvSpPr>
        <dsp:cNvPr id="0" name=""/>
        <dsp:cNvSpPr/>
      </dsp:nvSpPr>
      <dsp:spPr>
        <a:xfrm>
          <a:off x="0" y="1559380"/>
          <a:ext cx="5212080" cy="7661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1</a:t>
          </a:r>
          <a:r>
            <a:rPr lang="en-US" sz="1600" kern="1200" baseline="30000" dirty="0"/>
            <a:t>st</a:t>
          </a:r>
          <a:r>
            <a:rPr lang="en-US" sz="1600" kern="1200" dirty="0"/>
            <a:t> Cir. found that a religious exemption is not comparable to a medical exemption because the former harms health and the latter protects it</a:t>
          </a:r>
        </a:p>
      </dsp:txBody>
      <dsp:txXfrm>
        <a:off x="37399" y="1596779"/>
        <a:ext cx="5137282" cy="691332"/>
      </dsp:txXfrm>
    </dsp:sp>
    <dsp:sp modelId="{0E9C3732-DC61-B34B-BEDF-4E9266EF8509}">
      <dsp:nvSpPr>
        <dsp:cNvPr id="0" name=""/>
        <dsp:cNvSpPr/>
      </dsp:nvSpPr>
      <dsp:spPr>
        <a:xfrm>
          <a:off x="0" y="2337928"/>
          <a:ext cx="5212080" cy="7661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Cir. Court also found that the mandate could survive strict scrutiny</a:t>
          </a:r>
        </a:p>
      </dsp:txBody>
      <dsp:txXfrm>
        <a:off x="37399" y="2375327"/>
        <a:ext cx="5137282" cy="691332"/>
      </dsp:txXfrm>
    </dsp:sp>
    <dsp:sp modelId="{C5AB9A5C-5F56-DE44-8CB7-EDAED12017DE}">
      <dsp:nvSpPr>
        <dsp:cNvPr id="0" name=""/>
        <dsp:cNvSpPr/>
      </dsp:nvSpPr>
      <dsp:spPr>
        <a:xfrm>
          <a:off x="0" y="3116476"/>
          <a:ext cx="5212080" cy="7661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SCOTUS refused to hear the case</a:t>
          </a:r>
        </a:p>
      </dsp:txBody>
      <dsp:txXfrm>
        <a:off x="37399" y="3153875"/>
        <a:ext cx="5137282" cy="691332"/>
      </dsp:txXfrm>
    </dsp:sp>
    <dsp:sp modelId="{4F2E46A7-CEE7-E044-A07A-A8FC47A994AF}">
      <dsp:nvSpPr>
        <dsp:cNvPr id="0" name=""/>
        <dsp:cNvSpPr/>
      </dsp:nvSpPr>
      <dsp:spPr>
        <a:xfrm>
          <a:off x="0" y="3895024"/>
          <a:ext cx="5212080" cy="7661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Gorsuch, Thomas &amp; Alito in dissent said plaintiffs were likely to win on the merits, and questioned if controlling COVID remains a compelling state interest.</a:t>
          </a:r>
        </a:p>
      </dsp:txBody>
      <dsp:txXfrm>
        <a:off x="37399" y="3932423"/>
        <a:ext cx="5137282" cy="691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DDF89-1957-594E-AE4C-895A29B83C10}">
      <dsp:nvSpPr>
        <dsp:cNvPr id="0" name=""/>
        <dsp:cNvSpPr/>
      </dsp:nvSpPr>
      <dsp:spPr>
        <a:xfrm>
          <a:off x="0" y="2437509"/>
          <a:ext cx="9734383" cy="1599269"/>
        </a:xfrm>
        <a:prstGeom prst="rect">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Circuit Court focused on the comparability of medical vs. religious vaccines. </a:t>
          </a:r>
        </a:p>
      </dsp:txBody>
      <dsp:txXfrm>
        <a:off x="0" y="2437509"/>
        <a:ext cx="9734383" cy="863605"/>
      </dsp:txXfrm>
    </dsp:sp>
    <dsp:sp modelId="{459FA7B2-25F2-7345-BECE-15088DB0B0A0}">
      <dsp:nvSpPr>
        <dsp:cNvPr id="0" name=""/>
        <dsp:cNvSpPr/>
      </dsp:nvSpPr>
      <dsp:spPr>
        <a:xfrm>
          <a:off x="4753" y="3269129"/>
          <a:ext cx="3241625" cy="73566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Refused to determine the proper level of scrutiny. </a:t>
          </a:r>
        </a:p>
      </dsp:txBody>
      <dsp:txXfrm>
        <a:off x="4753" y="3269129"/>
        <a:ext cx="3241625" cy="735664"/>
      </dsp:txXfrm>
    </dsp:sp>
    <dsp:sp modelId="{ADE13CEC-5D9F-9348-9E35-1DC0E3BB9806}">
      <dsp:nvSpPr>
        <dsp:cNvPr id="0" name=""/>
        <dsp:cNvSpPr/>
      </dsp:nvSpPr>
      <dsp:spPr>
        <a:xfrm>
          <a:off x="3246378" y="3269129"/>
          <a:ext cx="3241625" cy="73566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Focused on the plausibility standard applicable to 12(b)(6). </a:t>
          </a:r>
        </a:p>
      </dsp:txBody>
      <dsp:txXfrm>
        <a:off x="3246378" y="3269129"/>
        <a:ext cx="3241625" cy="735664"/>
      </dsp:txXfrm>
    </dsp:sp>
    <dsp:sp modelId="{3E67251A-62A7-0143-B928-E2108527C7A2}">
      <dsp:nvSpPr>
        <dsp:cNvPr id="0" name=""/>
        <dsp:cNvSpPr/>
      </dsp:nvSpPr>
      <dsp:spPr>
        <a:xfrm>
          <a:off x="6488004" y="3269129"/>
          <a:ext cx="3241625" cy="73566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Determined that the workers plausibly pled that the vaccine mandate violated the Free Exercise Clause. </a:t>
          </a:r>
        </a:p>
      </dsp:txBody>
      <dsp:txXfrm>
        <a:off x="6488004" y="3269129"/>
        <a:ext cx="3241625" cy="735664"/>
      </dsp:txXfrm>
    </dsp:sp>
    <dsp:sp modelId="{2D9E0D41-54E0-224D-8594-27BDC244A0A9}">
      <dsp:nvSpPr>
        <dsp:cNvPr id="0" name=""/>
        <dsp:cNvSpPr/>
      </dsp:nvSpPr>
      <dsp:spPr>
        <a:xfrm rot="10800000">
          <a:off x="0" y="1821"/>
          <a:ext cx="9734383" cy="2459676"/>
        </a:xfrm>
        <a:prstGeom prst="upArrowCallout">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District Court: Rational basis scrutiny was met. Determined the mandate was religiously neutral, generally applicable, and rationally related to Maine’s legitimate public health interests. </a:t>
          </a:r>
        </a:p>
      </dsp:txBody>
      <dsp:txXfrm rot="10800000">
        <a:off x="0" y="1821"/>
        <a:ext cx="9734383" cy="1598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DB77A-83D4-BE43-9200-1C404D8DA490}">
      <dsp:nvSpPr>
        <dsp:cNvPr id="0" name=""/>
        <dsp:cNvSpPr/>
      </dsp:nvSpPr>
      <dsp:spPr>
        <a:xfrm>
          <a:off x="-32933" y="-103354"/>
          <a:ext cx="7730836" cy="9086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Title VII requires federal agencies to reasonably accommodate the religious beliefs or practices of employees or applicants unless doing so would impose an undue hardship upon the agency. </a:t>
          </a:r>
        </a:p>
      </dsp:txBody>
      <dsp:txXfrm>
        <a:off x="-6321" y="-76742"/>
        <a:ext cx="6673599" cy="855384"/>
      </dsp:txXfrm>
    </dsp:sp>
    <dsp:sp modelId="{BE534658-FF3A-5540-9520-26779E407DBB}">
      <dsp:nvSpPr>
        <dsp:cNvPr id="0" name=""/>
        <dsp:cNvSpPr/>
      </dsp:nvSpPr>
      <dsp:spPr>
        <a:xfrm>
          <a:off x="614524" y="901174"/>
          <a:ext cx="7730836" cy="9086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Title VII claims are mostly unsuccessful for religious exemptions of vaccine mandates </a:t>
          </a:r>
        </a:p>
      </dsp:txBody>
      <dsp:txXfrm>
        <a:off x="641136" y="927786"/>
        <a:ext cx="6439558" cy="855384"/>
      </dsp:txXfrm>
    </dsp:sp>
    <dsp:sp modelId="{A3F8396E-DCA0-9E4B-96C2-175AA5948A88}">
      <dsp:nvSpPr>
        <dsp:cNvPr id="0" name=""/>
        <dsp:cNvSpPr/>
      </dsp:nvSpPr>
      <dsp:spPr>
        <a:xfrm>
          <a:off x="1252318" y="1905703"/>
          <a:ext cx="7730836" cy="9086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reviewed 2023 cases for this project were decided prior to the Supreme Court’s recent decision in </a:t>
          </a:r>
          <a:r>
            <a:rPr lang="en-US" sz="1600" i="1" kern="1200" dirty="0"/>
            <a:t>Groff v. </a:t>
          </a:r>
          <a:r>
            <a:rPr lang="en-US" sz="1600" i="1" kern="1200" dirty="0" err="1"/>
            <a:t>DeJoy</a:t>
          </a:r>
          <a:r>
            <a:rPr lang="en-US" sz="1600" i="1" kern="1200" dirty="0"/>
            <a:t> .</a:t>
          </a:r>
          <a:endParaRPr lang="en-US" sz="1600" kern="1200" dirty="0"/>
        </a:p>
      </dsp:txBody>
      <dsp:txXfrm>
        <a:off x="1278930" y="1932315"/>
        <a:ext cx="6449222" cy="855384"/>
      </dsp:txXfrm>
    </dsp:sp>
    <dsp:sp modelId="{1C34485F-FD20-6E4F-89A6-DCA4397538BC}">
      <dsp:nvSpPr>
        <dsp:cNvPr id="0" name=""/>
        <dsp:cNvSpPr/>
      </dsp:nvSpPr>
      <dsp:spPr>
        <a:xfrm>
          <a:off x="1833908" y="2911368"/>
          <a:ext cx="7862569" cy="13220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1" kern="1200" dirty="0"/>
            <a:t>Groff </a:t>
          </a:r>
          <a:r>
            <a:rPr lang="en-US" sz="1600" kern="1200" dirty="0"/>
            <a:t>represents a shift in Title VII claims related to religious accommodations. SCOTUS held that to defend “denial of a religious accommodation under Title VII, an employer must show that the burden of granting an accommodation would result in substantial increased costs in relation to the conduct of its particular business.” </a:t>
          </a:r>
        </a:p>
      </dsp:txBody>
      <dsp:txXfrm>
        <a:off x="1872629" y="2950089"/>
        <a:ext cx="6525977" cy="1244583"/>
      </dsp:txXfrm>
    </dsp:sp>
    <dsp:sp modelId="{8F61FF86-1D6E-CC48-81B2-0AEB5A08EC74}">
      <dsp:nvSpPr>
        <dsp:cNvPr id="0" name=""/>
        <dsp:cNvSpPr/>
      </dsp:nvSpPr>
      <dsp:spPr>
        <a:xfrm>
          <a:off x="7107306" y="592557"/>
          <a:ext cx="590595" cy="590595"/>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240190" y="592557"/>
        <a:ext cx="324827" cy="444423"/>
      </dsp:txXfrm>
    </dsp:sp>
    <dsp:sp modelId="{0B095E44-B83E-394C-A614-C49F0DE79288}">
      <dsp:nvSpPr>
        <dsp:cNvPr id="0" name=""/>
        <dsp:cNvSpPr/>
      </dsp:nvSpPr>
      <dsp:spPr>
        <a:xfrm>
          <a:off x="7754764" y="1666367"/>
          <a:ext cx="590595" cy="590595"/>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887648" y="1666367"/>
        <a:ext cx="324827" cy="444423"/>
      </dsp:txXfrm>
    </dsp:sp>
    <dsp:sp modelId="{ED99FE7D-1A43-1F4A-8FCA-2D1C736D6DDC}">
      <dsp:nvSpPr>
        <dsp:cNvPr id="0" name=""/>
        <dsp:cNvSpPr/>
      </dsp:nvSpPr>
      <dsp:spPr>
        <a:xfrm>
          <a:off x="8392558" y="2740178"/>
          <a:ext cx="590595" cy="590595"/>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525442" y="2740178"/>
        <a:ext cx="324827" cy="44442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0.72193</cdr:x>
      <cdr:y>0.22988</cdr:y>
    </cdr:from>
    <cdr:to>
      <cdr:x>0.94426</cdr:x>
      <cdr:y>0.77012</cdr:y>
    </cdr:to>
    <cdr:pic>
      <cdr:nvPicPr>
        <cdr:cNvPr id="2" name="chart">
          <a:extLst xmlns:a="http://schemas.openxmlformats.org/drawingml/2006/main">
            <a:ext uri="{FF2B5EF4-FFF2-40B4-BE49-F238E27FC236}">
              <a16:creationId xmlns:a16="http://schemas.microsoft.com/office/drawing/2014/main" id="{6713CD6D-D34A-F00B-6BFA-3D991CFF819B}"/>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9907" t="3157" r="9651"/>
        <a:stretch xmlns:a="http://schemas.openxmlformats.org/drawingml/2006/main"/>
      </cdr:blipFill>
      <cdr:spPr>
        <a:xfrm xmlns:a="http://schemas.openxmlformats.org/drawingml/2006/main">
          <a:off x="7097498" y="1276492"/>
          <a:ext cx="2185686" cy="299988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56D66-B45C-410E-90AB-A75F01491383}"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BAF7-5FBF-41CA-81CC-0E7CC6BA7213}" type="slidenum">
              <a:rPr lang="en-US" smtClean="0"/>
              <a:t>‹#›</a:t>
            </a:fld>
            <a:endParaRPr lang="en-US"/>
          </a:p>
        </p:txBody>
      </p:sp>
    </p:spTree>
    <p:extLst>
      <p:ext uri="{BB962C8B-B14F-4D97-AF65-F5344CB8AC3E}">
        <p14:creationId xmlns:p14="http://schemas.microsoft.com/office/powerpoint/2010/main" val="245058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vid19vaccine.health.ny.gov/covid-19-clinical-advisory-task-forc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flgov.com/2022/12/13/governor-ron-desantis-petitions-florida-supreme-court-for-statewide-grand-jury-on-covid-19-vaccines-and-announces-creation-of-the-public-health-integrity-committee/" TargetMode="External"/><Relationship Id="rId5" Type="http://schemas.openxmlformats.org/officeDocument/2006/relationships/hyperlink" Target="https://www.gov.ca.gov/2020/10/27/western-states-join-californias-scientific-safety-review-workgroup-to-ensure-safety-of-covid-19-vaccine/" TargetMode="External"/><Relationship Id="rId4" Type="http://schemas.openxmlformats.org/officeDocument/2006/relationships/hyperlink" Target="https://www.cdph.ca.gov/Programs/CID/DCDC/Pages/COVID-19/Scientific-Safety-Review-Workgroup.asp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wvlegislature.gov/Bill_Status/Bills_history.cfm?input=535&amp;year=2023&amp;sessiontype=RS&amp;btype=bil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wvlegislature.gov/Bill_Status/bills_history.cfm?INPUT=3143&amp;year=2023&amp;sessiontype=RS" TargetMode="External"/><Relationship Id="rId4" Type="http://schemas.openxmlformats.org/officeDocument/2006/relationships/hyperlink" Target="https://www.wvlegislature.gov/Bill_Status/Bills_history.cfm?input=2036&amp;year=2023&amp;sessiontype=RS&amp;btype=bill&amp;orig=h"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65306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41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00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83e0d96c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83e0d96c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6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907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35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188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9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199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01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802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891C9-628C-4C77-B2C1-E4BBBA95F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047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d7d2813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d7d2813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364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37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Katie provided a great overview of the legislative tracking we conducted beginning in 2020 through now, with the Act for Public Health taking our raw data and visualizing it as part of the LawAtlas policy surveillance program.  I’m going to discuss a few efforts during this session—both supportive and challenging to vaccine policy—in greater detail.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084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Public Health Authority – Determining Vaccines Required for School Entry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Shifting responsibility for determining what vaccines to be required for school attendance from state health agency to legislature (IN, NH, MO, OK, SD, TX). The bill in Indiana is not expected to receive a hearing. Identical legislation was introduced in Missouri and New Hampshire in 2022 and ultimately failed. The bill in South Dakota appears to have failed.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Public Health Authority – Other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Moves power of granting vaccine exemptions from the health commissioner to the child's physician (WV). Prohibit the health agency from conducting contact tracing (IA). Prohibiting state agency or government entity from establishing COVID-19 vaccine requirements (KY, NJ, NY, OR, RI) or vaccine requirements other than for school entry (MN). Removing local health department authority to isolate and quarantine.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School-entry Vaccine Requirements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Repealing or removing vaccine requirements for school entry (WV, WY). Require annual influenza vaccination for student enrollment at public and private K-12 schools, preschools, childcare centers, and institutions of higher education (NJ) or for daycares (NY). Require COVID-19 for certain students (NJ, NY, OR).</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Scope of Practice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Expanding scope of practice for vaccine administration by podiatrists (IL, IA), dentists (MO, WV), pharmacy techs (CA, GA, MT, NE, NH, OR, WV), pharmacists (CT, IA, MD, MO, MT, NH, NM, OR, SC, TN, TX), optometrists (NH), medical assistants (WA), EMTs during emergencies (NJ, NY, VA), midwives (VA).</a:t>
            </a:r>
            <a:r>
              <a:rPr lang="en-US"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Non-medical Exemptions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Expanding non-medical exemptions for school vaccination requirements (CT, KY, ME, MS, NY, SD, VA, WV). Allowing </a:t>
            </a:r>
            <a:r>
              <a:rPr lang="en-US" sz="1800" dirty="0">
                <a:effectLst/>
                <a:latin typeface="Calibri" panose="020F0502020204030204" pitchFamily="34" charset="0"/>
                <a:ea typeface="Calibri" panose="020F0502020204030204" pitchFamily="34" charset="0"/>
                <a:cs typeface="Calibri" panose="020F0502020204030204" pitchFamily="34" charset="0"/>
              </a:rPr>
              <a:t>childcare facilities to opt out of accepting non-medical exemptions (MN).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Vaccine Review</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Bills to require studies, reporting of vaccine adverse events. Related to COVID-19 and/or other vaccines (MA, ND, TX) or infant vaccines (NJ). These bills are akin to state executive action that occurred over the last couple of years. In September 2020, New York created the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COVID-19 Clinical Advisory Task Force</a:t>
            </a:r>
            <a:r>
              <a:rPr lang="en-US" sz="1800" dirty="0">
                <a:effectLst/>
                <a:latin typeface="Calibri" panose="020F0502020204030204" pitchFamily="34" charset="0"/>
                <a:ea typeface="Calibri" panose="020F0502020204030204" pitchFamily="34" charset="0"/>
                <a:cs typeface="Arial" panose="020B0604020202020204" pitchFamily="34" charset="0"/>
              </a:rPr>
              <a:t>. In October 2020, California established the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Scientific Safety Review Workgroup</a:t>
            </a:r>
            <a:r>
              <a:rPr lang="en-US" sz="1800" dirty="0">
                <a:effectLst/>
                <a:latin typeface="Calibri" panose="020F0502020204030204" pitchFamily="34" charset="0"/>
                <a:ea typeface="Calibri" panose="020F0502020204030204" pitchFamily="34" charset="0"/>
                <a:cs typeface="Arial" panose="020B0604020202020204" pitchFamily="34" charset="0"/>
              </a:rPr>
              <a:t>. Washington, Oregon, and Nevada also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joined</a:t>
            </a:r>
            <a:r>
              <a:rPr lang="en-US" sz="1800" dirty="0">
                <a:effectLst/>
                <a:latin typeface="Calibri" panose="020F0502020204030204" pitchFamily="34" charset="0"/>
                <a:ea typeface="Calibri" panose="020F0502020204030204" pitchFamily="34" charset="0"/>
                <a:cs typeface="Arial" panose="020B0604020202020204" pitchFamily="34" charset="0"/>
              </a:rPr>
              <a:t> the effort. Florida established a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Public Health Integrity Committee</a:t>
            </a:r>
            <a:r>
              <a:rPr lang="en-US" sz="1800" dirty="0">
                <a:effectLst/>
                <a:latin typeface="Calibri" panose="020F0502020204030204" pitchFamily="34" charset="0"/>
                <a:ea typeface="Calibri" panose="020F0502020204030204" pitchFamily="34" charset="0"/>
                <a:cs typeface="Arial" panose="020B0604020202020204" pitchFamily="34" charset="0"/>
              </a:rPr>
              <a:t> in December 2022. The committee is charged with “assessing federal decisions, recommendations, and guidance related to public health and health care.”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Vaccine Injury Reporting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Establish state vaccine reporting system for adverse events in children (NJ), require online publishing of adverse events in the state (ND), require healthcare </a:t>
            </a:r>
            <a:r>
              <a:rPr lang="en-US" sz="1800" dirty="0">
                <a:effectLst/>
                <a:latin typeface="Calibri" panose="020F0502020204030204" pitchFamily="34" charset="0"/>
                <a:ea typeface="Calibri" panose="020F0502020204030204" pitchFamily="34" charset="0"/>
                <a:cs typeface="Arial" panose="020B0604020202020204" pitchFamily="34" charset="0"/>
              </a:rPr>
              <a:t>providers to report each potential vaccine-related injury or adverse event to the federal Vaccine Adverse Event Reporting System (MA, TX), require state-based process for receiving reports of adverse events (VA, WV). These bills are similar to recent executive action in Florida where, in December 2022, the state announced it is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conducting research</a:t>
            </a:r>
            <a:r>
              <a:rPr lang="en-US" sz="1800" dirty="0">
                <a:effectLst/>
                <a:latin typeface="Calibri" panose="020F0502020204030204" pitchFamily="34" charset="0"/>
                <a:ea typeface="Calibri" panose="020F0502020204030204" pitchFamily="34" charset="0"/>
                <a:cs typeface="Arial" panose="020B0604020202020204" pitchFamily="34" charset="0"/>
              </a:rPr>
              <a:t> through the University of Florida “to assess sudden deaths of individuals in good health who received a COVID-19 vaccine.”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359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Governor veto letter for HB 2474 noted that the bill would undermine public trust in vaccines approved by the FDA (https://www.azleg.gov/govlettr/56leg/1r/hb2474.pdf)</a:t>
            </a:r>
          </a:p>
          <a:p>
            <a:pPr algn="l"/>
            <a:endParaRPr lang="en-US" dirty="0"/>
          </a:p>
          <a:p>
            <a:pPr algn="l"/>
            <a:endParaRPr lang="en-US" dirty="0"/>
          </a:p>
          <a:p>
            <a:pPr algn="l"/>
            <a:r>
              <a:rPr lang="en-US" dirty="0"/>
              <a:t>Governor veto letter for SB 1250 noted that employee’s religious beliefs are already protected under federal employment law and the threat of a large penalty/fine could damage small businesses (https://www.azleg.gov/govlettr/56leg/1r/sb1250.pdf)</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179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Governor vetoed HB 399 citing that it would undermine faith of the public in vaccines (https://gov.louisiana.gov/assets/HB399Veto.pdf).</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48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Claire’s quote from Newscast episode 357: https://newscast.astho.org/357-testing-school-vaccination-requirements-retail-food-safety-focus/ </a:t>
            </a:r>
          </a:p>
          <a:p>
            <a:endParaRPr lang="en-US" dirty="0"/>
          </a:p>
          <a:p>
            <a:r>
              <a:rPr lang="en-US" dirty="0"/>
              <a:t>West Virginia S/THO efforts to build connection within the legislature, especially with key committees (</a:t>
            </a:r>
            <a:r>
              <a:rPr lang="en-US" b="0" i="0" dirty="0">
                <a:solidFill>
                  <a:srgbClr val="323E48"/>
                </a:solidFill>
                <a:effectLst/>
                <a:latin typeface="Jost"/>
              </a:rPr>
              <a:t>West Virginia legislators considered several bills (</a:t>
            </a:r>
            <a:r>
              <a:rPr lang="en-US" b="0" i="0" dirty="0">
                <a:solidFill>
                  <a:srgbClr val="367AAB"/>
                </a:solidFill>
                <a:effectLst/>
                <a:latin typeface="Jost"/>
                <a:hlinkClick r:id="rId3" tooltip="West Virginia SB 535"/>
              </a:rPr>
              <a:t>SB 535</a:t>
            </a:r>
            <a:r>
              <a:rPr lang="en-US" b="0" i="0" dirty="0">
                <a:solidFill>
                  <a:srgbClr val="323E48"/>
                </a:solidFill>
                <a:effectLst/>
                <a:latin typeface="Jost"/>
              </a:rPr>
              <a:t>, </a:t>
            </a:r>
            <a:r>
              <a:rPr lang="en-US" b="0" i="0" dirty="0">
                <a:solidFill>
                  <a:srgbClr val="367AAB"/>
                </a:solidFill>
                <a:effectLst/>
                <a:latin typeface="Jost"/>
                <a:hlinkClick r:id="rId4" tooltip="West Virginia HB 2036"/>
              </a:rPr>
              <a:t>HB 2036</a:t>
            </a:r>
            <a:r>
              <a:rPr lang="en-US" b="0" i="0" dirty="0">
                <a:solidFill>
                  <a:srgbClr val="323E48"/>
                </a:solidFill>
                <a:effectLst/>
                <a:latin typeface="Jost"/>
              </a:rPr>
              <a:t>, and </a:t>
            </a:r>
            <a:r>
              <a:rPr lang="en-US" b="0" i="0" dirty="0">
                <a:solidFill>
                  <a:srgbClr val="367AAB"/>
                </a:solidFill>
                <a:effectLst/>
                <a:latin typeface="Jost"/>
                <a:hlinkClick r:id="rId5" tooltip="West Virginia HB 3143"/>
              </a:rPr>
              <a:t>HB 3143</a:t>
            </a:r>
            <a:r>
              <a:rPr lang="en-US" b="0" i="0" dirty="0">
                <a:solidFill>
                  <a:srgbClr val="323E48"/>
                </a:solidFill>
                <a:effectLst/>
                <a:latin typeface="Jost"/>
              </a:rPr>
              <a:t>), to add non-medical exemptions to school immunization requirements. These proposals were unsuccessful, with West Virginia maintaining its current vaccine policy of only allowing medical exemptions for routine school vaccinations.)</a:t>
            </a:r>
            <a:endParaRPr lang="en-US" dirty="0"/>
          </a:p>
          <a:p>
            <a:endParaRPr lang="en-US" dirty="0"/>
          </a:p>
          <a:p>
            <a:r>
              <a:rPr lang="en-US" dirty="0"/>
              <a:t>New Hampshire on retaining commissioner rulemaking authority to determine school and childcare immunization requirements (focused on expertise of public health officials and trust in the ACIP process), alignment with how other states administer vaccine policy were arguments for countering the bill (which successfully kept bill from advancing out of the house by a </a:t>
            </a:r>
            <a:r>
              <a:rPr lang="en-US"/>
              <a:t>184-193 vote)</a:t>
            </a:r>
          </a:p>
          <a:p>
            <a:endParaRPr lang="en-US" dirty="0"/>
          </a:p>
          <a:p>
            <a:r>
              <a:rPr lang="en-US" dirty="0"/>
              <a:t>Resources: https://www.astho.org/communications/blog/building-vaccine-confidence-among-state-territorial-legislatures/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469FA-536F-4141-BBD3-7C1E5607D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02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by Change Lab. Thanks to the Act 4 PH Partnership and my former colleague Faith Khalik.</a:t>
            </a:r>
          </a:p>
        </p:txBody>
      </p:sp>
      <p:sp>
        <p:nvSpPr>
          <p:cNvPr id="4" name="Slide Number Placeholder 3"/>
          <p:cNvSpPr>
            <a:spLocks noGrp="1"/>
          </p:cNvSpPr>
          <p:nvPr>
            <p:ph type="sldNum" sz="quarter" idx="5"/>
          </p:nvPr>
        </p:nvSpPr>
        <p:spPr/>
        <p:txBody>
          <a:bodyPr/>
          <a:lstStyle/>
          <a:p>
            <a:fld id="{8CAFBAF7-5FBF-41CA-81CC-0E7CC6BA7213}" type="slidenum">
              <a:rPr lang="en-US" smtClean="0"/>
              <a:t>35</a:t>
            </a:fld>
            <a:endParaRPr lang="en-US"/>
          </a:p>
        </p:txBody>
      </p:sp>
    </p:spTree>
    <p:extLst>
      <p:ext uri="{BB962C8B-B14F-4D97-AF65-F5344CB8AC3E}">
        <p14:creationId xmlns:p14="http://schemas.microsoft.com/office/powerpoint/2010/main" val="4173484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talk is based on 4 different studies I’ve done of litigation concerning public health powers during the COVID pandemic. The largest study, reported in the AJPH paper available via the URL, looked at over 1000 judicial decisions from state and federal courts about the authority of any level of government to respond to the pandemic.  </a:t>
            </a:r>
            <a:r>
              <a:rPr lang="en-US" b="1" dirty="0">
                <a:highlight>
                  <a:srgbClr val="FFFF00"/>
                </a:highlight>
              </a:rPr>
              <a:t>A later study still under publication </a:t>
            </a:r>
            <a:r>
              <a:rPr lang="en-US" dirty="0">
                <a:highlight>
                  <a:srgbClr val="FFFF00"/>
                </a:highlight>
              </a:rPr>
              <a:t>looked at vaccine mandate cases through Dec. 2022.</a:t>
            </a:r>
          </a:p>
        </p:txBody>
      </p:sp>
      <p:sp>
        <p:nvSpPr>
          <p:cNvPr id="4" name="Slide Number Placeholder 3"/>
          <p:cNvSpPr>
            <a:spLocks noGrp="1"/>
          </p:cNvSpPr>
          <p:nvPr>
            <p:ph type="sldNum" sz="quarter" idx="5"/>
          </p:nvPr>
        </p:nvSpPr>
        <p:spPr/>
        <p:txBody>
          <a:bodyPr/>
          <a:lstStyle/>
          <a:p>
            <a:fld id="{8183647D-2997-4F6F-ABD5-B6A2C2C37F14}" type="slidenum">
              <a:rPr lang="en-US" smtClean="0"/>
              <a:t>37</a:t>
            </a:fld>
            <a:endParaRPr lang="en-US"/>
          </a:p>
        </p:txBody>
      </p:sp>
    </p:spTree>
    <p:extLst>
      <p:ext uri="{BB962C8B-B14F-4D97-AF65-F5344CB8AC3E}">
        <p14:creationId xmlns:p14="http://schemas.microsoft.com/office/powerpoint/2010/main" val="3813188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83647D-2997-4F6F-ABD5-B6A2C2C37F14}" type="slidenum">
              <a:rPr lang="en-US" smtClean="0"/>
              <a:t>38</a:t>
            </a:fld>
            <a:endParaRPr lang="en-US"/>
          </a:p>
        </p:txBody>
      </p:sp>
    </p:spTree>
    <p:extLst>
      <p:ext uri="{BB962C8B-B14F-4D97-AF65-F5344CB8AC3E}">
        <p14:creationId xmlns:p14="http://schemas.microsoft.com/office/powerpoint/2010/main" val="2789018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legal challenges, it’s helpful to go back to pre-COVID roots of the COVID-era FE challenges.</a:t>
            </a:r>
          </a:p>
          <a:p>
            <a:endParaRPr lang="en-US" dirty="0"/>
          </a:p>
          <a:p>
            <a:r>
              <a:rPr lang="en-US" dirty="0"/>
              <a:t>The 1</a:t>
            </a:r>
            <a:r>
              <a:rPr lang="en-US" baseline="30000" dirty="0"/>
              <a:t>st</a:t>
            </a:r>
            <a:r>
              <a:rPr lang="en-US" dirty="0"/>
              <a:t> A to the US </a:t>
            </a:r>
            <a:r>
              <a:rPr lang="en-US" dirty="0" err="1"/>
              <a:t>cons’t</a:t>
            </a:r>
            <a:r>
              <a:rPr lang="en-US" dirty="0"/>
              <a:t> states that “Congress shall make no law respecting an establishment of religion, or prohibiting the free exercise thereof.”</a:t>
            </a:r>
          </a:p>
          <a:p>
            <a:endParaRPr lang="en-US" dirty="0"/>
          </a:p>
          <a:p>
            <a:r>
              <a:rPr lang="en-US" dirty="0"/>
              <a:t>Although the Amendment purports only to limit Cong, in 1940 in Cantwell v. Conn the Court ruled that the FE clause applied to the states.</a:t>
            </a:r>
          </a:p>
          <a:p>
            <a:endParaRPr lang="en-US" dirty="0"/>
          </a:p>
          <a:p>
            <a:r>
              <a:rPr lang="en-US" dirty="0"/>
              <a:t>Despite that, until 2020, the FE clause had little effect on PH laws. One major reason for that was Employment Div. v. Smith, which held that neutral laws of general applicability were subject only to rational basis review – the most lenient form of review. Or, to put it another way, laws that do not single out or target religion, so for example, a law that sets a 65 mph driving license, or requires TB testing to work in a hospital, were subject only to rational basis review, and would be upheld if the state could show that the law was rationally related to a legitimate state interest. The state could almost always do this.</a:t>
            </a:r>
          </a:p>
          <a:p>
            <a:endParaRPr lang="en-US" dirty="0"/>
          </a:p>
          <a:p>
            <a:r>
              <a:rPr lang="en-US" dirty="0"/>
              <a:t>But as the Court made clear a few years later in Church of </a:t>
            </a:r>
            <a:r>
              <a:rPr lang="en-US" dirty="0" err="1"/>
              <a:t>Lukumi</a:t>
            </a:r>
            <a:r>
              <a:rPr lang="en-US" dirty="0"/>
              <a:t> </a:t>
            </a:r>
            <a:r>
              <a:rPr lang="en-US" dirty="0" err="1"/>
              <a:t>Babalu</a:t>
            </a:r>
            <a:r>
              <a:rPr lang="en-US" dirty="0"/>
              <a:t> Aye v. Hialeah, if a law targeted religion, aimed at a religious group or practice, it could be subject to SS, in which the state would have to show that the law was the least restrictive means of achieving a compelling state interest. This is a very high bar, which few laws can pass.</a:t>
            </a:r>
          </a:p>
          <a:p>
            <a:endParaRPr lang="en-US" dirty="0"/>
          </a:p>
          <a:p>
            <a:r>
              <a:rPr lang="en-US" dirty="0"/>
              <a:t>Still prior to 2020, all public health laws including vaccine mandates survived FE challenges. That’s because most public health laws do not mention or single out or target religion. For example, prior to 2020, courts consistently and unanimously ruled that vaccine mandates that apply to all children except those with medical exemptions do not violate the FE clause.</a:t>
            </a:r>
          </a:p>
          <a:p>
            <a:endParaRPr lang="en-US" dirty="0"/>
          </a:p>
          <a:p>
            <a:r>
              <a:rPr lang="en-US" dirty="0"/>
              <a:t>But I should note that in some important cases, statutory protections under the RFRA (which applies to federal laws) or Title VII provides greater protections for religious liberty.</a:t>
            </a:r>
          </a:p>
          <a:p>
            <a:endParaRPr lang="en-US" dirty="0"/>
          </a:p>
        </p:txBody>
      </p:sp>
      <p:sp>
        <p:nvSpPr>
          <p:cNvPr id="4" name="Slide Number Placeholder 3"/>
          <p:cNvSpPr>
            <a:spLocks noGrp="1"/>
          </p:cNvSpPr>
          <p:nvPr>
            <p:ph type="sldNum" sz="quarter" idx="5"/>
          </p:nvPr>
        </p:nvSpPr>
        <p:spPr/>
        <p:txBody>
          <a:bodyPr/>
          <a:lstStyle/>
          <a:p>
            <a:fld id="{7581DC07-71ED-F24E-9E7E-78A80594A4AB}" type="slidenum">
              <a:rPr lang="en-US" smtClean="0"/>
              <a:t>39</a:t>
            </a:fld>
            <a:endParaRPr lang="en-US" dirty="0"/>
          </a:p>
        </p:txBody>
      </p:sp>
    </p:spTree>
    <p:extLst>
      <p:ext uri="{BB962C8B-B14F-4D97-AF65-F5344CB8AC3E}">
        <p14:creationId xmlns:p14="http://schemas.microsoft.com/office/powerpoint/2010/main" val="2315464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March 2020 and May 29, when the Supreme Court heard its first COVID case, lower courts issued 19 decisions discussing FE claims, usually brought against restrictions on worship. </a:t>
            </a:r>
          </a:p>
          <a:p>
            <a:endParaRPr lang="en-US" dirty="0"/>
          </a:p>
          <a:p>
            <a:r>
              <a:rPr lang="en-US" dirty="0"/>
              <a:t>On May 29, 2020 SCOTUS decided its first COVID case. This was a challenge to a California restriction on in-person gathering.</a:t>
            </a:r>
          </a:p>
          <a:p>
            <a:endParaRPr lang="en-US" dirty="0"/>
          </a:p>
          <a:p>
            <a:r>
              <a:rPr lang="en-US" dirty="0"/>
              <a:t>Like most of the court’s COVID-cases, it was decided from the court’s so-called shadow docket. These are the decisions rendered without full briefing.  There was no majority opinion. The Court simply refused to block the CA law.  But CJ Roberts issued a concurring decision, in which he cited Jacobson for the point that the </a:t>
            </a:r>
            <a:r>
              <a:rPr lang="en-US" dirty="0" err="1"/>
              <a:t>cons’t</a:t>
            </a:r>
            <a:r>
              <a:rPr lang="en-US" dirty="0"/>
              <a:t> principally entrusts health officials to politically accountable officials.</a:t>
            </a:r>
          </a:p>
          <a:p>
            <a:endParaRPr lang="en-US" dirty="0"/>
          </a:p>
          <a:p>
            <a:r>
              <a:rPr lang="en-US" dirty="0"/>
              <a:t>In a dissent, J. Kavanaugh argued that the state had not treated religious worship comparably to some comparable secular activities.</a:t>
            </a:r>
          </a:p>
          <a:p>
            <a:endParaRPr lang="en-US" dirty="0"/>
          </a:p>
          <a:p>
            <a:r>
              <a:rPr lang="en-US" dirty="0"/>
              <a:t>2 months later, the court again refused to block a restriction on worship. In this case, there was no majority decision, but there were several dissents. In one important one, J. Alito said that Jacobson was not relevant to FE cases.</a:t>
            </a:r>
          </a:p>
        </p:txBody>
      </p:sp>
      <p:sp>
        <p:nvSpPr>
          <p:cNvPr id="4" name="Slide Number Placeholder 3"/>
          <p:cNvSpPr>
            <a:spLocks noGrp="1"/>
          </p:cNvSpPr>
          <p:nvPr>
            <p:ph type="sldNum" sz="quarter" idx="5"/>
          </p:nvPr>
        </p:nvSpPr>
        <p:spPr/>
        <p:txBody>
          <a:bodyPr/>
          <a:lstStyle/>
          <a:p>
            <a:fld id="{7581DC07-71ED-F24E-9E7E-78A80594A4AB}" type="slidenum">
              <a:rPr lang="en-US" smtClean="0"/>
              <a:t>40</a:t>
            </a:fld>
            <a:endParaRPr lang="en-US" dirty="0"/>
          </a:p>
        </p:txBody>
      </p:sp>
    </p:spTree>
    <p:extLst>
      <p:ext uri="{BB962C8B-B14F-4D97-AF65-F5344CB8AC3E}">
        <p14:creationId xmlns:p14="http://schemas.microsoft.com/office/powerpoint/2010/main" val="1364097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victories won by FE plaintiffs follow in large measure from the evolution of the Supreme Court’s FE jurisprudence during the pandemic.</a:t>
            </a:r>
          </a:p>
          <a:p>
            <a:br>
              <a:rPr lang="en-US" dirty="0"/>
            </a:br>
            <a:r>
              <a:rPr lang="en-US" dirty="0"/>
              <a:t>Briefly, pre-pandemic, courts relied on 2 major S Ct cases to analyze FE challenges to PH laws: 1) Jacobson, which was not a FE case, but called on courts to uphold reasonable PH orders and give considerable deference to PH officials and 2) Smith, which held that laws that were neutral and generally applicable were subject only to RB review, the lowest level of review. This meant that a law banning all gatherings, for example, would probably be constitutional, even if it applied to religious gatherings. And in a concurring decision in May 2020, Chief Justice Roberts cited Jacobson for refusing to block a California restriction on gatherings that applied to worship. </a:t>
            </a:r>
          </a:p>
          <a:p>
            <a:endParaRPr lang="en-US" dirty="0"/>
          </a:p>
          <a:p>
            <a:r>
              <a:rPr lang="en-US" dirty="0"/>
              <a:t>But in Nov. 2020, the Supreme Court seemed to change course, in RCD v Cuomo. Without going into the details, the case concerned a law limiting the size of religious worship in COVID hot zones. The court could have blocked it under prior precedent, but instead, it held that the law was not neutral and generally applicable even though most secular gatherings were more harshly treated because some – like health care establishments – were not. Most importantly, the Court gave no deference to health officials, and found that the restriction could not pass SS because the state could not show that people had died from the plaintiff’s gatherings – effectively disallowing prevention.  And the Ct never discussed Jacobson.</a:t>
            </a:r>
          </a:p>
          <a:p>
            <a:endParaRPr lang="en-US" dirty="0"/>
          </a:p>
          <a:p>
            <a:r>
              <a:rPr lang="en-US" dirty="0"/>
              <a:t>In several cases between Nov. 2020 and April 2021, the court blocked further COVID restrictions. Then in April in Tandon v. Newsom, it applied RCD’s reasoning to an order restricting gatherings in home. The order made no mention of religion. Still because retail stores and train stations could have more people, the Ct blocked it.  And in June 2020, in Fulton, the Court held that if a law grants officials the power to grant exemptions, religious exemptions must be granted.</a:t>
            </a:r>
          </a:p>
          <a:p>
            <a:endParaRPr lang="en-US" dirty="0"/>
          </a:p>
          <a:p>
            <a:r>
              <a:rPr lang="en-US" dirty="0"/>
              <a:t>All together these cases have upended vaccine law – and several courts are now holding or suggesting that if a vaccine mandate allows for medical exemptions, it must provide for religious exemptions.</a:t>
            </a:r>
          </a:p>
        </p:txBody>
      </p:sp>
      <p:sp>
        <p:nvSpPr>
          <p:cNvPr id="4" name="Slide Number Placeholder 3"/>
          <p:cNvSpPr>
            <a:spLocks noGrp="1"/>
          </p:cNvSpPr>
          <p:nvPr>
            <p:ph type="sldNum" sz="quarter" idx="5"/>
          </p:nvPr>
        </p:nvSpPr>
        <p:spPr/>
        <p:txBody>
          <a:bodyPr/>
          <a:lstStyle/>
          <a:p>
            <a:fld id="{8183647D-2997-4F6F-ABD5-B6A2C2C37F14}" type="slidenum">
              <a:rPr lang="en-US" smtClean="0"/>
              <a:t>41</a:t>
            </a:fld>
            <a:endParaRPr lang="en-US"/>
          </a:p>
        </p:txBody>
      </p:sp>
    </p:spTree>
    <p:extLst>
      <p:ext uri="{BB962C8B-B14F-4D97-AF65-F5344CB8AC3E}">
        <p14:creationId xmlns:p14="http://schemas.microsoft.com/office/powerpoint/2010/main" val="420785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implications, it’s critical to note that this </a:t>
            </a:r>
            <a:r>
              <a:rPr lang="en-US" dirty="0" err="1"/>
              <a:t>doct</a:t>
            </a:r>
            <a:r>
              <a:rPr lang="en-US" dirty="0"/>
              <a:t>. reaches beyond laws that reg. worship qua worship.</a:t>
            </a:r>
          </a:p>
          <a:p>
            <a:endParaRPr lang="en-US" dirty="0"/>
          </a:p>
          <a:p>
            <a:r>
              <a:rPr lang="en-US" dirty="0"/>
              <a:t>In effect they can touch any law that regulates any activity or practice that any litigant claims substantially burdens their religious practice – so driving laws, if a religion requires one to speed.</a:t>
            </a:r>
          </a:p>
          <a:p>
            <a:endParaRPr lang="en-US" dirty="0"/>
          </a:p>
          <a:p>
            <a:r>
              <a:rPr lang="en-US" dirty="0"/>
              <a:t>And in deciding whether a religious practice is substantially burdened, the court gives substantial deference to the plaintiff; and does not care if the practice violates the tenets of any known religion. An individual can have a unique or idiosyncratic religion, or could read their religion differently than others. So even though most religions support vaccines, individuals can argue that vaccination violates their religion and they have.</a:t>
            </a:r>
          </a:p>
        </p:txBody>
      </p:sp>
      <p:sp>
        <p:nvSpPr>
          <p:cNvPr id="4" name="Slide Number Placeholder 3"/>
          <p:cNvSpPr>
            <a:spLocks noGrp="1"/>
          </p:cNvSpPr>
          <p:nvPr>
            <p:ph type="sldNum" sz="quarter" idx="5"/>
          </p:nvPr>
        </p:nvSpPr>
        <p:spPr/>
        <p:txBody>
          <a:bodyPr/>
          <a:lstStyle/>
          <a:p>
            <a:fld id="{7581DC07-71ED-F24E-9E7E-78A80594A4AB}" type="slidenum">
              <a:rPr lang="en-US" smtClean="0"/>
              <a:t>42</a:t>
            </a:fld>
            <a:endParaRPr lang="en-US" dirty="0"/>
          </a:p>
        </p:txBody>
      </p:sp>
    </p:spTree>
    <p:extLst>
      <p:ext uri="{BB962C8B-B14F-4D97-AF65-F5344CB8AC3E}">
        <p14:creationId xmlns:p14="http://schemas.microsoft.com/office/powerpoint/2010/main" val="356894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a bit of a flavor of these two type of cases, consider first mandates without exemptions.</a:t>
            </a:r>
          </a:p>
          <a:p>
            <a:endParaRPr lang="en-US" dirty="0"/>
          </a:p>
          <a:p>
            <a:r>
              <a:rPr lang="en-US" dirty="0"/>
              <a:t>In these cases, litigants have claimed that the presence of a medical exemption and the absence of a religious exemption violated Tandon’s comparability requirement.</a:t>
            </a:r>
          </a:p>
          <a:p>
            <a:endParaRPr lang="en-US" dirty="0"/>
          </a:p>
          <a:p>
            <a:r>
              <a:rPr lang="en-US" dirty="0"/>
              <a:t>3 federal courts of appeals have rejected that argument. For example, in a case concerning Maine’s COVID vaccine mandate for health care workers, the 1</a:t>
            </a:r>
            <a:r>
              <a:rPr lang="en-US" baseline="30000" dirty="0"/>
              <a:t>st</a:t>
            </a:r>
            <a:r>
              <a:rPr lang="en-US" dirty="0"/>
              <a:t> Cir. found that medical and religious exemptions are not comparable because medical exemptions protects health and religious exemptions do not.</a:t>
            </a:r>
          </a:p>
          <a:p>
            <a:endParaRPr lang="en-US" dirty="0"/>
          </a:p>
          <a:p>
            <a:r>
              <a:rPr lang="en-US" dirty="0"/>
              <a:t>The Supreme Court refused to hear that case, but in a strong dissent, 3 justices stated that the two exemptions were comparable and that the plaintiffs were likely to win on the merits.</a:t>
            </a:r>
          </a:p>
          <a:p>
            <a:endParaRPr lang="en-US" dirty="0"/>
          </a:p>
          <a:p>
            <a:r>
              <a:rPr lang="en-US" dirty="0"/>
              <a:t>Plaintiffs also prevailed in such claims before lower courts.</a:t>
            </a:r>
          </a:p>
          <a:p>
            <a:endParaRPr lang="en-US" dirty="0"/>
          </a:p>
          <a:p>
            <a:endParaRPr lang="en-US" dirty="0"/>
          </a:p>
        </p:txBody>
      </p:sp>
      <p:sp>
        <p:nvSpPr>
          <p:cNvPr id="4" name="Slide Number Placeholder 3"/>
          <p:cNvSpPr>
            <a:spLocks noGrp="1"/>
          </p:cNvSpPr>
          <p:nvPr>
            <p:ph type="sldNum" sz="quarter" idx="5"/>
          </p:nvPr>
        </p:nvSpPr>
        <p:spPr/>
        <p:txBody>
          <a:bodyPr/>
          <a:lstStyle/>
          <a:p>
            <a:fld id="{7581DC07-71ED-F24E-9E7E-78A80594A4AB}" type="slidenum">
              <a:rPr lang="en-US" smtClean="0"/>
              <a:t>43</a:t>
            </a:fld>
            <a:endParaRPr lang="en-US" dirty="0"/>
          </a:p>
        </p:txBody>
      </p:sp>
    </p:spTree>
    <p:extLst>
      <p:ext uri="{BB962C8B-B14F-4D97-AF65-F5344CB8AC3E}">
        <p14:creationId xmlns:p14="http://schemas.microsoft.com/office/powerpoint/2010/main" val="2565974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last month in a related case brought by workers challenging the same mandate, the 1</a:t>
            </a:r>
            <a:r>
              <a:rPr lang="en-US" baseline="30000" dirty="0"/>
              <a:t>st</a:t>
            </a:r>
            <a:r>
              <a:rPr lang="en-US" dirty="0"/>
              <a:t> Circ. Appeared to change its views, reversing a lower courts dismissal of the workers’ case, holding that the workers plausibly pled that statute violated Free Exercise Clause, and employers' failure to provide religious exemptions did not violate Title VII. In discussing the FE claim, the Court found it was plausible that the mandate treats comparable secular and religious activity dissimilarly without adequate justification. The court explained that its earlier ruling was based on the burden that plaintiffs carry in seeking a preliminary injunction; here at the dismissal of a case on the merits, the burden shifts and the court believed that the case should proceed to allow plaintiffs to establish their point on comparability.. </a:t>
            </a:r>
          </a:p>
        </p:txBody>
      </p:sp>
      <p:sp>
        <p:nvSpPr>
          <p:cNvPr id="4" name="Slide Number Placeholder 3"/>
          <p:cNvSpPr>
            <a:spLocks noGrp="1"/>
          </p:cNvSpPr>
          <p:nvPr>
            <p:ph type="sldNum" sz="quarter" idx="5"/>
          </p:nvPr>
        </p:nvSpPr>
        <p:spPr/>
        <p:txBody>
          <a:bodyPr/>
          <a:lstStyle/>
          <a:p>
            <a:fld id="{8CAFBAF7-5FBF-41CA-81CC-0E7CC6BA7213}" type="slidenum">
              <a:rPr lang="en-US" smtClean="0"/>
              <a:t>44</a:t>
            </a:fld>
            <a:endParaRPr lang="en-US"/>
          </a:p>
        </p:txBody>
      </p:sp>
    </p:spTree>
    <p:extLst>
      <p:ext uri="{BB962C8B-B14F-4D97-AF65-F5344CB8AC3E}">
        <p14:creationId xmlns:p14="http://schemas.microsoft.com/office/powerpoint/2010/main" val="216820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231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STATE RFRA Claims</a:t>
            </a:r>
          </a:p>
          <a:p>
            <a:r>
              <a:rPr lang="en-US" b="0" i="1" dirty="0" err="1">
                <a:solidFill>
                  <a:srgbClr val="3D3D3D"/>
                </a:solidFill>
                <a:effectLst/>
                <a:latin typeface="Source Sans Pro" panose="020F0502020204030204" pitchFamily="34" charset="0"/>
              </a:rPr>
              <a:t>Bosarge</a:t>
            </a:r>
            <a:r>
              <a:rPr lang="en-US" b="0" i="1" dirty="0">
                <a:solidFill>
                  <a:srgbClr val="3D3D3D"/>
                </a:solidFill>
                <a:effectLst/>
                <a:latin typeface="Source Sans Pro" panose="020F0502020204030204" pitchFamily="34" charset="0"/>
              </a:rPr>
              <a:t>: ”</a:t>
            </a:r>
            <a:r>
              <a:rPr lang="en-US" b="0" i="0" dirty="0">
                <a:solidFill>
                  <a:srgbClr val="3D3D3D"/>
                </a:solidFill>
                <a:effectLst/>
                <a:latin typeface="Source Sans Pro" panose="020F0502020204030204" pitchFamily="34" charset="0"/>
              </a:rPr>
              <a:t>Court is persuaded that Plaintiffs have demonstrated a likelihood of success on the merits on their facial challenge under the Free Exercise Clause, and that the MRFRA does not salvage the statute from its constitutional infirmity.” (8) </a:t>
            </a:r>
          </a:p>
          <a:p>
            <a:endParaRPr lang="en-US" b="0" i="0" dirty="0">
              <a:solidFill>
                <a:srgbClr val="3D3D3D"/>
              </a:solidFill>
              <a:effectLst/>
              <a:latin typeface="Source Sans Pro" panose="020F0502020204030204" pitchFamily="34" charset="0"/>
            </a:endParaRPr>
          </a:p>
          <a:p>
            <a:r>
              <a:rPr lang="en-US" b="0" i="1" dirty="0">
                <a:solidFill>
                  <a:srgbClr val="3D3D3D"/>
                </a:solidFill>
                <a:effectLst/>
                <a:latin typeface="Source Sans Pro" panose="020F0502020204030204" pitchFamily="34" charset="0"/>
              </a:rPr>
              <a:t>Brandon: </a:t>
            </a:r>
            <a:r>
              <a:rPr lang="en-US" sz="1800" b="0" i="0" u="none" strike="noStrike" dirty="0">
                <a:solidFill>
                  <a:srgbClr val="000000"/>
                </a:solidFill>
                <a:effectLst/>
                <a:latin typeface="Arial" panose="020B0604020202020204" pitchFamily="34" charset="0"/>
              </a:rPr>
              <a:t>Mandate allowed both medical and religious exemptions. The school district granted disability and medical exemptions but denied all requests for religious exemptions. Court applied </a:t>
            </a:r>
            <a:r>
              <a:rPr lang="en-US" sz="1800" b="1" i="0" u="none" strike="noStrike" dirty="0">
                <a:solidFill>
                  <a:srgbClr val="000000"/>
                </a:solidFill>
                <a:effectLst/>
                <a:latin typeface="Arial" panose="020B0604020202020204" pitchFamily="34" charset="0"/>
              </a:rPr>
              <a:t>strict scrutiny to 1a claim. </a:t>
            </a:r>
            <a:r>
              <a:rPr lang="en-US" sz="1800" b="0" i="0" u="none" strike="noStrike" dirty="0">
                <a:solidFill>
                  <a:srgbClr val="000000"/>
                </a:solidFill>
                <a:effectLst/>
                <a:latin typeface="Arial" panose="020B0604020202020204" pitchFamily="34" charset="0"/>
              </a:rPr>
              <a:t>Cited </a:t>
            </a:r>
            <a:r>
              <a:rPr lang="en-US" sz="1800" b="0" i="1" u="none" strike="noStrike" dirty="0">
                <a:solidFill>
                  <a:srgbClr val="000000"/>
                </a:solidFill>
                <a:effectLst/>
                <a:latin typeface="Arial" panose="020B0604020202020204" pitchFamily="34" charset="0"/>
              </a:rPr>
              <a:t>Heights Apartments </a:t>
            </a:r>
            <a:r>
              <a:rPr lang="en-US" sz="1800" b="0" i="0" u="none" strike="noStrike" dirty="0">
                <a:solidFill>
                  <a:srgbClr val="000000"/>
                </a:solidFill>
                <a:effectLst/>
                <a:latin typeface="Arial" panose="020B0604020202020204" pitchFamily="34" charset="0"/>
              </a:rPr>
              <a:t>to determine strict scrutiny for FEC. Found that the vaccination policy plausibly </a:t>
            </a:r>
            <a:r>
              <a:rPr lang="en-US" sz="1800" b="0" i="0" u="none" strike="noStrike" dirty="0" err="1">
                <a:solidFill>
                  <a:srgbClr val="000000"/>
                </a:solidFill>
                <a:effectLst/>
                <a:latin typeface="Arial" panose="020B0604020202020204" pitchFamily="34" charset="0"/>
              </a:rPr>
              <a:t>burdned</a:t>
            </a:r>
            <a:r>
              <a:rPr lang="en-US" sz="1800" b="0" i="0" u="none" strike="noStrike" dirty="0">
                <a:solidFill>
                  <a:srgbClr val="000000"/>
                </a:solidFill>
                <a:effectLst/>
                <a:latin typeface="Arial" panose="020B0604020202020204" pitchFamily="34" charset="0"/>
              </a:rPr>
              <a:t> Plaintiffs' religious beliefs through a policy that was not generally application, was not justified by a compelling state interest and was not narrowly tailored in pursuit of the interest. Court used rational basis review for SDP right to privacy argument, found to be rational, granted motion to dismiss. Used strict scrutiny to analyze the  EPC, determining the religious exemption-seekers to be a "class", analogized to </a:t>
            </a:r>
            <a:r>
              <a:rPr lang="en-US" sz="1800" b="0" i="1" u="none" strike="noStrike" dirty="0" err="1">
                <a:solidFill>
                  <a:srgbClr val="000000"/>
                </a:solidFill>
                <a:effectLst/>
                <a:latin typeface="Arial" panose="020B0604020202020204" pitchFamily="34" charset="0"/>
              </a:rPr>
              <a:t>Yick</a:t>
            </a:r>
            <a:r>
              <a:rPr lang="en-US" sz="1800" b="0" i="1" u="none" strike="noStrike" dirty="0">
                <a:solidFill>
                  <a:srgbClr val="000000"/>
                </a:solidFill>
                <a:effectLst/>
                <a:latin typeface="Arial" panose="020B0604020202020204" pitchFamily="34" charset="0"/>
              </a:rPr>
              <a:t> Wo</a:t>
            </a:r>
            <a:r>
              <a:rPr lang="en-US" sz="1800" b="0" i="0" u="none" strike="noStrike" dirty="0">
                <a:solidFill>
                  <a:srgbClr val="000000"/>
                </a:solidFill>
                <a:effectLst/>
                <a:latin typeface="Arial" panose="020B0604020202020204" pitchFamily="34" charset="0"/>
              </a:rPr>
              <a:t>. </a:t>
            </a:r>
            <a:endParaRPr lang="en-US" i="1" dirty="0"/>
          </a:p>
        </p:txBody>
      </p:sp>
      <p:sp>
        <p:nvSpPr>
          <p:cNvPr id="4" name="Slide Number Placeholder 3"/>
          <p:cNvSpPr>
            <a:spLocks noGrp="1"/>
          </p:cNvSpPr>
          <p:nvPr>
            <p:ph type="sldNum" sz="quarter" idx="5"/>
          </p:nvPr>
        </p:nvSpPr>
        <p:spPr/>
        <p:txBody>
          <a:bodyPr/>
          <a:lstStyle/>
          <a:p>
            <a:fld id="{8CAFBAF7-5FBF-41CA-81CC-0E7CC6BA7213}" type="slidenum">
              <a:rPr lang="en-US" smtClean="0"/>
              <a:t>45</a:t>
            </a:fld>
            <a:endParaRPr lang="en-US"/>
          </a:p>
        </p:txBody>
      </p:sp>
    </p:spTree>
    <p:extLst>
      <p:ext uri="{BB962C8B-B14F-4D97-AF65-F5344CB8AC3E}">
        <p14:creationId xmlns:p14="http://schemas.microsoft.com/office/powerpoint/2010/main" val="3242929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Plaintiffs have actually been more successful challenging the denials of exemptions that exist on paper.</a:t>
            </a:r>
          </a:p>
          <a:p>
            <a:endParaRPr lang="en-US" dirty="0"/>
          </a:p>
          <a:p>
            <a:r>
              <a:rPr lang="en-US" dirty="0"/>
              <a:t>In one case, a district court ruled that the Navy’s failure to grant sailors an exemption violated the FE clause. The 5</a:t>
            </a:r>
            <a:r>
              <a:rPr lang="en-US" baseline="30000" dirty="0"/>
              <a:t>th</a:t>
            </a:r>
            <a:r>
              <a:rPr lang="en-US" dirty="0"/>
              <a:t> Cir. upheld the opinion on statutory grounds, but ruled that the denial could not pass SS.</a:t>
            </a:r>
          </a:p>
          <a:p>
            <a:endParaRPr lang="en-US" dirty="0"/>
          </a:p>
          <a:p>
            <a:r>
              <a:rPr lang="en-US" dirty="0"/>
              <a:t>SCOTUS granted a limited stay, but again several justices argued that the Navy’s action was </a:t>
            </a:r>
            <a:r>
              <a:rPr lang="en-US" dirty="0" err="1"/>
              <a:t>uncons’t</a:t>
            </a:r>
            <a:r>
              <a:rPr lang="en-US" dirty="0"/>
              <a:t>.</a:t>
            </a:r>
          </a:p>
          <a:p>
            <a:endParaRPr lang="en-US" dirty="0"/>
          </a:p>
          <a:p>
            <a:r>
              <a:rPr lang="en-US" dirty="0"/>
              <a:t>In February 2023, the Secretary of Defense withdrew the vaccine mandate. This withdrawal eliminated the distinction of vaccinated and unvaccinated service members  and removes any disciplinary action or remark from their profiles. Service members continued their cases to appellate courts in several Circuits (e.g., Fourth, Fifth, Sixth,  and Eleventh Circuits). Cases were dismissed as Moot. Plaintiffs in the Sixth Circuit filed to reargue, stating hat without an official decision on the religious exemption questions, there was nothing stopping the federal government from enacting the policy in the future. </a:t>
            </a:r>
          </a:p>
        </p:txBody>
      </p:sp>
      <p:sp>
        <p:nvSpPr>
          <p:cNvPr id="4" name="Slide Number Placeholder 3"/>
          <p:cNvSpPr>
            <a:spLocks noGrp="1"/>
          </p:cNvSpPr>
          <p:nvPr>
            <p:ph type="sldNum" sz="quarter" idx="5"/>
          </p:nvPr>
        </p:nvSpPr>
        <p:spPr/>
        <p:txBody>
          <a:bodyPr/>
          <a:lstStyle/>
          <a:p>
            <a:fld id="{7581DC07-71ED-F24E-9E7E-78A80594A4AB}" type="slidenum">
              <a:rPr lang="en-US" smtClean="0"/>
              <a:t>46</a:t>
            </a:fld>
            <a:endParaRPr lang="en-US" dirty="0"/>
          </a:p>
        </p:txBody>
      </p:sp>
    </p:spTree>
    <p:extLst>
      <p:ext uri="{BB962C8B-B14F-4D97-AF65-F5344CB8AC3E}">
        <p14:creationId xmlns:p14="http://schemas.microsoft.com/office/powerpoint/2010/main" val="673571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2021, many cases were brought against federal orders.</a:t>
            </a:r>
          </a:p>
          <a:p>
            <a:endParaRPr lang="en-US" dirty="0"/>
          </a:p>
          <a:p>
            <a:r>
              <a:rPr lang="en-US" dirty="0"/>
              <a:t>The gov’t fared poorly in these cases. </a:t>
            </a:r>
          </a:p>
          <a:p>
            <a:r>
              <a:rPr lang="en-US" dirty="0"/>
              <a:t>The most major development here is the canonization of the MQD – which holds that orders or regulations relating to a major question are invalid unless the power to issue such order or regulation is explicitly granted by statute. In other words, officials cannot use broad grants of authority – catchall phrases – to regulate a major issue.</a:t>
            </a:r>
          </a:p>
          <a:p>
            <a:endParaRPr lang="en-US" dirty="0"/>
          </a:p>
          <a:p>
            <a:r>
              <a:rPr lang="en-US" dirty="0"/>
              <a:t>The Court has used it to strike CDC’s eviction moratorium, OSHA’s vaccine or test mandate as well as EPA’s power to regulate green house gases and more recently the President’s student debt forgiveness program.</a:t>
            </a:r>
          </a:p>
          <a:p>
            <a:endParaRPr lang="en-US" dirty="0"/>
          </a:p>
          <a:p>
            <a:r>
              <a:rPr lang="en-US" dirty="0"/>
              <a:t>OSHA vs. CMS: one agency’s Secretary is given greater deference to impose vaccine mandates among employees. </a:t>
            </a:r>
          </a:p>
          <a:p>
            <a:endParaRPr lang="en-US" dirty="0"/>
          </a:p>
          <a:p>
            <a:r>
              <a:rPr lang="en-US" dirty="0"/>
              <a:t>Lower courts used it to strike CDC’s mask mandate for travel and several vaccine mandates.</a:t>
            </a:r>
          </a:p>
          <a:p>
            <a:endParaRPr lang="en-US" dirty="0"/>
          </a:p>
          <a:p>
            <a:r>
              <a:rPr lang="en-US" dirty="0"/>
              <a:t>A key question: what is a major question. The justices have given some hints – novelty, effect on the economy, but the answer is still uncertain. Another question is whether state courts will begin to follow it? So far, we haven’t seen that – at least in the state courts that have upheld authority – but it is important to remember that SCT cases affect state jurisprudence.</a:t>
            </a:r>
          </a:p>
          <a:p>
            <a:endParaRPr lang="en-US" dirty="0"/>
          </a:p>
        </p:txBody>
      </p:sp>
      <p:sp>
        <p:nvSpPr>
          <p:cNvPr id="4" name="Slide Number Placeholder 3"/>
          <p:cNvSpPr>
            <a:spLocks noGrp="1"/>
          </p:cNvSpPr>
          <p:nvPr>
            <p:ph type="sldNum" sz="quarter" idx="5"/>
          </p:nvPr>
        </p:nvSpPr>
        <p:spPr/>
        <p:txBody>
          <a:bodyPr/>
          <a:lstStyle/>
          <a:p>
            <a:fld id="{8183647D-2997-4F6F-ABD5-B6A2C2C37F14}" type="slidenum">
              <a:rPr lang="en-US" smtClean="0"/>
              <a:t>47</a:t>
            </a:fld>
            <a:endParaRPr lang="en-US"/>
          </a:p>
        </p:txBody>
      </p:sp>
    </p:spTree>
    <p:extLst>
      <p:ext uri="{BB962C8B-B14F-4D97-AF65-F5344CB8AC3E}">
        <p14:creationId xmlns:p14="http://schemas.microsoft.com/office/powerpoint/2010/main" val="3424345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Firefighters4Freedom v. City of Los Angeles  </a:t>
            </a:r>
            <a:r>
              <a:rPr lang="en-US" dirty="0"/>
              <a:t>“</a:t>
            </a:r>
            <a:r>
              <a:rPr lang="en-US" b="0" i="0" dirty="0">
                <a:solidFill>
                  <a:srgbClr val="3D3D3D"/>
                </a:solidFill>
                <a:effectLst/>
                <a:latin typeface="Source Sans Pro" panose="020B0503030403020204" pitchFamily="34" charset="0"/>
              </a:rPr>
              <a:t>A trial court, of course, may take judicial notice of certain aspects of the COVID-19 pandemic, the disease caused by the virus, and the existence of certain government actions and publications concerning COVID-19. But the trial court here took judicial notice of the truth of disputed factual matters.” (1) </a:t>
            </a:r>
          </a:p>
          <a:p>
            <a:endParaRPr lang="en-US" b="0" i="0" dirty="0">
              <a:solidFill>
                <a:srgbClr val="3D3D3D"/>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8CAFBAF7-5FBF-41CA-81CC-0E7CC6BA7213}" type="slidenum">
              <a:rPr lang="en-US" smtClean="0"/>
              <a:t>49</a:t>
            </a:fld>
            <a:endParaRPr lang="en-US"/>
          </a:p>
        </p:txBody>
      </p:sp>
    </p:spTree>
    <p:extLst>
      <p:ext uri="{BB962C8B-B14F-4D97-AF65-F5344CB8AC3E}">
        <p14:creationId xmlns:p14="http://schemas.microsoft.com/office/powerpoint/2010/main" val="3415442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565656"/>
                </a:solidFill>
                <a:effectLst/>
                <a:latin typeface="Source Sans Pro" panose="020B0503030403020204" pitchFamily="34" charset="0"/>
              </a:rPr>
              <a:t>Plaintiff asserting religious discrimination claim under Title VII must make prima facie case that bona fide religious practice conflicts with employment requirement and was reason for adverse employment action, and if she does so, burden then shifts to employer to show that it offered reasonable accommodation or, if it did not offer accommodation, that doing so would have resulted in undue hardship.” </a:t>
            </a:r>
            <a:r>
              <a:rPr lang="en-US" b="0" i="1" dirty="0">
                <a:solidFill>
                  <a:srgbClr val="565656"/>
                </a:solidFill>
                <a:effectLst/>
                <a:latin typeface="Source Sans Pro" panose="020B0503030403020204" pitchFamily="34" charset="0"/>
              </a:rPr>
              <a:t>Lowe v. Mills</a:t>
            </a:r>
          </a:p>
          <a:p>
            <a:endParaRPr lang="en-US" b="0" i="1" dirty="0">
              <a:solidFill>
                <a:srgbClr val="565656"/>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CAFBAF7-5FBF-41CA-81CC-0E7CC6BA7213}" type="slidenum">
              <a:rPr lang="en-US" smtClean="0"/>
              <a:t>50</a:t>
            </a:fld>
            <a:endParaRPr lang="en-US"/>
          </a:p>
        </p:txBody>
      </p:sp>
    </p:spTree>
    <p:extLst>
      <p:ext uri="{BB962C8B-B14F-4D97-AF65-F5344CB8AC3E}">
        <p14:creationId xmlns:p14="http://schemas.microsoft.com/office/powerpoint/2010/main" val="2572076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6 states that don’t have a religious exemption, until the past year, courts consistently held that the failure to have an exemption was not unconstitutional.</a:t>
            </a:r>
          </a:p>
          <a:p>
            <a:endParaRPr lang="en-US" dirty="0"/>
          </a:p>
          <a:p>
            <a:r>
              <a:rPr lang="en-US" dirty="0"/>
              <a:t>But last fall the 2</a:t>
            </a:r>
            <a:r>
              <a:rPr lang="en-US" baseline="30000" dirty="0"/>
              <a:t>nd</a:t>
            </a:r>
            <a:r>
              <a:rPr lang="en-US" dirty="0"/>
              <a:t> Cir. suggested that a NY law keeping unvaccinated children with religious exemptions out of school during a measles outbreak, but not unvaccinated children with a medical exemption out, may violate the FE clause. The court sent the case back to a lower court for a trial.</a:t>
            </a:r>
          </a:p>
          <a:p>
            <a:endParaRPr lang="en-US" b="1" dirty="0"/>
          </a:p>
          <a:p>
            <a:r>
              <a:rPr lang="en-US" b="0" dirty="0"/>
              <a:t>Recently</a:t>
            </a:r>
            <a:r>
              <a:rPr lang="en-US" b="1" dirty="0"/>
              <a:t>,  </a:t>
            </a:r>
            <a:r>
              <a:rPr lang="en-US" b="0" dirty="0"/>
              <a:t>a</a:t>
            </a:r>
            <a:r>
              <a:rPr lang="en-US" b="1" dirty="0"/>
              <a:t> </a:t>
            </a:r>
            <a:r>
              <a:rPr lang="en-US" dirty="0"/>
              <a:t>group that has been challenging vaccine laws claims that it won an order from a federal court in Miss. Holding that that state’s failure to have a religious exemption violates the FE clause. </a:t>
            </a:r>
          </a:p>
          <a:p>
            <a:endParaRPr lang="en-US" dirty="0"/>
          </a:p>
          <a:p>
            <a:r>
              <a:rPr lang="en-US" dirty="0"/>
              <a:t>In short, I think as we go forward, we can expect more challenges and more successful challenges to state vaccine mandates.   And unfortunately, increases in vaccine preventable diseases may follow.</a:t>
            </a:r>
          </a:p>
          <a:p>
            <a:endParaRPr lang="en-US" dirty="0"/>
          </a:p>
          <a:p>
            <a:endParaRPr lang="en-US" dirty="0"/>
          </a:p>
        </p:txBody>
      </p:sp>
      <p:sp>
        <p:nvSpPr>
          <p:cNvPr id="4" name="Slide Number Placeholder 3"/>
          <p:cNvSpPr>
            <a:spLocks noGrp="1"/>
          </p:cNvSpPr>
          <p:nvPr>
            <p:ph type="sldNum" sz="quarter" idx="5"/>
          </p:nvPr>
        </p:nvSpPr>
        <p:spPr/>
        <p:txBody>
          <a:bodyPr/>
          <a:lstStyle/>
          <a:p>
            <a:fld id="{7581DC07-71ED-F24E-9E7E-78A80594A4AB}" type="slidenum">
              <a:rPr lang="en-US" smtClean="0"/>
              <a:t>51</a:t>
            </a:fld>
            <a:endParaRPr lang="en-US" dirty="0"/>
          </a:p>
        </p:txBody>
      </p:sp>
    </p:spTree>
    <p:extLst>
      <p:ext uri="{BB962C8B-B14F-4D97-AF65-F5344CB8AC3E}">
        <p14:creationId xmlns:p14="http://schemas.microsoft.com/office/powerpoint/2010/main" val="1103953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uncertain is whether the new FE litigation will affect other PH laws – </a:t>
            </a:r>
          </a:p>
          <a:p>
            <a:r>
              <a:rPr lang="en-US" dirty="0"/>
              <a:t>And whether the ability of religious objectors to opt out will lower the temperature on the culture wars over health, over create a new pathway for contestation, disunity, and the evisceration of PH.</a:t>
            </a:r>
          </a:p>
        </p:txBody>
      </p:sp>
      <p:sp>
        <p:nvSpPr>
          <p:cNvPr id="4" name="Slide Number Placeholder 3"/>
          <p:cNvSpPr>
            <a:spLocks noGrp="1"/>
          </p:cNvSpPr>
          <p:nvPr>
            <p:ph type="sldNum" sz="quarter" idx="5"/>
          </p:nvPr>
        </p:nvSpPr>
        <p:spPr/>
        <p:txBody>
          <a:bodyPr/>
          <a:lstStyle/>
          <a:p>
            <a:fld id="{7581DC07-71ED-F24E-9E7E-78A80594A4AB}" type="slidenum">
              <a:rPr lang="en-US" smtClean="0"/>
              <a:t>52</a:t>
            </a:fld>
            <a:endParaRPr lang="en-US" dirty="0"/>
          </a:p>
        </p:txBody>
      </p:sp>
    </p:spTree>
    <p:extLst>
      <p:ext uri="{BB962C8B-B14F-4D97-AF65-F5344CB8AC3E}">
        <p14:creationId xmlns:p14="http://schemas.microsoft.com/office/powerpoint/2010/main" val="2645829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1EE41-F465-4E58-BB87-F1FD388A66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599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28688">
              <a:defRPr>
                <a:solidFill>
                  <a:schemeClr val="tx1"/>
                </a:solidFill>
                <a:latin typeface="Verdana" panose="020B0604030504040204" pitchFamily="34" charset="0"/>
                <a:ea typeface="ヒラギノ角ゴ Pro W3" pitchFamily="-80" charset="-128"/>
              </a:defRPr>
            </a:lvl1pPr>
            <a:lvl2pPr marL="742950" indent="-285750" defTabSz="928688">
              <a:defRPr>
                <a:solidFill>
                  <a:schemeClr val="tx1"/>
                </a:solidFill>
                <a:latin typeface="Verdana" panose="020B0604030504040204" pitchFamily="34" charset="0"/>
                <a:ea typeface="ヒラギノ角ゴ Pro W3" pitchFamily="-80" charset="-128"/>
              </a:defRPr>
            </a:lvl2pPr>
            <a:lvl3pPr marL="1143000" indent="-228600" defTabSz="928688">
              <a:defRPr>
                <a:solidFill>
                  <a:schemeClr val="tx1"/>
                </a:solidFill>
                <a:latin typeface="Verdana" panose="020B0604030504040204" pitchFamily="34" charset="0"/>
                <a:ea typeface="ヒラギノ角ゴ Pro W3" pitchFamily="-80" charset="-128"/>
              </a:defRPr>
            </a:lvl3pPr>
            <a:lvl4pPr marL="1600200" indent="-228600" defTabSz="928688">
              <a:defRPr>
                <a:solidFill>
                  <a:schemeClr val="tx1"/>
                </a:solidFill>
                <a:latin typeface="Verdana" panose="020B0604030504040204" pitchFamily="34" charset="0"/>
                <a:ea typeface="ヒラギノ角ゴ Pro W3" pitchFamily="-80" charset="-128"/>
              </a:defRPr>
            </a:lvl4pPr>
            <a:lvl5pPr marL="2057400" indent="-228600" defTabSz="928688">
              <a:defRPr>
                <a:solidFill>
                  <a:schemeClr val="tx1"/>
                </a:solidFill>
                <a:latin typeface="Verdana" panose="020B0604030504040204" pitchFamily="34" charset="0"/>
                <a:ea typeface="ヒラギノ角ゴ Pro W3" pitchFamily="-80" charset="-128"/>
              </a:defRPr>
            </a:lvl5pPr>
            <a:lvl6pPr marL="2514600" indent="-228600" defTabSz="928688" eaLnBrk="0" fontAlgn="base" hangingPunct="0">
              <a:spcBef>
                <a:spcPct val="0"/>
              </a:spcBef>
              <a:spcAft>
                <a:spcPct val="0"/>
              </a:spcAft>
              <a:defRPr>
                <a:solidFill>
                  <a:schemeClr val="tx1"/>
                </a:solidFill>
                <a:latin typeface="Verdana" panose="020B0604030504040204" pitchFamily="34" charset="0"/>
                <a:ea typeface="ヒラギノ角ゴ Pro W3" pitchFamily="-80" charset="-128"/>
              </a:defRPr>
            </a:lvl6pPr>
            <a:lvl7pPr marL="2971800" indent="-228600" defTabSz="928688" eaLnBrk="0" fontAlgn="base" hangingPunct="0">
              <a:spcBef>
                <a:spcPct val="0"/>
              </a:spcBef>
              <a:spcAft>
                <a:spcPct val="0"/>
              </a:spcAft>
              <a:defRPr>
                <a:solidFill>
                  <a:schemeClr val="tx1"/>
                </a:solidFill>
                <a:latin typeface="Verdana" panose="020B0604030504040204" pitchFamily="34" charset="0"/>
                <a:ea typeface="ヒラギノ角ゴ Pro W3" pitchFamily="-80" charset="-128"/>
              </a:defRPr>
            </a:lvl7pPr>
            <a:lvl8pPr marL="3429000" indent="-228600" defTabSz="928688" eaLnBrk="0" fontAlgn="base" hangingPunct="0">
              <a:spcBef>
                <a:spcPct val="0"/>
              </a:spcBef>
              <a:spcAft>
                <a:spcPct val="0"/>
              </a:spcAft>
              <a:defRPr>
                <a:solidFill>
                  <a:schemeClr val="tx1"/>
                </a:solidFill>
                <a:latin typeface="Verdana" panose="020B0604030504040204" pitchFamily="34" charset="0"/>
                <a:ea typeface="ヒラギノ角ゴ Pro W3" pitchFamily="-80" charset="-128"/>
              </a:defRPr>
            </a:lvl8pPr>
            <a:lvl9pPr marL="3886200" indent="-228600" defTabSz="928688" eaLnBrk="0" fontAlgn="base" hangingPunct="0">
              <a:spcBef>
                <a:spcPct val="0"/>
              </a:spcBef>
              <a:spcAft>
                <a:spcPct val="0"/>
              </a:spcAft>
              <a:defRPr>
                <a:solidFill>
                  <a:schemeClr val="tx1"/>
                </a:solidFill>
                <a:latin typeface="Verdana" panose="020B0604030504040204" pitchFamily="34" charset="0"/>
                <a:ea typeface="ヒラギノ角ゴ Pro W3" pitchFamily="-80" charset="-128"/>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2FDA4B54-1BC1-41E2-880F-A93CDFEBC0C1}"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28688" rtl="0" eaLnBrk="1" fontAlgn="auto" latinLnBrk="0" hangingPunct="1">
                <a:lnSpc>
                  <a:spcPct val="100000"/>
                </a:lnSpc>
                <a:spcBef>
                  <a:spcPts val="0"/>
                </a:spcBef>
                <a:spcAft>
                  <a:spcPts val="0"/>
                </a:spcAft>
                <a:buClrTx/>
                <a:buSzTx/>
                <a:buFontTx/>
                <a:buNone/>
                <a:tabLst/>
                <a:defRPr/>
              </a:pPr>
              <a:t>57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499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1EE41-F465-4E58-BB87-F1FD388A66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59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7044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1EE41-F465-4E58-BB87-F1FD388A66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4391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D594E3-A7CF-4259-A06D-10181B4B349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135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33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674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56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d7d2813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7d7d2813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C1019C1-8164-4AE7-987A-A500E2A7F90B}" type="datetimeFigureOut">
              <a:rPr lang="en-US" smtClean="0"/>
              <a:t>7/26/2023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63A25CC-496D-4F3C-965D-B67B4EFE34F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34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1019C1-8164-4AE7-987A-A500E2A7F90B}"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126344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1019C1-8164-4AE7-987A-A500E2A7F90B}"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61063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9" name="Google Shape;19;p4"/>
          <p:cNvSpPr txBox="1">
            <a:spLocks noGrp="1"/>
          </p:cNvSpPr>
          <p:nvPr>
            <p:ph type="body" idx="1"/>
          </p:nvPr>
        </p:nvSpPr>
        <p:spPr>
          <a:xfrm>
            <a:off x="215367" y="1090967"/>
            <a:ext cx="11360800" cy="4824000"/>
          </a:xfrm>
          <a:prstGeom prst="rect">
            <a:avLst/>
          </a:prstGeom>
        </p:spPr>
        <p:txBody>
          <a:bodyPr spcFirstLastPara="1" wrap="square" lIns="91425" tIns="91425" rIns="91425" bIns="91425" anchor="t" anchorCtr="0"/>
          <a:lstStyle>
            <a:lvl1pPr marL="609585" lvl="0" indent="-457189">
              <a:lnSpc>
                <a:spcPct val="125000"/>
              </a:lnSpc>
              <a:spcBef>
                <a:spcPts val="0"/>
              </a:spcBef>
              <a:spcAft>
                <a:spcPts val="0"/>
              </a:spcAft>
              <a:buClr>
                <a:srgbClr val="A41E35"/>
              </a:buClr>
              <a:buSzPts val="1800"/>
              <a:buFont typeface="Roboto"/>
              <a:buChar char="●"/>
              <a:defRPr>
                <a:solidFill>
                  <a:srgbClr val="000000"/>
                </a:solidFill>
                <a:latin typeface="+mn-lt"/>
                <a:ea typeface="Roboto"/>
                <a:cs typeface="Roboto"/>
                <a:sym typeface="Roboto"/>
              </a:defRPr>
            </a:lvl1pPr>
            <a:lvl2pPr marL="1219170" lvl="1"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2pPr>
            <a:lvl3pPr marL="1828754" lvl="2"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3pPr>
            <a:lvl4pPr marL="2438339" lvl="3"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4pPr>
            <a:lvl5pPr marL="3047924" lvl="4"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5pPr>
            <a:lvl6pPr marL="3657509" lvl="5"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6pPr>
            <a:lvl7pPr marL="4267093" lvl="6"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7pPr>
            <a:lvl8pPr marL="4876678" lvl="7"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8pPr>
            <a:lvl9pPr marL="5486263" lvl="8" indent="-423323">
              <a:lnSpc>
                <a:spcPct val="125000"/>
              </a:lnSpc>
              <a:spcBef>
                <a:spcPts val="2133"/>
              </a:spcBef>
              <a:spcAft>
                <a:spcPts val="2133"/>
              </a:spcAft>
              <a:buClr>
                <a:srgbClr val="A41E35"/>
              </a:buClr>
              <a:buSzPts val="1400"/>
              <a:buFont typeface="Roboto"/>
              <a:buChar char="■"/>
              <a:defRPr>
                <a:solidFill>
                  <a:srgbClr val="000000"/>
                </a:solidFill>
                <a:latin typeface="Roboto"/>
                <a:ea typeface="Roboto"/>
                <a:cs typeface="Roboto"/>
                <a:sym typeface="Roboto"/>
              </a:defRPr>
            </a:lvl9pPr>
          </a:lstStyle>
          <a:p>
            <a:pPr lvl="0"/>
            <a:r>
              <a:rPr lang="en-US"/>
              <a:t>Edit Master text styles</a:t>
            </a:r>
          </a:p>
        </p:txBody>
      </p:sp>
      <p:sp>
        <p:nvSpPr>
          <p:cNvPr id="23" name="Google Shape;23;p4"/>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dirty="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4075108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A41E35"/>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5000"/>
              <a:buNone/>
              <a:defRPr sz="6667">
                <a:solidFill>
                  <a:srgbClr val="FFFFFF"/>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6" name="Google Shape;16;p3"/>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4"/>
              </a:buClr>
              <a:buSzPts val="2500"/>
              <a:buFont typeface="Roboto Medium"/>
              <a:buNone/>
              <a:defRPr sz="3333" b="1">
                <a:solidFill>
                  <a:schemeClr val="accent4"/>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383368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A41E35"/>
              </a:buClr>
              <a:buSzPts val="5000"/>
              <a:buNone/>
              <a:defRPr sz="6667">
                <a:solidFill>
                  <a:srgbClr val="A41E35"/>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0" name="Google Shape;10;p2"/>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dk2"/>
              </a:buClr>
              <a:buSzPts val="2500"/>
              <a:buFont typeface="Roboto Medium"/>
              <a:buNone/>
              <a:defRPr sz="3333" b="1">
                <a:solidFill>
                  <a:schemeClr val="dk2"/>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339136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6" name="Google Shape;36;p7"/>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rtl="0">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rtl="0">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rtl="0">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rtl="0">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rtl="0">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rtl="0">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rtl="0">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rtl="0">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rtl="0">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40" name="Google Shape;40;p7"/>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1357881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3CDCD-7813-7659-004E-8E4FDF75B6E7}"/>
              </a:ext>
            </a:extLst>
          </p:cNvPr>
          <p:cNvSpPr>
            <a:spLocks noGrp="1"/>
          </p:cNvSpPr>
          <p:nvPr>
            <p:ph type="dt" sz="half" idx="10"/>
          </p:nvPr>
        </p:nvSpPr>
        <p:spPr/>
        <p:txBody>
          <a:bodyPr/>
          <a:lstStyle/>
          <a:p>
            <a:fld id="{224376E2-55C7-4608-9914-2CB2D61BBFD1}" type="datetimeFigureOut">
              <a:rPr lang="en-US" smtClean="0"/>
              <a:t>7/26/2023</a:t>
            </a:fld>
            <a:endParaRPr lang="en-US"/>
          </a:p>
        </p:txBody>
      </p:sp>
      <p:sp>
        <p:nvSpPr>
          <p:cNvPr id="3" name="Footer Placeholder 2">
            <a:extLst>
              <a:ext uri="{FF2B5EF4-FFF2-40B4-BE49-F238E27FC236}">
                <a16:creationId xmlns:a16="http://schemas.microsoft.com/office/drawing/2014/main" id="{53B65CD6-BB50-A002-30EB-4042FCF7B3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966D7-23CB-AB33-8CCE-BC48F2F4EF8A}"/>
              </a:ext>
            </a:extLst>
          </p:cNvPr>
          <p:cNvSpPr>
            <a:spLocks noGrp="1"/>
          </p:cNvSpPr>
          <p:nvPr>
            <p:ph type="sldNum" sz="quarter" idx="12"/>
          </p:nvPr>
        </p:nvSpPr>
        <p:spPr/>
        <p:txBody>
          <a:bodyPr/>
          <a:lstStyle/>
          <a:p>
            <a:fld id="{D34FFA55-A859-4BE0-8ECA-39B6FD96F8F3}" type="slidenum">
              <a:rPr lang="en-US" smtClean="0"/>
              <a:t>‹#›</a:t>
            </a:fld>
            <a:endParaRPr lang="en-US"/>
          </a:p>
        </p:txBody>
      </p:sp>
    </p:spTree>
    <p:extLst>
      <p:ext uri="{BB962C8B-B14F-4D97-AF65-F5344CB8AC3E}">
        <p14:creationId xmlns:p14="http://schemas.microsoft.com/office/powerpoint/2010/main" val="229052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dirty="0"/>
          </a:p>
        </p:txBody>
      </p:sp>
      <p:sp>
        <p:nvSpPr>
          <p:cNvPr id="26" name="Google Shape;26;p5"/>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27" name="Google Shape;27;p5"/>
          <p:cNvSpPr txBox="1">
            <a:spLocks noGrp="1"/>
          </p:cNvSpPr>
          <p:nvPr>
            <p:ph type="body" idx="2"/>
          </p:nvPr>
        </p:nvSpPr>
        <p:spPr>
          <a:xfrm>
            <a:off x="6240000" y="1141033"/>
            <a:ext cx="5333200" cy="4906400"/>
          </a:xfrm>
          <a:prstGeom prst="rect">
            <a:avLst/>
          </a:prstGeom>
        </p:spPr>
        <p:txBody>
          <a:bodyPr spcFirstLastPara="1" wrap="square" lIns="91425" tIns="91425" rIns="91425" bIns="91425" anchor="t" anchorCtr="0"/>
          <a:lstStyle>
            <a:lvl1pPr marL="609585" lvl="0" indent="-423323">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06390">
              <a:lnSpc>
                <a:spcPct val="125000"/>
              </a:lnSpc>
              <a:spcBef>
                <a:spcPts val="2133"/>
              </a:spcBef>
              <a:spcAft>
                <a:spcPts val="0"/>
              </a:spcAft>
              <a:buSzPts val="1200"/>
              <a:buFont typeface="Roboto"/>
              <a:buChar char="○"/>
              <a:defRPr sz="1600">
                <a:latin typeface="Roboto"/>
                <a:ea typeface="Roboto"/>
                <a:cs typeface="Roboto"/>
                <a:sym typeface="Roboto"/>
              </a:defRPr>
            </a:lvl2pPr>
            <a:lvl3pPr marL="1828754" lvl="2" indent="-406390">
              <a:lnSpc>
                <a:spcPct val="125000"/>
              </a:lnSpc>
              <a:spcBef>
                <a:spcPts val="2133"/>
              </a:spcBef>
              <a:spcAft>
                <a:spcPts val="0"/>
              </a:spcAft>
              <a:buSzPts val="1200"/>
              <a:buFont typeface="Roboto"/>
              <a:buChar char="■"/>
              <a:defRPr sz="1600">
                <a:latin typeface="Roboto"/>
                <a:ea typeface="Roboto"/>
                <a:cs typeface="Roboto"/>
                <a:sym typeface="Roboto"/>
              </a:defRPr>
            </a:lvl3pPr>
            <a:lvl4pPr marL="2438339" lvl="3" indent="-406390">
              <a:lnSpc>
                <a:spcPct val="125000"/>
              </a:lnSpc>
              <a:spcBef>
                <a:spcPts val="2133"/>
              </a:spcBef>
              <a:spcAft>
                <a:spcPts val="0"/>
              </a:spcAft>
              <a:buSzPts val="1200"/>
              <a:buFont typeface="Roboto"/>
              <a:buChar char="●"/>
              <a:defRPr sz="1600">
                <a:latin typeface="Roboto"/>
                <a:ea typeface="Roboto"/>
                <a:cs typeface="Roboto"/>
                <a:sym typeface="Roboto"/>
              </a:defRPr>
            </a:lvl4pPr>
            <a:lvl5pPr marL="3047924" lvl="4" indent="-406390">
              <a:lnSpc>
                <a:spcPct val="125000"/>
              </a:lnSpc>
              <a:spcBef>
                <a:spcPts val="2133"/>
              </a:spcBef>
              <a:spcAft>
                <a:spcPts val="0"/>
              </a:spcAft>
              <a:buSzPts val="1200"/>
              <a:buFont typeface="Roboto"/>
              <a:buChar char="○"/>
              <a:defRPr sz="1600">
                <a:latin typeface="Roboto"/>
                <a:ea typeface="Roboto"/>
                <a:cs typeface="Roboto"/>
                <a:sym typeface="Roboto"/>
              </a:defRPr>
            </a:lvl5pPr>
            <a:lvl6pPr marL="3657509" lvl="5" indent="-406390">
              <a:lnSpc>
                <a:spcPct val="125000"/>
              </a:lnSpc>
              <a:spcBef>
                <a:spcPts val="2133"/>
              </a:spcBef>
              <a:spcAft>
                <a:spcPts val="0"/>
              </a:spcAft>
              <a:buSzPts val="1200"/>
              <a:buFont typeface="Roboto"/>
              <a:buChar char="■"/>
              <a:defRPr sz="1600">
                <a:latin typeface="Roboto"/>
                <a:ea typeface="Roboto"/>
                <a:cs typeface="Roboto"/>
                <a:sym typeface="Roboto"/>
              </a:defRPr>
            </a:lvl6pPr>
            <a:lvl7pPr marL="4267093" lvl="6" indent="-406390">
              <a:lnSpc>
                <a:spcPct val="125000"/>
              </a:lnSpc>
              <a:spcBef>
                <a:spcPts val="2133"/>
              </a:spcBef>
              <a:spcAft>
                <a:spcPts val="0"/>
              </a:spcAft>
              <a:buSzPts val="1200"/>
              <a:buFont typeface="Roboto"/>
              <a:buChar char="●"/>
              <a:defRPr sz="1600">
                <a:latin typeface="Roboto"/>
                <a:ea typeface="Roboto"/>
                <a:cs typeface="Roboto"/>
                <a:sym typeface="Roboto"/>
              </a:defRPr>
            </a:lvl7pPr>
            <a:lvl8pPr marL="4876678" lvl="7" indent="-406390">
              <a:lnSpc>
                <a:spcPct val="125000"/>
              </a:lnSpc>
              <a:spcBef>
                <a:spcPts val="2133"/>
              </a:spcBef>
              <a:spcAft>
                <a:spcPts val="0"/>
              </a:spcAft>
              <a:buSzPts val="1200"/>
              <a:buFont typeface="Roboto"/>
              <a:buChar char="○"/>
              <a:defRPr sz="1600">
                <a:latin typeface="Roboto"/>
                <a:ea typeface="Roboto"/>
                <a:cs typeface="Roboto"/>
                <a:sym typeface="Roboto"/>
              </a:defRPr>
            </a:lvl8pPr>
            <a:lvl9pPr marL="5486263" lvl="8" indent="-406390">
              <a:lnSpc>
                <a:spcPct val="125000"/>
              </a:lnSpc>
              <a:spcBef>
                <a:spcPts val="2133"/>
              </a:spcBef>
              <a:spcAft>
                <a:spcPts val="2133"/>
              </a:spcAft>
              <a:buSzPts val="1200"/>
              <a:buFont typeface="Roboto"/>
              <a:buChar char="■"/>
              <a:defRPr sz="1600">
                <a:latin typeface="Roboto"/>
                <a:ea typeface="Roboto"/>
                <a:cs typeface="Roboto"/>
                <a:sym typeface="Roboto"/>
              </a:defRPr>
            </a:lvl9pPr>
          </a:lstStyle>
          <a:p>
            <a:pPr lvl="0"/>
            <a:r>
              <a:rPr lang="en-US"/>
              <a:t>Edit Master text styles</a:t>
            </a:r>
          </a:p>
        </p:txBody>
      </p:sp>
      <p:sp>
        <p:nvSpPr>
          <p:cNvPr id="31" name="Google Shape;31;p5"/>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104252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lumMod val="20000"/>
            <a:lumOff val="80000"/>
          </a:schemeClr>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hasCustomPrompt="1"/>
          </p:nvPr>
        </p:nvSpPr>
        <p:spPr>
          <a:xfrm>
            <a:off x="415600" y="1871200"/>
            <a:ext cx="11360800" cy="26180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15000"/>
              <a:buNone/>
              <a:defRPr sz="20000">
                <a:solidFill>
                  <a:schemeClr val="lt2"/>
                </a:solidFill>
                <a:latin typeface="+mj-l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4" name="Google Shape;54;p12"/>
          <p:cNvSpPr txBox="1">
            <a:spLocks noGrp="1"/>
          </p:cNvSpPr>
          <p:nvPr>
            <p:ph type="subTitle" idx="1"/>
          </p:nvPr>
        </p:nvSpPr>
        <p:spPr>
          <a:xfrm>
            <a:off x="415600" y="4169984"/>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dk2"/>
              </a:buClr>
              <a:buSzPts val="2500"/>
              <a:buNone/>
              <a:defRPr sz="3333" b="1">
                <a:solidFill>
                  <a:schemeClr val="dk2"/>
                </a:solidFill>
                <a:latin typeface="+mn-lt"/>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3673309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dirty="0"/>
          </a:p>
        </p:txBody>
      </p:sp>
    </p:spTree>
    <p:extLst>
      <p:ext uri="{BB962C8B-B14F-4D97-AF65-F5344CB8AC3E}">
        <p14:creationId xmlns:p14="http://schemas.microsoft.com/office/powerpoint/2010/main" val="2716949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1">
                  <a:lumMod val="50000"/>
                </a:schemeClr>
              </a:buClr>
              <a:defRPr>
                <a:solidFill>
                  <a:schemeClr val="accent1">
                    <a:lumMod val="50000"/>
                  </a:schemeClr>
                </a:solidFill>
              </a:defRPr>
            </a:lvl1pPr>
            <a:lvl2pPr>
              <a:buClr>
                <a:schemeClr val="accent1">
                  <a:lumMod val="50000"/>
                </a:schemeClr>
              </a:buClr>
              <a:defRPr>
                <a:solidFill>
                  <a:schemeClr val="accent1">
                    <a:lumMod val="50000"/>
                  </a:schemeClr>
                </a:solidFill>
              </a:defRPr>
            </a:lvl2pPr>
            <a:lvl3pPr>
              <a:buClr>
                <a:schemeClr val="accent1">
                  <a:lumMod val="50000"/>
                </a:schemeClr>
              </a:buClr>
              <a:defRPr>
                <a:solidFill>
                  <a:schemeClr val="accent1">
                    <a:lumMod val="50000"/>
                  </a:schemeClr>
                </a:solidFill>
              </a:defRPr>
            </a:lvl3pPr>
            <a:lvl4pPr>
              <a:buClr>
                <a:schemeClr val="accent1">
                  <a:lumMod val="50000"/>
                </a:schemeClr>
              </a:buClr>
              <a:defRPr>
                <a:solidFill>
                  <a:schemeClr val="accent1">
                    <a:lumMod val="50000"/>
                  </a:schemeClr>
                </a:solidFill>
              </a:defRPr>
            </a:lvl4pPr>
            <a:lvl5pPr>
              <a:buClr>
                <a:schemeClr val="accent1">
                  <a:lumMod val="50000"/>
                </a:schemeClr>
              </a:buClr>
              <a:defRPr>
                <a:solidFill>
                  <a:schemeClr val="accent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1019C1-8164-4AE7-987A-A500E2A7F90B}"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cxnSp>
        <p:nvCxnSpPr>
          <p:cNvPr id="15" name="Straight Connector 14"/>
          <p:cNvCxnSpPr/>
          <p:nvPr/>
        </p:nvCxnSpPr>
        <p:spPr>
          <a:xfrm>
            <a:off x="1142996" y="1965960"/>
            <a:ext cx="987287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7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3CDCD-7813-7659-004E-8E4FDF75B6E7}"/>
              </a:ext>
            </a:extLst>
          </p:cNvPr>
          <p:cNvSpPr>
            <a:spLocks noGrp="1"/>
          </p:cNvSpPr>
          <p:nvPr>
            <p:ph type="dt" sz="half" idx="10"/>
          </p:nvPr>
        </p:nvSpPr>
        <p:spPr/>
        <p:txBody>
          <a:bodyPr/>
          <a:lstStyle/>
          <a:p>
            <a:fld id="{224376E2-55C7-4608-9914-2CB2D61BBFD1}" type="datetimeFigureOut">
              <a:rPr lang="en-US" smtClean="0"/>
              <a:t>7/26/2023</a:t>
            </a:fld>
            <a:endParaRPr lang="en-US"/>
          </a:p>
        </p:txBody>
      </p:sp>
      <p:sp>
        <p:nvSpPr>
          <p:cNvPr id="3" name="Footer Placeholder 2">
            <a:extLst>
              <a:ext uri="{FF2B5EF4-FFF2-40B4-BE49-F238E27FC236}">
                <a16:creationId xmlns:a16="http://schemas.microsoft.com/office/drawing/2014/main" id="{53B65CD6-BB50-A002-30EB-4042FCF7B3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966D7-23CB-AB33-8CCE-BC48F2F4EF8A}"/>
              </a:ext>
            </a:extLst>
          </p:cNvPr>
          <p:cNvSpPr>
            <a:spLocks noGrp="1"/>
          </p:cNvSpPr>
          <p:nvPr>
            <p:ph type="sldNum" sz="quarter" idx="12"/>
          </p:nvPr>
        </p:nvSpPr>
        <p:spPr/>
        <p:txBody>
          <a:bodyPr/>
          <a:lstStyle/>
          <a:p>
            <a:fld id="{D34FFA55-A859-4BE0-8ECA-39B6FD96F8F3}" type="slidenum">
              <a:rPr lang="en-US" smtClean="0"/>
              <a:t>‹#›</a:t>
            </a:fld>
            <a:endParaRPr lang="en-US"/>
          </a:p>
        </p:txBody>
      </p:sp>
    </p:spTree>
    <p:extLst>
      <p:ext uri="{BB962C8B-B14F-4D97-AF65-F5344CB8AC3E}">
        <p14:creationId xmlns:p14="http://schemas.microsoft.com/office/powerpoint/2010/main" val="132101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7BBC80-6B4E-A748-9D10-67E9BCE9147E}"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439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51CEE4-2990-7640-88F8-9C9E191927FE}"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90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D0F7D6-9771-DE45-8DDE-2152BBBF01A4}"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283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550175-EDE3-EF44-9DD5-A5EA47EB8F92}" type="datetime1">
              <a:rPr lang="en-US" smtClean="0">
                <a:solidFill>
                  <a:prstClr val="black">
                    <a:tint val="75000"/>
                  </a:prstClr>
                </a:solidFill>
              </a:rPr>
              <a:t>7/26/2023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9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B14C15-374D-4748-BCB9-A839A1E1417C}" type="datetime1">
              <a:rPr lang="en-US" smtClean="0">
                <a:solidFill>
                  <a:prstClr val="black">
                    <a:tint val="75000"/>
                  </a:prstClr>
                </a:solidFill>
              </a:rPr>
              <a:t>7/26/2023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026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3D8EBC-3919-0848-B73A-23000AC84B88}" type="datetime1">
              <a:rPr lang="en-US" smtClean="0">
                <a:solidFill>
                  <a:prstClr val="black">
                    <a:tint val="75000"/>
                  </a:prstClr>
                </a:solidFill>
              </a:rPr>
              <a:t>7/26/2023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30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248CD-4D7D-8049-820F-F72F811A65DD}" type="datetime1">
              <a:rPr lang="en-US" smtClean="0">
                <a:solidFill>
                  <a:prstClr val="black">
                    <a:tint val="75000"/>
                  </a:prstClr>
                </a:solidFill>
              </a:rPr>
              <a:t>7/26/2023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258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30C6C1-67B1-7041-946F-94E8E7F84865}" type="datetime1">
              <a:rPr lang="en-US" smtClean="0">
                <a:solidFill>
                  <a:prstClr val="black">
                    <a:tint val="75000"/>
                  </a:prstClr>
                </a:solidFill>
              </a:rPr>
              <a:t>7/26/2023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944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5A47DB-82C2-B64D-ABF2-7B754B1AF5E3}" type="datetime1">
              <a:rPr lang="en-US" smtClean="0">
                <a:solidFill>
                  <a:prstClr val="black">
                    <a:tint val="75000"/>
                  </a:prstClr>
                </a:solidFill>
              </a:rPr>
              <a:t>7/26/2023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1019C1-8164-4AE7-987A-A500E2A7F90B}"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A25CC-496D-4F3C-965D-B67B4EFE34F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263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C7E15-9C2A-B44C-B6CF-43E093310342}"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278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2FD21-004C-8743-8ED7-62910233B0ED}"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03E8FA-0167-4340-86B7-7A9049E57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80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FFB4-2C0C-4584-89E1-DE06E43F4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21DA97-F977-4D45-85BF-9984D8BCC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6CE98-FB22-4964-9C48-AB62DEFD3193}"/>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5" name="Footer Placeholder 4">
            <a:extLst>
              <a:ext uri="{FF2B5EF4-FFF2-40B4-BE49-F238E27FC236}">
                <a16:creationId xmlns:a16="http://schemas.microsoft.com/office/drawing/2014/main" id="{B3C0D3EE-A92F-4933-B7A7-93CBCC4BC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045C3-FABB-4B50-906B-FC58E7F36F87}"/>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576001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80D0-4F26-4066-B073-F20F17FC7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4C8EA9-B4DB-4AFC-9348-1AA790889D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796C0-3650-47A7-A53C-77E173D7A822}"/>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5" name="Footer Placeholder 4">
            <a:extLst>
              <a:ext uri="{FF2B5EF4-FFF2-40B4-BE49-F238E27FC236}">
                <a16:creationId xmlns:a16="http://schemas.microsoft.com/office/drawing/2014/main" id="{CF851539-B703-4C97-85E1-FE2C6F552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F4B07-0F8F-4B6B-9BA6-9A8B45C9CE37}"/>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541492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BE39-0C6B-4089-9332-1CFD2AAFF4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2CD5E-5508-46ED-8F1F-A6FA21605E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01BAA-1885-42BB-A13E-FBCC32D3DBEA}"/>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5" name="Footer Placeholder 4">
            <a:extLst>
              <a:ext uri="{FF2B5EF4-FFF2-40B4-BE49-F238E27FC236}">
                <a16:creationId xmlns:a16="http://schemas.microsoft.com/office/drawing/2014/main" id="{8C21D84C-6392-422F-B684-AEDCA72D5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5F6D1-7DD0-4E17-A1AB-64087E4089CE}"/>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3901210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F2E4-64C4-436B-9455-C9A709426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F91F1-1C35-4B66-A8CE-4107F7E04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ECB13-81D9-458D-A82F-2A32505BC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37852-43A8-445E-A053-B0641FCD65F2}"/>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6" name="Footer Placeholder 5">
            <a:extLst>
              <a:ext uri="{FF2B5EF4-FFF2-40B4-BE49-F238E27FC236}">
                <a16:creationId xmlns:a16="http://schemas.microsoft.com/office/drawing/2014/main" id="{6534FDD4-F40E-4DA9-8449-31948D922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5F6E2-1AEC-4DA1-AEC7-73E7F468CDDF}"/>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542896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B42AD-4489-4A3B-9FFB-C50E79CC4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0C6C5-58B9-4CC9-8279-879077825F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1EC693-DECD-45CC-B759-948FBBE75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180CDC-2CB5-4D6A-8137-3E62840497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E58DD-1059-4844-B066-9F450A5D0E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9A1557-309D-40D1-9A6E-8BC76BE57FDC}"/>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8" name="Footer Placeholder 7">
            <a:extLst>
              <a:ext uri="{FF2B5EF4-FFF2-40B4-BE49-F238E27FC236}">
                <a16:creationId xmlns:a16="http://schemas.microsoft.com/office/drawing/2014/main" id="{F9D949D5-6C69-4B3B-8340-71A4C9F5EB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C25DA6-A8F7-48E4-865D-D2AEEF579364}"/>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037331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2717-E394-46CA-BFDB-7C8E7D4C1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F60F57-08A5-4CF9-9880-9C34E2606750}"/>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4" name="Footer Placeholder 3">
            <a:extLst>
              <a:ext uri="{FF2B5EF4-FFF2-40B4-BE49-F238E27FC236}">
                <a16:creationId xmlns:a16="http://schemas.microsoft.com/office/drawing/2014/main" id="{5A6A58D4-7DC0-4B17-BCF0-3A81E096B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EAEA1-7077-4346-BFE3-3C863550FAFB}"/>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3720811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68A3F2-FEBD-41EC-AEA1-8A11E8104510}"/>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3" name="Footer Placeholder 2">
            <a:extLst>
              <a:ext uri="{FF2B5EF4-FFF2-40B4-BE49-F238E27FC236}">
                <a16:creationId xmlns:a16="http://schemas.microsoft.com/office/drawing/2014/main" id="{62A3506F-0D99-48B5-B7B9-ABC4A7F2C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57C63D-67BF-437E-A6A4-5C7479BB12A8}"/>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246464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611C-9963-4906-B306-300DE686D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292C84-6ED6-4B37-AFBF-5F81D988B0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942378-97E8-437B-943E-7E6C5ADB8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B07C5-26B3-46D7-B698-A5C9F2FA04E3}"/>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6" name="Footer Placeholder 5">
            <a:extLst>
              <a:ext uri="{FF2B5EF4-FFF2-40B4-BE49-F238E27FC236}">
                <a16:creationId xmlns:a16="http://schemas.microsoft.com/office/drawing/2014/main" id="{E5293F03-A3D0-4C18-A628-074B4B2D2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71037-EE43-4017-996D-03A2FC0D4C2C}"/>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96416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1019C1-8164-4AE7-987A-A500E2A7F90B}"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3436704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54C8-D484-416A-9E99-D9294AEA9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886C8-7CB5-4949-B0DF-D002AB719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743226-75C6-4C9A-A8B3-97B7F9BEB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522FD-F966-4C09-BC9E-45659A445847}"/>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6" name="Footer Placeholder 5">
            <a:extLst>
              <a:ext uri="{FF2B5EF4-FFF2-40B4-BE49-F238E27FC236}">
                <a16:creationId xmlns:a16="http://schemas.microsoft.com/office/drawing/2014/main" id="{F3F93B15-D967-4A86-935E-C1219E6AD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32DFC-67DB-4972-BD1E-BD02B9A740CC}"/>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4187320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7DF3-2715-492B-B5F4-5B012C117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C2EB50-5B98-43CE-A7FD-D797AADFF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20C5-A384-42F4-8DF3-D91A3D472288}"/>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5" name="Footer Placeholder 4">
            <a:extLst>
              <a:ext uri="{FF2B5EF4-FFF2-40B4-BE49-F238E27FC236}">
                <a16:creationId xmlns:a16="http://schemas.microsoft.com/office/drawing/2014/main" id="{5B38449E-DE5C-41BB-8ACE-996111514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0C9CB-6AF6-4B7F-8E19-0706FDFDE0BC}"/>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590863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2CF327-00A0-4649-9653-B4C3EEFEA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4FA22C-0A2E-4BDE-A709-4DB2E754CA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114D0-74FF-4292-B465-D67121928832}"/>
              </a:ext>
            </a:extLst>
          </p:cNvPr>
          <p:cNvSpPr>
            <a:spLocks noGrp="1"/>
          </p:cNvSpPr>
          <p:nvPr>
            <p:ph type="dt" sz="half" idx="10"/>
          </p:nvPr>
        </p:nvSpPr>
        <p:spPr/>
        <p:txBody>
          <a:bodyPr/>
          <a:lstStyle/>
          <a:p>
            <a:fld id="{0A433FDE-5613-468F-B625-0F2F852BA0DF}" type="datetimeFigureOut">
              <a:rPr lang="en-US" smtClean="0"/>
              <a:t>7/26/2023</a:t>
            </a:fld>
            <a:endParaRPr lang="en-US"/>
          </a:p>
        </p:txBody>
      </p:sp>
      <p:sp>
        <p:nvSpPr>
          <p:cNvPr id="5" name="Footer Placeholder 4">
            <a:extLst>
              <a:ext uri="{FF2B5EF4-FFF2-40B4-BE49-F238E27FC236}">
                <a16:creationId xmlns:a16="http://schemas.microsoft.com/office/drawing/2014/main" id="{70AD1646-94DF-4877-8458-E252AA300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F672C-2C25-4C6F-BF5E-668F41FF8268}"/>
              </a:ext>
            </a:extLst>
          </p:cNvPr>
          <p:cNvSpPr>
            <a:spLocks noGrp="1"/>
          </p:cNvSpPr>
          <p:nvPr>
            <p:ph type="sldNum" sz="quarter" idx="12"/>
          </p:nvPr>
        </p:nvSpPr>
        <p:spPr/>
        <p:txBody>
          <a:bodyPr/>
          <a:lstStyle/>
          <a:p>
            <a:fld id="{C5E4AAD9-639D-46EA-AE69-26B0CBC3B543}" type="slidenum">
              <a:rPr lang="en-US" smtClean="0"/>
              <a:t>‹#›</a:t>
            </a:fld>
            <a:endParaRPr lang="en-US"/>
          </a:p>
        </p:txBody>
      </p:sp>
    </p:spTree>
    <p:extLst>
      <p:ext uri="{BB962C8B-B14F-4D97-AF65-F5344CB8AC3E}">
        <p14:creationId xmlns:p14="http://schemas.microsoft.com/office/powerpoint/2010/main" val="176634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52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41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352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723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78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74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BF95-636F-C112-6A5D-0F8ED0F3E482}"/>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4988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1019C1-8164-4AE7-987A-A500E2A7F90B}" type="datetimeFigureOut">
              <a:rPr lang="en-US" smtClean="0"/>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7656076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6443-A09F-F042-3404-D833401A6DD1}"/>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6175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6458-0C1E-5E4E-6FFD-FF8BCA6B48BE}"/>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29939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2554-81EE-E646-D05C-B54FB421EA56}"/>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22091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BC64-0927-FE7B-7C1D-1EE35B25A696}"/>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4215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6078-478E-8344-A55E-432743C0F308}"/>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45639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9BCF-503A-3975-C2C7-563788086548}"/>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02813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9F79-7BC6-B1D8-471C-391AAFCFD361}"/>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77592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3F6D-FA5F-DBF4-508F-CF276656E50E}"/>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6852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985C-A1A3-C99D-3392-FCF572D50CC3}"/>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51129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5639-2565-910F-2BC1-0D59634D9EDD}"/>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50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1019C1-8164-4AE7-987A-A500E2A7F90B}" type="datetimeFigureOut">
              <a:rPr lang="en-US" smtClean="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2639042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973E-5F87-A1C0-30D0-3FBD995C51BB}"/>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642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9234-02C4-9597-AD41-30E878545EC3}"/>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24305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8965-DDDA-D91C-FEC4-D43C87FECBD1}"/>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98747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1559-6525-F6DC-263B-ACE98B810D05}"/>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85307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DF72-41B0-2ACA-B497-2C242E0A55AD}"/>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63652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D1D5-543B-BD1E-D558-DCFE32E16104}"/>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723287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0FF9-E5FD-6870-FB20-B04DBC951EF6}"/>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35804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a:stretch/>
        </p:blipFill>
        <p:spPr>
          <a:xfrm>
            <a:off x="0" y="0"/>
            <a:ext cx="12191999" cy="6858000"/>
          </a:xfrm>
          <a:prstGeom prst="rect">
            <a:avLst/>
          </a:prstGeom>
          <a:noFill/>
          <a:ln>
            <a:noFill/>
          </a:ln>
        </p:spPr>
      </p:pic>
      <p:sp>
        <p:nvSpPr>
          <p:cNvPr id="17" name="Google Shape;17;p20"/>
          <p:cNvSpPr txBox="1">
            <a:spLocks noGrp="1"/>
          </p:cNvSpPr>
          <p:nvPr>
            <p:ph type="ctrTitle"/>
          </p:nvPr>
        </p:nvSpPr>
        <p:spPr>
          <a:xfrm>
            <a:off x="2076451" y="2210462"/>
            <a:ext cx="10119360" cy="1538883"/>
          </a:xfrm>
          <a:prstGeom prst="rect">
            <a:avLst/>
          </a:prstGeom>
          <a:noFill/>
          <a:ln>
            <a:noFill/>
          </a:ln>
        </p:spPr>
        <p:txBody>
          <a:bodyPr spcFirstLastPara="1" wrap="square" lIns="0" tIns="0" rIns="0" bIns="0" anchor="b" anchorCtr="0">
            <a:spAutoFit/>
          </a:bodyPr>
          <a:lstStyle>
            <a:lvl1pPr lvl="0" algn="l">
              <a:lnSpc>
                <a:spcPct val="120000"/>
              </a:lnSpc>
              <a:spcBef>
                <a:spcPts val="0"/>
              </a:spcBef>
              <a:spcAft>
                <a:spcPts val="0"/>
              </a:spcAft>
              <a:buClr>
                <a:schemeClr val="dk1"/>
              </a:buClr>
              <a:buSzPts val="5000"/>
              <a:buFont typeface="Arial"/>
              <a:buNone/>
              <a:defRPr sz="5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2076451" y="3855674"/>
            <a:ext cx="101193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Font typeface="Arial"/>
              <a:buNone/>
              <a:defRPr sz="1400" b="1">
                <a:solidFill>
                  <a:schemeClr val="dk1"/>
                </a:solidFill>
              </a:defRPr>
            </a:lvl1pPr>
            <a:lvl2pPr lvl="1" algn="ctr">
              <a:lnSpc>
                <a:spcPct val="100000"/>
              </a:lnSpc>
              <a:spcBef>
                <a:spcPts val="1000"/>
              </a:spcBef>
              <a:spcAft>
                <a:spcPts val="0"/>
              </a:spcAft>
              <a:buSzPts val="1600"/>
              <a:buNone/>
              <a:defRPr>
                <a:solidFill>
                  <a:srgbClr val="909090"/>
                </a:solidFill>
              </a:defRPr>
            </a:lvl2pPr>
            <a:lvl3pPr lvl="2" algn="ctr">
              <a:lnSpc>
                <a:spcPct val="120000"/>
              </a:lnSpc>
              <a:spcBef>
                <a:spcPts val="1000"/>
              </a:spcBef>
              <a:spcAft>
                <a:spcPts val="0"/>
              </a:spcAft>
              <a:buClr>
                <a:srgbClr val="909090"/>
              </a:buClr>
              <a:buSzPts val="1400"/>
              <a:buFont typeface="Arial"/>
              <a:buNone/>
              <a:defRPr>
                <a:solidFill>
                  <a:srgbClr val="909090"/>
                </a:solidFill>
              </a:defRPr>
            </a:lvl3pPr>
            <a:lvl4pPr lvl="3" algn="ctr">
              <a:lnSpc>
                <a:spcPct val="120000"/>
              </a:lnSpc>
              <a:spcBef>
                <a:spcPts val="300"/>
              </a:spcBef>
              <a:spcAft>
                <a:spcPts val="0"/>
              </a:spcAft>
              <a:buClr>
                <a:srgbClr val="909090"/>
              </a:buClr>
              <a:buSzPts val="1200"/>
              <a:buNone/>
              <a:defRPr>
                <a:solidFill>
                  <a:srgbClr val="909090"/>
                </a:solidFill>
              </a:defRPr>
            </a:lvl4pPr>
            <a:lvl5pPr lvl="4" algn="ctr">
              <a:lnSpc>
                <a:spcPct val="120000"/>
              </a:lnSpc>
              <a:spcBef>
                <a:spcPts val="300"/>
              </a:spcBef>
              <a:spcAft>
                <a:spcPts val="0"/>
              </a:spcAft>
              <a:buClr>
                <a:srgbClr val="909090"/>
              </a:buClr>
              <a:buSzPts val="1200"/>
              <a:buNone/>
              <a:defRPr>
                <a:solidFill>
                  <a:srgbClr val="909090"/>
                </a:solidFill>
              </a:defRPr>
            </a:lvl5pPr>
            <a:lvl6pPr lvl="5" algn="ctr">
              <a:spcBef>
                <a:spcPts val="400"/>
              </a:spcBef>
              <a:spcAft>
                <a:spcPts val="0"/>
              </a:spcAft>
              <a:buClr>
                <a:srgbClr val="909090"/>
              </a:buClr>
              <a:buSzPts val="2000"/>
              <a:buNone/>
              <a:defRPr>
                <a:solidFill>
                  <a:srgbClr val="909090"/>
                </a:solidFill>
              </a:defRPr>
            </a:lvl6pPr>
            <a:lvl7pPr lvl="6" algn="ctr">
              <a:spcBef>
                <a:spcPts val="400"/>
              </a:spcBef>
              <a:spcAft>
                <a:spcPts val="0"/>
              </a:spcAft>
              <a:buClr>
                <a:srgbClr val="909090"/>
              </a:buClr>
              <a:buSzPts val="2000"/>
              <a:buNone/>
              <a:defRPr>
                <a:solidFill>
                  <a:srgbClr val="909090"/>
                </a:solidFill>
              </a:defRPr>
            </a:lvl7pPr>
            <a:lvl8pPr lvl="7" algn="ctr">
              <a:spcBef>
                <a:spcPts val="400"/>
              </a:spcBef>
              <a:spcAft>
                <a:spcPts val="0"/>
              </a:spcAft>
              <a:buClr>
                <a:srgbClr val="909090"/>
              </a:buClr>
              <a:buSzPts val="2000"/>
              <a:buNone/>
              <a:defRPr>
                <a:solidFill>
                  <a:srgbClr val="909090"/>
                </a:solidFill>
              </a:defRPr>
            </a:lvl8pPr>
            <a:lvl9pPr lvl="8" algn="ctr">
              <a:spcBef>
                <a:spcPts val="400"/>
              </a:spcBef>
              <a:spcAft>
                <a:spcPts val="0"/>
              </a:spcAft>
              <a:buClr>
                <a:srgbClr val="909090"/>
              </a:buClr>
              <a:buSzPts val="2000"/>
              <a:buNone/>
              <a:defRPr>
                <a:solidFill>
                  <a:srgbClr val="909090"/>
                </a:solidFill>
              </a:defRPr>
            </a:lvl9pPr>
          </a:lstStyle>
          <a:p>
            <a:endParaRPr/>
          </a:p>
        </p:txBody>
      </p:sp>
      <p:sp>
        <p:nvSpPr>
          <p:cNvPr id="19" name="Google Shape;19;p20"/>
          <p:cNvSpPr txBox="1">
            <a:spLocks noGrp="1"/>
          </p:cNvSpPr>
          <p:nvPr>
            <p:ph type="ftr" idx="11"/>
          </p:nvPr>
        </p:nvSpPr>
        <p:spPr>
          <a:xfrm>
            <a:off x="2072640" y="6552123"/>
            <a:ext cx="9679093" cy="153888"/>
          </a:xfrm>
          <a:prstGeom prst="rect">
            <a:avLst/>
          </a:prstGeom>
          <a:noFill/>
          <a:ln>
            <a:noFill/>
          </a:ln>
        </p:spPr>
        <p:txBody>
          <a:bodyPr spcFirstLastPara="1" wrap="square" lIns="0" tIns="0" rIns="0" bIns="0" anchor="ctr" anchorCtr="0">
            <a:spAutoFit/>
          </a:bodyPr>
          <a:lstStyle>
            <a:lvl1pPr lvl="0" algn="l">
              <a:lnSpc>
                <a:spcPct val="150000"/>
              </a:lnSpc>
              <a:spcBef>
                <a:spcPts val="0"/>
              </a:spcBef>
              <a:spcAft>
                <a:spcPts val="0"/>
              </a:spcAft>
              <a:buSzPts val="1400"/>
              <a:buNone/>
              <a:defRPr sz="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919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_and_Content">
  <p:cSld name="Title_and_Content">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3" name="Google Shape;23;p21"/>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1608667" y="2290763"/>
            <a:ext cx="9952567" cy="156607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400"/>
              <a:buFont typeface="Arial"/>
              <a:buNone/>
              <a:defRPr>
                <a:solidFill>
                  <a:schemeClr val="dk1"/>
                </a:solidFill>
              </a:defRPr>
            </a:lvl3pPr>
            <a:lvl4pPr marL="1828800" lvl="3" indent="-304800" algn="l">
              <a:lnSpc>
                <a:spcPct val="120000"/>
              </a:lnSpc>
              <a:spcBef>
                <a:spcPts val="300"/>
              </a:spcBef>
              <a:spcAft>
                <a:spcPts val="0"/>
              </a:spcAft>
              <a:buClr>
                <a:schemeClr val="dk1"/>
              </a:buClr>
              <a:buSzPts val="1200"/>
              <a:buChar char="»"/>
              <a:defRPr>
                <a:solidFill>
                  <a:schemeClr val="dk1"/>
                </a:solidFill>
              </a:defRPr>
            </a:lvl4pPr>
            <a:lvl5pPr marL="2286000" lvl="4" indent="-304800" algn="l">
              <a:lnSpc>
                <a:spcPct val="120000"/>
              </a:lnSpc>
              <a:spcBef>
                <a:spcPts val="300"/>
              </a:spcBef>
              <a:spcAft>
                <a:spcPts val="0"/>
              </a:spcAft>
              <a:buClr>
                <a:srgbClr val="404040"/>
              </a:buClr>
              <a:buSzPts val="1200"/>
              <a:buFont typeface="Arial"/>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2338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up_Photo_layout">
  <p:cSld name="1up_Photo_layou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8" name="Google Shape;28;p26"/>
          <p:cNvSpPr txBox="1">
            <a:spLocks noGrp="1"/>
          </p:cNvSpPr>
          <p:nvPr>
            <p:ph type="body" idx="1"/>
          </p:nvPr>
        </p:nvSpPr>
        <p:spPr>
          <a:xfrm>
            <a:off x="8930856" y="2296485"/>
            <a:ext cx="2694517"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26"/>
          <p:cNvSpPr>
            <a:spLocks noGrp="1"/>
          </p:cNvSpPr>
          <p:nvPr>
            <p:ph type="pic" idx="2"/>
          </p:nvPr>
        </p:nvSpPr>
        <p:spPr>
          <a:xfrm>
            <a:off x="1587500" y="2274888"/>
            <a:ext cx="7061200" cy="246221"/>
          </a:xfrm>
          <a:prstGeom prst="rect">
            <a:avLst/>
          </a:prstGeom>
          <a:noFill/>
          <a:ln>
            <a:noFill/>
          </a:ln>
        </p:spPr>
      </p:sp>
      <p:sp>
        <p:nvSpPr>
          <p:cNvPr id="30" name="Google Shape;30;p26"/>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6980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019C1-8164-4AE7-987A-A500E2A7F90B}" type="datetimeFigureOut">
              <a:rPr lang="en-US" smtClean="0"/>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21507875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pic>
        <p:nvPicPr>
          <p:cNvPr id="32" name="Google Shape;32;p27"/>
          <p:cNvPicPr preferRelativeResize="0"/>
          <p:nvPr/>
        </p:nvPicPr>
        <p:blipFill rotWithShape="1">
          <a:blip r:embed="rId2">
            <a:alphaModFix/>
          </a:blip>
          <a:srcRect/>
          <a:stretch/>
        </p:blipFill>
        <p:spPr>
          <a:xfrm>
            <a:off x="0" y="0"/>
            <a:ext cx="12191999" cy="6858000"/>
          </a:xfrm>
          <a:prstGeom prst="rect">
            <a:avLst/>
          </a:prstGeom>
          <a:noFill/>
          <a:ln>
            <a:noFill/>
          </a:ln>
        </p:spPr>
      </p:pic>
      <p:sp>
        <p:nvSpPr>
          <p:cNvPr id="33" name="Google Shape;33;p27"/>
          <p:cNvSpPr txBox="1">
            <a:spLocks noGrp="1"/>
          </p:cNvSpPr>
          <p:nvPr>
            <p:ph type="title"/>
          </p:nvPr>
        </p:nvSpPr>
        <p:spPr>
          <a:xfrm>
            <a:off x="2076451" y="3065962"/>
            <a:ext cx="10119360" cy="769441"/>
          </a:xfrm>
          <a:prstGeom prst="rect">
            <a:avLst/>
          </a:prstGeom>
          <a:noFill/>
          <a:ln>
            <a:noFill/>
          </a:ln>
        </p:spPr>
        <p:txBody>
          <a:bodyPr spcFirstLastPara="1" wrap="square" lIns="0" tIns="0" rIns="0" bIns="0" anchor="b" anchorCtr="0">
            <a:spAutoFit/>
          </a:bodyPr>
          <a:lstStyle>
            <a:lvl1pPr lvl="0" algn="l">
              <a:spcBef>
                <a:spcPts val="0"/>
              </a:spcBef>
              <a:spcAft>
                <a:spcPts val="0"/>
              </a:spcAft>
              <a:buClr>
                <a:schemeClr val="dk1"/>
              </a:buClr>
              <a:buSzPts val="5000"/>
              <a:buFont typeface="Arial"/>
              <a:buNone/>
              <a:defRPr sz="50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2076451" y="3835402"/>
            <a:ext cx="1011936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Font typeface="Arial"/>
              <a:buNone/>
              <a:defRPr sz="1400" b="1">
                <a:solidFill>
                  <a:schemeClr val="dk1"/>
                </a:solidFill>
              </a:defRPr>
            </a:lvl1pPr>
            <a:lvl2pPr marL="914400" lvl="1" indent="-228600" algn="l">
              <a:lnSpc>
                <a:spcPct val="100000"/>
              </a:lnSpc>
              <a:spcBef>
                <a:spcPts val="1000"/>
              </a:spcBef>
              <a:spcAft>
                <a:spcPts val="0"/>
              </a:spcAft>
              <a:buSzPts val="1800"/>
              <a:buNone/>
              <a:defRPr sz="1800">
                <a:solidFill>
                  <a:srgbClr val="909090"/>
                </a:solidFill>
              </a:defRPr>
            </a:lvl2pPr>
            <a:lvl3pPr marL="1371600" lvl="2" indent="-228600" algn="l">
              <a:lnSpc>
                <a:spcPct val="120000"/>
              </a:lnSpc>
              <a:spcBef>
                <a:spcPts val="1000"/>
              </a:spcBef>
              <a:spcAft>
                <a:spcPts val="0"/>
              </a:spcAft>
              <a:buClr>
                <a:srgbClr val="909090"/>
              </a:buClr>
              <a:buSzPts val="1600"/>
              <a:buFont typeface="Arial"/>
              <a:buNone/>
              <a:defRPr sz="1600">
                <a:solidFill>
                  <a:srgbClr val="909090"/>
                </a:solidFill>
              </a:defRPr>
            </a:lvl3pPr>
            <a:lvl4pPr marL="1828800" lvl="3" indent="-228600" algn="l">
              <a:lnSpc>
                <a:spcPct val="120000"/>
              </a:lnSpc>
              <a:spcBef>
                <a:spcPts val="300"/>
              </a:spcBef>
              <a:spcAft>
                <a:spcPts val="0"/>
              </a:spcAft>
              <a:buClr>
                <a:srgbClr val="909090"/>
              </a:buClr>
              <a:buSzPts val="1400"/>
              <a:buNone/>
              <a:defRPr sz="1400">
                <a:solidFill>
                  <a:srgbClr val="909090"/>
                </a:solidFill>
              </a:defRPr>
            </a:lvl4pPr>
            <a:lvl5pPr marL="2286000" lvl="4" indent="-228600" algn="l">
              <a:lnSpc>
                <a:spcPct val="120000"/>
              </a:lnSpc>
              <a:spcBef>
                <a:spcPts val="300"/>
              </a:spcBef>
              <a:spcAft>
                <a:spcPts val="0"/>
              </a:spcAft>
              <a:buClr>
                <a:srgbClr val="909090"/>
              </a:buClr>
              <a:buSzPts val="1400"/>
              <a:buNone/>
              <a:defRPr sz="1400">
                <a:solidFill>
                  <a:srgbClr val="909090"/>
                </a:solidFill>
              </a:defRPr>
            </a:lvl5pPr>
            <a:lvl6pPr marL="2743200" lvl="5" indent="-228600" algn="l">
              <a:spcBef>
                <a:spcPts val="30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35" name="Google Shape;35;p27"/>
          <p:cNvSpPr txBox="1">
            <a:spLocks noGrp="1"/>
          </p:cNvSpPr>
          <p:nvPr>
            <p:ph type="ftr" idx="11"/>
          </p:nvPr>
        </p:nvSpPr>
        <p:spPr>
          <a:xfrm>
            <a:off x="2072640" y="6400800"/>
            <a:ext cx="9669400" cy="153888"/>
          </a:xfrm>
          <a:prstGeom prst="rect">
            <a:avLst/>
          </a:prstGeom>
          <a:noFill/>
          <a:ln>
            <a:noFill/>
          </a:ln>
        </p:spPr>
        <p:txBody>
          <a:bodyPr spcFirstLastPara="1" wrap="square" lIns="0" tIns="0" rIns="0" bIns="0" anchor="t" anchorCtr="0">
            <a:spAutoFit/>
          </a:bodyPr>
          <a:lstStyle>
            <a:lvl1pPr lvl="0" algn="l">
              <a:lnSpc>
                <a:spcPct val="150000"/>
              </a:lnSpc>
              <a:spcBef>
                <a:spcPts val="0"/>
              </a:spcBef>
              <a:spcAft>
                <a:spcPts val="0"/>
              </a:spcAft>
              <a:buSzPts val="1400"/>
              <a:buNone/>
              <a:defRPr sz="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86342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upporters4up">
  <p:cSld name="Supporters4up">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1584961" y="1600200"/>
            <a:ext cx="9976273"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1608667" y="2226459"/>
            <a:ext cx="8541883"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8"/>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 name="Google Shape;40;p28"/>
          <p:cNvSpPr>
            <a:spLocks noGrp="1"/>
          </p:cNvSpPr>
          <p:nvPr>
            <p:ph type="pic" idx="2"/>
          </p:nvPr>
        </p:nvSpPr>
        <p:spPr>
          <a:xfrm>
            <a:off x="1608667" y="3136900"/>
            <a:ext cx="3285067" cy="246221"/>
          </a:xfrm>
          <a:prstGeom prst="rect">
            <a:avLst/>
          </a:prstGeom>
          <a:noFill/>
          <a:ln>
            <a:noFill/>
          </a:ln>
        </p:spPr>
      </p:sp>
      <p:sp>
        <p:nvSpPr>
          <p:cNvPr id="41" name="Google Shape;41;p28"/>
          <p:cNvSpPr>
            <a:spLocks noGrp="1"/>
          </p:cNvSpPr>
          <p:nvPr>
            <p:ph type="pic" idx="3"/>
          </p:nvPr>
        </p:nvSpPr>
        <p:spPr>
          <a:xfrm>
            <a:off x="6081184" y="3136900"/>
            <a:ext cx="3285067" cy="246221"/>
          </a:xfrm>
          <a:prstGeom prst="rect">
            <a:avLst/>
          </a:prstGeom>
          <a:noFill/>
          <a:ln>
            <a:noFill/>
          </a:ln>
        </p:spPr>
      </p:sp>
      <p:sp>
        <p:nvSpPr>
          <p:cNvPr id="42" name="Google Shape;42;p28"/>
          <p:cNvSpPr>
            <a:spLocks noGrp="1"/>
          </p:cNvSpPr>
          <p:nvPr>
            <p:ph type="pic" idx="4"/>
          </p:nvPr>
        </p:nvSpPr>
        <p:spPr>
          <a:xfrm>
            <a:off x="1608667" y="4710223"/>
            <a:ext cx="3285067" cy="246221"/>
          </a:xfrm>
          <a:prstGeom prst="rect">
            <a:avLst/>
          </a:prstGeom>
          <a:noFill/>
          <a:ln>
            <a:noFill/>
          </a:ln>
        </p:spPr>
      </p:sp>
      <p:sp>
        <p:nvSpPr>
          <p:cNvPr id="43" name="Google Shape;43;p28"/>
          <p:cNvSpPr>
            <a:spLocks noGrp="1"/>
          </p:cNvSpPr>
          <p:nvPr>
            <p:ph type="pic" idx="5"/>
          </p:nvPr>
        </p:nvSpPr>
        <p:spPr>
          <a:xfrm>
            <a:off x="6081184" y="4710223"/>
            <a:ext cx="3285067" cy="246221"/>
          </a:xfrm>
          <a:prstGeom prst="rect">
            <a:avLst/>
          </a:prstGeom>
          <a:noFill/>
          <a:ln>
            <a:noFill/>
          </a:ln>
        </p:spPr>
      </p:sp>
      <p:sp>
        <p:nvSpPr>
          <p:cNvPr id="44" name="Google Shape;44;p28"/>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94244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upporters2up">
  <p:cSld name="Supporters2up">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1584961" y="1600200"/>
            <a:ext cx="9976273"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5174512" y="2647509"/>
            <a:ext cx="6010939"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29"/>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9" name="Google Shape;49;p29"/>
          <p:cNvSpPr>
            <a:spLocks noGrp="1"/>
          </p:cNvSpPr>
          <p:nvPr>
            <p:ph type="pic" idx="2"/>
          </p:nvPr>
        </p:nvSpPr>
        <p:spPr>
          <a:xfrm>
            <a:off x="1608667" y="2403876"/>
            <a:ext cx="3285067" cy="246221"/>
          </a:xfrm>
          <a:prstGeom prst="rect">
            <a:avLst/>
          </a:prstGeom>
          <a:noFill/>
          <a:ln>
            <a:noFill/>
          </a:ln>
        </p:spPr>
      </p:sp>
      <p:sp>
        <p:nvSpPr>
          <p:cNvPr id="50" name="Google Shape;50;p29"/>
          <p:cNvSpPr>
            <a:spLocks noGrp="1"/>
          </p:cNvSpPr>
          <p:nvPr>
            <p:ph type="pic" idx="3"/>
          </p:nvPr>
        </p:nvSpPr>
        <p:spPr>
          <a:xfrm>
            <a:off x="1608667" y="4306169"/>
            <a:ext cx="3285067" cy="246221"/>
          </a:xfrm>
          <a:prstGeom prst="rect">
            <a:avLst/>
          </a:prstGeom>
          <a:noFill/>
          <a:ln>
            <a:noFill/>
          </a:ln>
        </p:spPr>
      </p:sp>
      <p:sp>
        <p:nvSpPr>
          <p:cNvPr id="51" name="Google Shape;51;p29"/>
          <p:cNvSpPr txBox="1">
            <a:spLocks noGrp="1"/>
          </p:cNvSpPr>
          <p:nvPr>
            <p:ph type="body" idx="4"/>
          </p:nvPr>
        </p:nvSpPr>
        <p:spPr>
          <a:xfrm>
            <a:off x="5174512" y="4335488"/>
            <a:ext cx="6010939" cy="24622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a:lvl1pPr>
            <a:lvl2pPr marL="914400" lvl="1" indent="-342900" algn="l">
              <a:lnSpc>
                <a:spcPct val="100000"/>
              </a:lnSpc>
              <a:spcBef>
                <a:spcPts val="0"/>
              </a:spcBef>
              <a:spcAft>
                <a:spcPts val="0"/>
              </a:spcAft>
              <a:buSzPts val="1800"/>
              <a:buChar char="»"/>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50000"/>
              </a:lnSpc>
              <a:spcBef>
                <a:spcPts val="300"/>
              </a:spcBef>
              <a:spcAft>
                <a:spcPts val="0"/>
              </a:spcAft>
              <a:buClr>
                <a:schemeClr val="dk1"/>
              </a:buClr>
              <a:buSzPts val="1200"/>
              <a:buChar char="»"/>
              <a:defRPr/>
            </a:lvl4pPr>
            <a:lvl5pPr marL="2286000" lvl="4" indent="-228600" algn="l">
              <a:lnSpc>
                <a:spcPct val="150000"/>
              </a:lnSpc>
              <a:spcBef>
                <a:spcPts val="300"/>
              </a:spcBef>
              <a:spcAft>
                <a:spcPts val="0"/>
              </a:spcAft>
              <a:buClr>
                <a:schemeClr val="dk1"/>
              </a:buClr>
              <a:buSzPts val="1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29"/>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16651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Long_list_title_content">
  <p:cSld name="Long_list_title_content">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0"/>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body" idx="1"/>
          </p:nvPr>
        </p:nvSpPr>
        <p:spPr>
          <a:xfrm>
            <a:off x="1608667" y="2290763"/>
            <a:ext cx="9952567" cy="139012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317500" algn="l">
              <a:lnSpc>
                <a:spcPct val="100000"/>
              </a:lnSpc>
              <a:spcBef>
                <a:spcPts val="1000"/>
              </a:spcBef>
              <a:spcAft>
                <a:spcPts val="0"/>
              </a:spcAft>
              <a:buSzPts val="1400"/>
              <a:buChar char="»"/>
              <a:defRPr sz="1400"/>
            </a:lvl2pPr>
            <a:lvl3pPr marL="1371600" lvl="2" indent="-228600" algn="l">
              <a:lnSpc>
                <a:spcPct val="120000"/>
              </a:lnSpc>
              <a:spcBef>
                <a:spcPts val="300"/>
              </a:spcBef>
              <a:spcAft>
                <a:spcPts val="0"/>
              </a:spcAft>
              <a:buClr>
                <a:schemeClr val="dk1"/>
              </a:buClr>
              <a:buSzPts val="1200"/>
              <a:buFont typeface="Arial"/>
              <a:buNone/>
              <a:defRPr sz="1200">
                <a:solidFill>
                  <a:schemeClr val="dk1"/>
                </a:solidFill>
              </a:defRPr>
            </a:lvl3pPr>
            <a:lvl4pPr marL="1828800" lvl="3" indent="-304800" algn="l">
              <a:lnSpc>
                <a:spcPct val="120000"/>
              </a:lnSpc>
              <a:spcBef>
                <a:spcPts val="300"/>
              </a:spcBef>
              <a:spcAft>
                <a:spcPts val="0"/>
              </a:spcAft>
              <a:buClr>
                <a:schemeClr val="dk1"/>
              </a:buClr>
              <a:buSzPts val="1200"/>
              <a:buChar char="»"/>
              <a:defRPr sz="1200">
                <a:solidFill>
                  <a:schemeClr val="dk1"/>
                </a:solidFill>
              </a:defRPr>
            </a:lvl4pPr>
            <a:lvl5pPr marL="2286000" lvl="4" indent="-298450" algn="l">
              <a:lnSpc>
                <a:spcPct val="120000"/>
              </a:lnSpc>
              <a:spcBef>
                <a:spcPts val="300"/>
              </a:spcBef>
              <a:spcAft>
                <a:spcPts val="0"/>
              </a:spcAft>
              <a:buClr>
                <a:srgbClr val="404040"/>
              </a:buClr>
              <a:buSzPts val="1100"/>
              <a:buFont typeface="Arial"/>
              <a:buChar char="–"/>
              <a:defRPr sz="1100">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275890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31"/>
          <p:cNvSpPr txBox="1">
            <a:spLocks noGrp="1"/>
          </p:cNvSpPr>
          <p:nvPr>
            <p:ph type="body" idx="1"/>
          </p:nvPr>
        </p:nvSpPr>
        <p:spPr>
          <a:xfrm>
            <a:off x="1584957" y="2194560"/>
            <a:ext cx="4714243" cy="15476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sz="1600"/>
            </a:lvl1pPr>
            <a:lvl2pPr marL="914400" lvl="1" indent="-330200" algn="l">
              <a:lnSpc>
                <a:spcPct val="100000"/>
              </a:lnSpc>
              <a:spcBef>
                <a:spcPts val="1000"/>
              </a:spcBef>
              <a:spcAft>
                <a:spcPts val="0"/>
              </a:spcAft>
              <a:buSzPts val="1600"/>
              <a:buChar char="»"/>
              <a:defRPr sz="1600">
                <a:solidFill>
                  <a:schemeClr val="lt2"/>
                </a:solidFill>
              </a:defRPr>
            </a:lvl2pPr>
            <a:lvl3pPr marL="1371600" lvl="2" indent="-228600" algn="l">
              <a:lnSpc>
                <a:spcPct val="120000"/>
              </a:lnSpc>
              <a:spcBef>
                <a:spcPts val="1000"/>
              </a:spcBef>
              <a:spcAft>
                <a:spcPts val="0"/>
              </a:spcAft>
              <a:buClr>
                <a:schemeClr val="dk1"/>
              </a:buClr>
              <a:buSzPts val="1400"/>
              <a:buFont typeface="Arial"/>
              <a:buNone/>
              <a:defRPr sz="1400"/>
            </a:lvl3pPr>
            <a:lvl4pPr marL="1828800" lvl="3" indent="-304800" algn="l">
              <a:lnSpc>
                <a:spcPct val="120000"/>
              </a:lnSpc>
              <a:spcBef>
                <a:spcPts val="300"/>
              </a:spcBef>
              <a:spcAft>
                <a:spcPts val="0"/>
              </a:spcAft>
              <a:buClr>
                <a:schemeClr val="dk1"/>
              </a:buClr>
              <a:buSzPts val="1200"/>
              <a:buChar char="»"/>
              <a:defRPr sz="1200"/>
            </a:lvl4pPr>
            <a:lvl5pPr marL="2286000" lvl="4" indent="-228600" algn="l">
              <a:lnSpc>
                <a:spcPct val="120000"/>
              </a:lnSpc>
              <a:spcBef>
                <a:spcPts val="300"/>
              </a:spcBef>
              <a:spcAft>
                <a:spcPts val="0"/>
              </a:spcAft>
              <a:buClr>
                <a:srgbClr val="6F6F6F"/>
              </a:buClr>
              <a:buSzPts val="1100"/>
              <a:buNone/>
              <a:defRPr sz="11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0" name="Google Shape;60;p31"/>
          <p:cNvSpPr txBox="1">
            <a:spLocks noGrp="1"/>
          </p:cNvSpPr>
          <p:nvPr>
            <p:ph type="body" idx="2"/>
          </p:nvPr>
        </p:nvSpPr>
        <p:spPr>
          <a:xfrm>
            <a:off x="6694310" y="2194560"/>
            <a:ext cx="4888089" cy="15476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600"/>
              <a:buFont typeface="Arial"/>
              <a:buNone/>
              <a:defRPr sz="1600"/>
            </a:lvl1pPr>
            <a:lvl2pPr marL="914400" lvl="1" indent="-330200" algn="l">
              <a:lnSpc>
                <a:spcPct val="100000"/>
              </a:lnSpc>
              <a:spcBef>
                <a:spcPts val="1000"/>
              </a:spcBef>
              <a:spcAft>
                <a:spcPts val="0"/>
              </a:spcAft>
              <a:buSzPts val="1600"/>
              <a:buChar char="»"/>
              <a:defRPr sz="1600">
                <a:solidFill>
                  <a:schemeClr val="lt2"/>
                </a:solidFill>
              </a:defRPr>
            </a:lvl2pPr>
            <a:lvl3pPr marL="1371600" lvl="2" indent="-228600" algn="l">
              <a:lnSpc>
                <a:spcPct val="120000"/>
              </a:lnSpc>
              <a:spcBef>
                <a:spcPts val="1000"/>
              </a:spcBef>
              <a:spcAft>
                <a:spcPts val="0"/>
              </a:spcAft>
              <a:buClr>
                <a:schemeClr val="dk1"/>
              </a:buClr>
              <a:buSzPts val="1400"/>
              <a:buFont typeface="Arial"/>
              <a:buNone/>
              <a:defRPr sz="1400"/>
            </a:lvl3pPr>
            <a:lvl4pPr marL="1828800" lvl="3" indent="-304800" algn="l">
              <a:lnSpc>
                <a:spcPct val="120000"/>
              </a:lnSpc>
              <a:spcBef>
                <a:spcPts val="300"/>
              </a:spcBef>
              <a:spcAft>
                <a:spcPts val="0"/>
              </a:spcAft>
              <a:buClr>
                <a:schemeClr val="dk1"/>
              </a:buClr>
              <a:buSzPts val="1200"/>
              <a:buChar char="»"/>
              <a:defRPr sz="1200"/>
            </a:lvl4pPr>
            <a:lvl5pPr marL="2286000" lvl="4" indent="-228600" algn="l">
              <a:lnSpc>
                <a:spcPct val="120000"/>
              </a:lnSpc>
              <a:spcBef>
                <a:spcPts val="300"/>
              </a:spcBef>
              <a:spcAft>
                <a:spcPts val="0"/>
              </a:spcAft>
              <a:buClr>
                <a:srgbClr val="6F6F6F"/>
              </a:buClr>
              <a:buSzPts val="1100"/>
              <a:buNone/>
              <a:defRPr sz="11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1" name="Google Shape;61;p31"/>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2" name="Google Shape;62;p31"/>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612176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7" name="Google Shape;67;p32"/>
          <p:cNvSpPr txBox="1"/>
          <p:nvPr/>
        </p:nvSpPr>
        <p:spPr>
          <a:xfrm>
            <a:off x="1970569" y="6400800"/>
            <a:ext cx="609600" cy="457200"/>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68" name="Google Shape;68;p32"/>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6746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up_Photo_layout">
  <p:cSld name="2up_Photo_layout">
    <p:spTree>
      <p:nvGrpSpPr>
        <p:cNvPr id="1" name="Shape 69"/>
        <p:cNvGrpSpPr/>
        <p:nvPr/>
      </p:nvGrpSpPr>
      <p:grpSpPr>
        <a:xfrm>
          <a:off x="0" y="0"/>
          <a:ext cx="0" cy="0"/>
          <a:chOff x="0" y="0"/>
          <a:chExt cx="0" cy="0"/>
        </a:xfrm>
      </p:grpSpPr>
      <p:sp>
        <p:nvSpPr>
          <p:cNvPr id="70" name="Google Shape;70;p33"/>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2" name="Google Shape;72;p33"/>
          <p:cNvSpPr txBox="1">
            <a:spLocks noGrp="1"/>
          </p:cNvSpPr>
          <p:nvPr>
            <p:ph type="body" idx="1"/>
          </p:nvPr>
        </p:nvSpPr>
        <p:spPr>
          <a:xfrm>
            <a:off x="1587302" y="4656912"/>
            <a:ext cx="3034316"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33"/>
          <p:cNvSpPr>
            <a:spLocks noGrp="1"/>
          </p:cNvSpPr>
          <p:nvPr>
            <p:ph type="pic" idx="2"/>
          </p:nvPr>
        </p:nvSpPr>
        <p:spPr>
          <a:xfrm>
            <a:off x="1587500" y="2274888"/>
            <a:ext cx="3048296" cy="246221"/>
          </a:xfrm>
          <a:prstGeom prst="rect">
            <a:avLst/>
          </a:prstGeom>
          <a:noFill/>
          <a:ln>
            <a:noFill/>
          </a:ln>
        </p:spPr>
      </p:sp>
      <p:sp>
        <p:nvSpPr>
          <p:cNvPr id="74" name="Google Shape;74;p33"/>
          <p:cNvSpPr>
            <a:spLocks noGrp="1"/>
          </p:cNvSpPr>
          <p:nvPr>
            <p:ph type="pic" idx="3"/>
          </p:nvPr>
        </p:nvSpPr>
        <p:spPr>
          <a:xfrm>
            <a:off x="5287631" y="2274888"/>
            <a:ext cx="3048296" cy="246221"/>
          </a:xfrm>
          <a:prstGeom prst="rect">
            <a:avLst/>
          </a:prstGeom>
          <a:noFill/>
          <a:ln>
            <a:noFill/>
          </a:ln>
        </p:spPr>
      </p:sp>
      <p:sp>
        <p:nvSpPr>
          <p:cNvPr id="75" name="Google Shape;75;p33"/>
          <p:cNvSpPr txBox="1">
            <a:spLocks noGrp="1"/>
          </p:cNvSpPr>
          <p:nvPr>
            <p:ph type="body" idx="4"/>
          </p:nvPr>
        </p:nvSpPr>
        <p:spPr>
          <a:xfrm>
            <a:off x="5301609" y="4656912"/>
            <a:ext cx="3034316" cy="359073"/>
          </a:xfrm>
          <a:prstGeom prst="rect">
            <a:avLst/>
          </a:prstGeom>
          <a:noFill/>
          <a:ln>
            <a:noFill/>
          </a:ln>
        </p:spPr>
        <p:txBody>
          <a:bodyPr spcFirstLastPara="1" wrap="square" lIns="0" tIns="0" rIns="0" bIns="0" anchor="t" anchorCtr="0">
            <a:spAutoFit/>
          </a:bodyPr>
          <a:lstStyle>
            <a:lvl1pPr marL="457200" lvl="0" indent="-228600" algn="l">
              <a:lnSpc>
                <a:spcPct val="116666"/>
              </a:lnSpc>
              <a:spcBef>
                <a:spcPts val="0"/>
              </a:spcBef>
              <a:spcAft>
                <a:spcPts val="0"/>
              </a:spcAft>
              <a:buSzPts val="1200"/>
              <a:buFont typeface="Arial"/>
              <a:buNone/>
              <a:defRPr sz="1200">
                <a:solidFill>
                  <a:schemeClr val="lt2"/>
                </a:solidFill>
              </a:defRPr>
            </a:lvl1pPr>
            <a:lvl2pPr marL="914400" lvl="1" indent="-228600" algn="l">
              <a:lnSpc>
                <a:spcPct val="116666"/>
              </a:lnSpc>
              <a:spcBef>
                <a:spcPts val="0"/>
              </a:spcBef>
              <a:spcAft>
                <a:spcPts val="0"/>
              </a:spcAft>
              <a:buSzPts val="1200"/>
              <a:buNone/>
              <a:defRPr sz="1200" b="0">
                <a:solidFill>
                  <a:schemeClr val="dk1"/>
                </a:solidFill>
              </a:defRPr>
            </a:lvl2pPr>
            <a:lvl3pPr marL="1371600" lvl="2" indent="-228600" algn="l">
              <a:lnSpc>
                <a:spcPct val="120000"/>
              </a:lnSpc>
              <a:spcBef>
                <a:spcPts val="0"/>
              </a:spcBef>
              <a:spcAft>
                <a:spcPts val="0"/>
              </a:spcAft>
              <a:buClr>
                <a:schemeClr val="dk1"/>
              </a:buClr>
              <a:buSzPts val="1800"/>
              <a:buNone/>
              <a:defRPr/>
            </a:lvl3pPr>
            <a:lvl4pPr marL="1828800" lvl="3" indent="-342900" algn="l">
              <a:lnSpc>
                <a:spcPct val="120000"/>
              </a:lnSpc>
              <a:spcBef>
                <a:spcPts val="300"/>
              </a:spcBef>
              <a:spcAft>
                <a:spcPts val="0"/>
              </a:spcAft>
              <a:buClr>
                <a:schemeClr val="dk1"/>
              </a:buClr>
              <a:buSzPts val="1800"/>
              <a:buChar char="»"/>
              <a:defRPr/>
            </a:lvl4pPr>
            <a:lvl5pPr marL="2286000" lvl="4" indent="-228600" algn="l">
              <a:lnSpc>
                <a:spcPct val="120000"/>
              </a:lnSpc>
              <a:spcBef>
                <a:spcPts val="30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33"/>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35634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p_breakout_layout">
  <p:cSld name="Map_breakout_layout">
    <p:spTree>
      <p:nvGrpSpPr>
        <p:cNvPr id="1" name="Shape 77"/>
        <p:cNvGrpSpPr/>
        <p:nvPr/>
      </p:nvGrpSpPr>
      <p:grpSpPr>
        <a:xfrm>
          <a:off x="0" y="0"/>
          <a:ext cx="0" cy="0"/>
          <a:chOff x="0" y="0"/>
          <a:chExt cx="0" cy="0"/>
        </a:xfrm>
      </p:grpSpPr>
      <p:sp>
        <p:nvSpPr>
          <p:cNvPr id="78" name="Google Shape;78;p34"/>
          <p:cNvSpPr txBox="1">
            <a:spLocks noGrp="1"/>
          </p:cNvSpPr>
          <p:nvPr>
            <p:ph type="body" idx="1"/>
          </p:nvPr>
        </p:nvSpPr>
        <p:spPr>
          <a:xfrm>
            <a:off x="3459273" y="2307304"/>
            <a:ext cx="7981359" cy="1468607"/>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0"/>
              </a:spcBef>
              <a:spcAft>
                <a:spcPts val="0"/>
              </a:spcAft>
              <a:buSzPts val="1800"/>
              <a:buFont typeface="Arial"/>
              <a:buChar char="»"/>
              <a:defRPr sz="1800" b="1">
                <a:solidFill>
                  <a:schemeClr val="lt2"/>
                </a:solidFill>
                <a:latin typeface="Arial"/>
                <a:ea typeface="Arial"/>
                <a:cs typeface="Arial"/>
                <a:sym typeface="Arial"/>
              </a:defRPr>
            </a:lvl1pPr>
            <a:lvl2pPr marL="914400" lvl="1" indent="-228600" algn="l">
              <a:lnSpc>
                <a:spcPct val="100000"/>
              </a:lnSpc>
              <a:spcBef>
                <a:spcPts val="0"/>
              </a:spcBef>
              <a:spcAft>
                <a:spcPts val="0"/>
              </a:spcAft>
              <a:buSzPts val="1600"/>
              <a:buNone/>
              <a:defRPr b="0">
                <a:solidFill>
                  <a:srgbClr val="9F9F9F"/>
                </a:solidFill>
              </a:defRPr>
            </a:lvl2pPr>
            <a:lvl3pPr marL="1371600" lvl="2" indent="-228600" algn="l">
              <a:lnSpc>
                <a:spcPct val="120000"/>
              </a:lnSpc>
              <a:spcBef>
                <a:spcPts val="1000"/>
              </a:spcBef>
              <a:spcAft>
                <a:spcPts val="0"/>
              </a:spcAft>
              <a:buClr>
                <a:schemeClr val="dk1"/>
              </a:buClr>
              <a:buSzPts val="1800"/>
              <a:buNone/>
              <a:defRPr/>
            </a:lvl3pPr>
            <a:lvl4pPr marL="1828800" lvl="3" indent="-304800" algn="l">
              <a:lnSpc>
                <a:spcPct val="120000"/>
              </a:lnSpc>
              <a:spcBef>
                <a:spcPts val="300"/>
              </a:spcBef>
              <a:spcAft>
                <a:spcPts val="0"/>
              </a:spcAft>
              <a:buClr>
                <a:srgbClr val="6F6F6F"/>
              </a:buClr>
              <a:buSzPts val="1200"/>
              <a:buChar char="»"/>
              <a:defRPr sz="1200">
                <a:solidFill>
                  <a:srgbClr val="6F6F6F"/>
                </a:solidFill>
                <a:latin typeface="Arial"/>
                <a:ea typeface="Arial"/>
                <a:cs typeface="Arial"/>
                <a:sym typeface="Arial"/>
              </a:defRPr>
            </a:lvl4pPr>
            <a:lvl5pPr marL="2286000" lvl="4" indent="-228600" algn="l">
              <a:lnSpc>
                <a:spcPct val="120000"/>
              </a:lnSpc>
              <a:spcBef>
                <a:spcPts val="300"/>
              </a:spcBef>
              <a:spcAft>
                <a:spcPts val="0"/>
              </a:spcAft>
              <a:buClr>
                <a:srgbClr val="6F6F6F"/>
              </a:buClr>
              <a:buSzPts val="1200"/>
              <a:buNone/>
              <a:defRPr sz="1200">
                <a:solidFill>
                  <a:srgbClr val="6F6F6F"/>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34"/>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1" name="Google Shape;81;p34"/>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56192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076451" y="3258324"/>
            <a:ext cx="10119360" cy="577081"/>
          </a:xfrm>
        </p:spPr>
        <p:txBody>
          <a:bodyPr wrap="square" lIns="0" tIns="0" rIns="0" bIns="0" anchor="b" anchorCtr="0">
            <a:spAutoFit/>
          </a:bodyPr>
          <a:lstStyle>
            <a:lvl1pPr algn="l">
              <a:defRPr sz="375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2076451" y="3835402"/>
            <a:ext cx="10119360" cy="161583"/>
          </a:xfrm>
        </p:spPr>
        <p:txBody>
          <a:bodyPr wrap="square" bIns="0" anchor="t" anchorCtr="0">
            <a:spAutoFit/>
          </a:bodyPr>
          <a:lstStyle>
            <a:lvl1pPr marL="0" indent="0">
              <a:buNone/>
              <a:defRPr sz="1050" b="1">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1"/>
            <a:ext cx="9669400" cy="115416"/>
          </a:xfrm>
          <a:prstGeom prst="rect">
            <a:avLst/>
          </a:prstGeom>
        </p:spPr>
        <p:txBody>
          <a:bodyPr wrap="square" lIns="0" tIns="0" rIns="0" bIns="0" anchor="t" anchorCtr="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extLst>
      <p:ext uri="{BB962C8B-B14F-4D97-AF65-F5344CB8AC3E}">
        <p14:creationId xmlns:p14="http://schemas.microsoft.com/office/powerpoint/2010/main" val="3028212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076451" y="2595184"/>
            <a:ext cx="10119360" cy="1154162"/>
          </a:xfrm>
        </p:spPr>
        <p:txBody>
          <a:bodyPr wrap="square" lIns="0" tIns="0" rIns="0" bIns="0" anchor="b" anchorCtr="0">
            <a:spAutoFit/>
          </a:bodyPr>
          <a:lstStyle>
            <a:lvl1pPr algn="l">
              <a:lnSpc>
                <a:spcPts val="4500"/>
              </a:lnSpc>
              <a:defRPr sz="375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2076451" y="3855675"/>
            <a:ext cx="10119360" cy="161583"/>
          </a:xfrm>
        </p:spPr>
        <p:txBody>
          <a:bodyPr wrap="square" lIns="0" tIns="0" rIns="0" bIns="0">
            <a:spAutoFit/>
          </a:bodyPr>
          <a:lstStyle>
            <a:lvl1pPr marL="0" indent="0" algn="l">
              <a:buNone/>
              <a:defRPr sz="1050" b="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72640" y="6571360"/>
            <a:ext cx="9679093" cy="115416"/>
          </a:xfrm>
          <a:prstGeom prst="rect">
            <a:avLst/>
          </a:prstGeom>
        </p:spPr>
        <p:txBody>
          <a:bodyPr wrap="square" lIns="0" tIns="0" rIns="0" bIns="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extLst>
      <p:ext uri="{BB962C8B-B14F-4D97-AF65-F5344CB8AC3E}">
        <p14:creationId xmlns:p14="http://schemas.microsoft.com/office/powerpoint/2010/main" val="347820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C1019C1-8164-4AE7-987A-A500E2A7F90B}"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2092578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
        <p:nvSpPr>
          <p:cNvPr id="10" name="Content Placeholder 9"/>
          <p:cNvSpPr>
            <a:spLocks noGrp="1"/>
          </p:cNvSpPr>
          <p:nvPr>
            <p:ph sz="quarter" idx="13"/>
          </p:nvPr>
        </p:nvSpPr>
        <p:spPr>
          <a:xfrm>
            <a:off x="1608668" y="2290763"/>
            <a:ext cx="9952567" cy="1162434"/>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1983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2" y="1600200"/>
            <a:ext cx="9976273"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1608668" y="2226460"/>
            <a:ext cx="8541883"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8" y="3136900"/>
            <a:ext cx="3285067" cy="184666"/>
          </a:xfrm>
        </p:spPr>
        <p:txBody>
          <a:bodyPr/>
          <a:lstStyle/>
          <a:p>
            <a:r>
              <a:rPr lang="en-US"/>
              <a:t>Click icon to add picture</a:t>
            </a:r>
          </a:p>
        </p:txBody>
      </p:sp>
      <p:sp>
        <p:nvSpPr>
          <p:cNvPr id="16" name="Picture Placeholder 14"/>
          <p:cNvSpPr>
            <a:spLocks noGrp="1"/>
          </p:cNvSpPr>
          <p:nvPr>
            <p:ph type="pic" sz="quarter" idx="18"/>
          </p:nvPr>
        </p:nvSpPr>
        <p:spPr>
          <a:xfrm>
            <a:off x="6081185" y="3136900"/>
            <a:ext cx="3285067" cy="184666"/>
          </a:xfrm>
        </p:spPr>
        <p:txBody>
          <a:bodyPr/>
          <a:lstStyle/>
          <a:p>
            <a:r>
              <a:rPr lang="en-US"/>
              <a:t>Click icon to add picture</a:t>
            </a:r>
          </a:p>
        </p:txBody>
      </p:sp>
      <p:sp>
        <p:nvSpPr>
          <p:cNvPr id="17" name="Picture Placeholder 14"/>
          <p:cNvSpPr>
            <a:spLocks noGrp="1"/>
          </p:cNvSpPr>
          <p:nvPr>
            <p:ph type="pic" sz="quarter" idx="19"/>
          </p:nvPr>
        </p:nvSpPr>
        <p:spPr>
          <a:xfrm>
            <a:off x="1608668" y="4710223"/>
            <a:ext cx="3285067" cy="184666"/>
          </a:xfrm>
        </p:spPr>
        <p:txBody>
          <a:bodyPr/>
          <a:lstStyle/>
          <a:p>
            <a:r>
              <a:rPr lang="en-US"/>
              <a:t>Click icon to add picture</a:t>
            </a:r>
          </a:p>
        </p:txBody>
      </p:sp>
      <p:sp>
        <p:nvSpPr>
          <p:cNvPr id="18" name="Picture Placeholder 14"/>
          <p:cNvSpPr>
            <a:spLocks noGrp="1"/>
          </p:cNvSpPr>
          <p:nvPr>
            <p:ph type="pic" sz="quarter" idx="20"/>
          </p:nvPr>
        </p:nvSpPr>
        <p:spPr>
          <a:xfrm>
            <a:off x="6081185" y="4710223"/>
            <a:ext cx="3285067" cy="184666"/>
          </a:xfrm>
        </p:spPr>
        <p:txBody>
          <a:bodyPr/>
          <a:lstStyle/>
          <a:p>
            <a:r>
              <a:rPr lang="en-US"/>
              <a:t>Click icon to add picture</a:t>
            </a:r>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14937938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2" y="1600200"/>
            <a:ext cx="9976273"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5174513" y="2647510"/>
            <a:ext cx="6010939"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8" y="2403876"/>
            <a:ext cx="3285067" cy="184666"/>
          </a:xfrm>
        </p:spPr>
        <p:txBody>
          <a:bodyPr/>
          <a:lstStyle/>
          <a:p>
            <a:r>
              <a:rPr lang="en-US"/>
              <a:t>Click icon to add picture</a:t>
            </a:r>
          </a:p>
        </p:txBody>
      </p:sp>
      <p:sp>
        <p:nvSpPr>
          <p:cNvPr id="17" name="Picture Placeholder 14"/>
          <p:cNvSpPr>
            <a:spLocks noGrp="1"/>
          </p:cNvSpPr>
          <p:nvPr>
            <p:ph type="pic" sz="quarter" idx="19"/>
          </p:nvPr>
        </p:nvSpPr>
        <p:spPr>
          <a:xfrm>
            <a:off x="1608668" y="4306169"/>
            <a:ext cx="3285067" cy="184666"/>
          </a:xfrm>
        </p:spPr>
        <p:txBody>
          <a:bodyPr/>
          <a:lstStyle/>
          <a:p>
            <a:r>
              <a:rPr lang="en-US"/>
              <a:t>Click icon to add picture</a:t>
            </a:r>
          </a:p>
        </p:txBody>
      </p:sp>
      <p:sp>
        <p:nvSpPr>
          <p:cNvPr id="10" name="Content Placeholder 2"/>
          <p:cNvSpPr>
            <a:spLocks noGrp="1"/>
          </p:cNvSpPr>
          <p:nvPr>
            <p:ph idx="20"/>
          </p:nvPr>
        </p:nvSpPr>
        <p:spPr>
          <a:xfrm>
            <a:off x="5174513" y="4335489"/>
            <a:ext cx="6010939" cy="184666"/>
          </a:xfrm>
        </p:spPr>
        <p:txBody>
          <a:bodyPr wrap="square">
            <a:spAutoFit/>
          </a:bodyPr>
          <a:lstStyle>
            <a:lvl1pPr>
              <a:spcAft>
                <a:spcPts val="0"/>
              </a:spcAft>
              <a:defRPr/>
            </a:lvl1pPr>
            <a:lvl4pPr>
              <a:lnSpc>
                <a:spcPts val="1350"/>
              </a:lnSpc>
              <a:defRPr/>
            </a:lvl4pPr>
            <a:lvl5pPr>
              <a:lnSpc>
                <a:spcPts val="1350"/>
              </a:lnSpc>
              <a:defRPr/>
            </a:lvl5pPr>
          </a:lstStyle>
          <a:p>
            <a:pPr lvl="0"/>
            <a:r>
              <a:rPr lang="en-US"/>
              <a:t>Click to edit Master text styles</a:t>
            </a:r>
          </a:p>
        </p:txBody>
      </p:sp>
      <p:sp>
        <p:nvSpPr>
          <p:cNvPr id="9"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4278915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
        <p:nvSpPr>
          <p:cNvPr id="9" name="Content Placeholder 9"/>
          <p:cNvSpPr>
            <a:spLocks noGrp="1"/>
          </p:cNvSpPr>
          <p:nvPr>
            <p:ph sz="quarter" idx="13"/>
          </p:nvPr>
        </p:nvSpPr>
        <p:spPr>
          <a:xfrm>
            <a:off x="1608668" y="2290764"/>
            <a:ext cx="9952567" cy="1022203"/>
          </a:xfrm>
        </p:spPr>
        <p:txBody>
          <a:bodyPr/>
          <a:lstStyle>
            <a:lvl2pPr>
              <a:spcAft>
                <a:spcPts val="225"/>
              </a:spcAft>
              <a:defRPr sz="1050"/>
            </a:lvl2pPr>
            <a:lvl3pPr>
              <a:defRPr sz="900">
                <a:solidFill>
                  <a:schemeClr val="tx1"/>
                </a:solidFill>
              </a:defRPr>
            </a:lvl3pPr>
            <a:lvl4pPr>
              <a:defRPr sz="900">
                <a:solidFill>
                  <a:schemeClr val="tx1"/>
                </a:solidFill>
              </a:defRPr>
            </a:lvl4pPr>
            <a:lvl5pPr>
              <a:buClr>
                <a:srgbClr val="404040"/>
              </a:buClr>
              <a:buFont typeface="Arial" pitchFamily="34" charset="0"/>
              <a:buChar cha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922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149930"/>
          </a:xfrm>
        </p:spPr>
        <p:txBody>
          <a:bodyPr/>
          <a:lstStyle>
            <a:lvl1pPr>
              <a:defRPr sz="1200"/>
            </a:lvl1pPr>
            <a:lvl2pPr>
              <a:defRPr sz="1200">
                <a:solidFill>
                  <a:schemeClr val="bg2"/>
                </a:solidFill>
              </a:defRPr>
            </a:lvl2pPr>
            <a:lvl3pPr>
              <a:defRPr sz="1050"/>
            </a:lvl3pPr>
            <a:lvl4pPr algn="l">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2" y="2194560"/>
            <a:ext cx="4888089" cy="1149930"/>
          </a:xfrm>
        </p:spPr>
        <p:txBody>
          <a:bodyPr/>
          <a:lstStyle>
            <a:lvl1pPr>
              <a:defRPr sz="1200"/>
            </a:lvl1pPr>
            <a:lvl2pPr>
              <a:defRPr sz="1200">
                <a:solidFill>
                  <a:schemeClr val="bg2"/>
                </a:solidFill>
              </a:defRPr>
            </a:lvl2pPr>
            <a:lvl3pPr>
              <a:defRPr sz="1050"/>
            </a:lvl3pPr>
            <a:lvl4pPr>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30008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1528111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3429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75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1362648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6"/>
            <a:ext cx="2694517"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7061200" cy="184666"/>
          </a:xfrm>
        </p:spPr>
        <p:txBody>
          <a:bodyPr/>
          <a:lstStyle/>
          <a:p>
            <a:r>
              <a:rPr lang="en-US"/>
              <a:t>Click icon to add picture</a:t>
            </a:r>
          </a:p>
        </p:txBody>
      </p:sp>
      <p:sp>
        <p:nvSpPr>
          <p:cNvPr id="11"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3606356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3" y="4656912"/>
            <a:ext cx="3034316"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3048296" cy="184666"/>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184666"/>
          </a:xfrm>
        </p:spPr>
        <p:txBody>
          <a:bodyPr/>
          <a:lstStyle/>
          <a:p>
            <a:r>
              <a:rPr lang="en-US"/>
              <a:t>Click icon to add picture</a:t>
            </a:r>
          </a:p>
        </p:txBody>
      </p:sp>
      <p:sp>
        <p:nvSpPr>
          <p:cNvPr id="10" name="Text Placeholder 6"/>
          <p:cNvSpPr>
            <a:spLocks noGrp="1"/>
          </p:cNvSpPr>
          <p:nvPr>
            <p:ph type="body" sz="quarter" idx="16" hasCustomPrompt="1"/>
          </p:nvPr>
        </p:nvSpPr>
        <p:spPr>
          <a:xfrm>
            <a:off x="5301610" y="4656912"/>
            <a:ext cx="3034316"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25069929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4" y="2307306"/>
            <a:ext cx="7981359" cy="1082925"/>
          </a:xfrm>
        </p:spPr>
        <p:txBody>
          <a:bodyPr/>
          <a:lstStyle>
            <a:lvl1pPr>
              <a:spcAft>
                <a:spcPts val="0"/>
              </a:spcAft>
              <a:buFont typeface="Arial" pitchFamily="34" charset="0"/>
              <a:buChar char="»"/>
              <a:defRPr lang="en-US" sz="1350" b="1" kern="1200" baseline="0" dirty="0" smtClean="0">
                <a:solidFill>
                  <a:schemeClr val="bg2"/>
                </a:solidFill>
                <a:latin typeface="Arial"/>
                <a:ea typeface="+mn-ea"/>
                <a:cs typeface="+mn-cs"/>
              </a:defRPr>
            </a:lvl1pPr>
            <a:lvl2pPr marL="171450" indent="3572">
              <a:buNone/>
              <a:defRPr b="0">
                <a:solidFill>
                  <a:schemeClr val="tx1">
                    <a:lumMod val="50000"/>
                    <a:lumOff val="50000"/>
                  </a:schemeClr>
                </a:solidFill>
              </a:defRPr>
            </a:lvl2pPr>
            <a:lvl4pPr>
              <a:defRPr lang="en-US" sz="900" kern="1200" dirty="0" smtClean="0">
                <a:solidFill>
                  <a:schemeClr val="tx1">
                    <a:lumMod val="75000"/>
                    <a:lumOff val="25000"/>
                  </a:schemeClr>
                </a:solidFill>
                <a:latin typeface="Arial"/>
                <a:ea typeface="+mn-ea"/>
                <a:cs typeface="+mn-cs"/>
              </a:defRPr>
            </a:lvl4pPr>
            <a:lvl5pPr>
              <a:defRPr lang="en-US" sz="9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269618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C1019C1-8164-4AE7-987A-A500E2A7F90B}"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A25CC-496D-4F3C-965D-B67B4EFE34F1}" type="slidenum">
              <a:rPr lang="en-US" smtClean="0"/>
              <a:t>‹#›</a:t>
            </a:fld>
            <a:endParaRPr lang="en-US"/>
          </a:p>
        </p:txBody>
      </p:sp>
    </p:spTree>
    <p:extLst>
      <p:ext uri="{BB962C8B-B14F-4D97-AF65-F5344CB8AC3E}">
        <p14:creationId xmlns:p14="http://schemas.microsoft.com/office/powerpoint/2010/main" val="310062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C1019C1-8164-4AE7-987A-A500E2A7F90B}" type="datetimeFigureOut">
              <a:rPr lang="en-US" smtClean="0"/>
              <a:t>7/26/2023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63A25CC-496D-4F3C-965D-B67B4EFE34F1}" type="slidenum">
              <a:rPr lang="en-US" smtClean="0"/>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91247" y="5432964"/>
            <a:ext cx="911856" cy="1068175"/>
          </a:xfrm>
          <a:prstGeom prst="rect">
            <a:avLst/>
          </a:prstGeom>
        </p:spPr>
      </p:pic>
    </p:spTree>
    <p:extLst>
      <p:ext uri="{BB962C8B-B14F-4D97-AF65-F5344CB8AC3E}">
        <p14:creationId xmlns:p14="http://schemas.microsoft.com/office/powerpoint/2010/main" val="1188193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lumMod val="50000"/>
          </a:schemeClr>
        </a:buClr>
        <a:buSzPct val="80000"/>
        <a:buFont typeface="Corbel" pitchFamily="34" charset="0"/>
        <a:buChar char="•"/>
        <a:defRPr sz="2200" kern="1200">
          <a:solidFill>
            <a:schemeClr val="accent1">
              <a:lumMod val="50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2000" kern="1200">
          <a:solidFill>
            <a:schemeClr val="accent1">
              <a:lumMod val="50000"/>
            </a:schemeClr>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1800" kern="1200">
          <a:solidFill>
            <a:schemeClr val="accent1">
              <a:lumMod val="50000"/>
            </a:schemeClr>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1600" kern="1200">
          <a:solidFill>
            <a:schemeClr val="accent1">
              <a:lumMod val="50000"/>
            </a:schemeClr>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lumMod val="50000"/>
          </a:schemeClr>
        </a:buClr>
        <a:buSzPct val="80000"/>
        <a:buFont typeface="Corbel" pitchFamily="34" charset="0"/>
        <a:buChar char="•"/>
        <a:defRPr sz="1600" kern="1200">
          <a:solidFill>
            <a:schemeClr val="accent1">
              <a:lumMod val="50000"/>
            </a:schemeClr>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0033" y="176900"/>
            <a:ext cx="111644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A41E35"/>
              </a:buClr>
              <a:buSzPts val="2800"/>
              <a:buFont typeface="Roboto Condensed"/>
              <a:buNone/>
              <a:defRPr sz="2800" b="1">
                <a:solidFill>
                  <a:srgbClr val="A41E35"/>
                </a:solidFill>
                <a:latin typeface="Roboto Condensed"/>
                <a:ea typeface="Roboto Condensed"/>
                <a:cs typeface="Roboto Condensed"/>
                <a:sym typeface="Roboto Condense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215367" y="1120200"/>
            <a:ext cx="11226800" cy="5455200"/>
          </a:xfrm>
          <a:prstGeom prst="rect">
            <a:avLst/>
          </a:prstGeom>
          <a:noFill/>
          <a:ln>
            <a:noFill/>
          </a:ln>
        </p:spPr>
        <p:txBody>
          <a:bodyPr spcFirstLastPara="1" wrap="square" lIns="91425" tIns="91425" rIns="91425" bIns="91425" anchor="t" anchorCtr="0"/>
          <a:lstStyle>
            <a:lvl1pPr marL="457200" lvl="0" indent="-342900" rtl="0">
              <a:lnSpc>
                <a:spcPct val="125000"/>
              </a:lnSpc>
              <a:spcBef>
                <a:spcPts val="0"/>
              </a:spcBef>
              <a:spcAft>
                <a:spcPts val="0"/>
              </a:spcAft>
              <a:buClr>
                <a:srgbClr val="A41E35"/>
              </a:buClr>
              <a:buSzPts val="1800"/>
              <a:buFont typeface="Roboto"/>
              <a:buChar char="●"/>
              <a:defRPr sz="1800">
                <a:latin typeface="Roboto"/>
                <a:ea typeface="Roboto"/>
                <a:cs typeface="Roboto"/>
                <a:sym typeface="Roboto"/>
              </a:defRPr>
            </a:lvl1pPr>
            <a:lvl2pPr marL="914400" lvl="1"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2pPr>
            <a:lvl3pPr marL="1371600" lvl="2"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3pPr>
            <a:lvl4pPr marL="1828800" lvl="3"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4pPr>
            <a:lvl5pPr marL="2286000" lvl="4"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5pPr>
            <a:lvl6pPr marL="2743200" lvl="5"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6pPr>
            <a:lvl7pPr marL="3200400" lvl="6"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7pPr>
            <a:lvl8pPr marL="3657600" lvl="7"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8pPr>
            <a:lvl9pPr marL="4114800" lvl="8" indent="-317500" rtl="0">
              <a:lnSpc>
                <a:spcPct val="125000"/>
              </a:lnSpc>
              <a:spcBef>
                <a:spcPts val="1600"/>
              </a:spcBef>
              <a:spcAft>
                <a:spcPts val="1600"/>
              </a:spcAft>
              <a:buClr>
                <a:srgbClr val="A41E35"/>
              </a:buClr>
              <a:buSzPts val="1400"/>
              <a:buFont typeface="Roboto"/>
              <a:buChar char="■"/>
              <a:defRPr>
                <a:latin typeface="Roboto"/>
                <a:ea typeface="Roboto"/>
                <a:cs typeface="Roboto"/>
                <a:sym typeface="Roboto"/>
              </a:defRPr>
            </a:lvl9pPr>
          </a:lstStyle>
          <a:p>
            <a:endParaRPr dirty="0"/>
          </a:p>
        </p:txBody>
      </p:sp>
    </p:spTree>
    <p:extLst>
      <p:ext uri="{BB962C8B-B14F-4D97-AF65-F5344CB8AC3E}">
        <p14:creationId xmlns:p14="http://schemas.microsoft.com/office/powerpoint/2010/main" val="413035171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0033" y="176900"/>
            <a:ext cx="111644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A41E35"/>
              </a:buClr>
              <a:buSzPts val="2800"/>
              <a:buFont typeface="Roboto Condensed"/>
              <a:buNone/>
              <a:defRPr sz="2800" b="1">
                <a:solidFill>
                  <a:srgbClr val="A41E35"/>
                </a:solidFill>
                <a:latin typeface="Roboto Condensed"/>
                <a:ea typeface="Roboto Condensed"/>
                <a:cs typeface="Roboto Condensed"/>
                <a:sym typeface="Roboto Condense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215367" y="1120200"/>
            <a:ext cx="11226800" cy="5455200"/>
          </a:xfrm>
          <a:prstGeom prst="rect">
            <a:avLst/>
          </a:prstGeom>
          <a:noFill/>
          <a:ln>
            <a:noFill/>
          </a:ln>
        </p:spPr>
        <p:txBody>
          <a:bodyPr spcFirstLastPara="1" wrap="square" lIns="91425" tIns="91425" rIns="91425" bIns="91425" anchor="t" anchorCtr="0"/>
          <a:lstStyle>
            <a:lvl1pPr marL="457200" lvl="0" indent="-342900" rtl="0">
              <a:lnSpc>
                <a:spcPct val="125000"/>
              </a:lnSpc>
              <a:spcBef>
                <a:spcPts val="0"/>
              </a:spcBef>
              <a:spcAft>
                <a:spcPts val="0"/>
              </a:spcAft>
              <a:buClr>
                <a:srgbClr val="A41E35"/>
              </a:buClr>
              <a:buSzPts val="1800"/>
              <a:buFont typeface="Roboto"/>
              <a:buChar char="●"/>
              <a:defRPr sz="1800">
                <a:latin typeface="Roboto"/>
                <a:ea typeface="Roboto"/>
                <a:cs typeface="Roboto"/>
                <a:sym typeface="Roboto"/>
              </a:defRPr>
            </a:lvl1pPr>
            <a:lvl2pPr marL="914400" lvl="1"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2pPr>
            <a:lvl3pPr marL="1371600" lvl="2"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3pPr>
            <a:lvl4pPr marL="1828800" lvl="3"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4pPr>
            <a:lvl5pPr marL="2286000" lvl="4"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5pPr>
            <a:lvl6pPr marL="2743200" lvl="5"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6pPr>
            <a:lvl7pPr marL="3200400" lvl="6"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7pPr>
            <a:lvl8pPr marL="3657600" lvl="7"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8pPr>
            <a:lvl9pPr marL="4114800" lvl="8" indent="-317500" rtl="0">
              <a:lnSpc>
                <a:spcPct val="125000"/>
              </a:lnSpc>
              <a:spcBef>
                <a:spcPts val="1600"/>
              </a:spcBef>
              <a:spcAft>
                <a:spcPts val="1600"/>
              </a:spcAft>
              <a:buClr>
                <a:srgbClr val="A41E35"/>
              </a:buClr>
              <a:buSzPts val="1400"/>
              <a:buFont typeface="Roboto"/>
              <a:buChar char="■"/>
              <a:defRPr>
                <a:latin typeface="Roboto"/>
                <a:ea typeface="Roboto"/>
                <a:cs typeface="Roboto"/>
                <a:sym typeface="Roboto"/>
              </a:defRPr>
            </a:lvl9pPr>
          </a:lstStyle>
          <a:p>
            <a:endParaRPr dirty="0"/>
          </a:p>
        </p:txBody>
      </p:sp>
    </p:spTree>
    <p:extLst>
      <p:ext uri="{BB962C8B-B14F-4D97-AF65-F5344CB8AC3E}">
        <p14:creationId xmlns:p14="http://schemas.microsoft.com/office/powerpoint/2010/main" val="3814851711"/>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E8DE3-B79A-5D00-30C4-A85D77864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D8A2CD-FB6C-E667-4A3E-8C28440491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B5459-F031-6BA6-1C33-16B727348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376E2-55C7-4608-9914-2CB2D61BBFD1}" type="datetimeFigureOut">
              <a:rPr lang="en-US" smtClean="0"/>
              <a:t>7/26/2023</a:t>
            </a:fld>
            <a:endParaRPr lang="en-US"/>
          </a:p>
        </p:txBody>
      </p:sp>
      <p:sp>
        <p:nvSpPr>
          <p:cNvPr id="5" name="Footer Placeholder 4">
            <a:extLst>
              <a:ext uri="{FF2B5EF4-FFF2-40B4-BE49-F238E27FC236}">
                <a16:creationId xmlns:a16="http://schemas.microsoft.com/office/drawing/2014/main" id="{325A3093-33F5-64A8-7CBB-EB5808747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CF4C54-1865-F5C3-8E35-22E2A4490E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FFA55-A859-4BE0-8ECA-39B6FD96F8F3}" type="slidenum">
              <a:rPr lang="en-US" smtClean="0"/>
              <a:t>‹#›</a:t>
            </a:fld>
            <a:endParaRPr lang="en-US"/>
          </a:p>
        </p:txBody>
      </p:sp>
    </p:spTree>
    <p:extLst>
      <p:ext uri="{BB962C8B-B14F-4D97-AF65-F5344CB8AC3E}">
        <p14:creationId xmlns:p14="http://schemas.microsoft.com/office/powerpoint/2010/main" val="89947578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0B852-EC91-BF48-8845-FCEFF931F782}"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3397800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A75CA-F99F-45AF-BA44-089373C57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444EA4-45B4-4427-A342-ED0B70F70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4543B-EEC6-4777-8EE0-CA6B896E6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33FDE-5613-468F-B625-0F2F852BA0DF}" type="datetimeFigureOut">
              <a:rPr lang="en-US" smtClean="0"/>
              <a:t>7/26/2023</a:t>
            </a:fld>
            <a:endParaRPr lang="en-US"/>
          </a:p>
        </p:txBody>
      </p:sp>
      <p:sp>
        <p:nvSpPr>
          <p:cNvPr id="5" name="Footer Placeholder 4">
            <a:extLst>
              <a:ext uri="{FF2B5EF4-FFF2-40B4-BE49-F238E27FC236}">
                <a16:creationId xmlns:a16="http://schemas.microsoft.com/office/drawing/2014/main" id="{353210F8-827B-49AD-8238-1E5402F6D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7AE593-5A25-4AFD-9B87-C4F3A41C5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4AAD9-639D-46EA-AE69-26B0CBC3B543}" type="slidenum">
              <a:rPr lang="en-US" smtClean="0"/>
              <a:t>‹#›</a:t>
            </a:fld>
            <a:endParaRPr lang="en-US"/>
          </a:p>
        </p:txBody>
      </p:sp>
    </p:spTree>
    <p:extLst>
      <p:ext uri="{BB962C8B-B14F-4D97-AF65-F5344CB8AC3E}">
        <p14:creationId xmlns:p14="http://schemas.microsoft.com/office/powerpoint/2010/main" val="3596161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3975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13">
            <a:alphaModFix/>
          </a:blip>
          <a:srcRect/>
          <a:stretch/>
        </p:blipFill>
        <p:spPr>
          <a:xfrm>
            <a:off x="0" y="0"/>
            <a:ext cx="12191999" cy="6858000"/>
          </a:xfrm>
          <a:prstGeom prst="rect">
            <a:avLst/>
          </a:prstGeom>
          <a:noFill/>
          <a:ln>
            <a:noFill/>
          </a:ln>
        </p:spPr>
      </p:pic>
      <p:sp>
        <p:nvSpPr>
          <p:cNvPr id="11" name="Google Shape;11;p19"/>
          <p:cNvSpPr txBox="1">
            <a:spLocks noGrp="1"/>
          </p:cNvSpPr>
          <p:nvPr>
            <p:ph type="title"/>
          </p:nvPr>
        </p:nvSpPr>
        <p:spPr>
          <a:xfrm>
            <a:off x="1584960" y="1600200"/>
            <a:ext cx="10594848" cy="40011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9"/>
          <p:cNvSpPr txBox="1">
            <a:spLocks noGrp="1"/>
          </p:cNvSpPr>
          <p:nvPr>
            <p:ph type="body" idx="1"/>
          </p:nvPr>
        </p:nvSpPr>
        <p:spPr>
          <a:xfrm>
            <a:off x="1584961" y="2194561"/>
            <a:ext cx="9821332" cy="1529137"/>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6F6F6F"/>
              </a:buClr>
              <a:buSzPts val="1600"/>
              <a:buFont typeface="Arial"/>
              <a:buNone/>
              <a:defRPr sz="1600" b="1"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dk1"/>
              </a:buClr>
              <a:buSzPts val="1600"/>
              <a:buFont typeface="Merriweather Sans"/>
              <a:buChar char="»"/>
              <a:defRPr sz="1600" b="1" i="0" u="none" strike="noStrike" cap="none">
                <a:solidFill>
                  <a:schemeClr val="lt2"/>
                </a:solidFill>
                <a:latin typeface="Arial"/>
                <a:ea typeface="Arial"/>
                <a:cs typeface="Arial"/>
                <a:sym typeface="Arial"/>
              </a:defRPr>
            </a:lvl2pPr>
            <a:lvl3pPr marL="1371600" marR="0" lvl="2" indent="-228600" algn="l" rtl="0">
              <a:lnSpc>
                <a:spcPct val="12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04800" algn="l" rtl="0">
              <a:lnSpc>
                <a:spcPct val="120000"/>
              </a:lnSpc>
              <a:spcBef>
                <a:spcPts val="300"/>
              </a:spcBef>
              <a:spcAft>
                <a:spcPts val="0"/>
              </a:spcAft>
              <a:buClr>
                <a:schemeClr val="dk1"/>
              </a:buClr>
              <a:buSzPts val="1200"/>
              <a:buFont typeface="Merriweather Sans"/>
              <a:buChar char="»"/>
              <a:defRPr sz="1200" b="0" i="0" u="none" strike="noStrike" cap="none">
                <a:solidFill>
                  <a:schemeClr val="dk1"/>
                </a:solidFill>
                <a:latin typeface="Arial"/>
                <a:ea typeface="Arial"/>
                <a:cs typeface="Arial"/>
                <a:sym typeface="Arial"/>
              </a:defRPr>
            </a:lvl4pPr>
            <a:lvl5pPr marL="2286000" marR="0" lvl="4" indent="-228600" algn="l" rtl="0">
              <a:lnSpc>
                <a:spcPct val="120000"/>
              </a:lnSpc>
              <a:spcBef>
                <a:spcPts val="3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lvl1pPr marL="0" marR="0" lvl="0" indent="0" algn="ctr" rtl="0">
              <a:spcBef>
                <a:spcPts val="0"/>
              </a:spcBef>
              <a:buNone/>
              <a:defRPr sz="1000" b="0" i="0" u="none" strike="noStrike" cap="none">
                <a:solidFill>
                  <a:schemeClr val="lt1"/>
                </a:solidFill>
                <a:latin typeface="Arial"/>
                <a:ea typeface="Arial"/>
                <a:cs typeface="Arial"/>
                <a:sym typeface="Arial"/>
              </a:defRPr>
            </a:lvl1pPr>
            <a:lvl2pPr marL="0" marR="0" lvl="1" indent="0" algn="ctr" rtl="0">
              <a:spcBef>
                <a:spcPts val="0"/>
              </a:spcBef>
              <a:buNone/>
              <a:defRPr sz="1000" b="0" i="0" u="none" strike="noStrike" cap="none">
                <a:solidFill>
                  <a:schemeClr val="lt1"/>
                </a:solidFill>
                <a:latin typeface="Arial"/>
                <a:ea typeface="Arial"/>
                <a:cs typeface="Arial"/>
                <a:sym typeface="Arial"/>
              </a:defRPr>
            </a:lvl2pPr>
            <a:lvl3pPr marL="0" marR="0" lvl="2" indent="0" algn="ctr" rtl="0">
              <a:spcBef>
                <a:spcPts val="0"/>
              </a:spcBef>
              <a:buNone/>
              <a:defRPr sz="1000" b="0" i="0" u="none" strike="noStrike" cap="none">
                <a:solidFill>
                  <a:schemeClr val="lt1"/>
                </a:solidFill>
                <a:latin typeface="Arial"/>
                <a:ea typeface="Arial"/>
                <a:cs typeface="Arial"/>
                <a:sym typeface="Arial"/>
              </a:defRPr>
            </a:lvl3pPr>
            <a:lvl4pPr marL="0" marR="0" lvl="3" indent="0" algn="ctr" rtl="0">
              <a:spcBef>
                <a:spcPts val="0"/>
              </a:spcBef>
              <a:buNone/>
              <a:defRPr sz="1000" b="0" i="0" u="none" strike="noStrike" cap="none">
                <a:solidFill>
                  <a:schemeClr val="lt1"/>
                </a:solidFill>
                <a:latin typeface="Arial"/>
                <a:ea typeface="Arial"/>
                <a:cs typeface="Arial"/>
                <a:sym typeface="Arial"/>
              </a:defRPr>
            </a:lvl4pPr>
            <a:lvl5pPr marL="0" marR="0" lvl="4" indent="0" algn="ctr" rtl="0">
              <a:spcBef>
                <a:spcPts val="0"/>
              </a:spcBef>
              <a:buNone/>
              <a:defRPr sz="1000" b="0" i="0" u="none" strike="noStrike" cap="none">
                <a:solidFill>
                  <a:schemeClr val="lt1"/>
                </a:solidFill>
                <a:latin typeface="Arial"/>
                <a:ea typeface="Arial"/>
                <a:cs typeface="Arial"/>
                <a:sym typeface="Arial"/>
              </a:defRPr>
            </a:lvl5pPr>
            <a:lvl6pPr marL="0" marR="0" lvl="5" indent="0" algn="ctr" rtl="0">
              <a:spcBef>
                <a:spcPts val="0"/>
              </a:spcBef>
              <a:buNone/>
              <a:defRPr sz="1000" b="0" i="0" u="none" strike="noStrike" cap="none">
                <a:solidFill>
                  <a:schemeClr val="lt1"/>
                </a:solidFill>
                <a:latin typeface="Arial"/>
                <a:ea typeface="Arial"/>
                <a:cs typeface="Arial"/>
                <a:sym typeface="Arial"/>
              </a:defRPr>
            </a:lvl6pPr>
            <a:lvl7pPr marL="0" marR="0" lvl="6" indent="0" algn="ctr" rtl="0">
              <a:spcBef>
                <a:spcPts val="0"/>
              </a:spcBef>
              <a:buNone/>
              <a:defRPr sz="1000" b="0" i="0" u="none" strike="noStrike" cap="none">
                <a:solidFill>
                  <a:schemeClr val="lt1"/>
                </a:solidFill>
                <a:latin typeface="Arial"/>
                <a:ea typeface="Arial"/>
                <a:cs typeface="Arial"/>
                <a:sym typeface="Arial"/>
              </a:defRPr>
            </a:lvl7pPr>
            <a:lvl8pPr marL="0" marR="0" lvl="7" indent="0" algn="ctr" rtl="0">
              <a:spcBef>
                <a:spcPts val="0"/>
              </a:spcBef>
              <a:buNone/>
              <a:defRPr sz="1000" b="0" i="0" u="none" strike="noStrike" cap="none">
                <a:solidFill>
                  <a:schemeClr val="lt1"/>
                </a:solidFill>
                <a:latin typeface="Arial"/>
                <a:ea typeface="Arial"/>
                <a:cs typeface="Arial"/>
                <a:sym typeface="Arial"/>
              </a:defRPr>
            </a:lvl8pPr>
            <a:lvl9pPr marL="0" marR="0" lvl="8" indent="0" algn="ctr" rtl="0">
              <a:spcBef>
                <a:spcPts val="0"/>
              </a:spcBef>
              <a:buNone/>
              <a:defRPr sz="10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 name="Google Shape;14;p19"/>
          <p:cNvSpPr txBox="1">
            <a:spLocks noGrp="1"/>
          </p:cNvSpPr>
          <p:nvPr>
            <p:ph type="ftr" idx="11"/>
          </p:nvPr>
        </p:nvSpPr>
        <p:spPr>
          <a:xfrm>
            <a:off x="1466892" y="6417304"/>
            <a:ext cx="9952567" cy="4389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60197320"/>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584960" y="1600200"/>
            <a:ext cx="10594848" cy="300082"/>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584962" y="2194561"/>
            <a:ext cx="9821332" cy="1150058"/>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342900" marR="0" lvl="3" indent="-171450" algn="l" defTabSz="342900" rtl="0" eaLnBrk="1" fontAlgn="auto" latinLnBrk="0" hangingPunct="1">
              <a:lnSpc>
                <a:spcPct val="100000"/>
              </a:lnSpc>
              <a:spcBef>
                <a:spcPts val="225"/>
              </a:spcBef>
              <a:spcAft>
                <a:spcPts val="225"/>
              </a:spcAft>
              <a:buClrTx/>
              <a:buSzTx/>
              <a:tabLst/>
              <a:defRPr/>
            </a:pPr>
            <a:r>
              <a:rPr lang="en-US" dirty="0"/>
              <a:t>Fourth level</a:t>
            </a:r>
          </a:p>
          <a:p>
            <a:pPr marL="342900" marR="0" lvl="4" indent="-171450" algn="l" defTabSz="3429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75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July 26, 2023</a:t>
            </a:fld>
            <a:r>
              <a:rPr lang="en-US" dirty="0"/>
              <a:t> </a:t>
            </a:r>
          </a:p>
        </p:txBody>
      </p:sp>
    </p:spTree>
    <p:extLst>
      <p:ext uri="{BB962C8B-B14F-4D97-AF65-F5344CB8AC3E}">
        <p14:creationId xmlns:p14="http://schemas.microsoft.com/office/powerpoint/2010/main" val="352238154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p:txStyles>
    <p:titleStyle>
      <a:lvl1pPr algn="l" defTabSz="342900" rtl="0" eaLnBrk="1" latinLnBrk="0" hangingPunct="1">
        <a:spcBef>
          <a:spcPct val="0"/>
        </a:spcBef>
        <a:buNone/>
        <a:defRPr sz="1950" b="1" kern="1200">
          <a:solidFill>
            <a:schemeClr val="tx1"/>
          </a:solidFill>
          <a:latin typeface="Arial"/>
          <a:ea typeface="+mj-ea"/>
          <a:cs typeface="+mj-cs"/>
        </a:defRPr>
      </a:lvl1pPr>
    </p:titleStyle>
    <p:bodyStyle>
      <a:lvl1pPr marL="0" indent="-171450" algn="l" defTabSz="342900" rtl="0" eaLnBrk="1" latinLnBrk="0" hangingPunct="1">
        <a:lnSpc>
          <a:spcPct val="100000"/>
        </a:lnSpc>
        <a:spcBef>
          <a:spcPts val="0"/>
        </a:spcBef>
        <a:spcAft>
          <a:spcPts val="750"/>
        </a:spcAft>
        <a:buClr>
          <a:schemeClr val="tx1">
            <a:lumMod val="75000"/>
            <a:lumOff val="25000"/>
          </a:schemeClr>
        </a:buClr>
        <a:buFontTx/>
        <a:buNone/>
        <a:defRPr sz="1200" b="1" kern="1200" baseline="0">
          <a:solidFill>
            <a:schemeClr val="tx1"/>
          </a:solidFill>
          <a:latin typeface="Arial"/>
          <a:ea typeface="+mn-ea"/>
          <a:cs typeface="+mn-cs"/>
        </a:defRPr>
      </a:lvl1pPr>
      <a:lvl2pPr marL="171450" indent="-171450" algn="l" defTabSz="342900" rtl="0" eaLnBrk="1" latinLnBrk="0" hangingPunct="1">
        <a:lnSpc>
          <a:spcPct val="100000"/>
        </a:lnSpc>
        <a:spcBef>
          <a:spcPts val="0"/>
        </a:spcBef>
        <a:spcAft>
          <a:spcPts val="750"/>
        </a:spcAft>
        <a:buClr>
          <a:schemeClr val="tx1"/>
        </a:buClr>
        <a:buFont typeface="Lucida Grande"/>
        <a:buChar char="»"/>
        <a:defRPr sz="1200" b="1" kern="1200">
          <a:solidFill>
            <a:schemeClr val="bg2"/>
          </a:solidFill>
          <a:latin typeface="Arial"/>
          <a:ea typeface="+mn-ea"/>
          <a:cs typeface="+mn-cs"/>
        </a:defRPr>
      </a:lvl2pPr>
      <a:lvl3pPr marL="171450" marR="0" indent="0" algn="l" defTabSz="342900" rtl="0" eaLnBrk="1" fontAlgn="auto" latinLnBrk="0" hangingPunct="1">
        <a:lnSpc>
          <a:spcPct val="120000"/>
        </a:lnSpc>
        <a:spcBef>
          <a:spcPts val="0"/>
        </a:spcBef>
        <a:spcAft>
          <a:spcPts val="225"/>
        </a:spcAft>
        <a:buClrTx/>
        <a:buSzTx/>
        <a:buFontTx/>
        <a:buNone/>
        <a:tabLst/>
        <a:defRPr sz="1050" kern="1200">
          <a:solidFill>
            <a:schemeClr val="tx1"/>
          </a:solidFill>
          <a:latin typeface="Arial"/>
          <a:ea typeface="+mn-ea"/>
          <a:cs typeface="+mn-cs"/>
        </a:defRPr>
      </a:lvl3pPr>
      <a:lvl4pPr marL="342900" indent="-171450" algn="l" defTabSz="342900" rtl="0" eaLnBrk="1" latinLnBrk="0" hangingPunct="1">
        <a:lnSpc>
          <a:spcPct val="120000"/>
        </a:lnSpc>
        <a:spcBef>
          <a:spcPts val="0"/>
        </a:spcBef>
        <a:spcAft>
          <a:spcPts val="225"/>
        </a:spcAft>
        <a:buFont typeface="Lucida Grande"/>
        <a:buChar char="»"/>
        <a:defRPr sz="900" kern="1200">
          <a:solidFill>
            <a:schemeClr val="tx1"/>
          </a:solidFill>
          <a:latin typeface="Arial"/>
          <a:ea typeface="+mn-ea"/>
          <a:cs typeface="+mn-cs"/>
        </a:defRPr>
      </a:lvl4pPr>
      <a:lvl5pPr marL="342900" marR="0" indent="-171450" algn="l" defTabSz="342900" rtl="0" eaLnBrk="1" fontAlgn="auto" latinLnBrk="0" hangingPunct="1">
        <a:lnSpc>
          <a:spcPct val="120000"/>
        </a:lnSpc>
        <a:spcBef>
          <a:spcPts val="225"/>
        </a:spcBef>
        <a:spcAft>
          <a:spcPts val="225"/>
        </a:spcAft>
        <a:buClrTx/>
        <a:buSzTx/>
        <a:buFont typeface="Arial"/>
        <a:buNone/>
        <a:tabLst/>
        <a:defRPr lang="en-US" sz="900" kern="1200" dirty="0" smtClean="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32.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hyperlink" Target="https://apps.azleg.gov/BillStatus/BillOverview/78876" TargetMode="External"/><Relationship Id="rId5" Type="http://schemas.openxmlformats.org/officeDocument/2006/relationships/hyperlink" Target="https://www.azleg.gov/legtext/56leg/1R/bills/HB2474H.htm" TargetMode="Externa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hyperlink" Target="http://www.legis.la.gov/Legis/BillInfo.aspx?s=23RS&amp;b=HB399" TargetMode="External"/><Relationship Id="rId5" Type="http://schemas.openxmlformats.org/officeDocument/2006/relationships/hyperlink" Target="http://www.legis.la.gov/Legis/BillInfo.aspx?s=23RS&amp;b=HB291" TargetMode="Externa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3.xml"/><Relationship Id="rId6" Type="http://schemas.openxmlformats.org/officeDocument/2006/relationships/image" Target="../media/image55.jpeg"/><Relationship Id="rId5" Type="http://schemas.openxmlformats.org/officeDocument/2006/relationships/image" Target="../media/image40.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5.jpeg"/><Relationship Id="rId7" Type="http://schemas.openxmlformats.org/officeDocument/2006/relationships/diagramColors" Target="../diagrams/colors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85.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
          <p:cNvSpPr txBox="1">
            <a:spLocks noGrp="1"/>
          </p:cNvSpPr>
          <p:nvPr>
            <p:ph type="ctrTitle"/>
          </p:nvPr>
        </p:nvSpPr>
        <p:spPr>
          <a:xfrm>
            <a:off x="2301240" y="2237818"/>
            <a:ext cx="7589400" cy="1758045"/>
          </a:xfrm>
          <a:prstGeom prst="rect">
            <a:avLst/>
          </a:prstGeom>
          <a:noFill/>
          <a:ln>
            <a:noFill/>
          </a:ln>
        </p:spPr>
        <p:txBody>
          <a:bodyPr spcFirstLastPara="1" wrap="square" lIns="0" tIns="0" rIns="0" bIns="0" anchor="b" anchorCtr="0">
            <a:spAutoFit/>
          </a:bodyPr>
          <a:lstStyle/>
          <a:p>
            <a:pPr marL="0" lvl="0" indent="0" algn="l" rtl="0">
              <a:lnSpc>
                <a:spcPct val="136363"/>
              </a:lnSpc>
              <a:spcBef>
                <a:spcPts val="0"/>
              </a:spcBef>
              <a:spcAft>
                <a:spcPts val="0"/>
              </a:spcAft>
              <a:buClr>
                <a:schemeClr val="dk1"/>
              </a:buClr>
              <a:buSzPts val="4400"/>
              <a:buFont typeface="Arial"/>
              <a:buNone/>
            </a:pPr>
            <a:r>
              <a:rPr lang="en-US" sz="4200" dirty="0"/>
              <a:t>Trends in Vaccination Law and Judicial Challenges</a:t>
            </a:r>
            <a:endParaRPr sz="4200" dirty="0"/>
          </a:p>
        </p:txBody>
      </p:sp>
      <p:sp>
        <p:nvSpPr>
          <p:cNvPr id="167" name="Google Shape;167;p1"/>
          <p:cNvSpPr txBox="1">
            <a:spLocks noGrp="1"/>
          </p:cNvSpPr>
          <p:nvPr>
            <p:ph type="subTitle" idx="1"/>
          </p:nvPr>
        </p:nvSpPr>
        <p:spPr>
          <a:xfrm>
            <a:off x="2301240" y="4620182"/>
            <a:ext cx="7589520" cy="71301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Font typeface="Arial"/>
              <a:buNone/>
            </a:pPr>
            <a:r>
              <a:rPr lang="en-US" sz="2400" dirty="0"/>
              <a:t>July 26, 2023 | 1 – 2:30 p.m. EST</a:t>
            </a:r>
            <a:endParaRPr dirty="0"/>
          </a:p>
          <a:p>
            <a:pPr marL="0" lvl="0" indent="0" algn="l" rtl="0">
              <a:lnSpc>
                <a:spcPct val="100000"/>
              </a:lnSpc>
              <a:spcBef>
                <a:spcPts val="1000"/>
              </a:spcBef>
              <a:spcAft>
                <a:spcPts val="0"/>
              </a:spcAft>
              <a:buSzPts val="1400"/>
              <a:buFont typeface="Arial"/>
              <a:buNone/>
            </a:pPr>
            <a:endParaRPr dirty="0"/>
          </a:p>
        </p:txBody>
      </p:sp>
      <p:pic>
        <p:nvPicPr>
          <p:cNvPr id="3" name="Picture 2" descr="A picture containing text&#10;&#10;Description automatically generated">
            <a:extLst>
              <a:ext uri="{FF2B5EF4-FFF2-40B4-BE49-F238E27FC236}">
                <a16:creationId xmlns:a16="http://schemas.microsoft.com/office/drawing/2014/main" id="{1FA71037-D28D-8182-3C7C-012887607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597" y="4192445"/>
            <a:ext cx="2520582" cy="2520582"/>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81" name="Google Shape;181;p3"/>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a:t>Presenter</a:t>
            </a:r>
            <a:endParaRPr/>
          </a:p>
        </p:txBody>
      </p:sp>
      <p:sp>
        <p:nvSpPr>
          <p:cNvPr id="183" name="Google Shape;183;p3"/>
          <p:cNvSpPr/>
          <p:nvPr/>
        </p:nvSpPr>
        <p:spPr>
          <a:xfrm>
            <a:off x="4627549" y="2602432"/>
            <a:ext cx="6649388" cy="15080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008877"/>
                </a:solidFill>
                <a:effectLst/>
                <a:uLnTx/>
                <a:uFillTx/>
                <a:latin typeface="Arial"/>
                <a:ea typeface="Arial"/>
                <a:cs typeface="Arial"/>
                <a:sym typeface="Arial"/>
              </a:rPr>
              <a:t>Wendy Parmet, </a:t>
            </a:r>
            <a:r>
              <a:rPr kumimoji="0" lang="en-US" sz="2300" b="0" i="0" u="none" strike="noStrike" kern="0" cap="none" spc="0" normalizeH="0" baseline="0" noProof="0" dirty="0">
                <a:ln>
                  <a:noFill/>
                </a:ln>
                <a:solidFill>
                  <a:srgbClr val="404040"/>
                </a:solidFill>
                <a:effectLst/>
                <a:uLnTx/>
                <a:uFillTx/>
                <a:latin typeface="Arial"/>
                <a:ea typeface="Arial"/>
                <a:cs typeface="Arial"/>
                <a:sym typeface="Arial"/>
              </a:rPr>
              <a:t>J.D., Matthews Distinguished University Professor of Law and Faculty Director, Center for Health Policy and Law, Northeastern University School of Law</a:t>
            </a:r>
            <a:endParaRPr kumimoji="0" sz="23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4566C21-9460-5E38-3373-B43358009D3A}"/>
              </a:ext>
            </a:extLst>
          </p:cNvPr>
          <p:cNvPicPr>
            <a:picLocks noChangeAspect="1"/>
          </p:cNvPicPr>
          <p:nvPr/>
        </p:nvPicPr>
        <p:blipFill>
          <a:blip r:embed="rId3"/>
          <a:stretch>
            <a:fillRect/>
          </a:stretch>
        </p:blipFill>
        <p:spPr>
          <a:xfrm>
            <a:off x="2697208" y="2298074"/>
            <a:ext cx="1727683" cy="1969380"/>
          </a:xfrm>
          <a:prstGeom prst="rect">
            <a:avLst/>
          </a:prstGeom>
        </p:spPr>
      </p:pic>
    </p:spTree>
    <p:extLst>
      <p:ext uri="{BB962C8B-B14F-4D97-AF65-F5344CB8AC3E}">
        <p14:creationId xmlns:p14="http://schemas.microsoft.com/office/powerpoint/2010/main" val="420021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81" name="Google Shape;181;p3"/>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a:t>Presenter</a:t>
            </a:r>
            <a:endParaRPr/>
          </a:p>
        </p:txBody>
      </p:sp>
      <p:sp>
        <p:nvSpPr>
          <p:cNvPr id="183" name="Google Shape;183;p3"/>
          <p:cNvSpPr/>
          <p:nvPr/>
        </p:nvSpPr>
        <p:spPr>
          <a:xfrm>
            <a:off x="4627549" y="2602432"/>
            <a:ext cx="6649388" cy="12464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008877"/>
                </a:solidFill>
                <a:effectLst/>
                <a:uLnTx/>
                <a:uFillTx/>
                <a:latin typeface="Arial"/>
                <a:ea typeface="Arial"/>
                <a:cs typeface="Arial"/>
                <a:sym typeface="Arial"/>
              </a:rPr>
              <a:t>Maggie Davis, </a:t>
            </a: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J.D., M.A., P.M.P., Director, State Health Policy, Association of State and Territorial Health Officials</a:t>
            </a:r>
            <a:endParaRPr kumimoji="0" sz="25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076" name="Picture 4" descr="Maggie Davis JD MA PMPProfile Photo">
            <a:extLst>
              <a:ext uri="{FF2B5EF4-FFF2-40B4-BE49-F238E27FC236}">
                <a16:creationId xmlns:a16="http://schemas.microsoft.com/office/drawing/2014/main" id="{40B27FCF-9CFF-84BA-5E14-594052D3C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318" y="2298074"/>
            <a:ext cx="1804573" cy="180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2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81" name="Google Shape;181;p3"/>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a:t>Presenter</a:t>
            </a:r>
            <a:endParaRPr/>
          </a:p>
        </p:txBody>
      </p:sp>
      <p:sp>
        <p:nvSpPr>
          <p:cNvPr id="183" name="Google Shape;183;p3"/>
          <p:cNvSpPr/>
          <p:nvPr/>
        </p:nvSpPr>
        <p:spPr>
          <a:xfrm>
            <a:off x="4647428" y="2532858"/>
            <a:ext cx="6649388"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008877"/>
                </a:solidFill>
                <a:effectLst/>
                <a:uLnTx/>
                <a:uFillTx/>
                <a:latin typeface="Arial"/>
                <a:ea typeface="Arial"/>
                <a:cs typeface="Arial"/>
                <a:sym typeface="Arial"/>
              </a:rPr>
              <a:t>Katie Moran-McCabe, </a:t>
            </a: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J.D.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Lead Law and Policy Analyst,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Center for Public Health Law Research, Temple University Beasley School of Law</a:t>
            </a:r>
            <a:endParaRPr kumimoji="0" sz="25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1175487E-86DB-9DC9-CD65-439934B87B50}"/>
              </a:ext>
            </a:extLst>
          </p:cNvPr>
          <p:cNvPicPr>
            <a:picLocks noChangeAspect="1"/>
          </p:cNvPicPr>
          <p:nvPr/>
        </p:nvPicPr>
        <p:blipFill>
          <a:blip r:embed="rId3"/>
          <a:stretch>
            <a:fillRect/>
          </a:stretch>
        </p:blipFill>
        <p:spPr>
          <a:xfrm>
            <a:off x="2697208" y="2293661"/>
            <a:ext cx="1724025" cy="1952625"/>
          </a:xfrm>
          <a:prstGeom prst="rect">
            <a:avLst/>
          </a:prstGeom>
        </p:spPr>
      </p:pic>
    </p:spTree>
    <p:extLst>
      <p:ext uri="{BB962C8B-B14F-4D97-AF65-F5344CB8AC3E}">
        <p14:creationId xmlns:p14="http://schemas.microsoft.com/office/powerpoint/2010/main" val="707119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447674" y="1478255"/>
            <a:ext cx="7674183" cy="2120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5000" b="1" dirty="0">
                <a:solidFill>
                  <a:schemeClr val="tx2"/>
                </a:solidFill>
                <a:latin typeface="Roboto Condensed Medium"/>
                <a:ea typeface="Roboto Condensed Medium"/>
                <a:cs typeface="Roboto Condensed Medium"/>
                <a:sym typeface="Roboto Condensed"/>
              </a:rPr>
              <a:t>Act for Public Health: Vaccine-Related Legislative Tracking </a:t>
            </a:r>
            <a:endParaRPr sz="5000" b="1" dirty="0">
              <a:solidFill>
                <a:schemeClr val="tx2"/>
              </a:solidFill>
              <a:latin typeface="Roboto Condensed Medium" panose="02000000000000000000" pitchFamily="2" charset="0"/>
              <a:ea typeface="Roboto Condensed Medium" panose="02000000000000000000" pitchFamily="2" charset="0"/>
              <a:cs typeface="Roboto Condensed Medium" panose="02000000000000000000" pitchFamily="2" charset="0"/>
              <a:sym typeface="Roboto Condensed"/>
            </a:endParaRPr>
          </a:p>
        </p:txBody>
      </p:sp>
      <p:sp>
        <p:nvSpPr>
          <p:cNvPr id="2" name="TextBox 1">
            <a:extLst>
              <a:ext uri="{FF2B5EF4-FFF2-40B4-BE49-F238E27FC236}">
                <a16:creationId xmlns:a16="http://schemas.microsoft.com/office/drawing/2014/main" id="{94DCA08D-99B2-41F2-A2BD-B27F1B23A5D7}"/>
              </a:ext>
            </a:extLst>
          </p:cNvPr>
          <p:cNvSpPr txBox="1"/>
          <p:nvPr/>
        </p:nvSpPr>
        <p:spPr>
          <a:xfrm>
            <a:off x="512191" y="3861797"/>
            <a:ext cx="7947695"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12121"/>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rPr>
              <a:t>Katie Moran-McCabe, 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12121"/>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rPr>
              <a:t>Center for Public Health Law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12121"/>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rPr>
              <a:t>Temple University Beasley School of Law</a:t>
            </a:r>
          </a:p>
        </p:txBody>
      </p:sp>
      <p:sp>
        <p:nvSpPr>
          <p:cNvPr id="3" name="TextBox 2">
            <a:extLst>
              <a:ext uri="{FF2B5EF4-FFF2-40B4-BE49-F238E27FC236}">
                <a16:creationId xmlns:a16="http://schemas.microsoft.com/office/drawing/2014/main" id="{B7463D60-6CB2-006E-AB25-C972BBCB568A}"/>
              </a:ext>
            </a:extLst>
          </p:cNvPr>
          <p:cNvSpPr txBox="1"/>
          <p:nvPr/>
        </p:nvSpPr>
        <p:spPr>
          <a:xfrm>
            <a:off x="363487" y="6196338"/>
            <a:ext cx="7450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287E"/>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rPr>
              <a:t>July 26, 2023</a:t>
            </a:r>
          </a:p>
        </p:txBody>
      </p:sp>
      <p:pic>
        <p:nvPicPr>
          <p:cNvPr id="4" name="Picture 3">
            <a:extLst>
              <a:ext uri="{FF2B5EF4-FFF2-40B4-BE49-F238E27FC236}">
                <a16:creationId xmlns:a16="http://schemas.microsoft.com/office/drawing/2014/main" id="{9E521684-3B80-321C-3215-FE1F46B60D24}"/>
              </a:ext>
            </a:extLst>
          </p:cNvPr>
          <p:cNvPicPr>
            <a:picLocks noChangeAspect="1"/>
          </p:cNvPicPr>
          <p:nvPr/>
        </p:nvPicPr>
        <p:blipFill>
          <a:blip r:embed="rId3"/>
          <a:stretch>
            <a:fillRect/>
          </a:stretch>
        </p:blipFill>
        <p:spPr>
          <a:xfrm>
            <a:off x="7999421" y="2124480"/>
            <a:ext cx="3474633" cy="3474633"/>
          </a:xfrm>
          <a:prstGeom prst="rect">
            <a:avLst/>
          </a:prstGeom>
        </p:spPr>
      </p:pic>
    </p:spTree>
    <p:extLst>
      <p:ext uri="{BB962C8B-B14F-4D97-AF65-F5344CB8AC3E}">
        <p14:creationId xmlns:p14="http://schemas.microsoft.com/office/powerpoint/2010/main" val="122145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7527884"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dirty="0">
                <a:solidFill>
                  <a:schemeClr val="tx2"/>
                </a:solidFill>
                <a:latin typeface="Roboto Condensed" panose="02000000000000000000"/>
                <a:ea typeface="Roboto Condensed Medium" panose="020B0604020202020204" pitchFamily="2" charset="0"/>
                <a:cs typeface="Roboto Condensed Medium" panose="020B0604020202020204" pitchFamily="2" charset="0"/>
              </a:rPr>
              <a:t>Legislative Tracking Team</a:t>
            </a:r>
            <a:endParaRPr sz="3600" dirty="0">
              <a:solidFill>
                <a:schemeClr val="tx2"/>
              </a:solidFill>
              <a:latin typeface="Roboto Condensed" panose="02000000000000000000"/>
              <a:ea typeface="Roboto Condensed Medium" panose="020B0604020202020204" pitchFamily="2" charset="0"/>
              <a:cs typeface="Roboto Condensed Medium" panose="020B0604020202020204" pitchFamily="2" charset="0"/>
            </a:endParaRPr>
          </a:p>
        </p:txBody>
      </p:sp>
      <p:sp>
        <p:nvSpPr>
          <p:cNvPr id="91" name="Google Shape;91;p20"/>
          <p:cNvSpPr txBox="1">
            <a:spLocks noGrp="1"/>
          </p:cNvSpPr>
          <p:nvPr>
            <p:ph type="body" idx="1"/>
          </p:nvPr>
        </p:nvSpPr>
        <p:spPr>
          <a:xfrm>
            <a:off x="228100" y="1371881"/>
            <a:ext cx="10000781" cy="455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a:lnSpc>
                <a:spcPct val="100000"/>
              </a:lnSpc>
            </a:pPr>
            <a:endParaRPr lang="en-US" sz="3200" dirty="0">
              <a:latin typeface="+mn-lt"/>
              <a:ea typeface="Roboto"/>
              <a:cs typeface="Roboto"/>
              <a:sym typeface="Roboto"/>
            </a:endParaRPr>
          </a:p>
          <a:p>
            <a:pPr marL="0" indent="0">
              <a:lnSpc>
                <a:spcPct val="100000"/>
              </a:lnSpc>
              <a:buNone/>
            </a:pPr>
            <a:endParaRPr lang="en-US" sz="3200" dirty="0">
              <a:latin typeface="+mn-lt"/>
              <a:ea typeface="Roboto"/>
              <a:cs typeface="Roboto"/>
              <a:sym typeface="Roboto"/>
            </a:endParaRPr>
          </a:p>
          <a:p>
            <a:pPr marL="0" indent="0">
              <a:lnSpc>
                <a:spcPct val="100000"/>
              </a:lnSpc>
              <a:buNone/>
            </a:pPr>
            <a:endParaRPr lang="en-US" sz="3200" dirty="0">
              <a:latin typeface="+mn-lt"/>
            </a:endParaRPr>
          </a:p>
        </p:txBody>
      </p:sp>
      <p:pic>
        <p:nvPicPr>
          <p:cNvPr id="5" name="Picture 4">
            <a:extLst>
              <a:ext uri="{FF2B5EF4-FFF2-40B4-BE49-F238E27FC236}">
                <a16:creationId xmlns:a16="http://schemas.microsoft.com/office/drawing/2014/main" id="{2E22165B-73A8-A955-FE12-C083B38335EA}"/>
              </a:ext>
            </a:extLst>
          </p:cNvPr>
          <p:cNvPicPr>
            <a:picLocks noChangeAspect="1"/>
          </p:cNvPicPr>
          <p:nvPr/>
        </p:nvPicPr>
        <p:blipFill>
          <a:blip r:embed="rId3"/>
          <a:stretch>
            <a:fillRect/>
          </a:stretch>
        </p:blipFill>
        <p:spPr>
          <a:xfrm>
            <a:off x="1579527" y="1107502"/>
            <a:ext cx="4688896" cy="5216624"/>
          </a:xfrm>
          <a:prstGeom prst="rect">
            <a:avLst/>
          </a:prstGeom>
        </p:spPr>
      </p:pic>
      <p:pic>
        <p:nvPicPr>
          <p:cNvPr id="8" name="Picture 7">
            <a:extLst>
              <a:ext uri="{FF2B5EF4-FFF2-40B4-BE49-F238E27FC236}">
                <a16:creationId xmlns:a16="http://schemas.microsoft.com/office/drawing/2014/main" id="{DEB16539-71AB-8F6F-6B63-6D78132A4E13}"/>
              </a:ext>
            </a:extLst>
          </p:cNvPr>
          <p:cNvPicPr>
            <a:picLocks noChangeAspect="1"/>
          </p:cNvPicPr>
          <p:nvPr/>
        </p:nvPicPr>
        <p:blipFill>
          <a:blip r:embed="rId4"/>
          <a:stretch>
            <a:fillRect/>
          </a:stretch>
        </p:blipFill>
        <p:spPr>
          <a:xfrm>
            <a:off x="6797219" y="1786626"/>
            <a:ext cx="5055904" cy="1182275"/>
          </a:xfrm>
          <a:prstGeom prst="rect">
            <a:avLst/>
          </a:prstGeom>
        </p:spPr>
      </p:pic>
      <p:pic>
        <p:nvPicPr>
          <p:cNvPr id="9" name="Picture 8">
            <a:extLst>
              <a:ext uri="{FF2B5EF4-FFF2-40B4-BE49-F238E27FC236}">
                <a16:creationId xmlns:a16="http://schemas.microsoft.com/office/drawing/2014/main" id="{B0196F93-995E-E34C-5F8B-D065EFF9F977}"/>
              </a:ext>
            </a:extLst>
          </p:cNvPr>
          <p:cNvPicPr>
            <a:picLocks noChangeAspect="1"/>
          </p:cNvPicPr>
          <p:nvPr/>
        </p:nvPicPr>
        <p:blipFill>
          <a:blip r:embed="rId5"/>
          <a:stretch>
            <a:fillRect/>
          </a:stretch>
        </p:blipFill>
        <p:spPr>
          <a:xfrm>
            <a:off x="7363021" y="3506147"/>
            <a:ext cx="3924300" cy="1380046"/>
          </a:xfrm>
          <a:prstGeom prst="rect">
            <a:avLst/>
          </a:prstGeom>
        </p:spPr>
      </p:pic>
    </p:spTree>
    <p:extLst>
      <p:ext uri="{BB962C8B-B14F-4D97-AF65-F5344CB8AC3E}">
        <p14:creationId xmlns:p14="http://schemas.microsoft.com/office/powerpoint/2010/main" val="3087338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08B7-41DF-EA6D-DE1F-A962ACA9AB1C}"/>
              </a:ext>
            </a:extLst>
          </p:cNvPr>
          <p:cNvSpPr>
            <a:spLocks noGrp="1"/>
          </p:cNvSpPr>
          <p:nvPr>
            <p:ph type="ctrTitle"/>
          </p:nvPr>
        </p:nvSpPr>
        <p:spPr>
          <a:xfrm>
            <a:off x="327161" y="2601859"/>
            <a:ext cx="10876400" cy="2120000"/>
          </a:xfrm>
        </p:spPr>
        <p:txBody>
          <a:bodyPr/>
          <a:lstStyle/>
          <a:p>
            <a:r>
              <a:rPr lang="en-US" sz="6000" dirty="0">
                <a:latin typeface="Roboto Condensed Medium" panose="02000000000000000000" pitchFamily="2" charset="0"/>
                <a:ea typeface="Roboto Condensed Medium" panose="02000000000000000000" pitchFamily="2" charset="0"/>
                <a:cs typeface="Roboto Condensed Medium" panose="02000000000000000000" pitchFamily="2" charset="0"/>
              </a:rPr>
              <a:t>Year 1: Bill Tracking </a:t>
            </a:r>
            <a:br>
              <a:rPr lang="en-US" sz="6000" dirty="0">
                <a:latin typeface="Roboto Condensed Medium" panose="02000000000000000000" pitchFamily="2" charset="0"/>
                <a:ea typeface="Roboto Condensed Medium" panose="02000000000000000000" pitchFamily="2" charset="0"/>
                <a:cs typeface="Roboto Condensed Medium" panose="02000000000000000000" pitchFamily="2" charset="0"/>
              </a:rPr>
            </a:br>
            <a:r>
              <a:rPr lang="en-US" sz="4400" b="0" dirty="0">
                <a:latin typeface="Roboto Condensed Medium" panose="02000000000000000000" pitchFamily="2" charset="0"/>
                <a:ea typeface="Roboto Condensed Medium" panose="02000000000000000000" pitchFamily="2" charset="0"/>
                <a:cs typeface="Roboto Condensed Medium" panose="02000000000000000000" pitchFamily="2" charset="0"/>
              </a:rPr>
              <a:t>January 1, 2021, through May 20, 2022</a:t>
            </a:r>
          </a:p>
        </p:txBody>
      </p:sp>
    </p:spTree>
    <p:extLst>
      <p:ext uri="{BB962C8B-B14F-4D97-AF65-F5344CB8AC3E}">
        <p14:creationId xmlns:p14="http://schemas.microsoft.com/office/powerpoint/2010/main" val="1971789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BD23-45E5-0B71-E473-2BE32425EA14}"/>
              </a:ext>
            </a:extLst>
          </p:cNvPr>
          <p:cNvSpPr>
            <a:spLocks noGrp="1"/>
          </p:cNvSpPr>
          <p:nvPr>
            <p:ph type="title"/>
          </p:nvPr>
        </p:nvSpPr>
        <p:spPr/>
        <p:txBody>
          <a:bodyPr/>
          <a:lstStyle/>
          <a:p>
            <a:r>
              <a:rPr lang="en-US" sz="3600" b="0" dirty="0">
                <a:latin typeface="Roboto Condensed" panose="02000000000000000000"/>
              </a:rPr>
              <a:t>Datasets Live on LawAtlas.org now!</a:t>
            </a:r>
          </a:p>
        </p:txBody>
      </p:sp>
      <p:pic>
        <p:nvPicPr>
          <p:cNvPr id="4" name="Picture 3">
            <a:extLst>
              <a:ext uri="{FF2B5EF4-FFF2-40B4-BE49-F238E27FC236}">
                <a16:creationId xmlns:a16="http://schemas.microsoft.com/office/drawing/2014/main" id="{AE7F70C9-706C-C615-53DA-8A3EEF4985FF}"/>
              </a:ext>
            </a:extLst>
          </p:cNvPr>
          <p:cNvPicPr>
            <a:picLocks noChangeAspect="1"/>
          </p:cNvPicPr>
          <p:nvPr/>
        </p:nvPicPr>
        <p:blipFill>
          <a:blip r:embed="rId3"/>
          <a:stretch>
            <a:fillRect/>
          </a:stretch>
        </p:blipFill>
        <p:spPr>
          <a:xfrm>
            <a:off x="0" y="813760"/>
            <a:ext cx="12192000" cy="5344070"/>
          </a:xfrm>
          <a:prstGeom prst="rect">
            <a:avLst/>
          </a:prstGeom>
        </p:spPr>
      </p:pic>
      <p:sp>
        <p:nvSpPr>
          <p:cNvPr id="5" name="TextBox 4">
            <a:extLst>
              <a:ext uri="{FF2B5EF4-FFF2-40B4-BE49-F238E27FC236}">
                <a16:creationId xmlns:a16="http://schemas.microsoft.com/office/drawing/2014/main" id="{EB9ED142-218D-60D6-BFD0-B3D8A87587FD}"/>
              </a:ext>
            </a:extLst>
          </p:cNvPr>
          <p:cNvSpPr txBox="1"/>
          <p:nvPr/>
        </p:nvSpPr>
        <p:spPr>
          <a:xfrm>
            <a:off x="1238132" y="6099787"/>
            <a:ext cx="107853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E62"/>
                </a:solidFill>
                <a:effectLst/>
                <a:uLnTx/>
                <a:uFillTx/>
                <a:latin typeface="Arial"/>
                <a:ea typeface="+mn-ea"/>
                <a:cs typeface="+mn-cs"/>
              </a:rPr>
              <a:t>https://lawatlas.org/page/state-legislation-addressing-public-health-emergency-authority</a:t>
            </a:r>
          </a:p>
        </p:txBody>
      </p:sp>
    </p:spTree>
    <p:extLst>
      <p:ext uri="{BB962C8B-B14F-4D97-AF65-F5344CB8AC3E}">
        <p14:creationId xmlns:p14="http://schemas.microsoft.com/office/powerpoint/2010/main" val="42028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19657" y="211441"/>
            <a:ext cx="11330086" cy="187701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0" b="1" dirty="0">
                <a:solidFill>
                  <a:schemeClr val="bg2"/>
                </a:solidFill>
                <a:latin typeface="+mj-lt"/>
              </a:rPr>
              <a:t>1,531</a:t>
            </a:r>
            <a:endParaRPr sz="12000" b="1" dirty="0">
              <a:solidFill>
                <a:schemeClr val="bg2"/>
              </a:solidFill>
              <a:latin typeface="+mj-lt"/>
            </a:endParaRPr>
          </a:p>
        </p:txBody>
      </p:sp>
      <p:sp>
        <p:nvSpPr>
          <p:cNvPr id="105" name="Google Shape;105;p22"/>
          <p:cNvSpPr txBox="1">
            <a:spLocks noGrp="1"/>
          </p:cNvSpPr>
          <p:nvPr>
            <p:ph type="subTitle" idx="1"/>
          </p:nvPr>
        </p:nvSpPr>
        <p:spPr>
          <a:xfrm>
            <a:off x="393828" y="1795939"/>
            <a:ext cx="11360800" cy="1056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600" dirty="0">
                <a:solidFill>
                  <a:schemeClr val="accent6"/>
                </a:solidFill>
                <a:latin typeface="+mj-lt"/>
              </a:rPr>
              <a:t>individual </a:t>
            </a:r>
            <a:r>
              <a:rPr lang="en-US" sz="3600" u="sng" dirty="0">
                <a:solidFill>
                  <a:schemeClr val="accent6"/>
                </a:solidFill>
                <a:latin typeface="+mj-lt"/>
              </a:rPr>
              <a:t>bills tracked</a:t>
            </a:r>
            <a:r>
              <a:rPr lang="en-US" sz="3600" dirty="0">
                <a:solidFill>
                  <a:schemeClr val="accent6"/>
                </a:solidFill>
                <a:latin typeface="+mj-lt"/>
              </a:rPr>
              <a:t> between </a:t>
            </a:r>
          </a:p>
          <a:p>
            <a:pPr marL="0" lvl="0" indent="0" algn="ctr" rtl="0">
              <a:spcBef>
                <a:spcPts val="0"/>
              </a:spcBef>
              <a:spcAft>
                <a:spcPts val="0"/>
              </a:spcAft>
              <a:buNone/>
            </a:pPr>
            <a:r>
              <a:rPr lang="en-US" sz="3600" dirty="0">
                <a:solidFill>
                  <a:schemeClr val="accent6"/>
                </a:solidFill>
                <a:latin typeface="+mj-lt"/>
              </a:rPr>
              <a:t>January 1, 2021 – May 20, 2022</a:t>
            </a:r>
            <a:endParaRPr sz="3600" dirty="0">
              <a:solidFill>
                <a:schemeClr val="accent6"/>
              </a:solidFill>
              <a:latin typeface="+mj-lt"/>
            </a:endParaRPr>
          </a:p>
        </p:txBody>
      </p:sp>
      <p:sp>
        <p:nvSpPr>
          <p:cNvPr id="4" name="Google Shape;104;p22"/>
          <p:cNvSpPr txBox="1">
            <a:spLocks/>
          </p:cNvSpPr>
          <p:nvPr/>
        </p:nvSpPr>
        <p:spPr>
          <a:xfrm>
            <a:off x="393828" y="2852739"/>
            <a:ext cx="11360800" cy="2618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eaLnBrk="1" hangingPunct="1">
              <a:lnSpc>
                <a:spcPct val="100000"/>
              </a:lnSpc>
              <a:spcBef>
                <a:spcPts val="0"/>
              </a:spcBef>
              <a:spcAft>
                <a:spcPts val="0"/>
              </a:spcAft>
              <a:buClr>
                <a:srgbClr val="000000"/>
              </a:buClr>
              <a:buSzPts val="15000"/>
              <a:buFont typeface="Arial"/>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2000"/>
              <a:buFont typeface="Arial"/>
              <a:buNone/>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5000"/>
              <a:buFont typeface="Arial"/>
              <a:buNone/>
              <a:tabLst/>
              <a:defRPr/>
            </a:pPr>
            <a:r>
              <a:rPr kumimoji="0" lang="en" sz="12000" b="1" i="0" u="none" strike="noStrike" kern="0" cap="none" spc="0" normalizeH="0" baseline="0" noProof="0" dirty="0">
                <a:ln>
                  <a:noFill/>
                </a:ln>
                <a:solidFill>
                  <a:srgbClr val="E4E2DB"/>
                </a:solidFill>
                <a:effectLst/>
                <a:uLnTx/>
                <a:uFillTx/>
                <a:latin typeface="Roboto Condensed"/>
                <a:cs typeface="Arial"/>
                <a:sym typeface="Arial"/>
              </a:rPr>
              <a:t>191</a:t>
            </a:r>
          </a:p>
        </p:txBody>
      </p:sp>
      <p:sp>
        <p:nvSpPr>
          <p:cNvPr id="5" name="Google Shape;105;p22"/>
          <p:cNvSpPr txBox="1">
            <a:spLocks/>
          </p:cNvSpPr>
          <p:nvPr/>
        </p:nvSpPr>
        <p:spPr>
          <a:xfrm>
            <a:off x="393828" y="5078207"/>
            <a:ext cx="11360800"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457200" marR="0" lvl="0" indent="-342900" algn="l" rtl="0" eaLnBrk="1" hangingPunct="1">
              <a:lnSpc>
                <a:spcPct val="100000"/>
              </a:lnSpc>
              <a:spcBef>
                <a:spcPts val="0"/>
              </a:spcBef>
              <a:spcAft>
                <a:spcPts val="0"/>
              </a:spcAft>
              <a:buClr>
                <a:srgbClr val="000000"/>
              </a:buClr>
              <a:buSzPts val="2500"/>
              <a:buFont typeface="Arial"/>
              <a:buNone/>
              <a:defRPr sz="1867" b="0" i="0" u="none" strike="noStrike" cap="none">
                <a:solidFill>
                  <a:srgbClr val="000000"/>
                </a:solidFill>
                <a:latin typeface="Arial"/>
                <a:ea typeface="Arial"/>
                <a:cs typeface="Arial"/>
                <a:sym typeface="Arial"/>
              </a:defRPr>
            </a:lvl1pPr>
            <a:lvl2pPr marL="914400" marR="0" lvl="1"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2pPr>
            <a:lvl3pPr marL="1371600" marR="0" lvl="2"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3pPr>
            <a:lvl4pPr marL="1828800" marR="0" lvl="3"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4pPr>
            <a:lvl5pPr marL="2286000" marR="0" lvl="4"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5pPr>
            <a:lvl6pPr marL="2743200" marR="0" lvl="5"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6pPr>
            <a:lvl7pPr marL="3200400" marR="0" lvl="6"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7pPr>
            <a:lvl8pPr marL="3657600" marR="0" lvl="7"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8pPr>
            <a:lvl9pPr marL="4114800" marR="0" lvl="8" indent="-317500"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3600" b="0" i="0" u="none" strike="noStrike" kern="0" cap="none" spc="0" normalizeH="0" baseline="0" noProof="0" dirty="0">
                <a:ln>
                  <a:noFill/>
                </a:ln>
                <a:solidFill>
                  <a:srgbClr val="001E62"/>
                </a:solidFill>
                <a:effectLst/>
                <a:uLnTx/>
                <a:uFillTx/>
                <a:latin typeface="Roboto Condensed"/>
                <a:cs typeface="Arial"/>
                <a:sym typeface="Arial"/>
              </a:rPr>
              <a:t>of the 1,531 </a:t>
            </a:r>
            <a:r>
              <a:rPr kumimoji="0" lang="en-US" sz="3600" b="0" i="0" u="sng" strike="noStrike" kern="0" cap="none" spc="0" normalizeH="0" baseline="0" noProof="0" dirty="0">
                <a:ln>
                  <a:noFill/>
                </a:ln>
                <a:solidFill>
                  <a:srgbClr val="001E62"/>
                </a:solidFill>
                <a:effectLst/>
                <a:uLnTx/>
                <a:uFillTx/>
                <a:latin typeface="Roboto Condensed"/>
                <a:cs typeface="Arial"/>
                <a:sym typeface="Arial"/>
              </a:rPr>
              <a:t>bills enacted </a:t>
            </a:r>
            <a:r>
              <a:rPr kumimoji="0" lang="en-US" sz="3600" b="0" i="0" u="none" strike="noStrike" kern="0" cap="none" spc="0" normalizeH="0" baseline="0" noProof="0" dirty="0">
                <a:ln>
                  <a:noFill/>
                </a:ln>
                <a:solidFill>
                  <a:srgbClr val="001E62"/>
                </a:solidFill>
                <a:effectLst/>
                <a:uLnTx/>
                <a:uFillTx/>
                <a:latin typeface="Roboto Condensed"/>
                <a:cs typeface="Arial"/>
                <a:sym typeface="Arial"/>
              </a:rPr>
              <a:t>into law</a:t>
            </a: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3600" b="0" i="0" u="none" strike="noStrike" kern="0" cap="none" spc="0" normalizeH="0" baseline="0" noProof="0" dirty="0">
                <a:ln>
                  <a:noFill/>
                </a:ln>
                <a:solidFill>
                  <a:srgbClr val="001E62"/>
                </a:solidFill>
                <a:effectLst/>
                <a:uLnTx/>
                <a:uFillTx/>
                <a:latin typeface="Roboto Condensed"/>
                <a:cs typeface="Arial"/>
                <a:sym typeface="Arial"/>
              </a:rPr>
              <a:t>in 43 states and D.C.</a:t>
            </a:r>
          </a:p>
        </p:txBody>
      </p:sp>
    </p:spTree>
    <p:extLst>
      <p:ext uri="{BB962C8B-B14F-4D97-AF65-F5344CB8AC3E}">
        <p14:creationId xmlns:p14="http://schemas.microsoft.com/office/powerpoint/2010/main" val="2792938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6970-A034-92E5-AB5F-735E6838729F}"/>
              </a:ext>
            </a:extLst>
          </p:cNvPr>
          <p:cNvSpPr>
            <a:spLocks noGrp="1"/>
          </p:cNvSpPr>
          <p:nvPr>
            <p:ph type="title"/>
          </p:nvPr>
        </p:nvSpPr>
        <p:spPr/>
        <p:txBody>
          <a:bodyPr/>
          <a:lstStyle/>
          <a:p>
            <a:r>
              <a:rPr lang="en-US" b="0" dirty="0">
                <a:latin typeface="Roboto Condensed" panose="02000000000000000000"/>
              </a:rPr>
              <a:t>Total Bills Regulating Public Health Measures</a:t>
            </a:r>
            <a:br>
              <a:rPr lang="en-US" b="0" dirty="0">
                <a:latin typeface="Roboto Condensed" panose="02000000000000000000"/>
              </a:rPr>
            </a:br>
            <a:r>
              <a:rPr lang="en-US" b="0" dirty="0">
                <a:latin typeface="Roboto Condensed" panose="02000000000000000000"/>
              </a:rPr>
              <a:t>   </a:t>
            </a:r>
            <a:endParaRPr lang="en-US" sz="2000" b="0" dirty="0">
              <a:solidFill>
                <a:schemeClr val="tx1"/>
              </a:solidFill>
              <a:latin typeface="Roboto Condensed" panose="02000000000000000000"/>
            </a:endParaRPr>
          </a:p>
        </p:txBody>
      </p:sp>
      <p:graphicFrame>
        <p:nvGraphicFramePr>
          <p:cNvPr id="3" name="Chart 2">
            <a:extLst>
              <a:ext uri="{FF2B5EF4-FFF2-40B4-BE49-F238E27FC236}">
                <a16:creationId xmlns:a16="http://schemas.microsoft.com/office/drawing/2014/main" id="{C30CBB9A-5D57-53A1-68B6-11156FDD5A8D}"/>
              </a:ext>
            </a:extLst>
          </p:cNvPr>
          <p:cNvGraphicFramePr/>
          <p:nvPr/>
        </p:nvGraphicFramePr>
        <p:xfrm>
          <a:off x="-250383" y="1062523"/>
          <a:ext cx="9831219" cy="555286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9E02E7B-D061-2C29-6AB0-0A2B27CAB388}"/>
              </a:ext>
            </a:extLst>
          </p:cNvPr>
          <p:cNvSpPr txBox="1"/>
          <p:nvPr/>
        </p:nvSpPr>
        <p:spPr>
          <a:xfrm>
            <a:off x="8719418" y="632846"/>
            <a:ext cx="31300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Total Bills Introduced Since 1/1/2021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5" name="Table 4"/>
          <p:cNvGraphicFramePr>
            <a:graphicFrameLocks noGrp="1"/>
          </p:cNvGraphicFramePr>
          <p:nvPr/>
        </p:nvGraphicFramePr>
        <p:xfrm>
          <a:off x="9032800" y="1570355"/>
          <a:ext cx="2658956" cy="3366871"/>
        </p:xfrm>
        <a:graphic>
          <a:graphicData uri="http://schemas.openxmlformats.org/drawingml/2006/table">
            <a:tbl>
              <a:tblPr firstRow="1" bandRow="1">
                <a:tableStyleId>{5C22544A-7EE6-4342-B048-85BDC9FD1C3A}</a:tableStyleId>
              </a:tblPr>
              <a:tblGrid>
                <a:gridCol w="1305170">
                  <a:extLst>
                    <a:ext uri="{9D8B030D-6E8A-4147-A177-3AD203B41FA5}">
                      <a16:colId xmlns:a16="http://schemas.microsoft.com/office/drawing/2014/main" val="1828669255"/>
                    </a:ext>
                  </a:extLst>
                </a:gridCol>
                <a:gridCol w="1353786">
                  <a:extLst>
                    <a:ext uri="{9D8B030D-6E8A-4147-A177-3AD203B41FA5}">
                      <a16:colId xmlns:a16="http://schemas.microsoft.com/office/drawing/2014/main" val="133001879"/>
                    </a:ext>
                  </a:extLst>
                </a:gridCol>
              </a:tblGrid>
              <a:tr h="820615">
                <a:tc>
                  <a:txBody>
                    <a:bodyPr/>
                    <a:lstStyle/>
                    <a:p>
                      <a:pPr algn="ctr"/>
                      <a:r>
                        <a:rPr lang="en-US" sz="1800" dirty="0">
                          <a:solidFill>
                            <a:schemeClr val="bg1"/>
                          </a:solidFill>
                        </a:rPr>
                        <a:t>As of</a:t>
                      </a:r>
                    </a:p>
                    <a:p>
                      <a:pPr algn="ctr"/>
                      <a:r>
                        <a:rPr lang="en-US" sz="1800" dirty="0">
                          <a:solidFill>
                            <a:schemeClr val="bg1"/>
                          </a:solidFill>
                        </a:rPr>
                        <a:t>1/1/2022</a:t>
                      </a:r>
                    </a:p>
                  </a:txBody>
                  <a:tcPr>
                    <a:solidFill>
                      <a:srgbClr val="A41E35"/>
                    </a:solidFill>
                  </a:tcPr>
                </a:tc>
                <a:tc>
                  <a:txBody>
                    <a:bodyPr/>
                    <a:lstStyle/>
                    <a:p>
                      <a:pPr algn="ctr"/>
                      <a:r>
                        <a:rPr lang="en-US" sz="1800" dirty="0">
                          <a:solidFill>
                            <a:schemeClr val="bg1"/>
                          </a:solidFill>
                        </a:rPr>
                        <a:t>As of</a:t>
                      </a:r>
                    </a:p>
                    <a:p>
                      <a:pPr algn="ctr"/>
                      <a:r>
                        <a:rPr lang="en-US" sz="1800" dirty="0">
                          <a:solidFill>
                            <a:schemeClr val="bg1"/>
                          </a:solidFill>
                        </a:rPr>
                        <a:t>5/20/2022</a:t>
                      </a:r>
                    </a:p>
                    <a:p>
                      <a:pPr algn="ctr"/>
                      <a:endParaRPr lang="en-US" sz="1800" dirty="0">
                        <a:solidFill>
                          <a:schemeClr val="bg1"/>
                        </a:solidFill>
                      </a:endParaRPr>
                    </a:p>
                  </a:txBody>
                  <a:tcPr>
                    <a:solidFill>
                      <a:srgbClr val="A41E35"/>
                    </a:solidFill>
                  </a:tcPr>
                </a:tc>
                <a:extLst>
                  <a:ext uri="{0D108BD9-81ED-4DB2-BD59-A6C34878D82A}">
                    <a16:rowId xmlns:a16="http://schemas.microsoft.com/office/drawing/2014/main" val="2274536691"/>
                  </a:ext>
                </a:extLst>
              </a:tr>
              <a:tr h="453294">
                <a:tc>
                  <a:txBody>
                    <a:bodyPr/>
                    <a:lstStyle/>
                    <a:p>
                      <a:pPr algn="ctr"/>
                      <a:r>
                        <a:rPr lang="en-US" sz="1800" b="1" dirty="0">
                          <a:solidFill>
                            <a:schemeClr val="tx1"/>
                          </a:solidFill>
                        </a:rPr>
                        <a:t>501</a:t>
                      </a:r>
                    </a:p>
                  </a:txBody>
                  <a:tcPr/>
                </a:tc>
                <a:tc>
                  <a:txBody>
                    <a:bodyPr/>
                    <a:lstStyle/>
                    <a:p>
                      <a:pPr algn="ctr"/>
                      <a:r>
                        <a:rPr lang="en-US" sz="1800" b="1" dirty="0">
                          <a:solidFill>
                            <a:schemeClr val="tx1"/>
                          </a:solidFill>
                        </a:rPr>
                        <a:t>691</a:t>
                      </a:r>
                    </a:p>
                  </a:txBody>
                  <a:tcPr/>
                </a:tc>
                <a:extLst>
                  <a:ext uri="{0D108BD9-81ED-4DB2-BD59-A6C34878D82A}">
                    <a16:rowId xmlns:a16="http://schemas.microsoft.com/office/drawing/2014/main" val="3605990137"/>
                  </a:ext>
                </a:extLst>
              </a:tr>
              <a:tr h="375139">
                <a:tc>
                  <a:txBody>
                    <a:bodyPr/>
                    <a:lstStyle/>
                    <a:p>
                      <a:pPr algn="ctr"/>
                      <a:r>
                        <a:rPr lang="en-US" sz="1800" b="1" dirty="0">
                          <a:solidFill>
                            <a:schemeClr val="tx1"/>
                          </a:solidFill>
                        </a:rPr>
                        <a:t>70</a:t>
                      </a:r>
                    </a:p>
                  </a:txBody>
                  <a:tcPr/>
                </a:tc>
                <a:tc>
                  <a:txBody>
                    <a:bodyPr/>
                    <a:lstStyle/>
                    <a:p>
                      <a:pPr algn="ctr"/>
                      <a:r>
                        <a:rPr lang="en-US" sz="1800" b="1" dirty="0">
                          <a:solidFill>
                            <a:schemeClr val="tx1"/>
                          </a:solidFill>
                        </a:rPr>
                        <a:t>115</a:t>
                      </a:r>
                    </a:p>
                  </a:txBody>
                  <a:tcPr/>
                </a:tc>
                <a:extLst>
                  <a:ext uri="{0D108BD9-81ED-4DB2-BD59-A6C34878D82A}">
                    <a16:rowId xmlns:a16="http://schemas.microsoft.com/office/drawing/2014/main" val="1531922579"/>
                  </a:ext>
                </a:extLst>
              </a:tr>
              <a:tr h="445478">
                <a:tc>
                  <a:txBody>
                    <a:bodyPr/>
                    <a:lstStyle/>
                    <a:p>
                      <a:pPr algn="ctr"/>
                      <a:r>
                        <a:rPr lang="en-US" sz="1800" b="1" dirty="0">
                          <a:solidFill>
                            <a:schemeClr val="tx1"/>
                          </a:solidFill>
                        </a:rPr>
                        <a:t>51</a:t>
                      </a:r>
                    </a:p>
                  </a:txBody>
                  <a:tcPr/>
                </a:tc>
                <a:tc>
                  <a:txBody>
                    <a:bodyPr/>
                    <a:lstStyle/>
                    <a:p>
                      <a:pPr algn="ctr"/>
                      <a:r>
                        <a:rPr lang="en-US" sz="1800" b="1" dirty="0">
                          <a:solidFill>
                            <a:schemeClr val="tx1"/>
                          </a:solidFill>
                        </a:rPr>
                        <a:t>68</a:t>
                      </a:r>
                    </a:p>
                  </a:txBody>
                  <a:tcPr/>
                </a:tc>
                <a:extLst>
                  <a:ext uri="{0D108BD9-81ED-4DB2-BD59-A6C34878D82A}">
                    <a16:rowId xmlns:a16="http://schemas.microsoft.com/office/drawing/2014/main" val="2927986891"/>
                  </a:ext>
                </a:extLst>
              </a:tr>
              <a:tr h="414215">
                <a:tc>
                  <a:txBody>
                    <a:bodyPr/>
                    <a:lstStyle/>
                    <a:p>
                      <a:pPr algn="ctr"/>
                      <a:r>
                        <a:rPr lang="en-US" sz="1800" b="1" dirty="0">
                          <a:solidFill>
                            <a:schemeClr val="tx1"/>
                          </a:solidFill>
                        </a:rPr>
                        <a:t>108</a:t>
                      </a:r>
                    </a:p>
                  </a:txBody>
                  <a:tcPr/>
                </a:tc>
                <a:tc>
                  <a:txBody>
                    <a:bodyPr/>
                    <a:lstStyle/>
                    <a:p>
                      <a:pPr algn="ctr"/>
                      <a:r>
                        <a:rPr lang="en-US" sz="1800" b="1" dirty="0">
                          <a:solidFill>
                            <a:schemeClr val="tx1"/>
                          </a:solidFill>
                        </a:rPr>
                        <a:t>174</a:t>
                      </a:r>
                    </a:p>
                  </a:txBody>
                  <a:tcPr/>
                </a:tc>
                <a:extLst>
                  <a:ext uri="{0D108BD9-81ED-4DB2-BD59-A6C34878D82A}">
                    <a16:rowId xmlns:a16="http://schemas.microsoft.com/office/drawing/2014/main" val="38458110"/>
                  </a:ext>
                </a:extLst>
              </a:tr>
              <a:tr h="398585">
                <a:tc>
                  <a:txBody>
                    <a:bodyPr/>
                    <a:lstStyle/>
                    <a:p>
                      <a:pPr algn="ctr"/>
                      <a:r>
                        <a:rPr lang="en-US" sz="1800" b="1" dirty="0">
                          <a:solidFill>
                            <a:schemeClr val="tx1"/>
                          </a:solidFill>
                        </a:rPr>
                        <a:t>71</a:t>
                      </a:r>
                    </a:p>
                  </a:txBody>
                  <a:tcPr/>
                </a:tc>
                <a:tc>
                  <a:txBody>
                    <a:bodyPr/>
                    <a:lstStyle/>
                    <a:p>
                      <a:pPr algn="ctr"/>
                      <a:r>
                        <a:rPr lang="en-US" sz="1800" b="1" dirty="0">
                          <a:solidFill>
                            <a:schemeClr val="tx1"/>
                          </a:solidFill>
                        </a:rPr>
                        <a:t>105</a:t>
                      </a:r>
                    </a:p>
                  </a:txBody>
                  <a:tcPr/>
                </a:tc>
                <a:extLst>
                  <a:ext uri="{0D108BD9-81ED-4DB2-BD59-A6C34878D82A}">
                    <a16:rowId xmlns:a16="http://schemas.microsoft.com/office/drawing/2014/main" val="1474129252"/>
                  </a:ext>
                </a:extLst>
              </a:tr>
              <a:tr h="257909">
                <a:tc>
                  <a:txBody>
                    <a:bodyPr/>
                    <a:lstStyle/>
                    <a:p>
                      <a:pPr algn="ctr"/>
                      <a:r>
                        <a:rPr lang="en-US" sz="1800" b="1" dirty="0">
                          <a:solidFill>
                            <a:schemeClr val="tx1"/>
                          </a:solidFill>
                        </a:rPr>
                        <a:t>42</a:t>
                      </a:r>
                    </a:p>
                  </a:txBody>
                  <a:tcPr/>
                </a:tc>
                <a:tc>
                  <a:txBody>
                    <a:bodyPr/>
                    <a:lstStyle/>
                    <a:p>
                      <a:pPr algn="ctr"/>
                      <a:r>
                        <a:rPr lang="en-US" sz="1800" b="1" dirty="0">
                          <a:solidFill>
                            <a:schemeClr val="tx1"/>
                          </a:solidFill>
                        </a:rPr>
                        <a:t>60</a:t>
                      </a:r>
                    </a:p>
                  </a:txBody>
                  <a:tcPr/>
                </a:tc>
                <a:extLst>
                  <a:ext uri="{0D108BD9-81ED-4DB2-BD59-A6C34878D82A}">
                    <a16:rowId xmlns:a16="http://schemas.microsoft.com/office/drawing/2014/main" val="1799664296"/>
                  </a:ext>
                </a:extLst>
              </a:tr>
            </a:tbl>
          </a:graphicData>
        </a:graphic>
      </p:graphicFrame>
    </p:spTree>
    <p:extLst>
      <p:ext uri="{BB962C8B-B14F-4D97-AF65-F5344CB8AC3E}">
        <p14:creationId xmlns:p14="http://schemas.microsoft.com/office/powerpoint/2010/main" val="89084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2A6645-4A56-5BB0-1058-6AEC3142D302}"/>
              </a:ext>
            </a:extLst>
          </p:cNvPr>
          <p:cNvSpPr txBox="1"/>
          <p:nvPr/>
        </p:nvSpPr>
        <p:spPr>
          <a:xfrm>
            <a:off x="403244" y="107911"/>
            <a:ext cx="106547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41E35"/>
                </a:solidFill>
                <a:effectLst/>
                <a:uLnTx/>
                <a:uFillTx/>
                <a:latin typeface="Roboto Condensed" panose="02000000000000000000"/>
                <a:ea typeface="Roboto Condensed Medium" panose="02000000000000000000" pitchFamily="2" charset="0"/>
                <a:cs typeface="Roboto Condensed Medium" panose="02000000000000000000" pitchFamily="2" charset="0"/>
              </a:rPr>
              <a:t>Regulating Public Health Measures – Vaccines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Condensed" panose="0200000000000000000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Roboto Condensed" panose="02000000000000000000"/>
                <a:ea typeface="+mn-ea"/>
                <a:cs typeface="Arial" panose="020B0604020202020204" pitchFamily="34" charset="0"/>
              </a:rPr>
              <a:t>66 Total Enacted Bills as of May 20, 2022</a:t>
            </a:r>
          </a:p>
        </p:txBody>
      </p:sp>
      <p:pic>
        <p:nvPicPr>
          <p:cNvPr id="13" name="Picture 12">
            <a:extLst>
              <a:ext uri="{FF2B5EF4-FFF2-40B4-BE49-F238E27FC236}">
                <a16:creationId xmlns:a16="http://schemas.microsoft.com/office/drawing/2014/main" id="{4C58995A-411A-DBE9-FFBB-960EEDF6E094}"/>
              </a:ext>
            </a:extLst>
          </p:cNvPr>
          <p:cNvPicPr>
            <a:picLocks noChangeAspect="1"/>
          </p:cNvPicPr>
          <p:nvPr/>
        </p:nvPicPr>
        <p:blipFill>
          <a:blip r:embed="rId3"/>
          <a:stretch>
            <a:fillRect/>
          </a:stretch>
        </p:blipFill>
        <p:spPr>
          <a:xfrm>
            <a:off x="2082470" y="1016631"/>
            <a:ext cx="8027059" cy="5321718"/>
          </a:xfrm>
          <a:prstGeom prst="rect">
            <a:avLst/>
          </a:prstGeom>
        </p:spPr>
      </p:pic>
      <p:sp>
        <p:nvSpPr>
          <p:cNvPr id="2" name="Speech Bubble: Rectangle 1">
            <a:extLst>
              <a:ext uri="{FF2B5EF4-FFF2-40B4-BE49-F238E27FC236}">
                <a16:creationId xmlns:a16="http://schemas.microsoft.com/office/drawing/2014/main" id="{417B4121-20A7-4B91-B4A4-ECCA9537DF30}"/>
              </a:ext>
            </a:extLst>
          </p:cNvPr>
          <p:cNvSpPr/>
          <p:nvPr/>
        </p:nvSpPr>
        <p:spPr>
          <a:xfrm>
            <a:off x="7522494" y="839380"/>
            <a:ext cx="4009729" cy="1419777"/>
          </a:xfrm>
          <a:prstGeom prst="wedgeRectCallout">
            <a:avLst/>
          </a:prstGeom>
          <a:solidFill>
            <a:schemeClr val="bg1"/>
          </a:solidFill>
          <a:ln w="19050">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87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D527F0-F915-A3E6-0EC8-0AC73F7ED8EE}"/>
              </a:ext>
            </a:extLst>
          </p:cNvPr>
          <p:cNvSpPr txBox="1"/>
          <p:nvPr/>
        </p:nvSpPr>
        <p:spPr>
          <a:xfrm>
            <a:off x="8488962" y="933464"/>
            <a:ext cx="28857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New York SB 4807: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authorizes pharmacists to provide immunizations recommended by the CDC</a:t>
            </a:r>
          </a:p>
        </p:txBody>
      </p:sp>
      <p:sp>
        <p:nvSpPr>
          <p:cNvPr id="6" name="Plus Sign 5">
            <a:extLst>
              <a:ext uri="{FF2B5EF4-FFF2-40B4-BE49-F238E27FC236}">
                <a16:creationId xmlns:a16="http://schemas.microsoft.com/office/drawing/2014/main" id="{40E86648-61C7-D07A-97C4-C23AAA47F60D}"/>
              </a:ext>
            </a:extLst>
          </p:cNvPr>
          <p:cNvSpPr/>
          <p:nvPr/>
        </p:nvSpPr>
        <p:spPr>
          <a:xfrm>
            <a:off x="7792279" y="1016631"/>
            <a:ext cx="737818" cy="755374"/>
          </a:xfrm>
          <a:prstGeom prst="mathPlus">
            <a:avLst/>
          </a:prstGeom>
          <a:solidFill>
            <a:srgbClr val="2F287E"/>
          </a:solidFill>
          <a:ln>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10">
            <a:extLst>
              <a:ext uri="{FF2B5EF4-FFF2-40B4-BE49-F238E27FC236}">
                <a16:creationId xmlns:a16="http://schemas.microsoft.com/office/drawing/2014/main" id="{2A11F1EB-6339-BCD7-7FB0-0259FC1D1701}"/>
              </a:ext>
            </a:extLst>
          </p:cNvPr>
          <p:cNvSpPr/>
          <p:nvPr/>
        </p:nvSpPr>
        <p:spPr>
          <a:xfrm>
            <a:off x="198783" y="1385799"/>
            <a:ext cx="3691677" cy="1715209"/>
          </a:xfrm>
          <a:custGeom>
            <a:avLst/>
            <a:gdLst>
              <a:gd name="connsiteX0" fmla="*/ 0 w 2481943"/>
              <a:gd name="connsiteY0" fmla="*/ 0 h 1217843"/>
              <a:gd name="connsiteX1" fmla="*/ 413657 w 2481943"/>
              <a:gd name="connsiteY1" fmla="*/ 0 h 1217843"/>
              <a:gd name="connsiteX2" fmla="*/ 413657 w 2481943"/>
              <a:gd name="connsiteY2" fmla="*/ 0 h 1217843"/>
              <a:gd name="connsiteX3" fmla="*/ 1034143 w 2481943"/>
              <a:gd name="connsiteY3" fmla="*/ 0 h 1217843"/>
              <a:gd name="connsiteX4" fmla="*/ 2481943 w 2481943"/>
              <a:gd name="connsiteY4" fmla="*/ 0 h 1217843"/>
              <a:gd name="connsiteX5" fmla="*/ 2481943 w 2481943"/>
              <a:gd name="connsiteY5" fmla="*/ 710408 h 1217843"/>
              <a:gd name="connsiteX6" fmla="*/ 2481943 w 2481943"/>
              <a:gd name="connsiteY6" fmla="*/ 710408 h 1217843"/>
              <a:gd name="connsiteX7" fmla="*/ 2481943 w 2481943"/>
              <a:gd name="connsiteY7" fmla="*/ 1014869 h 1217843"/>
              <a:gd name="connsiteX8" fmla="*/ 2481943 w 2481943"/>
              <a:gd name="connsiteY8" fmla="*/ 1217843 h 1217843"/>
              <a:gd name="connsiteX9" fmla="*/ 1034143 w 2481943"/>
              <a:gd name="connsiteY9" fmla="*/ 1217843 h 1217843"/>
              <a:gd name="connsiteX10" fmla="*/ 723908 w 2481943"/>
              <a:gd name="connsiteY10" fmla="*/ 1370073 h 1217843"/>
              <a:gd name="connsiteX11" fmla="*/ 413657 w 2481943"/>
              <a:gd name="connsiteY11" fmla="*/ 1217843 h 1217843"/>
              <a:gd name="connsiteX12" fmla="*/ 0 w 2481943"/>
              <a:gd name="connsiteY12" fmla="*/ 1217843 h 1217843"/>
              <a:gd name="connsiteX13" fmla="*/ 0 w 2481943"/>
              <a:gd name="connsiteY13" fmla="*/ 1014869 h 1217843"/>
              <a:gd name="connsiteX14" fmla="*/ 0 w 2481943"/>
              <a:gd name="connsiteY14" fmla="*/ 710408 h 1217843"/>
              <a:gd name="connsiteX15" fmla="*/ 0 w 2481943"/>
              <a:gd name="connsiteY15" fmla="*/ 710408 h 1217843"/>
              <a:gd name="connsiteX16" fmla="*/ 0 w 2481943"/>
              <a:gd name="connsiteY16" fmla="*/ 0 h 1217843"/>
              <a:gd name="connsiteX0" fmla="*/ 0 w 2481943"/>
              <a:gd name="connsiteY0" fmla="*/ 0 h 1256483"/>
              <a:gd name="connsiteX1" fmla="*/ 413657 w 2481943"/>
              <a:gd name="connsiteY1" fmla="*/ 0 h 1256483"/>
              <a:gd name="connsiteX2" fmla="*/ 413657 w 2481943"/>
              <a:gd name="connsiteY2" fmla="*/ 0 h 1256483"/>
              <a:gd name="connsiteX3" fmla="*/ 1034143 w 2481943"/>
              <a:gd name="connsiteY3" fmla="*/ 0 h 1256483"/>
              <a:gd name="connsiteX4" fmla="*/ 2481943 w 2481943"/>
              <a:gd name="connsiteY4" fmla="*/ 0 h 1256483"/>
              <a:gd name="connsiteX5" fmla="*/ 2481943 w 2481943"/>
              <a:gd name="connsiteY5" fmla="*/ 710408 h 1256483"/>
              <a:gd name="connsiteX6" fmla="*/ 2481943 w 2481943"/>
              <a:gd name="connsiteY6" fmla="*/ 710408 h 1256483"/>
              <a:gd name="connsiteX7" fmla="*/ 2481943 w 2481943"/>
              <a:gd name="connsiteY7" fmla="*/ 1014869 h 1256483"/>
              <a:gd name="connsiteX8" fmla="*/ 2481943 w 2481943"/>
              <a:gd name="connsiteY8" fmla="*/ 1217843 h 1256483"/>
              <a:gd name="connsiteX9" fmla="*/ 1034143 w 2481943"/>
              <a:gd name="connsiteY9" fmla="*/ 1217843 h 1256483"/>
              <a:gd name="connsiteX10" fmla="*/ 735267 w 2481943"/>
              <a:gd name="connsiteY10" fmla="*/ 1256483 h 1256483"/>
              <a:gd name="connsiteX11" fmla="*/ 413657 w 2481943"/>
              <a:gd name="connsiteY11" fmla="*/ 1217843 h 1256483"/>
              <a:gd name="connsiteX12" fmla="*/ 0 w 2481943"/>
              <a:gd name="connsiteY12" fmla="*/ 1217843 h 1256483"/>
              <a:gd name="connsiteX13" fmla="*/ 0 w 2481943"/>
              <a:gd name="connsiteY13" fmla="*/ 1014869 h 1256483"/>
              <a:gd name="connsiteX14" fmla="*/ 0 w 2481943"/>
              <a:gd name="connsiteY14" fmla="*/ 710408 h 1256483"/>
              <a:gd name="connsiteX15" fmla="*/ 0 w 2481943"/>
              <a:gd name="connsiteY15" fmla="*/ 710408 h 1256483"/>
              <a:gd name="connsiteX16" fmla="*/ 0 w 2481943"/>
              <a:gd name="connsiteY16" fmla="*/ 0 h 1256483"/>
              <a:gd name="connsiteX0" fmla="*/ 0 w 2481943"/>
              <a:gd name="connsiteY0" fmla="*/ 0 h 1222406"/>
              <a:gd name="connsiteX1" fmla="*/ 413657 w 2481943"/>
              <a:gd name="connsiteY1" fmla="*/ 0 h 1222406"/>
              <a:gd name="connsiteX2" fmla="*/ 413657 w 2481943"/>
              <a:gd name="connsiteY2" fmla="*/ 0 h 1222406"/>
              <a:gd name="connsiteX3" fmla="*/ 1034143 w 2481943"/>
              <a:gd name="connsiteY3" fmla="*/ 0 h 1222406"/>
              <a:gd name="connsiteX4" fmla="*/ 2481943 w 2481943"/>
              <a:gd name="connsiteY4" fmla="*/ 0 h 1222406"/>
              <a:gd name="connsiteX5" fmla="*/ 2481943 w 2481943"/>
              <a:gd name="connsiteY5" fmla="*/ 710408 h 1222406"/>
              <a:gd name="connsiteX6" fmla="*/ 2481943 w 2481943"/>
              <a:gd name="connsiteY6" fmla="*/ 710408 h 1222406"/>
              <a:gd name="connsiteX7" fmla="*/ 2481943 w 2481943"/>
              <a:gd name="connsiteY7" fmla="*/ 1014869 h 1222406"/>
              <a:gd name="connsiteX8" fmla="*/ 2481943 w 2481943"/>
              <a:gd name="connsiteY8" fmla="*/ 1217843 h 1222406"/>
              <a:gd name="connsiteX9" fmla="*/ 1034143 w 2481943"/>
              <a:gd name="connsiteY9" fmla="*/ 1217843 h 1222406"/>
              <a:gd name="connsiteX10" fmla="*/ 735267 w 2481943"/>
              <a:gd name="connsiteY10" fmla="*/ 1222406 h 1222406"/>
              <a:gd name="connsiteX11" fmla="*/ 413657 w 2481943"/>
              <a:gd name="connsiteY11" fmla="*/ 1217843 h 1222406"/>
              <a:gd name="connsiteX12" fmla="*/ 0 w 2481943"/>
              <a:gd name="connsiteY12" fmla="*/ 1217843 h 1222406"/>
              <a:gd name="connsiteX13" fmla="*/ 0 w 2481943"/>
              <a:gd name="connsiteY13" fmla="*/ 1014869 h 1222406"/>
              <a:gd name="connsiteX14" fmla="*/ 0 w 2481943"/>
              <a:gd name="connsiteY14" fmla="*/ 710408 h 1222406"/>
              <a:gd name="connsiteX15" fmla="*/ 0 w 2481943"/>
              <a:gd name="connsiteY15" fmla="*/ 710408 h 1222406"/>
              <a:gd name="connsiteX16" fmla="*/ 0 w 2481943"/>
              <a:gd name="connsiteY16" fmla="*/ 0 h 1222406"/>
              <a:gd name="connsiteX0" fmla="*/ 0 w 3277073"/>
              <a:gd name="connsiteY0" fmla="*/ 0 h 1315883"/>
              <a:gd name="connsiteX1" fmla="*/ 413657 w 3277073"/>
              <a:gd name="connsiteY1" fmla="*/ 0 h 1315883"/>
              <a:gd name="connsiteX2" fmla="*/ 413657 w 3277073"/>
              <a:gd name="connsiteY2" fmla="*/ 0 h 1315883"/>
              <a:gd name="connsiteX3" fmla="*/ 1034143 w 3277073"/>
              <a:gd name="connsiteY3" fmla="*/ 0 h 1315883"/>
              <a:gd name="connsiteX4" fmla="*/ 2481943 w 3277073"/>
              <a:gd name="connsiteY4" fmla="*/ 0 h 1315883"/>
              <a:gd name="connsiteX5" fmla="*/ 2481943 w 3277073"/>
              <a:gd name="connsiteY5" fmla="*/ 710408 h 1315883"/>
              <a:gd name="connsiteX6" fmla="*/ 2481943 w 3277073"/>
              <a:gd name="connsiteY6" fmla="*/ 710408 h 1315883"/>
              <a:gd name="connsiteX7" fmla="*/ 3277073 w 3277073"/>
              <a:gd name="connsiteY7" fmla="*/ 1315883 h 1315883"/>
              <a:gd name="connsiteX8" fmla="*/ 2481943 w 3277073"/>
              <a:gd name="connsiteY8" fmla="*/ 1217843 h 1315883"/>
              <a:gd name="connsiteX9" fmla="*/ 1034143 w 3277073"/>
              <a:gd name="connsiteY9" fmla="*/ 1217843 h 1315883"/>
              <a:gd name="connsiteX10" fmla="*/ 735267 w 3277073"/>
              <a:gd name="connsiteY10" fmla="*/ 1222406 h 1315883"/>
              <a:gd name="connsiteX11" fmla="*/ 413657 w 3277073"/>
              <a:gd name="connsiteY11" fmla="*/ 1217843 h 1315883"/>
              <a:gd name="connsiteX12" fmla="*/ 0 w 3277073"/>
              <a:gd name="connsiteY12" fmla="*/ 1217843 h 1315883"/>
              <a:gd name="connsiteX13" fmla="*/ 0 w 3277073"/>
              <a:gd name="connsiteY13" fmla="*/ 1014869 h 1315883"/>
              <a:gd name="connsiteX14" fmla="*/ 0 w 3277073"/>
              <a:gd name="connsiteY14" fmla="*/ 710408 h 1315883"/>
              <a:gd name="connsiteX15" fmla="*/ 0 w 3277073"/>
              <a:gd name="connsiteY15" fmla="*/ 710408 h 1315883"/>
              <a:gd name="connsiteX16" fmla="*/ 0 w 3277073"/>
              <a:gd name="connsiteY16" fmla="*/ 0 h 131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073" h="1315883">
                <a:moveTo>
                  <a:pt x="0" y="0"/>
                </a:moveTo>
                <a:lnTo>
                  <a:pt x="413657" y="0"/>
                </a:lnTo>
                <a:lnTo>
                  <a:pt x="413657" y="0"/>
                </a:lnTo>
                <a:lnTo>
                  <a:pt x="1034143" y="0"/>
                </a:lnTo>
                <a:lnTo>
                  <a:pt x="2481943" y="0"/>
                </a:lnTo>
                <a:lnTo>
                  <a:pt x="2481943" y="710408"/>
                </a:lnTo>
                <a:lnTo>
                  <a:pt x="2481943" y="710408"/>
                </a:lnTo>
                <a:lnTo>
                  <a:pt x="3277073" y="1315883"/>
                </a:lnTo>
                <a:lnTo>
                  <a:pt x="2481943" y="1217843"/>
                </a:lnTo>
                <a:lnTo>
                  <a:pt x="1034143" y="1217843"/>
                </a:lnTo>
                <a:lnTo>
                  <a:pt x="735267" y="1222406"/>
                </a:lnTo>
                <a:lnTo>
                  <a:pt x="413657" y="1217843"/>
                </a:lnTo>
                <a:lnTo>
                  <a:pt x="0" y="1217843"/>
                </a:lnTo>
                <a:lnTo>
                  <a:pt x="0" y="1014869"/>
                </a:lnTo>
                <a:lnTo>
                  <a:pt x="0" y="710408"/>
                </a:lnTo>
                <a:lnTo>
                  <a:pt x="0" y="710408"/>
                </a:lnTo>
                <a:lnTo>
                  <a:pt x="0" y="0"/>
                </a:lnTo>
                <a:close/>
              </a:path>
            </a:pathLst>
          </a:custGeom>
          <a:solidFill>
            <a:schemeClr val="bg1"/>
          </a:solidFill>
          <a:ln>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E6363F3-21CA-A105-B637-F6BC8D263AC6}"/>
              </a:ext>
            </a:extLst>
          </p:cNvPr>
          <p:cNvSpPr txBox="1"/>
          <p:nvPr/>
        </p:nvSpPr>
        <p:spPr>
          <a:xfrm>
            <a:off x="843148" y="1425972"/>
            <a:ext cx="217129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Utah HB 63: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requires employer to provide vaccine exemption for previous COVID-19 infection</a:t>
            </a:r>
          </a:p>
        </p:txBody>
      </p:sp>
      <p:sp>
        <p:nvSpPr>
          <p:cNvPr id="10" name="Minus Sign 9">
            <a:extLst>
              <a:ext uri="{FF2B5EF4-FFF2-40B4-BE49-F238E27FC236}">
                <a16:creationId xmlns:a16="http://schemas.microsoft.com/office/drawing/2014/main" id="{8144F4DE-F5E9-4FD6-B94B-9F6070B8D38C}"/>
              </a:ext>
            </a:extLst>
          </p:cNvPr>
          <p:cNvSpPr/>
          <p:nvPr/>
        </p:nvSpPr>
        <p:spPr>
          <a:xfrm>
            <a:off x="198781" y="1811663"/>
            <a:ext cx="749695" cy="567950"/>
          </a:xfrm>
          <a:prstGeom prst="mathMinus">
            <a:avLst/>
          </a:prstGeom>
          <a:solidFill>
            <a:srgbClr val="2F287E"/>
          </a:solidFill>
          <a:ln>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peech Bubble: Rectangle 13">
            <a:extLst>
              <a:ext uri="{FF2B5EF4-FFF2-40B4-BE49-F238E27FC236}">
                <a16:creationId xmlns:a16="http://schemas.microsoft.com/office/drawing/2014/main" id="{4C097273-2719-B673-A8F6-F20E8D2A7556}"/>
              </a:ext>
            </a:extLst>
          </p:cNvPr>
          <p:cNvSpPr/>
          <p:nvPr/>
        </p:nvSpPr>
        <p:spPr>
          <a:xfrm>
            <a:off x="8488962" y="3731315"/>
            <a:ext cx="3441779" cy="1883339"/>
          </a:xfrm>
          <a:custGeom>
            <a:avLst/>
            <a:gdLst>
              <a:gd name="connsiteX0" fmla="*/ 0 w 2502767"/>
              <a:gd name="connsiteY0" fmla="*/ 0 h 2027857"/>
              <a:gd name="connsiteX1" fmla="*/ 417128 w 2502767"/>
              <a:gd name="connsiteY1" fmla="*/ 0 h 2027857"/>
              <a:gd name="connsiteX2" fmla="*/ 417128 w 2502767"/>
              <a:gd name="connsiteY2" fmla="*/ 0 h 2027857"/>
              <a:gd name="connsiteX3" fmla="*/ 1042820 w 2502767"/>
              <a:gd name="connsiteY3" fmla="*/ 0 h 2027857"/>
              <a:gd name="connsiteX4" fmla="*/ 2502767 w 2502767"/>
              <a:gd name="connsiteY4" fmla="*/ 0 h 2027857"/>
              <a:gd name="connsiteX5" fmla="*/ 2502767 w 2502767"/>
              <a:gd name="connsiteY5" fmla="*/ 1182917 h 2027857"/>
              <a:gd name="connsiteX6" fmla="*/ 2502767 w 2502767"/>
              <a:gd name="connsiteY6" fmla="*/ 1182917 h 2027857"/>
              <a:gd name="connsiteX7" fmla="*/ 2502767 w 2502767"/>
              <a:gd name="connsiteY7" fmla="*/ 1689881 h 2027857"/>
              <a:gd name="connsiteX8" fmla="*/ 2502767 w 2502767"/>
              <a:gd name="connsiteY8" fmla="*/ 2027857 h 2027857"/>
              <a:gd name="connsiteX9" fmla="*/ 1042820 w 2502767"/>
              <a:gd name="connsiteY9" fmla="*/ 2027857 h 2027857"/>
              <a:gd name="connsiteX10" fmla="*/ 729982 w 2502767"/>
              <a:gd name="connsiteY10" fmla="*/ 2281339 h 2027857"/>
              <a:gd name="connsiteX11" fmla="*/ 417128 w 2502767"/>
              <a:gd name="connsiteY11" fmla="*/ 2027857 h 2027857"/>
              <a:gd name="connsiteX12" fmla="*/ 0 w 2502767"/>
              <a:gd name="connsiteY12" fmla="*/ 2027857 h 2027857"/>
              <a:gd name="connsiteX13" fmla="*/ 0 w 2502767"/>
              <a:gd name="connsiteY13" fmla="*/ 1689881 h 2027857"/>
              <a:gd name="connsiteX14" fmla="*/ 0 w 2502767"/>
              <a:gd name="connsiteY14" fmla="*/ 1182917 h 2027857"/>
              <a:gd name="connsiteX15" fmla="*/ 0 w 2502767"/>
              <a:gd name="connsiteY15" fmla="*/ 1182917 h 2027857"/>
              <a:gd name="connsiteX16" fmla="*/ 0 w 2502767"/>
              <a:gd name="connsiteY16" fmla="*/ 0 h 2027857"/>
              <a:gd name="connsiteX0" fmla="*/ 0 w 2502767"/>
              <a:gd name="connsiteY0" fmla="*/ 0 h 2082557"/>
              <a:gd name="connsiteX1" fmla="*/ 417128 w 2502767"/>
              <a:gd name="connsiteY1" fmla="*/ 0 h 2082557"/>
              <a:gd name="connsiteX2" fmla="*/ 417128 w 2502767"/>
              <a:gd name="connsiteY2" fmla="*/ 0 h 2082557"/>
              <a:gd name="connsiteX3" fmla="*/ 1042820 w 2502767"/>
              <a:gd name="connsiteY3" fmla="*/ 0 h 2082557"/>
              <a:gd name="connsiteX4" fmla="*/ 2502767 w 2502767"/>
              <a:gd name="connsiteY4" fmla="*/ 0 h 2082557"/>
              <a:gd name="connsiteX5" fmla="*/ 2502767 w 2502767"/>
              <a:gd name="connsiteY5" fmla="*/ 1182917 h 2082557"/>
              <a:gd name="connsiteX6" fmla="*/ 2502767 w 2502767"/>
              <a:gd name="connsiteY6" fmla="*/ 1182917 h 2082557"/>
              <a:gd name="connsiteX7" fmla="*/ 2502767 w 2502767"/>
              <a:gd name="connsiteY7" fmla="*/ 1689881 h 2082557"/>
              <a:gd name="connsiteX8" fmla="*/ 2502767 w 2502767"/>
              <a:gd name="connsiteY8" fmla="*/ 2027857 h 2082557"/>
              <a:gd name="connsiteX9" fmla="*/ 1042820 w 2502767"/>
              <a:gd name="connsiteY9" fmla="*/ 2027857 h 2082557"/>
              <a:gd name="connsiteX10" fmla="*/ 729982 w 2502767"/>
              <a:gd name="connsiteY10" fmla="*/ 2082557 h 2082557"/>
              <a:gd name="connsiteX11" fmla="*/ 417128 w 2502767"/>
              <a:gd name="connsiteY11" fmla="*/ 2027857 h 2082557"/>
              <a:gd name="connsiteX12" fmla="*/ 0 w 2502767"/>
              <a:gd name="connsiteY12" fmla="*/ 2027857 h 2082557"/>
              <a:gd name="connsiteX13" fmla="*/ 0 w 2502767"/>
              <a:gd name="connsiteY13" fmla="*/ 1689881 h 2082557"/>
              <a:gd name="connsiteX14" fmla="*/ 0 w 2502767"/>
              <a:gd name="connsiteY14" fmla="*/ 1182917 h 2082557"/>
              <a:gd name="connsiteX15" fmla="*/ 0 w 2502767"/>
              <a:gd name="connsiteY15" fmla="*/ 1182917 h 2082557"/>
              <a:gd name="connsiteX16" fmla="*/ 0 w 2502767"/>
              <a:gd name="connsiteY16" fmla="*/ 0 h 2082557"/>
              <a:gd name="connsiteX0" fmla="*/ 0 w 2502767"/>
              <a:gd name="connsiteY0" fmla="*/ 0 h 2031441"/>
              <a:gd name="connsiteX1" fmla="*/ 417128 w 2502767"/>
              <a:gd name="connsiteY1" fmla="*/ 0 h 2031441"/>
              <a:gd name="connsiteX2" fmla="*/ 417128 w 2502767"/>
              <a:gd name="connsiteY2" fmla="*/ 0 h 2031441"/>
              <a:gd name="connsiteX3" fmla="*/ 1042820 w 2502767"/>
              <a:gd name="connsiteY3" fmla="*/ 0 h 2031441"/>
              <a:gd name="connsiteX4" fmla="*/ 2502767 w 2502767"/>
              <a:gd name="connsiteY4" fmla="*/ 0 h 2031441"/>
              <a:gd name="connsiteX5" fmla="*/ 2502767 w 2502767"/>
              <a:gd name="connsiteY5" fmla="*/ 1182917 h 2031441"/>
              <a:gd name="connsiteX6" fmla="*/ 2502767 w 2502767"/>
              <a:gd name="connsiteY6" fmla="*/ 1182917 h 2031441"/>
              <a:gd name="connsiteX7" fmla="*/ 2502767 w 2502767"/>
              <a:gd name="connsiteY7" fmla="*/ 1689881 h 2031441"/>
              <a:gd name="connsiteX8" fmla="*/ 2502767 w 2502767"/>
              <a:gd name="connsiteY8" fmla="*/ 2027857 h 2031441"/>
              <a:gd name="connsiteX9" fmla="*/ 1042820 w 2502767"/>
              <a:gd name="connsiteY9" fmla="*/ 2027857 h 2031441"/>
              <a:gd name="connsiteX10" fmla="*/ 707264 w 2502767"/>
              <a:gd name="connsiteY10" fmla="*/ 2031441 h 2031441"/>
              <a:gd name="connsiteX11" fmla="*/ 417128 w 2502767"/>
              <a:gd name="connsiteY11" fmla="*/ 2027857 h 2031441"/>
              <a:gd name="connsiteX12" fmla="*/ 0 w 2502767"/>
              <a:gd name="connsiteY12" fmla="*/ 2027857 h 2031441"/>
              <a:gd name="connsiteX13" fmla="*/ 0 w 2502767"/>
              <a:gd name="connsiteY13" fmla="*/ 1689881 h 2031441"/>
              <a:gd name="connsiteX14" fmla="*/ 0 w 2502767"/>
              <a:gd name="connsiteY14" fmla="*/ 1182917 h 2031441"/>
              <a:gd name="connsiteX15" fmla="*/ 0 w 2502767"/>
              <a:gd name="connsiteY15" fmla="*/ 1182917 h 2031441"/>
              <a:gd name="connsiteX16" fmla="*/ 0 w 2502767"/>
              <a:gd name="connsiteY16" fmla="*/ 0 h 2031441"/>
              <a:gd name="connsiteX0" fmla="*/ 0 w 2502767"/>
              <a:gd name="connsiteY0" fmla="*/ 0 h 2042800"/>
              <a:gd name="connsiteX1" fmla="*/ 417128 w 2502767"/>
              <a:gd name="connsiteY1" fmla="*/ 0 h 2042800"/>
              <a:gd name="connsiteX2" fmla="*/ 417128 w 2502767"/>
              <a:gd name="connsiteY2" fmla="*/ 0 h 2042800"/>
              <a:gd name="connsiteX3" fmla="*/ 1042820 w 2502767"/>
              <a:gd name="connsiteY3" fmla="*/ 0 h 2042800"/>
              <a:gd name="connsiteX4" fmla="*/ 2502767 w 2502767"/>
              <a:gd name="connsiteY4" fmla="*/ 0 h 2042800"/>
              <a:gd name="connsiteX5" fmla="*/ 2502767 w 2502767"/>
              <a:gd name="connsiteY5" fmla="*/ 1182917 h 2042800"/>
              <a:gd name="connsiteX6" fmla="*/ 2502767 w 2502767"/>
              <a:gd name="connsiteY6" fmla="*/ 1182917 h 2042800"/>
              <a:gd name="connsiteX7" fmla="*/ 2502767 w 2502767"/>
              <a:gd name="connsiteY7" fmla="*/ 1689881 h 2042800"/>
              <a:gd name="connsiteX8" fmla="*/ 2502767 w 2502767"/>
              <a:gd name="connsiteY8" fmla="*/ 2027857 h 2042800"/>
              <a:gd name="connsiteX9" fmla="*/ 1042820 w 2502767"/>
              <a:gd name="connsiteY9" fmla="*/ 2027857 h 2042800"/>
              <a:gd name="connsiteX10" fmla="*/ 690226 w 2502767"/>
              <a:gd name="connsiteY10" fmla="*/ 2042800 h 2042800"/>
              <a:gd name="connsiteX11" fmla="*/ 417128 w 2502767"/>
              <a:gd name="connsiteY11" fmla="*/ 2027857 h 2042800"/>
              <a:gd name="connsiteX12" fmla="*/ 0 w 2502767"/>
              <a:gd name="connsiteY12" fmla="*/ 2027857 h 2042800"/>
              <a:gd name="connsiteX13" fmla="*/ 0 w 2502767"/>
              <a:gd name="connsiteY13" fmla="*/ 1689881 h 2042800"/>
              <a:gd name="connsiteX14" fmla="*/ 0 w 2502767"/>
              <a:gd name="connsiteY14" fmla="*/ 1182917 h 2042800"/>
              <a:gd name="connsiteX15" fmla="*/ 0 w 2502767"/>
              <a:gd name="connsiteY15" fmla="*/ 1182917 h 2042800"/>
              <a:gd name="connsiteX16" fmla="*/ 0 w 2502767"/>
              <a:gd name="connsiteY16" fmla="*/ 0 h 2042800"/>
              <a:gd name="connsiteX0" fmla="*/ 670182 w 3172949"/>
              <a:gd name="connsiteY0" fmla="*/ 0 h 2042800"/>
              <a:gd name="connsiteX1" fmla="*/ 1087310 w 3172949"/>
              <a:gd name="connsiteY1" fmla="*/ 0 h 2042800"/>
              <a:gd name="connsiteX2" fmla="*/ 1087310 w 3172949"/>
              <a:gd name="connsiteY2" fmla="*/ 0 h 2042800"/>
              <a:gd name="connsiteX3" fmla="*/ 1713002 w 3172949"/>
              <a:gd name="connsiteY3" fmla="*/ 0 h 2042800"/>
              <a:gd name="connsiteX4" fmla="*/ 3172949 w 3172949"/>
              <a:gd name="connsiteY4" fmla="*/ 0 h 2042800"/>
              <a:gd name="connsiteX5" fmla="*/ 3172949 w 3172949"/>
              <a:gd name="connsiteY5" fmla="*/ 1182917 h 2042800"/>
              <a:gd name="connsiteX6" fmla="*/ 3172949 w 3172949"/>
              <a:gd name="connsiteY6" fmla="*/ 1182917 h 2042800"/>
              <a:gd name="connsiteX7" fmla="*/ 3172949 w 3172949"/>
              <a:gd name="connsiteY7" fmla="*/ 1689881 h 2042800"/>
              <a:gd name="connsiteX8" fmla="*/ 3172949 w 3172949"/>
              <a:gd name="connsiteY8" fmla="*/ 2027857 h 2042800"/>
              <a:gd name="connsiteX9" fmla="*/ 1713002 w 3172949"/>
              <a:gd name="connsiteY9" fmla="*/ 2027857 h 2042800"/>
              <a:gd name="connsiteX10" fmla="*/ 1360408 w 3172949"/>
              <a:gd name="connsiteY10" fmla="*/ 2042800 h 2042800"/>
              <a:gd name="connsiteX11" fmla="*/ 1087310 w 3172949"/>
              <a:gd name="connsiteY11" fmla="*/ 2027857 h 2042800"/>
              <a:gd name="connsiteX12" fmla="*/ 670182 w 3172949"/>
              <a:gd name="connsiteY12" fmla="*/ 2027857 h 2042800"/>
              <a:gd name="connsiteX13" fmla="*/ 670182 w 3172949"/>
              <a:gd name="connsiteY13" fmla="*/ 1689881 h 2042800"/>
              <a:gd name="connsiteX14" fmla="*/ 670182 w 3172949"/>
              <a:gd name="connsiteY14" fmla="*/ 1182917 h 2042800"/>
              <a:gd name="connsiteX15" fmla="*/ 0 w 3172949"/>
              <a:gd name="connsiteY15" fmla="*/ 603608 h 2042800"/>
              <a:gd name="connsiteX16" fmla="*/ 670182 w 3172949"/>
              <a:gd name="connsiteY16" fmla="*/ 0 h 2042800"/>
              <a:gd name="connsiteX0" fmla="*/ 670182 w 3172949"/>
              <a:gd name="connsiteY0" fmla="*/ 0 h 2027857"/>
              <a:gd name="connsiteX1" fmla="*/ 1087310 w 3172949"/>
              <a:gd name="connsiteY1" fmla="*/ 0 h 2027857"/>
              <a:gd name="connsiteX2" fmla="*/ 1087310 w 3172949"/>
              <a:gd name="connsiteY2" fmla="*/ 0 h 2027857"/>
              <a:gd name="connsiteX3" fmla="*/ 1713002 w 3172949"/>
              <a:gd name="connsiteY3" fmla="*/ 0 h 2027857"/>
              <a:gd name="connsiteX4" fmla="*/ 3172949 w 3172949"/>
              <a:gd name="connsiteY4" fmla="*/ 0 h 2027857"/>
              <a:gd name="connsiteX5" fmla="*/ 3172949 w 3172949"/>
              <a:gd name="connsiteY5" fmla="*/ 1182917 h 2027857"/>
              <a:gd name="connsiteX6" fmla="*/ 3172949 w 3172949"/>
              <a:gd name="connsiteY6" fmla="*/ 1182917 h 2027857"/>
              <a:gd name="connsiteX7" fmla="*/ 3172949 w 3172949"/>
              <a:gd name="connsiteY7" fmla="*/ 1689881 h 2027857"/>
              <a:gd name="connsiteX8" fmla="*/ 3172949 w 3172949"/>
              <a:gd name="connsiteY8" fmla="*/ 2027857 h 2027857"/>
              <a:gd name="connsiteX9" fmla="*/ 1713002 w 3172949"/>
              <a:gd name="connsiteY9" fmla="*/ 2027857 h 2027857"/>
              <a:gd name="connsiteX10" fmla="*/ 1360408 w 3172949"/>
              <a:gd name="connsiteY10" fmla="*/ 2018339 h 2027857"/>
              <a:gd name="connsiteX11" fmla="*/ 1087310 w 3172949"/>
              <a:gd name="connsiteY11" fmla="*/ 2027857 h 2027857"/>
              <a:gd name="connsiteX12" fmla="*/ 670182 w 3172949"/>
              <a:gd name="connsiteY12" fmla="*/ 2027857 h 2027857"/>
              <a:gd name="connsiteX13" fmla="*/ 670182 w 3172949"/>
              <a:gd name="connsiteY13" fmla="*/ 1689881 h 2027857"/>
              <a:gd name="connsiteX14" fmla="*/ 670182 w 3172949"/>
              <a:gd name="connsiteY14" fmla="*/ 1182917 h 2027857"/>
              <a:gd name="connsiteX15" fmla="*/ 0 w 3172949"/>
              <a:gd name="connsiteY15" fmla="*/ 603608 h 2027857"/>
              <a:gd name="connsiteX16" fmla="*/ 670182 w 3172949"/>
              <a:gd name="connsiteY16" fmla="*/ 0 h 202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2949" h="2027857">
                <a:moveTo>
                  <a:pt x="670182" y="0"/>
                </a:moveTo>
                <a:lnTo>
                  <a:pt x="1087310" y="0"/>
                </a:lnTo>
                <a:lnTo>
                  <a:pt x="1087310" y="0"/>
                </a:lnTo>
                <a:lnTo>
                  <a:pt x="1713002" y="0"/>
                </a:lnTo>
                <a:lnTo>
                  <a:pt x="3172949" y="0"/>
                </a:lnTo>
                <a:lnTo>
                  <a:pt x="3172949" y="1182917"/>
                </a:lnTo>
                <a:lnTo>
                  <a:pt x="3172949" y="1182917"/>
                </a:lnTo>
                <a:lnTo>
                  <a:pt x="3172949" y="1689881"/>
                </a:lnTo>
                <a:lnTo>
                  <a:pt x="3172949" y="2027857"/>
                </a:lnTo>
                <a:lnTo>
                  <a:pt x="1713002" y="2027857"/>
                </a:lnTo>
                <a:lnTo>
                  <a:pt x="1360408" y="2018339"/>
                </a:lnTo>
                <a:lnTo>
                  <a:pt x="1087310" y="2027857"/>
                </a:lnTo>
                <a:lnTo>
                  <a:pt x="670182" y="2027857"/>
                </a:lnTo>
                <a:lnTo>
                  <a:pt x="670182" y="1689881"/>
                </a:lnTo>
                <a:lnTo>
                  <a:pt x="670182" y="1182917"/>
                </a:lnTo>
                <a:lnTo>
                  <a:pt x="0" y="603608"/>
                </a:lnTo>
                <a:lnTo>
                  <a:pt x="670182" y="0"/>
                </a:lnTo>
                <a:close/>
              </a:path>
            </a:pathLst>
          </a:custGeom>
          <a:solidFill>
            <a:schemeClr val="bg1"/>
          </a:solidFill>
          <a:ln>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A26F47E-E7BE-38D7-5C60-3AEB834318EE}"/>
              </a:ext>
            </a:extLst>
          </p:cNvPr>
          <p:cNvSpPr txBox="1"/>
          <p:nvPr/>
        </p:nvSpPr>
        <p:spPr>
          <a:xfrm>
            <a:off x="9792853" y="3762991"/>
            <a:ext cx="217640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South Carolina HB 3126: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prohibits COVID-19 vaccine mandates for state employees and school children</a:t>
            </a:r>
          </a:p>
        </p:txBody>
      </p:sp>
      <p:sp>
        <p:nvSpPr>
          <p:cNvPr id="15" name="Minus Sign 14">
            <a:extLst>
              <a:ext uri="{FF2B5EF4-FFF2-40B4-BE49-F238E27FC236}">
                <a16:creationId xmlns:a16="http://schemas.microsoft.com/office/drawing/2014/main" id="{FD219123-ACB1-4F71-8CF5-C89BEC7A4461}"/>
              </a:ext>
            </a:extLst>
          </p:cNvPr>
          <p:cNvSpPr/>
          <p:nvPr/>
        </p:nvSpPr>
        <p:spPr>
          <a:xfrm>
            <a:off x="9044349" y="4072204"/>
            <a:ext cx="749695" cy="567950"/>
          </a:xfrm>
          <a:prstGeom prst="mathMinus">
            <a:avLst/>
          </a:prstGeom>
          <a:solidFill>
            <a:srgbClr val="2F287E"/>
          </a:solidFill>
          <a:ln>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49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73" name="Google Shape;173;p2"/>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a:t>Moderator</a:t>
            </a:r>
            <a:endParaRPr/>
          </a:p>
        </p:txBody>
      </p:sp>
      <p:pic>
        <p:nvPicPr>
          <p:cNvPr id="174" name="Google Shape;174;p2"/>
          <p:cNvPicPr preferRelativeResize="0"/>
          <p:nvPr/>
        </p:nvPicPr>
        <p:blipFill rotWithShape="1">
          <a:blip r:embed="rId3">
            <a:alphaModFix/>
          </a:blip>
          <a:srcRect/>
          <a:stretch/>
        </p:blipFill>
        <p:spPr>
          <a:xfrm>
            <a:off x="2697208" y="2297247"/>
            <a:ext cx="1789386" cy="1785253"/>
          </a:xfrm>
          <a:prstGeom prst="rect">
            <a:avLst/>
          </a:prstGeom>
          <a:noFill/>
          <a:ln>
            <a:noFill/>
          </a:ln>
          <a:effectLst>
            <a:outerShdw blurRad="292100" dist="139700" dir="2700000" algn="tl" rotWithShape="0">
              <a:srgbClr val="333333">
                <a:alpha val="64705"/>
              </a:srgbClr>
            </a:outerShdw>
          </a:effectLst>
        </p:spPr>
      </p:pic>
      <p:sp>
        <p:nvSpPr>
          <p:cNvPr id="175" name="Google Shape;175;p2"/>
          <p:cNvSpPr/>
          <p:nvPr/>
        </p:nvSpPr>
        <p:spPr>
          <a:xfrm>
            <a:off x="4597732" y="2566627"/>
            <a:ext cx="6317917" cy="12464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008877"/>
                </a:solidFill>
                <a:effectLst/>
                <a:uLnTx/>
                <a:uFillTx/>
                <a:latin typeface="Arial"/>
                <a:ea typeface="Arial"/>
                <a:cs typeface="Arial"/>
                <a:sym typeface="Arial"/>
              </a:rPr>
              <a:t>Darlene Huang Briggs, </a:t>
            </a: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J.D., M.P.H., Deputy Director, Act for Public Health Initiative, Network for Public Health Law</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08B7-41DF-EA6D-DE1F-A962ACA9AB1C}"/>
              </a:ext>
            </a:extLst>
          </p:cNvPr>
          <p:cNvSpPr>
            <a:spLocks noGrp="1"/>
          </p:cNvSpPr>
          <p:nvPr>
            <p:ph type="ctrTitle"/>
          </p:nvPr>
        </p:nvSpPr>
        <p:spPr>
          <a:xfrm>
            <a:off x="327161" y="2601859"/>
            <a:ext cx="10876400" cy="2120000"/>
          </a:xfrm>
        </p:spPr>
        <p:txBody>
          <a:bodyPr/>
          <a:lstStyle/>
          <a:p>
            <a:r>
              <a:rPr lang="en-US" sz="6000" dirty="0">
                <a:latin typeface="Roboto Condensed Medium" panose="02000000000000000000" pitchFamily="2" charset="0"/>
                <a:ea typeface="Roboto Condensed Medium" panose="02000000000000000000" pitchFamily="2" charset="0"/>
                <a:cs typeface="Roboto Condensed Medium" panose="02000000000000000000" pitchFamily="2" charset="0"/>
              </a:rPr>
              <a:t>Years 2 &amp; 3: Enacted Bills &amp; Select Bill Tracking</a:t>
            </a:r>
            <a:endParaRPr lang="en-US" sz="4400" b="0" dirty="0">
              <a:latin typeface="Roboto Condensed Medium" panose="02000000000000000000" pitchFamily="2" charset="0"/>
              <a:ea typeface="Roboto Condensed Medium" panose="02000000000000000000" pitchFamily="2" charset="0"/>
              <a:cs typeface="Roboto Condensed Medium" panose="02000000000000000000" pitchFamily="2" charset="0"/>
            </a:endParaRPr>
          </a:p>
        </p:txBody>
      </p:sp>
    </p:spTree>
    <p:extLst>
      <p:ext uri="{BB962C8B-B14F-4D97-AF65-F5344CB8AC3E}">
        <p14:creationId xmlns:p14="http://schemas.microsoft.com/office/powerpoint/2010/main" val="402077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805" y="1227014"/>
            <a:ext cx="12170195" cy="4357357"/>
          </a:xfrm>
          <a:prstGeom prst="rect">
            <a:avLst/>
          </a:prstGeom>
        </p:spPr>
      </p:pic>
      <p:sp>
        <p:nvSpPr>
          <p:cNvPr id="2" name="Title 1">
            <a:extLst>
              <a:ext uri="{FF2B5EF4-FFF2-40B4-BE49-F238E27FC236}">
                <a16:creationId xmlns:a16="http://schemas.microsoft.com/office/drawing/2014/main" id="{B62CBD23-45E5-0B71-E473-2BE32425EA14}"/>
              </a:ext>
            </a:extLst>
          </p:cNvPr>
          <p:cNvSpPr>
            <a:spLocks noGrp="1"/>
          </p:cNvSpPr>
          <p:nvPr>
            <p:ph type="title"/>
          </p:nvPr>
        </p:nvSpPr>
        <p:spPr/>
        <p:txBody>
          <a:bodyPr/>
          <a:lstStyle/>
          <a:p>
            <a:r>
              <a:rPr lang="en-US" sz="3600" b="0" dirty="0">
                <a:latin typeface="Roboto Condensed" panose="02000000000000000000"/>
              </a:rPr>
              <a:t>Laws Dataset Live on LawAtlas.org now!</a:t>
            </a:r>
          </a:p>
        </p:txBody>
      </p:sp>
      <p:sp>
        <p:nvSpPr>
          <p:cNvPr id="6" name="TextBox 5">
            <a:extLst>
              <a:ext uri="{FF2B5EF4-FFF2-40B4-BE49-F238E27FC236}">
                <a16:creationId xmlns:a16="http://schemas.microsoft.com/office/drawing/2014/main" id="{EB9ED142-218D-60D6-BFD0-B3D8A87587FD}"/>
              </a:ext>
            </a:extLst>
          </p:cNvPr>
          <p:cNvSpPr txBox="1"/>
          <p:nvPr/>
        </p:nvSpPr>
        <p:spPr>
          <a:xfrm>
            <a:off x="616449" y="6233351"/>
            <a:ext cx="112940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E62"/>
                </a:solidFill>
                <a:effectLst/>
                <a:uLnTx/>
                <a:uFillTx/>
                <a:latin typeface="Arial"/>
                <a:ea typeface="+mn-ea"/>
                <a:cs typeface="+mn-cs"/>
              </a:rPr>
              <a:t>https://lawatlas.org/datasets/laws-addressing-public-health-authority-to-respond-to-emergencies</a:t>
            </a:r>
          </a:p>
        </p:txBody>
      </p:sp>
      <p:sp>
        <p:nvSpPr>
          <p:cNvPr id="10" name="Oval 9">
            <a:extLst>
              <a:ext uri="{FF2B5EF4-FFF2-40B4-BE49-F238E27FC236}">
                <a16:creationId xmlns:a16="http://schemas.microsoft.com/office/drawing/2014/main" id="{28426A28-7BED-C6D7-8F21-0200546BCE78}"/>
              </a:ext>
            </a:extLst>
          </p:cNvPr>
          <p:cNvSpPr/>
          <p:nvPr/>
        </p:nvSpPr>
        <p:spPr>
          <a:xfrm>
            <a:off x="8610601" y="3744687"/>
            <a:ext cx="2713832" cy="511628"/>
          </a:xfrm>
          <a:prstGeom prst="ellipse">
            <a:avLst/>
          </a:prstGeom>
          <a:noFill/>
          <a:ln>
            <a:solidFill>
              <a:srgbClr val="2F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5928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2A6645-4A56-5BB0-1058-6AEC3142D302}"/>
              </a:ext>
            </a:extLst>
          </p:cNvPr>
          <p:cNvSpPr txBox="1"/>
          <p:nvPr/>
        </p:nvSpPr>
        <p:spPr>
          <a:xfrm>
            <a:off x="237090" y="1428434"/>
            <a:ext cx="96139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37 Total Enacted Bills between May 21, 2022 – May 22, 2023</a:t>
            </a:r>
          </a:p>
        </p:txBody>
      </p:sp>
      <p:sp>
        <p:nvSpPr>
          <p:cNvPr id="5" name="Title 1">
            <a:extLst>
              <a:ext uri="{FF2B5EF4-FFF2-40B4-BE49-F238E27FC236}">
                <a16:creationId xmlns:a16="http://schemas.microsoft.com/office/drawing/2014/main" id="{A69963D0-2441-79E0-05DD-7849E1474B10}"/>
              </a:ext>
            </a:extLst>
          </p:cNvPr>
          <p:cNvSpPr txBox="1">
            <a:spLocks/>
          </p:cNvSpPr>
          <p:nvPr/>
        </p:nvSpPr>
        <p:spPr>
          <a:xfrm>
            <a:off x="237090" y="140940"/>
            <a:ext cx="11164400"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A41E35"/>
                </a:solidFill>
                <a:effectLst/>
                <a:uLnTx/>
                <a:uFillTx/>
                <a:latin typeface="Roboto Condensed" panose="02000000000000000000"/>
                <a:ea typeface="+mj-ea"/>
                <a:cs typeface="Arial" panose="020B0604020202020204" pitchFamily="34" charset="0"/>
              </a:rPr>
              <a:t>Laws Addressing Public Health Authority to Respond to Emergencies</a:t>
            </a:r>
          </a:p>
        </p:txBody>
      </p:sp>
      <p:sp>
        <p:nvSpPr>
          <p:cNvPr id="7" name="TextBox 6">
            <a:extLst>
              <a:ext uri="{FF2B5EF4-FFF2-40B4-BE49-F238E27FC236}">
                <a16:creationId xmlns:a16="http://schemas.microsoft.com/office/drawing/2014/main" id="{8251C601-C451-6AE4-E44A-3582C305A626}"/>
              </a:ext>
            </a:extLst>
          </p:cNvPr>
          <p:cNvSpPr txBox="1"/>
          <p:nvPr/>
        </p:nvSpPr>
        <p:spPr>
          <a:xfrm>
            <a:off x="9523886" y="3514231"/>
            <a:ext cx="2504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12121"/>
                </a:solidFill>
                <a:effectLst/>
                <a:uLnTx/>
                <a:uFillTx/>
                <a:latin typeface="Roboto Condensed" panose="02000000000000000000"/>
                <a:ea typeface="+mn-ea"/>
                <a:cs typeface="+mn-cs"/>
              </a:rPr>
              <a:t>17 States and the District of Columbia</a:t>
            </a:r>
          </a:p>
        </p:txBody>
      </p:sp>
      <p:pic>
        <p:nvPicPr>
          <p:cNvPr id="13" name="Picture 12">
            <a:extLst>
              <a:ext uri="{FF2B5EF4-FFF2-40B4-BE49-F238E27FC236}">
                <a16:creationId xmlns:a16="http://schemas.microsoft.com/office/drawing/2014/main" id="{B53C2001-B6C4-FDCD-80E8-359D6B65EEE8}"/>
              </a:ext>
            </a:extLst>
          </p:cNvPr>
          <p:cNvPicPr>
            <a:picLocks noChangeAspect="1"/>
          </p:cNvPicPr>
          <p:nvPr/>
        </p:nvPicPr>
        <p:blipFill>
          <a:blip r:embed="rId3"/>
          <a:stretch>
            <a:fillRect/>
          </a:stretch>
        </p:blipFill>
        <p:spPr>
          <a:xfrm>
            <a:off x="8691813" y="3514231"/>
            <a:ext cx="663753" cy="995630"/>
          </a:xfrm>
          <a:prstGeom prst="rect">
            <a:avLst/>
          </a:prstGeom>
        </p:spPr>
      </p:pic>
      <p:pic>
        <p:nvPicPr>
          <p:cNvPr id="2" name="Picture 1"/>
          <p:cNvPicPr>
            <a:picLocks noChangeAspect="1"/>
          </p:cNvPicPr>
          <p:nvPr/>
        </p:nvPicPr>
        <p:blipFill>
          <a:blip r:embed="rId4"/>
          <a:stretch>
            <a:fillRect/>
          </a:stretch>
        </p:blipFill>
        <p:spPr>
          <a:xfrm>
            <a:off x="1203520" y="1890099"/>
            <a:ext cx="7656614" cy="4927210"/>
          </a:xfrm>
          <a:prstGeom prst="rect">
            <a:avLst/>
          </a:prstGeom>
        </p:spPr>
      </p:pic>
    </p:spTree>
    <p:extLst>
      <p:ext uri="{BB962C8B-B14F-4D97-AF65-F5344CB8AC3E}">
        <p14:creationId xmlns:p14="http://schemas.microsoft.com/office/powerpoint/2010/main" val="2900863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9963D0-2441-79E0-05DD-7849E1474B10}"/>
              </a:ext>
            </a:extLst>
          </p:cNvPr>
          <p:cNvSpPr txBox="1">
            <a:spLocks/>
          </p:cNvSpPr>
          <p:nvPr/>
        </p:nvSpPr>
        <p:spPr>
          <a:xfrm>
            <a:off x="237089" y="140940"/>
            <a:ext cx="11758967"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A41E35"/>
                </a:solidFill>
                <a:effectLst/>
                <a:uLnTx/>
                <a:uFillTx/>
                <a:latin typeface="Roboto Condensed"/>
                <a:ea typeface="+mj-ea"/>
                <a:cs typeface="Arial" panose="020B0604020202020204" pitchFamily="34" charset="0"/>
              </a:rPr>
              <a:t>Types of Enacted Laws - May 21, 2022, to May 22, 2023</a:t>
            </a:r>
          </a:p>
        </p:txBody>
      </p:sp>
      <p:graphicFrame>
        <p:nvGraphicFramePr>
          <p:cNvPr id="2" name="Table 5">
            <a:extLst>
              <a:ext uri="{FF2B5EF4-FFF2-40B4-BE49-F238E27FC236}">
                <a16:creationId xmlns:a16="http://schemas.microsoft.com/office/drawing/2014/main" id="{8F6EC27D-31C6-BDEB-77C9-6E5FC80FDC6E}"/>
              </a:ext>
            </a:extLst>
          </p:cNvPr>
          <p:cNvGraphicFramePr>
            <a:graphicFrameLocks noGrp="1"/>
          </p:cNvGraphicFramePr>
          <p:nvPr/>
        </p:nvGraphicFramePr>
        <p:xfrm>
          <a:off x="391885" y="904540"/>
          <a:ext cx="10718638" cy="5469400"/>
        </p:xfrm>
        <a:graphic>
          <a:graphicData uri="http://schemas.openxmlformats.org/drawingml/2006/table">
            <a:tbl>
              <a:tblPr firstRow="1" bandRow="1">
                <a:tableStyleId>{5C22544A-7EE6-4342-B048-85BDC9FD1C3A}</a:tableStyleId>
              </a:tblPr>
              <a:tblGrid>
                <a:gridCol w="5802086">
                  <a:extLst>
                    <a:ext uri="{9D8B030D-6E8A-4147-A177-3AD203B41FA5}">
                      <a16:colId xmlns:a16="http://schemas.microsoft.com/office/drawing/2014/main" val="3083073449"/>
                    </a:ext>
                  </a:extLst>
                </a:gridCol>
                <a:gridCol w="4916552">
                  <a:extLst>
                    <a:ext uri="{9D8B030D-6E8A-4147-A177-3AD203B41FA5}">
                      <a16:colId xmlns:a16="http://schemas.microsoft.com/office/drawing/2014/main" val="273730177"/>
                    </a:ext>
                  </a:extLst>
                </a:gridCol>
              </a:tblGrid>
              <a:tr h="381786">
                <a:tc>
                  <a:txBody>
                    <a:bodyPr/>
                    <a:lstStyle/>
                    <a:p>
                      <a:pPr algn="ctr"/>
                      <a:r>
                        <a:rPr lang="en-US" sz="2400" dirty="0">
                          <a:latin typeface="Roboto Condensed" panose="02000000000000000000" pitchFamily="2" charset="0"/>
                          <a:ea typeface="Roboto Condensed" panose="02000000000000000000" pitchFamily="2" charset="0"/>
                          <a:cs typeface="Roboto Condensed" panose="02000000000000000000" pitchFamily="2" charset="0"/>
                        </a:rPr>
                        <a:t>Law Type</a:t>
                      </a:r>
                    </a:p>
                  </a:txBody>
                  <a:tcPr>
                    <a:solidFill>
                      <a:srgbClr val="A41E35"/>
                    </a:solidFill>
                  </a:tcPr>
                </a:tc>
                <a:tc>
                  <a:txBody>
                    <a:bodyPr/>
                    <a:lstStyle/>
                    <a:p>
                      <a:pPr algn="ctr"/>
                      <a:r>
                        <a:rPr lang="en-US" sz="2400" dirty="0">
                          <a:latin typeface="Roboto Condensed" panose="02000000000000000000" pitchFamily="2" charset="0"/>
                          <a:ea typeface="Roboto Condensed" panose="02000000000000000000" pitchFamily="2" charset="0"/>
                          <a:cs typeface="Roboto Condensed" panose="02000000000000000000" pitchFamily="2" charset="0"/>
                        </a:rPr>
                        <a:t>Number of Enacted Laws</a:t>
                      </a:r>
                    </a:p>
                  </a:txBody>
                  <a:tcPr>
                    <a:solidFill>
                      <a:srgbClr val="A41E35"/>
                    </a:solidFill>
                  </a:tcPr>
                </a:tc>
                <a:extLst>
                  <a:ext uri="{0D108BD9-81ED-4DB2-BD59-A6C34878D82A}">
                    <a16:rowId xmlns:a16="http://schemas.microsoft.com/office/drawing/2014/main" val="1078337681"/>
                  </a:ext>
                </a:extLst>
              </a:tr>
              <a:tr h="443308">
                <a:tc>
                  <a:txBody>
                    <a:bodyPr/>
                    <a:lstStyle/>
                    <a:p>
                      <a:r>
                        <a:rPr lang="en-US" sz="22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Limiting public health measures</a:t>
                      </a:r>
                    </a:p>
                  </a:txBody>
                  <a:tcPr/>
                </a:tc>
                <a:tc>
                  <a:txBody>
                    <a:bodyPr/>
                    <a:lstStyle/>
                    <a:p>
                      <a:pPr algn="ctr"/>
                      <a:r>
                        <a:rPr lang="en-US" sz="2200" b="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17</a:t>
                      </a:r>
                    </a:p>
                  </a:txBody>
                  <a:tcPr/>
                </a:tc>
                <a:extLst>
                  <a:ext uri="{0D108BD9-81ED-4DB2-BD59-A6C34878D82A}">
                    <a16:rowId xmlns:a16="http://schemas.microsoft.com/office/drawing/2014/main" val="1548400068"/>
                  </a:ext>
                </a:extLst>
              </a:tr>
              <a:tr h="443308">
                <a:tc>
                  <a:txBody>
                    <a:bodyPr/>
                    <a:lstStyle/>
                    <a:p>
                      <a:pPr marL="285750" lvl="1" indent="-285750">
                        <a:buFont typeface="Wingdings" panose="05000000000000000000" pitchFamily="2" charset="2"/>
                        <a:buChar char="Ø"/>
                      </a:pPr>
                      <a:r>
                        <a:rPr lang="en-US" sz="2000" b="1" i="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Vaccine measures</a:t>
                      </a:r>
                    </a:p>
                  </a:txBody>
                  <a:tcPr/>
                </a:tc>
                <a:tc>
                  <a:txBody>
                    <a:bodyPr/>
                    <a:lstStyle/>
                    <a:p>
                      <a:pPr algn="ctr"/>
                      <a:r>
                        <a:rPr lang="en-US" sz="2200" b="1" i="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15</a:t>
                      </a:r>
                    </a:p>
                  </a:txBody>
                  <a:tcPr/>
                </a:tc>
                <a:extLst>
                  <a:ext uri="{0D108BD9-81ED-4DB2-BD59-A6C34878D82A}">
                    <a16:rowId xmlns:a16="http://schemas.microsoft.com/office/drawing/2014/main" val="3399248581"/>
                  </a:ext>
                </a:extLst>
              </a:tr>
              <a:tr h="146501">
                <a:tc>
                  <a:txBody>
                    <a:bodyPr/>
                    <a:lstStyle/>
                    <a:p>
                      <a:endParaRPr lang="en-US" sz="6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solidFill>
                      <a:schemeClr val="bg1">
                        <a:lumMod val="90000"/>
                      </a:schemeClr>
                    </a:solidFill>
                  </a:tcPr>
                </a:tc>
                <a:tc>
                  <a:txBody>
                    <a:bodyPr/>
                    <a:lstStyle/>
                    <a:p>
                      <a:pPr algn="ctr"/>
                      <a:endParaRPr lang="en-US" sz="6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solidFill>
                      <a:schemeClr val="bg1">
                        <a:lumMod val="90000"/>
                      </a:schemeClr>
                    </a:solidFill>
                  </a:tcPr>
                </a:tc>
                <a:extLst>
                  <a:ext uri="{0D108BD9-81ED-4DB2-BD59-A6C34878D82A}">
                    <a16:rowId xmlns:a16="http://schemas.microsoft.com/office/drawing/2014/main" val="1813546337"/>
                  </a:ext>
                </a:extLst>
              </a:tr>
              <a:tr h="443308">
                <a:tc>
                  <a:txBody>
                    <a:bodyPr/>
                    <a:lstStyle/>
                    <a:p>
                      <a:r>
                        <a:rPr lang="en-US" sz="22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Expanding public health measures</a:t>
                      </a:r>
                    </a:p>
                  </a:txBody>
                  <a:tcPr/>
                </a:tc>
                <a:tc>
                  <a:txBody>
                    <a:bodyPr/>
                    <a:lstStyle/>
                    <a:p>
                      <a:pPr algn="ctr"/>
                      <a:r>
                        <a:rPr lang="en-US" sz="2200" b="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14</a:t>
                      </a:r>
                    </a:p>
                  </a:txBody>
                  <a:tcPr/>
                </a:tc>
                <a:extLst>
                  <a:ext uri="{0D108BD9-81ED-4DB2-BD59-A6C34878D82A}">
                    <a16:rowId xmlns:a16="http://schemas.microsoft.com/office/drawing/2014/main" val="3266619080"/>
                  </a:ext>
                </a:extLst>
              </a:tr>
              <a:tr h="443308">
                <a:tc>
                  <a:txBody>
                    <a:bodyPr/>
                    <a:lstStyle/>
                    <a:p>
                      <a:pPr marL="285750" indent="-285750">
                        <a:buFont typeface="Wingdings" panose="05000000000000000000" pitchFamily="2" charset="2"/>
                        <a:buChar char="Ø"/>
                      </a:pPr>
                      <a:r>
                        <a:rPr lang="en-US" sz="2000" b="1" i="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Vaccine measures</a:t>
                      </a:r>
                    </a:p>
                  </a:txBody>
                  <a:tcPr/>
                </a:tc>
                <a:tc>
                  <a:txBody>
                    <a:bodyPr/>
                    <a:lstStyle/>
                    <a:p>
                      <a:pPr algn="ctr"/>
                      <a:r>
                        <a:rPr lang="en-US" sz="2200" b="1" i="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8</a:t>
                      </a:r>
                    </a:p>
                  </a:txBody>
                  <a:tcPr/>
                </a:tc>
                <a:extLst>
                  <a:ext uri="{0D108BD9-81ED-4DB2-BD59-A6C34878D82A}">
                    <a16:rowId xmlns:a16="http://schemas.microsoft.com/office/drawing/2014/main" val="3951698451"/>
                  </a:ext>
                </a:extLst>
              </a:tr>
              <a:tr h="158413">
                <a:tc>
                  <a:txBody>
                    <a:bodyPr/>
                    <a:lstStyle/>
                    <a:p>
                      <a:pPr marL="285750" indent="-285750">
                        <a:buFont typeface="Wingdings" panose="05000000000000000000" pitchFamily="2" charset="2"/>
                        <a:buChar char="Ø"/>
                      </a:pPr>
                      <a:endParaRPr lang="en-US" sz="600" i="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endParaRPr>
                    </a:p>
                  </a:txBody>
                  <a:tcPr>
                    <a:solidFill>
                      <a:schemeClr val="bg1">
                        <a:lumMod val="90000"/>
                      </a:schemeClr>
                    </a:solidFill>
                  </a:tcPr>
                </a:tc>
                <a:tc>
                  <a:txBody>
                    <a:bodyPr/>
                    <a:lstStyle/>
                    <a:p>
                      <a:pPr algn="ctr"/>
                      <a:endParaRPr lang="en-US" sz="600" i="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endParaRPr>
                    </a:p>
                  </a:txBody>
                  <a:tcPr>
                    <a:solidFill>
                      <a:schemeClr val="bg1">
                        <a:lumMod val="90000"/>
                      </a:schemeClr>
                    </a:solidFill>
                  </a:tcPr>
                </a:tc>
                <a:extLst>
                  <a:ext uri="{0D108BD9-81ED-4DB2-BD59-A6C34878D82A}">
                    <a16:rowId xmlns:a16="http://schemas.microsoft.com/office/drawing/2014/main" val="549016914"/>
                  </a:ext>
                </a:extLst>
              </a:tr>
              <a:tr h="443308">
                <a:tc>
                  <a:txBody>
                    <a:bodyPr/>
                    <a:lstStyle/>
                    <a:p>
                      <a:r>
                        <a:rPr lang="en-US" sz="22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Preempting public health measures</a:t>
                      </a:r>
                    </a:p>
                  </a:txBody>
                  <a:tcPr/>
                </a:tc>
                <a:tc>
                  <a:txBody>
                    <a:bodyPr/>
                    <a:lstStyle/>
                    <a:p>
                      <a:pPr algn="ctr"/>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6</a:t>
                      </a:r>
                    </a:p>
                  </a:txBody>
                  <a:tcPr/>
                </a:tc>
                <a:extLst>
                  <a:ext uri="{0D108BD9-81ED-4DB2-BD59-A6C34878D82A}">
                    <a16:rowId xmlns:a16="http://schemas.microsoft.com/office/drawing/2014/main" val="851685314"/>
                  </a:ext>
                </a:extLst>
              </a:tr>
              <a:tr h="443308">
                <a:tc>
                  <a:txBody>
                    <a:bodyPr/>
                    <a:lstStyle/>
                    <a:p>
                      <a:pPr marL="285750" indent="-285750">
                        <a:buFont typeface="Wingdings" panose="05000000000000000000" pitchFamily="2" charset="2"/>
                        <a:buChar char="Ø"/>
                      </a:pPr>
                      <a:r>
                        <a:rPr lang="en-US" sz="2000" b="1"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Vaccine measures</a:t>
                      </a:r>
                    </a:p>
                  </a:txBody>
                  <a:tcPr/>
                </a:tc>
                <a:tc>
                  <a:txBody>
                    <a:bodyPr/>
                    <a:lstStyle/>
                    <a:p>
                      <a:pPr algn="ctr"/>
                      <a:r>
                        <a:rPr lang="en-US" sz="2200" b="1"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5</a:t>
                      </a:r>
                    </a:p>
                  </a:txBody>
                  <a:tcPr/>
                </a:tc>
                <a:extLst>
                  <a:ext uri="{0D108BD9-81ED-4DB2-BD59-A6C34878D82A}">
                    <a16:rowId xmlns:a16="http://schemas.microsoft.com/office/drawing/2014/main" val="821373476"/>
                  </a:ext>
                </a:extLst>
              </a:tr>
              <a:tr h="198692">
                <a:tc>
                  <a:txBody>
                    <a:bodyPr/>
                    <a:lstStyle/>
                    <a:p>
                      <a:endParaRPr lang="en-US" sz="8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solidFill>
                      <a:schemeClr val="bg1">
                        <a:lumMod val="90000"/>
                      </a:schemeClr>
                    </a:solidFill>
                  </a:tcPr>
                </a:tc>
                <a:tc>
                  <a:txBody>
                    <a:bodyPr/>
                    <a:lstStyle/>
                    <a:p>
                      <a:pPr algn="ctr"/>
                      <a:endParaRPr lang="en-US" sz="8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solidFill>
                      <a:schemeClr val="bg1">
                        <a:lumMod val="90000"/>
                      </a:schemeClr>
                    </a:solidFill>
                  </a:tcPr>
                </a:tc>
                <a:extLst>
                  <a:ext uri="{0D108BD9-81ED-4DB2-BD59-A6C34878D82A}">
                    <a16:rowId xmlns:a16="http://schemas.microsoft.com/office/drawing/2014/main" val="2141069811"/>
                  </a:ext>
                </a:extLst>
              </a:tr>
              <a:tr h="443308">
                <a:tc>
                  <a:txBody>
                    <a:bodyPr/>
                    <a:lstStyle/>
                    <a:p>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Limiting public health authority</a:t>
                      </a:r>
                    </a:p>
                  </a:txBody>
                  <a:tcPr/>
                </a:tc>
                <a:tc>
                  <a:txBody>
                    <a:bodyPr/>
                    <a:lstStyle/>
                    <a:p>
                      <a:pPr algn="ctr"/>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10</a:t>
                      </a:r>
                    </a:p>
                  </a:txBody>
                  <a:tcPr/>
                </a:tc>
                <a:extLst>
                  <a:ext uri="{0D108BD9-81ED-4DB2-BD59-A6C34878D82A}">
                    <a16:rowId xmlns:a16="http://schemas.microsoft.com/office/drawing/2014/main" val="1202947886"/>
                  </a:ext>
                </a:extLst>
              </a:tr>
              <a:tr h="443308">
                <a:tc>
                  <a:txBody>
                    <a:bodyPr/>
                    <a:lstStyle/>
                    <a:p>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Reallocating public health authority</a:t>
                      </a:r>
                    </a:p>
                  </a:txBody>
                  <a:tcPr/>
                </a:tc>
                <a:tc>
                  <a:txBody>
                    <a:bodyPr/>
                    <a:lstStyle/>
                    <a:p>
                      <a:pPr algn="ctr"/>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1</a:t>
                      </a:r>
                    </a:p>
                  </a:txBody>
                  <a:tcPr/>
                </a:tc>
                <a:extLst>
                  <a:ext uri="{0D108BD9-81ED-4DB2-BD59-A6C34878D82A}">
                    <a16:rowId xmlns:a16="http://schemas.microsoft.com/office/drawing/2014/main" val="2185982223"/>
                  </a:ext>
                </a:extLst>
              </a:tr>
              <a:tr h="443308">
                <a:tc>
                  <a:txBody>
                    <a:bodyPr/>
                    <a:lstStyle/>
                    <a:p>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Strengthening public health authority</a:t>
                      </a:r>
                    </a:p>
                  </a:txBody>
                  <a:tcPr/>
                </a:tc>
                <a:tc>
                  <a:txBody>
                    <a:bodyPr/>
                    <a:lstStyle/>
                    <a:p>
                      <a:pPr algn="ctr"/>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tc>
                <a:extLst>
                  <a:ext uri="{0D108BD9-81ED-4DB2-BD59-A6C34878D82A}">
                    <a16:rowId xmlns:a16="http://schemas.microsoft.com/office/drawing/2014/main" val="1523307425"/>
                  </a:ext>
                </a:extLst>
              </a:tr>
              <a:tr h="443308">
                <a:tc>
                  <a:txBody>
                    <a:bodyPr/>
                    <a:lstStyle/>
                    <a:p>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Limiting state enforcement of federal law</a:t>
                      </a:r>
                    </a:p>
                  </a:txBody>
                  <a:tcPr/>
                </a:tc>
                <a:tc>
                  <a:txBody>
                    <a:bodyPr/>
                    <a:lstStyle/>
                    <a:p>
                      <a:pPr algn="ctr"/>
                      <a:r>
                        <a:rPr lang="en-US" sz="22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1</a:t>
                      </a:r>
                    </a:p>
                  </a:txBody>
                  <a:tcPr/>
                </a:tc>
                <a:extLst>
                  <a:ext uri="{0D108BD9-81ED-4DB2-BD59-A6C34878D82A}">
                    <a16:rowId xmlns:a16="http://schemas.microsoft.com/office/drawing/2014/main" val="49306930"/>
                  </a:ext>
                </a:extLst>
              </a:tr>
            </a:tbl>
          </a:graphicData>
        </a:graphic>
      </p:graphicFrame>
    </p:spTree>
    <p:extLst>
      <p:ext uri="{BB962C8B-B14F-4D97-AF65-F5344CB8AC3E}">
        <p14:creationId xmlns:p14="http://schemas.microsoft.com/office/powerpoint/2010/main" val="3517909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0856-198A-1085-6145-A51515AD5549}"/>
              </a:ext>
            </a:extLst>
          </p:cNvPr>
          <p:cNvSpPr>
            <a:spLocks noGrp="1"/>
          </p:cNvSpPr>
          <p:nvPr>
            <p:ph type="title"/>
          </p:nvPr>
        </p:nvSpPr>
        <p:spPr>
          <a:xfrm>
            <a:off x="160033" y="176900"/>
            <a:ext cx="7947218" cy="763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dirty="0">
                <a:solidFill>
                  <a:srgbClr val="A41E35"/>
                </a:solidFill>
                <a:latin typeface="Roboto Condensed" panose="02000000000000000000"/>
              </a:rPr>
              <a:t>2023 Select Bill Tracking - Vaccines</a:t>
            </a:r>
          </a:p>
        </p:txBody>
      </p:sp>
      <p:sp>
        <p:nvSpPr>
          <p:cNvPr id="3" name="Text Placeholder 2">
            <a:extLst>
              <a:ext uri="{FF2B5EF4-FFF2-40B4-BE49-F238E27FC236}">
                <a16:creationId xmlns:a16="http://schemas.microsoft.com/office/drawing/2014/main" id="{6352F2BB-1F7A-2ECE-FD86-347B002D5009}"/>
              </a:ext>
            </a:extLst>
          </p:cNvPr>
          <p:cNvSpPr>
            <a:spLocks noGrp="1"/>
          </p:cNvSpPr>
          <p:nvPr>
            <p:ph type="body" idx="1"/>
          </p:nvPr>
        </p:nvSpPr>
        <p:spPr>
          <a:xfrm>
            <a:off x="291763" y="2065375"/>
            <a:ext cx="5281723" cy="384639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b="1" dirty="0">
                <a:latin typeface="Roboto Condensed" panose="02000000000000000000" pitchFamily="2" charset="0"/>
                <a:ea typeface="Roboto Condensed" panose="02000000000000000000" pitchFamily="2" charset="0"/>
                <a:cs typeface="Roboto Condensed" panose="02000000000000000000" pitchFamily="2" charset="0"/>
              </a:rPr>
              <a:t>School entry vaccination requirements</a:t>
            </a:r>
          </a:p>
          <a:p>
            <a:pPr lvl="1"/>
            <a:r>
              <a:rPr lang="en-US" sz="2667" dirty="0">
                <a:latin typeface="Roboto Condensed" panose="02000000000000000000" pitchFamily="2" charset="0"/>
                <a:ea typeface="Roboto Condensed" panose="02000000000000000000" pitchFamily="2" charset="0"/>
                <a:cs typeface="Roboto Condensed" panose="02000000000000000000" pitchFamily="2" charset="0"/>
              </a:rPr>
              <a:t>Adding </a:t>
            </a:r>
          </a:p>
          <a:p>
            <a:pPr lvl="1"/>
            <a:r>
              <a:rPr lang="en-US" sz="2667" dirty="0">
                <a:latin typeface="Roboto Condensed" panose="02000000000000000000" pitchFamily="2" charset="0"/>
                <a:ea typeface="Roboto Condensed" panose="02000000000000000000" pitchFamily="2" charset="0"/>
                <a:cs typeface="Roboto Condensed" panose="02000000000000000000" pitchFamily="2" charset="0"/>
              </a:rPr>
              <a:t>Removing</a:t>
            </a:r>
          </a:p>
          <a:p>
            <a:pPr marL="795847" lvl="1" indent="0">
              <a:buNone/>
            </a:pPr>
            <a:endParaRPr lang="en-US" sz="2667" dirty="0">
              <a:latin typeface="Roboto Condensed" panose="02000000000000000000" pitchFamily="2" charset="0"/>
              <a:ea typeface="Roboto Condensed" panose="02000000000000000000" pitchFamily="2" charset="0"/>
              <a:cs typeface="Roboto Condensed" panose="02000000000000000000" pitchFamily="2" charset="0"/>
            </a:endParaRPr>
          </a:p>
          <a:p>
            <a:r>
              <a:rPr lang="en-US" sz="2667" b="1" dirty="0">
                <a:latin typeface="Roboto Condensed" panose="02000000000000000000" pitchFamily="2" charset="0"/>
                <a:ea typeface="Roboto Condensed" panose="02000000000000000000" pitchFamily="2" charset="0"/>
                <a:cs typeface="Roboto Condensed" panose="02000000000000000000" pitchFamily="2" charset="0"/>
              </a:rPr>
              <a:t>Non-medical exemptions for vaccination requirements</a:t>
            </a:r>
          </a:p>
          <a:p>
            <a:pPr lvl="1"/>
            <a:r>
              <a:rPr lang="en-US" sz="2667" dirty="0">
                <a:latin typeface="Roboto Condensed" panose="02000000000000000000" pitchFamily="2" charset="0"/>
                <a:ea typeface="Roboto Condensed" panose="02000000000000000000" pitchFamily="2" charset="0"/>
                <a:cs typeface="Roboto Condensed" panose="02000000000000000000" pitchFamily="2" charset="0"/>
              </a:rPr>
              <a:t>Limiting</a:t>
            </a:r>
          </a:p>
          <a:p>
            <a:pPr lvl="1"/>
            <a:r>
              <a:rPr lang="en-US" sz="2667" dirty="0">
                <a:latin typeface="Roboto Condensed" panose="02000000000000000000" pitchFamily="2" charset="0"/>
                <a:ea typeface="Roboto Condensed" panose="02000000000000000000" pitchFamily="2" charset="0"/>
                <a:cs typeface="Roboto Condensed" panose="02000000000000000000" pitchFamily="2" charset="0"/>
              </a:rPr>
              <a:t>Expanding</a:t>
            </a:r>
          </a:p>
          <a:p>
            <a:pPr marL="186262" indent="0">
              <a:buNone/>
            </a:pPr>
            <a:endParaRPr lang="en-US" dirty="0"/>
          </a:p>
        </p:txBody>
      </p:sp>
      <p:sp>
        <p:nvSpPr>
          <p:cNvPr id="4" name="Text Placeholder 3">
            <a:extLst>
              <a:ext uri="{FF2B5EF4-FFF2-40B4-BE49-F238E27FC236}">
                <a16:creationId xmlns:a16="http://schemas.microsoft.com/office/drawing/2014/main" id="{CA45C5B4-FD88-5068-9D03-C8F138809DB7}"/>
              </a:ext>
            </a:extLst>
          </p:cNvPr>
          <p:cNvSpPr>
            <a:spLocks noGrp="1"/>
          </p:cNvSpPr>
          <p:nvPr>
            <p:ph type="body" idx="2"/>
          </p:nvPr>
        </p:nvSpPr>
        <p:spPr>
          <a:xfrm>
            <a:off x="6117772" y="2065375"/>
            <a:ext cx="5333200" cy="4906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b="1" dirty="0">
                <a:latin typeface="Roboto Condensed" panose="02000000000000000000" pitchFamily="2" charset="0"/>
                <a:ea typeface="Roboto Condensed" panose="02000000000000000000" pitchFamily="2" charset="0"/>
                <a:cs typeface="Roboto Condensed" panose="02000000000000000000" pitchFamily="2" charset="0"/>
              </a:rPr>
              <a:t>Reallocating determinations of vaccination requirements from health agencies</a:t>
            </a:r>
          </a:p>
          <a:p>
            <a:pPr marL="186262" indent="0">
              <a:buNone/>
            </a:pPr>
            <a:endParaRPr lang="en-US" sz="2667" dirty="0">
              <a:latin typeface="Roboto Condensed" panose="02000000000000000000" pitchFamily="2" charset="0"/>
              <a:ea typeface="Roboto Condensed" panose="02000000000000000000" pitchFamily="2" charset="0"/>
              <a:cs typeface="Roboto Condensed" panose="02000000000000000000" pitchFamily="2" charset="0"/>
            </a:endParaRPr>
          </a:p>
          <a:p>
            <a:pPr marL="186262" indent="0">
              <a:buNone/>
            </a:pPr>
            <a:endParaRPr lang="en-US" sz="2667" dirty="0">
              <a:latin typeface="Roboto Condensed" panose="02000000000000000000" pitchFamily="2" charset="0"/>
              <a:ea typeface="Roboto Condensed" panose="02000000000000000000" pitchFamily="2" charset="0"/>
              <a:cs typeface="Roboto Condensed" panose="02000000000000000000" pitchFamily="2" charset="0"/>
            </a:endParaRPr>
          </a:p>
          <a:p>
            <a:r>
              <a:rPr lang="en-US" sz="2667" b="1" dirty="0">
                <a:latin typeface="Roboto Condensed" panose="02000000000000000000" pitchFamily="2" charset="0"/>
                <a:ea typeface="Roboto Condensed" panose="02000000000000000000" pitchFamily="2" charset="0"/>
                <a:cs typeface="Roboto Condensed" panose="02000000000000000000" pitchFamily="2" charset="0"/>
              </a:rPr>
              <a:t>Expanding scope of practice for vaccination administration </a:t>
            </a:r>
          </a:p>
          <a:p>
            <a:pPr marL="186262" indent="0">
              <a:buNone/>
            </a:pPr>
            <a:endParaRPr lang="en-US" dirty="0"/>
          </a:p>
        </p:txBody>
      </p:sp>
      <p:sp>
        <p:nvSpPr>
          <p:cNvPr id="5" name="TextBox 4">
            <a:extLst>
              <a:ext uri="{FF2B5EF4-FFF2-40B4-BE49-F238E27FC236}">
                <a16:creationId xmlns:a16="http://schemas.microsoft.com/office/drawing/2014/main" id="{EB9ED142-218D-60D6-BFD0-B3D8A87587FD}"/>
              </a:ext>
            </a:extLst>
          </p:cNvPr>
          <p:cNvSpPr txBox="1"/>
          <p:nvPr/>
        </p:nvSpPr>
        <p:spPr>
          <a:xfrm>
            <a:off x="291763" y="1241327"/>
            <a:ext cx="112940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297B"/>
                </a:solidFill>
                <a:effectLst/>
                <a:uLnTx/>
                <a:uFillTx/>
                <a:latin typeface="Arial"/>
                <a:ea typeface="+mn-ea"/>
                <a:cs typeface="+mn-cs"/>
              </a:rPr>
              <a:t>COMING SOON!</a:t>
            </a:r>
          </a:p>
        </p:txBody>
      </p:sp>
    </p:spTree>
    <p:extLst>
      <p:ext uri="{BB962C8B-B14F-4D97-AF65-F5344CB8AC3E}">
        <p14:creationId xmlns:p14="http://schemas.microsoft.com/office/powerpoint/2010/main" val="3610663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2A6645-4A56-5BB0-1058-6AEC3142D302}"/>
              </a:ext>
            </a:extLst>
          </p:cNvPr>
          <p:cNvSpPr txBox="1"/>
          <p:nvPr/>
        </p:nvSpPr>
        <p:spPr>
          <a:xfrm>
            <a:off x="1162375" y="1688731"/>
            <a:ext cx="96139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241 Total Introduced Bills between January 1, 2023 – May 22, 2023</a:t>
            </a:r>
          </a:p>
        </p:txBody>
      </p:sp>
      <p:sp>
        <p:nvSpPr>
          <p:cNvPr id="5" name="Title 1">
            <a:extLst>
              <a:ext uri="{FF2B5EF4-FFF2-40B4-BE49-F238E27FC236}">
                <a16:creationId xmlns:a16="http://schemas.microsoft.com/office/drawing/2014/main" id="{A69963D0-2441-79E0-05DD-7849E1474B10}"/>
              </a:ext>
            </a:extLst>
          </p:cNvPr>
          <p:cNvSpPr txBox="1">
            <a:spLocks/>
          </p:cNvSpPr>
          <p:nvPr/>
        </p:nvSpPr>
        <p:spPr>
          <a:xfrm>
            <a:off x="237090" y="140940"/>
            <a:ext cx="11164400"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A41E35"/>
                </a:solidFill>
                <a:effectLst/>
                <a:uLnTx/>
                <a:uFillTx/>
                <a:latin typeface="Roboto Condensed" panose="02000000000000000000"/>
                <a:ea typeface="+mj-ea"/>
                <a:cs typeface="Arial" panose="020B0604020202020204" pitchFamily="34" charset="0"/>
              </a:rPr>
              <a:t>Coming Soon: 2023 Vaccination Bills</a:t>
            </a:r>
          </a:p>
        </p:txBody>
      </p:sp>
      <p:sp>
        <p:nvSpPr>
          <p:cNvPr id="8" name="TextBox 7">
            <a:extLst>
              <a:ext uri="{FF2B5EF4-FFF2-40B4-BE49-F238E27FC236}">
                <a16:creationId xmlns:a16="http://schemas.microsoft.com/office/drawing/2014/main" id="{F62A6645-4A56-5BB0-1058-6AEC3142D302}"/>
              </a:ext>
            </a:extLst>
          </p:cNvPr>
          <p:cNvSpPr txBox="1"/>
          <p:nvPr/>
        </p:nvSpPr>
        <p:spPr>
          <a:xfrm>
            <a:off x="2601686" y="898660"/>
            <a:ext cx="7080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Preliminary Data: Not Yet Finalized</a:t>
            </a:r>
          </a:p>
        </p:txBody>
      </p:sp>
      <p:pic>
        <p:nvPicPr>
          <p:cNvPr id="9" name="Graphic 3" descr="Building Brick Wall outline">
            <a:extLst>
              <a:ext uri="{FF2B5EF4-FFF2-40B4-BE49-F238E27FC236}">
                <a16:creationId xmlns:a16="http://schemas.microsoft.com/office/drawing/2014/main" id="{F2323C5D-6065-A9A7-B400-8A1ECC31E4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1297" y="522740"/>
            <a:ext cx="1160484" cy="1160484"/>
          </a:xfrm>
          <a:prstGeom prst="rect">
            <a:avLst/>
          </a:prstGeom>
        </p:spPr>
      </p:pic>
      <p:sp>
        <p:nvSpPr>
          <p:cNvPr id="11" name="TextBox 10">
            <a:extLst>
              <a:ext uri="{FF2B5EF4-FFF2-40B4-BE49-F238E27FC236}">
                <a16:creationId xmlns:a16="http://schemas.microsoft.com/office/drawing/2014/main" id="{F62A6645-4A56-5BB0-1058-6AEC3142D302}"/>
              </a:ext>
            </a:extLst>
          </p:cNvPr>
          <p:cNvSpPr txBox="1"/>
          <p:nvPr/>
        </p:nvSpPr>
        <p:spPr>
          <a:xfrm>
            <a:off x="1162376" y="3058015"/>
            <a:ext cx="10239114" cy="31700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Total Enacted Bills: 11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Passed First Chamber: 14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Passed Second Chamber: 7</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Did not pass either chamber: 209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Vetoed: 2 </a:t>
            </a:r>
          </a:p>
        </p:txBody>
      </p:sp>
      <p:sp>
        <p:nvSpPr>
          <p:cNvPr id="7" name="TextBox 6">
            <a:extLst>
              <a:ext uri="{FF2B5EF4-FFF2-40B4-BE49-F238E27FC236}">
                <a16:creationId xmlns:a16="http://schemas.microsoft.com/office/drawing/2014/main" id="{F62A6645-4A56-5BB0-1058-6AEC3142D302}"/>
              </a:ext>
            </a:extLst>
          </p:cNvPr>
          <p:cNvSpPr txBox="1"/>
          <p:nvPr/>
        </p:nvSpPr>
        <p:spPr>
          <a:xfrm>
            <a:off x="1162374" y="2373373"/>
            <a:ext cx="96139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As of May 22, 2023:</a:t>
            </a:r>
          </a:p>
        </p:txBody>
      </p:sp>
    </p:spTree>
    <p:extLst>
      <p:ext uri="{BB962C8B-B14F-4D97-AF65-F5344CB8AC3E}">
        <p14:creationId xmlns:p14="http://schemas.microsoft.com/office/powerpoint/2010/main" val="1930572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9963D0-2441-79E0-05DD-7849E1474B10}"/>
              </a:ext>
            </a:extLst>
          </p:cNvPr>
          <p:cNvSpPr txBox="1">
            <a:spLocks/>
          </p:cNvSpPr>
          <p:nvPr/>
        </p:nvSpPr>
        <p:spPr>
          <a:xfrm>
            <a:off x="237090" y="140940"/>
            <a:ext cx="11164400"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A41E35"/>
                </a:solidFill>
                <a:effectLst/>
                <a:uLnTx/>
                <a:uFillTx/>
                <a:latin typeface="Roboto Condensed" panose="02000000000000000000"/>
                <a:ea typeface="+mj-ea"/>
                <a:cs typeface="Arial" panose="020B0604020202020204" pitchFamily="34" charset="0"/>
              </a:rPr>
              <a:t>Coming Soon: 2023 Vaccination Bills</a:t>
            </a:r>
          </a:p>
        </p:txBody>
      </p:sp>
      <p:sp>
        <p:nvSpPr>
          <p:cNvPr id="8" name="TextBox 7">
            <a:extLst>
              <a:ext uri="{FF2B5EF4-FFF2-40B4-BE49-F238E27FC236}">
                <a16:creationId xmlns:a16="http://schemas.microsoft.com/office/drawing/2014/main" id="{F62A6645-4A56-5BB0-1058-6AEC3142D302}"/>
              </a:ext>
            </a:extLst>
          </p:cNvPr>
          <p:cNvSpPr txBox="1"/>
          <p:nvPr/>
        </p:nvSpPr>
        <p:spPr>
          <a:xfrm>
            <a:off x="2601686" y="898660"/>
            <a:ext cx="7080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12121"/>
                </a:solidFill>
                <a:effectLst/>
                <a:uLnTx/>
                <a:uFillTx/>
                <a:latin typeface="Roboto Condensed" panose="02000000000000000000"/>
                <a:ea typeface="+mn-ea"/>
                <a:cs typeface="Arial" panose="020B0604020202020204" pitchFamily="34" charset="0"/>
              </a:rPr>
              <a:t>Preliminary Data: Not Yet Finalized</a:t>
            </a:r>
          </a:p>
        </p:txBody>
      </p:sp>
      <p:pic>
        <p:nvPicPr>
          <p:cNvPr id="9" name="Graphic 3" descr="Building Brick Wall outline">
            <a:extLst>
              <a:ext uri="{FF2B5EF4-FFF2-40B4-BE49-F238E27FC236}">
                <a16:creationId xmlns:a16="http://schemas.microsoft.com/office/drawing/2014/main" id="{F2323C5D-6065-A9A7-B400-8A1ECC31E4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4878" y="368318"/>
            <a:ext cx="1373396" cy="1373396"/>
          </a:xfrm>
          <a:prstGeom prst="rect">
            <a:avLst/>
          </a:prstGeom>
        </p:spPr>
      </p:pic>
      <p:graphicFrame>
        <p:nvGraphicFramePr>
          <p:cNvPr id="10" name="Table 9"/>
          <p:cNvGraphicFramePr>
            <a:graphicFrameLocks noGrp="1"/>
          </p:cNvGraphicFramePr>
          <p:nvPr/>
        </p:nvGraphicFramePr>
        <p:xfrm>
          <a:off x="685799" y="1952222"/>
          <a:ext cx="10563291" cy="4834072"/>
        </p:xfrm>
        <a:graphic>
          <a:graphicData uri="http://schemas.openxmlformats.org/drawingml/2006/table">
            <a:tbl>
              <a:tblPr firstRow="1" bandRow="1">
                <a:tableStyleId>{5C22544A-7EE6-4342-B048-85BDC9FD1C3A}</a:tableStyleId>
              </a:tblPr>
              <a:tblGrid>
                <a:gridCol w="6871280">
                  <a:extLst>
                    <a:ext uri="{9D8B030D-6E8A-4147-A177-3AD203B41FA5}">
                      <a16:colId xmlns:a16="http://schemas.microsoft.com/office/drawing/2014/main" val="2497550165"/>
                    </a:ext>
                  </a:extLst>
                </a:gridCol>
                <a:gridCol w="1852484">
                  <a:extLst>
                    <a:ext uri="{9D8B030D-6E8A-4147-A177-3AD203B41FA5}">
                      <a16:colId xmlns:a16="http://schemas.microsoft.com/office/drawing/2014/main" val="1828669255"/>
                    </a:ext>
                  </a:extLst>
                </a:gridCol>
                <a:gridCol w="1839527">
                  <a:extLst>
                    <a:ext uri="{9D8B030D-6E8A-4147-A177-3AD203B41FA5}">
                      <a16:colId xmlns:a16="http://schemas.microsoft.com/office/drawing/2014/main" val="133001879"/>
                    </a:ext>
                  </a:extLst>
                </a:gridCol>
              </a:tblGrid>
              <a:tr h="1031600">
                <a:tc>
                  <a:txBody>
                    <a:bodyPr/>
                    <a:lstStyle/>
                    <a:p>
                      <a:pPr algn="ctr"/>
                      <a:r>
                        <a:rPr lang="en-US" sz="2400" b="1" dirty="0">
                          <a:solidFill>
                            <a:schemeClr val="tx1"/>
                          </a:solidFill>
                          <a:latin typeface="Roboto Condensed" panose="02000000000000000000"/>
                        </a:rPr>
                        <a:t>Type</a:t>
                      </a:r>
                      <a:r>
                        <a:rPr lang="en-US" sz="2400" b="1" baseline="0" dirty="0">
                          <a:solidFill>
                            <a:schemeClr val="tx1"/>
                          </a:solidFill>
                          <a:latin typeface="Roboto Condensed" panose="02000000000000000000"/>
                        </a:rPr>
                        <a:t> of Bill</a:t>
                      </a:r>
                      <a:endParaRPr lang="en-US" sz="2400" b="1" dirty="0">
                        <a:solidFill>
                          <a:schemeClr val="tx1"/>
                        </a:solidFill>
                        <a:latin typeface="Roboto Condensed" panose="02000000000000000000"/>
                      </a:endParaRPr>
                    </a:p>
                  </a:txBody>
                  <a:tcPr>
                    <a:solidFill>
                      <a:srgbClr val="A41E35"/>
                    </a:solidFill>
                  </a:tcPr>
                </a:tc>
                <a:tc>
                  <a:txBody>
                    <a:bodyPr/>
                    <a:lstStyle/>
                    <a:p>
                      <a:pPr algn="ctr"/>
                      <a:r>
                        <a:rPr lang="en-US" sz="2400" b="1" dirty="0">
                          <a:solidFill>
                            <a:schemeClr val="tx1"/>
                          </a:solidFill>
                          <a:latin typeface="Roboto Condensed" panose="02000000000000000000"/>
                        </a:rPr>
                        <a:t>Introduced</a:t>
                      </a:r>
                    </a:p>
                  </a:txBody>
                  <a:tcPr>
                    <a:solidFill>
                      <a:srgbClr val="A41E35"/>
                    </a:solidFill>
                  </a:tcPr>
                </a:tc>
                <a:tc>
                  <a:txBody>
                    <a:bodyPr/>
                    <a:lstStyle/>
                    <a:p>
                      <a:pPr algn="ctr"/>
                      <a:r>
                        <a:rPr lang="en-US" sz="2400" b="1" dirty="0">
                          <a:solidFill>
                            <a:schemeClr val="tx1"/>
                          </a:solidFill>
                          <a:latin typeface="Roboto Condensed" panose="02000000000000000000"/>
                        </a:rPr>
                        <a:t>Enacted</a:t>
                      </a:r>
                    </a:p>
                    <a:p>
                      <a:pPr algn="ctr"/>
                      <a:endParaRPr lang="en-US" sz="2400" b="1" dirty="0">
                        <a:solidFill>
                          <a:schemeClr val="tx1"/>
                        </a:solidFill>
                        <a:latin typeface="Roboto Condensed" panose="02000000000000000000"/>
                      </a:endParaRPr>
                    </a:p>
                  </a:txBody>
                  <a:tcPr>
                    <a:solidFill>
                      <a:srgbClr val="A41E35"/>
                    </a:solidFill>
                  </a:tcPr>
                </a:tc>
                <a:extLst>
                  <a:ext uri="{0D108BD9-81ED-4DB2-BD59-A6C34878D82A}">
                    <a16:rowId xmlns:a16="http://schemas.microsoft.com/office/drawing/2014/main" val="2274536691"/>
                  </a:ext>
                </a:extLst>
              </a:tr>
              <a:tr h="537165">
                <a:tc>
                  <a:txBody>
                    <a:bodyPr/>
                    <a:lstStyle/>
                    <a:p>
                      <a:pPr algn="l"/>
                      <a:r>
                        <a:rPr lang="en-US" sz="2400" b="1" dirty="0">
                          <a:solidFill>
                            <a:schemeClr val="bg2"/>
                          </a:solidFill>
                          <a:latin typeface="Roboto Condensed" panose="02000000000000000000"/>
                        </a:rPr>
                        <a:t>Removing school-entry</a:t>
                      </a:r>
                      <a:r>
                        <a:rPr lang="en-US" sz="2400" b="1" baseline="0" dirty="0">
                          <a:solidFill>
                            <a:schemeClr val="bg2"/>
                          </a:solidFill>
                          <a:latin typeface="Roboto Condensed" panose="02000000000000000000"/>
                        </a:rPr>
                        <a:t> requirements</a:t>
                      </a:r>
                      <a:endParaRPr lang="en-US" sz="2400" b="1" dirty="0">
                        <a:solidFill>
                          <a:schemeClr val="bg2"/>
                        </a:solidFill>
                        <a:latin typeface="Roboto Condensed" panose="02000000000000000000"/>
                      </a:endParaRPr>
                    </a:p>
                  </a:txBody>
                  <a:tcPr/>
                </a:tc>
                <a:tc>
                  <a:txBody>
                    <a:bodyPr/>
                    <a:lstStyle/>
                    <a:p>
                      <a:pPr algn="ctr"/>
                      <a:r>
                        <a:rPr lang="en-US" sz="2400" b="1" dirty="0">
                          <a:solidFill>
                            <a:schemeClr val="bg2"/>
                          </a:solidFill>
                          <a:latin typeface="Roboto Condensed" panose="02000000000000000000"/>
                        </a:rPr>
                        <a:t>79</a:t>
                      </a:r>
                    </a:p>
                  </a:txBody>
                  <a:tcPr/>
                </a:tc>
                <a:tc>
                  <a:txBody>
                    <a:bodyPr/>
                    <a:lstStyle/>
                    <a:p>
                      <a:pPr algn="ctr"/>
                      <a:r>
                        <a:rPr lang="en-US" sz="2400" b="1" dirty="0">
                          <a:solidFill>
                            <a:schemeClr val="bg2"/>
                          </a:solidFill>
                          <a:latin typeface="Roboto Condensed" panose="02000000000000000000"/>
                        </a:rPr>
                        <a:t>2</a:t>
                      </a:r>
                    </a:p>
                  </a:txBody>
                  <a:tcPr/>
                </a:tc>
                <a:extLst>
                  <a:ext uri="{0D108BD9-81ED-4DB2-BD59-A6C34878D82A}">
                    <a16:rowId xmlns:a16="http://schemas.microsoft.com/office/drawing/2014/main" val="1531922579"/>
                  </a:ext>
                </a:extLst>
              </a:tr>
              <a:tr h="560013">
                <a:tc>
                  <a:txBody>
                    <a:bodyPr/>
                    <a:lstStyle/>
                    <a:p>
                      <a:pPr algn="l"/>
                      <a:r>
                        <a:rPr lang="en-US" sz="2400" b="1" dirty="0">
                          <a:solidFill>
                            <a:schemeClr val="bg2"/>
                          </a:solidFill>
                          <a:latin typeface="Roboto Condensed" panose="02000000000000000000"/>
                        </a:rPr>
                        <a:t>Expanding non-medical exemptions</a:t>
                      </a:r>
                    </a:p>
                  </a:txBody>
                  <a:tcPr/>
                </a:tc>
                <a:tc>
                  <a:txBody>
                    <a:bodyPr/>
                    <a:lstStyle/>
                    <a:p>
                      <a:pPr algn="ctr"/>
                      <a:r>
                        <a:rPr lang="en-US" sz="2400" b="1" dirty="0">
                          <a:solidFill>
                            <a:schemeClr val="bg2"/>
                          </a:solidFill>
                          <a:latin typeface="Roboto Condensed" panose="02000000000000000000"/>
                        </a:rPr>
                        <a:t>74</a:t>
                      </a:r>
                    </a:p>
                  </a:txBody>
                  <a:tcPr/>
                </a:tc>
                <a:tc>
                  <a:txBody>
                    <a:bodyPr/>
                    <a:lstStyle/>
                    <a:p>
                      <a:pPr algn="ctr"/>
                      <a:r>
                        <a:rPr lang="en-US" sz="2400" b="1" dirty="0">
                          <a:solidFill>
                            <a:schemeClr val="bg2"/>
                          </a:solidFill>
                          <a:latin typeface="Roboto Condensed" panose="02000000000000000000"/>
                        </a:rPr>
                        <a:t>1</a:t>
                      </a:r>
                    </a:p>
                  </a:txBody>
                  <a:tcPr/>
                </a:tc>
                <a:extLst>
                  <a:ext uri="{0D108BD9-81ED-4DB2-BD59-A6C34878D82A}">
                    <a16:rowId xmlns:a16="http://schemas.microsoft.com/office/drawing/2014/main" val="2927986891"/>
                  </a:ext>
                </a:extLst>
              </a:tr>
              <a:tr h="626530">
                <a:tc>
                  <a:txBody>
                    <a:bodyPr/>
                    <a:lstStyle/>
                    <a:p>
                      <a:pPr algn="l"/>
                      <a:r>
                        <a:rPr lang="en-US" sz="2400" b="1" dirty="0">
                          <a:solidFill>
                            <a:schemeClr val="bg2"/>
                          </a:solidFill>
                          <a:latin typeface="Roboto Condensed" panose="02000000000000000000"/>
                        </a:rPr>
                        <a:t>Expanding scope</a:t>
                      </a:r>
                      <a:r>
                        <a:rPr lang="en-US" sz="2400" b="1" baseline="0" dirty="0">
                          <a:solidFill>
                            <a:schemeClr val="bg2"/>
                          </a:solidFill>
                          <a:latin typeface="Roboto Condensed" panose="02000000000000000000"/>
                        </a:rPr>
                        <a:t> of practice for vaccine administration</a:t>
                      </a:r>
                      <a:endParaRPr lang="en-US" sz="2400" b="1" dirty="0">
                        <a:solidFill>
                          <a:schemeClr val="bg2"/>
                        </a:solidFill>
                        <a:latin typeface="Roboto Condensed" panose="02000000000000000000"/>
                      </a:endParaRPr>
                    </a:p>
                  </a:txBody>
                  <a:tcPr/>
                </a:tc>
                <a:tc>
                  <a:txBody>
                    <a:bodyPr/>
                    <a:lstStyle/>
                    <a:p>
                      <a:pPr algn="ctr"/>
                      <a:r>
                        <a:rPr lang="en-US" sz="2400" b="1" dirty="0">
                          <a:solidFill>
                            <a:schemeClr val="bg2"/>
                          </a:solidFill>
                          <a:latin typeface="Roboto Condensed" panose="02000000000000000000"/>
                        </a:rPr>
                        <a:t>70</a:t>
                      </a:r>
                    </a:p>
                  </a:txBody>
                  <a:tcPr/>
                </a:tc>
                <a:tc>
                  <a:txBody>
                    <a:bodyPr/>
                    <a:lstStyle/>
                    <a:p>
                      <a:pPr algn="ctr"/>
                      <a:r>
                        <a:rPr lang="en-US" sz="2400" b="1" dirty="0">
                          <a:solidFill>
                            <a:schemeClr val="bg2"/>
                          </a:solidFill>
                          <a:latin typeface="Roboto Condensed" panose="02000000000000000000"/>
                        </a:rPr>
                        <a:t>8</a:t>
                      </a:r>
                    </a:p>
                  </a:txBody>
                  <a:tcPr/>
                </a:tc>
                <a:extLst>
                  <a:ext uri="{0D108BD9-81ED-4DB2-BD59-A6C34878D82A}">
                    <a16:rowId xmlns:a16="http://schemas.microsoft.com/office/drawing/2014/main" val="38458110"/>
                  </a:ext>
                </a:extLst>
              </a:tr>
              <a:tr h="501063">
                <a:tc>
                  <a:txBody>
                    <a:bodyPr/>
                    <a:lstStyle/>
                    <a:p>
                      <a:pPr algn="l"/>
                      <a:r>
                        <a:rPr lang="en-US" sz="2400" b="1" dirty="0">
                          <a:solidFill>
                            <a:schemeClr val="bg2"/>
                          </a:solidFill>
                          <a:latin typeface="Roboto Condensed" panose="02000000000000000000"/>
                        </a:rPr>
                        <a:t>Reallocating determination</a:t>
                      </a:r>
                      <a:r>
                        <a:rPr lang="en-US" sz="2400" b="1" baseline="0" dirty="0">
                          <a:solidFill>
                            <a:schemeClr val="bg2"/>
                          </a:solidFill>
                          <a:latin typeface="Roboto Condensed" panose="02000000000000000000"/>
                        </a:rPr>
                        <a:t> of vaccine requirements</a:t>
                      </a:r>
                      <a:endParaRPr lang="en-US" sz="2400" b="1" dirty="0">
                        <a:solidFill>
                          <a:schemeClr val="bg2"/>
                        </a:solidFill>
                        <a:latin typeface="Roboto Condensed" panose="02000000000000000000"/>
                      </a:endParaRPr>
                    </a:p>
                  </a:txBody>
                  <a:tcPr/>
                </a:tc>
                <a:tc>
                  <a:txBody>
                    <a:bodyPr/>
                    <a:lstStyle/>
                    <a:p>
                      <a:pPr algn="ctr"/>
                      <a:r>
                        <a:rPr lang="en-US" sz="2400" b="1" dirty="0">
                          <a:solidFill>
                            <a:schemeClr val="bg2"/>
                          </a:solidFill>
                          <a:latin typeface="Roboto Condensed" panose="02000000000000000000"/>
                        </a:rPr>
                        <a:t>40</a:t>
                      </a:r>
                    </a:p>
                  </a:txBody>
                  <a:tcPr/>
                </a:tc>
                <a:tc>
                  <a:txBody>
                    <a:bodyPr/>
                    <a:lstStyle/>
                    <a:p>
                      <a:pPr algn="ctr"/>
                      <a:r>
                        <a:rPr lang="en-US" sz="2400" b="1" dirty="0">
                          <a:solidFill>
                            <a:schemeClr val="bg2"/>
                          </a:solidFill>
                          <a:latin typeface="Roboto Condensed" panose="02000000000000000000"/>
                        </a:rPr>
                        <a:t>1</a:t>
                      </a:r>
                    </a:p>
                  </a:txBody>
                  <a:tcPr/>
                </a:tc>
                <a:extLst>
                  <a:ext uri="{0D108BD9-81ED-4DB2-BD59-A6C34878D82A}">
                    <a16:rowId xmlns:a16="http://schemas.microsoft.com/office/drawing/2014/main" val="1474129252"/>
                  </a:ext>
                </a:extLst>
              </a:tr>
              <a:tr h="576623">
                <a:tc>
                  <a:txBody>
                    <a:bodyPr/>
                    <a:lstStyle/>
                    <a:p>
                      <a:pPr algn="l"/>
                      <a:r>
                        <a:rPr lang="en-US" sz="2400" b="1" dirty="0">
                          <a:solidFill>
                            <a:schemeClr val="bg2"/>
                          </a:solidFill>
                          <a:latin typeface="Roboto Condensed" panose="02000000000000000000"/>
                        </a:rPr>
                        <a:t>Adding school</a:t>
                      </a:r>
                      <a:r>
                        <a:rPr lang="en-US" sz="2400" b="1" baseline="0" dirty="0">
                          <a:solidFill>
                            <a:schemeClr val="bg2"/>
                          </a:solidFill>
                          <a:latin typeface="Roboto Condensed" panose="02000000000000000000"/>
                        </a:rPr>
                        <a:t>-entry requirements</a:t>
                      </a:r>
                      <a:endParaRPr lang="en-US" sz="2400" b="1" dirty="0">
                        <a:solidFill>
                          <a:schemeClr val="bg2"/>
                        </a:solidFill>
                        <a:latin typeface="Roboto Condensed" panose="02000000000000000000"/>
                      </a:endParaRPr>
                    </a:p>
                  </a:txBody>
                  <a:tcPr/>
                </a:tc>
                <a:tc>
                  <a:txBody>
                    <a:bodyPr/>
                    <a:lstStyle/>
                    <a:p>
                      <a:pPr algn="ctr"/>
                      <a:r>
                        <a:rPr lang="en-US" sz="2400" b="1" dirty="0">
                          <a:solidFill>
                            <a:schemeClr val="bg2"/>
                          </a:solidFill>
                          <a:latin typeface="Roboto Condensed" panose="02000000000000000000"/>
                        </a:rPr>
                        <a:t>18</a:t>
                      </a:r>
                    </a:p>
                  </a:txBody>
                  <a:tcPr/>
                </a:tc>
                <a:tc>
                  <a:txBody>
                    <a:bodyPr/>
                    <a:lstStyle/>
                    <a:p>
                      <a:pPr algn="ctr"/>
                      <a:r>
                        <a:rPr lang="en-US" sz="2400" b="1" dirty="0">
                          <a:solidFill>
                            <a:schemeClr val="bg2"/>
                          </a:solidFill>
                          <a:latin typeface="Roboto Condensed" panose="02000000000000000000"/>
                        </a:rPr>
                        <a:t>0</a:t>
                      </a:r>
                    </a:p>
                  </a:txBody>
                  <a:tcPr/>
                </a:tc>
                <a:extLst>
                  <a:ext uri="{0D108BD9-81ED-4DB2-BD59-A6C34878D82A}">
                    <a16:rowId xmlns:a16="http://schemas.microsoft.com/office/drawing/2014/main" val="1799664296"/>
                  </a:ext>
                </a:extLst>
              </a:tr>
              <a:tr h="804648">
                <a:tc>
                  <a:txBody>
                    <a:bodyPr/>
                    <a:lstStyle/>
                    <a:p>
                      <a:pPr algn="l"/>
                      <a:r>
                        <a:rPr lang="en-US" sz="2400" b="1" dirty="0">
                          <a:solidFill>
                            <a:schemeClr val="bg2"/>
                          </a:solidFill>
                          <a:latin typeface="Roboto Condensed" panose="02000000000000000000"/>
                        </a:rPr>
                        <a:t>Limiting</a:t>
                      </a:r>
                      <a:r>
                        <a:rPr lang="en-US" sz="2400" b="1" baseline="0" dirty="0">
                          <a:solidFill>
                            <a:schemeClr val="bg2"/>
                          </a:solidFill>
                          <a:latin typeface="Roboto Condensed" panose="02000000000000000000"/>
                        </a:rPr>
                        <a:t> non-medical exemptions </a:t>
                      </a:r>
                      <a:endParaRPr lang="en-US" sz="2400" b="1" dirty="0">
                        <a:solidFill>
                          <a:schemeClr val="bg2"/>
                        </a:solidFill>
                        <a:latin typeface="Roboto Condensed" panose="02000000000000000000"/>
                      </a:endParaRPr>
                    </a:p>
                  </a:txBody>
                  <a:tcPr/>
                </a:tc>
                <a:tc>
                  <a:txBody>
                    <a:bodyPr/>
                    <a:lstStyle/>
                    <a:p>
                      <a:pPr algn="ctr"/>
                      <a:r>
                        <a:rPr lang="en-US" sz="2400" b="1" dirty="0">
                          <a:solidFill>
                            <a:schemeClr val="bg2"/>
                          </a:solidFill>
                          <a:latin typeface="Roboto Condensed" panose="02000000000000000000"/>
                        </a:rPr>
                        <a:t>4</a:t>
                      </a:r>
                    </a:p>
                  </a:txBody>
                  <a:tcPr/>
                </a:tc>
                <a:tc>
                  <a:txBody>
                    <a:bodyPr/>
                    <a:lstStyle/>
                    <a:p>
                      <a:pPr algn="ctr"/>
                      <a:r>
                        <a:rPr lang="en-US" sz="2400" b="1" dirty="0">
                          <a:solidFill>
                            <a:schemeClr val="bg2"/>
                          </a:solidFill>
                          <a:latin typeface="Roboto Condensed" panose="02000000000000000000"/>
                        </a:rPr>
                        <a:t>0</a:t>
                      </a:r>
                    </a:p>
                  </a:txBody>
                  <a:tcPr/>
                </a:tc>
                <a:extLst>
                  <a:ext uri="{0D108BD9-81ED-4DB2-BD59-A6C34878D82A}">
                    <a16:rowId xmlns:a16="http://schemas.microsoft.com/office/drawing/2014/main" val="1074189159"/>
                  </a:ext>
                </a:extLst>
              </a:tr>
            </a:tbl>
          </a:graphicData>
        </a:graphic>
      </p:graphicFrame>
    </p:spTree>
    <p:extLst>
      <p:ext uri="{BB962C8B-B14F-4D97-AF65-F5344CB8AC3E}">
        <p14:creationId xmlns:p14="http://schemas.microsoft.com/office/powerpoint/2010/main" val="1935964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body" idx="1"/>
          </p:nvPr>
        </p:nvSpPr>
        <p:spPr>
          <a:xfrm>
            <a:off x="3040193" y="4457271"/>
            <a:ext cx="5404079" cy="2244904"/>
          </a:xfrm>
          <a:prstGeom prst="rect">
            <a:avLst/>
          </a:prstGeom>
        </p:spPr>
        <p:txBody>
          <a:bodyPr spcFirstLastPara="1" wrap="square" lIns="121900" tIns="121900" rIns="121900" bIns="121900" anchor="t" anchorCtr="0">
            <a:noAutofit/>
          </a:bodyPr>
          <a:lstStyle/>
          <a:p>
            <a:pPr marL="186262" indent="0" algn="ctr">
              <a:buNone/>
            </a:pPr>
            <a:r>
              <a:rPr lang="en-US" sz="2600" b="1" dirty="0">
                <a:solidFill>
                  <a:schemeClr val="bg2"/>
                </a:solidFill>
                <a:latin typeface="Roboto Condensed Medium" panose="02000000000000000000" pitchFamily="2" charset="0"/>
                <a:ea typeface="Roboto Condensed Medium" panose="02000000000000000000" pitchFamily="2" charset="0"/>
                <a:cs typeface="Roboto Condensed Medium" panose="02000000000000000000" pitchFamily="2" charset="0"/>
              </a:rPr>
              <a:t>Katie Moran-McCabe</a:t>
            </a:r>
          </a:p>
          <a:p>
            <a:pPr marL="186262" indent="0" algn="ctr">
              <a:buNone/>
            </a:pPr>
            <a:r>
              <a:rPr lang="en-US" sz="2400" b="1" dirty="0">
                <a:solidFill>
                  <a:srgbClr val="2F287E"/>
                </a:solidFill>
                <a:latin typeface="Roboto Condensed Medium" panose="02000000000000000000" pitchFamily="2" charset="0"/>
                <a:ea typeface="Roboto Condensed Medium" panose="02000000000000000000" pitchFamily="2" charset="0"/>
                <a:cs typeface="Roboto Condensed Medium" panose="02000000000000000000" pitchFamily="2" charset="0"/>
              </a:rPr>
              <a:t>Kathleen.mccabe@temple.edu </a:t>
            </a:r>
          </a:p>
          <a:p>
            <a:pPr algn="ctr">
              <a:buFont typeface="Arial" panose="020B0604020202020204" pitchFamily="34" charset="0"/>
              <a:buChar char="•"/>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Access the data at </a:t>
            </a:r>
            <a:r>
              <a:rPr lang="en-US" sz="2400" b="1" dirty="0">
                <a:solidFill>
                  <a:srgbClr val="2F287E"/>
                </a:solidFill>
                <a:latin typeface="Roboto Condensed" panose="02000000000000000000" pitchFamily="2" charset="0"/>
                <a:ea typeface="Roboto Condensed" panose="02000000000000000000" pitchFamily="2" charset="0"/>
                <a:cs typeface="Roboto Condensed" panose="02000000000000000000" pitchFamily="2" charset="0"/>
              </a:rPr>
              <a:t>LawAtlas.org</a:t>
            </a:r>
          </a:p>
          <a:p>
            <a:pPr algn="ctr">
              <a:buFont typeface="Arial" panose="020B0604020202020204" pitchFamily="34" charset="0"/>
              <a:buChar char="•"/>
            </a:pPr>
            <a:r>
              <a:rPr lang="en-US" sz="2400"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Follow us at </a:t>
            </a:r>
            <a:r>
              <a:rPr lang="en-US" sz="2400" b="1" dirty="0">
                <a:solidFill>
                  <a:srgbClr val="2F287E"/>
                </a:solidFill>
                <a:latin typeface="Roboto Condensed" panose="02000000000000000000" pitchFamily="2" charset="0"/>
                <a:ea typeface="Roboto Condensed" panose="02000000000000000000" pitchFamily="2" charset="0"/>
                <a:cs typeface="Roboto Condensed" panose="02000000000000000000" pitchFamily="2" charset="0"/>
              </a:rPr>
              <a:t>@PHLR_Temple</a:t>
            </a:r>
          </a:p>
          <a:p>
            <a:pPr marL="186262" indent="0">
              <a:buNone/>
            </a:pPr>
            <a:endParaRPr lang="en-US" sz="2667" b="1" dirty="0">
              <a:solidFill>
                <a:srgbClr val="A41E35"/>
              </a:solidFill>
              <a:latin typeface="Roboto Condensed Medium" panose="02000000000000000000" pitchFamily="2" charset="0"/>
              <a:ea typeface="Roboto Condensed Medium" panose="02000000000000000000" pitchFamily="2" charset="0"/>
              <a:cs typeface="Roboto Condensed Medium" panose="02000000000000000000" pitchFamily="2" charset="0"/>
            </a:endParaRPr>
          </a:p>
          <a:p>
            <a:pPr marL="186262" indent="0">
              <a:buNone/>
            </a:pPr>
            <a:endParaRPr lang="en-US" sz="2667" b="1" dirty="0">
              <a:solidFill>
                <a:srgbClr val="A41E35"/>
              </a:solidFill>
              <a:latin typeface="Roboto Condensed Medium" panose="02000000000000000000" pitchFamily="2" charset="0"/>
              <a:ea typeface="Roboto Condensed Medium" panose="02000000000000000000" pitchFamily="2" charset="0"/>
              <a:cs typeface="Roboto Condensed Medium" panose="02000000000000000000" pitchFamily="2" charset="0"/>
            </a:endParaRPr>
          </a:p>
        </p:txBody>
      </p:sp>
      <p:sp>
        <p:nvSpPr>
          <p:cNvPr id="111" name="Google Shape;111;p23"/>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sz="3600" b="0" dirty="0">
                <a:latin typeface="Roboto Condensed" panose="02000000000000000000"/>
                <a:ea typeface="Roboto Condensed Medium" panose="02000000000000000000" pitchFamily="2" charset="0"/>
                <a:cs typeface="Roboto Condensed Medium" panose="02000000000000000000" pitchFamily="2" charset="0"/>
              </a:rPr>
              <a:t>Explore the Data</a:t>
            </a:r>
            <a:endParaRPr sz="3600" b="0" dirty="0">
              <a:latin typeface="Roboto Condensed" panose="02000000000000000000"/>
              <a:ea typeface="Roboto Condensed Medium" panose="02000000000000000000" pitchFamily="2" charset="0"/>
              <a:cs typeface="Roboto Condensed Medium" panose="02000000000000000000" pitchFamily="2" charset="0"/>
            </a:endParaRPr>
          </a:p>
        </p:txBody>
      </p:sp>
      <p:sp>
        <p:nvSpPr>
          <p:cNvPr id="2" name="TextBox 1">
            <a:extLst>
              <a:ext uri="{FF2B5EF4-FFF2-40B4-BE49-F238E27FC236}">
                <a16:creationId xmlns:a16="http://schemas.microsoft.com/office/drawing/2014/main" id="{EB401261-633C-9213-E305-DB9A5B83BD48}"/>
              </a:ext>
            </a:extLst>
          </p:cNvPr>
          <p:cNvSpPr txBox="1"/>
          <p:nvPr/>
        </p:nvSpPr>
        <p:spPr>
          <a:xfrm>
            <a:off x="7980560" y="4514285"/>
            <a:ext cx="28886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41E35"/>
                </a:solidFill>
                <a:effectLst/>
                <a:uLnTx/>
                <a:uFillTx/>
                <a:latin typeface="Roboto Condensed" panose="02000000000000000000"/>
                <a:ea typeface="Roboto Condensed Medium" panose="02000000000000000000" pitchFamily="2" charset="0"/>
                <a:cs typeface="Roboto Condensed Medium" panose="02000000000000000000" pitchFamily="2" charset="0"/>
              </a:rPr>
              <a:t>SCAN TO EXPLORE THE LAWS DATASET</a:t>
            </a:r>
          </a:p>
        </p:txBody>
      </p:sp>
      <p:pic>
        <p:nvPicPr>
          <p:cNvPr id="4" name="Picture 3" descr="A qr code with black squares&#10;&#10;Description automatically generated with low confidence">
            <a:extLst>
              <a:ext uri="{FF2B5EF4-FFF2-40B4-BE49-F238E27FC236}">
                <a16:creationId xmlns:a16="http://schemas.microsoft.com/office/drawing/2014/main" id="{43BB947B-0CF3-59AD-173D-B7A02BEA3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102" y="1415143"/>
            <a:ext cx="3042128" cy="3042128"/>
          </a:xfrm>
          <a:prstGeom prst="rect">
            <a:avLst/>
          </a:prstGeom>
        </p:spPr>
      </p:pic>
      <p:pic>
        <p:nvPicPr>
          <p:cNvPr id="8" name="Picture 7">
            <a:extLst>
              <a:ext uri="{FF2B5EF4-FFF2-40B4-BE49-F238E27FC236}">
                <a16:creationId xmlns:a16="http://schemas.microsoft.com/office/drawing/2014/main" id="{15B807EA-AB21-2B03-B61D-D999CD988FB9}"/>
              </a:ext>
            </a:extLst>
          </p:cNvPr>
          <p:cNvPicPr>
            <a:picLocks noChangeAspect="1"/>
          </p:cNvPicPr>
          <p:nvPr/>
        </p:nvPicPr>
        <p:blipFill>
          <a:blip r:embed="rId4"/>
          <a:stretch>
            <a:fillRect/>
          </a:stretch>
        </p:blipFill>
        <p:spPr>
          <a:xfrm>
            <a:off x="550819" y="1222005"/>
            <a:ext cx="3443000" cy="443856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54231E42-A044-EE47-347D-3D97E1F4D4DA}"/>
              </a:ext>
            </a:extLst>
          </p:cNvPr>
          <p:cNvGrpSpPr>
            <a:grpSpLocks noChangeAspect="1"/>
          </p:cNvGrpSpPr>
          <p:nvPr/>
        </p:nvGrpSpPr>
        <p:grpSpPr>
          <a:xfrm rot="2428893">
            <a:off x="-1439130" y="-2556407"/>
            <a:ext cx="4886710" cy="7330065"/>
            <a:chOff x="0" y="0"/>
            <a:chExt cx="6350000" cy="9525000"/>
          </a:xfrm>
        </p:grpSpPr>
        <p:sp>
          <p:nvSpPr>
            <p:cNvPr id="8" name="Freeform 8">
              <a:extLst>
                <a:ext uri="{FF2B5EF4-FFF2-40B4-BE49-F238E27FC236}">
                  <a16:creationId xmlns:a16="http://schemas.microsoft.com/office/drawing/2014/main" id="{0251C4B4-0BF9-2A77-481D-DDB4D44DABB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txBody>
            <a:bodyPr/>
            <a:lstStyle/>
            <a:p>
              <a:pPr defTabSz="609630"/>
              <a:endParaRPr lang="en-US" sz="1200">
                <a:solidFill>
                  <a:prstClr val="black"/>
                </a:solidFill>
                <a:latin typeface="Calibri"/>
              </a:endParaRPr>
            </a:p>
          </p:txBody>
        </p:sp>
      </p:grpSp>
      <p:grpSp>
        <p:nvGrpSpPr>
          <p:cNvPr id="9" name="Group 9">
            <a:extLst>
              <a:ext uri="{FF2B5EF4-FFF2-40B4-BE49-F238E27FC236}">
                <a16:creationId xmlns:a16="http://schemas.microsoft.com/office/drawing/2014/main" id="{85D82683-31DC-BAE5-FB2A-5230495625F6}"/>
              </a:ext>
            </a:extLst>
          </p:cNvPr>
          <p:cNvGrpSpPr>
            <a:grpSpLocks noChangeAspect="1"/>
          </p:cNvGrpSpPr>
          <p:nvPr/>
        </p:nvGrpSpPr>
        <p:grpSpPr>
          <a:xfrm rot="8384531">
            <a:off x="-2238327" y="2583820"/>
            <a:ext cx="4886710" cy="7330065"/>
            <a:chOff x="0" y="0"/>
            <a:chExt cx="6350000" cy="9525000"/>
          </a:xfrm>
        </p:grpSpPr>
        <p:sp>
          <p:nvSpPr>
            <p:cNvPr id="10" name="Freeform 10">
              <a:extLst>
                <a:ext uri="{FF2B5EF4-FFF2-40B4-BE49-F238E27FC236}">
                  <a16:creationId xmlns:a16="http://schemas.microsoft.com/office/drawing/2014/main" id="{39B56509-3B93-286C-4284-391099EC239A}"/>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txBody>
            <a:bodyPr/>
            <a:lstStyle/>
            <a:p>
              <a:pPr defTabSz="609630"/>
              <a:endParaRPr lang="en-US" sz="1200">
                <a:solidFill>
                  <a:prstClr val="black"/>
                </a:solidFill>
                <a:latin typeface="Calibri"/>
              </a:endParaRPr>
            </a:p>
          </p:txBody>
        </p:sp>
      </p:grpSp>
      <p:pic>
        <p:nvPicPr>
          <p:cNvPr id="2" name="Picture 2">
            <a:extLst>
              <a:ext uri="{FF2B5EF4-FFF2-40B4-BE49-F238E27FC236}">
                <a16:creationId xmlns:a16="http://schemas.microsoft.com/office/drawing/2014/main" id="{39962352-284C-91A1-8AE3-2F0948725A4B}"/>
              </a:ext>
            </a:extLst>
          </p:cNvPr>
          <p:cNvPicPr>
            <a:picLocks noChangeAspect="1"/>
          </p:cNvPicPr>
          <p:nvPr/>
        </p:nvPicPr>
        <p:blipFill>
          <a:blip r:embed="rId5"/>
          <a:srcRect/>
          <a:stretch>
            <a:fillRect/>
          </a:stretch>
        </p:blipFill>
        <p:spPr>
          <a:xfrm>
            <a:off x="9957451" y="478788"/>
            <a:ext cx="1399473" cy="476590"/>
          </a:xfrm>
          <a:prstGeom prst="rect">
            <a:avLst/>
          </a:prstGeom>
        </p:spPr>
      </p:pic>
      <p:sp>
        <p:nvSpPr>
          <p:cNvPr id="4" name="Freeform 8">
            <a:extLst>
              <a:ext uri="{FF2B5EF4-FFF2-40B4-BE49-F238E27FC236}">
                <a16:creationId xmlns:a16="http://schemas.microsoft.com/office/drawing/2014/main" id="{4F3C831A-A3E9-2E7B-8AB9-A2600201FE37}"/>
              </a:ext>
            </a:extLst>
          </p:cNvPr>
          <p:cNvSpPr/>
          <p:nvPr/>
        </p:nvSpPr>
        <p:spPr>
          <a:xfrm>
            <a:off x="6451601" y="5277333"/>
            <a:ext cx="6524431" cy="846191"/>
          </a:xfrm>
          <a:custGeom>
            <a:avLst/>
            <a:gdLst/>
            <a:ahLst/>
            <a:cxnLst/>
            <a:rect l="l" t="t" r="r" b="b"/>
            <a:pathLst>
              <a:path w="1856549" h="218252">
                <a:moveTo>
                  <a:pt x="203200" y="0"/>
                </a:moveTo>
                <a:lnTo>
                  <a:pt x="1856549" y="0"/>
                </a:lnTo>
                <a:lnTo>
                  <a:pt x="1653349" y="218252"/>
                </a:lnTo>
                <a:lnTo>
                  <a:pt x="0" y="218252"/>
                </a:lnTo>
                <a:lnTo>
                  <a:pt x="203200" y="0"/>
                </a:lnTo>
                <a:close/>
              </a:path>
            </a:pathLst>
          </a:custGeom>
          <a:solidFill>
            <a:srgbClr val="C05711"/>
          </a:solidFill>
        </p:spPr>
        <p:txBody>
          <a:bodyPr/>
          <a:lstStyle/>
          <a:p>
            <a:pPr defTabSz="609630"/>
            <a:endParaRPr lang="en-US" sz="1200">
              <a:solidFill>
                <a:prstClr val="black"/>
              </a:solidFill>
              <a:latin typeface="Calibri"/>
            </a:endParaRPr>
          </a:p>
        </p:txBody>
      </p:sp>
      <p:sp>
        <p:nvSpPr>
          <p:cNvPr id="11" name="TextBox 10">
            <a:extLst>
              <a:ext uri="{FF2B5EF4-FFF2-40B4-BE49-F238E27FC236}">
                <a16:creationId xmlns:a16="http://schemas.microsoft.com/office/drawing/2014/main" id="{5AAC0C70-B370-B890-A00A-7FC3DF9174D8}"/>
              </a:ext>
            </a:extLst>
          </p:cNvPr>
          <p:cNvSpPr txBox="1"/>
          <p:nvPr/>
        </p:nvSpPr>
        <p:spPr>
          <a:xfrm>
            <a:off x="9133381" y="5513792"/>
            <a:ext cx="2224847" cy="776944"/>
          </a:xfrm>
          <a:prstGeom prst="rect">
            <a:avLst/>
          </a:prstGeom>
        </p:spPr>
        <p:txBody>
          <a:bodyPr wrap="square" lIns="0" tIns="0" rIns="0" bIns="0" rtlCol="0" anchor="t">
            <a:spAutoFit/>
          </a:bodyPr>
          <a:lstStyle/>
          <a:p>
            <a:pPr algn="r" defTabSz="609630">
              <a:lnSpc>
                <a:spcPts val="3119"/>
              </a:lnSpc>
              <a:spcBef>
                <a:spcPct val="0"/>
              </a:spcBef>
            </a:pPr>
            <a:r>
              <a:rPr lang="en-US" sz="2400" dirty="0">
                <a:solidFill>
                  <a:srgbClr val="FFFFFF"/>
                </a:solidFill>
                <a:latin typeface="Rubik"/>
              </a:rPr>
              <a:t>July 26, 2023</a:t>
            </a:r>
          </a:p>
          <a:p>
            <a:pPr defTabSz="609630">
              <a:lnSpc>
                <a:spcPts val="3119"/>
              </a:lnSpc>
              <a:spcBef>
                <a:spcPct val="0"/>
              </a:spcBef>
            </a:pPr>
            <a:endParaRPr lang="en-US" sz="2400" dirty="0">
              <a:solidFill>
                <a:srgbClr val="FFFFFF"/>
              </a:solidFill>
              <a:latin typeface="Rubik"/>
            </a:endParaRPr>
          </a:p>
        </p:txBody>
      </p:sp>
      <p:sp>
        <p:nvSpPr>
          <p:cNvPr id="13" name="TextBox 11">
            <a:extLst>
              <a:ext uri="{FF2B5EF4-FFF2-40B4-BE49-F238E27FC236}">
                <a16:creationId xmlns:a16="http://schemas.microsoft.com/office/drawing/2014/main" id="{76B04619-7832-94AD-48AD-1EE66FCEF1AC}"/>
              </a:ext>
            </a:extLst>
          </p:cNvPr>
          <p:cNvSpPr txBox="1"/>
          <p:nvPr/>
        </p:nvSpPr>
        <p:spPr>
          <a:xfrm>
            <a:off x="2035399" y="2704900"/>
            <a:ext cx="9829147" cy="2285754"/>
          </a:xfrm>
          <a:prstGeom prst="rect">
            <a:avLst/>
          </a:prstGeom>
        </p:spPr>
        <p:txBody>
          <a:bodyPr wrap="square" lIns="0" tIns="0" rIns="0" bIns="0" rtlCol="0" anchor="t">
            <a:spAutoFit/>
          </a:bodyPr>
          <a:lstStyle/>
          <a:p>
            <a:pPr algn="r" defTabSz="609630">
              <a:lnSpc>
                <a:spcPts val="9344"/>
              </a:lnSpc>
            </a:pPr>
            <a:r>
              <a:rPr lang="en-US" sz="7200" b="1" dirty="0">
                <a:solidFill>
                  <a:srgbClr val="07476B"/>
                </a:solidFill>
                <a:latin typeface="Calibri" panose="020F0502020204030204" pitchFamily="34" charset="0"/>
                <a:cs typeface="Calibri" panose="020F0502020204030204" pitchFamily="34" charset="0"/>
              </a:rPr>
              <a:t>Vaccine Policy Spotlight: </a:t>
            </a:r>
          </a:p>
          <a:p>
            <a:pPr algn="r" defTabSz="609630">
              <a:lnSpc>
                <a:spcPts val="9344"/>
              </a:lnSpc>
            </a:pPr>
            <a:r>
              <a:rPr lang="en-US" sz="5867" b="1" dirty="0">
                <a:solidFill>
                  <a:srgbClr val="07476B"/>
                </a:solidFill>
                <a:latin typeface="Calibri" panose="020F0502020204030204" pitchFamily="34" charset="0"/>
                <a:cs typeface="Calibri" panose="020F0502020204030204" pitchFamily="34" charset="0"/>
              </a:rPr>
              <a:t>2023 State Legislative Sessions</a:t>
            </a:r>
            <a:endParaRPr lang="en-US" sz="2933" b="1" dirty="0">
              <a:solidFill>
                <a:srgbClr val="07476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2927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822C7-3F99-01AB-3D4D-363E5C6729EC}"/>
              </a:ext>
            </a:extLst>
          </p:cNvPr>
          <p:cNvPicPr>
            <a:picLocks noChangeAspect="1"/>
          </p:cNvPicPr>
          <p:nvPr/>
        </p:nvPicPr>
        <p:blipFill>
          <a:blip r:embed="rId3">
            <a:extLst>
              <a:ext uri="{28A0092B-C50C-407E-A947-70E740481C1C}">
                <a14:useLocalDpi xmlns:a14="http://schemas.microsoft.com/office/drawing/2010/main" val="0"/>
              </a:ext>
            </a:extLst>
          </a:blip>
          <a:srcRect l="4865" r="4865"/>
          <a:stretch/>
        </p:blipFill>
        <p:spPr>
          <a:xfrm>
            <a:off x="-13855" y="0"/>
            <a:ext cx="12205855" cy="6858000"/>
          </a:xfrm>
          <a:prstGeom prst="rect">
            <a:avLst/>
          </a:prstGeom>
        </p:spPr>
      </p:pic>
      <p:sp>
        <p:nvSpPr>
          <p:cNvPr id="9" name="Delay 2">
            <a:extLst>
              <a:ext uri="{FF2B5EF4-FFF2-40B4-BE49-F238E27FC236}">
                <a16:creationId xmlns:a16="http://schemas.microsoft.com/office/drawing/2014/main" id="{877BB016-0A59-D797-51DC-47942D77C23E}"/>
              </a:ext>
            </a:extLst>
          </p:cNvPr>
          <p:cNvSpPr/>
          <p:nvPr/>
        </p:nvSpPr>
        <p:spPr>
          <a:xfrm>
            <a:off x="-13855" y="-4128401"/>
            <a:ext cx="10986655" cy="11152402"/>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 name="TextBox 12">
            <a:extLst>
              <a:ext uri="{FF2B5EF4-FFF2-40B4-BE49-F238E27FC236}">
                <a16:creationId xmlns:a16="http://schemas.microsoft.com/office/drawing/2014/main" id="{230090AF-3F0E-DD5E-5C75-99BA38165661}"/>
              </a:ext>
            </a:extLst>
          </p:cNvPr>
          <p:cNvSpPr txBox="1"/>
          <p:nvPr/>
        </p:nvSpPr>
        <p:spPr>
          <a:xfrm>
            <a:off x="415908" y="0"/>
            <a:ext cx="10127129" cy="2049664"/>
          </a:xfrm>
          <a:prstGeom prst="rect">
            <a:avLst/>
          </a:prstGeom>
        </p:spPr>
        <p:txBody>
          <a:bodyPr wrap="square" lIns="0" tIns="0" rIns="0" bIns="0" rtlCol="0" anchor="t">
            <a:spAutoFit/>
          </a:bodyPr>
          <a:lstStyle/>
          <a:p>
            <a:pPr defTabSz="609630">
              <a:lnSpc>
                <a:spcPts val="5316"/>
              </a:lnSpc>
            </a:pPr>
            <a:r>
              <a:rPr lang="en-US" sz="5334" b="1" dirty="0">
                <a:solidFill>
                  <a:srgbClr val="003A5D"/>
                </a:solidFill>
                <a:latin typeface="Calibri" panose="020F0502020204030204" pitchFamily="34" charset="0"/>
                <a:ea typeface="Sunflower" pitchFamily="2" charset="0"/>
                <a:cs typeface="Calibri" panose="020F0502020204030204" pitchFamily="34" charset="0"/>
              </a:rPr>
              <a:t>Helping Health Agency Staff Navigate the Policy Process</a:t>
            </a:r>
          </a:p>
          <a:p>
            <a:pPr defTabSz="609630">
              <a:lnSpc>
                <a:spcPts val="5316"/>
              </a:lnSpc>
            </a:pPr>
            <a:endParaRPr lang="en-US" sz="5334" b="1" dirty="0">
              <a:solidFill>
                <a:srgbClr val="003A5D"/>
              </a:solidFill>
              <a:latin typeface="Calibri" panose="020F0502020204030204" pitchFamily="34" charset="0"/>
              <a:ea typeface="Sunflower" pitchFamily="2" charset="0"/>
              <a:cs typeface="Calibri" panose="020F0502020204030204" pitchFamily="34" charset="0"/>
            </a:endParaRPr>
          </a:p>
        </p:txBody>
      </p:sp>
      <p:sp>
        <p:nvSpPr>
          <p:cNvPr id="5" name="AutoShape 13">
            <a:extLst>
              <a:ext uri="{FF2B5EF4-FFF2-40B4-BE49-F238E27FC236}">
                <a16:creationId xmlns:a16="http://schemas.microsoft.com/office/drawing/2014/main" id="{6963A5BC-F93C-F9F6-A1E8-9BB5021AEFCE}"/>
              </a:ext>
            </a:extLst>
          </p:cNvPr>
          <p:cNvSpPr/>
          <p:nvPr/>
        </p:nvSpPr>
        <p:spPr>
          <a:xfrm>
            <a:off x="0" y="1447800"/>
            <a:ext cx="6451600" cy="0"/>
          </a:xfrm>
          <a:prstGeom prst="line">
            <a:avLst/>
          </a:prstGeom>
          <a:ln w="76200" cap="flat">
            <a:solidFill>
              <a:srgbClr val="C05711"/>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7" name="Picture 6" descr="A picture containing text, clipart&#10;&#10;Description automatically generated">
            <a:extLst>
              <a:ext uri="{FF2B5EF4-FFF2-40B4-BE49-F238E27FC236}">
                <a16:creationId xmlns:a16="http://schemas.microsoft.com/office/drawing/2014/main" id="{1D880221-0632-F217-7ED0-334C513DB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300" y="6019800"/>
            <a:ext cx="1402500" cy="476590"/>
          </a:xfrm>
          <a:prstGeom prst="rect">
            <a:avLst/>
          </a:prstGeom>
        </p:spPr>
      </p:pic>
      <p:sp>
        <p:nvSpPr>
          <p:cNvPr id="3" name="Content Placeholder 5">
            <a:extLst>
              <a:ext uri="{FF2B5EF4-FFF2-40B4-BE49-F238E27FC236}">
                <a16:creationId xmlns:a16="http://schemas.microsoft.com/office/drawing/2014/main" id="{EA30B0C6-FE22-F55A-47B8-A0E30EEA5D79}"/>
              </a:ext>
            </a:extLst>
          </p:cNvPr>
          <p:cNvSpPr txBox="1">
            <a:spLocks/>
          </p:cNvSpPr>
          <p:nvPr/>
        </p:nvSpPr>
        <p:spPr>
          <a:xfrm>
            <a:off x="2709780" y="2061420"/>
            <a:ext cx="4823446" cy="71603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2133" dirty="0">
                <a:solidFill>
                  <a:prstClr val="black"/>
                </a:solidFill>
                <a:latin typeface="Calibri"/>
              </a:rPr>
              <a:t>Legislative Liaison Peer Network</a:t>
            </a:r>
          </a:p>
          <a:p>
            <a:pPr marL="228611" indent="-228611" defTabSz="609630"/>
            <a:r>
              <a:rPr lang="en-US" sz="2133" dirty="0">
                <a:solidFill>
                  <a:prstClr val="black"/>
                </a:solidFill>
                <a:latin typeface="Calibri"/>
              </a:rPr>
              <a:t>Public Health Lawyers Peer Network</a:t>
            </a:r>
          </a:p>
        </p:txBody>
      </p:sp>
      <p:pic>
        <p:nvPicPr>
          <p:cNvPr id="8" name="Graphic 7" descr="Users with solid fill">
            <a:extLst>
              <a:ext uri="{FF2B5EF4-FFF2-40B4-BE49-F238E27FC236}">
                <a16:creationId xmlns:a16="http://schemas.microsoft.com/office/drawing/2014/main" id="{938BEDC2-2BEF-A7C9-DD58-286A8A1E6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03" y="1683743"/>
            <a:ext cx="1529051" cy="1529051"/>
          </a:xfrm>
          <a:prstGeom prst="rect">
            <a:avLst/>
          </a:prstGeom>
        </p:spPr>
      </p:pic>
      <p:pic>
        <p:nvPicPr>
          <p:cNvPr id="10" name="Graphic 9" descr="Questions outline">
            <a:extLst>
              <a:ext uri="{FF2B5EF4-FFF2-40B4-BE49-F238E27FC236}">
                <a16:creationId xmlns:a16="http://schemas.microsoft.com/office/drawing/2014/main" id="{A527F15B-58B7-1A2D-7322-54E4876F18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5275" y="3267996"/>
            <a:ext cx="1162505" cy="1162505"/>
          </a:xfrm>
          <a:prstGeom prst="rect">
            <a:avLst/>
          </a:prstGeom>
        </p:spPr>
      </p:pic>
      <p:sp>
        <p:nvSpPr>
          <p:cNvPr id="11" name="Content Placeholder 5">
            <a:extLst>
              <a:ext uri="{FF2B5EF4-FFF2-40B4-BE49-F238E27FC236}">
                <a16:creationId xmlns:a16="http://schemas.microsoft.com/office/drawing/2014/main" id="{D0F4C3F3-6985-4670-CF06-EED6063D2AA1}"/>
              </a:ext>
            </a:extLst>
          </p:cNvPr>
          <p:cNvSpPr txBox="1">
            <a:spLocks/>
          </p:cNvSpPr>
          <p:nvPr/>
        </p:nvSpPr>
        <p:spPr>
          <a:xfrm>
            <a:off x="2709779" y="3462745"/>
            <a:ext cx="4823446" cy="71603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4" indent="-152404" defTabSz="609615">
              <a:spcBef>
                <a:spcPts val="667"/>
              </a:spcBef>
            </a:pPr>
            <a:r>
              <a:rPr lang="en-US" sz="2133" dirty="0">
                <a:solidFill>
                  <a:prstClr val="black"/>
                </a:solidFill>
                <a:latin typeface="Calibri"/>
              </a:rPr>
              <a:t>Technical Assistance Requests</a:t>
            </a:r>
          </a:p>
          <a:p>
            <a:pPr marL="152404" indent="-152404" defTabSz="609615">
              <a:spcBef>
                <a:spcPts val="667"/>
              </a:spcBef>
            </a:pPr>
            <a:r>
              <a:rPr lang="en-US" sz="2133" dirty="0">
                <a:solidFill>
                  <a:prstClr val="black"/>
                </a:solidFill>
                <a:latin typeface="Calibri"/>
              </a:rPr>
              <a:t>Learning Opportunities</a:t>
            </a:r>
          </a:p>
          <a:p>
            <a:pPr marL="152404" indent="-152404" defTabSz="609615">
              <a:spcBef>
                <a:spcPts val="667"/>
              </a:spcBef>
            </a:pPr>
            <a:endParaRPr lang="en-US" sz="2133" dirty="0">
              <a:solidFill>
                <a:prstClr val="black"/>
              </a:solidFill>
              <a:latin typeface="Calibri"/>
            </a:endParaRPr>
          </a:p>
        </p:txBody>
      </p:sp>
      <p:pic>
        <p:nvPicPr>
          <p:cNvPr id="12" name="Graphic 11" descr="Document outline">
            <a:extLst>
              <a:ext uri="{FF2B5EF4-FFF2-40B4-BE49-F238E27FC236}">
                <a16:creationId xmlns:a16="http://schemas.microsoft.com/office/drawing/2014/main" id="{2F5AD8B0-C6AD-18FA-8CD6-5F95B08A6F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634" y="4830816"/>
            <a:ext cx="1000986" cy="1000986"/>
          </a:xfrm>
          <a:prstGeom prst="rect">
            <a:avLst/>
          </a:prstGeom>
        </p:spPr>
      </p:pic>
      <p:sp>
        <p:nvSpPr>
          <p:cNvPr id="13" name="Content Placeholder 5">
            <a:extLst>
              <a:ext uri="{FF2B5EF4-FFF2-40B4-BE49-F238E27FC236}">
                <a16:creationId xmlns:a16="http://schemas.microsoft.com/office/drawing/2014/main" id="{19FBED40-4E15-1CF3-6F45-7F72D4E7AFC4}"/>
              </a:ext>
            </a:extLst>
          </p:cNvPr>
          <p:cNvSpPr txBox="1">
            <a:spLocks/>
          </p:cNvSpPr>
          <p:nvPr/>
        </p:nvSpPr>
        <p:spPr>
          <a:xfrm>
            <a:off x="2709779" y="4884365"/>
            <a:ext cx="4823446" cy="71603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4" indent="-152404" defTabSz="609615">
              <a:spcBef>
                <a:spcPts val="667"/>
              </a:spcBef>
            </a:pPr>
            <a:r>
              <a:rPr lang="en-US" sz="2133" dirty="0">
                <a:solidFill>
                  <a:prstClr val="black"/>
                </a:solidFill>
                <a:latin typeface="Calibri"/>
              </a:rPr>
              <a:t>Annual Legislative Prospectus Series</a:t>
            </a:r>
          </a:p>
          <a:p>
            <a:pPr marL="152404" indent="-152404" defTabSz="609615">
              <a:spcBef>
                <a:spcPts val="667"/>
              </a:spcBef>
            </a:pPr>
            <a:r>
              <a:rPr lang="en-US" sz="2133" dirty="0">
                <a:solidFill>
                  <a:prstClr val="black"/>
                </a:solidFill>
                <a:latin typeface="Calibri"/>
              </a:rPr>
              <a:t>Health Policy Updates</a:t>
            </a:r>
          </a:p>
          <a:p>
            <a:pPr marL="152404" indent="-152404" defTabSz="609615">
              <a:spcBef>
                <a:spcPts val="667"/>
              </a:spcBef>
            </a:pPr>
            <a:endParaRPr lang="en-US" sz="2133" dirty="0">
              <a:solidFill>
                <a:prstClr val="black"/>
              </a:solidFill>
              <a:latin typeface="Calibri"/>
            </a:endParaRPr>
          </a:p>
        </p:txBody>
      </p:sp>
    </p:spTree>
    <p:extLst>
      <p:ext uri="{BB962C8B-B14F-4D97-AF65-F5344CB8AC3E}">
        <p14:creationId xmlns:p14="http://schemas.microsoft.com/office/powerpoint/2010/main" val="288128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B955DF-998C-47C6-AF7D-5CE6403DEFD2}"/>
              </a:ext>
            </a:extLst>
          </p:cNvPr>
          <p:cNvSpPr>
            <a:spLocks noGrp="1"/>
          </p:cNvSpPr>
          <p:nvPr>
            <p:ph type="subTitle" idx="1"/>
          </p:nvPr>
        </p:nvSpPr>
        <p:spPr>
          <a:xfrm>
            <a:off x="442063" y="4624536"/>
            <a:ext cx="11233702" cy="1453838"/>
          </a:xfrm>
        </p:spPr>
        <p:txBody>
          <a:bodyPr>
            <a:normAutofit/>
          </a:bodyPr>
          <a:lstStyle/>
          <a:p>
            <a:pPr marL="0" marR="0">
              <a:spcBef>
                <a:spcPts val="0"/>
              </a:spcBef>
              <a:spcAft>
                <a:spcPts val="0"/>
              </a:spcAft>
            </a:pPr>
            <a:r>
              <a:rPr lang="en-US" dirty="0">
                <a:effectLst/>
                <a:latin typeface="Times New Roman" panose="02020603050405020304" pitchFamily="18" charset="0"/>
                <a:ea typeface="Calibri" panose="020F0502020204030204" pitchFamily="34" charset="0"/>
              </a:rPr>
              <a:t> </a:t>
            </a:r>
          </a:p>
        </p:txBody>
      </p:sp>
      <p:sp>
        <p:nvSpPr>
          <p:cNvPr id="18" name="TextBox 17">
            <a:extLst>
              <a:ext uri="{FF2B5EF4-FFF2-40B4-BE49-F238E27FC236}">
                <a16:creationId xmlns:a16="http://schemas.microsoft.com/office/drawing/2014/main" id="{CEA3ACC8-F984-474B-96D2-D0F6ABBA05F9}"/>
              </a:ext>
            </a:extLst>
          </p:cNvPr>
          <p:cNvSpPr txBox="1"/>
          <p:nvPr/>
        </p:nvSpPr>
        <p:spPr>
          <a:xfrm>
            <a:off x="719689" y="2484572"/>
            <a:ext cx="1075262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Health law partners addressing challenges to</a:t>
            </a:r>
            <a:b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public health authority and infrastructure.</a:t>
            </a:r>
            <a:b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5">
            <a:extLst>
              <a:ext uri="{28A0092B-C50C-407E-A947-70E740481C1C}">
                <a14:useLocalDpi xmlns:a14="http://schemas.microsoft.com/office/drawing/2010/main" val="0"/>
              </a:ext>
            </a:extLst>
          </a:blip>
          <a:srcRect b="17648"/>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19D2FC6-BFB4-1AA9-28B1-CCB8D02321EE}"/>
              </a:ext>
            </a:extLst>
          </p:cNvPr>
          <p:cNvCxnSpPr/>
          <p:nvPr/>
        </p:nvCxnSpPr>
        <p:spPr>
          <a:xfrm>
            <a:off x="719689" y="3571462"/>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46031A2-3F38-93B3-58FB-2C8E270A5C22}"/>
              </a:ext>
            </a:extLst>
          </p:cNvPr>
          <p:cNvGrpSpPr/>
          <p:nvPr/>
        </p:nvGrpSpPr>
        <p:grpSpPr>
          <a:xfrm>
            <a:off x="516232" y="3920471"/>
            <a:ext cx="11159533" cy="1214931"/>
            <a:chOff x="299795" y="5690438"/>
            <a:chExt cx="11159533" cy="1214931"/>
          </a:xfrm>
        </p:grpSpPr>
        <p:pic>
          <p:nvPicPr>
            <p:cNvPr id="8" name="Picture 7">
              <a:extLst>
                <a:ext uri="{FF2B5EF4-FFF2-40B4-BE49-F238E27FC236}">
                  <a16:creationId xmlns:a16="http://schemas.microsoft.com/office/drawing/2014/main" id="{AEC63F9F-B972-1B0F-DAE0-44D95B1F5D6A}"/>
                </a:ext>
              </a:extLst>
            </p:cNvPr>
            <p:cNvPicPr>
              <a:picLocks noChangeAspect="1"/>
            </p:cNvPicPr>
            <p:nvPr/>
          </p:nvPicPr>
          <p:blipFill>
            <a:blip r:embed="rId6"/>
            <a:stretch>
              <a:fillRect/>
            </a:stretch>
          </p:blipFill>
          <p:spPr>
            <a:xfrm>
              <a:off x="9205759" y="6101346"/>
              <a:ext cx="2253569" cy="368613"/>
            </a:xfrm>
            <a:prstGeom prst="rect">
              <a:avLst/>
            </a:prstGeom>
          </p:spPr>
        </p:pic>
        <p:pic>
          <p:nvPicPr>
            <p:cNvPr id="10" name="Picture 10" descr="Public Health Law Watch">
              <a:extLst>
                <a:ext uri="{FF2B5EF4-FFF2-40B4-BE49-F238E27FC236}">
                  <a16:creationId xmlns:a16="http://schemas.microsoft.com/office/drawing/2014/main" id="{429F52A7-9CBE-D7D3-B238-9C8D3CDF67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E194562-115E-8AD8-84E0-93FF832F28AD}"/>
                </a:ext>
              </a:extLst>
            </p:cNvPr>
            <p:cNvPicPr>
              <a:picLocks noChangeAspect="1"/>
            </p:cNvPicPr>
            <p:nvPr/>
          </p:nvPicPr>
          <p:blipFill>
            <a:blip r:embed="rId8"/>
            <a:stretch>
              <a:fillRect/>
            </a:stretch>
          </p:blipFill>
          <p:spPr>
            <a:xfrm>
              <a:off x="6565474" y="5966294"/>
              <a:ext cx="2230168" cy="745876"/>
            </a:xfrm>
            <a:prstGeom prst="rect">
              <a:avLst/>
            </a:prstGeom>
          </p:spPr>
        </p:pic>
        <p:pic>
          <p:nvPicPr>
            <p:cNvPr id="14" name="Picture 8" descr="ChangeLab Solutions - Live Smoke Free">
              <a:extLst>
                <a:ext uri="{FF2B5EF4-FFF2-40B4-BE49-F238E27FC236}">
                  <a16:creationId xmlns:a16="http://schemas.microsoft.com/office/drawing/2014/main" id="{33FAB48F-AF05-066C-9A81-BA2A769A8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95" y="5690438"/>
              <a:ext cx="2830975" cy="12149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1EDA160-197B-9B9A-003E-063F4B694592}"/>
                </a:ext>
              </a:extLst>
            </p:cNvPr>
            <p:cNvPicPr>
              <a:picLocks noChangeAspect="1"/>
            </p:cNvPicPr>
            <p:nvPr/>
          </p:nvPicPr>
          <p:blipFill>
            <a:blip r:embed="rId10"/>
            <a:stretch>
              <a:fillRect/>
            </a:stretch>
          </p:blipFill>
          <p:spPr>
            <a:xfrm>
              <a:off x="3130770" y="6101346"/>
              <a:ext cx="1480988" cy="571488"/>
            </a:xfrm>
            <a:prstGeom prst="rect">
              <a:avLst/>
            </a:prstGeom>
          </p:spPr>
        </p:pic>
      </p:grpSp>
      <p:sp>
        <p:nvSpPr>
          <p:cNvPr id="19" name="TextBox 18">
            <a:extLst>
              <a:ext uri="{FF2B5EF4-FFF2-40B4-BE49-F238E27FC236}">
                <a16:creationId xmlns:a16="http://schemas.microsoft.com/office/drawing/2014/main" id="{2F833D49-0F33-1AD7-BCF3-3C237FB0A763}"/>
              </a:ext>
            </a:extLst>
          </p:cNvPr>
          <p:cNvSpPr txBox="1"/>
          <p:nvPr/>
        </p:nvSpPr>
        <p:spPr>
          <a:xfrm>
            <a:off x="936126" y="5646268"/>
            <a:ext cx="1075262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Perhaps more than at any other time in its history, public health is being directly and significantly impacted by how laws and policies are being implemented—or weakened.</a:t>
            </a:r>
          </a:p>
        </p:txBody>
      </p:sp>
      <p:pic>
        <p:nvPicPr>
          <p:cNvPr id="7" name="Picture 6" descr="A picture containing text&#10;&#10;Description automatically generated">
            <a:extLst>
              <a:ext uri="{FF2B5EF4-FFF2-40B4-BE49-F238E27FC236}">
                <a16:creationId xmlns:a16="http://schemas.microsoft.com/office/drawing/2014/main" id="{02C10465-8133-F57D-7DF9-1AE066C6FB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1095" y="-83306"/>
            <a:ext cx="2520582" cy="2520582"/>
          </a:xfrm>
          <a:prstGeom prst="rect">
            <a:avLst/>
          </a:prstGeom>
        </p:spPr>
      </p:pic>
      <p:sp>
        <p:nvSpPr>
          <p:cNvPr id="9" name="TextBox 8">
            <a:extLst>
              <a:ext uri="{FF2B5EF4-FFF2-40B4-BE49-F238E27FC236}">
                <a16:creationId xmlns:a16="http://schemas.microsoft.com/office/drawing/2014/main" id="{38D7DA05-D2C1-75FC-531A-FD5C8BFA8724}"/>
              </a:ext>
            </a:extLst>
          </p:cNvPr>
          <p:cNvSpPr txBox="1"/>
          <p:nvPr/>
        </p:nvSpPr>
        <p:spPr>
          <a:xfrm>
            <a:off x="3048828" y="3204577"/>
            <a:ext cx="6097656" cy="369332"/>
          </a:xfrm>
          <a:prstGeom prst="rect">
            <a:avLst/>
          </a:prstGeom>
          <a:noFill/>
        </p:spPr>
        <p:txBody>
          <a:bodyPr wrap="square">
            <a:spAutoFit/>
          </a:bodyPr>
          <a:lstStyle/>
          <a:p>
            <a:r>
              <a:rPr lang="en-US" b="0" dirty="0">
                <a:effectLst/>
              </a:rPr>
              <a:t> </a:t>
            </a:r>
            <a:endParaRPr lang="en-US" dirty="0"/>
          </a:p>
        </p:txBody>
      </p:sp>
      <p:sp>
        <p:nvSpPr>
          <p:cNvPr id="20" name="TextBox 19">
            <a:extLst>
              <a:ext uri="{FF2B5EF4-FFF2-40B4-BE49-F238E27FC236}">
                <a16:creationId xmlns:a16="http://schemas.microsoft.com/office/drawing/2014/main" id="{4724F4B4-1FE0-7E73-C7CC-6F3818E94055}"/>
              </a:ext>
            </a:extLst>
          </p:cNvPr>
          <p:cNvSpPr txBox="1"/>
          <p:nvPr/>
        </p:nvSpPr>
        <p:spPr>
          <a:xfrm>
            <a:off x="3048828" y="3204577"/>
            <a:ext cx="6097656"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415958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60BB41-E270-B07E-89F3-1CBE9E51EA55}"/>
              </a:ext>
            </a:extLst>
          </p:cNvPr>
          <p:cNvPicPr>
            <a:picLocks noChangeAspect="1"/>
          </p:cNvPicPr>
          <p:nvPr/>
        </p:nvPicPr>
        <p:blipFill>
          <a:blip r:embed="rId3"/>
          <a:srcRect l="28079" t="30234" b="21822"/>
          <a:stretch>
            <a:fillRect/>
          </a:stretch>
        </p:blipFill>
        <p:spPr>
          <a:xfrm>
            <a:off x="-49528" y="2767183"/>
            <a:ext cx="12291057" cy="4155594"/>
          </a:xfrm>
          <a:prstGeom prst="rect">
            <a:avLst/>
          </a:prstGeom>
        </p:spPr>
      </p:pic>
      <p:grpSp>
        <p:nvGrpSpPr>
          <p:cNvPr id="3" name="Group 4">
            <a:extLst>
              <a:ext uri="{FF2B5EF4-FFF2-40B4-BE49-F238E27FC236}">
                <a16:creationId xmlns:a16="http://schemas.microsoft.com/office/drawing/2014/main" id="{612980B4-CE92-DFCE-8D52-E179B90A0946}"/>
              </a:ext>
            </a:extLst>
          </p:cNvPr>
          <p:cNvGrpSpPr/>
          <p:nvPr/>
        </p:nvGrpSpPr>
        <p:grpSpPr>
          <a:xfrm>
            <a:off x="622300" y="1447800"/>
            <a:ext cx="3209309" cy="962592"/>
            <a:chOff x="0" y="0"/>
            <a:chExt cx="1267875" cy="380283"/>
          </a:xfrm>
        </p:grpSpPr>
        <p:sp>
          <p:nvSpPr>
            <p:cNvPr id="4" name="Freeform 5">
              <a:extLst>
                <a:ext uri="{FF2B5EF4-FFF2-40B4-BE49-F238E27FC236}">
                  <a16:creationId xmlns:a16="http://schemas.microsoft.com/office/drawing/2014/main" id="{0F7183C1-16A3-944B-85A1-6FAD9A1EDFDE}"/>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pPr defTabSz="609630"/>
              <a:endParaRPr lang="en-US" sz="1200">
                <a:solidFill>
                  <a:prstClr val="black"/>
                </a:solidFill>
                <a:latin typeface="Calibri"/>
              </a:endParaRPr>
            </a:p>
          </p:txBody>
        </p:sp>
        <p:sp>
          <p:nvSpPr>
            <p:cNvPr id="5" name="TextBox 6">
              <a:extLst>
                <a:ext uri="{FF2B5EF4-FFF2-40B4-BE49-F238E27FC236}">
                  <a16:creationId xmlns:a16="http://schemas.microsoft.com/office/drawing/2014/main" id="{F8A63936-0A44-B9F0-C249-531A79E88770}"/>
                </a:ext>
              </a:extLst>
            </p:cNvPr>
            <p:cNvSpPr txBox="1"/>
            <p:nvPr/>
          </p:nvSpPr>
          <p:spPr>
            <a:xfrm>
              <a:off x="0" y="-76200"/>
              <a:ext cx="812800" cy="889000"/>
            </a:xfrm>
            <a:prstGeom prst="rect">
              <a:avLst/>
            </a:prstGeom>
          </p:spPr>
          <p:txBody>
            <a:bodyPr lIns="33867" tIns="33867" rIns="33867" bIns="33867" rtlCol="0" anchor="ctr"/>
            <a:lstStyle/>
            <a:p>
              <a:pPr algn="ctr" defTabSz="609630">
                <a:lnSpc>
                  <a:spcPts val="1771"/>
                </a:lnSpc>
              </a:pPr>
              <a:endParaRPr sz="1200">
                <a:solidFill>
                  <a:prstClr val="black"/>
                </a:solidFill>
                <a:latin typeface="Calibri"/>
              </a:endParaRPr>
            </a:p>
          </p:txBody>
        </p:sp>
      </p:grpSp>
      <p:grpSp>
        <p:nvGrpSpPr>
          <p:cNvPr id="6" name="Group 7">
            <a:extLst>
              <a:ext uri="{FF2B5EF4-FFF2-40B4-BE49-F238E27FC236}">
                <a16:creationId xmlns:a16="http://schemas.microsoft.com/office/drawing/2014/main" id="{DD9A7F34-47B6-2B45-0097-BC3FDEFE71EF}"/>
              </a:ext>
            </a:extLst>
          </p:cNvPr>
          <p:cNvGrpSpPr/>
          <p:nvPr/>
        </p:nvGrpSpPr>
        <p:grpSpPr>
          <a:xfrm>
            <a:off x="4502303" y="1447800"/>
            <a:ext cx="3209309" cy="962592"/>
            <a:chOff x="0" y="0"/>
            <a:chExt cx="1267875" cy="380283"/>
          </a:xfrm>
        </p:grpSpPr>
        <p:sp>
          <p:nvSpPr>
            <p:cNvPr id="7" name="Freeform 8">
              <a:extLst>
                <a:ext uri="{FF2B5EF4-FFF2-40B4-BE49-F238E27FC236}">
                  <a16:creationId xmlns:a16="http://schemas.microsoft.com/office/drawing/2014/main" id="{D6A0FE35-856A-53A1-19F3-39B06DBAFD9F}"/>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pPr defTabSz="609630"/>
              <a:endParaRPr lang="en-US" sz="1200">
                <a:solidFill>
                  <a:prstClr val="black"/>
                </a:solidFill>
                <a:latin typeface="Calibri"/>
              </a:endParaRPr>
            </a:p>
          </p:txBody>
        </p:sp>
        <p:sp>
          <p:nvSpPr>
            <p:cNvPr id="8" name="TextBox 9">
              <a:extLst>
                <a:ext uri="{FF2B5EF4-FFF2-40B4-BE49-F238E27FC236}">
                  <a16:creationId xmlns:a16="http://schemas.microsoft.com/office/drawing/2014/main" id="{7957D721-543E-53E5-5772-9EBBCFF2AEB0}"/>
                </a:ext>
              </a:extLst>
            </p:cNvPr>
            <p:cNvSpPr txBox="1"/>
            <p:nvPr/>
          </p:nvSpPr>
          <p:spPr>
            <a:xfrm>
              <a:off x="0" y="-76200"/>
              <a:ext cx="812800" cy="889000"/>
            </a:xfrm>
            <a:prstGeom prst="rect">
              <a:avLst/>
            </a:prstGeom>
          </p:spPr>
          <p:txBody>
            <a:bodyPr lIns="33867" tIns="33867" rIns="33867" bIns="33867" rtlCol="0" anchor="ctr"/>
            <a:lstStyle/>
            <a:p>
              <a:pPr algn="ctr" defTabSz="609630">
                <a:lnSpc>
                  <a:spcPts val="1771"/>
                </a:lnSpc>
              </a:pPr>
              <a:endParaRPr sz="1200">
                <a:solidFill>
                  <a:prstClr val="black"/>
                </a:solidFill>
                <a:latin typeface="Calibri"/>
              </a:endParaRPr>
            </a:p>
          </p:txBody>
        </p:sp>
      </p:grpSp>
      <p:grpSp>
        <p:nvGrpSpPr>
          <p:cNvPr id="9" name="Group 10">
            <a:extLst>
              <a:ext uri="{FF2B5EF4-FFF2-40B4-BE49-F238E27FC236}">
                <a16:creationId xmlns:a16="http://schemas.microsoft.com/office/drawing/2014/main" id="{BA5171D0-9BE9-ED52-A760-5F9481B2B584}"/>
              </a:ext>
            </a:extLst>
          </p:cNvPr>
          <p:cNvGrpSpPr/>
          <p:nvPr/>
        </p:nvGrpSpPr>
        <p:grpSpPr>
          <a:xfrm>
            <a:off x="8296891" y="1460500"/>
            <a:ext cx="3209309" cy="962592"/>
            <a:chOff x="0" y="0"/>
            <a:chExt cx="1267875" cy="380283"/>
          </a:xfrm>
        </p:grpSpPr>
        <p:sp>
          <p:nvSpPr>
            <p:cNvPr id="10" name="Freeform 11">
              <a:extLst>
                <a:ext uri="{FF2B5EF4-FFF2-40B4-BE49-F238E27FC236}">
                  <a16:creationId xmlns:a16="http://schemas.microsoft.com/office/drawing/2014/main" id="{0E92D843-C75F-EF3F-4EAA-1D6F4CA6491E}"/>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pPr defTabSz="609630"/>
              <a:endParaRPr lang="en-US" sz="1200">
                <a:solidFill>
                  <a:prstClr val="black"/>
                </a:solidFill>
                <a:latin typeface="Calibri"/>
              </a:endParaRPr>
            </a:p>
          </p:txBody>
        </p:sp>
        <p:sp>
          <p:nvSpPr>
            <p:cNvPr id="11" name="TextBox 12">
              <a:extLst>
                <a:ext uri="{FF2B5EF4-FFF2-40B4-BE49-F238E27FC236}">
                  <a16:creationId xmlns:a16="http://schemas.microsoft.com/office/drawing/2014/main" id="{26C94F38-08E1-987B-3CCC-BA1093ECBED5}"/>
                </a:ext>
              </a:extLst>
            </p:cNvPr>
            <p:cNvSpPr txBox="1"/>
            <p:nvPr/>
          </p:nvSpPr>
          <p:spPr>
            <a:xfrm>
              <a:off x="0" y="-76200"/>
              <a:ext cx="812800" cy="889000"/>
            </a:xfrm>
            <a:prstGeom prst="rect">
              <a:avLst/>
            </a:prstGeom>
          </p:spPr>
          <p:txBody>
            <a:bodyPr lIns="33867" tIns="33867" rIns="33867" bIns="33867" rtlCol="0" anchor="ctr"/>
            <a:lstStyle/>
            <a:p>
              <a:pPr algn="ctr" defTabSz="609630">
                <a:lnSpc>
                  <a:spcPts val="1771"/>
                </a:lnSpc>
              </a:pPr>
              <a:endParaRPr sz="1200">
                <a:solidFill>
                  <a:prstClr val="black"/>
                </a:solidFill>
                <a:latin typeface="Calibri"/>
              </a:endParaRPr>
            </a:p>
          </p:txBody>
        </p:sp>
      </p:grpSp>
      <p:sp>
        <p:nvSpPr>
          <p:cNvPr id="12" name="TextBox 13">
            <a:extLst>
              <a:ext uri="{FF2B5EF4-FFF2-40B4-BE49-F238E27FC236}">
                <a16:creationId xmlns:a16="http://schemas.microsoft.com/office/drawing/2014/main" id="{E4B8D4F0-2683-5E78-AF19-78A79A5F44A5}"/>
              </a:ext>
            </a:extLst>
          </p:cNvPr>
          <p:cNvSpPr txBox="1"/>
          <p:nvPr/>
        </p:nvSpPr>
        <p:spPr>
          <a:xfrm>
            <a:off x="1127643" y="375915"/>
            <a:ext cx="9432202" cy="758797"/>
          </a:xfrm>
          <a:prstGeom prst="rect">
            <a:avLst/>
          </a:prstGeom>
        </p:spPr>
        <p:txBody>
          <a:bodyPr wrap="square" lIns="0" tIns="0" rIns="0" bIns="0" rtlCol="0" anchor="t">
            <a:spAutoFit/>
          </a:bodyPr>
          <a:lstStyle/>
          <a:p>
            <a:pPr algn="ctr" defTabSz="609630">
              <a:lnSpc>
                <a:spcPts val="6240"/>
              </a:lnSpc>
            </a:pPr>
            <a:r>
              <a:rPr lang="en-US" sz="4800" b="1">
                <a:solidFill>
                  <a:srgbClr val="D75A27"/>
                </a:solidFill>
                <a:latin typeface="Calibri" panose="020F0502020204030204" pitchFamily="34" charset="0"/>
                <a:cs typeface="Calibri" panose="020F0502020204030204" pitchFamily="34" charset="0"/>
              </a:rPr>
              <a:t>Legislative Tracking Efforts</a:t>
            </a:r>
          </a:p>
        </p:txBody>
      </p:sp>
      <p:sp>
        <p:nvSpPr>
          <p:cNvPr id="13" name="TextBox 12">
            <a:extLst>
              <a:ext uri="{FF2B5EF4-FFF2-40B4-BE49-F238E27FC236}">
                <a16:creationId xmlns:a16="http://schemas.microsoft.com/office/drawing/2014/main" id="{E8B0F6BD-6CFB-A2A1-138D-C411F4E96BB7}"/>
              </a:ext>
            </a:extLst>
          </p:cNvPr>
          <p:cNvSpPr txBox="1"/>
          <p:nvPr/>
        </p:nvSpPr>
        <p:spPr>
          <a:xfrm>
            <a:off x="895849" y="1564241"/>
            <a:ext cx="2470964" cy="776944"/>
          </a:xfrm>
          <a:prstGeom prst="rect">
            <a:avLst/>
          </a:prstGeom>
        </p:spPr>
        <p:txBody>
          <a:bodyPr wrap="square" lIns="0" tIns="0" rIns="0" bIns="0" rtlCol="0" anchor="t">
            <a:spAutoFit/>
          </a:bodyPr>
          <a:lstStyle/>
          <a:p>
            <a:pPr algn="ctr" defTabSz="609630">
              <a:lnSpc>
                <a:spcPts val="3079"/>
              </a:lnSpc>
            </a:pPr>
            <a:r>
              <a:rPr lang="en-US" sz="2400" b="1">
                <a:solidFill>
                  <a:srgbClr val="FFFFFF"/>
                </a:solidFill>
                <a:latin typeface="Calibri" panose="020F0502020204030204" pitchFamily="34" charset="0"/>
                <a:cs typeface="Calibri" panose="020F0502020204030204" pitchFamily="34" charset="0"/>
              </a:rPr>
              <a:t>Public Health Authority</a:t>
            </a:r>
          </a:p>
        </p:txBody>
      </p:sp>
      <p:sp>
        <p:nvSpPr>
          <p:cNvPr id="14" name="TextBox 13">
            <a:extLst>
              <a:ext uri="{FF2B5EF4-FFF2-40B4-BE49-F238E27FC236}">
                <a16:creationId xmlns:a16="http://schemas.microsoft.com/office/drawing/2014/main" id="{03935C1E-3EB1-9CCA-8461-E53BEB5A1F53}"/>
              </a:ext>
            </a:extLst>
          </p:cNvPr>
          <p:cNvSpPr txBox="1"/>
          <p:nvPr/>
        </p:nvSpPr>
        <p:spPr>
          <a:xfrm>
            <a:off x="4502303" y="3317316"/>
            <a:ext cx="3433155" cy="730969"/>
          </a:xfrm>
          <a:prstGeom prst="rect">
            <a:avLst/>
          </a:prstGeom>
        </p:spPr>
        <p:txBody>
          <a:bodyPr wrap="square" lIns="0" tIns="0" rIns="0" bIns="0" rtlCol="0" anchor="t">
            <a:spAutoFit/>
          </a:bodyPr>
          <a:lstStyle/>
          <a:p>
            <a:pPr defTabSz="609630">
              <a:lnSpc>
                <a:spcPts val="1907"/>
              </a:lnSpc>
            </a:pPr>
            <a:r>
              <a:rPr lang="en-US" sz="1600">
                <a:solidFill>
                  <a:prstClr val="white"/>
                </a:solidFill>
                <a:latin typeface="Calibri" panose="020F0502020204030204" pitchFamily="34" charset="0"/>
                <a:cs typeface="Calibri" panose="020F0502020204030204" pitchFamily="34" charset="0"/>
              </a:rPr>
              <a:t>Legislation that enhanced or restricted the emergency powers of a governor or public health official. </a:t>
            </a:r>
            <a:endParaRPr lang="en-US" sz="1467">
              <a:solidFill>
                <a:prstClr val="white"/>
              </a:solidFill>
              <a:latin typeface="Calibri" panose="020F0502020204030204" pitchFamily="34" charset="0"/>
              <a:cs typeface="Calibri" panose="020F0502020204030204" pitchFamily="34" charset="0"/>
            </a:endParaRPr>
          </a:p>
        </p:txBody>
      </p:sp>
      <p:sp>
        <p:nvSpPr>
          <p:cNvPr id="15" name="TextBox 19">
            <a:extLst>
              <a:ext uri="{FF2B5EF4-FFF2-40B4-BE49-F238E27FC236}">
                <a16:creationId xmlns:a16="http://schemas.microsoft.com/office/drawing/2014/main" id="{4204347C-EF45-C0B5-552B-F53C6A7F5A9B}"/>
              </a:ext>
            </a:extLst>
          </p:cNvPr>
          <p:cNvSpPr txBox="1"/>
          <p:nvPr/>
        </p:nvSpPr>
        <p:spPr>
          <a:xfrm>
            <a:off x="620770" y="3317316"/>
            <a:ext cx="3433155" cy="1938031"/>
          </a:xfrm>
          <a:prstGeom prst="rect">
            <a:avLst/>
          </a:prstGeom>
        </p:spPr>
        <p:txBody>
          <a:bodyPr lIns="0" tIns="0" rIns="0" bIns="0" rtlCol="0" anchor="t">
            <a:spAutoFit/>
          </a:bodyPr>
          <a:lstStyle/>
          <a:p>
            <a:pPr defTabSz="609630">
              <a:lnSpc>
                <a:spcPts val="1936"/>
              </a:lnSpc>
            </a:pPr>
            <a:r>
              <a:rPr lang="en-US" sz="1600">
                <a:solidFill>
                  <a:prstClr val="white"/>
                </a:solidFill>
                <a:latin typeface="Calibri" panose="020F0502020204030204" pitchFamily="34" charset="0"/>
                <a:cs typeface="Calibri" panose="020F0502020204030204" pitchFamily="34" charset="0"/>
              </a:rPr>
              <a:t>Legislation that enhanced or restricted powers to conduct core public health functions, including:</a:t>
            </a:r>
          </a:p>
          <a:p>
            <a:pPr marL="228611" indent="-228611" defTabSz="609630">
              <a:lnSpc>
                <a:spcPts val="1936"/>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Isolation and quarantine</a:t>
            </a:r>
          </a:p>
          <a:p>
            <a:pPr marL="228611" indent="-228611" defTabSz="609630">
              <a:lnSpc>
                <a:spcPts val="1936"/>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Contact tracing and case investigation</a:t>
            </a:r>
          </a:p>
          <a:p>
            <a:pPr marL="228611" indent="-228611" defTabSz="609630">
              <a:lnSpc>
                <a:spcPts val="1936"/>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Routine vaccination requirements</a:t>
            </a:r>
          </a:p>
          <a:p>
            <a:pPr defTabSz="609630">
              <a:lnSpc>
                <a:spcPts val="1936"/>
              </a:lnSpc>
            </a:pPr>
            <a:endParaRPr lang="en-US" sz="1600">
              <a:solidFill>
                <a:prstClr val="white"/>
              </a:solidFill>
              <a:latin typeface="Calibri" panose="020F0502020204030204" pitchFamily="34" charset="0"/>
              <a:cs typeface="Calibri" panose="020F0502020204030204" pitchFamily="34" charset="0"/>
            </a:endParaRPr>
          </a:p>
          <a:p>
            <a:pPr defTabSz="609630">
              <a:lnSpc>
                <a:spcPts val="1936"/>
              </a:lnSpc>
            </a:pPr>
            <a:endParaRPr lang="en-US" sz="1467">
              <a:solidFill>
                <a:prstClr val="white"/>
              </a:solidFill>
              <a:latin typeface="Calibri" panose="020F0502020204030204" pitchFamily="34" charset="0"/>
              <a:cs typeface="Calibri" panose="020F0502020204030204" pitchFamily="34" charset="0"/>
            </a:endParaRPr>
          </a:p>
        </p:txBody>
      </p:sp>
      <p:sp>
        <p:nvSpPr>
          <p:cNvPr id="16" name="TextBox 16">
            <a:extLst>
              <a:ext uri="{FF2B5EF4-FFF2-40B4-BE49-F238E27FC236}">
                <a16:creationId xmlns:a16="http://schemas.microsoft.com/office/drawing/2014/main" id="{E2AF821D-A778-CC00-8B73-F1EB64F25874}"/>
              </a:ext>
            </a:extLst>
          </p:cNvPr>
          <p:cNvSpPr txBox="1"/>
          <p:nvPr/>
        </p:nvSpPr>
        <p:spPr>
          <a:xfrm>
            <a:off x="4873963" y="1521996"/>
            <a:ext cx="2463997" cy="758926"/>
          </a:xfrm>
          <a:prstGeom prst="rect">
            <a:avLst/>
          </a:prstGeom>
        </p:spPr>
        <p:txBody>
          <a:bodyPr wrap="square" lIns="0" tIns="0" rIns="0" bIns="0" rtlCol="0" anchor="t">
            <a:spAutoFit/>
          </a:bodyPr>
          <a:lstStyle/>
          <a:p>
            <a:pPr algn="ctr" defTabSz="609630">
              <a:lnSpc>
                <a:spcPts val="3079"/>
              </a:lnSpc>
            </a:pPr>
            <a:r>
              <a:rPr lang="en-US" sz="1867" b="1" dirty="0">
                <a:solidFill>
                  <a:srgbClr val="FFFFFF"/>
                </a:solidFill>
                <a:latin typeface="Calibri"/>
                <a:cs typeface="Calibri"/>
              </a:rPr>
              <a:t>Executive Emergency Powers</a:t>
            </a:r>
            <a:endParaRPr lang="en-US" sz="1867" b="1">
              <a:solidFill>
                <a:srgbClr val="FFFFFF"/>
              </a:solidFill>
              <a:latin typeface="Calibri"/>
              <a:ea typeface="Calibri"/>
              <a:cs typeface="Calibri"/>
            </a:endParaRPr>
          </a:p>
        </p:txBody>
      </p:sp>
      <p:sp>
        <p:nvSpPr>
          <p:cNvPr id="17" name="TextBox 16">
            <a:extLst>
              <a:ext uri="{FF2B5EF4-FFF2-40B4-BE49-F238E27FC236}">
                <a16:creationId xmlns:a16="http://schemas.microsoft.com/office/drawing/2014/main" id="{F30AE894-9603-D10A-E32C-7CE199232C62}"/>
              </a:ext>
            </a:extLst>
          </p:cNvPr>
          <p:cNvSpPr txBox="1"/>
          <p:nvPr/>
        </p:nvSpPr>
        <p:spPr>
          <a:xfrm>
            <a:off x="8911766" y="1718995"/>
            <a:ext cx="2003921" cy="379399"/>
          </a:xfrm>
          <a:prstGeom prst="rect">
            <a:avLst/>
          </a:prstGeom>
        </p:spPr>
        <p:txBody>
          <a:bodyPr lIns="0" tIns="0" rIns="0" bIns="0" rtlCol="0" anchor="t">
            <a:spAutoFit/>
          </a:bodyPr>
          <a:lstStyle/>
          <a:p>
            <a:pPr algn="ctr" defTabSz="609630">
              <a:lnSpc>
                <a:spcPts val="3079"/>
              </a:lnSpc>
            </a:pPr>
            <a:r>
              <a:rPr lang="en-US" sz="2400" b="1">
                <a:solidFill>
                  <a:srgbClr val="FFFFFF"/>
                </a:solidFill>
                <a:latin typeface="Calibri" panose="020F0502020204030204" pitchFamily="34" charset="0"/>
                <a:cs typeface="Calibri" panose="020F0502020204030204" pitchFamily="34" charset="0"/>
              </a:rPr>
              <a:t>Immunization</a:t>
            </a:r>
          </a:p>
        </p:txBody>
      </p:sp>
      <p:sp>
        <p:nvSpPr>
          <p:cNvPr id="18" name="TextBox 17">
            <a:extLst>
              <a:ext uri="{FF2B5EF4-FFF2-40B4-BE49-F238E27FC236}">
                <a16:creationId xmlns:a16="http://schemas.microsoft.com/office/drawing/2014/main" id="{83626478-45C9-7594-34D4-253AEC393A26}"/>
              </a:ext>
            </a:extLst>
          </p:cNvPr>
          <p:cNvSpPr txBox="1"/>
          <p:nvPr/>
        </p:nvSpPr>
        <p:spPr>
          <a:xfrm>
            <a:off x="8238057" y="3317316"/>
            <a:ext cx="3433155" cy="2436564"/>
          </a:xfrm>
          <a:prstGeom prst="rect">
            <a:avLst/>
          </a:prstGeom>
        </p:spPr>
        <p:txBody>
          <a:bodyPr wrap="square" lIns="0" tIns="0" rIns="0" bIns="0" rtlCol="0" anchor="t">
            <a:spAutoFit/>
          </a:bodyPr>
          <a:lstStyle/>
          <a:p>
            <a:pPr defTabSz="609630">
              <a:lnSpc>
                <a:spcPts val="1907"/>
              </a:lnSpc>
            </a:pPr>
            <a:r>
              <a:rPr lang="en-US" sz="1600">
                <a:solidFill>
                  <a:prstClr val="white"/>
                </a:solidFill>
                <a:latin typeface="Calibri" panose="020F0502020204030204" pitchFamily="34" charset="0"/>
                <a:cs typeface="Calibri" panose="020F0502020204030204" pitchFamily="34" charset="0"/>
              </a:rPr>
              <a:t>Legislation directly related to the COVID-19 mass vaccination efforts, including:</a:t>
            </a:r>
          </a:p>
          <a:p>
            <a:pPr marL="228611" indent="-228611" defTabSz="609630">
              <a:lnSpc>
                <a:spcPts val="1907"/>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Expanding scopes of practice to facilitate vaccine administration</a:t>
            </a:r>
          </a:p>
          <a:p>
            <a:pPr marL="228611" indent="-228611" defTabSz="609630">
              <a:lnSpc>
                <a:spcPts val="1907"/>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Prohibitions to employer or government vaccine mandates</a:t>
            </a:r>
          </a:p>
          <a:p>
            <a:pPr marL="228611" indent="-228611" defTabSz="609630">
              <a:lnSpc>
                <a:spcPts val="1907"/>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Prioritization of COVID-19 vaccination status</a:t>
            </a:r>
          </a:p>
          <a:p>
            <a:pPr marL="228611" indent="-228611" defTabSz="609630">
              <a:lnSpc>
                <a:spcPts val="1907"/>
              </a:lnSpc>
              <a:buFont typeface="Arial" panose="020B0604020202020204" pitchFamily="34" charset="0"/>
              <a:buChar char="•"/>
            </a:pPr>
            <a:r>
              <a:rPr lang="en-US" sz="1600">
                <a:solidFill>
                  <a:prstClr val="white"/>
                </a:solidFill>
                <a:latin typeface="Calibri" panose="020F0502020204030204" pitchFamily="34" charset="0"/>
                <a:cs typeface="Calibri" panose="020F0502020204030204" pitchFamily="34" charset="0"/>
              </a:rPr>
              <a:t>Requirements to show proof of vaccination in public</a:t>
            </a:r>
            <a:endParaRPr lang="en-US" sz="1467">
              <a:solidFill>
                <a:prstClr val="white"/>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BE4E8D5-3FC1-FA2C-8E45-3B82A3C56AF3}"/>
              </a:ext>
            </a:extLst>
          </p:cNvPr>
          <p:cNvSpPr txBox="1"/>
          <p:nvPr/>
        </p:nvSpPr>
        <p:spPr>
          <a:xfrm>
            <a:off x="620770" y="6132895"/>
            <a:ext cx="7676121" cy="243656"/>
          </a:xfrm>
          <a:prstGeom prst="rect">
            <a:avLst/>
          </a:prstGeom>
        </p:spPr>
        <p:txBody>
          <a:bodyPr wrap="square" lIns="0" tIns="0" rIns="0" bIns="0" rtlCol="0" anchor="t">
            <a:spAutoFit/>
          </a:bodyPr>
          <a:lstStyle/>
          <a:p>
            <a:pPr defTabSz="609630">
              <a:lnSpc>
                <a:spcPts val="1907"/>
              </a:lnSpc>
            </a:pPr>
            <a:r>
              <a:rPr lang="en-US" sz="1600">
                <a:solidFill>
                  <a:prstClr val="white"/>
                </a:solidFill>
                <a:latin typeface="Calibri" panose="020F0502020204030204" pitchFamily="34" charset="0"/>
                <a:cs typeface="Calibri" panose="020F0502020204030204" pitchFamily="34" charset="0"/>
              </a:rPr>
              <a:t>Supported by the Robert Wood Johnson Foundation</a:t>
            </a:r>
            <a:endParaRPr lang="en-US" sz="1467">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2790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AAA171E-2EEC-18C0-355B-2F640BE7DB75}"/>
              </a:ext>
            </a:extLst>
          </p:cNvPr>
          <p:cNvPicPr>
            <a:picLocks noChangeAspect="1"/>
          </p:cNvPicPr>
          <p:nvPr/>
        </p:nvPicPr>
        <p:blipFill rotWithShape="1">
          <a:blip r:embed="rId3">
            <a:extLst>
              <a:ext uri="{28A0092B-C50C-407E-A947-70E740481C1C}">
                <a14:useLocalDpi xmlns:a14="http://schemas.microsoft.com/office/drawing/2010/main" val="0"/>
              </a:ext>
            </a:extLst>
          </a:blip>
          <a:srcRect l="78616"/>
          <a:stretch/>
        </p:blipFill>
        <p:spPr>
          <a:xfrm>
            <a:off x="8737601" y="-24490"/>
            <a:ext cx="3454400" cy="6906980"/>
          </a:xfrm>
          <a:prstGeom prst="rect">
            <a:avLst/>
          </a:prstGeom>
        </p:spPr>
      </p:pic>
      <p:sp>
        <p:nvSpPr>
          <p:cNvPr id="3" name="AutoShape 4">
            <a:extLst>
              <a:ext uri="{FF2B5EF4-FFF2-40B4-BE49-F238E27FC236}">
                <a16:creationId xmlns:a16="http://schemas.microsoft.com/office/drawing/2014/main" id="{E8B8D803-5E43-C9AA-6371-55503A10725B}"/>
              </a:ext>
            </a:extLst>
          </p:cNvPr>
          <p:cNvSpPr/>
          <p:nvPr/>
        </p:nvSpPr>
        <p:spPr>
          <a:xfrm rot="-10800000">
            <a:off x="685800" y="1397000"/>
            <a:ext cx="9689349" cy="0"/>
          </a:xfrm>
          <a:prstGeom prst="line">
            <a:avLst/>
          </a:prstGeom>
          <a:ln w="76200" cap="flat">
            <a:solidFill>
              <a:srgbClr val="C05711"/>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4" name="Picture 5">
            <a:extLst>
              <a:ext uri="{FF2B5EF4-FFF2-40B4-BE49-F238E27FC236}">
                <a16:creationId xmlns:a16="http://schemas.microsoft.com/office/drawing/2014/main" id="{61DBD219-AB3E-1ED1-B857-6419DAF3760F}"/>
              </a:ext>
            </a:extLst>
          </p:cNvPr>
          <p:cNvPicPr>
            <a:picLocks noChangeAspect="1"/>
          </p:cNvPicPr>
          <p:nvPr/>
        </p:nvPicPr>
        <p:blipFill>
          <a:blip r:embed="rId4"/>
          <a:srcRect t="7987" b="7987"/>
          <a:stretch>
            <a:fillRect/>
          </a:stretch>
        </p:blipFill>
        <p:spPr>
          <a:xfrm>
            <a:off x="7841752" y="685800"/>
            <a:ext cx="4350249" cy="5486400"/>
          </a:xfrm>
          <a:prstGeom prst="rect">
            <a:avLst/>
          </a:prstGeom>
        </p:spPr>
      </p:pic>
      <p:sp>
        <p:nvSpPr>
          <p:cNvPr id="5" name="TextBox 6">
            <a:extLst>
              <a:ext uri="{FF2B5EF4-FFF2-40B4-BE49-F238E27FC236}">
                <a16:creationId xmlns:a16="http://schemas.microsoft.com/office/drawing/2014/main" id="{BCC2049F-E831-5A1A-07B7-0B59E0262028}"/>
              </a:ext>
            </a:extLst>
          </p:cNvPr>
          <p:cNvSpPr txBox="1"/>
          <p:nvPr/>
        </p:nvSpPr>
        <p:spPr>
          <a:xfrm>
            <a:off x="685800" y="431800"/>
            <a:ext cx="6424999" cy="806824"/>
          </a:xfrm>
          <a:prstGeom prst="rect">
            <a:avLst/>
          </a:prstGeom>
        </p:spPr>
        <p:txBody>
          <a:bodyPr lIns="0" tIns="0" rIns="0" bIns="0" rtlCol="0" anchor="t">
            <a:spAutoFit/>
          </a:bodyPr>
          <a:lstStyle/>
          <a:p>
            <a:pPr defTabSz="609630">
              <a:lnSpc>
                <a:spcPts val="6718"/>
              </a:lnSpc>
              <a:spcBef>
                <a:spcPct val="0"/>
              </a:spcBef>
            </a:pPr>
            <a:r>
              <a:rPr lang="en-US" sz="4798" b="1" dirty="0">
                <a:solidFill>
                  <a:srgbClr val="C05711"/>
                </a:solidFill>
                <a:latin typeface="Calibri" panose="020F0502020204030204" pitchFamily="34" charset="0"/>
                <a:cs typeface="Calibri" panose="020F0502020204030204" pitchFamily="34" charset="0"/>
              </a:rPr>
              <a:t>Policy Themes</a:t>
            </a:r>
          </a:p>
        </p:txBody>
      </p:sp>
      <p:sp>
        <p:nvSpPr>
          <p:cNvPr id="6" name="TextBox 7">
            <a:extLst>
              <a:ext uri="{FF2B5EF4-FFF2-40B4-BE49-F238E27FC236}">
                <a16:creationId xmlns:a16="http://schemas.microsoft.com/office/drawing/2014/main" id="{918C03B6-3EA0-2942-5A7D-AFCD4E9CF636}"/>
              </a:ext>
            </a:extLst>
          </p:cNvPr>
          <p:cNvSpPr txBox="1"/>
          <p:nvPr/>
        </p:nvSpPr>
        <p:spPr>
          <a:xfrm>
            <a:off x="685801" y="1575713"/>
            <a:ext cx="6578600" cy="3693319"/>
          </a:xfrm>
          <a:prstGeom prst="rect">
            <a:avLst/>
          </a:prstGeom>
        </p:spPr>
        <p:txBody>
          <a:bodyPr wrap="square" lIns="0" tIns="0" rIns="0" bIns="0" rtlCol="0" anchor="t">
            <a:spAutoFit/>
          </a:bodyPr>
          <a:lstStyle/>
          <a:p>
            <a:pPr defTabSz="609630">
              <a:lnSpc>
                <a:spcPts val="2427"/>
              </a:lnSpc>
            </a:pPr>
            <a:r>
              <a:rPr lang="en-US" sz="2133" dirty="0">
                <a:solidFill>
                  <a:srgbClr val="000000"/>
                </a:solidFill>
                <a:latin typeface="Calibri 1"/>
              </a:rPr>
              <a:t>Over the 2023 legislative sessions, ASTHO identified several themes:</a:t>
            </a:r>
          </a:p>
          <a:p>
            <a:pPr marL="374246" lvl="1" indent="-187123" defTabSz="609630">
              <a:lnSpc>
                <a:spcPts val="2427"/>
              </a:lnSpc>
              <a:buFont typeface="Arial"/>
              <a:buChar char="•"/>
            </a:pPr>
            <a:r>
              <a:rPr lang="en-US" sz="2133" dirty="0">
                <a:solidFill>
                  <a:srgbClr val="000000"/>
                </a:solidFill>
                <a:latin typeface="Calibri 1"/>
              </a:rPr>
              <a:t>Public health powers related to vaccination</a:t>
            </a:r>
          </a:p>
          <a:p>
            <a:pPr marL="796754" lvl="2" indent="-304815" defTabSz="609630">
              <a:lnSpc>
                <a:spcPts val="2427"/>
              </a:lnSpc>
              <a:buFont typeface="Courier New" panose="02070309020205020404" pitchFamily="49" charset="0"/>
              <a:buChar char="o"/>
            </a:pPr>
            <a:r>
              <a:rPr lang="en-US" sz="2133" dirty="0">
                <a:solidFill>
                  <a:srgbClr val="000000"/>
                </a:solidFill>
                <a:latin typeface="Calibri 1"/>
              </a:rPr>
              <a:t>Determining vaccines required for school entry</a:t>
            </a:r>
          </a:p>
          <a:p>
            <a:pPr marL="796754" lvl="2" indent="-304815" defTabSz="609630">
              <a:lnSpc>
                <a:spcPts val="2427"/>
              </a:lnSpc>
              <a:buFont typeface="Courier New" panose="02070309020205020404" pitchFamily="49" charset="0"/>
              <a:buChar char="o"/>
            </a:pPr>
            <a:r>
              <a:rPr lang="en-US" sz="2133" dirty="0">
                <a:solidFill>
                  <a:srgbClr val="000000"/>
                </a:solidFill>
                <a:latin typeface="Calibri 1"/>
              </a:rPr>
              <a:t>Whether a governmental actor can establish a COVID-19 vaccine requirement</a:t>
            </a:r>
          </a:p>
          <a:p>
            <a:pPr marL="374246" lvl="1" indent="-187123" defTabSz="609630">
              <a:lnSpc>
                <a:spcPts val="2427"/>
              </a:lnSpc>
              <a:buFont typeface="Arial"/>
              <a:buChar char="•"/>
            </a:pPr>
            <a:r>
              <a:rPr lang="en-US" sz="2133" dirty="0">
                <a:solidFill>
                  <a:srgbClr val="000000"/>
                </a:solidFill>
                <a:latin typeface="Calibri 1"/>
              </a:rPr>
              <a:t>School entry requirements for routine childhood vaccinations</a:t>
            </a:r>
          </a:p>
          <a:p>
            <a:pPr marL="374246" lvl="1" indent="-187123" defTabSz="609630">
              <a:lnSpc>
                <a:spcPts val="2427"/>
              </a:lnSpc>
              <a:buFont typeface="Arial"/>
              <a:buChar char="•"/>
            </a:pPr>
            <a:r>
              <a:rPr lang="en-US" sz="2133" dirty="0">
                <a:solidFill>
                  <a:srgbClr val="000000"/>
                </a:solidFill>
                <a:latin typeface="Calibri 1"/>
              </a:rPr>
              <a:t>Expanding scopes of practice to increase vaccinator workforce</a:t>
            </a:r>
          </a:p>
          <a:p>
            <a:pPr marL="374246" lvl="1" indent="-187123" defTabSz="609630">
              <a:lnSpc>
                <a:spcPts val="2427"/>
              </a:lnSpc>
              <a:buFont typeface="Arial"/>
              <a:buChar char="•"/>
            </a:pPr>
            <a:r>
              <a:rPr lang="en-US" sz="2133" dirty="0">
                <a:solidFill>
                  <a:srgbClr val="000000"/>
                </a:solidFill>
                <a:latin typeface="Calibri 1"/>
              </a:rPr>
              <a:t>Vaccine Injury Studies or Reporting</a:t>
            </a:r>
          </a:p>
          <a:p>
            <a:pPr defTabSz="609630">
              <a:lnSpc>
                <a:spcPts val="2427"/>
              </a:lnSpc>
            </a:pPr>
            <a:endParaRPr lang="en-US" sz="2133" dirty="0">
              <a:solidFill>
                <a:srgbClr val="000000"/>
              </a:solidFill>
              <a:latin typeface="Calibri 1"/>
            </a:endParaRPr>
          </a:p>
        </p:txBody>
      </p:sp>
    </p:spTree>
    <p:extLst>
      <p:ext uri="{BB962C8B-B14F-4D97-AF65-F5344CB8AC3E}">
        <p14:creationId xmlns:p14="http://schemas.microsoft.com/office/powerpoint/2010/main" val="3376930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CB3E54-A631-CCA2-1BDD-10033DB2DE0D}"/>
              </a:ext>
            </a:extLst>
          </p:cNvPr>
          <p:cNvPicPr>
            <a:picLocks noChangeAspect="1"/>
          </p:cNvPicPr>
          <p:nvPr/>
        </p:nvPicPr>
        <p:blipFill rotWithShape="1">
          <a:blip r:embed="rId3">
            <a:extLst>
              <a:ext uri="{28A0092B-C50C-407E-A947-70E740481C1C}">
                <a14:useLocalDpi xmlns:a14="http://schemas.microsoft.com/office/drawing/2010/main" val="0"/>
              </a:ext>
            </a:extLst>
          </a:blip>
          <a:srcRect l="9731"/>
          <a:stretch/>
        </p:blipFill>
        <p:spPr>
          <a:xfrm>
            <a:off x="-13855" y="0"/>
            <a:ext cx="12205855" cy="6858000"/>
          </a:xfrm>
          <a:prstGeom prst="rect">
            <a:avLst/>
          </a:prstGeom>
        </p:spPr>
      </p:pic>
      <p:sp>
        <p:nvSpPr>
          <p:cNvPr id="3" name="Delay 2">
            <a:extLst>
              <a:ext uri="{FF2B5EF4-FFF2-40B4-BE49-F238E27FC236}">
                <a16:creationId xmlns:a16="http://schemas.microsoft.com/office/drawing/2014/main" id="{FD24B98E-9A50-2EA7-266A-185FFDFD2355}"/>
              </a:ext>
            </a:extLst>
          </p:cNvPr>
          <p:cNvSpPr/>
          <p:nvPr/>
        </p:nvSpPr>
        <p:spPr>
          <a:xfrm>
            <a:off x="-1111555" y="-4062948"/>
            <a:ext cx="10986655" cy="11152402"/>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4" name="TextBox 12">
            <a:extLst>
              <a:ext uri="{FF2B5EF4-FFF2-40B4-BE49-F238E27FC236}">
                <a16:creationId xmlns:a16="http://schemas.microsoft.com/office/drawing/2014/main" id="{84DBA8FA-6483-0880-16B4-62F0244D31C5}"/>
              </a:ext>
            </a:extLst>
          </p:cNvPr>
          <p:cNvSpPr txBox="1"/>
          <p:nvPr/>
        </p:nvSpPr>
        <p:spPr>
          <a:xfrm>
            <a:off x="558800" y="522823"/>
            <a:ext cx="8208823" cy="690317"/>
          </a:xfrm>
          <a:prstGeom prst="rect">
            <a:avLst/>
          </a:prstGeom>
        </p:spPr>
        <p:txBody>
          <a:bodyPr wrap="square" lIns="0" tIns="0" rIns="0" bIns="0" rtlCol="0" anchor="t">
            <a:spAutoFit/>
          </a:bodyPr>
          <a:lstStyle/>
          <a:p>
            <a:pPr defTabSz="609630">
              <a:lnSpc>
                <a:spcPts val="5316"/>
              </a:lnSpc>
            </a:pPr>
            <a:r>
              <a:rPr lang="en-US" sz="5334" b="1" dirty="0">
                <a:solidFill>
                  <a:srgbClr val="00476B"/>
                </a:solidFill>
                <a:latin typeface="Calibri" panose="020F0502020204030204" pitchFamily="34" charset="0"/>
                <a:ea typeface="Sunflower" pitchFamily="2" charset="0"/>
                <a:cs typeface="Calibri" panose="020F0502020204030204" pitchFamily="34" charset="0"/>
              </a:rPr>
              <a:t>Arizona</a:t>
            </a:r>
          </a:p>
        </p:txBody>
      </p:sp>
      <p:sp>
        <p:nvSpPr>
          <p:cNvPr id="5" name="AutoShape 13">
            <a:extLst>
              <a:ext uri="{FF2B5EF4-FFF2-40B4-BE49-F238E27FC236}">
                <a16:creationId xmlns:a16="http://schemas.microsoft.com/office/drawing/2014/main" id="{5985D845-C014-5871-2A7A-4FFECF4DF71B}"/>
              </a:ext>
            </a:extLst>
          </p:cNvPr>
          <p:cNvSpPr/>
          <p:nvPr/>
        </p:nvSpPr>
        <p:spPr>
          <a:xfrm>
            <a:off x="0" y="1447800"/>
            <a:ext cx="6451600" cy="0"/>
          </a:xfrm>
          <a:prstGeom prst="line">
            <a:avLst/>
          </a:prstGeom>
          <a:ln w="76200" cap="flat">
            <a:solidFill>
              <a:srgbClr val="C05711"/>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7" name="Picture 6" descr="A picture containing text, clipart&#10;&#10;Description automatically generated">
            <a:extLst>
              <a:ext uri="{FF2B5EF4-FFF2-40B4-BE49-F238E27FC236}">
                <a16:creationId xmlns:a16="http://schemas.microsoft.com/office/drawing/2014/main" id="{0B3376DD-9E10-CB35-BC96-528CF65B4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300" y="6019800"/>
            <a:ext cx="1402500" cy="476590"/>
          </a:xfrm>
          <a:prstGeom prst="rect">
            <a:avLst/>
          </a:prstGeom>
        </p:spPr>
      </p:pic>
      <p:sp>
        <p:nvSpPr>
          <p:cNvPr id="9" name="TextBox 8">
            <a:extLst>
              <a:ext uri="{FF2B5EF4-FFF2-40B4-BE49-F238E27FC236}">
                <a16:creationId xmlns:a16="http://schemas.microsoft.com/office/drawing/2014/main" id="{486D35AB-A1B6-A03B-61F0-D112241F7BA2}"/>
              </a:ext>
            </a:extLst>
          </p:cNvPr>
          <p:cNvSpPr txBox="1"/>
          <p:nvPr/>
        </p:nvSpPr>
        <p:spPr>
          <a:xfrm>
            <a:off x="471557" y="1589873"/>
            <a:ext cx="7650023" cy="3785652"/>
          </a:xfrm>
          <a:prstGeom prst="rect">
            <a:avLst/>
          </a:prstGeom>
          <a:noFill/>
        </p:spPr>
        <p:txBody>
          <a:bodyPr wrap="square">
            <a:spAutoFit/>
          </a:bodyPr>
          <a:lstStyle/>
          <a:p>
            <a:pPr defTabSz="609630">
              <a:lnSpc>
                <a:spcPts val="2427"/>
              </a:lnSpc>
            </a:pPr>
            <a:r>
              <a:rPr lang="en-US" sz="2133" dirty="0">
                <a:solidFill>
                  <a:srgbClr val="000000"/>
                </a:solidFill>
                <a:latin typeface="Calibri 1"/>
              </a:rPr>
              <a:t>Legislature considered at least 8 vaccine related bills, with 2 bills passing the chamber and ultimately vetoed by the Governor.</a:t>
            </a:r>
          </a:p>
          <a:p>
            <a:pPr defTabSz="609630">
              <a:lnSpc>
                <a:spcPts val="2427"/>
              </a:lnSpc>
            </a:pPr>
            <a:endParaRPr lang="en-US" sz="2133" dirty="0">
              <a:solidFill>
                <a:srgbClr val="000000"/>
              </a:solidFill>
              <a:latin typeface="Calibri 1"/>
            </a:endParaRPr>
          </a:p>
          <a:p>
            <a:pPr marL="304815" indent="-304815" defTabSz="609630">
              <a:lnSpc>
                <a:spcPts val="2427"/>
              </a:lnSpc>
              <a:buFont typeface="Arial" panose="020B0604020202020204" pitchFamily="34" charset="0"/>
              <a:buChar char="•"/>
            </a:pPr>
            <a:r>
              <a:rPr lang="en-US" sz="2133" dirty="0">
                <a:solidFill>
                  <a:srgbClr val="000000"/>
                </a:solidFill>
                <a:latin typeface="Calibri 1"/>
                <a:hlinkClick r:id="rId5"/>
              </a:rPr>
              <a:t>HB 2474</a:t>
            </a:r>
            <a:r>
              <a:rPr lang="en-US" sz="2133" dirty="0">
                <a:solidFill>
                  <a:srgbClr val="000000"/>
                </a:solidFill>
                <a:latin typeface="Calibri 1"/>
              </a:rPr>
              <a:t>: Would prohibit adding a vaccine under an EUA to the school entry vaccination requirements</a:t>
            </a:r>
            <a:r>
              <a:rPr lang="en-US" sz="2133" dirty="0">
                <a:solidFill>
                  <a:srgbClr val="FF0000"/>
                </a:solidFill>
                <a:latin typeface="Calibri 1"/>
              </a:rPr>
              <a:t> VETOED</a:t>
            </a:r>
            <a:endParaRPr lang="en-US" sz="2133" dirty="0">
              <a:solidFill>
                <a:srgbClr val="000000"/>
              </a:solidFill>
              <a:latin typeface="Calibri 1"/>
            </a:endParaRPr>
          </a:p>
          <a:p>
            <a:pPr marL="304815" indent="-304815" defTabSz="609630">
              <a:lnSpc>
                <a:spcPts val="2427"/>
              </a:lnSpc>
              <a:buFont typeface="Arial" panose="020B0604020202020204" pitchFamily="34" charset="0"/>
              <a:buChar char="•"/>
            </a:pPr>
            <a:endParaRPr lang="en-US" sz="2133" dirty="0">
              <a:solidFill>
                <a:srgbClr val="000000"/>
              </a:solidFill>
              <a:latin typeface="Calibri 1"/>
            </a:endParaRPr>
          </a:p>
          <a:p>
            <a:pPr marL="304815" indent="-304815" defTabSz="609630">
              <a:lnSpc>
                <a:spcPts val="2427"/>
              </a:lnSpc>
              <a:buFont typeface="Arial" panose="020B0604020202020204" pitchFamily="34" charset="0"/>
              <a:buChar char="•"/>
            </a:pPr>
            <a:r>
              <a:rPr lang="en-US" sz="2133" dirty="0">
                <a:solidFill>
                  <a:srgbClr val="000000"/>
                </a:solidFill>
                <a:latin typeface="Calibri 1"/>
                <a:hlinkClick r:id="rId6"/>
              </a:rPr>
              <a:t>SB 1250</a:t>
            </a:r>
            <a:r>
              <a:rPr lang="en-US" sz="2133" dirty="0">
                <a:solidFill>
                  <a:srgbClr val="000000"/>
                </a:solidFill>
                <a:latin typeface="Calibri 1"/>
              </a:rPr>
              <a:t>: Would require employers to recognize religious exemptions for the COVID-19 vaccine, influenza vaccine, and any vaccines under an EUA.</a:t>
            </a:r>
            <a:r>
              <a:rPr lang="en-US" sz="2133" dirty="0">
                <a:solidFill>
                  <a:srgbClr val="FF0000"/>
                </a:solidFill>
                <a:latin typeface="Calibri 1"/>
              </a:rPr>
              <a:t> VETOED</a:t>
            </a: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p:txBody>
      </p:sp>
      <p:pic>
        <p:nvPicPr>
          <p:cNvPr id="10" name="Picture 9" descr="An orange outline of a state&#10;&#10;Description automatically generated">
            <a:extLst>
              <a:ext uri="{FF2B5EF4-FFF2-40B4-BE49-F238E27FC236}">
                <a16:creationId xmlns:a16="http://schemas.microsoft.com/office/drawing/2014/main" id="{75305F8F-7D64-FC0A-4CAD-D1FC89879A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0551" y="2639967"/>
            <a:ext cx="2417929" cy="3018223"/>
          </a:xfrm>
          <a:prstGeom prst="rect">
            <a:avLst/>
          </a:prstGeom>
        </p:spPr>
      </p:pic>
    </p:spTree>
    <p:extLst>
      <p:ext uri="{BB962C8B-B14F-4D97-AF65-F5344CB8AC3E}">
        <p14:creationId xmlns:p14="http://schemas.microsoft.com/office/powerpoint/2010/main" val="3817531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CB3E54-A631-CCA2-1BDD-10033DB2DE0D}"/>
              </a:ext>
            </a:extLst>
          </p:cNvPr>
          <p:cNvPicPr>
            <a:picLocks noChangeAspect="1"/>
          </p:cNvPicPr>
          <p:nvPr/>
        </p:nvPicPr>
        <p:blipFill rotWithShape="1">
          <a:blip r:embed="rId3">
            <a:extLst>
              <a:ext uri="{28A0092B-C50C-407E-A947-70E740481C1C}">
                <a14:useLocalDpi xmlns:a14="http://schemas.microsoft.com/office/drawing/2010/main" val="0"/>
              </a:ext>
            </a:extLst>
          </a:blip>
          <a:srcRect l="9731"/>
          <a:stretch/>
        </p:blipFill>
        <p:spPr>
          <a:xfrm>
            <a:off x="-13855" y="0"/>
            <a:ext cx="12205855" cy="6858000"/>
          </a:xfrm>
          <a:prstGeom prst="rect">
            <a:avLst/>
          </a:prstGeom>
        </p:spPr>
      </p:pic>
      <p:sp>
        <p:nvSpPr>
          <p:cNvPr id="3" name="Delay 2">
            <a:extLst>
              <a:ext uri="{FF2B5EF4-FFF2-40B4-BE49-F238E27FC236}">
                <a16:creationId xmlns:a16="http://schemas.microsoft.com/office/drawing/2014/main" id="{FD24B98E-9A50-2EA7-266A-185FFDFD2355}"/>
              </a:ext>
            </a:extLst>
          </p:cNvPr>
          <p:cNvSpPr/>
          <p:nvPr/>
        </p:nvSpPr>
        <p:spPr>
          <a:xfrm>
            <a:off x="-1111555" y="-4062948"/>
            <a:ext cx="10986655" cy="11152402"/>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4" name="TextBox 12">
            <a:extLst>
              <a:ext uri="{FF2B5EF4-FFF2-40B4-BE49-F238E27FC236}">
                <a16:creationId xmlns:a16="http://schemas.microsoft.com/office/drawing/2014/main" id="{84DBA8FA-6483-0880-16B4-62F0244D31C5}"/>
              </a:ext>
            </a:extLst>
          </p:cNvPr>
          <p:cNvSpPr txBox="1"/>
          <p:nvPr/>
        </p:nvSpPr>
        <p:spPr>
          <a:xfrm>
            <a:off x="558800" y="522823"/>
            <a:ext cx="8208823" cy="690317"/>
          </a:xfrm>
          <a:prstGeom prst="rect">
            <a:avLst/>
          </a:prstGeom>
        </p:spPr>
        <p:txBody>
          <a:bodyPr wrap="square" lIns="0" tIns="0" rIns="0" bIns="0" rtlCol="0" anchor="t">
            <a:spAutoFit/>
          </a:bodyPr>
          <a:lstStyle/>
          <a:p>
            <a:pPr defTabSz="609630">
              <a:lnSpc>
                <a:spcPts val="5316"/>
              </a:lnSpc>
            </a:pPr>
            <a:r>
              <a:rPr lang="en-US" sz="5334" b="1" dirty="0">
                <a:solidFill>
                  <a:srgbClr val="00476B"/>
                </a:solidFill>
                <a:latin typeface="Calibri" panose="020F0502020204030204" pitchFamily="34" charset="0"/>
                <a:ea typeface="Sunflower" pitchFamily="2" charset="0"/>
                <a:cs typeface="Calibri" panose="020F0502020204030204" pitchFamily="34" charset="0"/>
              </a:rPr>
              <a:t>Louisiana</a:t>
            </a:r>
          </a:p>
        </p:txBody>
      </p:sp>
      <p:sp>
        <p:nvSpPr>
          <p:cNvPr id="5" name="AutoShape 13">
            <a:extLst>
              <a:ext uri="{FF2B5EF4-FFF2-40B4-BE49-F238E27FC236}">
                <a16:creationId xmlns:a16="http://schemas.microsoft.com/office/drawing/2014/main" id="{5985D845-C014-5871-2A7A-4FFECF4DF71B}"/>
              </a:ext>
            </a:extLst>
          </p:cNvPr>
          <p:cNvSpPr/>
          <p:nvPr/>
        </p:nvSpPr>
        <p:spPr>
          <a:xfrm>
            <a:off x="0" y="1447800"/>
            <a:ext cx="6451600" cy="0"/>
          </a:xfrm>
          <a:prstGeom prst="line">
            <a:avLst/>
          </a:prstGeom>
          <a:ln w="76200" cap="flat">
            <a:solidFill>
              <a:srgbClr val="C05711"/>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7" name="Picture 6" descr="A picture containing text, clipart&#10;&#10;Description automatically generated">
            <a:extLst>
              <a:ext uri="{FF2B5EF4-FFF2-40B4-BE49-F238E27FC236}">
                <a16:creationId xmlns:a16="http://schemas.microsoft.com/office/drawing/2014/main" id="{0B3376DD-9E10-CB35-BC96-528CF65B4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300" y="6019800"/>
            <a:ext cx="1402500" cy="476590"/>
          </a:xfrm>
          <a:prstGeom prst="rect">
            <a:avLst/>
          </a:prstGeom>
        </p:spPr>
      </p:pic>
      <p:sp>
        <p:nvSpPr>
          <p:cNvPr id="9" name="TextBox 8">
            <a:extLst>
              <a:ext uri="{FF2B5EF4-FFF2-40B4-BE49-F238E27FC236}">
                <a16:creationId xmlns:a16="http://schemas.microsoft.com/office/drawing/2014/main" id="{486D35AB-A1B6-A03B-61F0-D112241F7BA2}"/>
              </a:ext>
            </a:extLst>
          </p:cNvPr>
          <p:cNvSpPr txBox="1"/>
          <p:nvPr/>
        </p:nvSpPr>
        <p:spPr>
          <a:xfrm>
            <a:off x="471557" y="1589873"/>
            <a:ext cx="7650023" cy="4093428"/>
          </a:xfrm>
          <a:prstGeom prst="rect">
            <a:avLst/>
          </a:prstGeom>
          <a:noFill/>
        </p:spPr>
        <p:txBody>
          <a:bodyPr wrap="square">
            <a:spAutoFit/>
          </a:bodyPr>
          <a:lstStyle/>
          <a:p>
            <a:pPr defTabSz="609630">
              <a:lnSpc>
                <a:spcPts val="2427"/>
              </a:lnSpc>
            </a:pPr>
            <a:r>
              <a:rPr lang="en-US" sz="2133" dirty="0">
                <a:solidFill>
                  <a:srgbClr val="000000"/>
                </a:solidFill>
                <a:latin typeface="Calibri 1"/>
              </a:rPr>
              <a:t>Legislature considered at least 7 vaccine related bills, with 2 bills passing the chamber and the Governor vetoing 1.</a:t>
            </a:r>
          </a:p>
          <a:p>
            <a:pPr marL="304815" indent="-304815" defTabSz="609630">
              <a:lnSpc>
                <a:spcPts val="2427"/>
              </a:lnSpc>
              <a:buFont typeface="Arial" panose="020B0604020202020204" pitchFamily="34" charset="0"/>
              <a:buChar char="•"/>
            </a:pPr>
            <a:endParaRPr lang="en-US" sz="2133" dirty="0">
              <a:solidFill>
                <a:srgbClr val="000000"/>
              </a:solidFill>
              <a:latin typeface="Calibri 1"/>
            </a:endParaRPr>
          </a:p>
          <a:p>
            <a:pPr marL="304815" indent="-304815" defTabSz="609630">
              <a:lnSpc>
                <a:spcPts val="2427"/>
              </a:lnSpc>
              <a:buFont typeface="Arial" panose="020B0604020202020204" pitchFamily="34" charset="0"/>
              <a:buChar char="•"/>
            </a:pPr>
            <a:r>
              <a:rPr lang="en-US" sz="2133" dirty="0">
                <a:solidFill>
                  <a:srgbClr val="000000"/>
                </a:solidFill>
                <a:latin typeface="Calibri 1"/>
                <a:hlinkClick r:id="rId5"/>
              </a:rPr>
              <a:t>HB 291</a:t>
            </a:r>
            <a:r>
              <a:rPr lang="en-US" sz="2133" dirty="0">
                <a:solidFill>
                  <a:srgbClr val="000000"/>
                </a:solidFill>
                <a:latin typeface="Calibri 1"/>
              </a:rPr>
              <a:t>: Prohibits nursing home facilities from requiring visitors to submit proof of vaccination. </a:t>
            </a:r>
            <a:r>
              <a:rPr lang="en-US" sz="2133" dirty="0">
                <a:solidFill>
                  <a:srgbClr val="00B050"/>
                </a:solidFill>
                <a:latin typeface="Calibri 1"/>
              </a:rPr>
              <a:t>ENACTED</a:t>
            </a:r>
          </a:p>
          <a:p>
            <a:pPr marL="304815" indent="-304815" defTabSz="609630">
              <a:lnSpc>
                <a:spcPts val="2427"/>
              </a:lnSpc>
              <a:buFont typeface="Arial" panose="020B0604020202020204" pitchFamily="34" charset="0"/>
              <a:buChar char="•"/>
            </a:pPr>
            <a:endParaRPr lang="en-US" sz="2133" dirty="0">
              <a:solidFill>
                <a:srgbClr val="000000"/>
              </a:solidFill>
              <a:latin typeface="Calibri 1"/>
            </a:endParaRPr>
          </a:p>
          <a:p>
            <a:pPr marL="304815" indent="-304815" defTabSz="609630">
              <a:lnSpc>
                <a:spcPts val="2427"/>
              </a:lnSpc>
              <a:buFont typeface="Arial" panose="020B0604020202020204" pitchFamily="34" charset="0"/>
              <a:buChar char="•"/>
            </a:pPr>
            <a:r>
              <a:rPr lang="en-US" sz="2133" dirty="0">
                <a:solidFill>
                  <a:srgbClr val="000000"/>
                </a:solidFill>
                <a:latin typeface="Calibri 1"/>
                <a:hlinkClick r:id="rId6"/>
              </a:rPr>
              <a:t>HB 399</a:t>
            </a:r>
            <a:r>
              <a:rPr lang="en-US" sz="2133" dirty="0">
                <a:solidFill>
                  <a:srgbClr val="000000"/>
                </a:solidFill>
                <a:latin typeface="Calibri 1"/>
              </a:rPr>
              <a:t>: Requires any communication about student immunization requirements include language about medical and non-medical exemptions. </a:t>
            </a:r>
            <a:r>
              <a:rPr lang="en-US" sz="2133" dirty="0">
                <a:solidFill>
                  <a:srgbClr val="FF0000"/>
                </a:solidFill>
                <a:latin typeface="Calibri 1"/>
              </a:rPr>
              <a:t>VETOED</a:t>
            </a: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a:p>
            <a:pPr defTabSz="609630">
              <a:lnSpc>
                <a:spcPts val="2427"/>
              </a:lnSpc>
            </a:pPr>
            <a:endParaRPr lang="en-US" sz="2133" dirty="0">
              <a:solidFill>
                <a:srgbClr val="000000"/>
              </a:solidFill>
              <a:latin typeface="Calibri 1"/>
            </a:endParaRPr>
          </a:p>
        </p:txBody>
      </p:sp>
      <p:pic>
        <p:nvPicPr>
          <p:cNvPr id="8" name="Picture 7" descr="An orange outline of a state&#10;&#10;Description automatically generated">
            <a:extLst>
              <a:ext uri="{FF2B5EF4-FFF2-40B4-BE49-F238E27FC236}">
                <a16:creationId xmlns:a16="http://schemas.microsoft.com/office/drawing/2014/main" id="{D2678BB2-433E-3E95-1FA2-D65BADDAA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4164" y="3131692"/>
            <a:ext cx="2434341" cy="2196597"/>
          </a:xfrm>
          <a:prstGeom prst="rect">
            <a:avLst/>
          </a:prstGeom>
        </p:spPr>
      </p:pic>
    </p:spTree>
    <p:extLst>
      <p:ext uri="{BB962C8B-B14F-4D97-AF65-F5344CB8AC3E}">
        <p14:creationId xmlns:p14="http://schemas.microsoft.com/office/powerpoint/2010/main" val="3630863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21DCF2D-B788-2F44-EEB6-2972EEEFC819}"/>
              </a:ext>
            </a:extLst>
          </p:cNvPr>
          <p:cNvGrpSpPr/>
          <p:nvPr/>
        </p:nvGrpSpPr>
        <p:grpSpPr>
          <a:xfrm>
            <a:off x="0" y="0"/>
            <a:ext cx="3829093" cy="6858000"/>
            <a:chOff x="0" y="0"/>
            <a:chExt cx="7658186" cy="13716000"/>
          </a:xfrm>
        </p:grpSpPr>
        <p:pic>
          <p:nvPicPr>
            <p:cNvPr id="3" name="Picture 3">
              <a:extLst>
                <a:ext uri="{FF2B5EF4-FFF2-40B4-BE49-F238E27FC236}">
                  <a16:creationId xmlns:a16="http://schemas.microsoft.com/office/drawing/2014/main" id="{C648BA5C-A518-812A-FC81-F0D1DD8348E0}"/>
                </a:ext>
              </a:extLst>
            </p:cNvPr>
            <p:cNvPicPr>
              <a:picLocks noChangeAspect="1"/>
            </p:cNvPicPr>
            <p:nvPr/>
          </p:nvPicPr>
          <p:blipFill>
            <a:blip r:embed="rId3"/>
            <a:srcRect l="8209" r="8209"/>
            <a:stretch>
              <a:fillRect/>
            </a:stretch>
          </p:blipFill>
          <p:spPr>
            <a:xfrm>
              <a:off x="0" y="0"/>
              <a:ext cx="7658186" cy="13716000"/>
            </a:xfrm>
            <a:prstGeom prst="rect">
              <a:avLst/>
            </a:prstGeom>
          </p:spPr>
        </p:pic>
      </p:grpSp>
      <p:sp>
        <p:nvSpPr>
          <p:cNvPr id="4" name="AutoShape 4">
            <a:extLst>
              <a:ext uri="{FF2B5EF4-FFF2-40B4-BE49-F238E27FC236}">
                <a16:creationId xmlns:a16="http://schemas.microsoft.com/office/drawing/2014/main" id="{E9252624-AD0A-607E-F67F-4B7073136522}"/>
              </a:ext>
            </a:extLst>
          </p:cNvPr>
          <p:cNvSpPr/>
          <p:nvPr/>
        </p:nvSpPr>
        <p:spPr>
          <a:xfrm>
            <a:off x="4247080" y="1346200"/>
            <a:ext cx="7259121" cy="0"/>
          </a:xfrm>
          <a:prstGeom prst="line">
            <a:avLst/>
          </a:prstGeom>
          <a:ln w="47625" cap="flat">
            <a:solidFill>
              <a:srgbClr val="1D3880"/>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5" name="Picture 6">
            <a:extLst>
              <a:ext uri="{FF2B5EF4-FFF2-40B4-BE49-F238E27FC236}">
                <a16:creationId xmlns:a16="http://schemas.microsoft.com/office/drawing/2014/main" id="{3C5D84C4-F257-F121-0041-5F14DE3CEB00}"/>
              </a:ext>
            </a:extLst>
          </p:cNvPr>
          <p:cNvPicPr>
            <a:picLocks noChangeAspect="1"/>
          </p:cNvPicPr>
          <p:nvPr/>
        </p:nvPicPr>
        <p:blipFill>
          <a:blip r:embed="rId4"/>
          <a:srcRect/>
          <a:stretch>
            <a:fillRect/>
          </a:stretch>
        </p:blipFill>
        <p:spPr>
          <a:xfrm>
            <a:off x="10428032" y="6040516"/>
            <a:ext cx="1399473" cy="476590"/>
          </a:xfrm>
          <a:prstGeom prst="rect">
            <a:avLst/>
          </a:prstGeom>
        </p:spPr>
      </p:pic>
      <p:grpSp>
        <p:nvGrpSpPr>
          <p:cNvPr id="6" name="Group 7">
            <a:extLst>
              <a:ext uri="{FF2B5EF4-FFF2-40B4-BE49-F238E27FC236}">
                <a16:creationId xmlns:a16="http://schemas.microsoft.com/office/drawing/2014/main" id="{4CF9AF79-38A7-B3C6-4FFC-2DAC272351D0}"/>
              </a:ext>
            </a:extLst>
          </p:cNvPr>
          <p:cNvGrpSpPr/>
          <p:nvPr/>
        </p:nvGrpSpPr>
        <p:grpSpPr>
          <a:xfrm>
            <a:off x="4318367" y="4221412"/>
            <a:ext cx="7487305" cy="1453414"/>
            <a:chOff x="0" y="0"/>
            <a:chExt cx="2957947" cy="574188"/>
          </a:xfrm>
        </p:grpSpPr>
        <p:sp>
          <p:nvSpPr>
            <p:cNvPr id="7" name="Freeform 8">
              <a:extLst>
                <a:ext uri="{FF2B5EF4-FFF2-40B4-BE49-F238E27FC236}">
                  <a16:creationId xmlns:a16="http://schemas.microsoft.com/office/drawing/2014/main" id="{3FF66FFD-616B-F546-5858-36D5596F1E94}"/>
                </a:ext>
              </a:extLst>
            </p:cNvPr>
            <p:cNvSpPr/>
            <p:nvPr/>
          </p:nvSpPr>
          <p:spPr>
            <a:xfrm>
              <a:off x="0" y="0"/>
              <a:ext cx="2957947" cy="574188"/>
            </a:xfrm>
            <a:custGeom>
              <a:avLst/>
              <a:gdLst/>
              <a:ahLst/>
              <a:cxnLst/>
              <a:rect l="l" t="t" r="r" b="b"/>
              <a:pathLst>
                <a:path w="2957947" h="574188">
                  <a:moveTo>
                    <a:pt x="0" y="0"/>
                  </a:moveTo>
                  <a:lnTo>
                    <a:pt x="2957947" y="0"/>
                  </a:lnTo>
                  <a:lnTo>
                    <a:pt x="2957947" y="574188"/>
                  </a:lnTo>
                  <a:lnTo>
                    <a:pt x="0" y="574188"/>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9">
              <a:extLst>
                <a:ext uri="{FF2B5EF4-FFF2-40B4-BE49-F238E27FC236}">
                  <a16:creationId xmlns:a16="http://schemas.microsoft.com/office/drawing/2014/main" id="{8D4E65BC-7466-46D0-5FFA-8815A33D2C01}"/>
                </a:ext>
              </a:extLst>
            </p:cNvPr>
            <p:cNvSpPr txBox="1"/>
            <p:nvPr/>
          </p:nvSpPr>
          <p:spPr>
            <a:xfrm>
              <a:off x="0" y="-104775"/>
              <a:ext cx="812800" cy="917575"/>
            </a:xfrm>
            <a:prstGeom prst="rect">
              <a:avLst/>
            </a:prstGeom>
          </p:spPr>
          <p:txBody>
            <a:bodyPr lIns="33867" tIns="33867" rIns="33867" bIns="33867" rtlCol="0" anchor="ctr"/>
            <a:lstStyle/>
            <a:p>
              <a:pPr algn="ctr" defTabSz="609630">
                <a:lnSpc>
                  <a:spcPts val="2279"/>
                </a:lnSpc>
              </a:pPr>
              <a:endParaRPr sz="1200">
                <a:solidFill>
                  <a:prstClr val="black"/>
                </a:solidFill>
                <a:latin typeface="Calibri"/>
              </a:endParaRPr>
            </a:p>
          </p:txBody>
        </p:sp>
      </p:grpSp>
      <p:pic>
        <p:nvPicPr>
          <p:cNvPr id="9" name="Picture 10">
            <a:extLst>
              <a:ext uri="{FF2B5EF4-FFF2-40B4-BE49-F238E27FC236}">
                <a16:creationId xmlns:a16="http://schemas.microsoft.com/office/drawing/2014/main" id="{E8156428-E4DE-F5C0-68B7-E472346DDB51}"/>
              </a:ext>
            </a:extLst>
          </p:cNvPr>
          <p:cNvPicPr>
            <a:picLocks noChangeAspect="1"/>
          </p:cNvPicPr>
          <p:nvPr/>
        </p:nvPicPr>
        <p:blipFill>
          <a:blip r:embed="rId5"/>
          <a:srcRect t="912" b="61343"/>
          <a:stretch>
            <a:fillRect/>
          </a:stretch>
        </p:blipFill>
        <p:spPr>
          <a:xfrm>
            <a:off x="3812497" y="4296773"/>
            <a:ext cx="8379503" cy="1453415"/>
          </a:xfrm>
          <a:prstGeom prst="rect">
            <a:avLst/>
          </a:prstGeom>
        </p:spPr>
      </p:pic>
      <p:sp>
        <p:nvSpPr>
          <p:cNvPr id="10" name="TextBox 11">
            <a:extLst>
              <a:ext uri="{FF2B5EF4-FFF2-40B4-BE49-F238E27FC236}">
                <a16:creationId xmlns:a16="http://schemas.microsoft.com/office/drawing/2014/main" id="{A3B11195-6E14-A7C5-9B67-5608D46BA8C4}"/>
              </a:ext>
            </a:extLst>
          </p:cNvPr>
          <p:cNvSpPr txBox="1"/>
          <p:nvPr/>
        </p:nvSpPr>
        <p:spPr>
          <a:xfrm>
            <a:off x="4086426" y="1584619"/>
            <a:ext cx="7580426" cy="2313839"/>
          </a:xfrm>
          <a:prstGeom prst="rect">
            <a:avLst/>
          </a:prstGeom>
        </p:spPr>
        <p:txBody>
          <a:bodyPr lIns="0" tIns="0" rIns="0" bIns="0" rtlCol="0" anchor="t">
            <a:spAutoFit/>
          </a:bodyPr>
          <a:lstStyle/>
          <a:p>
            <a:pPr marL="544433" lvl="1" indent="-342917" defTabSz="609630">
              <a:lnSpc>
                <a:spcPts val="2613"/>
              </a:lnSpc>
              <a:buFont typeface="Arial" panose="020B0604020202020204" pitchFamily="34" charset="0"/>
              <a:buChar char="•"/>
            </a:pPr>
            <a:r>
              <a:rPr lang="en-US" sz="1867" dirty="0">
                <a:solidFill>
                  <a:srgbClr val="212529"/>
                </a:solidFill>
                <a:latin typeface="Calibri" panose="020F0502020204030204" pitchFamily="34" charset="0"/>
                <a:cs typeface="Calibri" panose="020F0502020204030204" pitchFamily="34" charset="0"/>
              </a:rPr>
              <a:t>Building relationships with key legislators, as possible</a:t>
            </a:r>
          </a:p>
          <a:p>
            <a:pPr marL="544433" lvl="1" indent="-342917" defTabSz="609630">
              <a:lnSpc>
                <a:spcPts val="2613"/>
              </a:lnSpc>
              <a:buFont typeface="Arial" panose="020B0604020202020204" pitchFamily="34" charset="0"/>
              <a:buChar char="•"/>
            </a:pPr>
            <a:endParaRPr lang="en-US" sz="1867" dirty="0">
              <a:solidFill>
                <a:srgbClr val="212529"/>
              </a:solidFill>
              <a:latin typeface="Calibri" panose="020F0502020204030204" pitchFamily="34" charset="0"/>
              <a:cs typeface="Calibri" panose="020F0502020204030204" pitchFamily="34" charset="0"/>
            </a:endParaRPr>
          </a:p>
          <a:p>
            <a:pPr marL="544433" lvl="1" indent="-342917" defTabSz="609630">
              <a:lnSpc>
                <a:spcPts val="2613"/>
              </a:lnSpc>
              <a:buFont typeface="Arial" panose="020B0604020202020204" pitchFamily="34" charset="0"/>
              <a:buChar char="•"/>
            </a:pPr>
            <a:r>
              <a:rPr lang="en-US" sz="1867" dirty="0">
                <a:solidFill>
                  <a:srgbClr val="212529"/>
                </a:solidFill>
                <a:latin typeface="Calibri" panose="020F0502020204030204" pitchFamily="34" charset="0"/>
                <a:cs typeface="Calibri" panose="020F0502020204030204" pitchFamily="34" charset="0"/>
              </a:rPr>
              <a:t>Providing information on existing vaccination program and how it aligns with national best practices</a:t>
            </a:r>
          </a:p>
          <a:p>
            <a:pPr marL="544433" lvl="1" indent="-342917" defTabSz="609630">
              <a:lnSpc>
                <a:spcPts val="2613"/>
              </a:lnSpc>
              <a:buFont typeface="+mj-lt"/>
              <a:buAutoNum type="arabicPeriod"/>
            </a:pPr>
            <a:endParaRPr lang="en-US" sz="1867" dirty="0">
              <a:solidFill>
                <a:srgbClr val="212529"/>
              </a:solidFill>
              <a:latin typeface="Calibri" panose="020F0502020204030204" pitchFamily="34" charset="0"/>
              <a:cs typeface="Calibri" panose="020F0502020204030204" pitchFamily="34" charset="0"/>
            </a:endParaRPr>
          </a:p>
          <a:p>
            <a:pPr marL="544433" lvl="1" indent="-342917" defTabSz="609630">
              <a:lnSpc>
                <a:spcPts val="2613"/>
              </a:lnSpc>
              <a:buFont typeface="Arial" panose="020B0604020202020204" pitchFamily="34" charset="0"/>
              <a:buChar char="•"/>
            </a:pPr>
            <a:r>
              <a:rPr lang="en-US" sz="1867" dirty="0">
                <a:solidFill>
                  <a:srgbClr val="212529"/>
                </a:solidFill>
                <a:latin typeface="Calibri" panose="020F0502020204030204" pitchFamily="34" charset="0"/>
                <a:cs typeface="Calibri" panose="020F0502020204030204" pitchFamily="34" charset="0"/>
              </a:rPr>
              <a:t>Grassroots advocates vocal support for vaccination policies</a:t>
            </a:r>
          </a:p>
          <a:p>
            <a:pPr marL="201516" lvl="1" defTabSz="609630">
              <a:lnSpc>
                <a:spcPts val="2613"/>
              </a:lnSpc>
            </a:pPr>
            <a:endParaRPr lang="en-US" sz="1867" dirty="0">
              <a:solidFill>
                <a:srgbClr val="212529"/>
              </a:solidFill>
              <a:latin typeface="Calibri" panose="020F0502020204030204" pitchFamily="34" charset="0"/>
              <a:cs typeface="Calibri" panose="020F0502020204030204" pitchFamily="34" charset="0"/>
            </a:endParaRPr>
          </a:p>
        </p:txBody>
      </p:sp>
      <p:sp>
        <p:nvSpPr>
          <p:cNvPr id="11" name="TextBox 12">
            <a:extLst>
              <a:ext uri="{FF2B5EF4-FFF2-40B4-BE49-F238E27FC236}">
                <a16:creationId xmlns:a16="http://schemas.microsoft.com/office/drawing/2014/main" id="{5F3A3A26-D670-E67A-733F-64717F8863EA}"/>
              </a:ext>
            </a:extLst>
          </p:cNvPr>
          <p:cNvSpPr txBox="1"/>
          <p:nvPr/>
        </p:nvSpPr>
        <p:spPr>
          <a:xfrm>
            <a:off x="3986361" y="4375591"/>
            <a:ext cx="7819311" cy="1332801"/>
          </a:xfrm>
          <a:prstGeom prst="rect">
            <a:avLst/>
          </a:prstGeom>
        </p:spPr>
        <p:txBody>
          <a:bodyPr wrap="square" lIns="0" tIns="0" rIns="0" bIns="0" rtlCol="0" anchor="t">
            <a:spAutoFit/>
          </a:bodyPr>
          <a:lstStyle/>
          <a:p>
            <a:pPr algn="ctr" defTabSz="609630">
              <a:lnSpc>
                <a:spcPts val="3596"/>
              </a:lnSpc>
            </a:pPr>
            <a:r>
              <a:rPr lang="en-US" sz="1867" dirty="0">
                <a:solidFill>
                  <a:srgbClr val="FFFFFF"/>
                </a:solidFill>
                <a:latin typeface="Calibri"/>
                <a:cs typeface="Calibri"/>
              </a:rPr>
              <a:t>“….existing school and daycare vaccination laws are a public health success and really a necessity to continue to protect children and communities, and must be preserved.” – Claire Hannan, Executive Director of AIM</a:t>
            </a:r>
            <a:endParaRPr lang="en-US" sz="1600" dirty="0">
              <a:solidFill>
                <a:srgbClr val="FFFFFF"/>
              </a:solidFill>
              <a:latin typeface="Calibri"/>
              <a:cs typeface="Calibri"/>
            </a:endParaRPr>
          </a:p>
        </p:txBody>
      </p:sp>
      <p:sp>
        <p:nvSpPr>
          <p:cNvPr id="12" name="TextBox 11">
            <a:extLst>
              <a:ext uri="{FF2B5EF4-FFF2-40B4-BE49-F238E27FC236}">
                <a16:creationId xmlns:a16="http://schemas.microsoft.com/office/drawing/2014/main" id="{DA014768-2620-FE0B-2D3F-E741F48F1502}"/>
              </a:ext>
            </a:extLst>
          </p:cNvPr>
          <p:cNvSpPr txBox="1"/>
          <p:nvPr/>
        </p:nvSpPr>
        <p:spPr>
          <a:xfrm>
            <a:off x="4086426" y="203507"/>
            <a:ext cx="8379503" cy="1200329"/>
          </a:xfrm>
          <a:prstGeom prst="rect">
            <a:avLst/>
          </a:prstGeom>
          <a:noFill/>
        </p:spPr>
        <p:txBody>
          <a:bodyPr wrap="square">
            <a:spAutoFit/>
          </a:bodyPr>
          <a:lstStyle/>
          <a:p>
            <a:pPr defTabSz="609630"/>
            <a:r>
              <a:rPr lang="en-US" sz="3600" b="1" dirty="0">
                <a:solidFill>
                  <a:srgbClr val="07476B"/>
                </a:solidFill>
                <a:latin typeface="Calibri" panose="020F0502020204030204" pitchFamily="34" charset="0"/>
                <a:cs typeface="Calibri" panose="020F0502020204030204" pitchFamily="34" charset="0"/>
              </a:rPr>
              <a:t>Advocacy Throughout the </a:t>
            </a:r>
          </a:p>
          <a:p>
            <a:pPr defTabSz="609630"/>
            <a:r>
              <a:rPr lang="en-US" sz="3600" b="1" dirty="0">
                <a:solidFill>
                  <a:srgbClr val="07476B"/>
                </a:solidFill>
                <a:latin typeface="Calibri" panose="020F0502020204030204" pitchFamily="34" charset="0"/>
                <a:cs typeface="Calibri" panose="020F0502020204030204" pitchFamily="34" charset="0"/>
              </a:rPr>
              <a:t>Legislative Process</a:t>
            </a:r>
          </a:p>
        </p:txBody>
      </p:sp>
      <p:pic>
        <p:nvPicPr>
          <p:cNvPr id="13" name="Picture 12" descr="Mother kissing baby girl">
            <a:extLst>
              <a:ext uri="{FF2B5EF4-FFF2-40B4-BE49-F238E27FC236}">
                <a16:creationId xmlns:a16="http://schemas.microsoft.com/office/drawing/2014/main" id="{5932E3AE-B2DF-3D22-66CB-715C08FCF29E}"/>
              </a:ext>
            </a:extLst>
          </p:cNvPr>
          <p:cNvPicPr>
            <a:picLocks noChangeAspect="1"/>
          </p:cNvPicPr>
          <p:nvPr/>
        </p:nvPicPr>
        <p:blipFill rotWithShape="1">
          <a:blip r:embed="rId6">
            <a:extLst>
              <a:ext uri="{28A0092B-C50C-407E-A947-70E740481C1C}">
                <a14:useLocalDpi xmlns:a14="http://schemas.microsoft.com/office/drawing/2010/main" val="0"/>
              </a:ext>
            </a:extLst>
          </a:blip>
          <a:srcRect l="40097" r="22846"/>
          <a:stretch/>
        </p:blipFill>
        <p:spPr>
          <a:xfrm>
            <a:off x="0" y="8"/>
            <a:ext cx="3812497" cy="6857993"/>
          </a:xfrm>
          <a:prstGeom prst="rect">
            <a:avLst/>
          </a:prstGeom>
        </p:spPr>
      </p:pic>
    </p:spTree>
    <p:extLst>
      <p:ext uri="{BB962C8B-B14F-4D97-AF65-F5344CB8AC3E}">
        <p14:creationId xmlns:p14="http://schemas.microsoft.com/office/powerpoint/2010/main" val="1360945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1E93-4658-41A7-0266-661E4174C647}"/>
              </a:ext>
            </a:extLst>
          </p:cNvPr>
          <p:cNvSpPr>
            <a:spLocks noGrp="1"/>
          </p:cNvSpPr>
          <p:nvPr>
            <p:ph type="ctrTitle"/>
          </p:nvPr>
        </p:nvSpPr>
        <p:spPr/>
        <p:txBody>
          <a:bodyPr/>
          <a:lstStyle/>
          <a:p>
            <a:r>
              <a:rPr lang="en-US" dirty="0"/>
              <a:t>Vaccine Update </a:t>
            </a:r>
          </a:p>
        </p:txBody>
      </p:sp>
      <p:sp>
        <p:nvSpPr>
          <p:cNvPr id="3" name="Subtitle 2">
            <a:extLst>
              <a:ext uri="{FF2B5EF4-FFF2-40B4-BE49-F238E27FC236}">
                <a16:creationId xmlns:a16="http://schemas.microsoft.com/office/drawing/2014/main" id="{08A72DE1-BBFA-793A-C7B3-1D39AB43695F}"/>
              </a:ext>
            </a:extLst>
          </p:cNvPr>
          <p:cNvSpPr>
            <a:spLocks noGrp="1"/>
          </p:cNvSpPr>
          <p:nvPr>
            <p:ph type="subTitle" idx="1"/>
          </p:nvPr>
        </p:nvSpPr>
        <p:spPr/>
        <p:txBody>
          <a:bodyPr/>
          <a:lstStyle/>
          <a:p>
            <a:r>
              <a:rPr lang="en-US" dirty="0"/>
              <a:t>Wendy E. Parmet</a:t>
            </a:r>
          </a:p>
          <a:p>
            <a:r>
              <a:rPr lang="en-US" dirty="0"/>
              <a:t>Matthews Univ. Distinguished Prof. of Law</a:t>
            </a:r>
          </a:p>
          <a:p>
            <a:r>
              <a:rPr lang="en-US" dirty="0"/>
              <a:t>Northeastern University</a:t>
            </a:r>
          </a:p>
        </p:txBody>
      </p:sp>
    </p:spTree>
    <p:extLst>
      <p:ext uri="{BB962C8B-B14F-4D97-AF65-F5344CB8AC3E}">
        <p14:creationId xmlns:p14="http://schemas.microsoft.com/office/powerpoint/2010/main" val="408849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095DC0E8-3AC5-3269-D0A6-5952B184796B}"/>
              </a:ext>
            </a:extLst>
          </p:cNvPr>
          <p:cNvPicPr>
            <a:picLocks noChangeAspect="1"/>
          </p:cNvPicPr>
          <p:nvPr/>
        </p:nvPicPr>
        <p:blipFill>
          <a:blip r:embed="rId2"/>
          <a:stretch>
            <a:fillRect/>
          </a:stretch>
        </p:blipFill>
        <p:spPr>
          <a:xfrm>
            <a:off x="1877583" y="941861"/>
            <a:ext cx="3060160" cy="3060160"/>
          </a:xfrm>
          <a:prstGeom prst="rect">
            <a:avLst/>
          </a:prstGeom>
        </p:spPr>
      </p:pic>
      <p:pic>
        <p:nvPicPr>
          <p:cNvPr id="3" name="Picture 2" descr="Text&#10;&#10;Description automatically generated">
            <a:extLst>
              <a:ext uri="{FF2B5EF4-FFF2-40B4-BE49-F238E27FC236}">
                <a16:creationId xmlns:a16="http://schemas.microsoft.com/office/drawing/2014/main" id="{3DDCEEF3-5413-A4D0-1647-942A227A2424}"/>
              </a:ext>
            </a:extLst>
          </p:cNvPr>
          <p:cNvPicPr>
            <a:picLocks noChangeAspect="1"/>
          </p:cNvPicPr>
          <p:nvPr/>
        </p:nvPicPr>
        <p:blipFill>
          <a:blip r:embed="rId3"/>
          <a:stretch>
            <a:fillRect/>
          </a:stretch>
        </p:blipFill>
        <p:spPr>
          <a:xfrm>
            <a:off x="7103071" y="631616"/>
            <a:ext cx="2608785" cy="3060160"/>
          </a:xfrm>
          <a:prstGeom prst="rect">
            <a:avLst/>
          </a:prstGeom>
        </p:spPr>
      </p:pic>
      <p:sp>
        <p:nvSpPr>
          <p:cNvPr id="5" name="Title 1">
            <a:extLst>
              <a:ext uri="{FF2B5EF4-FFF2-40B4-BE49-F238E27FC236}">
                <a16:creationId xmlns:a16="http://schemas.microsoft.com/office/drawing/2014/main" id="{9D750AB2-85B6-22DD-1F85-93531E1313A0}"/>
              </a:ext>
            </a:extLst>
          </p:cNvPr>
          <p:cNvSpPr txBox="1">
            <a:spLocks/>
          </p:cNvSpPr>
          <p:nvPr/>
        </p:nvSpPr>
        <p:spPr>
          <a:xfrm>
            <a:off x="2154263" y="4537591"/>
            <a:ext cx="3407762" cy="1767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algn="r"/>
            <a:r>
              <a:rPr lang="en-US" sz="5400" dirty="0"/>
              <a:t>Litigation Tracking</a:t>
            </a:r>
          </a:p>
        </p:txBody>
      </p:sp>
      <p:sp>
        <p:nvSpPr>
          <p:cNvPr id="6" name="TextBox 5">
            <a:extLst>
              <a:ext uri="{FF2B5EF4-FFF2-40B4-BE49-F238E27FC236}">
                <a16:creationId xmlns:a16="http://schemas.microsoft.com/office/drawing/2014/main" id="{41B2F783-186C-B073-2030-829AD31974F7}"/>
              </a:ext>
            </a:extLst>
          </p:cNvPr>
          <p:cNvSpPr txBox="1"/>
          <p:nvPr/>
        </p:nvSpPr>
        <p:spPr>
          <a:xfrm>
            <a:off x="6056811" y="4480656"/>
            <a:ext cx="3524415" cy="1767141"/>
          </a:xfrm>
          <a:prstGeom prst="rect">
            <a:avLst/>
          </a:prstGeom>
        </p:spPr>
        <p:txBody>
          <a:bodyPr vert="horz" lIns="91440" tIns="45720" rIns="91440" bIns="45720" rtlCol="0" anchor="ctr">
            <a:normAutofit/>
          </a:bodyPr>
          <a:lstStyle/>
          <a:p>
            <a:pPr indent="-182880">
              <a:lnSpc>
                <a:spcPct val="90000"/>
              </a:lnSpc>
              <a:spcAft>
                <a:spcPts val="600"/>
              </a:spcAft>
              <a:buClr>
                <a:schemeClr val="accent1">
                  <a:lumMod val="75000"/>
                </a:schemeClr>
              </a:buClr>
              <a:buSzPct val="85000"/>
              <a:buFont typeface="Wingdings" pitchFamily="2" charset="2"/>
              <a:buChar char="§"/>
            </a:pPr>
            <a:r>
              <a:rPr lang="en-US" sz="1600" dirty="0"/>
              <a:t>With support from </a:t>
            </a:r>
            <a:r>
              <a:rPr lang="en-US" sz="1600" dirty="0" err="1"/>
              <a:t>ChangeLab</a:t>
            </a:r>
            <a:r>
              <a:rPr lang="en-US" sz="1600" dirty="0"/>
              <a:t> Solutions &amp; RWJ Foundation</a:t>
            </a:r>
          </a:p>
        </p:txBody>
      </p:sp>
    </p:spTree>
    <p:extLst>
      <p:ext uri="{BB962C8B-B14F-4D97-AF65-F5344CB8AC3E}">
        <p14:creationId xmlns:p14="http://schemas.microsoft.com/office/powerpoint/2010/main" val="2839577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Our Studies</a:t>
            </a:r>
          </a:p>
        </p:txBody>
      </p:sp>
      <p:sp>
        <p:nvSpPr>
          <p:cNvPr id="3" name="Content Placeholder 2"/>
          <p:cNvSpPr>
            <a:spLocks noGrp="1"/>
          </p:cNvSpPr>
          <p:nvPr>
            <p:ph idx="1"/>
          </p:nvPr>
        </p:nvSpPr>
        <p:spPr>
          <a:xfrm>
            <a:off x="1143000" y="2057400"/>
            <a:ext cx="6513945" cy="4038600"/>
          </a:xfrm>
        </p:spPr>
        <p:txBody>
          <a:bodyPr>
            <a:normAutofit fontScale="92500" lnSpcReduction="10000"/>
          </a:bodyPr>
          <a:lstStyle/>
          <a:p>
            <a:r>
              <a:rPr lang="en-US" sz="2800" dirty="0">
                <a:solidFill>
                  <a:schemeClr val="accent3">
                    <a:lumMod val="90000"/>
                    <a:lumOff val="10000"/>
                  </a:schemeClr>
                </a:solidFill>
              </a:rPr>
              <a:t>March 20, 2020 – May 29, 2020: Review of 53 decisions citing </a:t>
            </a:r>
            <a:r>
              <a:rPr lang="en-US" sz="2800" i="1" dirty="0">
                <a:solidFill>
                  <a:schemeClr val="accent3">
                    <a:lumMod val="90000"/>
                    <a:lumOff val="10000"/>
                  </a:schemeClr>
                </a:solidFill>
              </a:rPr>
              <a:t>Jacobson</a:t>
            </a:r>
          </a:p>
          <a:p>
            <a:r>
              <a:rPr lang="en-US" sz="2800" dirty="0">
                <a:solidFill>
                  <a:schemeClr val="accent3">
                    <a:lumMod val="90000"/>
                    <a:lumOff val="10000"/>
                  </a:schemeClr>
                </a:solidFill>
              </a:rPr>
              <a:t>March 2020 – July 1, 2022: Review of 1,069 public health authority-related decisions</a:t>
            </a:r>
          </a:p>
          <a:p>
            <a:r>
              <a:rPr lang="en-US" sz="2800" dirty="0">
                <a:solidFill>
                  <a:schemeClr val="accent3">
                    <a:lumMod val="90000"/>
                    <a:lumOff val="10000"/>
                  </a:schemeClr>
                </a:solidFill>
              </a:rPr>
              <a:t>July 1, 2022 – Dec. 23, 2022: Review of vaccine mandate cases</a:t>
            </a:r>
          </a:p>
          <a:p>
            <a:r>
              <a:rPr lang="en-US" sz="2800" dirty="0">
                <a:solidFill>
                  <a:schemeClr val="accent3">
                    <a:lumMod val="90000"/>
                    <a:lumOff val="10000"/>
                  </a:schemeClr>
                </a:solidFill>
              </a:rPr>
              <a:t>January 1, 2023 – July 17, 2023: Review of 82 vaccine mandate cases </a:t>
            </a:r>
          </a:p>
          <a:p>
            <a:pPr marL="45720" indent="0">
              <a:buNone/>
            </a:pPr>
            <a:r>
              <a:rPr lang="en-US" dirty="0">
                <a:solidFill>
                  <a:schemeClr val="accent3">
                    <a:lumMod val="90000"/>
                    <a:lumOff val="10000"/>
                  </a:schemeClr>
                </a:solidFill>
              </a:rPr>
              <a:t>Not included: contract claims, tort claims, detention claims, ADA claims, Title VII and labor law claims, tribal cases</a:t>
            </a:r>
          </a:p>
        </p:txBody>
      </p:sp>
      <p:pic>
        <p:nvPicPr>
          <p:cNvPr id="5" name="Picture 4"/>
          <p:cNvPicPr>
            <a:picLocks noChangeAspect="1"/>
          </p:cNvPicPr>
          <p:nvPr/>
        </p:nvPicPr>
        <p:blipFill>
          <a:blip r:embed="rId3"/>
          <a:stretch>
            <a:fillRect/>
          </a:stretch>
        </p:blipFill>
        <p:spPr>
          <a:xfrm>
            <a:off x="8916228" y="4858739"/>
            <a:ext cx="1295978" cy="1295978"/>
          </a:xfrm>
          <a:prstGeom prst="rect">
            <a:avLst/>
          </a:prstGeom>
        </p:spPr>
      </p:pic>
      <p:pic>
        <p:nvPicPr>
          <p:cNvPr id="6" name="Picture 5"/>
          <p:cNvPicPr>
            <a:picLocks noChangeAspect="1"/>
          </p:cNvPicPr>
          <p:nvPr/>
        </p:nvPicPr>
        <p:blipFill>
          <a:blip r:embed="rId4"/>
          <a:stretch>
            <a:fillRect/>
          </a:stretch>
        </p:blipFill>
        <p:spPr>
          <a:xfrm>
            <a:off x="10670309" y="132402"/>
            <a:ext cx="1253053" cy="12530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6945" y="2057400"/>
            <a:ext cx="3814545" cy="2860056"/>
          </a:xfrm>
          <a:prstGeom prst="rect">
            <a:avLst/>
          </a:prstGeom>
        </p:spPr>
      </p:pic>
    </p:spTree>
    <p:extLst>
      <p:ext uri="{BB962C8B-B14F-4D97-AF65-F5344CB8AC3E}">
        <p14:creationId xmlns:p14="http://schemas.microsoft.com/office/powerpoint/2010/main" val="660246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Three Plus Years of Cases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8656413"/>
              </p:ext>
            </p:extLst>
          </p:nvPr>
        </p:nvGraphicFramePr>
        <p:xfrm>
          <a:off x="1142999" y="2220685"/>
          <a:ext cx="971550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10670309" y="132402"/>
            <a:ext cx="1253053" cy="1253053"/>
          </a:xfrm>
          <a:prstGeom prst="rect">
            <a:avLst/>
          </a:prstGeom>
        </p:spPr>
      </p:pic>
    </p:spTree>
    <p:extLst>
      <p:ext uri="{BB962C8B-B14F-4D97-AF65-F5344CB8AC3E}">
        <p14:creationId xmlns:p14="http://schemas.microsoft.com/office/powerpoint/2010/main" val="3860577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79"/>
            <a:ext cx="3931920" cy="2707277"/>
          </a:xfrm>
        </p:spPr>
        <p:txBody>
          <a:bodyPr vert="horz" lIns="91440" tIns="45720" rIns="91440" bIns="45720" rtlCol="0" anchor="b">
            <a:normAutofit/>
          </a:bodyPr>
          <a:lstStyle/>
          <a:p>
            <a:r>
              <a:rPr lang="en-US" sz="4800" b="0" kern="1200" dirty="0">
                <a:latin typeface="+mj-lt"/>
                <a:ea typeface="+mj-ea"/>
                <a:cs typeface="+mj-cs"/>
              </a:rPr>
              <a:t>Doctrinal Roots of Vaccine Law</a:t>
            </a:r>
          </a:p>
        </p:txBody>
      </p:sp>
      <p:sp>
        <p:nvSpPr>
          <p:cNvPr id="4" name="TextBox 3">
            <a:extLst>
              <a:ext uri="{FF2B5EF4-FFF2-40B4-BE49-F238E27FC236}">
                <a16:creationId xmlns:a16="http://schemas.microsoft.com/office/drawing/2014/main" id="{18C41E6C-2BA9-733A-DCB3-A374EAD14126}"/>
              </a:ext>
            </a:extLst>
          </p:cNvPr>
          <p:cNvSpPr txBox="1"/>
          <p:nvPr/>
        </p:nvSpPr>
        <p:spPr>
          <a:xfrm>
            <a:off x="1143000" y="4023360"/>
            <a:ext cx="3931920" cy="1828799"/>
          </a:xfrm>
          <a:prstGeom prst="rect">
            <a:avLst/>
          </a:prstGeom>
        </p:spPr>
        <p:txBody>
          <a:bodyPr vert="horz" lIns="91440" tIns="45720" rIns="91440" bIns="45720" rtlCol="0">
            <a:normAutofit/>
          </a:bodyPr>
          <a:lstStyle/>
          <a:p>
            <a:pPr defTabSz="914400">
              <a:spcBef>
                <a:spcPts val="1000"/>
              </a:spcBef>
              <a:spcAft>
                <a:spcPts val="101"/>
              </a:spcAft>
              <a:buClr>
                <a:schemeClr val="accent1">
                  <a:lumMod val="50000"/>
                </a:schemeClr>
              </a:buClr>
              <a:buSzPct val="80000"/>
            </a:pPr>
            <a:r>
              <a:rPr lang="en-US" kern="1200" dirty="0">
                <a:solidFill>
                  <a:schemeClr val="accent1">
                    <a:lumMod val="50000"/>
                  </a:schemeClr>
                </a:solidFill>
                <a:latin typeface="+mn-lt"/>
                <a:ea typeface="+mn-ea"/>
                <a:cs typeface="+mn-cs"/>
              </a:rPr>
              <a:t>“Congress shall make no law respecting an establishment of religion, or prohibiting the free exercise thereof.”</a:t>
            </a:r>
            <a:br>
              <a:rPr lang="en-US" kern="1200" dirty="0">
                <a:solidFill>
                  <a:schemeClr val="accent1">
                    <a:lumMod val="50000"/>
                  </a:schemeClr>
                </a:solidFill>
                <a:latin typeface="+mn-lt"/>
                <a:ea typeface="+mn-ea"/>
                <a:cs typeface="+mn-cs"/>
              </a:rPr>
            </a:br>
            <a:r>
              <a:rPr lang="en-US" kern="1200" dirty="0">
                <a:solidFill>
                  <a:schemeClr val="accent1">
                    <a:lumMod val="50000"/>
                  </a:schemeClr>
                </a:solidFill>
                <a:latin typeface="+mn-lt"/>
                <a:ea typeface="+mn-ea"/>
                <a:cs typeface="+mn-cs"/>
              </a:rPr>
              <a:t>	1</a:t>
            </a:r>
            <a:r>
              <a:rPr lang="en-US" kern="1200" baseline="30000" dirty="0">
                <a:solidFill>
                  <a:schemeClr val="accent1">
                    <a:lumMod val="50000"/>
                  </a:schemeClr>
                </a:solidFill>
                <a:latin typeface="+mn-lt"/>
                <a:ea typeface="+mn-ea"/>
                <a:cs typeface="+mn-cs"/>
              </a:rPr>
              <a:t>st</a:t>
            </a:r>
            <a:r>
              <a:rPr lang="en-US" kern="1200" dirty="0">
                <a:solidFill>
                  <a:schemeClr val="accent1">
                    <a:lumMod val="50000"/>
                  </a:schemeClr>
                </a:solidFill>
                <a:latin typeface="+mn-lt"/>
                <a:ea typeface="+mn-ea"/>
                <a:cs typeface="+mn-cs"/>
              </a:rPr>
              <a:t> Amend., US </a:t>
            </a:r>
            <a:r>
              <a:rPr lang="en-US" kern="1200" dirty="0" err="1">
                <a:solidFill>
                  <a:schemeClr val="accent1">
                    <a:lumMod val="50000"/>
                  </a:schemeClr>
                </a:solidFill>
                <a:latin typeface="+mn-lt"/>
                <a:ea typeface="+mn-ea"/>
                <a:cs typeface="+mn-cs"/>
              </a:rPr>
              <a:t>Cons’t</a:t>
            </a:r>
            <a:r>
              <a:rPr lang="en-US" kern="1200" dirty="0">
                <a:solidFill>
                  <a:schemeClr val="accent1">
                    <a:lumMod val="50000"/>
                  </a:schemeClr>
                </a:solidFill>
                <a:latin typeface="+mn-lt"/>
                <a:ea typeface="+mn-ea"/>
                <a:cs typeface="+mn-cs"/>
              </a:rPr>
              <a:t>.</a:t>
            </a:r>
          </a:p>
        </p:txBody>
      </p:sp>
      <p:graphicFrame>
        <p:nvGraphicFramePr>
          <p:cNvPr id="8" name="Content Placeholder 2">
            <a:extLst>
              <a:ext uri="{FF2B5EF4-FFF2-40B4-BE49-F238E27FC236}">
                <a16:creationId xmlns:a16="http://schemas.microsoft.com/office/drawing/2014/main" id="{31DFC25B-B9EE-3008-3107-C93D0837B2DA}"/>
              </a:ext>
            </a:extLst>
          </p:cNvPr>
          <p:cNvGraphicFramePr>
            <a:graphicFrameLocks noGrp="1"/>
          </p:cNvGraphicFramePr>
          <p:nvPr>
            <p:ph idx="1"/>
            <p:extLst>
              <p:ext uri="{D42A27DB-BD31-4B8C-83A1-F6EECF244321}">
                <p14:modId xmlns:p14="http://schemas.microsoft.com/office/powerpoint/2010/main" val="2458802854"/>
              </p:ext>
            </p:extLst>
          </p:nvPr>
        </p:nvGraphicFramePr>
        <p:xfrm>
          <a:off x="5460272" y="1097280"/>
          <a:ext cx="5212080" cy="46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8C4E5D3-6165-EC0D-B2B5-763B5E1C00E4}"/>
              </a:ext>
            </a:extLst>
          </p:cNvPr>
          <p:cNvPicPr>
            <a:picLocks noChangeAspect="1"/>
          </p:cNvPicPr>
          <p:nvPr/>
        </p:nvPicPr>
        <p:blipFill>
          <a:blip r:embed="rId8"/>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234234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A3ACC8-F984-474B-96D2-D0F6ABBA05F9}"/>
              </a:ext>
            </a:extLst>
          </p:cNvPr>
          <p:cNvSpPr txBox="1"/>
          <p:nvPr/>
        </p:nvSpPr>
        <p:spPr>
          <a:xfrm>
            <a:off x="667439" y="2480454"/>
            <a:ext cx="10752621" cy="2200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Act for Public Health Partners:</a:t>
            </a:r>
            <a:b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2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Track legislation and litigation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Provide direct consultation and legal technical assistance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Produce resources and conduct webinars and events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Keep the public health community informed</a:t>
            </a:r>
            <a:endParaRPr kumimoji="0" lang="en-US" sz="25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5">
            <a:extLst>
              <a:ext uri="{28A0092B-C50C-407E-A947-70E740481C1C}">
                <a14:useLocalDpi xmlns:a14="http://schemas.microsoft.com/office/drawing/2010/main" val="0"/>
              </a:ext>
            </a:extLst>
          </a:blip>
          <a:srcRect b="17648"/>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2" name="Picture 1" descr="A picture containing text&#10;&#10;Description automatically generated">
            <a:extLst>
              <a:ext uri="{FF2B5EF4-FFF2-40B4-BE49-F238E27FC236}">
                <a16:creationId xmlns:a16="http://schemas.microsoft.com/office/drawing/2014/main" id="{1D2DC79E-9F02-DF70-C508-F84D67C40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1095" y="-83306"/>
            <a:ext cx="2520582" cy="2520582"/>
          </a:xfrm>
          <a:prstGeom prst="rect">
            <a:avLst/>
          </a:prstGeom>
        </p:spPr>
      </p:pic>
      <p:grpSp>
        <p:nvGrpSpPr>
          <p:cNvPr id="3" name="Group 2">
            <a:extLst>
              <a:ext uri="{FF2B5EF4-FFF2-40B4-BE49-F238E27FC236}">
                <a16:creationId xmlns:a16="http://schemas.microsoft.com/office/drawing/2014/main" id="{54451251-6CCC-3C44-9804-8EB064DC739D}"/>
              </a:ext>
            </a:extLst>
          </p:cNvPr>
          <p:cNvGrpSpPr/>
          <p:nvPr/>
        </p:nvGrpSpPr>
        <p:grpSpPr>
          <a:xfrm>
            <a:off x="311619" y="5643069"/>
            <a:ext cx="11159533" cy="1214931"/>
            <a:chOff x="299795" y="5690438"/>
            <a:chExt cx="11159533" cy="1214931"/>
          </a:xfrm>
        </p:grpSpPr>
        <p:pic>
          <p:nvPicPr>
            <p:cNvPr id="5" name="Picture 4">
              <a:extLst>
                <a:ext uri="{FF2B5EF4-FFF2-40B4-BE49-F238E27FC236}">
                  <a16:creationId xmlns:a16="http://schemas.microsoft.com/office/drawing/2014/main" id="{69927B70-72BB-0740-C86B-55DCEAE9327A}"/>
                </a:ext>
              </a:extLst>
            </p:cNvPr>
            <p:cNvPicPr>
              <a:picLocks noChangeAspect="1"/>
            </p:cNvPicPr>
            <p:nvPr/>
          </p:nvPicPr>
          <p:blipFill>
            <a:blip r:embed="rId7"/>
            <a:stretch>
              <a:fillRect/>
            </a:stretch>
          </p:blipFill>
          <p:spPr>
            <a:xfrm>
              <a:off x="9205759" y="6101346"/>
              <a:ext cx="2253569" cy="368613"/>
            </a:xfrm>
            <a:prstGeom prst="rect">
              <a:avLst/>
            </a:prstGeom>
          </p:spPr>
        </p:pic>
        <p:pic>
          <p:nvPicPr>
            <p:cNvPr id="6" name="Picture 10" descr="Public Health Law Watch">
              <a:extLst>
                <a:ext uri="{FF2B5EF4-FFF2-40B4-BE49-F238E27FC236}">
                  <a16:creationId xmlns:a16="http://schemas.microsoft.com/office/drawing/2014/main" id="{6B9E1A65-3BD9-AD60-0E8F-7CE8D5DF4B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F79873-976E-9834-6773-0AEC7F1D0FD9}"/>
                </a:ext>
              </a:extLst>
            </p:cNvPr>
            <p:cNvPicPr>
              <a:picLocks noChangeAspect="1"/>
            </p:cNvPicPr>
            <p:nvPr/>
          </p:nvPicPr>
          <p:blipFill>
            <a:blip r:embed="rId9"/>
            <a:stretch>
              <a:fillRect/>
            </a:stretch>
          </p:blipFill>
          <p:spPr>
            <a:xfrm>
              <a:off x="6565474" y="5966294"/>
              <a:ext cx="2230168" cy="745876"/>
            </a:xfrm>
            <a:prstGeom prst="rect">
              <a:avLst/>
            </a:prstGeom>
          </p:spPr>
        </p:pic>
        <p:pic>
          <p:nvPicPr>
            <p:cNvPr id="8" name="Picture 8" descr="ChangeLab Solutions - Live Smoke Free">
              <a:extLst>
                <a:ext uri="{FF2B5EF4-FFF2-40B4-BE49-F238E27FC236}">
                  <a16:creationId xmlns:a16="http://schemas.microsoft.com/office/drawing/2014/main" id="{9C5E286D-CFF0-DE84-155F-BD190A7F26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95" y="5690438"/>
              <a:ext cx="2830975" cy="12149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115FE9-4653-AF25-E9FB-179F43B1507A}"/>
                </a:ext>
              </a:extLst>
            </p:cNvPr>
            <p:cNvPicPr>
              <a:picLocks noChangeAspect="1"/>
            </p:cNvPicPr>
            <p:nvPr/>
          </p:nvPicPr>
          <p:blipFill>
            <a:blip r:embed="rId11"/>
            <a:stretch>
              <a:fillRect/>
            </a:stretch>
          </p:blipFill>
          <p:spPr>
            <a:xfrm>
              <a:off x="3130770" y="6101346"/>
              <a:ext cx="1480988" cy="571488"/>
            </a:xfrm>
            <a:prstGeom prst="rect">
              <a:avLst/>
            </a:prstGeom>
          </p:spPr>
        </p:pic>
      </p:grpSp>
    </p:spTree>
    <p:extLst>
      <p:ext uri="{BB962C8B-B14F-4D97-AF65-F5344CB8AC3E}">
        <p14:creationId xmlns:p14="http://schemas.microsoft.com/office/powerpoint/2010/main" val="409757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p:spPr>
        <p:txBody>
          <a:bodyPr anchor="ctr">
            <a:normAutofit/>
          </a:bodyPr>
          <a:lstStyle/>
          <a:p>
            <a:r>
              <a:rPr lang="en-US" b="1" dirty="0"/>
              <a:t>The Initial SCOTUS COVID Cases</a:t>
            </a:r>
          </a:p>
        </p:txBody>
      </p:sp>
      <p:graphicFrame>
        <p:nvGraphicFramePr>
          <p:cNvPr id="7" name="Content Placeholder 2">
            <a:extLst>
              <a:ext uri="{FF2B5EF4-FFF2-40B4-BE49-F238E27FC236}">
                <a16:creationId xmlns:a16="http://schemas.microsoft.com/office/drawing/2014/main" id="{A97A042C-E706-2903-B3C2-D0FA7BA05BCC}"/>
              </a:ext>
            </a:extLst>
          </p:cNvPr>
          <p:cNvGraphicFramePr>
            <a:graphicFrameLocks noGrp="1"/>
          </p:cNvGraphicFramePr>
          <p:nvPr>
            <p:ph idx="1"/>
            <p:extLst>
              <p:ext uri="{D42A27DB-BD31-4B8C-83A1-F6EECF244321}">
                <p14:modId xmlns:p14="http://schemas.microsoft.com/office/powerpoint/2010/main" val="2134155395"/>
              </p:ext>
            </p:extLst>
          </p:nvPr>
        </p:nvGraphicFramePr>
        <p:xfrm>
          <a:off x="1143001" y="1965960"/>
          <a:ext cx="9666514" cy="4130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8B97C77-AEB6-68B7-1AB1-D48FF4674AE1}"/>
              </a:ext>
            </a:extLst>
          </p:cNvPr>
          <p:cNvPicPr>
            <a:picLocks noChangeAspect="1"/>
          </p:cNvPicPr>
          <p:nvPr/>
        </p:nvPicPr>
        <p:blipFill>
          <a:blip r:embed="rId8"/>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327094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t>The Evolution of Free Exercise Law During the Pandemic</a:t>
            </a:r>
          </a:p>
        </p:txBody>
      </p:sp>
      <p:sp>
        <p:nvSpPr>
          <p:cNvPr id="3" name="Content Placeholder 2"/>
          <p:cNvSpPr>
            <a:spLocks noGrp="1"/>
          </p:cNvSpPr>
          <p:nvPr>
            <p:ph idx="1"/>
          </p:nvPr>
        </p:nvSpPr>
        <p:spPr>
          <a:xfrm>
            <a:off x="1143000" y="2057399"/>
            <a:ext cx="9872871" cy="4423611"/>
          </a:xfrm>
        </p:spPr>
        <p:txBody>
          <a:bodyPr>
            <a:normAutofit lnSpcReduction="10000"/>
          </a:bodyPr>
          <a:lstStyle/>
          <a:p>
            <a:r>
              <a:rPr lang="en-US" sz="2800" b="1" i="1" dirty="0"/>
              <a:t>Roman Catholic Diocese v. Cuomo</a:t>
            </a:r>
          </a:p>
          <a:p>
            <a:pPr lvl="1"/>
            <a:r>
              <a:rPr lang="en-US" sz="2600" dirty="0"/>
              <a:t>Strict scrutiny required because some secular activities treated more favorably than religious activities</a:t>
            </a:r>
          </a:p>
          <a:p>
            <a:pPr lvl="1"/>
            <a:r>
              <a:rPr lang="en-US" sz="2600" dirty="0"/>
              <a:t>No deference to health officials on why some activities more restricted than others</a:t>
            </a:r>
          </a:p>
          <a:p>
            <a:r>
              <a:rPr lang="en-US" sz="2800" b="1" i="1" dirty="0" err="1"/>
              <a:t>Tandon</a:t>
            </a:r>
            <a:r>
              <a:rPr lang="en-US" sz="2800" b="1" i="1" dirty="0"/>
              <a:t> v. Newsom</a:t>
            </a:r>
          </a:p>
          <a:p>
            <a:pPr lvl="1"/>
            <a:r>
              <a:rPr lang="en-US" sz="2600" dirty="0"/>
              <a:t>Order did not mention worship, but strict scrutiny still required</a:t>
            </a:r>
          </a:p>
          <a:p>
            <a:r>
              <a:rPr lang="en-US" sz="2800" b="1" i="1" dirty="0"/>
              <a:t>Fulton v. City of Philadelphia</a:t>
            </a:r>
          </a:p>
          <a:p>
            <a:pPr lvl="1"/>
            <a:r>
              <a:rPr lang="en-US" sz="2600" dirty="0"/>
              <a:t>Non-COVID cases</a:t>
            </a:r>
          </a:p>
          <a:p>
            <a:pPr lvl="1"/>
            <a:r>
              <a:rPr lang="en-US" sz="2600" i="1" dirty="0"/>
              <a:t>Discretion to provide an exemption triggers strict scrutiny</a:t>
            </a:r>
          </a:p>
        </p:txBody>
      </p:sp>
      <p:pic>
        <p:nvPicPr>
          <p:cNvPr id="4" name="Picture 3"/>
          <p:cNvPicPr>
            <a:picLocks noChangeAspect="1"/>
          </p:cNvPicPr>
          <p:nvPr/>
        </p:nvPicPr>
        <p:blipFill>
          <a:blip r:embed="rId3"/>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2053260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4622" y="702781"/>
            <a:ext cx="4422757" cy="886968"/>
          </a:xfrm>
        </p:spPr>
        <p:txBody>
          <a:bodyPr>
            <a:normAutofit fontScale="90000"/>
          </a:bodyPr>
          <a:lstStyle/>
          <a:p>
            <a:pPr algn="ctr"/>
            <a:r>
              <a:rPr lang="en-US" b="1" dirty="0"/>
              <a:t>Beyond Worship: Vaccines</a:t>
            </a:r>
          </a:p>
        </p:txBody>
      </p:sp>
      <p:pic>
        <p:nvPicPr>
          <p:cNvPr id="4" name="Picture 3" descr="Text&#10;&#10;Description automatically generated">
            <a:extLst>
              <a:ext uri="{FF2B5EF4-FFF2-40B4-BE49-F238E27FC236}">
                <a16:creationId xmlns:a16="http://schemas.microsoft.com/office/drawing/2014/main" id="{FD73F0E2-FF9B-6383-1070-21AFBC73D7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649" y="2568157"/>
            <a:ext cx="4075615" cy="2700094"/>
          </a:xfrm>
          <a:prstGeom prst="rect">
            <a:avLst/>
          </a:prstGeom>
        </p:spPr>
      </p:pic>
      <p:graphicFrame>
        <p:nvGraphicFramePr>
          <p:cNvPr id="6" name="Content Placeholder 2">
            <a:extLst>
              <a:ext uri="{FF2B5EF4-FFF2-40B4-BE49-F238E27FC236}">
                <a16:creationId xmlns:a16="http://schemas.microsoft.com/office/drawing/2014/main" id="{39F25F7E-E506-A6F5-69B2-DDF9FB0CB84E}"/>
              </a:ext>
            </a:extLst>
          </p:cNvPr>
          <p:cNvGraphicFramePr>
            <a:graphicFrameLocks noGrp="1"/>
          </p:cNvGraphicFramePr>
          <p:nvPr>
            <p:ph idx="1"/>
            <p:extLst>
              <p:ext uri="{D42A27DB-BD31-4B8C-83A1-F6EECF244321}">
                <p14:modId xmlns:p14="http://schemas.microsoft.com/office/powerpoint/2010/main" val="3057309864"/>
              </p:ext>
            </p:extLst>
          </p:nvPr>
        </p:nvGraphicFramePr>
        <p:xfrm>
          <a:off x="2020384" y="2090056"/>
          <a:ext cx="4075615" cy="42833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rame 4">
            <a:extLst>
              <a:ext uri="{FF2B5EF4-FFF2-40B4-BE49-F238E27FC236}">
                <a16:creationId xmlns:a16="http://schemas.microsoft.com/office/drawing/2014/main" id="{1109ACE4-32F8-F78A-BB83-DBF4E0E39942}"/>
              </a:ext>
            </a:extLst>
          </p:cNvPr>
          <p:cNvSpPr/>
          <p:nvPr/>
        </p:nvSpPr>
        <p:spPr>
          <a:xfrm>
            <a:off x="6349587" y="2568157"/>
            <a:ext cx="4104676" cy="2700094"/>
          </a:xfrm>
          <a:prstGeom prst="frame">
            <a:avLst>
              <a:gd name="adj1" fmla="val 314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6B80C183-776A-286A-051A-B9603B448CA1}"/>
              </a:ext>
            </a:extLst>
          </p:cNvPr>
          <p:cNvPicPr>
            <a:picLocks noChangeAspect="1"/>
          </p:cNvPicPr>
          <p:nvPr/>
        </p:nvPicPr>
        <p:blipFill>
          <a:blip r:embed="rId9"/>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417125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1097279"/>
            <a:ext cx="4359729" cy="4940663"/>
          </a:xfrm>
        </p:spPr>
        <p:txBody>
          <a:bodyPr anchor="b">
            <a:normAutofit/>
          </a:bodyPr>
          <a:lstStyle/>
          <a:p>
            <a:pPr>
              <a:lnSpc>
                <a:spcPct val="100000"/>
              </a:lnSpc>
            </a:pPr>
            <a:r>
              <a:rPr lang="en-US" sz="4800" b="1" dirty="0"/>
              <a:t>Excluding Exemptions:</a:t>
            </a:r>
            <a:br>
              <a:rPr lang="en-US" sz="4800" b="1" dirty="0"/>
            </a:br>
            <a:r>
              <a:rPr lang="en-US" sz="4800" b="1" i="1" dirty="0"/>
              <a:t>Does 1-3 v. Mills</a:t>
            </a:r>
            <a:br>
              <a:rPr lang="en-US" sz="4800" b="1" i="1" dirty="0"/>
            </a:br>
            <a:br>
              <a:rPr lang="en-US" sz="4800" b="1" i="1" dirty="0">
                <a:highlight>
                  <a:srgbClr val="FFFF00"/>
                </a:highlight>
              </a:rPr>
            </a:br>
            <a:endParaRPr lang="en-US" sz="4800" b="1" i="1" dirty="0">
              <a:highlight>
                <a:srgbClr val="FFFF00"/>
              </a:highlight>
            </a:endParaRPr>
          </a:p>
        </p:txBody>
      </p:sp>
      <p:graphicFrame>
        <p:nvGraphicFramePr>
          <p:cNvPr id="5" name="Content Placeholder 2">
            <a:extLst>
              <a:ext uri="{FF2B5EF4-FFF2-40B4-BE49-F238E27FC236}">
                <a16:creationId xmlns:a16="http://schemas.microsoft.com/office/drawing/2014/main" id="{D635760A-689B-D5E7-9F8A-4FC91C3E1C51}"/>
              </a:ext>
            </a:extLst>
          </p:cNvPr>
          <p:cNvGraphicFramePr>
            <a:graphicFrameLocks noGrp="1"/>
          </p:cNvGraphicFramePr>
          <p:nvPr>
            <p:ph idx="1"/>
            <p:extLst>
              <p:ext uri="{D42A27DB-BD31-4B8C-83A1-F6EECF244321}">
                <p14:modId xmlns:p14="http://schemas.microsoft.com/office/powerpoint/2010/main" val="732260931"/>
              </p:ext>
            </p:extLst>
          </p:nvPr>
        </p:nvGraphicFramePr>
        <p:xfrm>
          <a:off x="5607228" y="1097280"/>
          <a:ext cx="5212080" cy="46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937182E-2B76-2826-DC8E-AF7228BE9217}"/>
              </a:ext>
            </a:extLst>
          </p:cNvPr>
          <p:cNvPicPr>
            <a:picLocks noChangeAspect="1"/>
          </p:cNvPicPr>
          <p:nvPr/>
        </p:nvPicPr>
        <p:blipFill>
          <a:blip r:embed="rId8"/>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1241526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B3C5-5FA0-A44B-B6D6-0FB034B07D48}"/>
              </a:ext>
            </a:extLst>
          </p:cNvPr>
          <p:cNvSpPr>
            <a:spLocks noGrp="1"/>
          </p:cNvSpPr>
          <p:nvPr>
            <p:ph type="title"/>
          </p:nvPr>
        </p:nvSpPr>
        <p:spPr>
          <a:xfrm>
            <a:off x="1143000" y="609600"/>
            <a:ext cx="9875520" cy="1356360"/>
          </a:xfrm>
        </p:spPr>
        <p:txBody>
          <a:bodyPr anchor="ctr">
            <a:normAutofit/>
          </a:bodyPr>
          <a:lstStyle/>
          <a:p>
            <a:pPr algn="ctr"/>
            <a:r>
              <a:rPr lang="en-US" dirty="0"/>
              <a:t>… but </a:t>
            </a:r>
            <a:br>
              <a:rPr lang="en-US" dirty="0"/>
            </a:br>
            <a:r>
              <a:rPr lang="en-US" i="1" dirty="0"/>
              <a:t>Lowe v. Mills</a:t>
            </a:r>
            <a:endParaRPr lang="en-US" dirty="0"/>
          </a:p>
        </p:txBody>
      </p:sp>
      <p:graphicFrame>
        <p:nvGraphicFramePr>
          <p:cNvPr id="5" name="Content Placeholder 2">
            <a:extLst>
              <a:ext uri="{FF2B5EF4-FFF2-40B4-BE49-F238E27FC236}">
                <a16:creationId xmlns:a16="http://schemas.microsoft.com/office/drawing/2014/main" id="{439ACD70-04D5-F153-E881-1E1F9F58DA08}"/>
              </a:ext>
            </a:extLst>
          </p:cNvPr>
          <p:cNvGraphicFramePr>
            <a:graphicFrameLocks noGrp="1"/>
          </p:cNvGraphicFramePr>
          <p:nvPr>
            <p:ph idx="1"/>
            <p:extLst>
              <p:ext uri="{D42A27DB-BD31-4B8C-83A1-F6EECF244321}">
                <p14:modId xmlns:p14="http://schemas.microsoft.com/office/powerpoint/2010/main" val="3459107213"/>
              </p:ext>
            </p:extLst>
          </p:nvPr>
        </p:nvGraphicFramePr>
        <p:xfrm>
          <a:off x="1143001" y="2057400"/>
          <a:ext cx="973438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56DF8BA-9314-EF33-E07A-D557513B8ADD}"/>
              </a:ext>
            </a:extLst>
          </p:cNvPr>
          <p:cNvPicPr>
            <a:picLocks noChangeAspect="1"/>
          </p:cNvPicPr>
          <p:nvPr/>
        </p:nvPicPr>
        <p:blipFill>
          <a:blip r:embed="rId8"/>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1526620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8B18-B703-03FD-B031-5D5F3F1A6957}"/>
              </a:ext>
            </a:extLst>
          </p:cNvPr>
          <p:cNvSpPr>
            <a:spLocks noGrp="1"/>
          </p:cNvSpPr>
          <p:nvPr>
            <p:ph type="title"/>
          </p:nvPr>
        </p:nvSpPr>
        <p:spPr/>
        <p:txBody>
          <a:bodyPr/>
          <a:lstStyle/>
          <a:p>
            <a:r>
              <a:rPr lang="en-US" dirty="0"/>
              <a:t>Religious Freedom Restoration Act (RFRA)</a:t>
            </a:r>
          </a:p>
        </p:txBody>
      </p:sp>
      <p:sp>
        <p:nvSpPr>
          <p:cNvPr id="3" name="Content Placeholder 2">
            <a:extLst>
              <a:ext uri="{FF2B5EF4-FFF2-40B4-BE49-F238E27FC236}">
                <a16:creationId xmlns:a16="http://schemas.microsoft.com/office/drawing/2014/main" id="{EF5631FC-B50F-4E30-B873-B3A177BA460A}"/>
              </a:ext>
            </a:extLst>
          </p:cNvPr>
          <p:cNvSpPr>
            <a:spLocks noGrp="1"/>
          </p:cNvSpPr>
          <p:nvPr>
            <p:ph idx="1"/>
          </p:nvPr>
        </p:nvSpPr>
        <p:spPr>
          <a:xfrm>
            <a:off x="5527964" y="2057400"/>
            <a:ext cx="5487907" cy="4038600"/>
          </a:xfrm>
        </p:spPr>
        <p:txBody>
          <a:bodyPr>
            <a:normAutofit/>
          </a:bodyPr>
          <a:lstStyle/>
          <a:p>
            <a:pPr marL="45720" indent="0" algn="ctr">
              <a:buNone/>
            </a:pPr>
            <a:endParaRPr lang="en-US" sz="1600" dirty="0">
              <a:solidFill>
                <a:schemeClr val="accent3">
                  <a:lumMod val="90000"/>
                  <a:lumOff val="10000"/>
                </a:schemeClr>
              </a:solidFill>
            </a:endParaRPr>
          </a:p>
          <a:p>
            <a:endParaRPr lang="en-US" sz="1800" dirty="0">
              <a:solidFill>
                <a:schemeClr val="accent3">
                  <a:lumMod val="90000"/>
                  <a:lumOff val="10000"/>
                </a:schemeClr>
              </a:solidFill>
            </a:endParaRPr>
          </a:p>
          <a:p>
            <a:endParaRPr lang="en-US" sz="1800" dirty="0">
              <a:solidFill>
                <a:schemeClr val="accent3">
                  <a:lumMod val="90000"/>
                  <a:lumOff val="10000"/>
                </a:schemeClr>
              </a:solidFill>
            </a:endParaRPr>
          </a:p>
        </p:txBody>
      </p:sp>
      <p:pic>
        <p:nvPicPr>
          <p:cNvPr id="4" name="Picture 3">
            <a:extLst>
              <a:ext uri="{FF2B5EF4-FFF2-40B4-BE49-F238E27FC236}">
                <a16:creationId xmlns:a16="http://schemas.microsoft.com/office/drawing/2014/main" id="{F856266C-F8E7-9E6A-001C-61CF9A661D94}"/>
              </a:ext>
            </a:extLst>
          </p:cNvPr>
          <p:cNvPicPr>
            <a:picLocks noChangeAspect="1"/>
          </p:cNvPicPr>
          <p:nvPr/>
        </p:nvPicPr>
        <p:blipFill>
          <a:blip r:embed="rId3"/>
          <a:stretch>
            <a:fillRect/>
          </a:stretch>
        </p:blipFill>
        <p:spPr>
          <a:xfrm>
            <a:off x="10670309" y="59871"/>
            <a:ext cx="1253053" cy="1253053"/>
          </a:xfrm>
          <a:prstGeom prst="rect">
            <a:avLst/>
          </a:prstGeom>
        </p:spPr>
      </p:pic>
      <p:sp>
        <p:nvSpPr>
          <p:cNvPr id="5" name="TextBox 4">
            <a:extLst>
              <a:ext uri="{FF2B5EF4-FFF2-40B4-BE49-F238E27FC236}">
                <a16:creationId xmlns:a16="http://schemas.microsoft.com/office/drawing/2014/main" id="{C7EC31D3-4141-B249-95B2-9CA460A3BF2F}"/>
              </a:ext>
            </a:extLst>
          </p:cNvPr>
          <p:cNvSpPr txBox="1"/>
          <p:nvPr/>
        </p:nvSpPr>
        <p:spPr>
          <a:xfrm>
            <a:off x="924791" y="2150918"/>
            <a:ext cx="3823854" cy="3139321"/>
          </a:xfrm>
          <a:prstGeom prst="rect">
            <a:avLst/>
          </a:prstGeom>
          <a:noFill/>
        </p:spPr>
        <p:txBody>
          <a:bodyPr wrap="square" rtlCol="0">
            <a:spAutoFit/>
          </a:bodyPr>
          <a:lstStyle/>
          <a:p>
            <a:pPr marL="45720" indent="0">
              <a:buNone/>
            </a:pPr>
            <a:r>
              <a:rPr lang="en-US" sz="2000" dirty="0">
                <a:solidFill>
                  <a:schemeClr val="accent3">
                    <a:lumMod val="90000"/>
                    <a:lumOff val="10000"/>
                  </a:schemeClr>
                </a:solidFill>
              </a:rPr>
              <a:t>Federal RFRA claims require a strict scrutiny analysis, meaning that the government must prove that the policy: </a:t>
            </a:r>
          </a:p>
          <a:p>
            <a:pPr marL="388620" indent="-342900">
              <a:buAutoNum type="arabicParenBoth"/>
            </a:pPr>
            <a:r>
              <a:rPr lang="en-US" sz="2000" dirty="0">
                <a:solidFill>
                  <a:schemeClr val="accent3">
                    <a:lumMod val="90000"/>
                    <a:lumOff val="10000"/>
                  </a:schemeClr>
                </a:solidFill>
              </a:rPr>
              <a:t>furthers a </a:t>
            </a:r>
            <a:r>
              <a:rPr lang="en-US" sz="2000" u="sng" dirty="0">
                <a:solidFill>
                  <a:schemeClr val="accent3">
                    <a:lumMod val="90000"/>
                    <a:lumOff val="10000"/>
                  </a:schemeClr>
                </a:solidFill>
              </a:rPr>
              <a:t>compelling governmental interest</a:t>
            </a:r>
            <a:r>
              <a:rPr lang="en-US" sz="2000" dirty="0">
                <a:solidFill>
                  <a:schemeClr val="accent3">
                    <a:lumMod val="90000"/>
                    <a:lumOff val="10000"/>
                  </a:schemeClr>
                </a:solidFill>
              </a:rPr>
              <a:t>; and </a:t>
            </a:r>
          </a:p>
          <a:p>
            <a:pPr marL="388620" indent="-342900">
              <a:buAutoNum type="arabicParenBoth"/>
            </a:pPr>
            <a:r>
              <a:rPr lang="en-US" sz="2000" dirty="0">
                <a:solidFill>
                  <a:schemeClr val="accent3">
                    <a:lumMod val="90000"/>
                    <a:lumOff val="10000"/>
                  </a:schemeClr>
                </a:solidFill>
              </a:rPr>
              <a:t>is the </a:t>
            </a:r>
            <a:r>
              <a:rPr lang="en-US" sz="2000" u="sng" dirty="0">
                <a:solidFill>
                  <a:schemeClr val="accent3">
                    <a:lumMod val="90000"/>
                    <a:lumOff val="10000"/>
                  </a:schemeClr>
                </a:solidFill>
              </a:rPr>
              <a:t>least restrictive means</a:t>
            </a:r>
            <a:r>
              <a:rPr lang="en-US" sz="2000" dirty="0">
                <a:solidFill>
                  <a:schemeClr val="accent3">
                    <a:lumMod val="90000"/>
                    <a:lumOff val="10000"/>
                  </a:schemeClr>
                </a:solidFill>
              </a:rPr>
              <a:t> of furthering that compelling governmental interest.</a:t>
            </a:r>
          </a:p>
          <a:p>
            <a:endParaRPr lang="en-US" dirty="0">
              <a:solidFill>
                <a:schemeClr val="accent3">
                  <a:lumMod val="90000"/>
                  <a:lumOff val="10000"/>
                </a:schemeClr>
              </a:solidFill>
            </a:endParaRPr>
          </a:p>
        </p:txBody>
      </p:sp>
      <p:grpSp>
        <p:nvGrpSpPr>
          <p:cNvPr id="6" name="Group 5">
            <a:extLst>
              <a:ext uri="{FF2B5EF4-FFF2-40B4-BE49-F238E27FC236}">
                <a16:creationId xmlns:a16="http://schemas.microsoft.com/office/drawing/2014/main" id="{C7B3357A-87B4-5007-A107-2FC2C22A4220}"/>
              </a:ext>
            </a:extLst>
          </p:cNvPr>
          <p:cNvGrpSpPr/>
          <p:nvPr/>
        </p:nvGrpSpPr>
        <p:grpSpPr>
          <a:xfrm>
            <a:off x="5314121" y="2258964"/>
            <a:ext cx="5982713" cy="908608"/>
            <a:chOff x="-29097" y="-47386"/>
            <a:chExt cx="6830422" cy="908608"/>
          </a:xfrm>
        </p:grpSpPr>
        <p:sp>
          <p:nvSpPr>
            <p:cNvPr id="7" name="Rounded Rectangle 6">
              <a:extLst>
                <a:ext uri="{FF2B5EF4-FFF2-40B4-BE49-F238E27FC236}">
                  <a16:creationId xmlns:a16="http://schemas.microsoft.com/office/drawing/2014/main" id="{1830359B-5971-AD7E-6ECD-1375B94A215B}"/>
                </a:ext>
              </a:extLst>
            </p:cNvPr>
            <p:cNvSpPr/>
            <p:nvPr/>
          </p:nvSpPr>
          <p:spPr>
            <a:xfrm>
              <a:off x="-29097" y="-47386"/>
              <a:ext cx="6830422" cy="9086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26C4354E-E59B-664C-A253-261675EF9672}"/>
                </a:ext>
              </a:extLst>
            </p:cNvPr>
            <p:cNvSpPr txBox="1"/>
            <p:nvPr/>
          </p:nvSpPr>
          <p:spPr>
            <a:xfrm>
              <a:off x="-2485" y="-20774"/>
              <a:ext cx="5773185" cy="8553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p:txBody>
        </p:sp>
      </p:grpSp>
      <p:grpSp>
        <p:nvGrpSpPr>
          <p:cNvPr id="9" name="Group 8">
            <a:extLst>
              <a:ext uri="{FF2B5EF4-FFF2-40B4-BE49-F238E27FC236}">
                <a16:creationId xmlns:a16="http://schemas.microsoft.com/office/drawing/2014/main" id="{4D837E4D-9A36-D1F3-1DB8-BE6C3DB6FD72}"/>
              </a:ext>
            </a:extLst>
          </p:cNvPr>
          <p:cNvGrpSpPr/>
          <p:nvPr/>
        </p:nvGrpSpPr>
        <p:grpSpPr>
          <a:xfrm>
            <a:off x="5337430" y="3488708"/>
            <a:ext cx="5959404" cy="908608"/>
            <a:chOff x="-29097" y="-47386"/>
            <a:chExt cx="6830422" cy="908608"/>
          </a:xfrm>
        </p:grpSpPr>
        <p:sp>
          <p:nvSpPr>
            <p:cNvPr id="10" name="Rounded Rectangle 9">
              <a:extLst>
                <a:ext uri="{FF2B5EF4-FFF2-40B4-BE49-F238E27FC236}">
                  <a16:creationId xmlns:a16="http://schemas.microsoft.com/office/drawing/2014/main" id="{BA5309D7-A709-2CEA-4618-A1AEB7F230AE}"/>
                </a:ext>
              </a:extLst>
            </p:cNvPr>
            <p:cNvSpPr/>
            <p:nvPr/>
          </p:nvSpPr>
          <p:spPr>
            <a:xfrm>
              <a:off x="-29097" y="-47386"/>
              <a:ext cx="6830422" cy="9086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Rounded Rectangle 4">
              <a:extLst>
                <a:ext uri="{FF2B5EF4-FFF2-40B4-BE49-F238E27FC236}">
                  <a16:creationId xmlns:a16="http://schemas.microsoft.com/office/drawing/2014/main" id="{73F3D88A-A57C-5F05-1CA0-04BCBFEF393D}"/>
                </a:ext>
              </a:extLst>
            </p:cNvPr>
            <p:cNvSpPr txBox="1"/>
            <p:nvPr/>
          </p:nvSpPr>
          <p:spPr>
            <a:xfrm>
              <a:off x="-2485" y="-20774"/>
              <a:ext cx="5773185" cy="8553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p:txBody>
        </p:sp>
      </p:grpSp>
      <p:sp>
        <p:nvSpPr>
          <p:cNvPr id="13" name="TextBox 12">
            <a:extLst>
              <a:ext uri="{FF2B5EF4-FFF2-40B4-BE49-F238E27FC236}">
                <a16:creationId xmlns:a16="http://schemas.microsoft.com/office/drawing/2014/main" id="{902D0A3D-F433-F4B8-5C4A-A26F11DB5CC7}"/>
              </a:ext>
            </a:extLst>
          </p:cNvPr>
          <p:cNvSpPr txBox="1"/>
          <p:nvPr/>
        </p:nvSpPr>
        <p:spPr>
          <a:xfrm>
            <a:off x="5647735" y="2542668"/>
            <a:ext cx="6096000" cy="369332"/>
          </a:xfrm>
          <a:prstGeom prst="rect">
            <a:avLst/>
          </a:prstGeom>
          <a:noFill/>
        </p:spPr>
        <p:txBody>
          <a:bodyPr wrap="square">
            <a:spAutoFit/>
          </a:bodyPr>
          <a:lstStyle/>
          <a:p>
            <a:r>
              <a:rPr lang="en-US" sz="1800" dirty="0">
                <a:solidFill>
                  <a:schemeClr val="bg1"/>
                </a:solidFill>
              </a:rPr>
              <a:t>21 state legislatures have passed a version of the RFRA. </a:t>
            </a:r>
          </a:p>
        </p:txBody>
      </p:sp>
      <p:sp>
        <p:nvSpPr>
          <p:cNvPr id="15" name="TextBox 14">
            <a:extLst>
              <a:ext uri="{FF2B5EF4-FFF2-40B4-BE49-F238E27FC236}">
                <a16:creationId xmlns:a16="http://schemas.microsoft.com/office/drawing/2014/main" id="{1049E6D1-D7D3-B52A-7519-BA9D5BDE2D6D}"/>
              </a:ext>
            </a:extLst>
          </p:cNvPr>
          <p:cNvSpPr txBox="1"/>
          <p:nvPr/>
        </p:nvSpPr>
        <p:spPr>
          <a:xfrm>
            <a:off x="5711688" y="3650673"/>
            <a:ext cx="5304183" cy="646331"/>
          </a:xfrm>
          <a:prstGeom prst="rect">
            <a:avLst/>
          </a:prstGeom>
          <a:noFill/>
        </p:spPr>
        <p:txBody>
          <a:bodyPr wrap="square">
            <a:spAutoFit/>
          </a:bodyPr>
          <a:lstStyle/>
          <a:p>
            <a:r>
              <a:rPr lang="en-US" sz="1800" dirty="0">
                <a:solidFill>
                  <a:schemeClr val="bg1"/>
                </a:solidFill>
              </a:rPr>
              <a:t>In 2023, the majority of RFRA cases were brought by service members. </a:t>
            </a:r>
          </a:p>
        </p:txBody>
      </p:sp>
    </p:spTree>
    <p:extLst>
      <p:ext uri="{BB962C8B-B14F-4D97-AF65-F5344CB8AC3E}">
        <p14:creationId xmlns:p14="http://schemas.microsoft.com/office/powerpoint/2010/main" val="3437744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p:spPr>
        <p:txBody>
          <a:bodyPr anchor="ctr">
            <a:normAutofit/>
          </a:bodyPr>
          <a:lstStyle/>
          <a:p>
            <a:r>
              <a:rPr lang="en-US" b="1" dirty="0"/>
              <a:t>Denying Exemptions:</a:t>
            </a:r>
            <a:br>
              <a:rPr lang="en-US" b="1" dirty="0"/>
            </a:br>
            <a:r>
              <a:rPr lang="en-US" b="1" i="1" dirty="0"/>
              <a:t>US Navy Seals v. Biden</a:t>
            </a:r>
          </a:p>
        </p:txBody>
      </p:sp>
      <p:sp>
        <p:nvSpPr>
          <p:cNvPr id="3" name="Content Placeholder 2"/>
          <p:cNvSpPr>
            <a:spLocks noGrp="1"/>
          </p:cNvSpPr>
          <p:nvPr>
            <p:ph sz="half" idx="1"/>
          </p:nvPr>
        </p:nvSpPr>
        <p:spPr>
          <a:xfrm>
            <a:off x="1143000" y="2057399"/>
            <a:ext cx="4754880" cy="4023360"/>
          </a:xfrm>
        </p:spPr>
        <p:txBody>
          <a:bodyPr>
            <a:normAutofit lnSpcReduction="10000"/>
          </a:bodyPr>
          <a:lstStyle/>
          <a:p>
            <a:r>
              <a:rPr lang="en-US" sz="1700" dirty="0">
                <a:solidFill>
                  <a:schemeClr val="accent3">
                    <a:lumMod val="90000"/>
                    <a:lumOff val="10000"/>
                  </a:schemeClr>
                </a:solidFill>
              </a:rPr>
              <a:t>Mandate was offered, but never granted</a:t>
            </a:r>
          </a:p>
          <a:p>
            <a:r>
              <a:rPr lang="en-US" sz="1700" dirty="0">
                <a:solidFill>
                  <a:schemeClr val="accent3">
                    <a:lumMod val="90000"/>
                    <a:lumOff val="10000"/>
                  </a:schemeClr>
                </a:solidFill>
              </a:rPr>
              <a:t>Dist. Ct. found Navy violated Seals free exercise rights because a medical exemption was offered</a:t>
            </a:r>
          </a:p>
          <a:p>
            <a:r>
              <a:rPr lang="en-US" sz="1700" dirty="0">
                <a:solidFill>
                  <a:schemeClr val="accent3">
                    <a:lumMod val="90000"/>
                    <a:lumOff val="10000"/>
                  </a:schemeClr>
                </a:solidFill>
              </a:rPr>
              <a:t>Court also found that the policy could not survive SS, because plaintiffs had not been shown to spread COVID, and there are other equal risks in the military</a:t>
            </a:r>
          </a:p>
          <a:p>
            <a:r>
              <a:rPr lang="en-US" sz="1700" dirty="0">
                <a:solidFill>
                  <a:schemeClr val="accent3">
                    <a:lumMod val="90000"/>
                    <a:lumOff val="10000"/>
                  </a:schemeClr>
                </a:solidFill>
              </a:rPr>
              <a:t>5</a:t>
            </a:r>
            <a:r>
              <a:rPr lang="en-US" sz="1700" baseline="30000" dirty="0">
                <a:solidFill>
                  <a:schemeClr val="accent3">
                    <a:lumMod val="90000"/>
                    <a:lumOff val="10000"/>
                  </a:schemeClr>
                </a:solidFill>
              </a:rPr>
              <a:t>th</a:t>
            </a:r>
            <a:r>
              <a:rPr lang="en-US" sz="1700" dirty="0">
                <a:solidFill>
                  <a:schemeClr val="accent3">
                    <a:lumMod val="90000"/>
                    <a:lumOff val="10000"/>
                  </a:schemeClr>
                </a:solidFill>
              </a:rPr>
              <a:t> Cir. upheld injunction on RFRA grounds, agreed with lower court that the mandate could not survive SS</a:t>
            </a:r>
          </a:p>
          <a:p>
            <a:r>
              <a:rPr lang="en-US" sz="1700" dirty="0">
                <a:solidFill>
                  <a:schemeClr val="accent3">
                    <a:lumMod val="90000"/>
                    <a:lumOff val="10000"/>
                  </a:schemeClr>
                </a:solidFill>
              </a:rPr>
              <a:t>SCOTUS granted limited stay as to deployment decisions.</a:t>
            </a:r>
          </a:p>
          <a:p>
            <a:r>
              <a:rPr lang="en-US" sz="1700" dirty="0">
                <a:solidFill>
                  <a:schemeClr val="accent3">
                    <a:lumMod val="90000"/>
                    <a:lumOff val="10000"/>
                  </a:schemeClr>
                </a:solidFill>
              </a:rPr>
              <a:t>Mandate was withdrawn by the Secretary of Defense in February 2023. </a:t>
            </a:r>
          </a:p>
          <a:p>
            <a:endParaRPr lang="en-US" sz="1700" dirty="0">
              <a:solidFill>
                <a:schemeClr val="accent3">
                  <a:lumMod val="90000"/>
                  <a:lumOff val="10000"/>
                </a:schemeClr>
              </a:solidFill>
            </a:endParaRPr>
          </a:p>
        </p:txBody>
      </p:sp>
      <p:pic>
        <p:nvPicPr>
          <p:cNvPr id="5" name="Picture 4" descr="Front steps and columns of a majestic city building">
            <a:extLst>
              <a:ext uri="{FF2B5EF4-FFF2-40B4-BE49-F238E27FC236}">
                <a16:creationId xmlns:a16="http://schemas.microsoft.com/office/drawing/2014/main" id="{C0D4AE38-7FE8-99AC-8583-FB3101DC7F95}"/>
              </a:ext>
            </a:extLst>
          </p:cNvPr>
          <p:cNvPicPr>
            <a:picLocks noChangeAspect="1"/>
          </p:cNvPicPr>
          <p:nvPr/>
        </p:nvPicPr>
        <p:blipFill rotWithShape="1">
          <a:blip r:embed="rId3"/>
          <a:srcRect l="13698" r="7417" b="2"/>
          <a:stretch/>
        </p:blipFill>
        <p:spPr>
          <a:xfrm>
            <a:off x="6117137" y="2057400"/>
            <a:ext cx="4754880" cy="4023360"/>
          </a:xfrm>
          <a:prstGeom prst="rect">
            <a:avLst/>
          </a:prstGeom>
          <a:noFill/>
        </p:spPr>
      </p:pic>
      <p:pic>
        <p:nvPicPr>
          <p:cNvPr id="4" name="Picture 3">
            <a:extLst>
              <a:ext uri="{FF2B5EF4-FFF2-40B4-BE49-F238E27FC236}">
                <a16:creationId xmlns:a16="http://schemas.microsoft.com/office/drawing/2014/main" id="{10EC2B1E-28BC-88BF-38A9-398E65B52C52}"/>
              </a:ext>
            </a:extLst>
          </p:cNvPr>
          <p:cNvPicPr>
            <a:picLocks noChangeAspect="1"/>
          </p:cNvPicPr>
          <p:nvPr/>
        </p:nvPicPr>
        <p:blipFill>
          <a:blip r:embed="rId4"/>
          <a:stretch>
            <a:fillRect/>
          </a:stretch>
        </p:blipFill>
        <p:spPr>
          <a:xfrm>
            <a:off x="10670309" y="59871"/>
            <a:ext cx="1253053" cy="1253053"/>
          </a:xfrm>
          <a:prstGeom prst="rect">
            <a:avLst/>
          </a:prstGeom>
        </p:spPr>
      </p:pic>
    </p:spTree>
    <p:extLst>
      <p:ext uri="{BB962C8B-B14F-4D97-AF65-F5344CB8AC3E}">
        <p14:creationId xmlns:p14="http://schemas.microsoft.com/office/powerpoint/2010/main" val="2410908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a:t>Vaccines and the Major Questions Doctrine</a:t>
            </a:r>
          </a:p>
        </p:txBody>
      </p:sp>
      <p:sp>
        <p:nvSpPr>
          <p:cNvPr id="12" name="Content Placeholder 2"/>
          <p:cNvSpPr>
            <a:spLocks noGrp="1"/>
          </p:cNvSpPr>
          <p:nvPr>
            <p:ph sz="quarter" idx="4"/>
          </p:nvPr>
        </p:nvSpPr>
        <p:spPr>
          <a:xfrm>
            <a:off x="6269173" y="3315666"/>
            <a:ext cx="4754880" cy="3383280"/>
          </a:xfrm>
        </p:spPr>
        <p:txBody>
          <a:bodyPr>
            <a:normAutofit/>
          </a:bodyPr>
          <a:lstStyle/>
          <a:p>
            <a:endParaRPr lang="en-US" dirty="0"/>
          </a:p>
          <a:p>
            <a:endParaRPr lang="en-US" dirty="0"/>
          </a:p>
          <a:p>
            <a:pPr marL="45720" indent="0">
              <a:buNone/>
            </a:pPr>
            <a:endParaRPr lang="en-US" b="1" dirty="0"/>
          </a:p>
        </p:txBody>
      </p:sp>
      <p:sp>
        <p:nvSpPr>
          <p:cNvPr id="5" name="TextBox 4">
            <a:extLst>
              <a:ext uri="{FF2B5EF4-FFF2-40B4-BE49-F238E27FC236}">
                <a16:creationId xmlns:a16="http://schemas.microsoft.com/office/drawing/2014/main" id="{578742A6-B7E8-8BF7-6ECB-F41018D5EC55}"/>
              </a:ext>
            </a:extLst>
          </p:cNvPr>
          <p:cNvSpPr txBox="1"/>
          <p:nvPr/>
        </p:nvSpPr>
        <p:spPr>
          <a:xfrm>
            <a:off x="1395664" y="2465149"/>
            <a:ext cx="9875520" cy="1754326"/>
          </a:xfrm>
          <a:prstGeom prst="rect">
            <a:avLst/>
          </a:prstGeom>
          <a:noFill/>
        </p:spPr>
        <p:txBody>
          <a:bodyPr wrap="square" rtlCol="0">
            <a:spAutoFit/>
          </a:bodyPr>
          <a:lstStyle/>
          <a:p>
            <a:r>
              <a:rPr lang="en-US" sz="2400" dirty="0">
                <a:solidFill>
                  <a:schemeClr val="accent3">
                    <a:lumMod val="90000"/>
                    <a:lumOff val="10000"/>
                  </a:schemeClr>
                </a:solidFill>
              </a:rPr>
              <a:t>In federal courts, the major questions doctrine now bars administrative agencies from issuing orders or regulations with major economic or political significance without explicit statutory authority authorization</a:t>
            </a:r>
          </a:p>
          <a:p>
            <a:endParaRPr lang="en-US" dirty="0">
              <a:solidFill>
                <a:schemeClr val="accent3">
                  <a:lumMod val="90000"/>
                  <a:lumOff val="10000"/>
                </a:schemeClr>
              </a:solidFill>
            </a:endParaRPr>
          </a:p>
          <a:p>
            <a:endParaRPr lang="en-US" dirty="0"/>
          </a:p>
        </p:txBody>
      </p:sp>
      <p:sp>
        <p:nvSpPr>
          <p:cNvPr id="15" name="TextBox 14">
            <a:extLst>
              <a:ext uri="{FF2B5EF4-FFF2-40B4-BE49-F238E27FC236}">
                <a16:creationId xmlns:a16="http://schemas.microsoft.com/office/drawing/2014/main" id="{29673D10-E48B-DD8C-E54E-B422157F7490}"/>
              </a:ext>
            </a:extLst>
          </p:cNvPr>
          <p:cNvSpPr txBox="1"/>
          <p:nvPr/>
        </p:nvSpPr>
        <p:spPr>
          <a:xfrm>
            <a:off x="2385543" y="4219475"/>
            <a:ext cx="7074569" cy="1107996"/>
          </a:xfrm>
          <a:prstGeom prst="rect">
            <a:avLst/>
          </a:prstGeom>
          <a:noFill/>
        </p:spPr>
        <p:txBody>
          <a:bodyPr wrap="square" rtlCol="0">
            <a:spAutoFit/>
          </a:bodyPr>
          <a:lstStyle/>
          <a:p>
            <a:pPr algn="ctr"/>
            <a:r>
              <a:rPr lang="en-US" sz="2400" b="1" dirty="0">
                <a:solidFill>
                  <a:schemeClr val="accent1">
                    <a:lumMod val="50000"/>
                  </a:schemeClr>
                </a:solidFill>
              </a:rPr>
              <a:t>But what is a “major” question?</a:t>
            </a:r>
          </a:p>
          <a:p>
            <a:pPr algn="ctr"/>
            <a:r>
              <a:rPr lang="en-US" sz="2400" b="1" dirty="0">
                <a:solidFill>
                  <a:schemeClr val="accent1">
                    <a:lumMod val="50000"/>
                  </a:schemeClr>
                </a:solidFill>
              </a:rPr>
              <a:t>What will be the impact on state court rulings?</a:t>
            </a:r>
          </a:p>
          <a:p>
            <a:pPr algn="ctr"/>
            <a:endParaRPr lang="en-US" dirty="0">
              <a:solidFill>
                <a:schemeClr val="accent1">
                  <a:lumMod val="50000"/>
                </a:schemeClr>
              </a:solidFill>
            </a:endParaRPr>
          </a:p>
        </p:txBody>
      </p:sp>
    </p:spTree>
    <p:extLst>
      <p:ext uri="{BB962C8B-B14F-4D97-AF65-F5344CB8AC3E}">
        <p14:creationId xmlns:p14="http://schemas.microsoft.com/office/powerpoint/2010/main" val="914004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A7C7-F941-EFCD-9590-89A252DA5D12}"/>
              </a:ext>
            </a:extLst>
          </p:cNvPr>
          <p:cNvSpPr>
            <a:spLocks noGrp="1"/>
          </p:cNvSpPr>
          <p:nvPr>
            <p:ph type="title"/>
          </p:nvPr>
        </p:nvSpPr>
        <p:spPr/>
        <p:txBody>
          <a:bodyPr/>
          <a:lstStyle/>
          <a:p>
            <a:pPr algn="ctr"/>
            <a:r>
              <a:rPr lang="en-US" dirty="0"/>
              <a:t>SCOTUS Decisions and the Major Questions Doctrine</a:t>
            </a:r>
          </a:p>
        </p:txBody>
      </p:sp>
      <p:sp>
        <p:nvSpPr>
          <p:cNvPr id="7" name="Text Placeholder 3">
            <a:extLst>
              <a:ext uri="{FF2B5EF4-FFF2-40B4-BE49-F238E27FC236}">
                <a16:creationId xmlns:a16="http://schemas.microsoft.com/office/drawing/2014/main" id="{4771F271-6F51-BC1A-28A0-3C9969C0B320}"/>
              </a:ext>
            </a:extLst>
          </p:cNvPr>
          <p:cNvSpPr>
            <a:spLocks noGrp="1"/>
          </p:cNvSpPr>
          <p:nvPr>
            <p:ph sz="half" idx="2"/>
          </p:nvPr>
        </p:nvSpPr>
        <p:spPr>
          <a:xfrm>
            <a:off x="593030" y="2456439"/>
            <a:ext cx="6834808" cy="3383280"/>
          </a:xfrm>
        </p:spPr>
        <p:txBody>
          <a:bodyPr>
            <a:noAutofit/>
          </a:bodyPr>
          <a:lstStyle/>
          <a:p>
            <a:pPr marL="274320" lvl="1" indent="0">
              <a:buNone/>
            </a:pPr>
            <a:r>
              <a:rPr lang="en-US" sz="1800" b="0" i="1" dirty="0" err="1">
                <a:solidFill>
                  <a:schemeClr val="accent3">
                    <a:lumMod val="90000"/>
                    <a:lumOff val="10000"/>
                  </a:schemeClr>
                </a:solidFill>
                <a:effectLst/>
              </a:rPr>
              <a:t>Nat'l</a:t>
            </a:r>
            <a:r>
              <a:rPr lang="en-US" sz="1800" b="0" i="1" dirty="0">
                <a:solidFill>
                  <a:schemeClr val="accent3">
                    <a:lumMod val="90000"/>
                    <a:lumOff val="10000"/>
                  </a:schemeClr>
                </a:solidFill>
                <a:effectLst/>
              </a:rPr>
              <a:t> </a:t>
            </a:r>
            <a:r>
              <a:rPr lang="en-US" sz="1800" b="0" i="1" dirty="0" err="1">
                <a:solidFill>
                  <a:schemeClr val="accent3">
                    <a:lumMod val="90000"/>
                    <a:lumOff val="10000"/>
                  </a:schemeClr>
                </a:solidFill>
                <a:effectLst/>
              </a:rPr>
              <a:t>Fed'n</a:t>
            </a:r>
            <a:r>
              <a:rPr lang="en-US" sz="1800" b="0" i="1" dirty="0">
                <a:solidFill>
                  <a:schemeClr val="accent3">
                    <a:lumMod val="90000"/>
                    <a:lumOff val="10000"/>
                  </a:schemeClr>
                </a:solidFill>
                <a:effectLst/>
              </a:rPr>
              <a:t> of </a:t>
            </a:r>
            <a:r>
              <a:rPr lang="en-US" sz="1800" b="0" i="1" dirty="0" err="1">
                <a:solidFill>
                  <a:schemeClr val="accent3">
                    <a:lumMod val="90000"/>
                    <a:lumOff val="10000"/>
                  </a:schemeClr>
                </a:solidFill>
                <a:effectLst/>
              </a:rPr>
              <a:t>Indep</a:t>
            </a:r>
            <a:r>
              <a:rPr lang="en-US" sz="1800" b="0" i="1" dirty="0">
                <a:solidFill>
                  <a:schemeClr val="accent3">
                    <a:lumMod val="90000"/>
                    <a:lumOff val="10000"/>
                  </a:schemeClr>
                </a:solidFill>
                <a:effectLst/>
              </a:rPr>
              <a:t>. Bus. v. </a:t>
            </a:r>
            <a:r>
              <a:rPr lang="en-US" sz="1800" b="0" i="1" dirty="0" err="1">
                <a:solidFill>
                  <a:schemeClr val="accent3">
                    <a:lumMod val="90000"/>
                    <a:lumOff val="10000"/>
                  </a:schemeClr>
                </a:solidFill>
                <a:effectLst/>
              </a:rPr>
              <a:t>Dep't</a:t>
            </a:r>
            <a:r>
              <a:rPr lang="en-US" sz="1800" b="0" i="1" dirty="0">
                <a:solidFill>
                  <a:schemeClr val="accent3">
                    <a:lumMod val="90000"/>
                    <a:lumOff val="10000"/>
                  </a:schemeClr>
                </a:solidFill>
                <a:effectLst/>
              </a:rPr>
              <a:t> of Lab., Occupational Safety &amp; Health Admin.</a:t>
            </a:r>
          </a:p>
          <a:p>
            <a:pPr marL="274320" lvl="1" indent="0">
              <a:buNone/>
            </a:pPr>
            <a:r>
              <a:rPr lang="en-US" sz="1800" b="0" i="0" dirty="0">
                <a:solidFill>
                  <a:schemeClr val="accent3">
                    <a:lumMod val="90000"/>
                    <a:lumOff val="10000"/>
                  </a:schemeClr>
                </a:solidFill>
                <a:effectLst/>
              </a:rPr>
              <a:t>held that the Secretary of Labor lacked statutory authority to issue emergency temporary standard (ETS) to mandate vaccinations or testing in businesses with over 100 employees.  </a:t>
            </a:r>
          </a:p>
          <a:p>
            <a:pPr marL="274320" lvl="1" indent="0">
              <a:buNone/>
            </a:pPr>
            <a:endParaRPr lang="en-US" sz="1800" dirty="0">
              <a:solidFill>
                <a:schemeClr val="accent3">
                  <a:lumMod val="90000"/>
                  <a:lumOff val="10000"/>
                </a:schemeClr>
              </a:solidFill>
            </a:endParaRPr>
          </a:p>
          <a:p>
            <a:pPr marL="274320" lvl="1" indent="0">
              <a:buNone/>
            </a:pPr>
            <a:r>
              <a:rPr lang="en-US" sz="1800" b="0" i="1" dirty="0">
                <a:solidFill>
                  <a:schemeClr val="accent3">
                    <a:lumMod val="90000"/>
                    <a:lumOff val="10000"/>
                  </a:schemeClr>
                </a:solidFill>
                <a:effectLst/>
              </a:rPr>
              <a:t>Biden v. Missouri</a:t>
            </a:r>
            <a:endParaRPr lang="en-US" sz="1800" b="0" dirty="0">
              <a:solidFill>
                <a:schemeClr val="accent3">
                  <a:lumMod val="90000"/>
                  <a:lumOff val="10000"/>
                </a:schemeClr>
              </a:solidFill>
              <a:effectLst/>
            </a:endParaRPr>
          </a:p>
          <a:p>
            <a:pPr marL="274320" lvl="1" indent="0">
              <a:buNone/>
            </a:pPr>
            <a:r>
              <a:rPr lang="en-US" sz="1800" b="0" dirty="0">
                <a:solidFill>
                  <a:schemeClr val="accent3">
                    <a:lumMod val="90000"/>
                    <a:lumOff val="10000"/>
                  </a:schemeClr>
                </a:solidFill>
                <a:effectLst/>
              </a:rPr>
              <a:t>held that Secretary of HHS  did not exceed its authority to mandate vaccines  for health care facilities, and that conditions set by the Secretary were </a:t>
            </a:r>
            <a:r>
              <a:rPr lang="en-US" sz="1800" b="0" i="1" dirty="0">
                <a:solidFill>
                  <a:schemeClr val="accent3">
                    <a:lumMod val="90000"/>
                    <a:lumOff val="10000"/>
                  </a:schemeClr>
                </a:solidFill>
                <a:effectLst/>
              </a:rPr>
              <a:t>necessary </a:t>
            </a:r>
            <a:r>
              <a:rPr lang="en-US" sz="1800" b="0" dirty="0">
                <a:solidFill>
                  <a:schemeClr val="accent3">
                    <a:lumMod val="90000"/>
                    <a:lumOff val="10000"/>
                  </a:schemeClr>
                </a:solidFill>
                <a:effectLst/>
              </a:rPr>
              <a:t> in th</a:t>
            </a:r>
            <a:r>
              <a:rPr lang="en-US" sz="1800" dirty="0">
                <a:solidFill>
                  <a:schemeClr val="accent3">
                    <a:lumMod val="90000"/>
                    <a:lumOff val="10000"/>
                  </a:schemeClr>
                </a:solidFill>
              </a:rPr>
              <a:t>e interest of health and safety. </a:t>
            </a:r>
            <a:endParaRPr lang="en-US" sz="1800" b="0" i="0" dirty="0">
              <a:solidFill>
                <a:schemeClr val="accent3">
                  <a:lumMod val="90000"/>
                  <a:lumOff val="10000"/>
                </a:schemeClr>
              </a:solidFill>
              <a:effectLst/>
            </a:endParaRPr>
          </a:p>
          <a:p>
            <a:pPr marL="274320" lvl="1" indent="0">
              <a:buNone/>
            </a:pPr>
            <a:endParaRPr lang="en-US" sz="1800" b="0" i="0" dirty="0">
              <a:solidFill>
                <a:schemeClr val="accent3">
                  <a:lumMod val="90000"/>
                  <a:lumOff val="10000"/>
                </a:schemeClr>
              </a:solidFill>
              <a:effectLst/>
            </a:endParaRPr>
          </a:p>
          <a:p>
            <a:pPr marL="45720" indent="0">
              <a:buNone/>
            </a:pPr>
            <a:endParaRPr lang="en-US" sz="2000" dirty="0">
              <a:solidFill>
                <a:schemeClr val="accent3">
                  <a:lumMod val="90000"/>
                  <a:lumOff val="10000"/>
                </a:schemeClr>
              </a:solidFill>
            </a:endParaRPr>
          </a:p>
        </p:txBody>
      </p:sp>
      <p:grpSp>
        <p:nvGrpSpPr>
          <p:cNvPr id="9" name="Group 8">
            <a:extLst>
              <a:ext uri="{FF2B5EF4-FFF2-40B4-BE49-F238E27FC236}">
                <a16:creationId xmlns:a16="http://schemas.microsoft.com/office/drawing/2014/main" id="{013EBD22-13E1-3EC2-B029-48494F8A1280}"/>
              </a:ext>
            </a:extLst>
          </p:cNvPr>
          <p:cNvGrpSpPr/>
          <p:nvPr/>
        </p:nvGrpSpPr>
        <p:grpSpPr>
          <a:xfrm>
            <a:off x="8097680" y="2866508"/>
            <a:ext cx="3517808" cy="1731146"/>
            <a:chOff x="-29097" y="-47386"/>
            <a:chExt cx="6830422" cy="908608"/>
          </a:xfrm>
        </p:grpSpPr>
        <p:sp>
          <p:nvSpPr>
            <p:cNvPr id="10" name="Rounded Rectangle 9">
              <a:extLst>
                <a:ext uri="{FF2B5EF4-FFF2-40B4-BE49-F238E27FC236}">
                  <a16:creationId xmlns:a16="http://schemas.microsoft.com/office/drawing/2014/main" id="{6557396E-06B1-9B41-FA97-5D9C828B6014}"/>
                </a:ext>
              </a:extLst>
            </p:cNvPr>
            <p:cNvSpPr/>
            <p:nvPr/>
          </p:nvSpPr>
          <p:spPr>
            <a:xfrm>
              <a:off x="-29097" y="-47386"/>
              <a:ext cx="6830422" cy="9086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Rounded Rectangle 4">
              <a:extLst>
                <a:ext uri="{FF2B5EF4-FFF2-40B4-BE49-F238E27FC236}">
                  <a16:creationId xmlns:a16="http://schemas.microsoft.com/office/drawing/2014/main" id="{9A8D2A42-E609-90BD-E9E1-B5380E2EE4BD}"/>
                </a:ext>
              </a:extLst>
            </p:cNvPr>
            <p:cNvSpPr txBox="1"/>
            <p:nvPr/>
          </p:nvSpPr>
          <p:spPr>
            <a:xfrm>
              <a:off x="536993" y="28089"/>
              <a:ext cx="5723938" cy="757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kern="1200" dirty="0"/>
                <a:t>This doctrine has been successfully used by Plaintiffs to stop other federal vaccine mandates. </a:t>
              </a:r>
            </a:p>
          </p:txBody>
        </p:sp>
      </p:grpSp>
    </p:spTree>
    <p:extLst>
      <p:ext uri="{BB962C8B-B14F-4D97-AF65-F5344CB8AC3E}">
        <p14:creationId xmlns:p14="http://schemas.microsoft.com/office/powerpoint/2010/main" val="1241348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20D3-783B-A000-6AFC-100177232932}"/>
              </a:ext>
            </a:extLst>
          </p:cNvPr>
          <p:cNvSpPr>
            <a:spLocks noGrp="1"/>
          </p:cNvSpPr>
          <p:nvPr>
            <p:ph type="title"/>
          </p:nvPr>
        </p:nvSpPr>
        <p:spPr>
          <a:xfrm>
            <a:off x="1143000" y="1010655"/>
            <a:ext cx="3931920" cy="1198345"/>
          </a:xfrm>
        </p:spPr>
        <p:txBody>
          <a:bodyPr anchor="b">
            <a:normAutofit/>
          </a:bodyPr>
          <a:lstStyle/>
          <a:p>
            <a:r>
              <a:rPr lang="en-US" sz="3600" dirty="0"/>
              <a:t>Threats to Agency Deference</a:t>
            </a:r>
          </a:p>
        </p:txBody>
      </p:sp>
      <p:pic>
        <p:nvPicPr>
          <p:cNvPr id="5" name="Picture Placeholder 4" descr="Fire engine in front of the station">
            <a:extLst>
              <a:ext uri="{FF2B5EF4-FFF2-40B4-BE49-F238E27FC236}">
                <a16:creationId xmlns:a16="http://schemas.microsoft.com/office/drawing/2014/main" id="{2ADAC8A0-A5DD-6E26-C499-D783CBA393A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505" r="7505"/>
          <a:stretch>
            <a:fillRect/>
          </a:stretch>
        </p:blipFill>
        <p:spPr>
          <a:xfrm>
            <a:off x="5413376" y="1025005"/>
            <a:ext cx="5611080" cy="4416425"/>
          </a:xfrm>
        </p:spPr>
      </p:pic>
      <p:sp>
        <p:nvSpPr>
          <p:cNvPr id="3" name="Content Placeholder 2">
            <a:extLst>
              <a:ext uri="{FF2B5EF4-FFF2-40B4-BE49-F238E27FC236}">
                <a16:creationId xmlns:a16="http://schemas.microsoft.com/office/drawing/2014/main" id="{607E6948-BB9D-7A7E-DD8D-8E0A08446A00}"/>
              </a:ext>
            </a:extLst>
          </p:cNvPr>
          <p:cNvSpPr>
            <a:spLocks noGrp="1"/>
          </p:cNvSpPr>
          <p:nvPr>
            <p:ph type="body" sz="half" idx="2"/>
          </p:nvPr>
        </p:nvSpPr>
        <p:spPr>
          <a:xfrm>
            <a:off x="1143000" y="2209000"/>
            <a:ext cx="3931920" cy="3506000"/>
          </a:xfrm>
        </p:spPr>
        <p:txBody>
          <a:bodyPr>
            <a:normAutofit fontScale="92500" lnSpcReduction="20000"/>
          </a:bodyPr>
          <a:lstStyle/>
          <a:p>
            <a:r>
              <a:rPr lang="en-US" sz="2300" i="1" dirty="0">
                <a:solidFill>
                  <a:schemeClr val="accent3">
                    <a:lumMod val="90000"/>
                    <a:lumOff val="10000"/>
                  </a:schemeClr>
                </a:solidFill>
              </a:rPr>
              <a:t>Firefighters4Freedom v. City of Los Angeles </a:t>
            </a:r>
            <a:r>
              <a:rPr lang="en-US" sz="2300" dirty="0">
                <a:solidFill>
                  <a:schemeClr val="accent3">
                    <a:lumMod val="90000"/>
                    <a:lumOff val="10000"/>
                  </a:schemeClr>
                </a:solidFill>
              </a:rPr>
              <a:t>(Cal. Ct. App. June 21, 2023) </a:t>
            </a:r>
          </a:p>
          <a:p>
            <a:pPr marL="285750" indent="-285750">
              <a:buFont typeface="Arial" panose="020B0604020202020204" pitchFamily="34" charset="0"/>
              <a:buChar char="•"/>
            </a:pPr>
            <a:r>
              <a:rPr lang="en-US" sz="2100" dirty="0">
                <a:solidFill>
                  <a:schemeClr val="accent3">
                    <a:lumMod val="90000"/>
                    <a:lumOff val="10000"/>
                  </a:schemeClr>
                </a:solidFill>
              </a:rPr>
              <a:t>Appellate Court determined it was inappropriate for the trial court to take judicial notice of documents from the FDA and CDC on the safety and efficacy of COVID-19 vaccines.  </a:t>
            </a:r>
          </a:p>
          <a:p>
            <a:pPr marL="285750" indent="-285750">
              <a:buFont typeface="Arial" panose="020B0604020202020204" pitchFamily="34" charset="0"/>
              <a:buChar char="•"/>
            </a:pPr>
            <a:r>
              <a:rPr lang="en-US" sz="2100" dirty="0">
                <a:solidFill>
                  <a:schemeClr val="accent3">
                    <a:lumMod val="90000"/>
                    <a:lumOff val="10000"/>
                  </a:schemeClr>
                </a:solidFill>
              </a:rPr>
              <a:t>Determined that the safety and efficacy of COVID vaccines were “disputed factual matters.” </a:t>
            </a:r>
          </a:p>
          <a:p>
            <a:pPr lvl="1"/>
            <a:endParaRPr lang="en-US" sz="1800" dirty="0">
              <a:solidFill>
                <a:schemeClr val="accent3">
                  <a:lumMod val="90000"/>
                  <a:lumOff val="10000"/>
                </a:schemeClr>
              </a:solidFill>
            </a:endParaRPr>
          </a:p>
          <a:p>
            <a:pPr lvl="1"/>
            <a:endParaRPr lang="en-US" sz="1800" dirty="0">
              <a:solidFill>
                <a:schemeClr val="accent3">
                  <a:lumMod val="90000"/>
                  <a:lumOff val="10000"/>
                </a:schemeClr>
              </a:solidFill>
            </a:endParaRPr>
          </a:p>
        </p:txBody>
      </p:sp>
    </p:spTree>
    <p:extLst>
      <p:ext uri="{BB962C8B-B14F-4D97-AF65-F5344CB8AC3E}">
        <p14:creationId xmlns:p14="http://schemas.microsoft.com/office/powerpoint/2010/main" val="1166354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A3ACC8-F984-474B-96D2-D0F6ABBA05F9}"/>
              </a:ext>
            </a:extLst>
          </p:cNvPr>
          <p:cNvSpPr txBox="1"/>
          <p:nvPr/>
        </p:nvSpPr>
        <p:spPr>
          <a:xfrm>
            <a:off x="667439" y="2480454"/>
            <a:ext cx="10752621" cy="2831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Visit the Act for Public Health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actforpublichealth.org</a:t>
            </a:r>
            <a:br>
              <a:rPr kumimoji="0" lang="en-US" sz="2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26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Request assistance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Join the email list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View resources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Sign up for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a:t>
            </a:r>
            <a:endParaRPr kumimoji="0" lang="en-US" sz="25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5">
            <a:extLst>
              <a:ext uri="{28A0092B-C50C-407E-A947-70E740481C1C}">
                <a14:useLocalDpi xmlns:a14="http://schemas.microsoft.com/office/drawing/2010/main" val="0"/>
              </a:ext>
            </a:extLst>
          </a:blip>
          <a:srcRect b="17648"/>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35100B95-9AF5-F82E-186E-313533BF2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1095" y="-83306"/>
            <a:ext cx="2520582" cy="2520582"/>
          </a:xfrm>
          <a:prstGeom prst="rect">
            <a:avLst/>
          </a:prstGeom>
        </p:spPr>
      </p:pic>
      <p:grpSp>
        <p:nvGrpSpPr>
          <p:cNvPr id="5" name="Group 4">
            <a:extLst>
              <a:ext uri="{FF2B5EF4-FFF2-40B4-BE49-F238E27FC236}">
                <a16:creationId xmlns:a16="http://schemas.microsoft.com/office/drawing/2014/main" id="{59F25EB7-06B2-82A3-2862-430050B5F020}"/>
              </a:ext>
            </a:extLst>
          </p:cNvPr>
          <p:cNvGrpSpPr/>
          <p:nvPr/>
        </p:nvGrpSpPr>
        <p:grpSpPr>
          <a:xfrm>
            <a:off x="311619" y="5643069"/>
            <a:ext cx="11159533" cy="1214931"/>
            <a:chOff x="299795" y="5690438"/>
            <a:chExt cx="11159533" cy="1214931"/>
          </a:xfrm>
        </p:grpSpPr>
        <p:pic>
          <p:nvPicPr>
            <p:cNvPr id="6" name="Picture 5">
              <a:extLst>
                <a:ext uri="{FF2B5EF4-FFF2-40B4-BE49-F238E27FC236}">
                  <a16:creationId xmlns:a16="http://schemas.microsoft.com/office/drawing/2014/main" id="{87FB1A16-D1EB-9B4F-9C40-BCE95B9E8593}"/>
                </a:ext>
              </a:extLst>
            </p:cNvPr>
            <p:cNvPicPr>
              <a:picLocks noChangeAspect="1"/>
            </p:cNvPicPr>
            <p:nvPr/>
          </p:nvPicPr>
          <p:blipFill>
            <a:blip r:embed="rId7"/>
            <a:stretch>
              <a:fillRect/>
            </a:stretch>
          </p:blipFill>
          <p:spPr>
            <a:xfrm>
              <a:off x="9205759" y="6101346"/>
              <a:ext cx="2253569" cy="368613"/>
            </a:xfrm>
            <a:prstGeom prst="rect">
              <a:avLst/>
            </a:prstGeom>
          </p:spPr>
        </p:pic>
        <p:pic>
          <p:nvPicPr>
            <p:cNvPr id="7" name="Picture 10" descr="Public Health Law Watch">
              <a:extLst>
                <a:ext uri="{FF2B5EF4-FFF2-40B4-BE49-F238E27FC236}">
                  <a16:creationId xmlns:a16="http://schemas.microsoft.com/office/drawing/2014/main" id="{90E0AD71-F844-52AB-A30F-E77E5E543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E9856F-C8CE-2E8E-14ED-6B5B49AE0233}"/>
                </a:ext>
              </a:extLst>
            </p:cNvPr>
            <p:cNvPicPr>
              <a:picLocks noChangeAspect="1"/>
            </p:cNvPicPr>
            <p:nvPr/>
          </p:nvPicPr>
          <p:blipFill>
            <a:blip r:embed="rId9"/>
            <a:stretch>
              <a:fillRect/>
            </a:stretch>
          </p:blipFill>
          <p:spPr>
            <a:xfrm>
              <a:off x="6565474" y="5966294"/>
              <a:ext cx="2230168" cy="745876"/>
            </a:xfrm>
            <a:prstGeom prst="rect">
              <a:avLst/>
            </a:prstGeom>
          </p:spPr>
        </p:pic>
        <p:pic>
          <p:nvPicPr>
            <p:cNvPr id="10" name="Picture 8" descr="ChangeLab Solutions - Live Smoke Free">
              <a:extLst>
                <a:ext uri="{FF2B5EF4-FFF2-40B4-BE49-F238E27FC236}">
                  <a16:creationId xmlns:a16="http://schemas.microsoft.com/office/drawing/2014/main" id="{F7AA51C8-0E0B-061B-0808-AF7E6EC63F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95" y="5690438"/>
              <a:ext cx="2830975" cy="12149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4F841B0-4787-5298-39BF-3DEFC4250C3C}"/>
                </a:ext>
              </a:extLst>
            </p:cNvPr>
            <p:cNvPicPr>
              <a:picLocks noChangeAspect="1"/>
            </p:cNvPicPr>
            <p:nvPr/>
          </p:nvPicPr>
          <p:blipFill>
            <a:blip r:embed="rId11"/>
            <a:stretch>
              <a:fillRect/>
            </a:stretch>
          </p:blipFill>
          <p:spPr>
            <a:xfrm>
              <a:off x="3130770" y="6101346"/>
              <a:ext cx="1480988" cy="571488"/>
            </a:xfrm>
            <a:prstGeom prst="rect">
              <a:avLst/>
            </a:prstGeom>
          </p:spPr>
        </p:pic>
      </p:grpSp>
    </p:spTree>
    <p:extLst>
      <p:ext uri="{BB962C8B-B14F-4D97-AF65-F5344CB8AC3E}">
        <p14:creationId xmlns:p14="http://schemas.microsoft.com/office/powerpoint/2010/main" val="3363880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56280-26D8-64A2-FB0F-46484D51E779}"/>
              </a:ext>
            </a:extLst>
          </p:cNvPr>
          <p:cNvSpPr>
            <a:spLocks noGrp="1"/>
          </p:cNvSpPr>
          <p:nvPr>
            <p:ph type="title"/>
          </p:nvPr>
        </p:nvSpPr>
        <p:spPr>
          <a:xfrm>
            <a:off x="1143000" y="609600"/>
            <a:ext cx="9875520" cy="1356360"/>
          </a:xfrm>
        </p:spPr>
        <p:txBody>
          <a:bodyPr anchor="ctr">
            <a:normAutofit/>
          </a:bodyPr>
          <a:lstStyle/>
          <a:p>
            <a:r>
              <a:rPr lang="en-US" dirty="0"/>
              <a:t>Title VII Claims</a:t>
            </a:r>
          </a:p>
        </p:txBody>
      </p:sp>
      <p:graphicFrame>
        <p:nvGraphicFramePr>
          <p:cNvPr id="8" name="Content Placeholder 5">
            <a:extLst>
              <a:ext uri="{FF2B5EF4-FFF2-40B4-BE49-F238E27FC236}">
                <a16:creationId xmlns:a16="http://schemas.microsoft.com/office/drawing/2014/main" id="{F2836E52-46CD-6174-C3BE-3AA8EB1CD613}"/>
              </a:ext>
            </a:extLst>
          </p:cNvPr>
          <p:cNvGraphicFramePr>
            <a:graphicFrameLocks noGrp="1"/>
          </p:cNvGraphicFramePr>
          <p:nvPr>
            <p:ph idx="1"/>
            <p:extLst>
              <p:ext uri="{D42A27DB-BD31-4B8C-83A1-F6EECF244321}">
                <p14:modId xmlns:p14="http://schemas.microsoft.com/office/powerpoint/2010/main" val="1772102235"/>
              </p:ext>
            </p:extLst>
          </p:nvPr>
        </p:nvGraphicFramePr>
        <p:xfrm>
          <a:off x="1142999" y="2227218"/>
          <a:ext cx="9663545" cy="4130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001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p:spPr>
        <p:txBody>
          <a:bodyPr anchor="ctr">
            <a:normAutofit/>
          </a:bodyPr>
          <a:lstStyle/>
          <a:p>
            <a:r>
              <a:rPr lang="en-US" b="1"/>
              <a:t>The Impact on Childhood Vaccines</a:t>
            </a:r>
          </a:p>
        </p:txBody>
      </p:sp>
      <p:pic>
        <p:nvPicPr>
          <p:cNvPr id="5" name="Picture 4" descr="Needle and vial">
            <a:extLst>
              <a:ext uri="{FF2B5EF4-FFF2-40B4-BE49-F238E27FC236}">
                <a16:creationId xmlns:a16="http://schemas.microsoft.com/office/drawing/2014/main" id="{F018D2DC-FEA3-8E73-3118-2E8ED9DEB0A7}"/>
              </a:ext>
            </a:extLst>
          </p:cNvPr>
          <p:cNvPicPr>
            <a:picLocks noChangeAspect="1"/>
          </p:cNvPicPr>
          <p:nvPr/>
        </p:nvPicPr>
        <p:blipFill rotWithShape="1">
          <a:blip r:embed="rId3">
            <a:extLst>
              <a:ext uri="{28A0092B-C50C-407E-A947-70E740481C1C}">
                <a14:useLocalDpi xmlns:a14="http://schemas.microsoft.com/office/drawing/2010/main" val="0"/>
              </a:ext>
            </a:extLst>
          </a:blip>
          <a:srcRect l="12694" r="8421" b="2"/>
          <a:stretch/>
        </p:blipFill>
        <p:spPr>
          <a:xfrm>
            <a:off x="1143000" y="2057399"/>
            <a:ext cx="4754880" cy="4023360"/>
          </a:xfrm>
          <a:prstGeom prst="rect">
            <a:avLst/>
          </a:prstGeom>
          <a:noFill/>
        </p:spPr>
      </p:pic>
      <p:sp>
        <p:nvSpPr>
          <p:cNvPr id="3" name="Content Placeholder 2"/>
          <p:cNvSpPr>
            <a:spLocks noGrp="1"/>
          </p:cNvSpPr>
          <p:nvPr>
            <p:ph sz="half" idx="2"/>
          </p:nvPr>
        </p:nvSpPr>
        <p:spPr>
          <a:xfrm>
            <a:off x="6267612" y="2057400"/>
            <a:ext cx="4754880" cy="4023360"/>
          </a:xfrm>
        </p:spPr>
        <p:txBody>
          <a:bodyPr>
            <a:normAutofit/>
          </a:bodyPr>
          <a:lstStyle/>
          <a:p>
            <a:r>
              <a:rPr lang="en-US" sz="1900" dirty="0">
                <a:solidFill>
                  <a:schemeClr val="accent3">
                    <a:lumMod val="90000"/>
                    <a:lumOff val="10000"/>
                  </a:schemeClr>
                </a:solidFill>
              </a:rPr>
              <a:t>Since the start of the pandemic, support for childhood vaccine mandates has fallen.</a:t>
            </a:r>
          </a:p>
          <a:p>
            <a:r>
              <a:rPr lang="en-US" sz="1900" dirty="0">
                <a:solidFill>
                  <a:schemeClr val="accent3">
                    <a:lumMod val="90000"/>
                    <a:lumOff val="10000"/>
                  </a:schemeClr>
                </a:solidFill>
              </a:rPr>
              <a:t>Litigants are now using the COVID cases to challenge childhood vaccine laws </a:t>
            </a:r>
          </a:p>
          <a:p>
            <a:r>
              <a:rPr lang="en-US" sz="1900" dirty="0">
                <a:solidFill>
                  <a:schemeClr val="accent3">
                    <a:lumMod val="90000"/>
                    <a:lumOff val="10000"/>
                  </a:schemeClr>
                </a:solidFill>
              </a:rPr>
              <a:t>In </a:t>
            </a:r>
            <a:r>
              <a:rPr lang="en-US" sz="1900" i="1" dirty="0">
                <a:solidFill>
                  <a:schemeClr val="accent3">
                    <a:lumMod val="90000"/>
                    <a:lumOff val="10000"/>
                  </a:schemeClr>
                </a:solidFill>
              </a:rPr>
              <a:t>MA v. Rockland </a:t>
            </a:r>
            <a:r>
              <a:rPr lang="en-US" sz="1900" i="1" dirty="0" err="1">
                <a:solidFill>
                  <a:schemeClr val="accent3">
                    <a:lumMod val="90000"/>
                    <a:lumOff val="10000"/>
                  </a:schemeClr>
                </a:solidFill>
              </a:rPr>
              <a:t>Cty</a:t>
            </a:r>
            <a:r>
              <a:rPr lang="en-US" sz="1900" dirty="0">
                <a:solidFill>
                  <a:schemeClr val="accent3">
                    <a:lumMod val="90000"/>
                    <a:lumOff val="10000"/>
                  </a:schemeClr>
                </a:solidFill>
              </a:rPr>
              <a:t>, the Second Circuit overturned a lower court’s summary judgement order in a challenge to a health order barring an unvaccinated child from attending school during a measles outbreak.</a:t>
            </a:r>
          </a:p>
          <a:p>
            <a:r>
              <a:rPr lang="en-US" sz="1900" dirty="0">
                <a:solidFill>
                  <a:schemeClr val="accent3">
                    <a:lumMod val="90000"/>
                    <a:lumOff val="10000"/>
                  </a:schemeClr>
                </a:solidFill>
              </a:rPr>
              <a:t>A federal court in Miss. recently ruled that that state must have a religious exemption.</a:t>
            </a:r>
          </a:p>
        </p:txBody>
      </p:sp>
    </p:spTree>
    <p:extLst>
      <p:ext uri="{BB962C8B-B14F-4D97-AF65-F5344CB8AC3E}">
        <p14:creationId xmlns:p14="http://schemas.microsoft.com/office/powerpoint/2010/main" val="1571724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p:spPr>
        <p:txBody>
          <a:bodyPr anchor="ctr">
            <a:normAutofit/>
          </a:bodyPr>
          <a:lstStyle/>
          <a:p>
            <a:r>
              <a:rPr lang="en-US" dirty="0"/>
              <a:t>Concluding Thoughts</a:t>
            </a:r>
          </a:p>
        </p:txBody>
      </p:sp>
      <p:sp>
        <p:nvSpPr>
          <p:cNvPr id="3" name="Content Placeholder 2"/>
          <p:cNvSpPr>
            <a:spLocks noGrp="1"/>
          </p:cNvSpPr>
          <p:nvPr>
            <p:ph sz="half" idx="1"/>
          </p:nvPr>
        </p:nvSpPr>
        <p:spPr>
          <a:xfrm>
            <a:off x="1143000" y="2057399"/>
            <a:ext cx="4754880" cy="4023360"/>
          </a:xfrm>
        </p:spPr>
        <p:txBody>
          <a:bodyPr>
            <a:normAutofit/>
          </a:bodyPr>
          <a:lstStyle/>
          <a:p>
            <a:pPr marL="0" indent="0"/>
            <a:endParaRPr lang="en-US" sz="1500" dirty="0">
              <a:solidFill>
                <a:schemeClr val="accent3">
                  <a:lumMod val="90000"/>
                  <a:lumOff val="10000"/>
                </a:schemeClr>
              </a:solidFill>
            </a:endParaRPr>
          </a:p>
          <a:p>
            <a:r>
              <a:rPr lang="en-US" sz="1500" dirty="0">
                <a:solidFill>
                  <a:schemeClr val="accent3">
                    <a:lumMod val="90000"/>
                    <a:lumOff val="10000"/>
                  </a:schemeClr>
                </a:solidFill>
              </a:rPr>
              <a:t>We’ve entered into a world of doctrinal instability regarding religious exemptions and scope of authority cases. </a:t>
            </a:r>
          </a:p>
          <a:p>
            <a:r>
              <a:rPr lang="en-US" sz="1500" dirty="0">
                <a:solidFill>
                  <a:schemeClr val="accent3">
                    <a:lumMod val="90000"/>
                    <a:lumOff val="10000"/>
                  </a:schemeClr>
                </a:solidFill>
              </a:rPr>
              <a:t>Complicating the picture: mandates with or without religious exemptions can be successfully challenged on Free Exercise grounds. </a:t>
            </a:r>
          </a:p>
          <a:p>
            <a:r>
              <a:rPr lang="en-US" sz="1500" dirty="0">
                <a:solidFill>
                  <a:schemeClr val="accent3">
                    <a:lumMod val="90000"/>
                    <a:lumOff val="10000"/>
                  </a:schemeClr>
                </a:solidFill>
              </a:rPr>
              <a:t>It is therefore constitutionally risky for states to withhold or deny exemptions to those who seek them (even when the sincerity of the religious claim may be dubious). </a:t>
            </a:r>
          </a:p>
          <a:p>
            <a:r>
              <a:rPr lang="en-US" sz="1500" dirty="0">
                <a:solidFill>
                  <a:schemeClr val="accent3">
                    <a:lumMod val="90000"/>
                    <a:lumOff val="10000"/>
                  </a:schemeClr>
                </a:solidFill>
              </a:rPr>
              <a:t>This may open a significant loophole in mandates that ideological opponents can and do use. </a:t>
            </a:r>
          </a:p>
          <a:p>
            <a:pPr marL="0" indent="0">
              <a:buNone/>
            </a:pPr>
            <a:r>
              <a:rPr lang="en-US" sz="1500" dirty="0">
                <a:solidFill>
                  <a:schemeClr val="accent3">
                    <a:lumMod val="90000"/>
                    <a:lumOff val="10000"/>
                  </a:schemeClr>
                </a:solidFill>
              </a:rPr>
              <a:t>	</a:t>
            </a:r>
          </a:p>
        </p:txBody>
      </p:sp>
      <p:pic>
        <p:nvPicPr>
          <p:cNvPr id="5" name="Picture 4" descr="A close-up of a cell&#10;&#10;Description automatically generated">
            <a:extLst>
              <a:ext uri="{FF2B5EF4-FFF2-40B4-BE49-F238E27FC236}">
                <a16:creationId xmlns:a16="http://schemas.microsoft.com/office/drawing/2014/main" id="{2C789B26-8C5F-A94F-0D3D-042F4660707C}"/>
              </a:ext>
            </a:extLst>
          </p:cNvPr>
          <p:cNvPicPr>
            <a:picLocks noChangeAspect="1"/>
          </p:cNvPicPr>
          <p:nvPr/>
        </p:nvPicPr>
        <p:blipFill rotWithShape="1">
          <a:blip r:embed="rId3">
            <a:extLst>
              <a:ext uri="{28A0092B-C50C-407E-A947-70E740481C1C}">
                <a14:useLocalDpi xmlns:a14="http://schemas.microsoft.com/office/drawing/2010/main" val="0"/>
              </a:ext>
            </a:extLst>
          </a:blip>
          <a:srcRect l="3288" t="32000" r="4473" b="30000"/>
          <a:stretch/>
        </p:blipFill>
        <p:spPr>
          <a:xfrm>
            <a:off x="5897880" y="2057400"/>
            <a:ext cx="4926330" cy="4023360"/>
          </a:xfrm>
          <a:prstGeom prst="rect">
            <a:avLst/>
          </a:prstGeom>
          <a:noFill/>
        </p:spPr>
      </p:pic>
    </p:spTree>
    <p:extLst>
      <p:ext uri="{BB962C8B-B14F-4D97-AF65-F5344CB8AC3E}">
        <p14:creationId xmlns:p14="http://schemas.microsoft.com/office/powerpoint/2010/main" val="3521934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up of a logo&#10;&#10;Description automatically generated with low confidence">
            <a:extLst>
              <a:ext uri="{FF2B5EF4-FFF2-40B4-BE49-F238E27FC236}">
                <a16:creationId xmlns:a16="http://schemas.microsoft.com/office/drawing/2014/main" id="{DE7468A5-A177-6BA4-55EC-A5807F4861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953" y="1093591"/>
            <a:ext cx="6558929" cy="2213635"/>
          </a:xfrm>
          <a:prstGeom prst="rect">
            <a:avLst/>
          </a:prstGeom>
        </p:spPr>
      </p:pic>
      <p:sp>
        <p:nvSpPr>
          <p:cNvPr id="26" name="Right Triangle 2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64A8B41E-68AA-BE71-D941-EDFEE202E76C}"/>
              </a:ext>
            </a:extLst>
          </p:cNvPr>
          <p:cNvSpPr txBox="1">
            <a:spLocks/>
          </p:cNvSpPr>
          <p:nvPr/>
        </p:nvSpPr>
        <p:spPr>
          <a:xfrm>
            <a:off x="1633464" y="3550775"/>
            <a:ext cx="8921672" cy="2062625"/>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2023 Montana Legislature</a:t>
            </a:r>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Vaccination Policy Landscape &amp; Strategy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libri Light" panose="020F0302020204030204"/>
                <a:ea typeface="+mj-ea"/>
                <a:cs typeface="+mj-cs"/>
              </a:rPr>
              <a:t>Barbara Schneeman, RiverStone Health</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libri Light" panose="020F0302020204030204"/>
                <a:ea typeface="+mj-ea"/>
                <a:cs typeface="+mj-cs"/>
              </a:rPr>
              <a:t>Vice President, Communication &amp; Public Affairs </a:t>
            </a:r>
            <a:endParaRPr kumimoji="0" lang="en-US" sz="29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endParaRPr>
          </a:p>
        </p:txBody>
      </p:sp>
    </p:spTree>
    <p:extLst>
      <p:ext uri="{BB962C8B-B14F-4D97-AF65-F5344CB8AC3E}">
        <p14:creationId xmlns:p14="http://schemas.microsoft.com/office/powerpoint/2010/main" val="2723312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2F95BA-BD0A-ED3B-74C4-ABEED74526BD}"/>
              </a:ext>
            </a:extLst>
          </p:cNvPr>
          <p:cNvSpPr/>
          <p:nvPr/>
        </p:nvSpPr>
        <p:spPr>
          <a:xfrm>
            <a:off x="0" y="2425700"/>
            <a:ext cx="12192000" cy="4432300"/>
          </a:xfrm>
          <a:prstGeom prst="rect">
            <a:avLst/>
          </a:prstGeom>
          <a:solidFill>
            <a:srgbClr val="FF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242F44-15F1-C6C0-EAD7-6483A5E3BAC0}"/>
              </a:ext>
            </a:extLst>
          </p:cNvPr>
          <p:cNvSpPr>
            <a:spLocks noGrp="1"/>
          </p:cNvSpPr>
          <p:nvPr>
            <p:ph type="title"/>
          </p:nvPr>
        </p:nvSpPr>
        <p:spPr>
          <a:xfrm>
            <a:off x="385985" y="2768600"/>
            <a:ext cx="10515600" cy="3302000"/>
          </a:xfrm>
        </p:spPr>
        <p:txBody>
          <a:bodyPr>
            <a:normAutofit/>
          </a:bodyPr>
          <a:lstStyle/>
          <a:p>
            <a:pPr marL="0" marR="0" fontAlgn="base">
              <a:spcBef>
                <a:spcPts val="0"/>
              </a:spcBef>
              <a:spcAft>
                <a:spcPts val="0"/>
              </a:spcAft>
            </a:pPr>
            <a:r>
              <a:rPr lang="en-US" sz="2800" b="1" dirty="0">
                <a:solidFill>
                  <a:srgbClr val="000000"/>
                </a:solidFill>
                <a:effectLst/>
                <a:latin typeface="Calibri" panose="020F0502020204030204" pitchFamily="34" charset="0"/>
                <a:ea typeface="Times New Roman" panose="02020603050405020304" pitchFamily="18" charset="0"/>
              </a:rPr>
              <a:t>Mission</a:t>
            </a:r>
            <a:r>
              <a:rPr lang="en-US" sz="2800" dirty="0">
                <a:solidFill>
                  <a:srgbClr val="000000"/>
                </a:solidFill>
                <a:effectLst/>
                <a:latin typeface="Calibri" panose="020F0502020204030204" pitchFamily="34" charset="0"/>
                <a:ea typeface="Times New Roman" panose="02020603050405020304" pitchFamily="18" charset="0"/>
              </a:rPr>
              <a:t> </a:t>
            </a:r>
            <a:br>
              <a:rPr lang="en-US" sz="2800" dirty="0">
                <a:effectLst/>
                <a:latin typeface="Times New Roman" panose="02020603050405020304" pitchFamily="18" charset="0"/>
                <a:ea typeface="Times New Roman" panose="02020603050405020304" pitchFamily="18" charset="0"/>
              </a:rPr>
            </a:br>
            <a:r>
              <a:rPr lang="en-US" sz="2800" dirty="0">
                <a:solidFill>
                  <a:srgbClr val="000000"/>
                </a:solidFill>
                <a:effectLst/>
                <a:latin typeface="Calibri" panose="020F0502020204030204" pitchFamily="34" charset="0"/>
                <a:ea typeface="Times New Roman" panose="02020603050405020304" pitchFamily="18" charset="0"/>
              </a:rPr>
              <a:t>To unite environmental and public health professionals and amplify their impact on the health of all Montanans. </a:t>
            </a:r>
            <a:br>
              <a:rPr lang="en-US" sz="2800" dirty="0">
                <a:effectLst/>
                <a:latin typeface="Times New Roman" panose="02020603050405020304" pitchFamily="18" charset="0"/>
                <a:ea typeface="Times New Roman" panose="02020603050405020304" pitchFamily="18" charset="0"/>
              </a:rPr>
            </a:br>
            <a:r>
              <a:rPr lang="en-US" sz="2800" dirty="0">
                <a:solidFill>
                  <a:srgbClr val="000000"/>
                </a:solidFill>
                <a:effectLst/>
                <a:latin typeface="Calibri" panose="020F0502020204030204" pitchFamily="34" charset="0"/>
                <a:ea typeface="Times New Roman" panose="02020603050405020304" pitchFamily="18" charset="0"/>
              </a:rPr>
              <a:t> </a:t>
            </a:r>
            <a:br>
              <a:rPr lang="en-US" sz="2800" dirty="0">
                <a:effectLst/>
                <a:latin typeface="Times New Roman" panose="02020603050405020304" pitchFamily="18" charset="0"/>
                <a:ea typeface="Times New Roman" panose="02020603050405020304" pitchFamily="18" charset="0"/>
              </a:rPr>
            </a:br>
            <a:r>
              <a:rPr lang="en-US" sz="2800" b="1" dirty="0">
                <a:solidFill>
                  <a:srgbClr val="000000"/>
                </a:solidFill>
                <a:effectLst/>
                <a:latin typeface="Calibri" panose="020F0502020204030204" pitchFamily="34" charset="0"/>
                <a:ea typeface="Times New Roman" panose="02020603050405020304" pitchFamily="18" charset="0"/>
              </a:rPr>
              <a:t>Vision</a:t>
            </a:r>
            <a:r>
              <a:rPr lang="en-US" sz="2800" dirty="0">
                <a:solidFill>
                  <a:srgbClr val="000000"/>
                </a:solidFill>
                <a:effectLst/>
                <a:latin typeface="Calibri" panose="020F0502020204030204" pitchFamily="34" charset="0"/>
                <a:ea typeface="Times New Roman" panose="02020603050405020304" pitchFamily="18" charset="0"/>
              </a:rPr>
              <a:t> </a:t>
            </a:r>
            <a:br>
              <a:rPr lang="en-US" sz="2800" dirty="0">
                <a:effectLst/>
                <a:latin typeface="Times New Roman" panose="02020603050405020304" pitchFamily="18" charset="0"/>
                <a:ea typeface="Times New Roman" panose="02020603050405020304" pitchFamily="18" charset="0"/>
              </a:rPr>
            </a:br>
            <a:r>
              <a:rPr lang="en-US" sz="2800" dirty="0">
                <a:solidFill>
                  <a:srgbClr val="000000"/>
                </a:solidFill>
                <a:effectLst/>
                <a:latin typeface="Calibri" panose="020F0502020204030204" pitchFamily="34" charset="0"/>
                <a:ea typeface="Times New Roman" panose="02020603050405020304" pitchFamily="18" charset="0"/>
              </a:rPr>
              <a:t>All Montanans are thriving and living in healthier communities because of an innovative, connected, and trusted environmental and public health workforce.</a:t>
            </a:r>
            <a:endParaRPr lang="en-US" sz="2800" dirty="0">
              <a:effectLst/>
              <a:latin typeface="Times New Roman" panose="02020603050405020304" pitchFamily="18" charset="0"/>
              <a:ea typeface="Times New Roman" panose="02020603050405020304" pitchFamily="18" charset="0"/>
            </a:endParaRPr>
          </a:p>
        </p:txBody>
      </p:sp>
      <p:pic>
        <p:nvPicPr>
          <p:cNvPr id="5" name="Picture 4" descr="Text&#10;&#10;Description automatically generated">
            <a:extLst>
              <a:ext uri="{FF2B5EF4-FFF2-40B4-BE49-F238E27FC236}">
                <a16:creationId xmlns:a16="http://schemas.microsoft.com/office/drawing/2014/main" id="{1771546F-FAAB-5001-12F9-37277DC743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59" b="16897"/>
          <a:stretch/>
        </p:blipFill>
        <p:spPr>
          <a:xfrm>
            <a:off x="5346700" y="473374"/>
            <a:ext cx="2376376" cy="1577558"/>
          </a:xfrm>
          <a:prstGeom prst="rect">
            <a:avLst/>
          </a:prstGeom>
        </p:spPr>
      </p:pic>
      <p:pic>
        <p:nvPicPr>
          <p:cNvPr id="6" name="Picture 5" descr="Logo&#10;&#10;Description automatically generated">
            <a:extLst>
              <a:ext uri="{FF2B5EF4-FFF2-40B4-BE49-F238E27FC236}">
                <a16:creationId xmlns:a16="http://schemas.microsoft.com/office/drawing/2014/main" id="{CE6BDFF7-3BCB-43A1-A659-436588EC1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812" y="382072"/>
            <a:ext cx="2278693" cy="1577557"/>
          </a:xfrm>
          <a:prstGeom prst="rect">
            <a:avLst/>
          </a:prstGeom>
        </p:spPr>
      </p:pic>
      <p:pic>
        <p:nvPicPr>
          <p:cNvPr id="7" name="Picture 6" descr="A cartoon of a city&#10;&#10;Description automatically generated with low confidence">
            <a:extLst>
              <a:ext uri="{FF2B5EF4-FFF2-40B4-BE49-F238E27FC236}">
                <a16:creationId xmlns:a16="http://schemas.microsoft.com/office/drawing/2014/main" id="{A278C616-F1CE-E06A-4065-B4DB3A215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88" y="787400"/>
            <a:ext cx="3598664" cy="1263532"/>
          </a:xfrm>
          <a:prstGeom prst="rect">
            <a:avLst/>
          </a:prstGeom>
        </p:spPr>
      </p:pic>
    </p:spTree>
    <p:extLst>
      <p:ext uri="{BB962C8B-B14F-4D97-AF65-F5344CB8AC3E}">
        <p14:creationId xmlns:p14="http://schemas.microsoft.com/office/powerpoint/2010/main" val="3436999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B1BE808-1BE9-1143-9B89-EE373F7DF81D}"/>
              </a:ext>
            </a:extLst>
          </p:cNvPr>
          <p:cNvSpPr/>
          <p:nvPr/>
        </p:nvSpPr>
        <p:spPr>
          <a:xfrm>
            <a:off x="0" y="6619992"/>
            <a:ext cx="12192000" cy="238007"/>
          </a:xfrm>
          <a:prstGeom prst="rect">
            <a:avLst/>
          </a:prstGeom>
          <a:solidFill>
            <a:srgbClr val="FFC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Text&#10;&#10;Description automatically generated">
            <a:extLst>
              <a:ext uri="{FF2B5EF4-FFF2-40B4-BE49-F238E27FC236}">
                <a16:creationId xmlns:a16="http://schemas.microsoft.com/office/drawing/2014/main" id="{709EAE89-38D7-5B26-97F5-77D248AC4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59" b="16897"/>
          <a:stretch/>
        </p:blipFill>
        <p:spPr>
          <a:xfrm>
            <a:off x="296716" y="1637834"/>
            <a:ext cx="1334410" cy="885848"/>
          </a:xfrm>
          <a:prstGeom prst="rect">
            <a:avLst/>
          </a:prstGeom>
        </p:spPr>
      </p:pic>
      <p:pic>
        <p:nvPicPr>
          <p:cNvPr id="3" name="Picture 2" descr="Logo&#10;&#10;Description automatically generated">
            <a:extLst>
              <a:ext uri="{FF2B5EF4-FFF2-40B4-BE49-F238E27FC236}">
                <a16:creationId xmlns:a16="http://schemas.microsoft.com/office/drawing/2014/main" id="{51519B1D-9DC9-C79A-569B-D8124FF1A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4854" y="779490"/>
            <a:ext cx="1220454" cy="844930"/>
          </a:xfrm>
          <a:prstGeom prst="rect">
            <a:avLst/>
          </a:prstGeom>
        </p:spPr>
      </p:pic>
      <p:pic>
        <p:nvPicPr>
          <p:cNvPr id="5" name="Picture 4" descr="A cartoon of a city&#10;&#10;Description automatically generated with low confidence">
            <a:extLst>
              <a:ext uri="{FF2B5EF4-FFF2-40B4-BE49-F238E27FC236}">
                <a16:creationId xmlns:a16="http://schemas.microsoft.com/office/drawing/2014/main" id="{E78A7C2C-EE09-81B0-F9DA-7F53ADD90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96" y="713099"/>
            <a:ext cx="1564763" cy="549406"/>
          </a:xfrm>
          <a:prstGeom prst="rect">
            <a:avLst/>
          </a:prstGeom>
        </p:spPr>
      </p:pic>
      <p:pic>
        <p:nvPicPr>
          <p:cNvPr id="8" name="Picture 7" descr="A close-up of a logo&#10;&#10;Description automatically generated with low confidence">
            <a:extLst>
              <a:ext uri="{FF2B5EF4-FFF2-40B4-BE49-F238E27FC236}">
                <a16:creationId xmlns:a16="http://schemas.microsoft.com/office/drawing/2014/main" id="{B42C42D5-148C-E0DA-8E47-41E13A8E5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616" y="1365971"/>
            <a:ext cx="3722417" cy="1256314"/>
          </a:xfrm>
          <a:prstGeom prst="rect">
            <a:avLst/>
          </a:prstGeom>
        </p:spPr>
      </p:pic>
      <p:sp>
        <p:nvSpPr>
          <p:cNvPr id="10" name="TextBox 9">
            <a:extLst>
              <a:ext uri="{FF2B5EF4-FFF2-40B4-BE49-F238E27FC236}">
                <a16:creationId xmlns:a16="http://schemas.microsoft.com/office/drawing/2014/main" id="{8481DFC1-C33A-901C-6FF0-711D8F563DF9}"/>
              </a:ext>
            </a:extLst>
          </p:cNvPr>
          <p:cNvSpPr txBox="1"/>
          <p:nvPr/>
        </p:nvSpPr>
        <p:spPr>
          <a:xfrm>
            <a:off x="8802473" y="1008816"/>
            <a:ext cx="3073561" cy="57554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Montana Families for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Alliance for a Healthy Montana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Montana Alliance for Prevention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Local Solutions Coalition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MT Home Visiting Coalition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Health Partner Caucus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Montana Association of Counties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MT AAP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Montana Medical Association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American Heart Association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American Cancer Action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Montana Primary Care Association</a:t>
            </a:r>
          </a:p>
        </p:txBody>
      </p:sp>
      <p:pic>
        <p:nvPicPr>
          <p:cNvPr id="12" name="Picture 11" descr="A picture containing text, font, graphics, graphic design&#10;&#10;Description automatically generated">
            <a:extLst>
              <a:ext uri="{FF2B5EF4-FFF2-40B4-BE49-F238E27FC236}">
                <a16:creationId xmlns:a16="http://schemas.microsoft.com/office/drawing/2014/main" id="{E48DFDDA-7627-C73E-3EE4-F54B79D7A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23" y="4999345"/>
            <a:ext cx="1281435" cy="519004"/>
          </a:xfrm>
          <a:prstGeom prst="rect">
            <a:avLst/>
          </a:prstGeom>
        </p:spPr>
      </p:pic>
      <p:pic>
        <p:nvPicPr>
          <p:cNvPr id="13" name="Picture 12" descr="Text&#10;&#10;Description automatically generated">
            <a:extLst>
              <a:ext uri="{FF2B5EF4-FFF2-40B4-BE49-F238E27FC236}">
                <a16:creationId xmlns:a16="http://schemas.microsoft.com/office/drawing/2014/main" id="{D4FCAD9F-0BE5-78F3-8D16-71AD5266A5D3}"/>
              </a:ext>
            </a:extLst>
          </p:cNvPr>
          <p:cNvPicPr>
            <a:picLocks noChangeAspect="1"/>
          </p:cNvPicPr>
          <p:nvPr/>
        </p:nvPicPr>
        <p:blipFill rotWithShape="1">
          <a:blip r:embed="rId7">
            <a:extLst>
              <a:ext uri="{28A0092B-C50C-407E-A947-70E740481C1C}">
                <a14:useLocalDpi xmlns:a14="http://schemas.microsoft.com/office/drawing/2010/main" val="0"/>
              </a:ext>
            </a:extLst>
          </a:blip>
          <a:srcRect r="59733" b="49783"/>
          <a:stretch/>
        </p:blipFill>
        <p:spPr>
          <a:xfrm>
            <a:off x="2517196" y="5772394"/>
            <a:ext cx="2315343" cy="563157"/>
          </a:xfrm>
          <a:prstGeom prst="rect">
            <a:avLst/>
          </a:prstGeom>
        </p:spPr>
      </p:pic>
      <p:pic>
        <p:nvPicPr>
          <p:cNvPr id="15" name="Picture 14">
            <a:extLst>
              <a:ext uri="{FF2B5EF4-FFF2-40B4-BE49-F238E27FC236}">
                <a16:creationId xmlns:a16="http://schemas.microsoft.com/office/drawing/2014/main" id="{9461E6A7-DE7B-2D74-6EEC-BC4B21BF4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319" y="4892930"/>
            <a:ext cx="1133353" cy="665991"/>
          </a:xfrm>
          <a:prstGeom prst="rect">
            <a:avLst/>
          </a:prstGeom>
        </p:spPr>
      </p:pic>
      <p:pic>
        <p:nvPicPr>
          <p:cNvPr id="16" name="Picture 15" descr="Text&#10;&#10;Description automatically generated">
            <a:extLst>
              <a:ext uri="{FF2B5EF4-FFF2-40B4-BE49-F238E27FC236}">
                <a16:creationId xmlns:a16="http://schemas.microsoft.com/office/drawing/2014/main" id="{627A7078-31E0-CD47-6366-1C9F9FB92D9A}"/>
              </a:ext>
            </a:extLst>
          </p:cNvPr>
          <p:cNvPicPr>
            <a:picLocks noChangeAspect="1"/>
          </p:cNvPicPr>
          <p:nvPr/>
        </p:nvPicPr>
        <p:blipFill rotWithShape="1">
          <a:blip r:embed="rId7">
            <a:extLst>
              <a:ext uri="{28A0092B-C50C-407E-A947-70E740481C1C}">
                <a14:useLocalDpi xmlns:a14="http://schemas.microsoft.com/office/drawing/2010/main" val="0"/>
              </a:ext>
            </a:extLst>
          </a:blip>
          <a:srcRect t="50217" r="59733" b="10322"/>
          <a:stretch/>
        </p:blipFill>
        <p:spPr>
          <a:xfrm>
            <a:off x="263837" y="5966647"/>
            <a:ext cx="2351244" cy="449392"/>
          </a:xfrm>
          <a:prstGeom prst="rect">
            <a:avLst/>
          </a:prstGeom>
        </p:spPr>
      </p:pic>
      <p:sp>
        <p:nvSpPr>
          <p:cNvPr id="17" name="TextBox 16">
            <a:extLst>
              <a:ext uri="{FF2B5EF4-FFF2-40B4-BE49-F238E27FC236}">
                <a16:creationId xmlns:a16="http://schemas.microsoft.com/office/drawing/2014/main" id="{916FB160-1E5D-711A-78C6-3B3A70DA5E40}"/>
              </a:ext>
            </a:extLst>
          </p:cNvPr>
          <p:cNvSpPr txBox="1"/>
          <p:nvPr/>
        </p:nvSpPr>
        <p:spPr>
          <a:xfrm>
            <a:off x="3960568" y="2782113"/>
            <a:ext cx="5266706"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E86F62"/>
                </a:solidFill>
                <a:effectLst/>
                <a:uLnTx/>
                <a:uFillTx/>
                <a:latin typeface="Calibri" panose="020F0502020204030204"/>
                <a:ea typeface="+mn-ea"/>
                <a:cs typeface="+mn-cs"/>
              </a:rPr>
              <a:t>Policy &amp; Advocacy Committee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Staff: Executive Director &amp; Operations Specialist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MPHA Representatives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AMPHO Representatives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MEHA Representatives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Lobbyist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State Health Department</a:t>
            </a:r>
          </a:p>
        </p:txBody>
      </p:sp>
      <p:sp>
        <p:nvSpPr>
          <p:cNvPr id="20" name="TextBox 19">
            <a:extLst>
              <a:ext uri="{FF2B5EF4-FFF2-40B4-BE49-F238E27FC236}">
                <a16:creationId xmlns:a16="http://schemas.microsoft.com/office/drawing/2014/main" id="{FB6BC453-0127-84BF-FC46-C76835A6EE2C}"/>
              </a:ext>
            </a:extLst>
          </p:cNvPr>
          <p:cNvSpPr txBox="1"/>
          <p:nvPr/>
        </p:nvSpPr>
        <p:spPr>
          <a:xfrm>
            <a:off x="7503464" y="4999300"/>
            <a:ext cx="145103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Friends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Public Health</a:t>
            </a:r>
          </a:p>
        </p:txBody>
      </p:sp>
      <p:cxnSp>
        <p:nvCxnSpPr>
          <p:cNvPr id="24" name="Straight Connector 23">
            <a:extLst>
              <a:ext uri="{FF2B5EF4-FFF2-40B4-BE49-F238E27FC236}">
                <a16:creationId xmlns:a16="http://schemas.microsoft.com/office/drawing/2014/main" id="{D5BE1512-2BEC-AF87-F595-FC7595CC5717}"/>
              </a:ext>
            </a:extLst>
          </p:cNvPr>
          <p:cNvCxnSpPr/>
          <p:nvPr/>
        </p:nvCxnSpPr>
        <p:spPr>
          <a:xfrm flipV="1">
            <a:off x="8486507" y="816141"/>
            <a:ext cx="751114" cy="459951"/>
          </a:xfrm>
          <a:prstGeom prst="line">
            <a:avLst/>
          </a:prstGeom>
          <a:ln w="9525">
            <a:solidFill>
              <a:srgbClr val="F07157"/>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110413-C854-78DF-F9F0-7A09C02F1109}"/>
              </a:ext>
            </a:extLst>
          </p:cNvPr>
          <p:cNvCxnSpPr>
            <a:cxnSpLocks/>
          </p:cNvCxnSpPr>
          <p:nvPr/>
        </p:nvCxnSpPr>
        <p:spPr>
          <a:xfrm flipV="1">
            <a:off x="2666283" y="3961087"/>
            <a:ext cx="1229403" cy="464103"/>
          </a:xfrm>
          <a:prstGeom prst="line">
            <a:avLst/>
          </a:prstGeom>
          <a:ln w="9525">
            <a:solidFill>
              <a:srgbClr val="F07157"/>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EC433A-CCCA-39D0-D45F-445EDEA1B37F}"/>
              </a:ext>
            </a:extLst>
          </p:cNvPr>
          <p:cNvCxnSpPr>
            <a:cxnSpLocks/>
          </p:cNvCxnSpPr>
          <p:nvPr/>
        </p:nvCxnSpPr>
        <p:spPr>
          <a:xfrm>
            <a:off x="2933039" y="2326471"/>
            <a:ext cx="599471" cy="943131"/>
          </a:xfrm>
          <a:prstGeom prst="line">
            <a:avLst/>
          </a:prstGeom>
          <a:ln w="9525">
            <a:solidFill>
              <a:srgbClr val="F07157"/>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0847A7-BA6E-2C40-3EDD-4BF35A0EA36F}"/>
              </a:ext>
            </a:extLst>
          </p:cNvPr>
          <p:cNvCxnSpPr>
            <a:cxnSpLocks/>
          </p:cNvCxnSpPr>
          <p:nvPr/>
        </p:nvCxnSpPr>
        <p:spPr>
          <a:xfrm>
            <a:off x="7213600" y="4425190"/>
            <a:ext cx="1523991" cy="528956"/>
          </a:xfrm>
          <a:prstGeom prst="line">
            <a:avLst/>
          </a:prstGeom>
          <a:ln w="9525">
            <a:solidFill>
              <a:srgbClr val="F07157"/>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79791BE-605B-D3F2-E954-F86B4A70D9DE}"/>
              </a:ext>
            </a:extLst>
          </p:cNvPr>
          <p:cNvSpPr txBox="1"/>
          <p:nvPr/>
        </p:nvSpPr>
        <p:spPr>
          <a:xfrm>
            <a:off x="1967815" y="1925909"/>
            <a:ext cx="10987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Members</a:t>
            </a:r>
          </a:p>
        </p:txBody>
      </p:sp>
      <p:sp>
        <p:nvSpPr>
          <p:cNvPr id="9" name="TextBox 8">
            <a:extLst>
              <a:ext uri="{FF2B5EF4-FFF2-40B4-BE49-F238E27FC236}">
                <a16:creationId xmlns:a16="http://schemas.microsoft.com/office/drawing/2014/main" id="{FA024D9C-DEA1-D5ED-93EA-F93DEB8C72EC}"/>
              </a:ext>
            </a:extLst>
          </p:cNvPr>
          <p:cNvSpPr txBox="1"/>
          <p:nvPr/>
        </p:nvSpPr>
        <p:spPr>
          <a:xfrm>
            <a:off x="870629" y="4412614"/>
            <a:ext cx="21046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Technical Assistance</a:t>
            </a:r>
          </a:p>
        </p:txBody>
      </p:sp>
      <p:sp>
        <p:nvSpPr>
          <p:cNvPr id="14" name="TextBox 13">
            <a:extLst>
              <a:ext uri="{FF2B5EF4-FFF2-40B4-BE49-F238E27FC236}">
                <a16:creationId xmlns:a16="http://schemas.microsoft.com/office/drawing/2014/main" id="{8BD5705E-BC1A-DCE3-7ECB-0A003850272F}"/>
              </a:ext>
            </a:extLst>
          </p:cNvPr>
          <p:cNvSpPr txBox="1"/>
          <p:nvPr/>
        </p:nvSpPr>
        <p:spPr>
          <a:xfrm>
            <a:off x="9227274" y="623082"/>
            <a:ext cx="22019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nnai MN" pitchFamily="2" charset="77"/>
                <a:ea typeface="Annai MN" pitchFamily="2" charset="77"/>
                <a:cs typeface="Annai MN" pitchFamily="2" charset="77"/>
              </a:rPr>
              <a:t>Coalitions &amp; Partners</a:t>
            </a:r>
          </a:p>
        </p:txBody>
      </p:sp>
      <p:pic>
        <p:nvPicPr>
          <p:cNvPr id="21" name="Picture 20" descr="A picture containing mammal, text, bear, logo&#10;&#10;Description automatically generated">
            <a:extLst>
              <a:ext uri="{FF2B5EF4-FFF2-40B4-BE49-F238E27FC236}">
                <a16:creationId xmlns:a16="http://schemas.microsoft.com/office/drawing/2014/main" id="{BE842FCE-60FF-C96B-1D7C-74FF5ED4BC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3386" y="1364815"/>
            <a:ext cx="1191780" cy="1122188"/>
          </a:xfrm>
          <a:prstGeom prst="rect">
            <a:avLst/>
          </a:prstGeom>
        </p:spPr>
      </p:pic>
    </p:spTree>
    <p:extLst>
      <p:ext uri="{BB962C8B-B14F-4D97-AF65-F5344CB8AC3E}">
        <p14:creationId xmlns:p14="http://schemas.microsoft.com/office/powerpoint/2010/main" val="2669738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5F49CFF1-B2B9-AD51-64EA-306E24FB0E09}"/>
              </a:ext>
            </a:extLst>
          </p:cNvPr>
          <p:cNvSpPr/>
          <p:nvPr/>
        </p:nvSpPr>
        <p:spPr>
          <a:xfrm rot="16200000">
            <a:off x="8646146" y="3313851"/>
            <a:ext cx="3152989" cy="3291840"/>
          </a:xfrm>
          <a:prstGeom prst="rtTriangle">
            <a:avLst/>
          </a:prstGeom>
          <a:solidFill>
            <a:srgbClr val="FFC150"/>
          </a:solidFill>
          <a:ln>
            <a:solidFill>
              <a:srgbClr val="FFC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B5130726-4DD3-7E88-1CCD-99C2E5B02A94}"/>
              </a:ext>
            </a:extLst>
          </p:cNvPr>
          <p:cNvSpPr txBox="1">
            <a:spLocks/>
          </p:cNvSpPr>
          <p:nvPr/>
        </p:nvSpPr>
        <p:spPr>
          <a:xfrm>
            <a:off x="457200" y="565563"/>
            <a:ext cx="8229600" cy="687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The Montana Legislature</a:t>
            </a:r>
          </a:p>
        </p:txBody>
      </p:sp>
      <p:sp>
        <p:nvSpPr>
          <p:cNvPr id="2" name="TextBox 1">
            <a:extLst>
              <a:ext uri="{FF2B5EF4-FFF2-40B4-BE49-F238E27FC236}">
                <a16:creationId xmlns:a16="http://schemas.microsoft.com/office/drawing/2014/main" id="{8FA3DCFD-B558-604E-D611-B769175AC806}"/>
              </a:ext>
            </a:extLst>
          </p:cNvPr>
          <p:cNvSpPr txBox="1"/>
          <p:nvPr/>
        </p:nvSpPr>
        <p:spPr>
          <a:xfrm>
            <a:off x="1080655" y="1557292"/>
            <a:ext cx="10134192" cy="3831818"/>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90-day session, every other year (odd)</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100 members = House of Representatives – elected to 2 </a:t>
            </a:r>
            <a:r>
              <a:rPr kumimoji="0" lang="en-US" alt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yr</a:t>
            </a: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terms</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50 members = Senate – elected to 4 </a:t>
            </a:r>
            <a:r>
              <a:rPr kumimoji="0" lang="en-US" alt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yr</a:t>
            </a: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terms</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Interim Committees</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Term Limits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pic>
        <p:nvPicPr>
          <p:cNvPr id="3" name="Picture 2" descr="A white text on a black background&#10;&#10;Description automatically generated">
            <a:extLst>
              <a:ext uri="{FF2B5EF4-FFF2-40B4-BE49-F238E27FC236}">
                <a16:creationId xmlns:a16="http://schemas.microsoft.com/office/drawing/2014/main" id="{737B5048-AC5F-5DD3-4A04-6218043B82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422" y="5640379"/>
            <a:ext cx="1920516" cy="644618"/>
          </a:xfrm>
          <a:prstGeom prst="rect">
            <a:avLst/>
          </a:prstGeom>
        </p:spPr>
      </p:pic>
      <p:pic>
        <p:nvPicPr>
          <p:cNvPr id="5" name="Picture 4">
            <a:extLst>
              <a:ext uri="{FF2B5EF4-FFF2-40B4-BE49-F238E27FC236}">
                <a16:creationId xmlns:a16="http://schemas.microsoft.com/office/drawing/2014/main" id="{A08B6580-CA2D-244A-2E98-B5C84FC6490E}"/>
              </a:ext>
            </a:extLst>
          </p:cNvPr>
          <p:cNvPicPr>
            <a:picLocks noChangeAspect="1"/>
          </p:cNvPicPr>
          <p:nvPr/>
        </p:nvPicPr>
        <p:blipFill>
          <a:blip r:embed="rId3"/>
          <a:stretch>
            <a:fillRect/>
          </a:stretch>
        </p:blipFill>
        <p:spPr>
          <a:xfrm>
            <a:off x="5148836" y="3710696"/>
            <a:ext cx="3321406" cy="2251992"/>
          </a:xfrm>
          <a:prstGeom prst="rect">
            <a:avLst/>
          </a:prstGeom>
        </p:spPr>
      </p:pic>
    </p:spTree>
    <p:extLst>
      <p:ext uri="{BB962C8B-B14F-4D97-AF65-F5344CB8AC3E}">
        <p14:creationId xmlns:p14="http://schemas.microsoft.com/office/powerpoint/2010/main" val="3127553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365125"/>
            <a:ext cx="10515600" cy="981497"/>
          </a:xfrm>
        </p:spPr>
        <p:txBody>
          <a:bodyPr>
            <a:normAutofit/>
          </a:bodyPr>
          <a:lstStyle/>
          <a:p>
            <a:pPr algn="l" eaLnBrk="1" hangingPunct="1"/>
            <a:r>
              <a:rPr lang="en-US" altLang="en-US" sz="4000" b="1" dirty="0"/>
              <a:t>Process and Politics   </a:t>
            </a:r>
          </a:p>
        </p:txBody>
      </p:sp>
      <p:sp>
        <p:nvSpPr>
          <p:cNvPr id="26627" name="Rectangle 3"/>
          <p:cNvSpPr>
            <a:spLocks noGrp="1" noChangeArrowheads="1"/>
          </p:cNvSpPr>
          <p:nvPr>
            <p:ph type="body" idx="1"/>
          </p:nvPr>
        </p:nvSpPr>
        <p:spPr>
          <a:xfrm>
            <a:off x="923636" y="1597891"/>
            <a:ext cx="9740709" cy="4599709"/>
          </a:xfrm>
        </p:spPr>
        <p:txBody>
          <a:bodyPr>
            <a:normAutofit/>
          </a:bodyPr>
          <a:lstStyle/>
          <a:p>
            <a:pPr eaLnBrk="1" hangingPunct="1"/>
            <a:r>
              <a:rPr lang="en-US" altLang="en-US" b="1" dirty="0">
                <a:latin typeface="+mj-lt"/>
              </a:rPr>
              <a:t>Legislative Landscape</a:t>
            </a:r>
          </a:p>
          <a:p>
            <a:pPr lvl="1">
              <a:buFont typeface="Courier New" panose="02070309020205020404" pitchFamily="49" charset="0"/>
              <a:buChar char="o"/>
            </a:pPr>
            <a:r>
              <a:rPr lang="en-US" altLang="en-US" dirty="0">
                <a:latin typeface="+mj-lt"/>
              </a:rPr>
              <a:t>Republican super-majority </a:t>
            </a:r>
          </a:p>
          <a:p>
            <a:pPr lvl="1">
              <a:buFont typeface="Courier New" panose="02070309020205020404" pitchFamily="49" charset="0"/>
              <a:buChar char="o"/>
            </a:pPr>
            <a:r>
              <a:rPr lang="en-US" altLang="en-US" dirty="0">
                <a:latin typeface="+mj-lt"/>
              </a:rPr>
              <a:t>Partisan legislative interim committees </a:t>
            </a:r>
          </a:p>
          <a:p>
            <a:pPr lvl="1">
              <a:buFont typeface="Courier New" panose="02070309020205020404" pitchFamily="49" charset="0"/>
              <a:buChar char="o"/>
            </a:pPr>
            <a:endParaRPr lang="en-US" altLang="en-US" dirty="0">
              <a:latin typeface="+mj-lt"/>
            </a:endParaRPr>
          </a:p>
          <a:p>
            <a:pPr eaLnBrk="1" hangingPunct="1"/>
            <a:r>
              <a:rPr lang="en-US" altLang="en-US" b="1" dirty="0">
                <a:latin typeface="+mj-lt"/>
              </a:rPr>
              <a:t>Term Limits </a:t>
            </a:r>
          </a:p>
          <a:p>
            <a:pPr lvl="1">
              <a:buFont typeface="Courier New" panose="02070309020205020404" pitchFamily="49" charset="0"/>
              <a:buChar char="o"/>
            </a:pPr>
            <a:r>
              <a:rPr lang="en-US" altLang="en-US" dirty="0">
                <a:latin typeface="+mj-lt"/>
              </a:rPr>
              <a:t>Diminished institutional memory </a:t>
            </a:r>
          </a:p>
          <a:p>
            <a:pPr lvl="1">
              <a:buFont typeface="Courier New" panose="02070309020205020404" pitchFamily="49" charset="0"/>
              <a:buChar char="o"/>
            </a:pPr>
            <a:r>
              <a:rPr lang="en-US" altLang="en-US" dirty="0">
                <a:latin typeface="+mj-lt"/>
              </a:rPr>
              <a:t>Less time for policymakers to impact </a:t>
            </a:r>
          </a:p>
          <a:p>
            <a:pPr lvl="1" eaLnBrk="1" hangingPunct="1">
              <a:buFont typeface="Courier New" panose="02070309020205020404" pitchFamily="49" charset="0"/>
              <a:buChar char="o"/>
            </a:pPr>
            <a:r>
              <a:rPr lang="en-US" altLang="en-US" dirty="0">
                <a:latin typeface="+mj-lt"/>
              </a:rPr>
              <a:t>Trusted lobbyists become very important </a:t>
            </a:r>
          </a:p>
          <a:p>
            <a:pPr lvl="1" eaLnBrk="1" hangingPunct="1">
              <a:buFont typeface="Courier New" panose="02070309020205020404" pitchFamily="49" charset="0"/>
              <a:buChar char="o"/>
            </a:pPr>
            <a:endParaRPr lang="en-US" altLang="en-US" dirty="0">
              <a:latin typeface="+mj-lt"/>
            </a:endParaRPr>
          </a:p>
        </p:txBody>
      </p:sp>
      <p:sp>
        <p:nvSpPr>
          <p:cNvPr id="2" name="Right Triangle 1">
            <a:extLst>
              <a:ext uri="{FF2B5EF4-FFF2-40B4-BE49-F238E27FC236}">
                <a16:creationId xmlns:a16="http://schemas.microsoft.com/office/drawing/2014/main" id="{EA6AA8F3-06B4-6BFE-5E8C-56ECEAE8CA44}"/>
              </a:ext>
            </a:extLst>
          </p:cNvPr>
          <p:cNvSpPr/>
          <p:nvPr/>
        </p:nvSpPr>
        <p:spPr>
          <a:xfrm rot="16200000">
            <a:off x="8646146" y="3313851"/>
            <a:ext cx="3152989" cy="3291840"/>
          </a:xfrm>
          <a:prstGeom prst="rtTriangle">
            <a:avLst/>
          </a:prstGeom>
          <a:solidFill>
            <a:srgbClr val="FFC150"/>
          </a:solidFill>
          <a:ln>
            <a:solidFill>
              <a:srgbClr val="FFC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535E5A15-4723-E9CE-B6DD-0A558E0A6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422" y="5640379"/>
            <a:ext cx="1920516" cy="644618"/>
          </a:xfrm>
          <a:prstGeom prst="rect">
            <a:avLst/>
          </a:prstGeom>
        </p:spPr>
      </p:pic>
    </p:spTree>
    <p:extLst>
      <p:ext uri="{BB962C8B-B14F-4D97-AF65-F5344CB8AC3E}">
        <p14:creationId xmlns:p14="http://schemas.microsoft.com/office/powerpoint/2010/main" val="23680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5F49CFF1-B2B9-AD51-64EA-306E24FB0E09}"/>
              </a:ext>
            </a:extLst>
          </p:cNvPr>
          <p:cNvSpPr/>
          <p:nvPr/>
        </p:nvSpPr>
        <p:spPr>
          <a:xfrm rot="16200000">
            <a:off x="8646146" y="3313851"/>
            <a:ext cx="3152989" cy="3291840"/>
          </a:xfrm>
          <a:prstGeom prst="rtTriangle">
            <a:avLst/>
          </a:prstGeom>
          <a:solidFill>
            <a:srgbClr val="FFC150"/>
          </a:solidFill>
          <a:ln>
            <a:solidFill>
              <a:srgbClr val="FFC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B5130726-4DD3-7E88-1CCD-99C2E5B02A94}"/>
              </a:ext>
            </a:extLst>
          </p:cNvPr>
          <p:cNvSpPr txBox="1">
            <a:spLocks/>
          </p:cNvSpPr>
          <p:nvPr/>
        </p:nvSpPr>
        <p:spPr>
          <a:xfrm>
            <a:off x="457200" y="565563"/>
            <a:ext cx="8229600" cy="687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2023 Montana Legislature</a:t>
            </a:r>
          </a:p>
        </p:txBody>
      </p:sp>
      <p:sp>
        <p:nvSpPr>
          <p:cNvPr id="2" name="TextBox 1">
            <a:extLst>
              <a:ext uri="{FF2B5EF4-FFF2-40B4-BE49-F238E27FC236}">
                <a16:creationId xmlns:a16="http://schemas.microsoft.com/office/drawing/2014/main" id="{8FA3DCFD-B558-604E-D611-B769175AC806}"/>
              </a:ext>
            </a:extLst>
          </p:cNvPr>
          <p:cNvSpPr txBox="1"/>
          <p:nvPr/>
        </p:nvSpPr>
        <p:spPr>
          <a:xfrm>
            <a:off x="457199" y="1365620"/>
            <a:ext cx="10266219" cy="535531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Failed:</a:t>
            </a:r>
            <a:r>
              <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 Personal Freedom/ Right of Conscience Act (SB 450)</a:t>
            </a:r>
          </a:p>
          <a:p>
            <a:pPr marL="971550" marR="0" lvl="1" indent="-5143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Added philosophical exemption (along with existing medical and religious exemptions) to immunizations for licensed childcare, schools, employers</a:t>
            </a:r>
          </a:p>
          <a:p>
            <a:pPr marL="1428750" marR="0" lvl="2"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Personal choice vs. small businesses</a:t>
            </a:r>
          </a:p>
          <a:p>
            <a:pPr marL="1428750" marR="0" lvl="2"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Unfunded impact on counties/local health departments for outbreak control/investigations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800" b="1"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Failed:</a:t>
            </a:r>
            <a:r>
              <a:rPr kumimoji="0" lang="en-US" sz="28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 Revise daycare facility immunization requirements (HB 954)</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Prohibiting family childcare homes (4-8 children) &amp; group childcare homes (9-15 children) from requiring immunizations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Childcare accessibility – rural childcare options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Passed: </a:t>
            </a:r>
            <a:r>
              <a:rPr kumimoji="0" lang="en-US" sz="28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Revise School Immunization Laws (HB 715)</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Requires all schools to communicate availability of</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	immunization exemptions; copies or link to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pic>
        <p:nvPicPr>
          <p:cNvPr id="3" name="Picture 2" descr="A white text on a black background&#10;&#10;Description automatically generated">
            <a:extLst>
              <a:ext uri="{FF2B5EF4-FFF2-40B4-BE49-F238E27FC236}">
                <a16:creationId xmlns:a16="http://schemas.microsoft.com/office/drawing/2014/main" id="{737B5048-AC5F-5DD3-4A04-6218043B82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422" y="5640379"/>
            <a:ext cx="1920516" cy="644618"/>
          </a:xfrm>
          <a:prstGeom prst="rect">
            <a:avLst/>
          </a:prstGeom>
        </p:spPr>
      </p:pic>
    </p:spTree>
    <p:extLst>
      <p:ext uri="{BB962C8B-B14F-4D97-AF65-F5344CB8AC3E}">
        <p14:creationId xmlns:p14="http://schemas.microsoft.com/office/powerpoint/2010/main" val="255946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103C14-A3D3-50DE-172F-54D402D45FC0}"/>
              </a:ext>
            </a:extLst>
          </p:cNvPr>
          <p:cNvSpPr txBox="1"/>
          <p:nvPr/>
        </p:nvSpPr>
        <p:spPr>
          <a:xfrm>
            <a:off x="632063" y="1477458"/>
            <a:ext cx="9130774" cy="640175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Politics</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rPr>
              <a:t>Boots on the ground - public health lobbyist &amp; partner lobbyists </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Activating the Grassroots Network </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Action Alerts</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a:t>
            </a:r>
            <a:r>
              <a:rPr kumimoji="0" lang="en-US" sz="2800" b="0" i="0" u="none" strike="noStrike" kern="100" cap="none" spc="0" normalizeH="0" baseline="0" noProof="0" dirty="0" err="1">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Grasstops</a:t>
            </a:r>
            <a:r>
              <a:rPr kumimoji="0" lang="en-US" sz="28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 calls, emails &amp; testimony </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Message/Talking Points </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Employer liability and rights</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Childcare accessibility for working families</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Impact of outbreaks, i.e. varicella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sp>
        <p:nvSpPr>
          <p:cNvPr id="4" name="Right Triangle 3">
            <a:extLst>
              <a:ext uri="{FF2B5EF4-FFF2-40B4-BE49-F238E27FC236}">
                <a16:creationId xmlns:a16="http://schemas.microsoft.com/office/drawing/2014/main" id="{5F49CFF1-B2B9-AD51-64EA-306E24FB0E09}"/>
              </a:ext>
            </a:extLst>
          </p:cNvPr>
          <p:cNvSpPr/>
          <p:nvPr/>
        </p:nvSpPr>
        <p:spPr>
          <a:xfrm rot="16200000">
            <a:off x="8646146" y="3313851"/>
            <a:ext cx="3152989" cy="3291840"/>
          </a:xfrm>
          <a:prstGeom prst="rtTriangle">
            <a:avLst/>
          </a:prstGeom>
          <a:solidFill>
            <a:srgbClr val="FFC150"/>
          </a:solidFill>
          <a:ln>
            <a:solidFill>
              <a:srgbClr val="FFC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hite text on a black background&#10;&#10;Description automatically generated">
            <a:extLst>
              <a:ext uri="{FF2B5EF4-FFF2-40B4-BE49-F238E27FC236}">
                <a16:creationId xmlns:a16="http://schemas.microsoft.com/office/drawing/2014/main" id="{2BC79420-A51D-A4BE-5B53-2C2E61D8E2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422" y="5640379"/>
            <a:ext cx="1920516" cy="644618"/>
          </a:xfrm>
          <a:prstGeom prst="rect">
            <a:avLst/>
          </a:prstGeom>
        </p:spPr>
      </p:pic>
      <p:sp>
        <p:nvSpPr>
          <p:cNvPr id="6" name="Title 3">
            <a:extLst>
              <a:ext uri="{FF2B5EF4-FFF2-40B4-BE49-F238E27FC236}">
                <a16:creationId xmlns:a16="http://schemas.microsoft.com/office/drawing/2014/main" id="{B5130726-4DD3-7E88-1CCD-99C2E5B02A94}"/>
              </a:ext>
            </a:extLst>
          </p:cNvPr>
          <p:cNvSpPr txBox="1">
            <a:spLocks/>
          </p:cNvSpPr>
          <p:nvPr/>
        </p:nvSpPr>
        <p:spPr>
          <a:xfrm>
            <a:off x="632062" y="552116"/>
            <a:ext cx="8229600" cy="687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Legislative Tactics </a:t>
            </a:r>
          </a:p>
        </p:txBody>
      </p:sp>
    </p:spTree>
    <p:extLst>
      <p:ext uri="{BB962C8B-B14F-4D97-AF65-F5344CB8AC3E}">
        <p14:creationId xmlns:p14="http://schemas.microsoft.com/office/powerpoint/2010/main" val="244763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pic>
        <p:nvPicPr>
          <p:cNvPr id="1028" name="Picture 4" descr="VFC Infographic: 20 Years of Protection">
            <a:extLst>
              <a:ext uri="{FF2B5EF4-FFF2-40B4-BE49-F238E27FC236}">
                <a16:creationId xmlns:a16="http://schemas.microsoft.com/office/drawing/2014/main" id="{820FEA23-5783-422F-8748-F6E21E9AC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655" y="1152854"/>
            <a:ext cx="7089085" cy="5476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5F49CFF1-B2B9-AD51-64EA-306E24FB0E09}"/>
              </a:ext>
            </a:extLst>
          </p:cNvPr>
          <p:cNvSpPr/>
          <p:nvPr/>
        </p:nvSpPr>
        <p:spPr>
          <a:xfrm rot="16200000">
            <a:off x="8646146" y="3313851"/>
            <a:ext cx="3152989" cy="3291840"/>
          </a:xfrm>
          <a:prstGeom prst="rtTriangle">
            <a:avLst/>
          </a:prstGeom>
          <a:solidFill>
            <a:srgbClr val="FFC150"/>
          </a:solidFill>
          <a:ln>
            <a:solidFill>
              <a:srgbClr val="FFC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B5130726-4DD3-7E88-1CCD-99C2E5B02A94}"/>
              </a:ext>
            </a:extLst>
          </p:cNvPr>
          <p:cNvSpPr txBox="1">
            <a:spLocks/>
          </p:cNvSpPr>
          <p:nvPr/>
        </p:nvSpPr>
        <p:spPr>
          <a:xfrm>
            <a:off x="457200" y="740374"/>
            <a:ext cx="8229600" cy="687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Administrative &amp; Interim Strategy</a:t>
            </a:r>
          </a:p>
        </p:txBody>
      </p:sp>
      <p:sp>
        <p:nvSpPr>
          <p:cNvPr id="2" name="TextBox 1">
            <a:extLst>
              <a:ext uri="{FF2B5EF4-FFF2-40B4-BE49-F238E27FC236}">
                <a16:creationId xmlns:a16="http://schemas.microsoft.com/office/drawing/2014/main" id="{8FA3DCFD-B558-604E-D611-B769175AC806}"/>
              </a:ext>
            </a:extLst>
          </p:cNvPr>
          <p:cNvSpPr txBox="1"/>
          <p:nvPr/>
        </p:nvSpPr>
        <p:spPr>
          <a:xfrm>
            <a:off x="457200" y="1685404"/>
            <a:ext cx="11609882" cy="640175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Administrative Rules Process</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Hearing notices</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Testimony and comments process </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Interim Committee Engagement</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“Right” committees monitoring </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Testimony and adding value to the work</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Membership Engagement &amp; Grassroots Relationship Building</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Regular reporting to members</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Communications – op-eds, social media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A5C02F80-75F6-6358-5EB3-C019F858E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422" y="5640379"/>
            <a:ext cx="1920516" cy="644618"/>
          </a:xfrm>
          <a:prstGeom prst="rect">
            <a:avLst/>
          </a:prstGeom>
        </p:spPr>
      </p:pic>
    </p:spTree>
    <p:extLst>
      <p:ext uri="{BB962C8B-B14F-4D97-AF65-F5344CB8AC3E}">
        <p14:creationId xmlns:p14="http://schemas.microsoft.com/office/powerpoint/2010/main" val="2923392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5F49CFF1-B2B9-AD51-64EA-306E24FB0E09}"/>
              </a:ext>
            </a:extLst>
          </p:cNvPr>
          <p:cNvSpPr/>
          <p:nvPr/>
        </p:nvSpPr>
        <p:spPr>
          <a:xfrm rot="16200000">
            <a:off x="8646146" y="3313851"/>
            <a:ext cx="3152989" cy="3291840"/>
          </a:xfrm>
          <a:prstGeom prst="rtTriangle">
            <a:avLst/>
          </a:prstGeom>
          <a:solidFill>
            <a:srgbClr val="FFC150"/>
          </a:solidFill>
          <a:ln>
            <a:solidFill>
              <a:srgbClr val="FFC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B5130726-4DD3-7E88-1CCD-99C2E5B02A94}"/>
              </a:ext>
            </a:extLst>
          </p:cNvPr>
          <p:cNvSpPr txBox="1">
            <a:spLocks/>
          </p:cNvSpPr>
          <p:nvPr/>
        </p:nvSpPr>
        <p:spPr>
          <a:xfrm>
            <a:off x="457200" y="675719"/>
            <a:ext cx="8229600" cy="687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Closing Thoughts</a:t>
            </a:r>
          </a:p>
        </p:txBody>
      </p:sp>
      <p:sp>
        <p:nvSpPr>
          <p:cNvPr id="2" name="TextBox 1">
            <a:extLst>
              <a:ext uri="{FF2B5EF4-FFF2-40B4-BE49-F238E27FC236}">
                <a16:creationId xmlns:a16="http://schemas.microsoft.com/office/drawing/2014/main" id="{8FA3DCFD-B558-604E-D611-B769175AC806}"/>
              </a:ext>
            </a:extLst>
          </p:cNvPr>
          <p:cNvSpPr txBox="1"/>
          <p:nvPr/>
        </p:nvSpPr>
        <p:spPr>
          <a:xfrm>
            <a:off x="457200" y="1363148"/>
            <a:ext cx="9028545" cy="683264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Pay attention to who is running for office </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Previous elected/appointed offices</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Motivating issues</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Community involvement </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Develop relationships with policymakers</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Influencers – campaign finance reports</a:t>
            </a:r>
          </a:p>
          <a:p>
            <a:pPr marL="1028700" marR="0" lvl="1"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Invitations for site visits, behind-the-scenes look at programs/services</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Share information with your network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Ask for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A5C02F80-75F6-6358-5EB3-C019F858E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422" y="5640379"/>
            <a:ext cx="1920516" cy="644618"/>
          </a:xfrm>
          <a:prstGeom prst="rect">
            <a:avLst/>
          </a:prstGeom>
        </p:spPr>
      </p:pic>
    </p:spTree>
    <p:extLst>
      <p:ext uri="{BB962C8B-B14F-4D97-AF65-F5344CB8AC3E}">
        <p14:creationId xmlns:p14="http://schemas.microsoft.com/office/powerpoint/2010/main" val="1332173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up of a logo&#10;&#10;Description automatically generated with low confidence">
            <a:extLst>
              <a:ext uri="{FF2B5EF4-FFF2-40B4-BE49-F238E27FC236}">
                <a16:creationId xmlns:a16="http://schemas.microsoft.com/office/drawing/2014/main" id="{DE7468A5-A177-6BA4-55EC-A5807F4861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953" y="1093591"/>
            <a:ext cx="6558929" cy="2213635"/>
          </a:xfrm>
          <a:prstGeom prst="rect">
            <a:avLst/>
          </a:prstGeom>
        </p:spPr>
      </p:pic>
      <p:sp>
        <p:nvSpPr>
          <p:cNvPr id="26" name="Right Triangle 2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64A8B41E-68AA-BE71-D941-EDFEE202E76C}"/>
              </a:ext>
            </a:extLst>
          </p:cNvPr>
          <p:cNvSpPr txBox="1">
            <a:spLocks/>
          </p:cNvSpPr>
          <p:nvPr/>
        </p:nvSpPr>
        <p:spPr>
          <a:xfrm>
            <a:off x="1633464" y="3550775"/>
            <a:ext cx="8921672" cy="2062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00" b="0" i="0" u="none" strike="noStrike" kern="1200" cap="none" spc="0" normalizeH="0" baseline="0" noProof="0" dirty="0">
                <a:ln>
                  <a:noFill/>
                </a:ln>
                <a:solidFill>
                  <a:prstClr val="black"/>
                </a:solidFill>
                <a:effectLst/>
                <a:uLnTx/>
                <a:uFillTx/>
                <a:latin typeface="Calibri Light" panose="020F0302020204030204"/>
                <a:ea typeface="+mj-ea"/>
                <a:cs typeface="+mj-cs"/>
              </a:rPr>
              <a:t>www.confluencepha.org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Light" panose="020F0302020204030204"/>
                <a:ea typeface="+mj-ea"/>
                <a:cs typeface="+mj-cs"/>
              </a:rPr>
              <a:t>Website launching this week!</a:t>
            </a:r>
            <a:endParaRPr kumimoji="0" lang="en-US" sz="1100" b="0"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93233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A3ACC8-F984-474B-96D2-D0F6ABBA05F9}"/>
              </a:ext>
            </a:extLst>
          </p:cNvPr>
          <p:cNvSpPr txBox="1"/>
          <p:nvPr/>
        </p:nvSpPr>
        <p:spPr>
          <a:xfrm>
            <a:off x="667439" y="2480454"/>
            <a:ext cx="10752621" cy="2831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Visit the Act for Public Health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actforpublichealth.org</a:t>
            </a:r>
            <a:br>
              <a:rPr kumimoji="0" lang="en-US" sz="2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endParaRPr kumimoji="0" lang="en-US" sz="26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Request assistance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Join the email list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View resources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Sign up for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a:t>
            </a:r>
            <a:endParaRPr kumimoji="0" lang="en-US" sz="25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group of children smiling&#10;&#10;Description automatically generated with medium confidence">
            <a:extLst>
              <a:ext uri="{FF2B5EF4-FFF2-40B4-BE49-F238E27FC236}">
                <a16:creationId xmlns:a16="http://schemas.microsoft.com/office/drawing/2014/main" id="{4CD6F424-EBF2-F921-3A9E-D6ACD962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101" y="524704"/>
            <a:ext cx="1993389" cy="1057449"/>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98501509-FEFC-6D61-141E-358BA900A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0" y="524704"/>
            <a:ext cx="1509230" cy="1078800"/>
          </a:xfrm>
          <a:prstGeom prst="rect">
            <a:avLst/>
          </a:prstGeom>
        </p:spPr>
      </p:pic>
      <p:pic>
        <p:nvPicPr>
          <p:cNvPr id="15" name="Picture 14" descr="A picture containing outdoor, person, tree, person&#10;&#10;Description automatically generated">
            <a:extLst>
              <a:ext uri="{FF2B5EF4-FFF2-40B4-BE49-F238E27FC236}">
                <a16:creationId xmlns:a16="http://schemas.microsoft.com/office/drawing/2014/main" id="{5B9C4B47-D2B2-5A52-6ED3-374353AC7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102" y="497417"/>
            <a:ext cx="1744384" cy="1084736"/>
          </a:xfrm>
          <a:prstGeom prst="rect">
            <a:avLst/>
          </a:prstGeom>
        </p:spPr>
      </p:pic>
      <p:pic>
        <p:nvPicPr>
          <p:cNvPr id="22" name="Picture 21" descr="A picture containing person, indoor, people, drinking&#10;&#10;Description automatically generated">
            <a:extLst>
              <a:ext uri="{FF2B5EF4-FFF2-40B4-BE49-F238E27FC236}">
                <a16:creationId xmlns:a16="http://schemas.microsoft.com/office/drawing/2014/main" id="{0D5E51E0-CE14-010E-DA9A-E7ACF0A986CD}"/>
              </a:ext>
            </a:extLst>
          </p:cNvPr>
          <p:cNvPicPr>
            <a:picLocks noChangeAspect="1"/>
          </p:cNvPicPr>
          <p:nvPr/>
        </p:nvPicPr>
        <p:blipFill rotWithShape="1">
          <a:blip r:embed="rId5">
            <a:extLst>
              <a:ext uri="{28A0092B-C50C-407E-A947-70E740481C1C}">
                <a14:useLocalDpi xmlns:a14="http://schemas.microsoft.com/office/drawing/2010/main" val="0"/>
              </a:ext>
            </a:extLst>
          </a:blip>
          <a:srcRect b="17648"/>
          <a:stretch/>
        </p:blipFill>
        <p:spPr>
          <a:xfrm>
            <a:off x="7383118" y="518768"/>
            <a:ext cx="1975788" cy="1084736"/>
          </a:xfrm>
          <a:prstGeom prst="rect">
            <a:avLst/>
          </a:prstGeom>
        </p:spPr>
      </p:pic>
      <p:cxnSp>
        <p:nvCxnSpPr>
          <p:cNvPr id="4" name="Straight Connector 3">
            <a:extLst>
              <a:ext uri="{FF2B5EF4-FFF2-40B4-BE49-F238E27FC236}">
                <a16:creationId xmlns:a16="http://schemas.microsoft.com/office/drawing/2014/main" id="{65D23477-07F2-CD41-36BE-2AA509F033D9}"/>
              </a:ext>
            </a:extLst>
          </p:cNvPr>
          <p:cNvCxnSpPr/>
          <p:nvPr/>
        </p:nvCxnSpPr>
        <p:spPr>
          <a:xfrm>
            <a:off x="667439" y="2117035"/>
            <a:ext cx="10752621"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35100B95-9AF5-F82E-186E-313533BF2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1095" y="-83306"/>
            <a:ext cx="2520582" cy="2520582"/>
          </a:xfrm>
          <a:prstGeom prst="rect">
            <a:avLst/>
          </a:prstGeom>
        </p:spPr>
      </p:pic>
      <p:grpSp>
        <p:nvGrpSpPr>
          <p:cNvPr id="5" name="Group 4">
            <a:extLst>
              <a:ext uri="{FF2B5EF4-FFF2-40B4-BE49-F238E27FC236}">
                <a16:creationId xmlns:a16="http://schemas.microsoft.com/office/drawing/2014/main" id="{59F25EB7-06B2-82A3-2862-430050B5F020}"/>
              </a:ext>
            </a:extLst>
          </p:cNvPr>
          <p:cNvGrpSpPr/>
          <p:nvPr/>
        </p:nvGrpSpPr>
        <p:grpSpPr>
          <a:xfrm>
            <a:off x="311619" y="5643069"/>
            <a:ext cx="11159533" cy="1214931"/>
            <a:chOff x="299795" y="5690438"/>
            <a:chExt cx="11159533" cy="1214931"/>
          </a:xfrm>
        </p:grpSpPr>
        <p:pic>
          <p:nvPicPr>
            <p:cNvPr id="6" name="Picture 5">
              <a:extLst>
                <a:ext uri="{FF2B5EF4-FFF2-40B4-BE49-F238E27FC236}">
                  <a16:creationId xmlns:a16="http://schemas.microsoft.com/office/drawing/2014/main" id="{87FB1A16-D1EB-9B4F-9C40-BCE95B9E8593}"/>
                </a:ext>
              </a:extLst>
            </p:cNvPr>
            <p:cNvPicPr>
              <a:picLocks noChangeAspect="1"/>
            </p:cNvPicPr>
            <p:nvPr/>
          </p:nvPicPr>
          <p:blipFill>
            <a:blip r:embed="rId7"/>
            <a:stretch>
              <a:fillRect/>
            </a:stretch>
          </p:blipFill>
          <p:spPr>
            <a:xfrm>
              <a:off x="9205759" y="6101346"/>
              <a:ext cx="2253569" cy="368613"/>
            </a:xfrm>
            <a:prstGeom prst="rect">
              <a:avLst/>
            </a:prstGeom>
          </p:spPr>
        </p:pic>
        <p:pic>
          <p:nvPicPr>
            <p:cNvPr id="7" name="Picture 10" descr="Public Health Law Watch">
              <a:extLst>
                <a:ext uri="{FF2B5EF4-FFF2-40B4-BE49-F238E27FC236}">
                  <a16:creationId xmlns:a16="http://schemas.microsoft.com/office/drawing/2014/main" id="{90E0AD71-F844-52AB-A30F-E77E5E543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650" y="5780001"/>
              <a:ext cx="863350" cy="1011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E9856F-C8CE-2E8E-14ED-6B5B49AE0233}"/>
                </a:ext>
              </a:extLst>
            </p:cNvPr>
            <p:cNvPicPr>
              <a:picLocks noChangeAspect="1"/>
            </p:cNvPicPr>
            <p:nvPr/>
          </p:nvPicPr>
          <p:blipFill>
            <a:blip r:embed="rId9"/>
            <a:stretch>
              <a:fillRect/>
            </a:stretch>
          </p:blipFill>
          <p:spPr>
            <a:xfrm>
              <a:off x="6565474" y="5966294"/>
              <a:ext cx="2230168" cy="745876"/>
            </a:xfrm>
            <a:prstGeom prst="rect">
              <a:avLst/>
            </a:prstGeom>
          </p:spPr>
        </p:pic>
        <p:pic>
          <p:nvPicPr>
            <p:cNvPr id="10" name="Picture 8" descr="ChangeLab Solutions - Live Smoke Free">
              <a:extLst>
                <a:ext uri="{FF2B5EF4-FFF2-40B4-BE49-F238E27FC236}">
                  <a16:creationId xmlns:a16="http://schemas.microsoft.com/office/drawing/2014/main" id="{F7AA51C8-0E0B-061B-0808-AF7E6EC63F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95" y="5690438"/>
              <a:ext cx="2830975" cy="12149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4F841B0-4787-5298-39BF-3DEFC4250C3C}"/>
                </a:ext>
              </a:extLst>
            </p:cNvPr>
            <p:cNvPicPr>
              <a:picLocks noChangeAspect="1"/>
            </p:cNvPicPr>
            <p:nvPr/>
          </p:nvPicPr>
          <p:blipFill>
            <a:blip r:embed="rId11"/>
            <a:stretch>
              <a:fillRect/>
            </a:stretch>
          </p:blipFill>
          <p:spPr>
            <a:xfrm>
              <a:off x="3130770" y="6101346"/>
              <a:ext cx="1480988" cy="571488"/>
            </a:xfrm>
            <a:prstGeom prst="rect">
              <a:avLst/>
            </a:prstGeom>
          </p:spPr>
        </p:pic>
      </p:grpSp>
    </p:spTree>
    <p:extLst>
      <p:ext uri="{BB962C8B-B14F-4D97-AF65-F5344CB8AC3E}">
        <p14:creationId xmlns:p14="http://schemas.microsoft.com/office/powerpoint/2010/main" val="839928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C34AD-E557-63B3-94DD-64AAF99C6871}"/>
              </a:ext>
            </a:extLst>
          </p:cNvPr>
          <p:cNvSpPr/>
          <p:nvPr/>
        </p:nvSpPr>
        <p:spPr>
          <a:xfrm>
            <a:off x="1995670" y="985816"/>
            <a:ext cx="8553691" cy="5532699"/>
          </a:xfrm>
          <a:prstGeom prst="rect">
            <a:avLst/>
          </a:prstGeom>
          <a:gradFill flip="none" rotWithShape="1">
            <a:gsLst>
              <a:gs pos="8000">
                <a:srgbClr val="FFFAF1"/>
              </a:gs>
              <a:gs pos="92000">
                <a:schemeClr val="bg1"/>
              </a:gs>
              <a:gs pos="7000">
                <a:srgbClr val="FFFAF1">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EFEFE"/>
              </a:solidFill>
              <a:latin typeface="Arial"/>
            </a:endParaRPr>
          </a:p>
        </p:txBody>
      </p:sp>
      <p:pic>
        <p:nvPicPr>
          <p:cNvPr id="6" name="Picture 5" descr="Text&#10;&#10;Description automatically generated with medium confidence">
            <a:extLst>
              <a:ext uri="{FF2B5EF4-FFF2-40B4-BE49-F238E27FC236}">
                <a16:creationId xmlns:a16="http://schemas.microsoft.com/office/drawing/2014/main" id="{D177061F-E919-47F5-EB85-97C907462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931" y="1322486"/>
            <a:ext cx="7772400" cy="1357579"/>
          </a:xfrm>
          <a:prstGeom prst="rect">
            <a:avLst/>
          </a:prstGeom>
        </p:spPr>
      </p:pic>
      <p:sp>
        <p:nvSpPr>
          <p:cNvPr id="7" name="TextBox 6">
            <a:extLst>
              <a:ext uri="{FF2B5EF4-FFF2-40B4-BE49-F238E27FC236}">
                <a16:creationId xmlns:a16="http://schemas.microsoft.com/office/drawing/2014/main" id="{7BD08D29-3C7F-1057-731D-52E8ACBBC7A5}"/>
              </a:ext>
            </a:extLst>
          </p:cNvPr>
          <p:cNvSpPr txBox="1"/>
          <p:nvPr/>
        </p:nvSpPr>
        <p:spPr>
          <a:xfrm>
            <a:off x="3948896" y="3429001"/>
            <a:ext cx="4722470" cy="646331"/>
          </a:xfrm>
          <a:prstGeom prst="rect">
            <a:avLst/>
          </a:prstGeom>
          <a:noFill/>
        </p:spPr>
        <p:txBody>
          <a:bodyPr wrap="square" rtlCol="0">
            <a:spAutoFit/>
          </a:bodyPr>
          <a:lstStyle/>
          <a:p>
            <a:pPr algn="ctr" defTabSz="914400" fontAlgn="base">
              <a:spcBef>
                <a:spcPct val="0"/>
              </a:spcBef>
              <a:spcAft>
                <a:spcPct val="0"/>
              </a:spcAft>
            </a:pPr>
            <a:r>
              <a:rPr lang="en-US" sz="3600" dirty="0">
                <a:solidFill>
                  <a:srgbClr val="402040"/>
                </a:solidFill>
                <a:latin typeface="Franklin Gothic Medium Cond" panose="020B0606030402020204" pitchFamily="34" charset="0"/>
                <a:ea typeface="MS PGothic" pitchFamily="34" charset="-128"/>
              </a:rPr>
              <a:t>People. Policy. Progress.</a:t>
            </a:r>
          </a:p>
        </p:txBody>
      </p:sp>
      <p:sp>
        <p:nvSpPr>
          <p:cNvPr id="8" name="TextBox 7">
            <a:extLst>
              <a:ext uri="{FF2B5EF4-FFF2-40B4-BE49-F238E27FC236}">
                <a16:creationId xmlns:a16="http://schemas.microsoft.com/office/drawing/2014/main" id="{30EF7AB6-C75B-7D1B-E9AF-EF3384D6CB91}"/>
              </a:ext>
            </a:extLst>
          </p:cNvPr>
          <p:cNvSpPr txBox="1"/>
          <p:nvPr/>
        </p:nvSpPr>
        <p:spPr>
          <a:xfrm>
            <a:off x="2624171" y="4025116"/>
            <a:ext cx="7366375" cy="830997"/>
          </a:xfrm>
          <a:prstGeom prst="rect">
            <a:avLst/>
          </a:prstGeom>
          <a:noFill/>
        </p:spPr>
        <p:txBody>
          <a:bodyPr wrap="square" rtlCol="0">
            <a:spAutoFit/>
          </a:bodyPr>
          <a:lstStyle/>
          <a:p>
            <a:pPr algn="ctr" defTabSz="914400" fontAlgn="base">
              <a:spcBef>
                <a:spcPct val="0"/>
              </a:spcBef>
              <a:spcAft>
                <a:spcPct val="0"/>
              </a:spcAft>
            </a:pPr>
            <a:r>
              <a:rPr lang="en-US" sz="2400" dirty="0">
                <a:ln>
                  <a:solidFill>
                    <a:srgbClr val="404040"/>
                  </a:solidFill>
                </a:ln>
                <a:solidFill>
                  <a:srgbClr val="404040"/>
                </a:solidFill>
                <a:latin typeface="Arial" pitchFamily="34" charset="0"/>
                <a:ea typeface="MS PGothic" pitchFamily="34" charset="-128"/>
              </a:rPr>
              <a:t>More than 40 sessions examining core issues for healthier, stronger, and more equitable communities.</a:t>
            </a:r>
          </a:p>
        </p:txBody>
      </p:sp>
      <p:pic>
        <p:nvPicPr>
          <p:cNvPr id="10" name="Picture 9" descr="Logo&#10;&#10;Description automatically generated with medium confidence">
            <a:extLst>
              <a:ext uri="{FF2B5EF4-FFF2-40B4-BE49-F238E27FC236}">
                <a16:creationId xmlns:a16="http://schemas.microsoft.com/office/drawing/2014/main" id="{2FC6AA24-85C5-48BF-3F1C-1A1093D6ACEF}"/>
              </a:ext>
            </a:extLst>
          </p:cNvPr>
          <p:cNvPicPr>
            <a:picLocks noChangeAspect="1"/>
          </p:cNvPicPr>
          <p:nvPr/>
        </p:nvPicPr>
        <p:blipFill rotWithShape="1">
          <a:blip r:embed="rId4">
            <a:extLst>
              <a:ext uri="{28A0092B-C50C-407E-A947-70E740481C1C}">
                <a14:useLocalDpi xmlns:a14="http://schemas.microsoft.com/office/drawing/2010/main" val="0"/>
              </a:ext>
            </a:extLst>
          </a:blip>
          <a:srcRect l="15940" t="13007" r="15471" b="13007"/>
          <a:stretch/>
        </p:blipFill>
        <p:spPr>
          <a:xfrm>
            <a:off x="5526035" y="1017871"/>
            <a:ext cx="1568195" cy="2258309"/>
          </a:xfrm>
          <a:prstGeom prst="rect">
            <a:avLst/>
          </a:prstGeom>
        </p:spPr>
      </p:pic>
      <p:sp>
        <p:nvSpPr>
          <p:cNvPr id="11" name="TextBox 10">
            <a:extLst>
              <a:ext uri="{FF2B5EF4-FFF2-40B4-BE49-F238E27FC236}">
                <a16:creationId xmlns:a16="http://schemas.microsoft.com/office/drawing/2014/main" id="{2FB35F99-5DC6-A957-5CCA-391EBC385FD3}"/>
              </a:ext>
            </a:extLst>
          </p:cNvPr>
          <p:cNvSpPr txBox="1"/>
          <p:nvPr/>
        </p:nvSpPr>
        <p:spPr>
          <a:xfrm>
            <a:off x="2624170" y="5304683"/>
            <a:ext cx="7486798" cy="461665"/>
          </a:xfrm>
          <a:prstGeom prst="rect">
            <a:avLst/>
          </a:prstGeom>
          <a:noFill/>
        </p:spPr>
        <p:txBody>
          <a:bodyPr wrap="square" rtlCol="0">
            <a:spAutoFit/>
          </a:bodyPr>
          <a:lstStyle/>
          <a:p>
            <a:pPr algn="ctr" defTabSz="914400" fontAlgn="base">
              <a:spcBef>
                <a:spcPct val="0"/>
              </a:spcBef>
              <a:spcAft>
                <a:spcPct val="0"/>
              </a:spcAft>
            </a:pPr>
            <a:r>
              <a:rPr lang="en-US" sz="2400" dirty="0" err="1">
                <a:solidFill>
                  <a:srgbClr val="402040"/>
                </a:solidFill>
                <a:latin typeface="Arial" pitchFamily="34" charset="0"/>
                <a:ea typeface="MS PGothic" pitchFamily="34" charset="-128"/>
              </a:rPr>
              <a:t>networkforphl.org</a:t>
            </a:r>
            <a:r>
              <a:rPr lang="en-US" sz="2400" dirty="0">
                <a:solidFill>
                  <a:srgbClr val="402040"/>
                </a:solidFill>
                <a:latin typeface="Arial" pitchFamily="34" charset="0"/>
                <a:ea typeface="MS PGothic" pitchFamily="34" charset="-128"/>
              </a:rPr>
              <a:t>/2023conference | #phlc2023</a:t>
            </a:r>
          </a:p>
        </p:txBody>
      </p:sp>
    </p:spTree>
    <p:extLst>
      <p:ext uri="{BB962C8B-B14F-4D97-AF65-F5344CB8AC3E}">
        <p14:creationId xmlns:p14="http://schemas.microsoft.com/office/powerpoint/2010/main" val="410860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000" b="0" i="0" u="none" strike="noStrike" kern="0" cap="none" spc="0" normalizeH="0" baseline="0" noProof="0" dirty="0">
              <a:ln>
                <a:noFill/>
              </a:ln>
              <a:solidFill>
                <a:srgbClr val="FEFEFE"/>
              </a:solidFill>
              <a:effectLst/>
              <a:uLnTx/>
              <a:uFillTx/>
              <a:latin typeface="Arial"/>
              <a:cs typeface="Arial"/>
              <a:sym typeface="Arial"/>
            </a:endParaRPr>
          </a:p>
        </p:txBody>
      </p:sp>
      <p:pic>
        <p:nvPicPr>
          <p:cNvPr id="3" name="Picture 2" descr="A screenshot of a graph&#10;&#10;Description automatically generated">
            <a:extLst>
              <a:ext uri="{FF2B5EF4-FFF2-40B4-BE49-F238E27FC236}">
                <a16:creationId xmlns:a16="http://schemas.microsoft.com/office/drawing/2014/main" id="{777E96EB-F2BB-797B-D69C-7A8D59AEE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856" y="1011438"/>
            <a:ext cx="8746466" cy="5776987"/>
          </a:xfrm>
          <a:prstGeom prst="rect">
            <a:avLst/>
          </a:prstGeom>
        </p:spPr>
      </p:pic>
    </p:spTree>
    <p:extLst>
      <p:ext uri="{BB962C8B-B14F-4D97-AF65-F5344CB8AC3E}">
        <p14:creationId xmlns:p14="http://schemas.microsoft.com/office/powerpoint/2010/main" val="111906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0;p3">
            <a:extLst>
              <a:ext uri="{FF2B5EF4-FFF2-40B4-BE49-F238E27FC236}">
                <a16:creationId xmlns:a16="http://schemas.microsoft.com/office/drawing/2014/main" id="{F319371F-0363-B1B2-3D0B-452487BDC2A7}"/>
              </a:ext>
            </a:extLst>
          </p:cNvPr>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000" b="0" i="0" u="none" strike="noStrike" kern="0" cap="none" spc="0" normalizeH="0" baseline="0" noProof="0" dirty="0">
              <a:ln>
                <a:noFill/>
              </a:ln>
              <a:solidFill>
                <a:srgbClr val="FEFEFE"/>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335A45D7-6819-9948-6AFB-B99D10AE1F27}"/>
              </a:ext>
            </a:extLst>
          </p:cNvPr>
          <p:cNvPicPr>
            <a:picLocks noChangeAspect="1"/>
          </p:cNvPicPr>
          <p:nvPr/>
        </p:nvPicPr>
        <p:blipFill>
          <a:blip r:embed="rId2"/>
          <a:stretch>
            <a:fillRect/>
          </a:stretch>
        </p:blipFill>
        <p:spPr>
          <a:xfrm>
            <a:off x="3050059" y="964096"/>
            <a:ext cx="6613853" cy="5784572"/>
          </a:xfrm>
          <a:prstGeom prst="rect">
            <a:avLst/>
          </a:prstGeom>
        </p:spPr>
      </p:pic>
    </p:spTree>
    <p:extLst>
      <p:ext uri="{BB962C8B-B14F-4D97-AF65-F5344CB8AC3E}">
        <p14:creationId xmlns:p14="http://schemas.microsoft.com/office/powerpoint/2010/main" val="351074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 y="6400800"/>
            <a:ext cx="609600" cy="457200"/>
          </a:xfrm>
          <a:prstGeom prst="rect">
            <a:avLst/>
          </a:prstGeom>
          <a:noFill/>
          <a:ln>
            <a:noFill/>
          </a:ln>
        </p:spPr>
        <p:txBody>
          <a:bodyPr spcFirstLastPara="1"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FEFEFE"/>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000" b="0" i="0" u="none" strike="noStrike" kern="0" cap="none" spc="0" normalizeH="0" baseline="0" noProof="0">
              <a:ln>
                <a:noFill/>
              </a:ln>
              <a:solidFill>
                <a:srgbClr val="FEFEFE"/>
              </a:solidFill>
              <a:effectLst/>
              <a:uLnTx/>
              <a:uFillTx/>
              <a:latin typeface="Arial"/>
              <a:cs typeface="Arial"/>
              <a:sym typeface="Arial"/>
            </a:endParaRPr>
          </a:p>
        </p:txBody>
      </p:sp>
      <p:sp>
        <p:nvSpPr>
          <p:cNvPr id="181" name="Google Shape;181;p3"/>
          <p:cNvSpPr txBox="1">
            <a:spLocks noGrp="1"/>
          </p:cNvSpPr>
          <p:nvPr>
            <p:ph type="title"/>
          </p:nvPr>
        </p:nvSpPr>
        <p:spPr>
          <a:xfrm>
            <a:off x="2697208" y="1617984"/>
            <a:ext cx="5959602" cy="38472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500"/>
              <a:buFont typeface="Arial"/>
              <a:buNone/>
            </a:pPr>
            <a:r>
              <a:rPr lang="en-US" sz="2500" dirty="0"/>
              <a:t>Presenter</a:t>
            </a:r>
            <a:endParaRPr dirty="0"/>
          </a:p>
        </p:txBody>
      </p:sp>
      <p:sp>
        <p:nvSpPr>
          <p:cNvPr id="183" name="Google Shape;183;p3"/>
          <p:cNvSpPr/>
          <p:nvPr/>
        </p:nvSpPr>
        <p:spPr>
          <a:xfrm>
            <a:off x="4597732" y="2566627"/>
            <a:ext cx="6649388" cy="12464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008877"/>
                </a:solidFill>
                <a:effectLst/>
                <a:uLnTx/>
                <a:uFillTx/>
                <a:latin typeface="Arial"/>
                <a:ea typeface="Arial"/>
                <a:cs typeface="Arial"/>
                <a:sym typeface="Arial"/>
              </a:rPr>
              <a:t>Barbara Schneeman, </a:t>
            </a: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Vice President, Communication and Public Affairs, </a:t>
            </a:r>
            <a:r>
              <a:rPr kumimoji="0" lang="en-US" sz="2500" b="0" i="0" u="none" strike="noStrike" kern="0" cap="none" spc="0" normalizeH="0" baseline="0" noProof="0" dirty="0" err="1">
                <a:ln>
                  <a:noFill/>
                </a:ln>
                <a:solidFill>
                  <a:srgbClr val="404040"/>
                </a:solidFill>
                <a:effectLst/>
                <a:uLnTx/>
                <a:uFillTx/>
                <a:latin typeface="Arial"/>
                <a:ea typeface="Arial"/>
                <a:cs typeface="Arial"/>
                <a:sym typeface="Arial"/>
              </a:rPr>
              <a:t>RiverStone</a:t>
            </a:r>
            <a:r>
              <a:rPr kumimoji="0" lang="en-US" sz="2500" b="0" i="0" u="none" strike="noStrike" kern="0" cap="none" spc="0" normalizeH="0" baseline="0" noProof="0" dirty="0">
                <a:ln>
                  <a:noFill/>
                </a:ln>
                <a:solidFill>
                  <a:srgbClr val="404040"/>
                </a:solidFill>
                <a:effectLst/>
                <a:uLnTx/>
                <a:uFillTx/>
                <a:latin typeface="Arial"/>
                <a:ea typeface="Arial"/>
                <a:cs typeface="Arial"/>
                <a:sym typeface="Arial"/>
              </a:rPr>
              <a:t> Health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9E0646D4-DB85-3570-1B62-EB0929621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208" y="2254750"/>
            <a:ext cx="1721721" cy="183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04287"/>
      </p:ext>
    </p:extLst>
  </p:cSld>
  <p:clrMapOvr>
    <a:masterClrMapping/>
  </p:clrMapOvr>
</p:sld>
</file>

<file path=ppt/theme/theme1.xml><?xml version="1.0" encoding="utf-8"?>
<a:theme xmlns:a="http://schemas.openxmlformats.org/drawingml/2006/main" name="PHLW1">
  <a:themeElements>
    <a:clrScheme name="PHLW 2">
      <a:dk1>
        <a:sysClr val="windowText" lastClr="000000"/>
      </a:dk1>
      <a:lt1>
        <a:sysClr val="window" lastClr="FFFFFF"/>
      </a:lt1>
      <a:dk2>
        <a:srgbClr val="44546A"/>
      </a:dk2>
      <a:lt2>
        <a:srgbClr val="E7E6E6"/>
      </a:lt2>
      <a:accent1>
        <a:srgbClr val="268D92"/>
      </a:accent1>
      <a:accent2>
        <a:srgbClr val="3FAD4A"/>
      </a:accent2>
      <a:accent3>
        <a:srgbClr val="124649"/>
      </a:accent3>
      <a:accent4>
        <a:srgbClr val="1F5625"/>
      </a:accent4>
      <a:accent5>
        <a:srgbClr val="63D1D6"/>
      </a:accent5>
      <a:accent6>
        <a:srgbClr val="86D38E"/>
      </a:accent6>
      <a:hlink>
        <a:srgbClr val="0563C1"/>
      </a:hlink>
      <a:folHlink>
        <a:srgbClr val="954F72"/>
      </a:folHlink>
    </a:clrScheme>
    <a:fontScheme name="PHLW 1">
      <a:majorFont>
        <a:latin typeface="Calibri"/>
        <a:ea typeface=""/>
        <a:cs typeface=""/>
      </a:majorFont>
      <a:minorFont>
        <a:latin typeface="Calibri"/>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PHLW1" id="{EE737B4A-C634-4ABB-9CCB-F60B0E9E8D54}" vid="{8B128F38-F347-4534-A69F-F23A5F7CCDD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e University">
  <a:themeElements>
    <a:clrScheme name="Simple Light">
      <a:dk1>
        <a:srgbClr val="FFFFFF"/>
      </a:dk1>
      <a:lt1>
        <a:srgbClr val="EEEEEE"/>
      </a:lt1>
      <a:dk2>
        <a:srgbClr val="212121"/>
      </a:dk2>
      <a:lt2>
        <a:srgbClr val="A41E35"/>
      </a:lt2>
      <a:accent1>
        <a:srgbClr val="E7201D"/>
      </a:accent1>
      <a:accent2>
        <a:srgbClr val="FCB813"/>
      </a:accent2>
      <a:accent3>
        <a:srgbClr val="CEECF9"/>
      </a:accent3>
      <a:accent4>
        <a:srgbClr val="F2EEE8"/>
      </a:accent4>
      <a:accent5>
        <a:srgbClr val="BCA685"/>
      </a:accent5>
      <a:accent6>
        <a:srgbClr val="2E297B"/>
      </a:accent6>
      <a:hlink>
        <a:srgbClr val="A4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e University __ Presentation Template  May 2019 [Read-Only]" id="{6368B027-36AF-43CF-8CD3-5B833EE24CB6}" vid="{A39FD72F-5173-413C-851D-FF5B286A9AB4}"/>
    </a:ext>
  </a:extLst>
</a:theme>
</file>

<file path=ppt/theme/theme3.xml><?xml version="1.0" encoding="utf-8"?>
<a:theme xmlns:a="http://schemas.openxmlformats.org/drawingml/2006/main" name="1_Temple University">
  <a:themeElements>
    <a:clrScheme name="CPHLR">
      <a:dk1>
        <a:srgbClr val="000000"/>
      </a:dk1>
      <a:lt1>
        <a:sysClr val="window" lastClr="FFFFFF"/>
      </a:lt1>
      <a:dk2>
        <a:srgbClr val="9D2235"/>
      </a:dk2>
      <a:lt2>
        <a:srgbClr val="E4E2DB"/>
      </a:lt2>
      <a:accent1>
        <a:srgbClr val="D22730"/>
      </a:accent1>
      <a:accent2>
        <a:srgbClr val="EAAA00"/>
      </a:accent2>
      <a:accent3>
        <a:srgbClr val="D1E2EC"/>
      </a:accent3>
      <a:accent4>
        <a:srgbClr val="CEB888"/>
      </a:accent4>
      <a:accent5>
        <a:srgbClr val="9A7E40"/>
      </a:accent5>
      <a:accent6>
        <a:srgbClr val="001E62"/>
      </a:accent6>
      <a:hlink>
        <a:srgbClr val="9D2235"/>
      </a:hlink>
      <a:folHlink>
        <a:srgbClr val="9D2235"/>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e University __ Presentation Template  May 2019 [Read-Only]" id="{6368B027-36AF-43CF-8CD3-5B833EE24CB6}" vid="{A39FD72F-5173-413C-851D-FF5B286A9A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ldversion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38EC4549A33241831D19561B218525" ma:contentTypeVersion="13" ma:contentTypeDescription="Create a new document." ma:contentTypeScope="" ma:versionID="0302094c0f8745c60225594d17f61dab">
  <xsd:schema xmlns:xsd="http://www.w3.org/2001/XMLSchema" xmlns:xs="http://www.w3.org/2001/XMLSchema" xmlns:p="http://schemas.microsoft.com/office/2006/metadata/properties" xmlns:ns3="15d9c45b-2c46-4a38-a513-8cebff741d2b" xmlns:ns4="2451e423-7f79-40e3-ba25-6d73637cd6db" targetNamespace="http://schemas.microsoft.com/office/2006/metadata/properties" ma:root="true" ma:fieldsID="ed93fd845276db81617874827da7b77f" ns3:_="" ns4:_="">
    <xsd:import namespace="15d9c45b-2c46-4a38-a513-8cebff741d2b"/>
    <xsd:import namespace="2451e423-7f79-40e3-ba25-6d73637cd6d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9c45b-2c46-4a38-a513-8cebff741d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1e423-7f79-40e3-ba25-6d73637cd6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BF9FB8-E1D9-412F-9775-CFF44CD4A1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d9c45b-2c46-4a38-a513-8cebff741d2b"/>
    <ds:schemaRef ds:uri="2451e423-7f79-40e3-ba25-6d73637cd6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5CDB35-6220-432C-A1CE-13EFEBE3543A}">
  <ds:schemaRefs>
    <ds:schemaRef ds:uri="http://schemas.microsoft.com/sharepoint/v3/contenttype/forms"/>
  </ds:schemaRefs>
</ds:datastoreItem>
</file>

<file path=customXml/itemProps3.xml><?xml version="1.0" encoding="utf-8"?>
<ds:datastoreItem xmlns:ds="http://schemas.openxmlformats.org/officeDocument/2006/customXml" ds:itemID="{9E0772D8-ACD4-4426-8C25-8C9FE728CF58}">
  <ds:schemaRefs>
    <ds:schemaRef ds:uri="http://schemas.microsoft.com/office/2006/metadata/properties"/>
    <ds:schemaRef ds:uri="http://schemas.microsoft.com/office/2006/documentManagement/types"/>
    <ds:schemaRef ds:uri="http://purl.org/dc/terms/"/>
    <ds:schemaRef ds:uri="15d9c45b-2c46-4a38-a513-8cebff741d2b"/>
    <ds:schemaRef ds:uri="http://purl.org/dc/dcmitype/"/>
    <ds:schemaRef ds:uri="http://purl.org/dc/elements/1.1/"/>
    <ds:schemaRef ds:uri="http://schemas.microsoft.com/office/infopath/2007/PartnerControls"/>
    <ds:schemaRef ds:uri="http://schemas.openxmlformats.org/package/2006/metadata/core-properties"/>
    <ds:schemaRef ds:uri="2451e423-7f79-40e3-ba25-6d73637cd6d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PHLW1</Template>
  <TotalTime>2273</TotalTime>
  <Words>6441</Words>
  <Application>Microsoft Office PowerPoint</Application>
  <PresentationFormat>Widescreen</PresentationFormat>
  <Paragraphs>609</Paragraphs>
  <Slides>64</Slides>
  <Notes>51</Notes>
  <HiddenSlides>0</HiddenSlides>
  <MMClips>0</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64</vt:i4>
      </vt:variant>
    </vt:vector>
  </HeadingPairs>
  <TitlesOfParts>
    <vt:vector size="96" baseType="lpstr">
      <vt:lpstr>Annai MN</vt:lpstr>
      <vt:lpstr>Arial</vt:lpstr>
      <vt:lpstr>Calibri</vt:lpstr>
      <vt:lpstr>Calibri 1</vt:lpstr>
      <vt:lpstr>Calibri Light</vt:lpstr>
      <vt:lpstr>Corbel</vt:lpstr>
      <vt:lpstr>Courier New</vt:lpstr>
      <vt:lpstr>Franklin Gothic Medium Cond</vt:lpstr>
      <vt:lpstr>Georgia</vt:lpstr>
      <vt:lpstr>Helvetica</vt:lpstr>
      <vt:lpstr>Helvetica Neue</vt:lpstr>
      <vt:lpstr>Jost</vt:lpstr>
      <vt:lpstr>Lucida Grande</vt:lpstr>
      <vt:lpstr>Merriweather Sans</vt:lpstr>
      <vt:lpstr>Oswald</vt:lpstr>
      <vt:lpstr>Roboto</vt:lpstr>
      <vt:lpstr>Roboto Condensed</vt:lpstr>
      <vt:lpstr>Roboto Condensed Medium</vt:lpstr>
      <vt:lpstr>Roboto Medium</vt:lpstr>
      <vt:lpstr>Rubik</vt:lpstr>
      <vt:lpstr>Source Sans Pro</vt:lpstr>
      <vt:lpstr>Times New Roman</vt:lpstr>
      <vt:lpstr>Wingdings</vt:lpstr>
      <vt:lpstr>PHLW1</vt:lpstr>
      <vt:lpstr>Temple University</vt:lpstr>
      <vt:lpstr>1_Temple University</vt:lpstr>
      <vt:lpstr>Office Theme</vt:lpstr>
      <vt:lpstr>1_Office Theme</vt:lpstr>
      <vt:lpstr>2_Office Theme</vt:lpstr>
      <vt:lpstr>3_Office Theme</vt:lpstr>
      <vt:lpstr>OldversionNetwork_PPT_template</vt:lpstr>
      <vt:lpstr>1_OldversionNetwork_PPT_template</vt:lpstr>
      <vt:lpstr>Trends in Vaccination Law and Judicial Challenges</vt:lpstr>
      <vt:lpstr>Moderator</vt:lpstr>
      <vt:lpstr>PowerPoint Presentation</vt:lpstr>
      <vt:lpstr>PowerPoint Presentation</vt:lpstr>
      <vt:lpstr>PowerPoint Presentation</vt:lpstr>
      <vt:lpstr>PowerPoint Presentation</vt:lpstr>
      <vt:lpstr>PowerPoint Presentation</vt:lpstr>
      <vt:lpstr>PowerPoint Presentation</vt:lpstr>
      <vt:lpstr>Presenter</vt:lpstr>
      <vt:lpstr>Presenter</vt:lpstr>
      <vt:lpstr>Presenter</vt:lpstr>
      <vt:lpstr>Presenter</vt:lpstr>
      <vt:lpstr>Act for Public Health: Vaccine-Related Legislative Tracking </vt:lpstr>
      <vt:lpstr>Legislative Tracking Team</vt:lpstr>
      <vt:lpstr>Year 1: Bill Tracking  January 1, 2021, through May 20, 2022</vt:lpstr>
      <vt:lpstr>Datasets Live on LawAtlas.org now!</vt:lpstr>
      <vt:lpstr>1,531</vt:lpstr>
      <vt:lpstr>Total Bills Regulating Public Health Measures    </vt:lpstr>
      <vt:lpstr>PowerPoint Presentation</vt:lpstr>
      <vt:lpstr>Years 2 &amp; 3: Enacted Bills &amp; Select Bill Tracking</vt:lpstr>
      <vt:lpstr>Laws Dataset Live on LawAtlas.org now!</vt:lpstr>
      <vt:lpstr>PowerPoint Presentation</vt:lpstr>
      <vt:lpstr>PowerPoint Presentation</vt:lpstr>
      <vt:lpstr>2023 Select Bill Tracking - Vaccines</vt:lpstr>
      <vt:lpstr>PowerPoint Presentation</vt:lpstr>
      <vt:lpstr>PowerPoint Presentation</vt:lpstr>
      <vt:lpstr>Explore the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Vaccine Update </vt:lpstr>
      <vt:lpstr>PowerPoint Presentation</vt:lpstr>
      <vt:lpstr>Our Studies</vt:lpstr>
      <vt:lpstr>Three Plus Years of Cases</vt:lpstr>
      <vt:lpstr>Doctrinal Roots of Vaccine Law</vt:lpstr>
      <vt:lpstr>The Initial SCOTUS COVID Cases</vt:lpstr>
      <vt:lpstr>The Evolution of Free Exercise Law During the Pandemic</vt:lpstr>
      <vt:lpstr>Beyond Worship: Vaccines</vt:lpstr>
      <vt:lpstr>Excluding Exemptions: Does 1-3 v. Mills  </vt:lpstr>
      <vt:lpstr>… but  Lowe v. Mills</vt:lpstr>
      <vt:lpstr>Religious Freedom Restoration Act (RFRA)</vt:lpstr>
      <vt:lpstr>Denying Exemptions: US Navy Seals v. Biden</vt:lpstr>
      <vt:lpstr>Vaccines and the Major Questions Doctrine</vt:lpstr>
      <vt:lpstr>SCOTUS Decisions and the Major Questions Doctrine</vt:lpstr>
      <vt:lpstr>Threats to Agency Deference</vt:lpstr>
      <vt:lpstr>Title VII Claims</vt:lpstr>
      <vt:lpstr>The Impact on Childhood Vaccines</vt:lpstr>
      <vt:lpstr>Concluding Thoughts</vt:lpstr>
      <vt:lpstr>PowerPoint Presentation</vt:lpstr>
      <vt:lpstr>Mission  To unite environmental and public health professionals and amplify their impact on the health of all Montanans.    Vision  All Montanans are thriving and living in healthier communities because of an innovative, connected, and trusted environmental and public health workforce.</vt:lpstr>
      <vt:lpstr>PowerPoint Presentation</vt:lpstr>
      <vt:lpstr>PowerPoint Presentation</vt:lpstr>
      <vt:lpstr>Process and Politics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Northeastern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Powers in the Court</dc:title>
  <dc:creator>Parmet, Wendy</dc:creator>
  <cp:lastModifiedBy>Daniel Wacker</cp:lastModifiedBy>
  <cp:revision>44</cp:revision>
  <dcterms:created xsi:type="dcterms:W3CDTF">2023-06-24T13:28:12Z</dcterms:created>
  <dcterms:modified xsi:type="dcterms:W3CDTF">2023-07-26T16:13:43Z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0x010100F838EC4549A33241831D19561B218525</vt:lpwstr>
  </property>
</Properties>
</file>