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86" r:id="rId4"/>
  </p:sldMasterIdLst>
  <p:notesMasterIdLst>
    <p:notesMasterId r:id="rId58"/>
  </p:notesMasterIdLst>
  <p:handoutMasterIdLst>
    <p:handoutMasterId r:id="rId59"/>
  </p:handoutMasterIdLst>
  <p:sldIdLst>
    <p:sldId id="1543" r:id="rId5"/>
    <p:sldId id="1544" r:id="rId6"/>
    <p:sldId id="1554" r:id="rId7"/>
    <p:sldId id="1555" r:id="rId8"/>
    <p:sldId id="1556" r:id="rId9"/>
    <p:sldId id="264" r:id="rId10"/>
    <p:sldId id="1140" r:id="rId11"/>
    <p:sldId id="1141" r:id="rId12"/>
    <p:sldId id="1144" r:id="rId13"/>
    <p:sldId id="1157" r:id="rId14"/>
    <p:sldId id="1152" r:id="rId15"/>
    <p:sldId id="1151" r:id="rId16"/>
    <p:sldId id="1160" r:id="rId17"/>
    <p:sldId id="1161" r:id="rId18"/>
    <p:sldId id="1158" r:id="rId19"/>
    <p:sldId id="1155" r:id="rId20"/>
    <p:sldId id="1162" r:id="rId21"/>
    <p:sldId id="1159" r:id="rId22"/>
    <p:sldId id="1168" r:id="rId23"/>
    <p:sldId id="1165" r:id="rId24"/>
    <p:sldId id="1154" r:id="rId25"/>
    <p:sldId id="1163" r:id="rId26"/>
    <p:sldId id="269" r:id="rId27"/>
    <p:sldId id="442" r:id="rId28"/>
    <p:sldId id="443" r:id="rId29"/>
    <p:sldId id="444" r:id="rId30"/>
    <p:sldId id="445" r:id="rId31"/>
    <p:sldId id="823" r:id="rId32"/>
    <p:sldId id="824" r:id="rId33"/>
    <p:sldId id="826" r:id="rId34"/>
    <p:sldId id="446" r:id="rId35"/>
    <p:sldId id="825" r:id="rId36"/>
    <p:sldId id="827" r:id="rId37"/>
    <p:sldId id="828" r:id="rId38"/>
    <p:sldId id="829" r:id="rId39"/>
    <p:sldId id="830" r:id="rId40"/>
    <p:sldId id="831" r:id="rId41"/>
    <p:sldId id="832" r:id="rId42"/>
    <p:sldId id="833" r:id="rId43"/>
    <p:sldId id="834" r:id="rId44"/>
    <p:sldId id="835" r:id="rId45"/>
    <p:sldId id="836" r:id="rId46"/>
    <p:sldId id="837" r:id="rId47"/>
    <p:sldId id="838" r:id="rId48"/>
    <p:sldId id="839" r:id="rId49"/>
    <p:sldId id="840" r:id="rId50"/>
    <p:sldId id="842" r:id="rId51"/>
    <p:sldId id="843" r:id="rId52"/>
    <p:sldId id="844" r:id="rId53"/>
    <p:sldId id="845" r:id="rId54"/>
    <p:sldId id="846" r:id="rId55"/>
    <p:sldId id="1553" r:id="rId56"/>
    <p:sldId id="155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8">
          <p15:clr>
            <a:srgbClr val="A4A3A4"/>
          </p15:clr>
        </p15:guide>
        <p15:guide id="2" orient="horz" pos="1443">
          <p15:clr>
            <a:srgbClr val="A4A3A4"/>
          </p15:clr>
        </p15:guide>
        <p15:guide id="3" orient="horz" pos="4029">
          <p15:clr>
            <a:srgbClr val="A4A3A4"/>
          </p15:clr>
        </p15:guide>
        <p15:guide id="4" orient="horz" pos="4210">
          <p15:clr>
            <a:srgbClr val="A4A3A4"/>
          </p15:clr>
        </p15:guide>
        <p15:guide id="5" orient="horz" pos="2556">
          <p15:clr>
            <a:srgbClr val="A4A3A4"/>
          </p15:clr>
        </p15:guide>
        <p15:guide id="6" orient="horz">
          <p15:clr>
            <a:srgbClr val="A4A3A4"/>
          </p15:clr>
        </p15:guide>
        <p15:guide id="7" pos="760">
          <p15:clr>
            <a:srgbClr val="A4A3A4"/>
          </p15:clr>
        </p15:guide>
        <p15:guide id="8" pos="5462">
          <p15:clr>
            <a:srgbClr val="A4A3A4"/>
          </p15:clr>
        </p15:guide>
        <p15:guide id="9" pos="298">
          <p15:clr>
            <a:srgbClr val="A4A3A4"/>
          </p15:clr>
        </p15:guide>
        <p15:guide id="10" pos="2749">
          <p15:clr>
            <a:srgbClr val="A4A3A4"/>
          </p15:clr>
        </p15:guide>
        <p15:guide id="11" pos="9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F"/>
    <a:srgbClr val="FEFEFF"/>
    <a:srgbClr val="FEFFFE"/>
    <a:srgbClr val="FEFFFF"/>
    <a:srgbClr val="FCFEFD"/>
    <a:srgbClr val="FDFEFD"/>
    <a:srgbClr val="FFFEFD"/>
    <a:srgbClr val="FFFF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82CB1-514E-42E9-AADE-2C2D7D9DCDA2}" v="85" dt="2023-05-03T15:08:2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74" autoAdjust="0"/>
    <p:restoredTop sz="74443" autoAdjust="0"/>
  </p:normalViewPr>
  <p:slideViewPr>
    <p:cSldViewPr snapToGrid="0">
      <p:cViewPr varScale="1">
        <p:scale>
          <a:sx n="68" d="100"/>
          <a:sy n="68" d="100"/>
        </p:scale>
        <p:origin x="1332" y="78"/>
      </p:cViewPr>
      <p:guideLst>
        <p:guide orient="horz" pos="1068"/>
        <p:guide orient="horz" pos="1443"/>
        <p:guide orient="horz" pos="4029"/>
        <p:guide orient="horz" pos="4210"/>
        <p:guide orient="horz" pos="2556"/>
        <p:guide orient="horz"/>
        <p:guide pos="760"/>
        <p:guide pos="5462"/>
        <p:guide pos="298"/>
        <p:guide pos="2749"/>
        <p:guide pos="9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0" d="100"/>
          <a:sy n="60" d="100"/>
        </p:scale>
        <p:origin x="-262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5761E-796C-43C0-A2FA-E753351F642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7AB8825-48FC-46E7-A8F4-CA9222FEEBAC}">
      <dgm:prSet phldrT="[Text]" custT="1"/>
      <dgm:spPr>
        <a:solidFill>
          <a:schemeClr val="bg1">
            <a:lumMod val="75000"/>
          </a:schemeClr>
        </a:solidFill>
      </dgm:spPr>
      <dgm:t>
        <a:bodyPr/>
        <a:lstStyle/>
        <a:p>
          <a:r>
            <a:rPr lang="en-US" sz="3300" b="1" u="sng">
              <a:solidFill>
                <a:schemeClr val="tx1"/>
              </a:solidFill>
              <a:latin typeface="Century Gothic" panose="020B0502020202020204" pitchFamily="34" charset="0"/>
            </a:rPr>
            <a:t>Partners</a:t>
          </a:r>
        </a:p>
        <a:p>
          <a:r>
            <a:rPr lang="en-US" sz="2500">
              <a:latin typeface="Century Gothic" panose="020B0502020202020204" pitchFamily="34" charset="0"/>
            </a:rPr>
            <a:t>Supporting Governors and Public/Private Relationships</a:t>
          </a:r>
        </a:p>
      </dgm:t>
    </dgm:pt>
    <dgm:pt modelId="{08D0C47B-D7F2-4E69-9C55-B8A77EAC75BE}" type="parTrans" cxnId="{F17EB3ED-55D2-47DE-A9B0-4EB1029BFD3B}">
      <dgm:prSet/>
      <dgm:spPr/>
      <dgm:t>
        <a:bodyPr/>
        <a:lstStyle/>
        <a:p>
          <a:endParaRPr lang="en-US"/>
        </a:p>
      </dgm:t>
    </dgm:pt>
    <dgm:pt modelId="{EC20182B-7FA6-468A-A53D-FB3834954A26}" type="sibTrans" cxnId="{F17EB3ED-55D2-47DE-A9B0-4EB1029BFD3B}">
      <dgm:prSet/>
      <dgm:spPr/>
      <dgm:t>
        <a:bodyPr/>
        <a:lstStyle/>
        <a:p>
          <a:endParaRPr lang="en-US"/>
        </a:p>
      </dgm:t>
    </dgm:pt>
    <dgm:pt modelId="{0A3B8DB8-6EC1-46C4-8D22-F672231B2294}">
      <dgm:prSet phldrT="[Text]" custT="1"/>
      <dgm:spPr>
        <a:solidFill>
          <a:schemeClr val="bg1">
            <a:lumMod val="50000"/>
          </a:schemeClr>
        </a:solidFill>
      </dgm:spPr>
      <dgm:t>
        <a:bodyPr/>
        <a:lstStyle/>
        <a:p>
          <a:r>
            <a:rPr lang="en-US" sz="3300" b="1" u="sng">
              <a:solidFill>
                <a:schemeClr val="tx1"/>
              </a:solidFill>
              <a:latin typeface="Century Gothic" panose="020B0502020202020204" pitchFamily="34" charset="0"/>
            </a:rPr>
            <a:t>Government Relations</a:t>
          </a:r>
        </a:p>
        <a:p>
          <a:r>
            <a:rPr lang="en-US" sz="2500">
              <a:latin typeface="Century Gothic" panose="020B0502020202020204" pitchFamily="34" charset="0"/>
            </a:rPr>
            <a:t>Representing Governors on the Hill and with Federal Partners</a:t>
          </a:r>
        </a:p>
        <a:p>
          <a:endParaRPr lang="en-US" sz="2300"/>
        </a:p>
      </dgm:t>
    </dgm:pt>
    <dgm:pt modelId="{57711C1F-6F81-4905-B65F-2DABF38869CE}" type="parTrans" cxnId="{1252169A-FAAC-4D07-A50D-C16ABABF1B7F}">
      <dgm:prSet/>
      <dgm:spPr/>
      <dgm:t>
        <a:bodyPr/>
        <a:lstStyle/>
        <a:p>
          <a:endParaRPr lang="en-US"/>
        </a:p>
      </dgm:t>
    </dgm:pt>
    <dgm:pt modelId="{3230175A-862F-4955-BDB4-1C026823396D}" type="sibTrans" cxnId="{1252169A-FAAC-4D07-A50D-C16ABABF1B7F}">
      <dgm:prSet/>
      <dgm:spPr/>
      <dgm:t>
        <a:bodyPr/>
        <a:lstStyle/>
        <a:p>
          <a:endParaRPr lang="en-US"/>
        </a:p>
      </dgm:t>
    </dgm:pt>
    <dgm:pt modelId="{3C815E94-C99D-4A7B-852B-824AB419B423}">
      <dgm:prSet custT="1"/>
      <dgm:spPr>
        <a:solidFill>
          <a:schemeClr val="tx1">
            <a:lumMod val="65000"/>
            <a:lumOff val="35000"/>
          </a:schemeClr>
        </a:solidFill>
      </dgm:spPr>
      <dgm:t>
        <a:bodyPr/>
        <a:lstStyle/>
        <a:p>
          <a:r>
            <a:rPr lang="en-US" sz="3300" b="1" u="sng">
              <a:solidFill>
                <a:schemeClr val="tx1"/>
              </a:solidFill>
              <a:latin typeface="Century Gothic" panose="020B0502020202020204" pitchFamily="34" charset="0"/>
            </a:rPr>
            <a:t>Center for Best Practices </a:t>
          </a:r>
        </a:p>
        <a:p>
          <a:r>
            <a:rPr lang="en-US" sz="2400">
              <a:latin typeface="Century Gothic" panose="020B0502020202020204" pitchFamily="34" charset="0"/>
            </a:rPr>
            <a:t>501(c)(3) Sharing Research and Solutions for Governors on a Range of State Policy Issues</a:t>
          </a:r>
        </a:p>
      </dgm:t>
    </dgm:pt>
    <dgm:pt modelId="{2BEF09FA-2A64-4DEB-805C-C3EFD2A87819}" type="parTrans" cxnId="{20926A7F-A653-4F0B-97F8-9EAE21A96039}">
      <dgm:prSet/>
      <dgm:spPr/>
      <dgm:t>
        <a:bodyPr/>
        <a:lstStyle/>
        <a:p>
          <a:endParaRPr lang="en-US"/>
        </a:p>
      </dgm:t>
    </dgm:pt>
    <dgm:pt modelId="{77BF444A-4D93-4EFE-9B68-549270EEC52B}" type="sibTrans" cxnId="{20926A7F-A653-4F0B-97F8-9EAE21A96039}">
      <dgm:prSet/>
      <dgm:spPr/>
      <dgm:t>
        <a:bodyPr/>
        <a:lstStyle/>
        <a:p>
          <a:endParaRPr lang="en-US"/>
        </a:p>
      </dgm:t>
    </dgm:pt>
    <dgm:pt modelId="{D47EE9AD-FBBB-435E-A2F9-F4FDFBF4A623}">
      <dgm:prSet phldrT="[Text]" custT="1"/>
      <dgm:spPr>
        <a:solidFill>
          <a:schemeClr val="bg1">
            <a:lumMod val="65000"/>
          </a:schemeClr>
        </a:solidFill>
      </dgm:spPr>
      <dgm:t>
        <a:bodyPr/>
        <a:lstStyle/>
        <a:p>
          <a:pPr>
            <a:buNone/>
          </a:pPr>
          <a:r>
            <a:rPr lang="en-US" sz="3300" b="1" u="sng">
              <a:solidFill>
                <a:schemeClr val="tx1"/>
              </a:solidFill>
              <a:latin typeface="Century Gothic" panose="020B0502020202020204" pitchFamily="34" charset="0"/>
            </a:rPr>
            <a:t>Membership</a:t>
          </a:r>
        </a:p>
        <a:p>
          <a:pPr>
            <a:buNone/>
          </a:pPr>
          <a:r>
            <a:rPr lang="en-US" sz="2500">
              <a:latin typeface="Century Gothic" panose="020B0502020202020204" pitchFamily="34" charset="0"/>
            </a:rPr>
            <a:t>Member Services &amp; Bringing Governors/Staff Together at Annual Meetings</a:t>
          </a:r>
        </a:p>
      </dgm:t>
    </dgm:pt>
    <dgm:pt modelId="{1F9A2D65-4D6C-405A-B3C0-ED69D1B95C16}" type="sibTrans" cxnId="{B0788A23-8E26-41AE-805C-882BECEB6543}">
      <dgm:prSet/>
      <dgm:spPr/>
      <dgm:t>
        <a:bodyPr/>
        <a:lstStyle/>
        <a:p>
          <a:endParaRPr lang="en-US"/>
        </a:p>
      </dgm:t>
    </dgm:pt>
    <dgm:pt modelId="{AF322D9A-E836-491F-AB96-2DD2929D060E}" type="parTrans" cxnId="{B0788A23-8E26-41AE-805C-882BECEB6543}">
      <dgm:prSet/>
      <dgm:spPr/>
      <dgm:t>
        <a:bodyPr/>
        <a:lstStyle/>
        <a:p>
          <a:endParaRPr lang="en-US"/>
        </a:p>
      </dgm:t>
    </dgm:pt>
    <dgm:pt modelId="{51E155B8-D46D-4038-9DB2-B20F6EEAFD00}">
      <dgm:prSet phldrT="[Text]"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dgm:spPr>
      <dgm:t>
        <a:bodyPr/>
        <a:lstStyle/>
        <a:p>
          <a:endParaRPr lang="en-US"/>
        </a:p>
      </dgm:t>
    </dgm:pt>
    <dgm:pt modelId="{58960609-D1EE-402E-A8FB-D468A1F43BBB}" type="sibTrans" cxnId="{5D6FEDA5-2D01-4FBC-A939-07D5BBD8E5E4}">
      <dgm:prSet/>
      <dgm:spPr/>
      <dgm:t>
        <a:bodyPr/>
        <a:lstStyle/>
        <a:p>
          <a:endParaRPr lang="en-US"/>
        </a:p>
      </dgm:t>
    </dgm:pt>
    <dgm:pt modelId="{832B0502-6F7A-4D2F-A112-A5A529517DA2}" type="parTrans" cxnId="{5D6FEDA5-2D01-4FBC-A939-07D5BBD8E5E4}">
      <dgm:prSet/>
      <dgm:spPr/>
      <dgm:t>
        <a:bodyPr/>
        <a:lstStyle/>
        <a:p>
          <a:endParaRPr lang="en-US"/>
        </a:p>
      </dgm:t>
    </dgm:pt>
    <dgm:pt modelId="{75E4B7CC-5A75-4D72-90E8-A43138630E04}" type="pres">
      <dgm:prSet presAssocID="{1375761E-796C-43C0-A2FA-E753351F6425}" presName="diagram" presStyleCnt="0">
        <dgm:presLayoutVars>
          <dgm:chMax val="1"/>
          <dgm:dir/>
          <dgm:animLvl val="ctr"/>
          <dgm:resizeHandles val="exact"/>
        </dgm:presLayoutVars>
      </dgm:prSet>
      <dgm:spPr/>
    </dgm:pt>
    <dgm:pt modelId="{12D1D1D4-1DAE-40AC-9B0C-303DE2902DEE}" type="pres">
      <dgm:prSet presAssocID="{1375761E-796C-43C0-A2FA-E753351F6425}" presName="matrix" presStyleCnt="0"/>
      <dgm:spPr/>
    </dgm:pt>
    <dgm:pt modelId="{F4636AEB-513A-47A1-B041-FFB9C355AA4B}" type="pres">
      <dgm:prSet presAssocID="{1375761E-796C-43C0-A2FA-E753351F6425}" presName="tile1" presStyleLbl="node1" presStyleIdx="0" presStyleCnt="4"/>
      <dgm:spPr/>
    </dgm:pt>
    <dgm:pt modelId="{F1DEB271-30E5-4BC7-926D-678722BB3DE9}" type="pres">
      <dgm:prSet presAssocID="{1375761E-796C-43C0-A2FA-E753351F6425}" presName="tile1text" presStyleLbl="node1" presStyleIdx="0" presStyleCnt="4">
        <dgm:presLayoutVars>
          <dgm:chMax val="0"/>
          <dgm:chPref val="0"/>
          <dgm:bulletEnabled val="1"/>
        </dgm:presLayoutVars>
      </dgm:prSet>
      <dgm:spPr/>
    </dgm:pt>
    <dgm:pt modelId="{888D4730-8B6B-47B3-9393-099FC55807A9}" type="pres">
      <dgm:prSet presAssocID="{1375761E-796C-43C0-A2FA-E753351F6425}" presName="tile2" presStyleLbl="node1" presStyleIdx="1" presStyleCnt="4" custLinFactNeighborY="0"/>
      <dgm:spPr/>
    </dgm:pt>
    <dgm:pt modelId="{1F1A9633-C6C4-40A5-B59B-9CA2DF11BC8C}" type="pres">
      <dgm:prSet presAssocID="{1375761E-796C-43C0-A2FA-E753351F6425}" presName="tile2text" presStyleLbl="node1" presStyleIdx="1" presStyleCnt="4">
        <dgm:presLayoutVars>
          <dgm:chMax val="0"/>
          <dgm:chPref val="0"/>
          <dgm:bulletEnabled val="1"/>
        </dgm:presLayoutVars>
      </dgm:prSet>
      <dgm:spPr/>
    </dgm:pt>
    <dgm:pt modelId="{18E7E7AB-F09C-4E17-8892-FFF3796BB067}" type="pres">
      <dgm:prSet presAssocID="{1375761E-796C-43C0-A2FA-E753351F6425}" presName="tile3" presStyleLbl="node1" presStyleIdx="2" presStyleCnt="4"/>
      <dgm:spPr/>
    </dgm:pt>
    <dgm:pt modelId="{111CBB28-6CC9-48F7-B4DD-1BB191CD005F}" type="pres">
      <dgm:prSet presAssocID="{1375761E-796C-43C0-A2FA-E753351F6425}" presName="tile3text" presStyleLbl="node1" presStyleIdx="2" presStyleCnt="4">
        <dgm:presLayoutVars>
          <dgm:chMax val="0"/>
          <dgm:chPref val="0"/>
          <dgm:bulletEnabled val="1"/>
        </dgm:presLayoutVars>
      </dgm:prSet>
      <dgm:spPr/>
    </dgm:pt>
    <dgm:pt modelId="{B2D528CD-10EE-424F-BF0C-2C7AFE682440}" type="pres">
      <dgm:prSet presAssocID="{1375761E-796C-43C0-A2FA-E753351F6425}" presName="tile4" presStyleLbl="node1" presStyleIdx="3" presStyleCnt="4"/>
      <dgm:spPr/>
    </dgm:pt>
    <dgm:pt modelId="{E2ECC2E2-4A46-4346-B23E-99EBE1DAC56B}" type="pres">
      <dgm:prSet presAssocID="{1375761E-796C-43C0-A2FA-E753351F6425}" presName="tile4text" presStyleLbl="node1" presStyleIdx="3" presStyleCnt="4">
        <dgm:presLayoutVars>
          <dgm:chMax val="0"/>
          <dgm:chPref val="0"/>
          <dgm:bulletEnabled val="1"/>
        </dgm:presLayoutVars>
      </dgm:prSet>
      <dgm:spPr/>
    </dgm:pt>
    <dgm:pt modelId="{29170BF6-EB4D-4C20-9712-97A1A10DDBF0}" type="pres">
      <dgm:prSet presAssocID="{1375761E-796C-43C0-A2FA-E753351F6425}" presName="centerTile" presStyleLbl="fgShp" presStyleIdx="0" presStyleCnt="1" custFlipVert="1" custScaleX="39450" custScaleY="22603">
        <dgm:presLayoutVars>
          <dgm:chMax val="0"/>
          <dgm:chPref val="0"/>
        </dgm:presLayoutVars>
      </dgm:prSet>
      <dgm:spPr/>
    </dgm:pt>
  </dgm:ptLst>
  <dgm:cxnLst>
    <dgm:cxn modelId="{250DB909-20CF-4ACA-84C2-CA7C50B6BEBC}" type="presOf" srcId="{3C815E94-C99D-4A7B-852B-824AB419B423}" destId="{B2D528CD-10EE-424F-BF0C-2C7AFE682440}" srcOrd="0" destOrd="0" presId="urn:microsoft.com/office/officeart/2005/8/layout/matrix1"/>
    <dgm:cxn modelId="{B0788A23-8E26-41AE-805C-882BECEB6543}" srcId="{51E155B8-D46D-4038-9DB2-B20F6EEAFD00}" destId="{D47EE9AD-FBBB-435E-A2F9-F4FDFBF4A623}" srcOrd="0" destOrd="0" parTransId="{AF322D9A-E836-491F-AB96-2DD2929D060E}" sibTransId="{1F9A2D65-4D6C-405A-B3C0-ED69D1B95C16}"/>
    <dgm:cxn modelId="{F45F0937-DEB3-46F8-A312-67D18278E2C9}" type="presOf" srcId="{57AB8825-48FC-46E7-A8F4-CA9222FEEBAC}" destId="{888D4730-8B6B-47B3-9393-099FC55807A9}" srcOrd="0" destOrd="0" presId="urn:microsoft.com/office/officeart/2005/8/layout/matrix1"/>
    <dgm:cxn modelId="{93086043-CC7C-4833-AEB8-5E8AA2C610DD}" type="presOf" srcId="{D47EE9AD-FBBB-435E-A2F9-F4FDFBF4A623}" destId="{F1DEB271-30E5-4BC7-926D-678722BB3DE9}" srcOrd="1" destOrd="0" presId="urn:microsoft.com/office/officeart/2005/8/layout/matrix1"/>
    <dgm:cxn modelId="{421AAB66-AF2C-4E8D-B26E-98FF2BACD68F}" type="presOf" srcId="{1375761E-796C-43C0-A2FA-E753351F6425}" destId="{75E4B7CC-5A75-4D72-90E8-A43138630E04}" srcOrd="0" destOrd="0" presId="urn:microsoft.com/office/officeart/2005/8/layout/matrix1"/>
    <dgm:cxn modelId="{1924D54F-8B0A-45B7-B2CA-B865C3D7C882}" type="presOf" srcId="{3C815E94-C99D-4A7B-852B-824AB419B423}" destId="{E2ECC2E2-4A46-4346-B23E-99EBE1DAC56B}" srcOrd="1" destOrd="0" presId="urn:microsoft.com/office/officeart/2005/8/layout/matrix1"/>
    <dgm:cxn modelId="{20926A7F-A653-4F0B-97F8-9EAE21A96039}" srcId="{51E155B8-D46D-4038-9DB2-B20F6EEAFD00}" destId="{3C815E94-C99D-4A7B-852B-824AB419B423}" srcOrd="3" destOrd="0" parTransId="{2BEF09FA-2A64-4DEB-805C-C3EFD2A87819}" sibTransId="{77BF444A-4D93-4EFE-9B68-549270EEC52B}"/>
    <dgm:cxn modelId="{F8AB5B8C-3481-4FD2-B1A7-F6A143DABD12}" type="presOf" srcId="{0A3B8DB8-6EC1-46C4-8D22-F672231B2294}" destId="{111CBB28-6CC9-48F7-B4DD-1BB191CD005F}" srcOrd="1" destOrd="0" presId="urn:microsoft.com/office/officeart/2005/8/layout/matrix1"/>
    <dgm:cxn modelId="{1252169A-FAAC-4D07-A50D-C16ABABF1B7F}" srcId="{51E155B8-D46D-4038-9DB2-B20F6EEAFD00}" destId="{0A3B8DB8-6EC1-46C4-8D22-F672231B2294}" srcOrd="2" destOrd="0" parTransId="{57711C1F-6F81-4905-B65F-2DABF38869CE}" sibTransId="{3230175A-862F-4955-BDB4-1C026823396D}"/>
    <dgm:cxn modelId="{5D6FEDA5-2D01-4FBC-A939-07D5BBD8E5E4}" srcId="{1375761E-796C-43C0-A2FA-E753351F6425}" destId="{51E155B8-D46D-4038-9DB2-B20F6EEAFD00}" srcOrd="0" destOrd="0" parTransId="{832B0502-6F7A-4D2F-A112-A5A529517DA2}" sibTransId="{58960609-D1EE-402E-A8FB-D468A1F43BBB}"/>
    <dgm:cxn modelId="{2BA6DCAD-AEBB-4948-B674-F719DE875767}" type="presOf" srcId="{51E155B8-D46D-4038-9DB2-B20F6EEAFD00}" destId="{29170BF6-EB4D-4C20-9712-97A1A10DDBF0}" srcOrd="0" destOrd="0" presId="urn:microsoft.com/office/officeart/2005/8/layout/matrix1"/>
    <dgm:cxn modelId="{18EC08C7-2348-49F3-BF4D-078A821B3549}" type="presOf" srcId="{0A3B8DB8-6EC1-46C4-8D22-F672231B2294}" destId="{18E7E7AB-F09C-4E17-8892-FFF3796BB067}" srcOrd="0" destOrd="0" presId="urn:microsoft.com/office/officeart/2005/8/layout/matrix1"/>
    <dgm:cxn modelId="{F17EB3ED-55D2-47DE-A9B0-4EB1029BFD3B}" srcId="{51E155B8-D46D-4038-9DB2-B20F6EEAFD00}" destId="{57AB8825-48FC-46E7-A8F4-CA9222FEEBAC}" srcOrd="1" destOrd="0" parTransId="{08D0C47B-D7F2-4E69-9C55-B8A77EAC75BE}" sibTransId="{EC20182B-7FA6-468A-A53D-FB3834954A26}"/>
    <dgm:cxn modelId="{460A39F9-0D6A-4D5B-97CB-6FFBC5379520}" type="presOf" srcId="{57AB8825-48FC-46E7-A8F4-CA9222FEEBAC}" destId="{1F1A9633-C6C4-40A5-B59B-9CA2DF11BC8C}" srcOrd="1" destOrd="0" presId="urn:microsoft.com/office/officeart/2005/8/layout/matrix1"/>
    <dgm:cxn modelId="{1E30F7FA-D79B-457A-9BCF-5DAE1F71291F}" type="presOf" srcId="{D47EE9AD-FBBB-435E-A2F9-F4FDFBF4A623}" destId="{F4636AEB-513A-47A1-B041-FFB9C355AA4B}" srcOrd="0" destOrd="0" presId="urn:microsoft.com/office/officeart/2005/8/layout/matrix1"/>
    <dgm:cxn modelId="{FB56B873-9D74-4AB6-B9D2-E2FAAD48F7CB}" type="presParOf" srcId="{75E4B7CC-5A75-4D72-90E8-A43138630E04}" destId="{12D1D1D4-1DAE-40AC-9B0C-303DE2902DEE}" srcOrd="0" destOrd="0" presId="urn:microsoft.com/office/officeart/2005/8/layout/matrix1"/>
    <dgm:cxn modelId="{3205A421-D8D1-41AC-AAAA-A3D376ACAA72}" type="presParOf" srcId="{12D1D1D4-1DAE-40AC-9B0C-303DE2902DEE}" destId="{F4636AEB-513A-47A1-B041-FFB9C355AA4B}" srcOrd="0" destOrd="0" presId="urn:microsoft.com/office/officeart/2005/8/layout/matrix1"/>
    <dgm:cxn modelId="{AC54EDB7-1E0D-4A05-860D-8C34DF897D9A}" type="presParOf" srcId="{12D1D1D4-1DAE-40AC-9B0C-303DE2902DEE}" destId="{F1DEB271-30E5-4BC7-926D-678722BB3DE9}" srcOrd="1" destOrd="0" presId="urn:microsoft.com/office/officeart/2005/8/layout/matrix1"/>
    <dgm:cxn modelId="{2B52ED53-DECA-4D82-A353-20816700C0A8}" type="presParOf" srcId="{12D1D1D4-1DAE-40AC-9B0C-303DE2902DEE}" destId="{888D4730-8B6B-47B3-9393-099FC55807A9}" srcOrd="2" destOrd="0" presId="urn:microsoft.com/office/officeart/2005/8/layout/matrix1"/>
    <dgm:cxn modelId="{5CDF9D72-B492-40BF-BC75-7597483C52EA}" type="presParOf" srcId="{12D1D1D4-1DAE-40AC-9B0C-303DE2902DEE}" destId="{1F1A9633-C6C4-40A5-B59B-9CA2DF11BC8C}" srcOrd="3" destOrd="0" presId="urn:microsoft.com/office/officeart/2005/8/layout/matrix1"/>
    <dgm:cxn modelId="{29EDD738-3B7E-4102-A5EE-EDF97DFC946F}" type="presParOf" srcId="{12D1D1D4-1DAE-40AC-9B0C-303DE2902DEE}" destId="{18E7E7AB-F09C-4E17-8892-FFF3796BB067}" srcOrd="4" destOrd="0" presId="urn:microsoft.com/office/officeart/2005/8/layout/matrix1"/>
    <dgm:cxn modelId="{00877CF1-7B6C-40DE-8F52-BA477946E71B}" type="presParOf" srcId="{12D1D1D4-1DAE-40AC-9B0C-303DE2902DEE}" destId="{111CBB28-6CC9-48F7-B4DD-1BB191CD005F}" srcOrd="5" destOrd="0" presId="urn:microsoft.com/office/officeart/2005/8/layout/matrix1"/>
    <dgm:cxn modelId="{68749A8D-2516-49CA-83A1-D91199FA7704}" type="presParOf" srcId="{12D1D1D4-1DAE-40AC-9B0C-303DE2902DEE}" destId="{B2D528CD-10EE-424F-BF0C-2C7AFE682440}" srcOrd="6" destOrd="0" presId="urn:microsoft.com/office/officeart/2005/8/layout/matrix1"/>
    <dgm:cxn modelId="{EBCB010C-864C-44DC-A8D8-D598E5068ED2}" type="presParOf" srcId="{12D1D1D4-1DAE-40AC-9B0C-303DE2902DEE}" destId="{E2ECC2E2-4A46-4346-B23E-99EBE1DAC56B}" srcOrd="7" destOrd="0" presId="urn:microsoft.com/office/officeart/2005/8/layout/matrix1"/>
    <dgm:cxn modelId="{813CBEE3-1160-43FA-B941-335029DD99A7}" type="presParOf" srcId="{75E4B7CC-5A75-4D72-90E8-A43138630E04}" destId="{29170BF6-EB4D-4C20-9712-97A1A10DDBF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C25AA-1492-44F6-B708-A106ECEF04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47473F-214E-42FE-9D5E-F60C8A5E2867}">
      <dgm:prSet phldrT="[Text]"/>
      <dgm:spPr>
        <a:solidFill>
          <a:schemeClr val="bg1">
            <a:lumMod val="50000"/>
          </a:schemeClr>
        </a:solidFill>
      </dgm:spPr>
      <dgm:t>
        <a:bodyPr/>
        <a:lstStyle/>
        <a:p>
          <a:r>
            <a:rPr lang="en-US" b="1">
              <a:solidFill>
                <a:schemeClr val="tx1"/>
              </a:solidFill>
              <a:latin typeface="Century Gothic" panose="020B0502020202020204" pitchFamily="34" charset="0"/>
            </a:rPr>
            <a:t>Public Safety &amp; Legal Counsel</a:t>
          </a:r>
        </a:p>
      </dgm:t>
    </dgm:pt>
    <dgm:pt modelId="{DE277A7B-027C-4DD3-8F15-69450BC29674}" type="parTrans" cxnId="{062EDFFF-8B2F-4F9E-A4B2-28C7D2965981}">
      <dgm:prSet/>
      <dgm:spPr/>
      <dgm:t>
        <a:bodyPr/>
        <a:lstStyle/>
        <a:p>
          <a:endParaRPr lang="en-US"/>
        </a:p>
      </dgm:t>
    </dgm:pt>
    <dgm:pt modelId="{D32BF898-C9B3-4FA2-B3AD-316F50A8E101}" type="sibTrans" cxnId="{062EDFFF-8B2F-4F9E-A4B2-28C7D2965981}">
      <dgm:prSet/>
      <dgm:spPr/>
      <dgm:t>
        <a:bodyPr/>
        <a:lstStyle/>
        <a:p>
          <a:endParaRPr lang="en-US"/>
        </a:p>
      </dgm:t>
    </dgm:pt>
    <dgm:pt modelId="{B900D4ED-37A4-44ED-A755-7B9C1FA35DB1}">
      <dgm:prSet phldrT="[Text]"/>
      <dgm:spPr>
        <a:solidFill>
          <a:schemeClr val="bg1">
            <a:lumMod val="65000"/>
          </a:schemeClr>
        </a:solidFill>
      </dgm:spPr>
      <dgm:t>
        <a:bodyPr/>
        <a:lstStyle/>
        <a:p>
          <a:r>
            <a:rPr lang="en-US">
              <a:solidFill>
                <a:schemeClr val="tx1"/>
              </a:solidFill>
              <a:latin typeface="Century Gothic" panose="020B0502020202020204" pitchFamily="34" charset="0"/>
            </a:rPr>
            <a:t>Public Health</a:t>
          </a:r>
        </a:p>
      </dgm:t>
    </dgm:pt>
    <dgm:pt modelId="{FECF5920-1FA1-47FC-9760-2BC13CAA6149}" type="parTrans" cxnId="{EA6182CF-6891-4351-8662-7D06455EDEFE}">
      <dgm:prSet/>
      <dgm:spPr/>
      <dgm:t>
        <a:bodyPr/>
        <a:lstStyle/>
        <a:p>
          <a:endParaRPr lang="en-US"/>
        </a:p>
      </dgm:t>
    </dgm:pt>
    <dgm:pt modelId="{A9FC5975-A30E-4417-B4DE-BC8DFDA21E4B}" type="sibTrans" cxnId="{EA6182CF-6891-4351-8662-7D06455EDEFE}">
      <dgm:prSet/>
      <dgm:spPr/>
      <dgm:t>
        <a:bodyPr/>
        <a:lstStyle/>
        <a:p>
          <a:endParaRPr lang="en-US"/>
        </a:p>
      </dgm:t>
    </dgm:pt>
    <dgm:pt modelId="{334EBAB8-7362-4589-B19D-D353606EADC9}">
      <dgm:prSet phldrT="[Text]"/>
      <dgm:spPr>
        <a:solidFill>
          <a:schemeClr val="bg1">
            <a:lumMod val="75000"/>
          </a:schemeClr>
        </a:solidFill>
      </dgm:spPr>
      <dgm:t>
        <a:bodyPr/>
        <a:lstStyle/>
        <a:p>
          <a:r>
            <a:rPr lang="en-US">
              <a:solidFill>
                <a:schemeClr val="tx1"/>
              </a:solidFill>
              <a:latin typeface="Century Gothic" panose="020B0502020202020204" pitchFamily="34" charset="0"/>
            </a:rPr>
            <a:t>Cybersecurity</a:t>
          </a:r>
        </a:p>
      </dgm:t>
    </dgm:pt>
    <dgm:pt modelId="{BE154371-CC79-451C-923E-D9D5EDBF87D1}" type="parTrans" cxnId="{6118020C-9432-4D93-A0C7-47A0348B6370}">
      <dgm:prSet/>
      <dgm:spPr/>
      <dgm:t>
        <a:bodyPr/>
        <a:lstStyle/>
        <a:p>
          <a:endParaRPr lang="en-US"/>
        </a:p>
      </dgm:t>
    </dgm:pt>
    <dgm:pt modelId="{33546659-9433-4DEB-A99E-675CA92AE58A}" type="sibTrans" cxnId="{6118020C-9432-4D93-A0C7-47A0348B6370}">
      <dgm:prSet/>
      <dgm:spPr/>
      <dgm:t>
        <a:bodyPr/>
        <a:lstStyle/>
        <a:p>
          <a:endParaRPr lang="en-US"/>
        </a:p>
      </dgm:t>
    </dgm:pt>
    <dgm:pt modelId="{DDA0126B-2C2F-4F69-B9DB-F5C0E964BFF9}">
      <dgm:prSet phldrT="[Text]"/>
      <dgm:spPr>
        <a:solidFill>
          <a:schemeClr val="bg1">
            <a:lumMod val="50000"/>
          </a:schemeClr>
        </a:solidFill>
      </dgm:spPr>
      <dgm:t>
        <a:bodyPr/>
        <a:lstStyle/>
        <a:p>
          <a:r>
            <a:rPr lang="en-US">
              <a:solidFill>
                <a:schemeClr val="tx1"/>
              </a:solidFill>
              <a:latin typeface="Century Gothic" panose="020B0502020202020204" pitchFamily="34" charset="0"/>
            </a:rPr>
            <a:t>K-12 Education</a:t>
          </a:r>
        </a:p>
      </dgm:t>
    </dgm:pt>
    <dgm:pt modelId="{9D63393B-0FD7-435B-95AE-14352C20C5DE}" type="parTrans" cxnId="{699697DA-6594-4498-9B98-6FB8F7419E02}">
      <dgm:prSet/>
      <dgm:spPr/>
      <dgm:t>
        <a:bodyPr/>
        <a:lstStyle/>
        <a:p>
          <a:endParaRPr lang="en-US"/>
        </a:p>
      </dgm:t>
    </dgm:pt>
    <dgm:pt modelId="{9EECCC73-F527-4609-9905-B095D49900FE}" type="sibTrans" cxnId="{699697DA-6594-4498-9B98-6FB8F7419E02}">
      <dgm:prSet/>
      <dgm:spPr/>
      <dgm:t>
        <a:bodyPr/>
        <a:lstStyle/>
        <a:p>
          <a:endParaRPr lang="en-US"/>
        </a:p>
      </dgm:t>
    </dgm:pt>
    <dgm:pt modelId="{2173529F-206E-483B-862D-EBCC7F9A7DD5}">
      <dgm:prSet phldrT="[Text]"/>
      <dgm:spPr>
        <a:solidFill>
          <a:schemeClr val="bg1">
            <a:lumMod val="65000"/>
          </a:schemeClr>
        </a:solidFill>
      </dgm:spPr>
      <dgm:t>
        <a:bodyPr/>
        <a:lstStyle/>
        <a:p>
          <a:r>
            <a:rPr lang="en-US">
              <a:solidFill>
                <a:schemeClr val="tx1"/>
              </a:solidFill>
              <a:latin typeface="Century Gothic" panose="020B0502020202020204" pitchFamily="34" charset="0"/>
            </a:rPr>
            <a:t>Children &amp; Families</a:t>
          </a:r>
        </a:p>
      </dgm:t>
    </dgm:pt>
    <dgm:pt modelId="{251D772D-C7C1-4491-8853-D52D6AD809FF}" type="parTrans" cxnId="{39C268AC-E5EF-4893-B6CE-59FE00145A26}">
      <dgm:prSet/>
      <dgm:spPr/>
      <dgm:t>
        <a:bodyPr/>
        <a:lstStyle/>
        <a:p>
          <a:endParaRPr lang="en-US"/>
        </a:p>
      </dgm:t>
    </dgm:pt>
    <dgm:pt modelId="{3998541A-3495-469B-ABC9-25B02A08E4FE}" type="sibTrans" cxnId="{39C268AC-E5EF-4893-B6CE-59FE00145A26}">
      <dgm:prSet/>
      <dgm:spPr/>
      <dgm:t>
        <a:bodyPr/>
        <a:lstStyle/>
        <a:p>
          <a:endParaRPr lang="en-US"/>
        </a:p>
      </dgm:t>
    </dgm:pt>
    <dgm:pt modelId="{CC562FC0-B361-4323-AD12-5817A454FDD0}">
      <dgm:prSet/>
      <dgm:spPr>
        <a:solidFill>
          <a:schemeClr val="bg1">
            <a:lumMod val="75000"/>
          </a:schemeClr>
        </a:solidFill>
      </dgm:spPr>
      <dgm:t>
        <a:bodyPr/>
        <a:lstStyle/>
        <a:p>
          <a:r>
            <a:rPr lang="en-US">
              <a:solidFill>
                <a:schemeClr val="tx1"/>
              </a:solidFill>
              <a:latin typeface="Century Gothic" panose="020B0502020202020204" pitchFamily="34" charset="0"/>
            </a:rPr>
            <a:t>Substance Use &amp; Mental Health</a:t>
          </a:r>
        </a:p>
      </dgm:t>
    </dgm:pt>
    <dgm:pt modelId="{D1AC9EDB-A81E-4517-A7AF-D367AC37E88A}" type="parTrans" cxnId="{0217EC90-7691-4DFA-85D6-315C74E7CE23}">
      <dgm:prSet/>
      <dgm:spPr/>
      <dgm:t>
        <a:bodyPr/>
        <a:lstStyle/>
        <a:p>
          <a:endParaRPr lang="en-US"/>
        </a:p>
      </dgm:t>
    </dgm:pt>
    <dgm:pt modelId="{866F053E-D2D3-451A-9789-8F1D4F960FE3}" type="sibTrans" cxnId="{0217EC90-7691-4DFA-85D6-315C74E7CE23}">
      <dgm:prSet/>
      <dgm:spPr/>
      <dgm:t>
        <a:bodyPr/>
        <a:lstStyle/>
        <a:p>
          <a:endParaRPr lang="en-US"/>
        </a:p>
      </dgm:t>
    </dgm:pt>
    <dgm:pt modelId="{BF58E156-EF26-456C-B7C2-51F47D042C08}">
      <dgm:prSet/>
      <dgm:spPr>
        <a:solidFill>
          <a:schemeClr val="bg1">
            <a:lumMod val="50000"/>
          </a:schemeClr>
        </a:solidFill>
      </dgm:spPr>
      <dgm:t>
        <a:bodyPr/>
        <a:lstStyle/>
        <a:p>
          <a:r>
            <a:rPr lang="en-US">
              <a:solidFill>
                <a:schemeClr val="tx1"/>
              </a:solidFill>
              <a:latin typeface="Century Gothic" panose="020B0502020202020204" pitchFamily="34" charset="0"/>
            </a:rPr>
            <a:t>Healthcare Delivery</a:t>
          </a:r>
        </a:p>
      </dgm:t>
    </dgm:pt>
    <dgm:pt modelId="{1E00A39A-A0D8-4569-A74D-81AD07583AB0}" type="parTrans" cxnId="{57B906B8-6475-4E92-AC87-7C0139588CE7}">
      <dgm:prSet/>
      <dgm:spPr/>
      <dgm:t>
        <a:bodyPr/>
        <a:lstStyle/>
        <a:p>
          <a:endParaRPr lang="en-US"/>
        </a:p>
      </dgm:t>
    </dgm:pt>
    <dgm:pt modelId="{8E6FC8C2-779F-4AAC-897C-4D34CE4D3198}" type="sibTrans" cxnId="{57B906B8-6475-4E92-AC87-7C0139588CE7}">
      <dgm:prSet/>
      <dgm:spPr/>
      <dgm:t>
        <a:bodyPr/>
        <a:lstStyle/>
        <a:p>
          <a:endParaRPr lang="en-US"/>
        </a:p>
      </dgm:t>
    </dgm:pt>
    <dgm:pt modelId="{0C52054F-4C0F-45E5-89A5-B263B76ABF6E}">
      <dgm:prSet/>
      <dgm:spPr>
        <a:solidFill>
          <a:schemeClr val="bg1">
            <a:lumMod val="65000"/>
          </a:schemeClr>
        </a:solidFill>
      </dgm:spPr>
      <dgm:t>
        <a:bodyPr/>
        <a:lstStyle/>
        <a:p>
          <a:r>
            <a:rPr lang="en-US">
              <a:solidFill>
                <a:schemeClr val="tx1"/>
              </a:solidFill>
              <a:latin typeface="Century Gothic" panose="020B0502020202020204" pitchFamily="34" charset="0"/>
            </a:rPr>
            <a:t>Homeland Security</a:t>
          </a:r>
        </a:p>
      </dgm:t>
    </dgm:pt>
    <dgm:pt modelId="{4A0BE227-BCFE-4FFD-9896-5A182E006062}" type="parTrans" cxnId="{68BDCDDD-FC32-48C8-946F-2F3FE13A97F6}">
      <dgm:prSet/>
      <dgm:spPr/>
      <dgm:t>
        <a:bodyPr/>
        <a:lstStyle/>
        <a:p>
          <a:endParaRPr lang="en-US"/>
        </a:p>
      </dgm:t>
    </dgm:pt>
    <dgm:pt modelId="{364D6A91-F799-414B-896B-85E191C7F152}" type="sibTrans" cxnId="{68BDCDDD-FC32-48C8-946F-2F3FE13A97F6}">
      <dgm:prSet/>
      <dgm:spPr/>
      <dgm:t>
        <a:bodyPr/>
        <a:lstStyle/>
        <a:p>
          <a:endParaRPr lang="en-US"/>
        </a:p>
      </dgm:t>
    </dgm:pt>
    <dgm:pt modelId="{7FD34864-4B29-48F5-8216-1A311EA81646}">
      <dgm:prSet/>
      <dgm:spPr>
        <a:solidFill>
          <a:schemeClr val="bg1">
            <a:lumMod val="50000"/>
          </a:schemeClr>
        </a:solidFill>
      </dgm:spPr>
      <dgm:t>
        <a:bodyPr/>
        <a:lstStyle/>
        <a:p>
          <a:r>
            <a:rPr lang="en-US">
              <a:solidFill>
                <a:schemeClr val="tx1"/>
              </a:solidFill>
              <a:latin typeface="Century Gothic" panose="020B0502020202020204" pitchFamily="34" charset="0"/>
            </a:rPr>
            <a:t>Workforce Development &amp; Economic Policy</a:t>
          </a:r>
        </a:p>
      </dgm:t>
    </dgm:pt>
    <dgm:pt modelId="{AB2DEA7A-B73B-4BE8-9CD9-7FA2453319F9}" type="parTrans" cxnId="{8004500D-0E07-479D-BF6B-9B14E7B0D093}">
      <dgm:prSet/>
      <dgm:spPr/>
      <dgm:t>
        <a:bodyPr/>
        <a:lstStyle/>
        <a:p>
          <a:endParaRPr lang="en-US"/>
        </a:p>
      </dgm:t>
    </dgm:pt>
    <dgm:pt modelId="{151D8A29-7885-488A-951D-353014D636AD}" type="sibTrans" cxnId="{8004500D-0E07-479D-BF6B-9B14E7B0D093}">
      <dgm:prSet/>
      <dgm:spPr/>
      <dgm:t>
        <a:bodyPr/>
        <a:lstStyle/>
        <a:p>
          <a:endParaRPr lang="en-US"/>
        </a:p>
      </dgm:t>
    </dgm:pt>
    <dgm:pt modelId="{C371F961-DAA6-453D-A402-D76FB1BBF6B7}">
      <dgm:prSet/>
      <dgm:spPr>
        <a:solidFill>
          <a:schemeClr val="bg1">
            <a:lumMod val="65000"/>
          </a:schemeClr>
        </a:solidFill>
      </dgm:spPr>
      <dgm:t>
        <a:bodyPr/>
        <a:lstStyle/>
        <a:p>
          <a:r>
            <a:rPr lang="en-US">
              <a:solidFill>
                <a:schemeClr val="tx1"/>
              </a:solidFill>
              <a:latin typeface="Century Gothic" panose="020B0502020202020204" pitchFamily="34" charset="0"/>
            </a:rPr>
            <a:t>Infrastructure</a:t>
          </a:r>
        </a:p>
      </dgm:t>
    </dgm:pt>
    <dgm:pt modelId="{8856BF07-7A19-47E8-9C5C-7DF871D2BB94}" type="parTrans" cxnId="{5DF28912-C9A8-44D7-8C44-11119D264BC4}">
      <dgm:prSet/>
      <dgm:spPr/>
      <dgm:t>
        <a:bodyPr/>
        <a:lstStyle/>
        <a:p>
          <a:endParaRPr lang="en-US"/>
        </a:p>
      </dgm:t>
    </dgm:pt>
    <dgm:pt modelId="{FD39F0B2-FCA5-4946-A3D0-B52D10629B67}" type="sibTrans" cxnId="{5DF28912-C9A8-44D7-8C44-11119D264BC4}">
      <dgm:prSet/>
      <dgm:spPr/>
      <dgm:t>
        <a:bodyPr/>
        <a:lstStyle/>
        <a:p>
          <a:endParaRPr lang="en-US"/>
        </a:p>
      </dgm:t>
    </dgm:pt>
    <dgm:pt modelId="{3CFFFEBB-9B86-4851-A039-95F849122C34}">
      <dgm:prSet/>
      <dgm:spPr>
        <a:solidFill>
          <a:schemeClr val="bg1">
            <a:lumMod val="75000"/>
          </a:schemeClr>
        </a:solidFill>
      </dgm:spPr>
      <dgm:t>
        <a:bodyPr/>
        <a:lstStyle/>
        <a:p>
          <a:r>
            <a:rPr lang="en-US">
              <a:solidFill>
                <a:schemeClr val="tx1"/>
              </a:solidFill>
              <a:latin typeface="Century Gothic" panose="020B0502020202020204" pitchFamily="34" charset="0"/>
            </a:rPr>
            <a:t>Energy</a:t>
          </a:r>
        </a:p>
      </dgm:t>
    </dgm:pt>
    <dgm:pt modelId="{20E8F049-8695-4866-8636-C8FC2694406D}" type="parTrans" cxnId="{B478CA29-8FDC-4CDD-9D06-92F5E4945642}">
      <dgm:prSet/>
      <dgm:spPr/>
      <dgm:t>
        <a:bodyPr/>
        <a:lstStyle/>
        <a:p>
          <a:endParaRPr lang="en-US"/>
        </a:p>
      </dgm:t>
    </dgm:pt>
    <dgm:pt modelId="{EB916929-F68E-4A6D-A03E-0CFD0135369B}" type="sibTrans" cxnId="{B478CA29-8FDC-4CDD-9D06-92F5E4945642}">
      <dgm:prSet/>
      <dgm:spPr/>
      <dgm:t>
        <a:bodyPr/>
        <a:lstStyle/>
        <a:p>
          <a:endParaRPr lang="en-US"/>
        </a:p>
      </dgm:t>
    </dgm:pt>
    <dgm:pt modelId="{7B018101-18D5-4B7F-942D-41C2C537CC61}">
      <dgm:prSet/>
      <dgm:spPr>
        <a:solidFill>
          <a:schemeClr val="bg1">
            <a:lumMod val="75000"/>
          </a:schemeClr>
        </a:solidFill>
      </dgm:spPr>
      <dgm:t>
        <a:bodyPr/>
        <a:lstStyle/>
        <a:p>
          <a:r>
            <a:rPr lang="en-US">
              <a:solidFill>
                <a:schemeClr val="tx1"/>
              </a:solidFill>
              <a:latin typeface="Century Gothic" panose="020B0502020202020204" pitchFamily="34" charset="0"/>
            </a:rPr>
            <a:t>Post-Secondary Education</a:t>
          </a:r>
        </a:p>
      </dgm:t>
    </dgm:pt>
    <dgm:pt modelId="{6BA04155-582F-4639-AC78-8E8D27E2D9BA}" type="parTrans" cxnId="{9492324D-613D-4445-B35B-D6E444065163}">
      <dgm:prSet/>
      <dgm:spPr/>
      <dgm:t>
        <a:bodyPr/>
        <a:lstStyle/>
        <a:p>
          <a:endParaRPr lang="en-US"/>
        </a:p>
      </dgm:t>
    </dgm:pt>
    <dgm:pt modelId="{307662E1-0EEB-461F-B264-244FD2988A1C}" type="sibTrans" cxnId="{9492324D-613D-4445-B35B-D6E444065163}">
      <dgm:prSet/>
      <dgm:spPr/>
      <dgm:t>
        <a:bodyPr/>
        <a:lstStyle/>
        <a:p>
          <a:endParaRPr lang="en-US"/>
        </a:p>
      </dgm:t>
    </dgm:pt>
    <dgm:pt modelId="{2A32533F-F817-437F-8B51-6E86CDF65413}">
      <dgm:prSet/>
      <dgm:spPr>
        <a:solidFill>
          <a:schemeClr val="bg1">
            <a:lumMod val="65000"/>
          </a:schemeClr>
        </a:solidFill>
      </dgm:spPr>
      <dgm:t>
        <a:bodyPr/>
        <a:lstStyle/>
        <a:p>
          <a:r>
            <a:rPr lang="en-US">
              <a:solidFill>
                <a:schemeClr val="tx1"/>
              </a:solidFill>
              <a:latin typeface="Century Gothic" panose="020B0502020202020204" pitchFamily="34" charset="0"/>
            </a:rPr>
            <a:t>Energy &amp; Environment</a:t>
          </a:r>
        </a:p>
      </dgm:t>
    </dgm:pt>
    <dgm:pt modelId="{8190E587-07E6-45B9-9A0F-269C1C9838E2}" type="parTrans" cxnId="{5CDD463D-337F-4D44-B086-A112A62053C5}">
      <dgm:prSet/>
      <dgm:spPr/>
      <dgm:t>
        <a:bodyPr/>
        <a:lstStyle/>
        <a:p>
          <a:endParaRPr lang="en-US"/>
        </a:p>
      </dgm:t>
    </dgm:pt>
    <dgm:pt modelId="{F9C3423C-75B5-426C-8E5E-A59F046A5537}" type="sibTrans" cxnId="{5CDD463D-337F-4D44-B086-A112A62053C5}">
      <dgm:prSet/>
      <dgm:spPr/>
      <dgm:t>
        <a:bodyPr/>
        <a:lstStyle/>
        <a:p>
          <a:endParaRPr lang="en-US"/>
        </a:p>
      </dgm:t>
    </dgm:pt>
    <dgm:pt modelId="{D637AFC5-D585-4720-A9A2-C64FA9D2E56E}">
      <dgm:prSet/>
      <dgm:spPr>
        <a:solidFill>
          <a:schemeClr val="bg1">
            <a:lumMod val="50000"/>
          </a:schemeClr>
        </a:solidFill>
      </dgm:spPr>
      <dgm:t>
        <a:bodyPr/>
        <a:lstStyle/>
        <a:p>
          <a:r>
            <a:rPr lang="en-US">
              <a:solidFill>
                <a:schemeClr val="tx1"/>
              </a:solidFill>
              <a:latin typeface="Century Gothic" panose="020B0502020202020204" pitchFamily="34" charset="0"/>
            </a:rPr>
            <a:t>Land Management, Agriculture, and Wildlife</a:t>
          </a:r>
        </a:p>
      </dgm:t>
    </dgm:pt>
    <dgm:pt modelId="{4CE720A6-1AEC-4457-A269-BCDC988C8C1B}" type="parTrans" cxnId="{9A52E49F-789F-40F5-8334-DF14EFF02BDF}">
      <dgm:prSet/>
      <dgm:spPr/>
      <dgm:t>
        <a:bodyPr/>
        <a:lstStyle/>
        <a:p>
          <a:endParaRPr lang="en-US"/>
        </a:p>
      </dgm:t>
    </dgm:pt>
    <dgm:pt modelId="{06786834-9E54-46E2-9AA6-318DB5E20BD8}" type="sibTrans" cxnId="{9A52E49F-789F-40F5-8334-DF14EFF02BDF}">
      <dgm:prSet/>
      <dgm:spPr/>
      <dgm:t>
        <a:bodyPr/>
        <a:lstStyle/>
        <a:p>
          <a:endParaRPr lang="en-US"/>
        </a:p>
      </dgm:t>
    </dgm:pt>
    <dgm:pt modelId="{518B08BD-D34E-4E65-99E9-A359CC89B136}" type="pres">
      <dgm:prSet presAssocID="{E1EC25AA-1492-44F6-B708-A106ECEF04F1}" presName="diagram" presStyleCnt="0">
        <dgm:presLayoutVars>
          <dgm:dir/>
          <dgm:resizeHandles val="exact"/>
        </dgm:presLayoutVars>
      </dgm:prSet>
      <dgm:spPr/>
    </dgm:pt>
    <dgm:pt modelId="{DC6E17BA-0005-454E-868D-8F3DF489D9B1}" type="pres">
      <dgm:prSet presAssocID="{6447473F-214E-42FE-9D5E-F60C8A5E2867}" presName="node" presStyleLbl="node1" presStyleIdx="0" presStyleCnt="14">
        <dgm:presLayoutVars>
          <dgm:bulletEnabled val="1"/>
        </dgm:presLayoutVars>
      </dgm:prSet>
      <dgm:spPr/>
    </dgm:pt>
    <dgm:pt modelId="{108DF836-FF7C-42F8-B997-789F2A163B48}" type="pres">
      <dgm:prSet presAssocID="{D32BF898-C9B3-4FA2-B3AD-316F50A8E101}" presName="sibTrans" presStyleCnt="0"/>
      <dgm:spPr/>
    </dgm:pt>
    <dgm:pt modelId="{8C25341F-DBDE-43AE-BE42-BAB1A899D4F5}" type="pres">
      <dgm:prSet presAssocID="{B900D4ED-37A4-44ED-A755-7B9C1FA35DB1}" presName="node" presStyleLbl="node1" presStyleIdx="1" presStyleCnt="14">
        <dgm:presLayoutVars>
          <dgm:bulletEnabled val="1"/>
        </dgm:presLayoutVars>
      </dgm:prSet>
      <dgm:spPr/>
    </dgm:pt>
    <dgm:pt modelId="{B147D4E2-0112-4016-9F76-794688B9CF37}" type="pres">
      <dgm:prSet presAssocID="{A9FC5975-A30E-4417-B4DE-BC8DFDA21E4B}" presName="sibTrans" presStyleCnt="0"/>
      <dgm:spPr/>
    </dgm:pt>
    <dgm:pt modelId="{E332EC90-87D8-4753-955B-598072D1C7A2}" type="pres">
      <dgm:prSet presAssocID="{334EBAB8-7362-4589-B19D-D353606EADC9}" presName="node" presStyleLbl="node1" presStyleIdx="2" presStyleCnt="14">
        <dgm:presLayoutVars>
          <dgm:bulletEnabled val="1"/>
        </dgm:presLayoutVars>
      </dgm:prSet>
      <dgm:spPr/>
    </dgm:pt>
    <dgm:pt modelId="{50183CEC-E631-4255-9785-14BA31E8B7EC}" type="pres">
      <dgm:prSet presAssocID="{33546659-9433-4DEB-A99E-675CA92AE58A}" presName="sibTrans" presStyleCnt="0"/>
      <dgm:spPr/>
    </dgm:pt>
    <dgm:pt modelId="{F38A7D6F-05AF-4859-B2E2-5E2211F3EB68}" type="pres">
      <dgm:prSet presAssocID="{DDA0126B-2C2F-4F69-B9DB-F5C0E964BFF9}" presName="node" presStyleLbl="node1" presStyleIdx="3" presStyleCnt="14">
        <dgm:presLayoutVars>
          <dgm:bulletEnabled val="1"/>
        </dgm:presLayoutVars>
      </dgm:prSet>
      <dgm:spPr/>
    </dgm:pt>
    <dgm:pt modelId="{39D37896-469F-4302-8F05-9D305A7A80FC}" type="pres">
      <dgm:prSet presAssocID="{9EECCC73-F527-4609-9905-B095D49900FE}" presName="sibTrans" presStyleCnt="0"/>
      <dgm:spPr/>
    </dgm:pt>
    <dgm:pt modelId="{32DFBA7B-C1FF-4839-BBCF-A6E3561A01A0}" type="pres">
      <dgm:prSet presAssocID="{2173529F-206E-483B-862D-EBCC7F9A7DD5}" presName="node" presStyleLbl="node1" presStyleIdx="4" presStyleCnt="14">
        <dgm:presLayoutVars>
          <dgm:bulletEnabled val="1"/>
        </dgm:presLayoutVars>
      </dgm:prSet>
      <dgm:spPr/>
    </dgm:pt>
    <dgm:pt modelId="{22701FD2-DD94-4021-9F3B-B1C36BE74E5B}" type="pres">
      <dgm:prSet presAssocID="{3998541A-3495-469B-ABC9-25B02A08E4FE}" presName="sibTrans" presStyleCnt="0"/>
      <dgm:spPr/>
    </dgm:pt>
    <dgm:pt modelId="{24F4335B-B68B-4BF3-BCE1-6D29D642D19E}" type="pres">
      <dgm:prSet presAssocID="{CC562FC0-B361-4323-AD12-5817A454FDD0}" presName="node" presStyleLbl="node1" presStyleIdx="5" presStyleCnt="14">
        <dgm:presLayoutVars>
          <dgm:bulletEnabled val="1"/>
        </dgm:presLayoutVars>
      </dgm:prSet>
      <dgm:spPr/>
    </dgm:pt>
    <dgm:pt modelId="{ED1B3641-06D8-4723-A161-29D058DF2B50}" type="pres">
      <dgm:prSet presAssocID="{866F053E-D2D3-451A-9789-8F1D4F960FE3}" presName="sibTrans" presStyleCnt="0"/>
      <dgm:spPr/>
    </dgm:pt>
    <dgm:pt modelId="{D179CFF3-5B82-444D-8368-4EAED44B96E6}" type="pres">
      <dgm:prSet presAssocID="{BF58E156-EF26-456C-B7C2-51F47D042C08}" presName="node" presStyleLbl="node1" presStyleIdx="6" presStyleCnt="14">
        <dgm:presLayoutVars>
          <dgm:bulletEnabled val="1"/>
        </dgm:presLayoutVars>
      </dgm:prSet>
      <dgm:spPr/>
    </dgm:pt>
    <dgm:pt modelId="{A6A2BF06-10F5-41C8-AF9E-819EE4EFA611}" type="pres">
      <dgm:prSet presAssocID="{8E6FC8C2-779F-4AAC-897C-4D34CE4D3198}" presName="sibTrans" presStyleCnt="0"/>
      <dgm:spPr/>
    </dgm:pt>
    <dgm:pt modelId="{E5903696-9573-4545-AD39-1B82C24EB891}" type="pres">
      <dgm:prSet presAssocID="{C371F961-DAA6-453D-A402-D76FB1BBF6B7}" presName="node" presStyleLbl="node1" presStyleIdx="7" presStyleCnt="14">
        <dgm:presLayoutVars>
          <dgm:bulletEnabled val="1"/>
        </dgm:presLayoutVars>
      </dgm:prSet>
      <dgm:spPr/>
    </dgm:pt>
    <dgm:pt modelId="{93F641AB-77E6-41BC-9448-2D277747485B}" type="pres">
      <dgm:prSet presAssocID="{FD39F0B2-FCA5-4946-A3D0-B52D10629B67}" presName="sibTrans" presStyleCnt="0"/>
      <dgm:spPr/>
    </dgm:pt>
    <dgm:pt modelId="{08019794-A8D2-4035-9336-37DDA74884D3}" type="pres">
      <dgm:prSet presAssocID="{3CFFFEBB-9B86-4851-A039-95F849122C34}" presName="node" presStyleLbl="node1" presStyleIdx="8" presStyleCnt="14">
        <dgm:presLayoutVars>
          <dgm:bulletEnabled val="1"/>
        </dgm:presLayoutVars>
      </dgm:prSet>
      <dgm:spPr/>
    </dgm:pt>
    <dgm:pt modelId="{8A3BD9B7-191C-4130-B8D3-54CDA3275248}" type="pres">
      <dgm:prSet presAssocID="{EB916929-F68E-4A6D-A03E-0CFD0135369B}" presName="sibTrans" presStyleCnt="0"/>
      <dgm:spPr/>
    </dgm:pt>
    <dgm:pt modelId="{9EE1EADC-1FD6-4F04-B4A0-31F8C2D262EF}" type="pres">
      <dgm:prSet presAssocID="{7FD34864-4B29-48F5-8216-1A311EA81646}" presName="node" presStyleLbl="node1" presStyleIdx="9" presStyleCnt="14">
        <dgm:presLayoutVars>
          <dgm:bulletEnabled val="1"/>
        </dgm:presLayoutVars>
      </dgm:prSet>
      <dgm:spPr/>
    </dgm:pt>
    <dgm:pt modelId="{AA9DEC0A-E42C-4905-A150-9D9935801C44}" type="pres">
      <dgm:prSet presAssocID="{151D8A29-7885-488A-951D-353014D636AD}" presName="sibTrans" presStyleCnt="0"/>
      <dgm:spPr/>
    </dgm:pt>
    <dgm:pt modelId="{5EA33CC9-680E-4A04-8862-3E58D805158A}" type="pres">
      <dgm:prSet presAssocID="{0C52054F-4C0F-45E5-89A5-B263B76ABF6E}" presName="node" presStyleLbl="node1" presStyleIdx="10" presStyleCnt="14">
        <dgm:presLayoutVars>
          <dgm:bulletEnabled val="1"/>
        </dgm:presLayoutVars>
      </dgm:prSet>
      <dgm:spPr/>
    </dgm:pt>
    <dgm:pt modelId="{5BEDC6F5-E11C-4862-8C4E-4E7383C12B31}" type="pres">
      <dgm:prSet presAssocID="{364D6A91-F799-414B-896B-85E191C7F152}" presName="sibTrans" presStyleCnt="0"/>
      <dgm:spPr/>
    </dgm:pt>
    <dgm:pt modelId="{D65D4875-BB82-4A14-916F-834E28305D38}" type="pres">
      <dgm:prSet presAssocID="{7B018101-18D5-4B7F-942D-41C2C537CC61}" presName="node" presStyleLbl="node1" presStyleIdx="11" presStyleCnt="14">
        <dgm:presLayoutVars>
          <dgm:bulletEnabled val="1"/>
        </dgm:presLayoutVars>
      </dgm:prSet>
      <dgm:spPr/>
    </dgm:pt>
    <dgm:pt modelId="{DD4290B5-B1BC-4D76-BA98-7E4CD22DFE64}" type="pres">
      <dgm:prSet presAssocID="{307662E1-0EEB-461F-B264-244FD2988A1C}" presName="sibTrans" presStyleCnt="0"/>
      <dgm:spPr/>
    </dgm:pt>
    <dgm:pt modelId="{FBDB3C03-53AA-4793-9605-E6D6BCA6E7EA}" type="pres">
      <dgm:prSet presAssocID="{D637AFC5-D585-4720-A9A2-C64FA9D2E56E}" presName="node" presStyleLbl="node1" presStyleIdx="12" presStyleCnt="14">
        <dgm:presLayoutVars>
          <dgm:bulletEnabled val="1"/>
        </dgm:presLayoutVars>
      </dgm:prSet>
      <dgm:spPr/>
    </dgm:pt>
    <dgm:pt modelId="{83949166-1B49-49C2-8F39-A542C1C37748}" type="pres">
      <dgm:prSet presAssocID="{06786834-9E54-46E2-9AA6-318DB5E20BD8}" presName="sibTrans" presStyleCnt="0"/>
      <dgm:spPr/>
    </dgm:pt>
    <dgm:pt modelId="{59CAA72E-00DA-4DB3-8089-F99F4B09F1E0}" type="pres">
      <dgm:prSet presAssocID="{2A32533F-F817-437F-8B51-6E86CDF65413}" presName="node" presStyleLbl="node1" presStyleIdx="13" presStyleCnt="14">
        <dgm:presLayoutVars>
          <dgm:bulletEnabled val="1"/>
        </dgm:presLayoutVars>
      </dgm:prSet>
      <dgm:spPr/>
    </dgm:pt>
  </dgm:ptLst>
  <dgm:cxnLst>
    <dgm:cxn modelId="{6118020C-9432-4D93-A0C7-47A0348B6370}" srcId="{E1EC25AA-1492-44F6-B708-A106ECEF04F1}" destId="{334EBAB8-7362-4589-B19D-D353606EADC9}" srcOrd="2" destOrd="0" parTransId="{BE154371-CC79-451C-923E-D9D5EDBF87D1}" sibTransId="{33546659-9433-4DEB-A99E-675CA92AE58A}"/>
    <dgm:cxn modelId="{8004500D-0E07-479D-BF6B-9B14E7B0D093}" srcId="{E1EC25AA-1492-44F6-B708-A106ECEF04F1}" destId="{7FD34864-4B29-48F5-8216-1A311EA81646}" srcOrd="9" destOrd="0" parTransId="{AB2DEA7A-B73B-4BE8-9CD9-7FA2453319F9}" sibTransId="{151D8A29-7885-488A-951D-353014D636AD}"/>
    <dgm:cxn modelId="{7DDA2911-026D-48AD-AB39-9D86AF86A7ED}" type="presOf" srcId="{C371F961-DAA6-453D-A402-D76FB1BBF6B7}" destId="{E5903696-9573-4545-AD39-1B82C24EB891}" srcOrd="0" destOrd="0" presId="urn:microsoft.com/office/officeart/2005/8/layout/default"/>
    <dgm:cxn modelId="{5DF28912-C9A8-44D7-8C44-11119D264BC4}" srcId="{E1EC25AA-1492-44F6-B708-A106ECEF04F1}" destId="{C371F961-DAA6-453D-A402-D76FB1BBF6B7}" srcOrd="7" destOrd="0" parTransId="{8856BF07-7A19-47E8-9C5C-7DF871D2BB94}" sibTransId="{FD39F0B2-FCA5-4946-A3D0-B52D10629B67}"/>
    <dgm:cxn modelId="{0ACB341A-FF11-4BBD-A18E-9E2D233BCF50}" type="presOf" srcId="{E1EC25AA-1492-44F6-B708-A106ECEF04F1}" destId="{518B08BD-D34E-4E65-99E9-A359CC89B136}" srcOrd="0" destOrd="0" presId="urn:microsoft.com/office/officeart/2005/8/layout/default"/>
    <dgm:cxn modelId="{B478CA29-8FDC-4CDD-9D06-92F5E4945642}" srcId="{E1EC25AA-1492-44F6-B708-A106ECEF04F1}" destId="{3CFFFEBB-9B86-4851-A039-95F849122C34}" srcOrd="8" destOrd="0" parTransId="{20E8F049-8695-4866-8636-C8FC2694406D}" sibTransId="{EB916929-F68E-4A6D-A03E-0CFD0135369B}"/>
    <dgm:cxn modelId="{5CDD463D-337F-4D44-B086-A112A62053C5}" srcId="{E1EC25AA-1492-44F6-B708-A106ECEF04F1}" destId="{2A32533F-F817-437F-8B51-6E86CDF65413}" srcOrd="13" destOrd="0" parTransId="{8190E587-07E6-45B9-9A0F-269C1C9838E2}" sibTransId="{F9C3423C-75B5-426C-8E5E-A59F046A5537}"/>
    <dgm:cxn modelId="{9492324D-613D-4445-B35B-D6E444065163}" srcId="{E1EC25AA-1492-44F6-B708-A106ECEF04F1}" destId="{7B018101-18D5-4B7F-942D-41C2C537CC61}" srcOrd="11" destOrd="0" parTransId="{6BA04155-582F-4639-AC78-8E8D27E2D9BA}" sibTransId="{307662E1-0EEB-461F-B264-244FD2988A1C}"/>
    <dgm:cxn modelId="{490EE171-9E6E-452C-BC4E-2C52B4D710B2}" type="presOf" srcId="{6447473F-214E-42FE-9D5E-F60C8A5E2867}" destId="{DC6E17BA-0005-454E-868D-8F3DF489D9B1}" srcOrd="0" destOrd="0" presId="urn:microsoft.com/office/officeart/2005/8/layout/default"/>
    <dgm:cxn modelId="{CA309B54-B4E3-44D6-A9EF-E888122C67DC}" type="presOf" srcId="{0C52054F-4C0F-45E5-89A5-B263B76ABF6E}" destId="{5EA33CC9-680E-4A04-8862-3E58D805158A}" srcOrd="0" destOrd="0" presId="urn:microsoft.com/office/officeart/2005/8/layout/default"/>
    <dgm:cxn modelId="{7784FE84-6CC8-4B5C-9C2B-40C1852D2DA9}" type="presOf" srcId="{CC562FC0-B361-4323-AD12-5817A454FDD0}" destId="{24F4335B-B68B-4BF3-BCE1-6D29D642D19E}" srcOrd="0" destOrd="0" presId="urn:microsoft.com/office/officeart/2005/8/layout/default"/>
    <dgm:cxn modelId="{ECE0D686-A631-49E8-AF6F-7B8DAC4B09E5}" type="presOf" srcId="{3CFFFEBB-9B86-4851-A039-95F849122C34}" destId="{08019794-A8D2-4035-9336-37DDA74884D3}" srcOrd="0" destOrd="0" presId="urn:microsoft.com/office/officeart/2005/8/layout/default"/>
    <dgm:cxn modelId="{FA038190-C8BE-48E0-A7CF-F5BD50C19BDB}" type="presOf" srcId="{2A32533F-F817-437F-8B51-6E86CDF65413}" destId="{59CAA72E-00DA-4DB3-8089-F99F4B09F1E0}" srcOrd="0" destOrd="0" presId="urn:microsoft.com/office/officeart/2005/8/layout/default"/>
    <dgm:cxn modelId="{0217EC90-7691-4DFA-85D6-315C74E7CE23}" srcId="{E1EC25AA-1492-44F6-B708-A106ECEF04F1}" destId="{CC562FC0-B361-4323-AD12-5817A454FDD0}" srcOrd="5" destOrd="0" parTransId="{D1AC9EDB-A81E-4517-A7AF-D367AC37E88A}" sibTransId="{866F053E-D2D3-451A-9789-8F1D4F960FE3}"/>
    <dgm:cxn modelId="{9A52E49F-789F-40F5-8334-DF14EFF02BDF}" srcId="{E1EC25AA-1492-44F6-B708-A106ECEF04F1}" destId="{D637AFC5-D585-4720-A9A2-C64FA9D2E56E}" srcOrd="12" destOrd="0" parTransId="{4CE720A6-1AEC-4457-A269-BCDC988C8C1B}" sibTransId="{06786834-9E54-46E2-9AA6-318DB5E20BD8}"/>
    <dgm:cxn modelId="{39C268AC-E5EF-4893-B6CE-59FE00145A26}" srcId="{E1EC25AA-1492-44F6-B708-A106ECEF04F1}" destId="{2173529F-206E-483B-862D-EBCC7F9A7DD5}" srcOrd="4" destOrd="0" parTransId="{251D772D-C7C1-4491-8853-D52D6AD809FF}" sibTransId="{3998541A-3495-469B-ABC9-25B02A08E4FE}"/>
    <dgm:cxn modelId="{57B906B8-6475-4E92-AC87-7C0139588CE7}" srcId="{E1EC25AA-1492-44F6-B708-A106ECEF04F1}" destId="{BF58E156-EF26-456C-B7C2-51F47D042C08}" srcOrd="6" destOrd="0" parTransId="{1E00A39A-A0D8-4569-A74D-81AD07583AB0}" sibTransId="{8E6FC8C2-779F-4AAC-897C-4D34CE4D3198}"/>
    <dgm:cxn modelId="{6B798EC6-B288-4A6A-98EF-8481EFBE5264}" type="presOf" srcId="{7FD34864-4B29-48F5-8216-1A311EA81646}" destId="{9EE1EADC-1FD6-4F04-B4A0-31F8C2D262EF}" srcOrd="0" destOrd="0" presId="urn:microsoft.com/office/officeart/2005/8/layout/default"/>
    <dgm:cxn modelId="{349FD8C8-A6EF-4CD4-9BDE-DD96CFAA53B2}" type="presOf" srcId="{334EBAB8-7362-4589-B19D-D353606EADC9}" destId="{E332EC90-87D8-4753-955B-598072D1C7A2}" srcOrd="0" destOrd="0" presId="urn:microsoft.com/office/officeart/2005/8/layout/default"/>
    <dgm:cxn modelId="{EA6182CF-6891-4351-8662-7D06455EDEFE}" srcId="{E1EC25AA-1492-44F6-B708-A106ECEF04F1}" destId="{B900D4ED-37A4-44ED-A755-7B9C1FA35DB1}" srcOrd="1" destOrd="0" parTransId="{FECF5920-1FA1-47FC-9760-2BC13CAA6149}" sibTransId="{A9FC5975-A30E-4417-B4DE-BC8DFDA21E4B}"/>
    <dgm:cxn modelId="{AAF0A4D3-FBF4-41E9-9E42-1C570376A6E9}" type="presOf" srcId="{B900D4ED-37A4-44ED-A755-7B9C1FA35DB1}" destId="{8C25341F-DBDE-43AE-BE42-BAB1A899D4F5}" srcOrd="0" destOrd="0" presId="urn:microsoft.com/office/officeart/2005/8/layout/default"/>
    <dgm:cxn modelId="{D85878D5-9010-4000-82F7-1926D2555E1F}" type="presOf" srcId="{BF58E156-EF26-456C-B7C2-51F47D042C08}" destId="{D179CFF3-5B82-444D-8368-4EAED44B96E6}" srcOrd="0" destOrd="0" presId="urn:microsoft.com/office/officeart/2005/8/layout/default"/>
    <dgm:cxn modelId="{699697DA-6594-4498-9B98-6FB8F7419E02}" srcId="{E1EC25AA-1492-44F6-B708-A106ECEF04F1}" destId="{DDA0126B-2C2F-4F69-B9DB-F5C0E964BFF9}" srcOrd="3" destOrd="0" parTransId="{9D63393B-0FD7-435B-95AE-14352C20C5DE}" sibTransId="{9EECCC73-F527-4609-9905-B095D49900FE}"/>
    <dgm:cxn modelId="{68BDCDDD-FC32-48C8-946F-2F3FE13A97F6}" srcId="{E1EC25AA-1492-44F6-B708-A106ECEF04F1}" destId="{0C52054F-4C0F-45E5-89A5-B263B76ABF6E}" srcOrd="10" destOrd="0" parTransId="{4A0BE227-BCFE-4FFD-9896-5A182E006062}" sibTransId="{364D6A91-F799-414B-896B-85E191C7F152}"/>
    <dgm:cxn modelId="{D46C4BEB-7BBA-424D-8C78-CB6B6003413B}" type="presOf" srcId="{D637AFC5-D585-4720-A9A2-C64FA9D2E56E}" destId="{FBDB3C03-53AA-4793-9605-E6D6BCA6E7EA}" srcOrd="0" destOrd="0" presId="urn:microsoft.com/office/officeart/2005/8/layout/default"/>
    <dgm:cxn modelId="{3D2C13F0-CAC9-4274-980A-027BFA2A548E}" type="presOf" srcId="{DDA0126B-2C2F-4F69-B9DB-F5C0E964BFF9}" destId="{F38A7D6F-05AF-4859-B2E2-5E2211F3EB68}" srcOrd="0" destOrd="0" presId="urn:microsoft.com/office/officeart/2005/8/layout/default"/>
    <dgm:cxn modelId="{6FAB3EF4-5BA2-43CF-B0B8-3291243C7288}" type="presOf" srcId="{7B018101-18D5-4B7F-942D-41C2C537CC61}" destId="{D65D4875-BB82-4A14-916F-834E28305D38}" srcOrd="0" destOrd="0" presId="urn:microsoft.com/office/officeart/2005/8/layout/default"/>
    <dgm:cxn modelId="{AF604EFB-0225-4864-9EA4-97AEDB176663}" type="presOf" srcId="{2173529F-206E-483B-862D-EBCC7F9A7DD5}" destId="{32DFBA7B-C1FF-4839-BBCF-A6E3561A01A0}" srcOrd="0" destOrd="0" presId="urn:microsoft.com/office/officeart/2005/8/layout/default"/>
    <dgm:cxn modelId="{062EDFFF-8B2F-4F9E-A4B2-28C7D2965981}" srcId="{E1EC25AA-1492-44F6-B708-A106ECEF04F1}" destId="{6447473F-214E-42FE-9D5E-F60C8A5E2867}" srcOrd="0" destOrd="0" parTransId="{DE277A7B-027C-4DD3-8F15-69450BC29674}" sibTransId="{D32BF898-C9B3-4FA2-B3AD-316F50A8E101}"/>
    <dgm:cxn modelId="{4478721F-81FB-4789-9568-D4002B451462}" type="presParOf" srcId="{518B08BD-D34E-4E65-99E9-A359CC89B136}" destId="{DC6E17BA-0005-454E-868D-8F3DF489D9B1}" srcOrd="0" destOrd="0" presId="urn:microsoft.com/office/officeart/2005/8/layout/default"/>
    <dgm:cxn modelId="{2EA80471-6EE6-4E52-BC70-071CE6417B18}" type="presParOf" srcId="{518B08BD-D34E-4E65-99E9-A359CC89B136}" destId="{108DF836-FF7C-42F8-B997-789F2A163B48}" srcOrd="1" destOrd="0" presId="urn:microsoft.com/office/officeart/2005/8/layout/default"/>
    <dgm:cxn modelId="{D5F16C93-1E75-4553-BAC2-ED3DF5DFEDF6}" type="presParOf" srcId="{518B08BD-D34E-4E65-99E9-A359CC89B136}" destId="{8C25341F-DBDE-43AE-BE42-BAB1A899D4F5}" srcOrd="2" destOrd="0" presId="urn:microsoft.com/office/officeart/2005/8/layout/default"/>
    <dgm:cxn modelId="{C038663C-B3AE-4C98-9826-22222F5BD0F5}" type="presParOf" srcId="{518B08BD-D34E-4E65-99E9-A359CC89B136}" destId="{B147D4E2-0112-4016-9F76-794688B9CF37}" srcOrd="3" destOrd="0" presId="urn:microsoft.com/office/officeart/2005/8/layout/default"/>
    <dgm:cxn modelId="{46C43576-CA32-4FD5-A51D-B3C4BD6D24AC}" type="presParOf" srcId="{518B08BD-D34E-4E65-99E9-A359CC89B136}" destId="{E332EC90-87D8-4753-955B-598072D1C7A2}" srcOrd="4" destOrd="0" presId="urn:microsoft.com/office/officeart/2005/8/layout/default"/>
    <dgm:cxn modelId="{4D2E3C87-4C00-442D-8C18-50B6599CC12F}" type="presParOf" srcId="{518B08BD-D34E-4E65-99E9-A359CC89B136}" destId="{50183CEC-E631-4255-9785-14BA31E8B7EC}" srcOrd="5" destOrd="0" presId="urn:microsoft.com/office/officeart/2005/8/layout/default"/>
    <dgm:cxn modelId="{DEBEB101-3340-4851-A072-C3510B3A6C52}" type="presParOf" srcId="{518B08BD-D34E-4E65-99E9-A359CC89B136}" destId="{F38A7D6F-05AF-4859-B2E2-5E2211F3EB68}" srcOrd="6" destOrd="0" presId="urn:microsoft.com/office/officeart/2005/8/layout/default"/>
    <dgm:cxn modelId="{68CC3003-1A8B-4F76-81C0-C6B1200EE77A}" type="presParOf" srcId="{518B08BD-D34E-4E65-99E9-A359CC89B136}" destId="{39D37896-469F-4302-8F05-9D305A7A80FC}" srcOrd="7" destOrd="0" presId="urn:microsoft.com/office/officeart/2005/8/layout/default"/>
    <dgm:cxn modelId="{8BE56B33-D012-4046-B298-85B63CBEFB62}" type="presParOf" srcId="{518B08BD-D34E-4E65-99E9-A359CC89B136}" destId="{32DFBA7B-C1FF-4839-BBCF-A6E3561A01A0}" srcOrd="8" destOrd="0" presId="urn:microsoft.com/office/officeart/2005/8/layout/default"/>
    <dgm:cxn modelId="{F68D2440-421A-4493-9938-43D6AC7D5E05}" type="presParOf" srcId="{518B08BD-D34E-4E65-99E9-A359CC89B136}" destId="{22701FD2-DD94-4021-9F3B-B1C36BE74E5B}" srcOrd="9" destOrd="0" presId="urn:microsoft.com/office/officeart/2005/8/layout/default"/>
    <dgm:cxn modelId="{C8610573-5A09-4CCA-B999-98E83D5D2F48}" type="presParOf" srcId="{518B08BD-D34E-4E65-99E9-A359CC89B136}" destId="{24F4335B-B68B-4BF3-BCE1-6D29D642D19E}" srcOrd="10" destOrd="0" presId="urn:microsoft.com/office/officeart/2005/8/layout/default"/>
    <dgm:cxn modelId="{61E3E30A-F47C-4CA7-ABC2-ECE2FA190798}" type="presParOf" srcId="{518B08BD-D34E-4E65-99E9-A359CC89B136}" destId="{ED1B3641-06D8-4723-A161-29D058DF2B50}" srcOrd="11" destOrd="0" presId="urn:microsoft.com/office/officeart/2005/8/layout/default"/>
    <dgm:cxn modelId="{1C913A6D-9FC7-40F8-B2E9-337D4D190017}" type="presParOf" srcId="{518B08BD-D34E-4E65-99E9-A359CC89B136}" destId="{D179CFF3-5B82-444D-8368-4EAED44B96E6}" srcOrd="12" destOrd="0" presId="urn:microsoft.com/office/officeart/2005/8/layout/default"/>
    <dgm:cxn modelId="{22A85C5E-3939-4690-8491-FE9E95B68503}" type="presParOf" srcId="{518B08BD-D34E-4E65-99E9-A359CC89B136}" destId="{A6A2BF06-10F5-41C8-AF9E-819EE4EFA611}" srcOrd="13" destOrd="0" presId="urn:microsoft.com/office/officeart/2005/8/layout/default"/>
    <dgm:cxn modelId="{60651E7A-FCE8-468B-AAC1-E973F1486AF0}" type="presParOf" srcId="{518B08BD-D34E-4E65-99E9-A359CC89B136}" destId="{E5903696-9573-4545-AD39-1B82C24EB891}" srcOrd="14" destOrd="0" presId="urn:microsoft.com/office/officeart/2005/8/layout/default"/>
    <dgm:cxn modelId="{A3020701-7F6B-481A-BA73-8A77E0B61ACC}" type="presParOf" srcId="{518B08BD-D34E-4E65-99E9-A359CC89B136}" destId="{93F641AB-77E6-41BC-9448-2D277747485B}" srcOrd="15" destOrd="0" presId="urn:microsoft.com/office/officeart/2005/8/layout/default"/>
    <dgm:cxn modelId="{01C34761-9950-4430-9717-9CBA3246A736}" type="presParOf" srcId="{518B08BD-D34E-4E65-99E9-A359CC89B136}" destId="{08019794-A8D2-4035-9336-37DDA74884D3}" srcOrd="16" destOrd="0" presId="urn:microsoft.com/office/officeart/2005/8/layout/default"/>
    <dgm:cxn modelId="{A1588F49-678D-47FB-BB0D-C9B51C06284A}" type="presParOf" srcId="{518B08BD-D34E-4E65-99E9-A359CC89B136}" destId="{8A3BD9B7-191C-4130-B8D3-54CDA3275248}" srcOrd="17" destOrd="0" presId="urn:microsoft.com/office/officeart/2005/8/layout/default"/>
    <dgm:cxn modelId="{28E6A612-AE42-4E03-BCD9-5A9CE1E7B757}" type="presParOf" srcId="{518B08BD-D34E-4E65-99E9-A359CC89B136}" destId="{9EE1EADC-1FD6-4F04-B4A0-31F8C2D262EF}" srcOrd="18" destOrd="0" presId="urn:microsoft.com/office/officeart/2005/8/layout/default"/>
    <dgm:cxn modelId="{0438632D-6081-406D-8A6A-B765EAA60AE7}" type="presParOf" srcId="{518B08BD-D34E-4E65-99E9-A359CC89B136}" destId="{AA9DEC0A-E42C-4905-A150-9D9935801C44}" srcOrd="19" destOrd="0" presId="urn:microsoft.com/office/officeart/2005/8/layout/default"/>
    <dgm:cxn modelId="{79847CB5-82B8-4161-97A1-24E973180928}" type="presParOf" srcId="{518B08BD-D34E-4E65-99E9-A359CC89B136}" destId="{5EA33CC9-680E-4A04-8862-3E58D805158A}" srcOrd="20" destOrd="0" presId="urn:microsoft.com/office/officeart/2005/8/layout/default"/>
    <dgm:cxn modelId="{F7B1A619-F453-41E9-88B7-982E102CF2C2}" type="presParOf" srcId="{518B08BD-D34E-4E65-99E9-A359CC89B136}" destId="{5BEDC6F5-E11C-4862-8C4E-4E7383C12B31}" srcOrd="21" destOrd="0" presId="urn:microsoft.com/office/officeart/2005/8/layout/default"/>
    <dgm:cxn modelId="{8A1D2A72-D7B9-4B6C-954E-75F53F0152EE}" type="presParOf" srcId="{518B08BD-D34E-4E65-99E9-A359CC89B136}" destId="{D65D4875-BB82-4A14-916F-834E28305D38}" srcOrd="22" destOrd="0" presId="urn:microsoft.com/office/officeart/2005/8/layout/default"/>
    <dgm:cxn modelId="{853FC70B-4623-4B46-A7C9-D9997D8C0BF4}" type="presParOf" srcId="{518B08BD-D34E-4E65-99E9-A359CC89B136}" destId="{DD4290B5-B1BC-4D76-BA98-7E4CD22DFE64}" srcOrd="23" destOrd="0" presId="urn:microsoft.com/office/officeart/2005/8/layout/default"/>
    <dgm:cxn modelId="{88E01445-1EE1-4A48-B08B-B8EF6C8CC040}" type="presParOf" srcId="{518B08BD-D34E-4E65-99E9-A359CC89B136}" destId="{FBDB3C03-53AA-4793-9605-E6D6BCA6E7EA}" srcOrd="24" destOrd="0" presId="urn:microsoft.com/office/officeart/2005/8/layout/default"/>
    <dgm:cxn modelId="{9C06030C-1315-408B-9152-9A4DE14A7EB1}" type="presParOf" srcId="{518B08BD-D34E-4E65-99E9-A359CC89B136}" destId="{83949166-1B49-49C2-8F39-A542C1C37748}" srcOrd="25" destOrd="0" presId="urn:microsoft.com/office/officeart/2005/8/layout/default"/>
    <dgm:cxn modelId="{3FD5EC8B-26C6-468E-B111-5CD9F59380BC}" type="presParOf" srcId="{518B08BD-D34E-4E65-99E9-A359CC89B136}" destId="{59CAA72E-00DA-4DB3-8089-F99F4B09F1E0}"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84EEE-369D-405F-AB13-395B0E7994CB}" type="doc">
      <dgm:prSet loTypeId="urn:microsoft.com/office/officeart/2005/8/layout/chevron1" loCatId="process" qsTypeId="urn:microsoft.com/office/officeart/2005/8/quickstyle/simple1" qsCatId="simple" csTypeId="urn:microsoft.com/office/officeart/2005/8/colors/accent3_3" csCatId="accent3" phldr="1"/>
      <dgm:spPr/>
    </dgm:pt>
    <dgm:pt modelId="{AFE0E6A8-109F-4496-8542-1D966C48DE10}">
      <dgm:prSet phldrT="[Text]"/>
      <dgm:spPr/>
      <dgm:t>
        <a:bodyPr/>
        <a:lstStyle/>
        <a:p>
          <a:r>
            <a:rPr lang="en-US">
              <a:latin typeface="Century Gothic" panose="020B0502020202020204" pitchFamily="34" charset="0"/>
            </a:rPr>
            <a:t>January</a:t>
          </a:r>
        </a:p>
      </dgm:t>
    </dgm:pt>
    <dgm:pt modelId="{EED60153-5865-483A-9C47-4871E24941FD}" type="parTrans" cxnId="{1AFC9091-3BDD-4855-AF22-DE4B9901C95D}">
      <dgm:prSet/>
      <dgm:spPr/>
      <dgm:t>
        <a:bodyPr/>
        <a:lstStyle/>
        <a:p>
          <a:endParaRPr lang="en-US"/>
        </a:p>
      </dgm:t>
    </dgm:pt>
    <dgm:pt modelId="{94819EE6-EEBF-4CD5-9D09-15A793FB5616}" type="sibTrans" cxnId="{1AFC9091-3BDD-4855-AF22-DE4B9901C95D}">
      <dgm:prSet/>
      <dgm:spPr/>
      <dgm:t>
        <a:bodyPr/>
        <a:lstStyle/>
        <a:p>
          <a:endParaRPr lang="en-US"/>
        </a:p>
      </dgm:t>
    </dgm:pt>
    <dgm:pt modelId="{3AD1381E-1164-4EDF-A0B7-0E1F2166F990}">
      <dgm:prSet phldrT="[Text]"/>
      <dgm:spPr/>
      <dgm:t>
        <a:bodyPr/>
        <a:lstStyle/>
        <a:p>
          <a:r>
            <a:rPr lang="en-US">
              <a:latin typeface="Century Gothic" panose="020B0502020202020204" pitchFamily="34" charset="0"/>
            </a:rPr>
            <a:t>February</a:t>
          </a:r>
        </a:p>
      </dgm:t>
    </dgm:pt>
    <dgm:pt modelId="{56F42BB8-B988-452E-8490-F54CE6B7C5C4}" type="parTrans" cxnId="{096C09B1-7A11-41DF-B2E8-4241DB3A985E}">
      <dgm:prSet/>
      <dgm:spPr/>
      <dgm:t>
        <a:bodyPr/>
        <a:lstStyle/>
        <a:p>
          <a:endParaRPr lang="en-US"/>
        </a:p>
      </dgm:t>
    </dgm:pt>
    <dgm:pt modelId="{BAE55EFF-3970-40EC-8459-373F91C1F39E}" type="sibTrans" cxnId="{096C09B1-7A11-41DF-B2E8-4241DB3A985E}">
      <dgm:prSet/>
      <dgm:spPr/>
      <dgm:t>
        <a:bodyPr/>
        <a:lstStyle/>
        <a:p>
          <a:endParaRPr lang="en-US"/>
        </a:p>
      </dgm:t>
    </dgm:pt>
    <dgm:pt modelId="{0F189DAB-9C47-4862-AF0C-1034F622F634}">
      <dgm:prSet phldrT="[Text]"/>
      <dgm:spPr/>
      <dgm:t>
        <a:bodyPr/>
        <a:lstStyle/>
        <a:p>
          <a:r>
            <a:rPr lang="en-US">
              <a:latin typeface="Century Gothic" panose="020B0502020202020204" pitchFamily="34" charset="0"/>
            </a:rPr>
            <a:t>March</a:t>
          </a:r>
        </a:p>
      </dgm:t>
    </dgm:pt>
    <dgm:pt modelId="{51131075-FE93-4B7E-B473-406E9E852F80}" type="parTrans" cxnId="{40E571A1-491A-4C64-A647-29967ED36DE7}">
      <dgm:prSet/>
      <dgm:spPr/>
      <dgm:t>
        <a:bodyPr/>
        <a:lstStyle/>
        <a:p>
          <a:endParaRPr lang="en-US"/>
        </a:p>
      </dgm:t>
    </dgm:pt>
    <dgm:pt modelId="{6A679EB9-2DA1-4BB6-8C04-6F6878B617AF}" type="sibTrans" cxnId="{40E571A1-491A-4C64-A647-29967ED36DE7}">
      <dgm:prSet/>
      <dgm:spPr/>
      <dgm:t>
        <a:bodyPr/>
        <a:lstStyle/>
        <a:p>
          <a:endParaRPr lang="en-US"/>
        </a:p>
      </dgm:t>
    </dgm:pt>
    <dgm:pt modelId="{0A60A8C2-F76C-4B65-9B60-7D149D2A13FB}" type="pres">
      <dgm:prSet presAssocID="{B6784EEE-369D-405F-AB13-395B0E7994CB}" presName="Name0" presStyleCnt="0">
        <dgm:presLayoutVars>
          <dgm:dir/>
          <dgm:animLvl val="lvl"/>
          <dgm:resizeHandles val="exact"/>
        </dgm:presLayoutVars>
      </dgm:prSet>
      <dgm:spPr/>
    </dgm:pt>
    <dgm:pt modelId="{C87F37DF-0264-404E-895A-7802F69DE0F3}" type="pres">
      <dgm:prSet presAssocID="{AFE0E6A8-109F-4496-8542-1D966C48DE10}" presName="parTxOnly" presStyleLbl="node1" presStyleIdx="0" presStyleCnt="3">
        <dgm:presLayoutVars>
          <dgm:chMax val="0"/>
          <dgm:chPref val="0"/>
          <dgm:bulletEnabled val="1"/>
        </dgm:presLayoutVars>
      </dgm:prSet>
      <dgm:spPr/>
    </dgm:pt>
    <dgm:pt modelId="{4DD9E302-1541-4117-80D5-521493A378CB}" type="pres">
      <dgm:prSet presAssocID="{94819EE6-EEBF-4CD5-9D09-15A793FB5616}" presName="parTxOnlySpace" presStyleCnt="0"/>
      <dgm:spPr/>
    </dgm:pt>
    <dgm:pt modelId="{0732E9A5-ACD2-490B-AA8C-5BA86EA1E016}" type="pres">
      <dgm:prSet presAssocID="{3AD1381E-1164-4EDF-A0B7-0E1F2166F990}" presName="parTxOnly" presStyleLbl="node1" presStyleIdx="1" presStyleCnt="3">
        <dgm:presLayoutVars>
          <dgm:chMax val="0"/>
          <dgm:chPref val="0"/>
          <dgm:bulletEnabled val="1"/>
        </dgm:presLayoutVars>
      </dgm:prSet>
      <dgm:spPr/>
    </dgm:pt>
    <dgm:pt modelId="{35CD4A9C-6E2E-4D03-ADBA-588F5244BDDA}" type="pres">
      <dgm:prSet presAssocID="{BAE55EFF-3970-40EC-8459-373F91C1F39E}" presName="parTxOnlySpace" presStyleCnt="0"/>
      <dgm:spPr/>
    </dgm:pt>
    <dgm:pt modelId="{8A22EADB-8EF5-439B-AD11-D976F9467E38}" type="pres">
      <dgm:prSet presAssocID="{0F189DAB-9C47-4862-AF0C-1034F622F634}" presName="parTxOnly" presStyleLbl="node1" presStyleIdx="2" presStyleCnt="3">
        <dgm:presLayoutVars>
          <dgm:chMax val="0"/>
          <dgm:chPref val="0"/>
          <dgm:bulletEnabled val="1"/>
        </dgm:presLayoutVars>
      </dgm:prSet>
      <dgm:spPr/>
    </dgm:pt>
  </dgm:ptLst>
  <dgm:cxnLst>
    <dgm:cxn modelId="{EAE7061A-69EE-4975-8402-E88432C99960}" type="presOf" srcId="{3AD1381E-1164-4EDF-A0B7-0E1F2166F990}" destId="{0732E9A5-ACD2-490B-AA8C-5BA86EA1E016}" srcOrd="0" destOrd="0" presId="urn:microsoft.com/office/officeart/2005/8/layout/chevron1"/>
    <dgm:cxn modelId="{362E134C-FE2D-4D65-94F4-69F151478343}" type="presOf" srcId="{B6784EEE-369D-405F-AB13-395B0E7994CB}" destId="{0A60A8C2-F76C-4B65-9B60-7D149D2A13FB}" srcOrd="0" destOrd="0" presId="urn:microsoft.com/office/officeart/2005/8/layout/chevron1"/>
    <dgm:cxn modelId="{1AFC9091-3BDD-4855-AF22-DE4B9901C95D}" srcId="{B6784EEE-369D-405F-AB13-395B0E7994CB}" destId="{AFE0E6A8-109F-4496-8542-1D966C48DE10}" srcOrd="0" destOrd="0" parTransId="{EED60153-5865-483A-9C47-4871E24941FD}" sibTransId="{94819EE6-EEBF-4CD5-9D09-15A793FB5616}"/>
    <dgm:cxn modelId="{40E571A1-491A-4C64-A647-29967ED36DE7}" srcId="{B6784EEE-369D-405F-AB13-395B0E7994CB}" destId="{0F189DAB-9C47-4862-AF0C-1034F622F634}" srcOrd="2" destOrd="0" parTransId="{51131075-FE93-4B7E-B473-406E9E852F80}" sibTransId="{6A679EB9-2DA1-4BB6-8C04-6F6878B617AF}"/>
    <dgm:cxn modelId="{096C09B1-7A11-41DF-B2E8-4241DB3A985E}" srcId="{B6784EEE-369D-405F-AB13-395B0E7994CB}" destId="{3AD1381E-1164-4EDF-A0B7-0E1F2166F990}" srcOrd="1" destOrd="0" parTransId="{56F42BB8-B988-452E-8490-F54CE6B7C5C4}" sibTransId="{BAE55EFF-3970-40EC-8459-373F91C1F39E}"/>
    <dgm:cxn modelId="{263D8DC3-0C0E-4354-BB67-776EA1F53F51}" type="presOf" srcId="{0F189DAB-9C47-4862-AF0C-1034F622F634}" destId="{8A22EADB-8EF5-439B-AD11-D976F9467E38}" srcOrd="0" destOrd="0" presId="urn:microsoft.com/office/officeart/2005/8/layout/chevron1"/>
    <dgm:cxn modelId="{B5F9F7D0-3813-45E9-A8B3-BC9BA05799D7}" type="presOf" srcId="{AFE0E6A8-109F-4496-8542-1D966C48DE10}" destId="{C87F37DF-0264-404E-895A-7802F69DE0F3}" srcOrd="0" destOrd="0" presId="urn:microsoft.com/office/officeart/2005/8/layout/chevron1"/>
    <dgm:cxn modelId="{29B31B31-963B-4D85-986D-7A477F9EAC7D}" type="presParOf" srcId="{0A60A8C2-F76C-4B65-9B60-7D149D2A13FB}" destId="{C87F37DF-0264-404E-895A-7802F69DE0F3}" srcOrd="0" destOrd="0" presId="urn:microsoft.com/office/officeart/2005/8/layout/chevron1"/>
    <dgm:cxn modelId="{B4C95F4D-5566-4DBB-B175-2283DB1C4CCD}" type="presParOf" srcId="{0A60A8C2-F76C-4B65-9B60-7D149D2A13FB}" destId="{4DD9E302-1541-4117-80D5-521493A378CB}" srcOrd="1" destOrd="0" presId="urn:microsoft.com/office/officeart/2005/8/layout/chevron1"/>
    <dgm:cxn modelId="{3EF5AEC2-A2A8-4637-A97A-FF8029CA90E7}" type="presParOf" srcId="{0A60A8C2-F76C-4B65-9B60-7D149D2A13FB}" destId="{0732E9A5-ACD2-490B-AA8C-5BA86EA1E016}" srcOrd="2" destOrd="0" presId="urn:microsoft.com/office/officeart/2005/8/layout/chevron1"/>
    <dgm:cxn modelId="{893B6810-A192-47AB-B63D-01A42E381ABA}" type="presParOf" srcId="{0A60A8C2-F76C-4B65-9B60-7D149D2A13FB}" destId="{35CD4A9C-6E2E-4D03-ADBA-588F5244BDDA}" srcOrd="3" destOrd="0" presId="urn:microsoft.com/office/officeart/2005/8/layout/chevron1"/>
    <dgm:cxn modelId="{54132D8B-AE75-4BFF-AE5D-F4C39F3F78F3}" type="presParOf" srcId="{0A60A8C2-F76C-4B65-9B60-7D149D2A13FB}" destId="{8A22EADB-8EF5-439B-AD11-D976F9467E3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DC09E-FAE0-4DD1-92D7-D28C19963D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1E8CEB-EF91-456F-8AC0-9B6486A07EED}">
      <dgm:prSet phldrT="[Text]"/>
      <dgm:spPr/>
      <dgm:t>
        <a:bodyPr/>
        <a:lstStyle/>
        <a:p>
          <a:r>
            <a:rPr lang="en-US">
              <a:latin typeface="Century Gothic"/>
            </a:rPr>
            <a:t>Contracts &amp; Procurement</a:t>
          </a:r>
        </a:p>
      </dgm:t>
    </dgm:pt>
    <dgm:pt modelId="{8E85AD88-1ADF-4D13-9533-98FB073AC2FC}" type="parTrans" cxnId="{19B426E1-428A-4723-9DF0-5E23CAEEDE5B}">
      <dgm:prSet/>
      <dgm:spPr/>
      <dgm:t>
        <a:bodyPr/>
        <a:lstStyle/>
        <a:p>
          <a:endParaRPr lang="en-US"/>
        </a:p>
      </dgm:t>
    </dgm:pt>
    <dgm:pt modelId="{308B212B-43B4-4379-8D83-DE3E55343600}" type="sibTrans" cxnId="{19B426E1-428A-4723-9DF0-5E23CAEEDE5B}">
      <dgm:prSet/>
      <dgm:spPr/>
      <dgm:t>
        <a:bodyPr/>
        <a:lstStyle/>
        <a:p>
          <a:endParaRPr lang="en-US"/>
        </a:p>
      </dgm:t>
    </dgm:pt>
    <dgm:pt modelId="{A7ABBD47-D15F-45C7-BE17-AB5918DFE5EF}">
      <dgm:prSet phldrT="[Text]"/>
      <dgm:spPr/>
      <dgm:t>
        <a:bodyPr/>
        <a:lstStyle/>
        <a:p>
          <a:r>
            <a:rPr lang="en-US">
              <a:latin typeface="Century Gothic"/>
            </a:rPr>
            <a:t>Mutual Aid Agreements</a:t>
          </a:r>
        </a:p>
      </dgm:t>
    </dgm:pt>
    <dgm:pt modelId="{570ECE34-F147-4A7E-A9C0-58A45A63B8B6}" type="parTrans" cxnId="{CBA1B16D-0370-4644-9F5B-F5291DC773E5}">
      <dgm:prSet/>
      <dgm:spPr/>
      <dgm:t>
        <a:bodyPr/>
        <a:lstStyle/>
        <a:p>
          <a:endParaRPr lang="en-US"/>
        </a:p>
      </dgm:t>
    </dgm:pt>
    <dgm:pt modelId="{36404E09-9F65-4CC8-A3B4-EA682AEA9548}" type="sibTrans" cxnId="{CBA1B16D-0370-4644-9F5B-F5291DC773E5}">
      <dgm:prSet/>
      <dgm:spPr/>
      <dgm:t>
        <a:bodyPr/>
        <a:lstStyle/>
        <a:p>
          <a:endParaRPr lang="en-US"/>
        </a:p>
      </dgm:t>
    </dgm:pt>
    <dgm:pt modelId="{1F2D1034-5BD5-4C7F-BD4D-A9C55225F59D}">
      <dgm:prSet phldrT="[Text]"/>
      <dgm:spPr>
        <a:solidFill>
          <a:schemeClr val="accent5">
            <a:lumMod val="60000"/>
            <a:lumOff val="40000"/>
          </a:schemeClr>
        </a:solidFill>
      </dgm:spPr>
      <dgm:t>
        <a:bodyPr/>
        <a:lstStyle/>
        <a:p>
          <a:r>
            <a:rPr lang="en-US">
              <a:latin typeface="Century Gothic"/>
            </a:rPr>
            <a:t>Isolation &amp; Quarantine</a:t>
          </a:r>
        </a:p>
      </dgm:t>
    </dgm:pt>
    <dgm:pt modelId="{369EF897-2303-4814-8C45-8A7DDE30E1B2}" type="parTrans" cxnId="{C2D1AC73-74C2-47C6-AD28-1E1F09798C50}">
      <dgm:prSet/>
      <dgm:spPr/>
      <dgm:t>
        <a:bodyPr/>
        <a:lstStyle/>
        <a:p>
          <a:endParaRPr lang="en-US"/>
        </a:p>
      </dgm:t>
    </dgm:pt>
    <dgm:pt modelId="{F478EC95-457D-4779-9D7F-DBFDFFF9B1E1}" type="sibTrans" cxnId="{C2D1AC73-74C2-47C6-AD28-1E1F09798C50}">
      <dgm:prSet/>
      <dgm:spPr/>
      <dgm:t>
        <a:bodyPr/>
        <a:lstStyle/>
        <a:p>
          <a:endParaRPr lang="en-US"/>
        </a:p>
      </dgm:t>
    </dgm:pt>
    <dgm:pt modelId="{8B363858-9E6A-4EB7-8D7B-83749BC85F5A}">
      <dgm:prSet phldrT="[Text]"/>
      <dgm:spPr>
        <a:solidFill>
          <a:schemeClr val="accent5">
            <a:lumMod val="60000"/>
            <a:lumOff val="40000"/>
          </a:schemeClr>
        </a:solidFill>
      </dgm:spPr>
      <dgm:t>
        <a:bodyPr/>
        <a:lstStyle/>
        <a:p>
          <a:r>
            <a:rPr lang="en-US">
              <a:latin typeface="Century Gothic"/>
            </a:rPr>
            <a:t>Temporary Physical Business Closures</a:t>
          </a:r>
        </a:p>
      </dgm:t>
    </dgm:pt>
    <dgm:pt modelId="{AAA182A0-C0C7-49DB-8D81-FC7F203B24FB}" type="parTrans" cxnId="{385D74DF-FD64-4B4D-8596-62E51F7C03D4}">
      <dgm:prSet/>
      <dgm:spPr/>
      <dgm:t>
        <a:bodyPr/>
        <a:lstStyle/>
        <a:p>
          <a:endParaRPr lang="en-US"/>
        </a:p>
      </dgm:t>
    </dgm:pt>
    <dgm:pt modelId="{2D782F56-3A09-470D-9C54-216AAFDCF277}" type="sibTrans" cxnId="{385D74DF-FD64-4B4D-8596-62E51F7C03D4}">
      <dgm:prSet/>
      <dgm:spPr/>
      <dgm:t>
        <a:bodyPr/>
        <a:lstStyle/>
        <a:p>
          <a:endParaRPr lang="en-US"/>
        </a:p>
      </dgm:t>
    </dgm:pt>
    <dgm:pt modelId="{2044C20C-D226-43CF-98D7-5DB672CC29F8}">
      <dgm:prSet phldrT="[Text]"/>
      <dgm:spPr>
        <a:solidFill>
          <a:schemeClr val="accent5">
            <a:lumMod val="60000"/>
            <a:lumOff val="40000"/>
          </a:schemeClr>
        </a:solidFill>
      </dgm:spPr>
      <dgm:t>
        <a:bodyPr/>
        <a:lstStyle/>
        <a:p>
          <a:pPr rtl="0"/>
          <a:r>
            <a:rPr lang="en-US">
              <a:latin typeface="Century Gothic"/>
            </a:rPr>
            <a:t>Stay at Home Orders </a:t>
          </a:r>
        </a:p>
      </dgm:t>
    </dgm:pt>
    <dgm:pt modelId="{1E3D8D2B-4759-4A1F-915A-289508624F76}" type="parTrans" cxnId="{B6C91789-EAD8-4E1B-9F53-C999BC3B57D7}">
      <dgm:prSet/>
      <dgm:spPr/>
      <dgm:t>
        <a:bodyPr/>
        <a:lstStyle/>
        <a:p>
          <a:endParaRPr lang="en-US"/>
        </a:p>
      </dgm:t>
    </dgm:pt>
    <dgm:pt modelId="{02B76AC4-45C5-4A0D-8753-4166DDC24E1B}" type="sibTrans" cxnId="{B6C91789-EAD8-4E1B-9F53-C999BC3B57D7}">
      <dgm:prSet/>
      <dgm:spPr/>
      <dgm:t>
        <a:bodyPr/>
        <a:lstStyle/>
        <a:p>
          <a:endParaRPr lang="en-US"/>
        </a:p>
      </dgm:t>
    </dgm:pt>
    <dgm:pt modelId="{50FD2B46-D8BB-4A13-A798-953DA906910A}">
      <dgm:prSet phldrT="[Text]"/>
      <dgm:spPr>
        <a:solidFill>
          <a:schemeClr val="accent5">
            <a:lumMod val="60000"/>
            <a:lumOff val="40000"/>
          </a:schemeClr>
        </a:solidFill>
      </dgm:spPr>
      <dgm:t>
        <a:bodyPr/>
        <a:lstStyle/>
        <a:p>
          <a:r>
            <a:rPr lang="en-US">
              <a:latin typeface="Century Gothic"/>
            </a:rPr>
            <a:t>Mask Requirements</a:t>
          </a:r>
        </a:p>
      </dgm:t>
    </dgm:pt>
    <dgm:pt modelId="{09854E8F-A8EF-4261-B972-B0F6F6741778}" type="parTrans" cxnId="{7F2AB9AB-3490-4FB9-AA29-95D9E7019F88}">
      <dgm:prSet/>
      <dgm:spPr/>
      <dgm:t>
        <a:bodyPr/>
        <a:lstStyle/>
        <a:p>
          <a:endParaRPr lang="en-US"/>
        </a:p>
      </dgm:t>
    </dgm:pt>
    <dgm:pt modelId="{4CEDE246-FBC6-4890-8CB4-E118C41BD6D0}" type="sibTrans" cxnId="{7F2AB9AB-3490-4FB9-AA29-95D9E7019F88}">
      <dgm:prSet/>
      <dgm:spPr/>
      <dgm:t>
        <a:bodyPr/>
        <a:lstStyle/>
        <a:p>
          <a:endParaRPr lang="en-US"/>
        </a:p>
      </dgm:t>
    </dgm:pt>
    <dgm:pt modelId="{E72F4503-ACE4-4D54-91D8-079F7DFB51B4}">
      <dgm:prSet phldrT="[Text]"/>
      <dgm:spPr/>
      <dgm:t>
        <a:bodyPr/>
        <a:lstStyle/>
        <a:p>
          <a:r>
            <a:rPr lang="en-US">
              <a:latin typeface="Century Gothic"/>
            </a:rPr>
            <a:t>Anti-Price Gouging</a:t>
          </a:r>
        </a:p>
      </dgm:t>
    </dgm:pt>
    <dgm:pt modelId="{8EA98472-B4C4-4240-B0CD-44AF47228AD6}" type="parTrans" cxnId="{98154DE4-6D1C-4AC8-BB46-4F947A266836}">
      <dgm:prSet/>
      <dgm:spPr/>
      <dgm:t>
        <a:bodyPr/>
        <a:lstStyle/>
        <a:p>
          <a:endParaRPr lang="en-US"/>
        </a:p>
      </dgm:t>
    </dgm:pt>
    <dgm:pt modelId="{B9915E9A-5D4B-4AA5-9DB5-D0B1C046B63B}" type="sibTrans" cxnId="{98154DE4-6D1C-4AC8-BB46-4F947A266836}">
      <dgm:prSet/>
      <dgm:spPr/>
      <dgm:t>
        <a:bodyPr/>
        <a:lstStyle/>
        <a:p>
          <a:endParaRPr lang="en-US"/>
        </a:p>
      </dgm:t>
    </dgm:pt>
    <dgm:pt modelId="{3B74D5E5-6C40-4C26-8D68-87467CFE0DB5}">
      <dgm:prSet phldrT="[Text]"/>
      <dgm:spPr/>
      <dgm:t>
        <a:bodyPr/>
        <a:lstStyle/>
        <a:p>
          <a:r>
            <a:rPr lang="en-US">
              <a:latin typeface="Century Gothic"/>
            </a:rPr>
            <a:t>Unlocking Funding</a:t>
          </a:r>
        </a:p>
      </dgm:t>
    </dgm:pt>
    <dgm:pt modelId="{9B1F0707-7B48-47EF-B8AD-92B94044D065}" type="parTrans" cxnId="{207743DF-DDB0-4D63-A4AB-79DC120898E4}">
      <dgm:prSet/>
      <dgm:spPr/>
      <dgm:t>
        <a:bodyPr/>
        <a:lstStyle/>
        <a:p>
          <a:endParaRPr lang="en-US"/>
        </a:p>
      </dgm:t>
    </dgm:pt>
    <dgm:pt modelId="{3555F7B2-F070-47D7-AEDE-B450B2884F43}" type="sibTrans" cxnId="{207743DF-DDB0-4D63-A4AB-79DC120898E4}">
      <dgm:prSet/>
      <dgm:spPr/>
      <dgm:t>
        <a:bodyPr/>
        <a:lstStyle/>
        <a:p>
          <a:endParaRPr lang="en-US"/>
        </a:p>
      </dgm:t>
    </dgm:pt>
    <dgm:pt modelId="{AD8C063B-1225-4D96-A3E7-0420917CFCBE}">
      <dgm:prSet phldrT="[Text]"/>
      <dgm:spPr>
        <a:solidFill>
          <a:schemeClr val="accent5">
            <a:lumMod val="60000"/>
            <a:lumOff val="40000"/>
          </a:schemeClr>
        </a:solidFill>
      </dgm:spPr>
      <dgm:t>
        <a:bodyPr/>
        <a:lstStyle/>
        <a:p>
          <a:r>
            <a:rPr lang="en-US">
              <a:latin typeface="Century Gothic"/>
            </a:rPr>
            <a:t>Testing, Screening, Treatment</a:t>
          </a:r>
        </a:p>
      </dgm:t>
    </dgm:pt>
    <dgm:pt modelId="{F6D241AC-0BF6-4853-947E-BEAEC684CD70}" type="parTrans" cxnId="{E2E7E943-F2F1-4033-9D56-506C91F1B9B0}">
      <dgm:prSet/>
      <dgm:spPr/>
      <dgm:t>
        <a:bodyPr/>
        <a:lstStyle/>
        <a:p>
          <a:endParaRPr lang="en-US"/>
        </a:p>
      </dgm:t>
    </dgm:pt>
    <dgm:pt modelId="{4B105246-D3C9-4163-8FD5-6F28AAB063AF}" type="sibTrans" cxnId="{E2E7E943-F2F1-4033-9D56-506C91F1B9B0}">
      <dgm:prSet/>
      <dgm:spPr/>
      <dgm:t>
        <a:bodyPr/>
        <a:lstStyle/>
        <a:p>
          <a:endParaRPr lang="en-US"/>
        </a:p>
      </dgm:t>
    </dgm:pt>
    <dgm:pt modelId="{CAA4EFD0-90D0-4B3C-8DFF-20FCCB28A133}">
      <dgm:prSet phldrT="[Text]"/>
      <dgm:spPr>
        <a:solidFill>
          <a:schemeClr val="accent5">
            <a:lumMod val="60000"/>
            <a:lumOff val="40000"/>
          </a:schemeClr>
        </a:solidFill>
      </dgm:spPr>
      <dgm:t>
        <a:bodyPr/>
        <a:lstStyle/>
        <a:p>
          <a:r>
            <a:rPr lang="en-US">
              <a:latin typeface="Century Gothic"/>
            </a:rPr>
            <a:t>Essential Business Designations</a:t>
          </a:r>
        </a:p>
      </dgm:t>
    </dgm:pt>
    <dgm:pt modelId="{4557D73E-2050-4A8B-B323-F12A0B5BFA23}" type="parTrans" cxnId="{85F7353B-8A32-4847-B1FA-5BD68AA40F06}">
      <dgm:prSet/>
      <dgm:spPr/>
      <dgm:t>
        <a:bodyPr/>
        <a:lstStyle/>
        <a:p>
          <a:endParaRPr lang="en-US"/>
        </a:p>
      </dgm:t>
    </dgm:pt>
    <dgm:pt modelId="{FCB8B928-96D9-4C4B-BCB7-6F763397E2EE}" type="sibTrans" cxnId="{85F7353B-8A32-4847-B1FA-5BD68AA40F06}">
      <dgm:prSet/>
      <dgm:spPr/>
      <dgm:t>
        <a:bodyPr/>
        <a:lstStyle/>
        <a:p>
          <a:endParaRPr lang="en-US"/>
        </a:p>
      </dgm:t>
    </dgm:pt>
    <dgm:pt modelId="{4DD49CCA-B283-4BBE-862A-BF94CD190D75}">
      <dgm:prSet phldrT="[Text]"/>
      <dgm:spPr>
        <a:solidFill>
          <a:schemeClr val="accent5">
            <a:lumMod val="60000"/>
            <a:lumOff val="40000"/>
          </a:schemeClr>
        </a:solidFill>
      </dgm:spPr>
      <dgm:t>
        <a:bodyPr/>
        <a:lstStyle/>
        <a:p>
          <a:r>
            <a:rPr lang="en-US">
              <a:latin typeface="Century Gothic"/>
            </a:rPr>
            <a:t>Gathering &amp; Capacity Limits</a:t>
          </a:r>
        </a:p>
      </dgm:t>
    </dgm:pt>
    <dgm:pt modelId="{2B143BBE-9753-4CE6-AB26-E16891FF98F8}" type="parTrans" cxnId="{2F405211-8390-49BE-9B62-74130919FE3B}">
      <dgm:prSet/>
      <dgm:spPr/>
      <dgm:t>
        <a:bodyPr/>
        <a:lstStyle/>
        <a:p>
          <a:endParaRPr lang="en-US"/>
        </a:p>
      </dgm:t>
    </dgm:pt>
    <dgm:pt modelId="{989ECF7B-EE3E-4388-A49A-847B5CAC1BE2}" type="sibTrans" cxnId="{2F405211-8390-49BE-9B62-74130919FE3B}">
      <dgm:prSet/>
      <dgm:spPr/>
      <dgm:t>
        <a:bodyPr/>
        <a:lstStyle/>
        <a:p>
          <a:endParaRPr lang="en-US"/>
        </a:p>
      </dgm:t>
    </dgm:pt>
    <dgm:pt modelId="{9C6F3C0E-CF18-4AF7-BC59-D1358C1125CB}">
      <dgm:prSet phldrT="[Text]"/>
      <dgm:spPr>
        <a:solidFill>
          <a:schemeClr val="accent5">
            <a:lumMod val="60000"/>
            <a:lumOff val="40000"/>
          </a:schemeClr>
        </a:solidFill>
      </dgm:spPr>
      <dgm:t>
        <a:bodyPr/>
        <a:lstStyle/>
        <a:p>
          <a:pPr rtl="0"/>
          <a:r>
            <a:rPr lang="en-US">
              <a:latin typeface="Century Gothic"/>
            </a:rPr>
            <a:t>Surveillance &amp; Reporting </a:t>
          </a:r>
        </a:p>
      </dgm:t>
    </dgm:pt>
    <dgm:pt modelId="{5A381036-A4D7-4700-A8E8-A50C196E78BA}" type="parTrans" cxnId="{9552AC51-766F-4752-9F1D-D0A64AD8ECF8}">
      <dgm:prSet/>
      <dgm:spPr/>
      <dgm:t>
        <a:bodyPr/>
        <a:lstStyle/>
        <a:p>
          <a:endParaRPr lang="en-US"/>
        </a:p>
      </dgm:t>
    </dgm:pt>
    <dgm:pt modelId="{0232D348-2650-4741-B7E0-FD0DCEA4D840}" type="sibTrans" cxnId="{9552AC51-766F-4752-9F1D-D0A64AD8ECF8}">
      <dgm:prSet/>
      <dgm:spPr/>
      <dgm:t>
        <a:bodyPr/>
        <a:lstStyle/>
        <a:p>
          <a:endParaRPr lang="en-US"/>
        </a:p>
      </dgm:t>
    </dgm:pt>
    <dgm:pt modelId="{CB2A23B4-C020-4FDB-986A-EF4F5FE1E3D7}">
      <dgm:prSet phldrT="[Text]"/>
      <dgm:spPr/>
      <dgm:t>
        <a:bodyPr/>
        <a:lstStyle/>
        <a:p>
          <a:r>
            <a:rPr lang="en-US">
              <a:latin typeface="Century Gothic"/>
            </a:rPr>
            <a:t>Waiving Rules &amp; Regs</a:t>
          </a:r>
        </a:p>
      </dgm:t>
    </dgm:pt>
    <dgm:pt modelId="{87F78CAA-D684-4D5A-997D-EE5EB84EE51B}" type="parTrans" cxnId="{AEE00151-1E55-4A65-85F6-4312B138FC01}">
      <dgm:prSet/>
      <dgm:spPr/>
      <dgm:t>
        <a:bodyPr/>
        <a:lstStyle/>
        <a:p>
          <a:endParaRPr lang="en-US"/>
        </a:p>
      </dgm:t>
    </dgm:pt>
    <dgm:pt modelId="{23492951-FA92-447D-9F8A-127CC2B3A964}" type="sibTrans" cxnId="{AEE00151-1E55-4A65-85F6-4312B138FC01}">
      <dgm:prSet/>
      <dgm:spPr/>
      <dgm:t>
        <a:bodyPr/>
        <a:lstStyle/>
        <a:p>
          <a:endParaRPr lang="en-US"/>
        </a:p>
      </dgm:t>
    </dgm:pt>
    <dgm:pt modelId="{F149AD08-3CB9-4DFA-A566-6FCD08B5F5CD}">
      <dgm:prSet phldrT="[Text]"/>
      <dgm:spPr>
        <a:solidFill>
          <a:schemeClr val="accent5">
            <a:lumMod val="60000"/>
            <a:lumOff val="40000"/>
          </a:schemeClr>
        </a:solidFill>
      </dgm:spPr>
      <dgm:t>
        <a:bodyPr/>
        <a:lstStyle/>
        <a:p>
          <a:r>
            <a:rPr lang="en-US">
              <a:latin typeface="Century Gothic"/>
            </a:rPr>
            <a:t>Travel Restrictions</a:t>
          </a:r>
        </a:p>
      </dgm:t>
    </dgm:pt>
    <dgm:pt modelId="{33A93277-1650-4345-875E-E4CF467BAE63}" type="parTrans" cxnId="{63287167-344E-4A4C-B517-F4391776B19A}">
      <dgm:prSet/>
      <dgm:spPr/>
      <dgm:t>
        <a:bodyPr/>
        <a:lstStyle/>
        <a:p>
          <a:endParaRPr lang="en-US"/>
        </a:p>
      </dgm:t>
    </dgm:pt>
    <dgm:pt modelId="{DF7E8A16-4BB5-40EB-B994-6F91590CE50E}" type="sibTrans" cxnId="{63287167-344E-4A4C-B517-F4391776B19A}">
      <dgm:prSet/>
      <dgm:spPr/>
      <dgm:t>
        <a:bodyPr/>
        <a:lstStyle/>
        <a:p>
          <a:endParaRPr lang="en-US"/>
        </a:p>
      </dgm:t>
    </dgm:pt>
    <dgm:pt modelId="{40BE9C84-EC3A-48D9-8B9C-731E81D61DD7}">
      <dgm:prSet phldrT="[Text]"/>
      <dgm:spPr/>
      <dgm:t>
        <a:bodyPr/>
        <a:lstStyle/>
        <a:p>
          <a:r>
            <a:rPr lang="en-US">
              <a:latin typeface="Century Gothic"/>
            </a:rPr>
            <a:t>Resource Allocation</a:t>
          </a:r>
        </a:p>
      </dgm:t>
    </dgm:pt>
    <dgm:pt modelId="{309474A2-94CE-44B4-B1C1-F85EBC214AEC}" type="parTrans" cxnId="{33DE6C6B-B121-46FF-A544-506E779281C1}">
      <dgm:prSet/>
      <dgm:spPr/>
      <dgm:t>
        <a:bodyPr/>
        <a:lstStyle/>
        <a:p>
          <a:endParaRPr lang="en-US"/>
        </a:p>
      </dgm:t>
    </dgm:pt>
    <dgm:pt modelId="{27AF5E43-8056-423D-84AE-AA487C8C1F8B}" type="sibTrans" cxnId="{33DE6C6B-B121-46FF-A544-506E779281C1}">
      <dgm:prSet/>
      <dgm:spPr/>
      <dgm:t>
        <a:bodyPr/>
        <a:lstStyle/>
        <a:p>
          <a:endParaRPr lang="en-US"/>
        </a:p>
      </dgm:t>
    </dgm:pt>
    <dgm:pt modelId="{3FE37088-199F-4390-ABD4-DA0174E1933F}">
      <dgm:prSet phldrT="[Text]"/>
      <dgm:spPr>
        <a:solidFill>
          <a:schemeClr val="accent5">
            <a:lumMod val="60000"/>
            <a:lumOff val="40000"/>
          </a:schemeClr>
        </a:solidFill>
      </dgm:spPr>
      <dgm:t>
        <a:bodyPr/>
        <a:lstStyle/>
        <a:p>
          <a:r>
            <a:rPr lang="en-US">
              <a:latin typeface="Century Gothic" panose="020B0502020202020204" pitchFamily="34" charset="0"/>
            </a:rPr>
            <a:t>Schools &amp; Virtual Learning </a:t>
          </a:r>
        </a:p>
      </dgm:t>
    </dgm:pt>
    <dgm:pt modelId="{17116E9E-1BB6-48BA-8FB2-DCEEBEE8BB12}" type="parTrans" cxnId="{5028042B-B22A-4B32-95AC-24CFEF5A5C43}">
      <dgm:prSet/>
      <dgm:spPr/>
      <dgm:t>
        <a:bodyPr/>
        <a:lstStyle/>
        <a:p>
          <a:endParaRPr lang="en-US"/>
        </a:p>
      </dgm:t>
    </dgm:pt>
    <dgm:pt modelId="{C4A39F47-CCD6-448C-8E15-F9952491C0C9}" type="sibTrans" cxnId="{5028042B-B22A-4B32-95AC-24CFEF5A5C43}">
      <dgm:prSet/>
      <dgm:spPr/>
      <dgm:t>
        <a:bodyPr/>
        <a:lstStyle/>
        <a:p>
          <a:endParaRPr lang="en-US"/>
        </a:p>
      </dgm:t>
    </dgm:pt>
    <dgm:pt modelId="{59EC2683-628A-45C2-A6A6-82DFED4FF6C3}">
      <dgm:prSet phldrT="[Text]"/>
      <dgm:spPr>
        <a:solidFill>
          <a:schemeClr val="accent5">
            <a:lumMod val="60000"/>
            <a:lumOff val="40000"/>
          </a:schemeClr>
        </a:solidFill>
      </dgm:spPr>
      <dgm:t>
        <a:bodyPr/>
        <a:lstStyle/>
        <a:p>
          <a:r>
            <a:rPr lang="en-US">
              <a:latin typeface="Century Gothic" panose="020B0502020202020204" pitchFamily="34" charset="0"/>
            </a:rPr>
            <a:t>Standards of Care</a:t>
          </a:r>
        </a:p>
      </dgm:t>
    </dgm:pt>
    <dgm:pt modelId="{9FB8D8D1-D692-4817-AC62-8AA7B70FE128}" type="parTrans" cxnId="{F409A524-AEE4-47C5-9822-BE8401E55AD9}">
      <dgm:prSet/>
      <dgm:spPr/>
      <dgm:t>
        <a:bodyPr/>
        <a:lstStyle/>
        <a:p>
          <a:endParaRPr lang="en-US"/>
        </a:p>
      </dgm:t>
    </dgm:pt>
    <dgm:pt modelId="{4399A17D-EEBC-4150-B443-D72AED265E5D}" type="sibTrans" cxnId="{F409A524-AEE4-47C5-9822-BE8401E55AD9}">
      <dgm:prSet/>
      <dgm:spPr/>
      <dgm:t>
        <a:bodyPr/>
        <a:lstStyle/>
        <a:p>
          <a:endParaRPr lang="en-US"/>
        </a:p>
      </dgm:t>
    </dgm:pt>
    <dgm:pt modelId="{141A3943-5780-4410-A5CA-31A540791E31}">
      <dgm:prSet phldrT="[Text]"/>
      <dgm:spPr>
        <a:solidFill>
          <a:schemeClr val="accent5">
            <a:lumMod val="60000"/>
            <a:lumOff val="40000"/>
          </a:schemeClr>
        </a:solidFill>
      </dgm:spPr>
      <dgm:t>
        <a:bodyPr/>
        <a:lstStyle/>
        <a:p>
          <a:r>
            <a:rPr lang="en-US">
              <a:latin typeface="Century Gothic" panose="020B0502020202020204" pitchFamily="34" charset="0"/>
            </a:rPr>
            <a:t>Vaccine Mandates or Prohibitions</a:t>
          </a:r>
        </a:p>
      </dgm:t>
    </dgm:pt>
    <dgm:pt modelId="{99D8068D-1E32-435A-A22D-C1C77C8D18BC}" type="sibTrans" cxnId="{838817C8-10A5-4E3F-8948-3B64E9E11ED9}">
      <dgm:prSet/>
      <dgm:spPr/>
      <dgm:t>
        <a:bodyPr/>
        <a:lstStyle/>
        <a:p>
          <a:endParaRPr lang="en-US"/>
        </a:p>
      </dgm:t>
    </dgm:pt>
    <dgm:pt modelId="{CC0B796E-4665-498C-A378-24B53E155620}" type="parTrans" cxnId="{838817C8-10A5-4E3F-8948-3B64E9E11ED9}">
      <dgm:prSet/>
      <dgm:spPr/>
      <dgm:t>
        <a:bodyPr/>
        <a:lstStyle/>
        <a:p>
          <a:endParaRPr lang="en-US"/>
        </a:p>
      </dgm:t>
    </dgm:pt>
    <dgm:pt modelId="{7CE9A73F-0AFC-40B1-8F60-2D28B36571EB}">
      <dgm:prSet/>
      <dgm:spPr/>
      <dgm:t>
        <a:bodyPr/>
        <a:lstStyle/>
        <a:p>
          <a:pPr>
            <a:buFont typeface="Symbol" panose="05050102010706020507" pitchFamily="18" charset="2"/>
            <a:buChar char=""/>
          </a:pPr>
          <a:r>
            <a:rPr lang="en-US">
              <a:latin typeface="Century Gothic" panose="020B0502020202020204" pitchFamily="34" charset="0"/>
            </a:rPr>
            <a:t>Emergency Response Plans &amp; ICS</a:t>
          </a:r>
        </a:p>
      </dgm:t>
    </dgm:pt>
    <dgm:pt modelId="{218A7BD1-219D-4106-BD54-6971C3A4C605}" type="parTrans" cxnId="{5098E47A-9D40-4E4D-9A9A-A3106E6853CA}">
      <dgm:prSet/>
      <dgm:spPr/>
      <dgm:t>
        <a:bodyPr/>
        <a:lstStyle/>
        <a:p>
          <a:endParaRPr lang="en-US"/>
        </a:p>
      </dgm:t>
    </dgm:pt>
    <dgm:pt modelId="{3A904916-C8A3-45D0-9013-50BA49A13821}" type="sibTrans" cxnId="{5098E47A-9D40-4E4D-9A9A-A3106E6853CA}">
      <dgm:prSet/>
      <dgm:spPr/>
      <dgm:t>
        <a:bodyPr/>
        <a:lstStyle/>
        <a:p>
          <a:endParaRPr lang="en-US"/>
        </a:p>
      </dgm:t>
    </dgm:pt>
    <dgm:pt modelId="{ADB87E6F-30E9-449B-AC89-BCFBCB99703B}">
      <dgm:prSet/>
      <dgm:spPr/>
      <dgm:t>
        <a:bodyPr/>
        <a:lstStyle/>
        <a:p>
          <a:pPr>
            <a:buFont typeface="Symbol" panose="05050102010706020507" pitchFamily="18" charset="2"/>
            <a:buChar char=""/>
          </a:pPr>
          <a:r>
            <a:rPr lang="en-US">
              <a:latin typeface="Century Gothic" panose="020B0502020202020204" pitchFamily="34" charset="0"/>
            </a:rPr>
            <a:t>Open Meetings</a:t>
          </a:r>
        </a:p>
      </dgm:t>
    </dgm:pt>
    <dgm:pt modelId="{6CC103DE-27CD-4CF3-AC9B-2D9C1DC201B3}" type="parTrans" cxnId="{1345FE17-1573-44FD-9F8C-34E152C1A6BF}">
      <dgm:prSet/>
      <dgm:spPr/>
      <dgm:t>
        <a:bodyPr/>
        <a:lstStyle/>
        <a:p>
          <a:endParaRPr lang="en-US"/>
        </a:p>
      </dgm:t>
    </dgm:pt>
    <dgm:pt modelId="{69794E63-B69A-4BCC-8D79-B72FBE061505}" type="sibTrans" cxnId="{1345FE17-1573-44FD-9F8C-34E152C1A6BF}">
      <dgm:prSet/>
      <dgm:spPr/>
      <dgm:t>
        <a:bodyPr/>
        <a:lstStyle/>
        <a:p>
          <a:endParaRPr lang="en-US"/>
        </a:p>
      </dgm:t>
    </dgm:pt>
    <dgm:pt modelId="{C01DE8DB-1413-4C35-AB9A-0E442C237827}">
      <dgm:prSet/>
      <dgm:spPr>
        <a:solidFill>
          <a:schemeClr val="accent5">
            <a:lumMod val="60000"/>
            <a:lumOff val="40000"/>
          </a:schemeClr>
        </a:solidFill>
      </dgm:spPr>
      <dgm:t>
        <a:bodyPr/>
        <a:lstStyle/>
        <a:p>
          <a:pPr>
            <a:buFont typeface="Symbol" panose="05050102010706020507" pitchFamily="18" charset="2"/>
            <a:buChar char=""/>
          </a:pPr>
          <a:r>
            <a:rPr lang="en-US">
              <a:latin typeface="Century Gothic" panose="020B0502020202020204" pitchFamily="34" charset="0"/>
            </a:rPr>
            <a:t>Telehealth</a:t>
          </a:r>
        </a:p>
      </dgm:t>
    </dgm:pt>
    <dgm:pt modelId="{0A8F1D9B-9B3A-4801-9ADF-90A06054B6BD}" type="parTrans" cxnId="{9DAC1B5E-D310-4D7C-9CF0-88E96FF7C0D6}">
      <dgm:prSet/>
      <dgm:spPr/>
      <dgm:t>
        <a:bodyPr/>
        <a:lstStyle/>
        <a:p>
          <a:endParaRPr lang="en-US"/>
        </a:p>
      </dgm:t>
    </dgm:pt>
    <dgm:pt modelId="{DBEAD689-473E-40C3-8788-00AC11CAF8B3}" type="sibTrans" cxnId="{9DAC1B5E-D310-4D7C-9CF0-88E96FF7C0D6}">
      <dgm:prSet/>
      <dgm:spPr/>
      <dgm:t>
        <a:bodyPr/>
        <a:lstStyle/>
        <a:p>
          <a:endParaRPr lang="en-US"/>
        </a:p>
      </dgm:t>
    </dgm:pt>
    <dgm:pt modelId="{FDCBEBD9-8372-4FC7-8977-E5F67A589C7D}">
      <dgm:prSet/>
      <dgm:spPr>
        <a:solidFill>
          <a:schemeClr val="accent5">
            <a:lumMod val="50000"/>
          </a:schemeClr>
        </a:solidFill>
      </dgm:spPr>
      <dgm:t>
        <a:bodyPr/>
        <a:lstStyle/>
        <a:p>
          <a:pPr>
            <a:buFont typeface="Symbol" panose="05050102010706020507" pitchFamily="18" charset="2"/>
            <a:buChar char=""/>
          </a:pPr>
          <a:r>
            <a:rPr lang="en-US">
              <a:latin typeface="Century Gothic" panose="020B0502020202020204" pitchFamily="34" charset="0"/>
            </a:rPr>
            <a:t>Eviction Moratoriums</a:t>
          </a:r>
        </a:p>
      </dgm:t>
    </dgm:pt>
    <dgm:pt modelId="{F1AE855C-5B65-4E63-BC08-A9B2F41670C8}" type="parTrans" cxnId="{8B64DB7F-6170-4839-A2B8-FEC050869AC9}">
      <dgm:prSet/>
      <dgm:spPr/>
      <dgm:t>
        <a:bodyPr/>
        <a:lstStyle/>
        <a:p>
          <a:endParaRPr lang="en-US"/>
        </a:p>
      </dgm:t>
    </dgm:pt>
    <dgm:pt modelId="{63EB2224-BCBA-4A9E-8BFE-B751E8F4A679}" type="sibTrans" cxnId="{8B64DB7F-6170-4839-A2B8-FEC050869AC9}">
      <dgm:prSet/>
      <dgm:spPr/>
      <dgm:t>
        <a:bodyPr/>
        <a:lstStyle/>
        <a:p>
          <a:endParaRPr lang="en-US"/>
        </a:p>
      </dgm:t>
    </dgm:pt>
    <dgm:pt modelId="{B718A48D-1A04-45DC-BF8C-B8313E01733F}">
      <dgm:prSet/>
      <dgm:spPr>
        <a:solidFill>
          <a:schemeClr val="accent5">
            <a:lumMod val="50000"/>
          </a:schemeClr>
        </a:solidFill>
      </dgm:spPr>
      <dgm:t>
        <a:bodyPr/>
        <a:lstStyle/>
        <a:p>
          <a:pPr>
            <a:buFont typeface="Symbol" panose="05050102010706020507" pitchFamily="18" charset="2"/>
            <a:buChar char=""/>
          </a:pPr>
          <a:r>
            <a:rPr lang="en-US">
              <a:latin typeface="Century Gothic" panose="020B0502020202020204" pitchFamily="34" charset="0"/>
            </a:rPr>
            <a:t>Unemployment Benefits</a:t>
          </a:r>
        </a:p>
      </dgm:t>
    </dgm:pt>
    <dgm:pt modelId="{46172AE7-D052-479C-9157-1F8AAECBA8D3}" type="parTrans" cxnId="{3A546BE0-A5CE-4B25-B957-05E31918DA17}">
      <dgm:prSet/>
      <dgm:spPr/>
      <dgm:t>
        <a:bodyPr/>
        <a:lstStyle/>
        <a:p>
          <a:endParaRPr lang="en-US"/>
        </a:p>
      </dgm:t>
    </dgm:pt>
    <dgm:pt modelId="{34D79DA8-15D6-45E5-8F02-20AAC12F4683}" type="sibTrans" cxnId="{3A546BE0-A5CE-4B25-B957-05E31918DA17}">
      <dgm:prSet/>
      <dgm:spPr/>
      <dgm:t>
        <a:bodyPr/>
        <a:lstStyle/>
        <a:p>
          <a:endParaRPr lang="en-US"/>
        </a:p>
      </dgm:t>
    </dgm:pt>
    <dgm:pt modelId="{3A01784C-5DDE-4170-812B-62ACE701E4A0}">
      <dgm:prSet/>
      <dgm:spPr>
        <a:solidFill>
          <a:schemeClr val="accent5">
            <a:lumMod val="50000"/>
          </a:schemeClr>
        </a:solidFill>
      </dgm:spPr>
      <dgm:t>
        <a:bodyPr/>
        <a:lstStyle/>
        <a:p>
          <a:pPr rtl="0">
            <a:buFont typeface="Symbol" panose="05050102010706020507" pitchFamily="18" charset="2"/>
            <a:buChar char=""/>
          </a:pPr>
          <a:r>
            <a:rPr lang="en-US">
              <a:latin typeface="Century Gothic"/>
            </a:rPr>
            <a:t>Correctional Populations</a:t>
          </a:r>
        </a:p>
      </dgm:t>
    </dgm:pt>
    <dgm:pt modelId="{9B3FAAB4-1EB0-4563-A9E5-A8E95A879558}" type="parTrans" cxnId="{BF31B3A5-E928-4F16-B167-4B553328EE56}">
      <dgm:prSet/>
      <dgm:spPr/>
      <dgm:t>
        <a:bodyPr/>
        <a:lstStyle/>
        <a:p>
          <a:endParaRPr lang="en-US"/>
        </a:p>
      </dgm:t>
    </dgm:pt>
    <dgm:pt modelId="{91ACBF27-6255-42D1-BC93-07903845209E}" type="sibTrans" cxnId="{BF31B3A5-E928-4F16-B167-4B553328EE56}">
      <dgm:prSet/>
      <dgm:spPr/>
      <dgm:t>
        <a:bodyPr/>
        <a:lstStyle/>
        <a:p>
          <a:endParaRPr lang="en-US"/>
        </a:p>
      </dgm:t>
    </dgm:pt>
    <dgm:pt modelId="{51491129-CEEC-4E47-94A0-F0C223F8AABF}">
      <dgm:prSet/>
      <dgm:spPr>
        <a:solidFill>
          <a:schemeClr val="accent5">
            <a:lumMod val="50000"/>
          </a:schemeClr>
        </a:solidFill>
      </dgm:spPr>
      <dgm:t>
        <a:bodyPr/>
        <a:lstStyle/>
        <a:p>
          <a:pPr>
            <a:buFont typeface="Symbol" panose="05050102010706020507" pitchFamily="18" charset="2"/>
            <a:buChar char=""/>
          </a:pPr>
          <a:r>
            <a:rPr lang="en-US">
              <a:latin typeface="Century Gothic" panose="020B0502020202020204" pitchFamily="34" charset="0"/>
            </a:rPr>
            <a:t>Remote/Virtual Flexibilities</a:t>
          </a:r>
        </a:p>
      </dgm:t>
    </dgm:pt>
    <dgm:pt modelId="{42E12E89-E379-4D52-8F6C-57EBEA10CB9A}" type="parTrans" cxnId="{9CE890F3-CF49-49D8-BB48-3930B33111BF}">
      <dgm:prSet/>
      <dgm:spPr/>
      <dgm:t>
        <a:bodyPr/>
        <a:lstStyle/>
        <a:p>
          <a:endParaRPr lang="en-US"/>
        </a:p>
      </dgm:t>
    </dgm:pt>
    <dgm:pt modelId="{421D8C9F-7110-46D9-8243-E1E9E952EABF}" type="sibTrans" cxnId="{9CE890F3-CF49-49D8-BB48-3930B33111BF}">
      <dgm:prSet/>
      <dgm:spPr/>
      <dgm:t>
        <a:bodyPr/>
        <a:lstStyle/>
        <a:p>
          <a:endParaRPr lang="en-US"/>
        </a:p>
      </dgm:t>
    </dgm:pt>
    <dgm:pt modelId="{A4B1C869-2297-4302-B6DD-18172124F3DA}">
      <dgm:prSet/>
      <dgm:spPr>
        <a:solidFill>
          <a:schemeClr val="accent5">
            <a:lumMod val="50000"/>
          </a:schemeClr>
        </a:solidFill>
      </dgm:spPr>
      <dgm:t>
        <a:bodyPr/>
        <a:lstStyle/>
        <a:p>
          <a:pPr>
            <a:buFont typeface="Symbol" panose="05050102010706020507" pitchFamily="18" charset="2"/>
            <a:buChar char=""/>
          </a:pPr>
          <a:r>
            <a:rPr lang="en-US">
              <a:latin typeface="Century Gothic" panose="020B0502020202020204" pitchFamily="34" charset="0"/>
            </a:rPr>
            <a:t>Liability Protections &amp; Immunities</a:t>
          </a:r>
        </a:p>
      </dgm:t>
    </dgm:pt>
    <dgm:pt modelId="{A43BB11B-2636-44E5-BDD4-7F7CB69ACF6C}" type="parTrans" cxnId="{C6C08BAB-A687-4BAE-B083-A2F4330B57B3}">
      <dgm:prSet/>
      <dgm:spPr/>
      <dgm:t>
        <a:bodyPr/>
        <a:lstStyle/>
        <a:p>
          <a:endParaRPr lang="en-US"/>
        </a:p>
      </dgm:t>
    </dgm:pt>
    <dgm:pt modelId="{D0B36DDE-6171-4E42-8687-490DBDE636EB}" type="sibTrans" cxnId="{C6C08BAB-A687-4BAE-B083-A2F4330B57B3}">
      <dgm:prSet/>
      <dgm:spPr/>
      <dgm:t>
        <a:bodyPr/>
        <a:lstStyle/>
        <a:p>
          <a:endParaRPr lang="en-US"/>
        </a:p>
      </dgm:t>
    </dgm:pt>
    <dgm:pt modelId="{F6F47D8D-2006-4F2B-B81D-6C6021837D38}">
      <dgm:prSet/>
      <dgm:spPr>
        <a:solidFill>
          <a:schemeClr val="accent5">
            <a:lumMod val="50000"/>
          </a:schemeClr>
        </a:solidFill>
      </dgm:spPr>
      <dgm:t>
        <a:bodyPr/>
        <a:lstStyle/>
        <a:p>
          <a:pPr algn="ctr">
            <a:buFont typeface="Symbol" panose="05050102010706020507" pitchFamily="18" charset="2"/>
            <a:buChar char=""/>
          </a:pPr>
          <a:r>
            <a:rPr lang="en-US">
              <a:latin typeface="Century Gothic" panose="020B0502020202020204" pitchFamily="34" charset="0"/>
            </a:rPr>
            <a:t>Licensing &amp; Scope of Practice</a:t>
          </a:r>
        </a:p>
      </dgm:t>
    </dgm:pt>
    <dgm:pt modelId="{28FD15E6-226A-4239-B1BF-4EFE88E7CC84}" type="parTrans" cxnId="{BB70F958-2147-48A0-A9F0-FCCCA618CA99}">
      <dgm:prSet/>
      <dgm:spPr/>
      <dgm:t>
        <a:bodyPr/>
        <a:lstStyle/>
        <a:p>
          <a:endParaRPr lang="en-US"/>
        </a:p>
      </dgm:t>
    </dgm:pt>
    <dgm:pt modelId="{68F69D7C-6CA8-4D45-A153-8ED26B58CC4C}" type="sibTrans" cxnId="{BB70F958-2147-48A0-A9F0-FCCCA618CA99}">
      <dgm:prSet/>
      <dgm:spPr/>
      <dgm:t>
        <a:bodyPr/>
        <a:lstStyle/>
        <a:p>
          <a:endParaRPr lang="en-US"/>
        </a:p>
      </dgm:t>
    </dgm:pt>
    <dgm:pt modelId="{3E309C4D-01CE-4862-91E1-A364AFF9FF03}">
      <dgm:prSet/>
      <dgm:spPr>
        <a:solidFill>
          <a:schemeClr val="accent5">
            <a:lumMod val="50000"/>
          </a:schemeClr>
        </a:solidFill>
      </dgm:spPr>
      <dgm:t>
        <a:bodyPr/>
        <a:lstStyle/>
        <a:p>
          <a:r>
            <a:rPr lang="en-US">
              <a:latin typeface="Century Gothic" panose="020B0502020202020204" pitchFamily="34" charset="0"/>
            </a:rPr>
            <a:t>Food Programs</a:t>
          </a:r>
        </a:p>
      </dgm:t>
    </dgm:pt>
    <dgm:pt modelId="{C94DEB5A-249D-4063-B3F7-071723801966}" type="parTrans" cxnId="{46D03CF5-E113-4F73-A048-053AE6CA839E}">
      <dgm:prSet/>
      <dgm:spPr/>
      <dgm:t>
        <a:bodyPr/>
        <a:lstStyle/>
        <a:p>
          <a:endParaRPr lang="en-US"/>
        </a:p>
      </dgm:t>
    </dgm:pt>
    <dgm:pt modelId="{56E860D4-251B-4DDE-942F-C7D9C257B158}" type="sibTrans" cxnId="{46D03CF5-E113-4F73-A048-053AE6CA839E}">
      <dgm:prSet/>
      <dgm:spPr/>
      <dgm:t>
        <a:bodyPr/>
        <a:lstStyle/>
        <a:p>
          <a:endParaRPr lang="en-US"/>
        </a:p>
      </dgm:t>
    </dgm:pt>
    <dgm:pt modelId="{5DB4B69B-620F-4A2B-BEEC-D73A7F11537F}" type="pres">
      <dgm:prSet presAssocID="{074DC09E-FAE0-4DD1-92D7-D28C19963D42}" presName="diagram" presStyleCnt="0">
        <dgm:presLayoutVars>
          <dgm:dir/>
          <dgm:resizeHandles val="exact"/>
        </dgm:presLayoutVars>
      </dgm:prSet>
      <dgm:spPr/>
    </dgm:pt>
    <dgm:pt modelId="{C6C1072D-3F25-47AF-ADD5-2D0A49A9FF4C}" type="pres">
      <dgm:prSet presAssocID="{B61E8CEB-EF91-456F-8AC0-9B6486A07EED}" presName="node" presStyleLbl="node1" presStyleIdx="0" presStyleCnt="28">
        <dgm:presLayoutVars>
          <dgm:bulletEnabled val="1"/>
        </dgm:presLayoutVars>
      </dgm:prSet>
      <dgm:spPr/>
    </dgm:pt>
    <dgm:pt modelId="{D5CAE319-4540-4CC3-934C-2F895EC9C409}" type="pres">
      <dgm:prSet presAssocID="{308B212B-43B4-4379-8D83-DE3E55343600}" presName="sibTrans" presStyleCnt="0"/>
      <dgm:spPr/>
    </dgm:pt>
    <dgm:pt modelId="{0CD177C4-5FD4-4FD8-961A-5C6BDE7C69E8}" type="pres">
      <dgm:prSet presAssocID="{A7ABBD47-D15F-45C7-BE17-AB5918DFE5EF}" presName="node" presStyleLbl="node1" presStyleIdx="1" presStyleCnt="28">
        <dgm:presLayoutVars>
          <dgm:bulletEnabled val="1"/>
        </dgm:presLayoutVars>
      </dgm:prSet>
      <dgm:spPr/>
    </dgm:pt>
    <dgm:pt modelId="{38E1360C-3330-493B-8EA2-32EE57209582}" type="pres">
      <dgm:prSet presAssocID="{36404E09-9F65-4CC8-A3B4-EA682AEA9548}" presName="sibTrans" presStyleCnt="0"/>
      <dgm:spPr/>
    </dgm:pt>
    <dgm:pt modelId="{9F93021D-CB3C-4F78-BB22-2F98EA25A5CA}" type="pres">
      <dgm:prSet presAssocID="{1F2D1034-5BD5-4C7F-BD4D-A9C55225F59D}" presName="node" presStyleLbl="node1" presStyleIdx="2" presStyleCnt="28">
        <dgm:presLayoutVars>
          <dgm:bulletEnabled val="1"/>
        </dgm:presLayoutVars>
      </dgm:prSet>
      <dgm:spPr/>
    </dgm:pt>
    <dgm:pt modelId="{55DD696E-C539-405B-A1C3-512C5882EFBA}" type="pres">
      <dgm:prSet presAssocID="{F478EC95-457D-4779-9D7F-DBFDFFF9B1E1}" presName="sibTrans" presStyleCnt="0"/>
      <dgm:spPr/>
    </dgm:pt>
    <dgm:pt modelId="{AE21DD24-9286-4A95-BCE3-E92D1F504350}" type="pres">
      <dgm:prSet presAssocID="{8B363858-9E6A-4EB7-8D7B-83749BC85F5A}" presName="node" presStyleLbl="node1" presStyleIdx="3" presStyleCnt="28">
        <dgm:presLayoutVars>
          <dgm:bulletEnabled val="1"/>
        </dgm:presLayoutVars>
      </dgm:prSet>
      <dgm:spPr/>
    </dgm:pt>
    <dgm:pt modelId="{97A48DF4-6DD6-4E89-9EA4-AD2C3D349CE9}" type="pres">
      <dgm:prSet presAssocID="{2D782F56-3A09-470D-9C54-216AAFDCF277}" presName="sibTrans" presStyleCnt="0"/>
      <dgm:spPr/>
    </dgm:pt>
    <dgm:pt modelId="{63D478AD-1F71-4E21-A9EE-6A4EF18C7833}" type="pres">
      <dgm:prSet presAssocID="{2044C20C-D226-43CF-98D7-5DB672CC29F8}" presName="node" presStyleLbl="node1" presStyleIdx="4" presStyleCnt="28">
        <dgm:presLayoutVars>
          <dgm:bulletEnabled val="1"/>
        </dgm:presLayoutVars>
      </dgm:prSet>
      <dgm:spPr/>
    </dgm:pt>
    <dgm:pt modelId="{8E086FDA-9240-4481-AF55-AA44061354EC}" type="pres">
      <dgm:prSet presAssocID="{02B76AC4-45C5-4A0D-8753-4166DDC24E1B}" presName="sibTrans" presStyleCnt="0"/>
      <dgm:spPr/>
    </dgm:pt>
    <dgm:pt modelId="{8DE35C1D-DCF1-40A1-A0F2-718EE0F57A2A}" type="pres">
      <dgm:prSet presAssocID="{50FD2B46-D8BB-4A13-A798-953DA906910A}" presName="node" presStyleLbl="node1" presStyleIdx="5" presStyleCnt="28">
        <dgm:presLayoutVars>
          <dgm:bulletEnabled val="1"/>
        </dgm:presLayoutVars>
      </dgm:prSet>
      <dgm:spPr/>
    </dgm:pt>
    <dgm:pt modelId="{DA6F88B0-6035-483A-A802-E14BD85BA899}" type="pres">
      <dgm:prSet presAssocID="{4CEDE246-FBC6-4890-8CB4-E118C41BD6D0}" presName="sibTrans" presStyleCnt="0"/>
      <dgm:spPr/>
    </dgm:pt>
    <dgm:pt modelId="{84C72F96-DAD2-4858-8226-EA8D3B6F5B9B}" type="pres">
      <dgm:prSet presAssocID="{E72F4503-ACE4-4D54-91D8-079F7DFB51B4}" presName="node" presStyleLbl="node1" presStyleIdx="6" presStyleCnt="28">
        <dgm:presLayoutVars>
          <dgm:bulletEnabled val="1"/>
        </dgm:presLayoutVars>
      </dgm:prSet>
      <dgm:spPr/>
    </dgm:pt>
    <dgm:pt modelId="{025CD02F-DA37-41EE-BB4A-AC96881CD63F}" type="pres">
      <dgm:prSet presAssocID="{B9915E9A-5D4B-4AA5-9DB5-D0B1C046B63B}" presName="sibTrans" presStyleCnt="0"/>
      <dgm:spPr/>
    </dgm:pt>
    <dgm:pt modelId="{09F00071-1498-44DB-B86F-EEC0FC816CFF}" type="pres">
      <dgm:prSet presAssocID="{3B74D5E5-6C40-4C26-8D68-87467CFE0DB5}" presName="node" presStyleLbl="node1" presStyleIdx="7" presStyleCnt="28">
        <dgm:presLayoutVars>
          <dgm:bulletEnabled val="1"/>
        </dgm:presLayoutVars>
      </dgm:prSet>
      <dgm:spPr/>
    </dgm:pt>
    <dgm:pt modelId="{7CCAF7DD-DBAF-455D-84B9-0F786FBE67B8}" type="pres">
      <dgm:prSet presAssocID="{3555F7B2-F070-47D7-AEDE-B450B2884F43}" presName="sibTrans" presStyleCnt="0"/>
      <dgm:spPr/>
    </dgm:pt>
    <dgm:pt modelId="{A5E8A0A9-9DFA-45B7-824D-CD272A83C782}" type="pres">
      <dgm:prSet presAssocID="{AD8C063B-1225-4D96-A3E7-0420917CFCBE}" presName="node" presStyleLbl="node1" presStyleIdx="8" presStyleCnt="28">
        <dgm:presLayoutVars>
          <dgm:bulletEnabled val="1"/>
        </dgm:presLayoutVars>
      </dgm:prSet>
      <dgm:spPr/>
    </dgm:pt>
    <dgm:pt modelId="{20F85B6D-65B6-482B-A260-5F6F23501E32}" type="pres">
      <dgm:prSet presAssocID="{4B105246-D3C9-4163-8FD5-6F28AAB063AF}" presName="sibTrans" presStyleCnt="0"/>
      <dgm:spPr/>
    </dgm:pt>
    <dgm:pt modelId="{2F77745C-11AA-4FDE-A13D-657D190F6C09}" type="pres">
      <dgm:prSet presAssocID="{CAA4EFD0-90D0-4B3C-8DFF-20FCCB28A133}" presName="node" presStyleLbl="node1" presStyleIdx="9" presStyleCnt="28">
        <dgm:presLayoutVars>
          <dgm:bulletEnabled val="1"/>
        </dgm:presLayoutVars>
      </dgm:prSet>
      <dgm:spPr/>
    </dgm:pt>
    <dgm:pt modelId="{0800D7F2-7B29-4B96-9E6D-9FE6D9C4CF57}" type="pres">
      <dgm:prSet presAssocID="{FCB8B928-96D9-4C4B-BCB7-6F763397E2EE}" presName="sibTrans" presStyleCnt="0"/>
      <dgm:spPr/>
    </dgm:pt>
    <dgm:pt modelId="{28DC221B-674F-4A3E-915C-7D7E0154AA13}" type="pres">
      <dgm:prSet presAssocID="{4DD49CCA-B283-4BBE-862A-BF94CD190D75}" presName="node" presStyleLbl="node1" presStyleIdx="10" presStyleCnt="28">
        <dgm:presLayoutVars>
          <dgm:bulletEnabled val="1"/>
        </dgm:presLayoutVars>
      </dgm:prSet>
      <dgm:spPr/>
    </dgm:pt>
    <dgm:pt modelId="{CD17DE4E-B41A-4CA8-99FA-82239D49C85E}" type="pres">
      <dgm:prSet presAssocID="{989ECF7B-EE3E-4388-A49A-847B5CAC1BE2}" presName="sibTrans" presStyleCnt="0"/>
      <dgm:spPr/>
    </dgm:pt>
    <dgm:pt modelId="{89E6CBD0-7283-42AA-B74A-C4BE45E33D38}" type="pres">
      <dgm:prSet presAssocID="{9C6F3C0E-CF18-4AF7-BC59-D1358C1125CB}" presName="node" presStyleLbl="node1" presStyleIdx="11" presStyleCnt="28">
        <dgm:presLayoutVars>
          <dgm:bulletEnabled val="1"/>
        </dgm:presLayoutVars>
      </dgm:prSet>
      <dgm:spPr/>
    </dgm:pt>
    <dgm:pt modelId="{56AF354D-0EAC-45B6-BE85-3D85D3A49BF5}" type="pres">
      <dgm:prSet presAssocID="{0232D348-2650-4741-B7E0-FD0DCEA4D840}" presName="sibTrans" presStyleCnt="0"/>
      <dgm:spPr/>
    </dgm:pt>
    <dgm:pt modelId="{55F7DAE6-4A36-4C37-8F71-1AFE09825ACD}" type="pres">
      <dgm:prSet presAssocID="{CB2A23B4-C020-4FDB-986A-EF4F5FE1E3D7}" presName="node" presStyleLbl="node1" presStyleIdx="12" presStyleCnt="28">
        <dgm:presLayoutVars>
          <dgm:bulletEnabled val="1"/>
        </dgm:presLayoutVars>
      </dgm:prSet>
      <dgm:spPr/>
    </dgm:pt>
    <dgm:pt modelId="{DF1E7FBF-72C7-414E-B4D4-146EFFD3F0E0}" type="pres">
      <dgm:prSet presAssocID="{23492951-FA92-447D-9F8A-127CC2B3A964}" presName="sibTrans" presStyleCnt="0"/>
      <dgm:spPr/>
    </dgm:pt>
    <dgm:pt modelId="{9D4A3BB1-F2D5-41C6-ACF2-5788B96FC6CE}" type="pres">
      <dgm:prSet presAssocID="{40BE9C84-EC3A-48D9-8B9C-731E81D61DD7}" presName="node" presStyleLbl="node1" presStyleIdx="13" presStyleCnt="28">
        <dgm:presLayoutVars>
          <dgm:bulletEnabled val="1"/>
        </dgm:presLayoutVars>
      </dgm:prSet>
      <dgm:spPr/>
    </dgm:pt>
    <dgm:pt modelId="{BF4BCD58-A3BC-41F2-B27C-D0B9CA18A332}" type="pres">
      <dgm:prSet presAssocID="{27AF5E43-8056-423D-84AE-AA487C8C1F8B}" presName="sibTrans" presStyleCnt="0"/>
      <dgm:spPr/>
    </dgm:pt>
    <dgm:pt modelId="{D61A558C-2605-4016-AFAC-6C7EC9F58F11}" type="pres">
      <dgm:prSet presAssocID="{F149AD08-3CB9-4DFA-A566-6FCD08B5F5CD}" presName="node" presStyleLbl="node1" presStyleIdx="14" presStyleCnt="28">
        <dgm:presLayoutVars>
          <dgm:bulletEnabled val="1"/>
        </dgm:presLayoutVars>
      </dgm:prSet>
      <dgm:spPr/>
    </dgm:pt>
    <dgm:pt modelId="{C6E502C8-45A8-41CE-B58F-9ED63D86733F}" type="pres">
      <dgm:prSet presAssocID="{DF7E8A16-4BB5-40EB-B994-6F91590CE50E}" presName="sibTrans" presStyleCnt="0"/>
      <dgm:spPr/>
    </dgm:pt>
    <dgm:pt modelId="{90513DF9-A7C7-4F70-B15C-4A246CA969E3}" type="pres">
      <dgm:prSet presAssocID="{3FE37088-199F-4390-ABD4-DA0174E1933F}" presName="node" presStyleLbl="node1" presStyleIdx="15" presStyleCnt="28" custLinFactNeighborX="1278" custLinFactNeighborY="109">
        <dgm:presLayoutVars>
          <dgm:bulletEnabled val="1"/>
        </dgm:presLayoutVars>
      </dgm:prSet>
      <dgm:spPr/>
    </dgm:pt>
    <dgm:pt modelId="{EEB7B307-BF1A-4EF6-BF0A-B8D84903EFB7}" type="pres">
      <dgm:prSet presAssocID="{C4A39F47-CCD6-448C-8E15-F9952491C0C9}" presName="sibTrans" presStyleCnt="0"/>
      <dgm:spPr/>
    </dgm:pt>
    <dgm:pt modelId="{48242BA6-653A-44C0-9C54-9B03E3E329F4}" type="pres">
      <dgm:prSet presAssocID="{141A3943-5780-4410-A5CA-31A540791E31}" presName="node" presStyleLbl="node1" presStyleIdx="16" presStyleCnt="28" custLinFactNeighborX="1278" custLinFactNeighborY="109">
        <dgm:presLayoutVars>
          <dgm:bulletEnabled val="1"/>
        </dgm:presLayoutVars>
      </dgm:prSet>
      <dgm:spPr/>
    </dgm:pt>
    <dgm:pt modelId="{C56AF1AE-B7B4-482F-92B7-80D40A773683}" type="pres">
      <dgm:prSet presAssocID="{99D8068D-1E32-435A-A22D-C1C77C8D18BC}" presName="sibTrans" presStyleCnt="0"/>
      <dgm:spPr/>
    </dgm:pt>
    <dgm:pt modelId="{C22EC3CF-3B11-4E52-932F-C94B68279CD5}" type="pres">
      <dgm:prSet presAssocID="{59EC2683-628A-45C2-A6A6-82DFED4FF6C3}" presName="node" presStyleLbl="node1" presStyleIdx="17" presStyleCnt="28" custLinFactNeighborX="1278" custLinFactNeighborY="109">
        <dgm:presLayoutVars>
          <dgm:bulletEnabled val="1"/>
        </dgm:presLayoutVars>
      </dgm:prSet>
      <dgm:spPr/>
    </dgm:pt>
    <dgm:pt modelId="{FF2254E2-0428-4C06-B125-614C0D25C67B}" type="pres">
      <dgm:prSet presAssocID="{4399A17D-EEBC-4150-B443-D72AED265E5D}" presName="sibTrans" presStyleCnt="0"/>
      <dgm:spPr/>
    </dgm:pt>
    <dgm:pt modelId="{8D627ED6-312D-4515-BFB0-89391B71C95A}" type="pres">
      <dgm:prSet presAssocID="{7CE9A73F-0AFC-40B1-8F60-2D28B36571EB}" presName="node" presStyleLbl="node1" presStyleIdx="18" presStyleCnt="28">
        <dgm:presLayoutVars>
          <dgm:bulletEnabled val="1"/>
        </dgm:presLayoutVars>
      </dgm:prSet>
      <dgm:spPr/>
    </dgm:pt>
    <dgm:pt modelId="{787D74CC-9136-45D9-B3E9-94F852DDA587}" type="pres">
      <dgm:prSet presAssocID="{3A904916-C8A3-45D0-9013-50BA49A13821}" presName="sibTrans" presStyleCnt="0"/>
      <dgm:spPr/>
    </dgm:pt>
    <dgm:pt modelId="{9FADDAD2-3C46-46B1-909B-A4FAD24336F2}" type="pres">
      <dgm:prSet presAssocID="{ADB87E6F-30E9-449B-AC89-BCFBCB99703B}" presName="node" presStyleLbl="node1" presStyleIdx="19" presStyleCnt="28">
        <dgm:presLayoutVars>
          <dgm:bulletEnabled val="1"/>
        </dgm:presLayoutVars>
      </dgm:prSet>
      <dgm:spPr/>
    </dgm:pt>
    <dgm:pt modelId="{A6EBFAD3-D9D5-420A-87A4-CE6C7E80DDEB}" type="pres">
      <dgm:prSet presAssocID="{69794E63-B69A-4BCC-8D79-B72FBE061505}" presName="sibTrans" presStyleCnt="0"/>
      <dgm:spPr/>
    </dgm:pt>
    <dgm:pt modelId="{D5BB73FD-F7D5-4058-B66F-369BF65A9D6D}" type="pres">
      <dgm:prSet presAssocID="{51491129-CEEC-4E47-94A0-F0C223F8AABF}" presName="node" presStyleLbl="node1" presStyleIdx="20" presStyleCnt="28">
        <dgm:presLayoutVars>
          <dgm:bulletEnabled val="1"/>
        </dgm:presLayoutVars>
      </dgm:prSet>
      <dgm:spPr/>
    </dgm:pt>
    <dgm:pt modelId="{F8E936A5-D2C8-4EF3-A731-FB7B44A8C7BF}" type="pres">
      <dgm:prSet presAssocID="{421D8C9F-7110-46D9-8243-E1E9E952EABF}" presName="sibTrans" presStyleCnt="0"/>
      <dgm:spPr/>
    </dgm:pt>
    <dgm:pt modelId="{7E0F31F1-8F2B-4FA2-828D-1FCC1F5463B7}" type="pres">
      <dgm:prSet presAssocID="{A4B1C869-2297-4302-B6DD-18172124F3DA}" presName="node" presStyleLbl="node1" presStyleIdx="21" presStyleCnt="28">
        <dgm:presLayoutVars>
          <dgm:bulletEnabled val="1"/>
        </dgm:presLayoutVars>
      </dgm:prSet>
      <dgm:spPr/>
    </dgm:pt>
    <dgm:pt modelId="{7510160C-2150-4A00-AEB3-457AC290CBC1}" type="pres">
      <dgm:prSet presAssocID="{D0B36DDE-6171-4E42-8687-490DBDE636EB}" presName="sibTrans" presStyleCnt="0"/>
      <dgm:spPr/>
    </dgm:pt>
    <dgm:pt modelId="{4B1501AF-7496-41C1-9800-CF097D1E2E70}" type="pres">
      <dgm:prSet presAssocID="{F6F47D8D-2006-4F2B-B81D-6C6021837D38}" presName="node" presStyleLbl="node1" presStyleIdx="22" presStyleCnt="28">
        <dgm:presLayoutVars>
          <dgm:bulletEnabled val="1"/>
        </dgm:presLayoutVars>
      </dgm:prSet>
      <dgm:spPr/>
    </dgm:pt>
    <dgm:pt modelId="{5DDAE4BD-0CEE-467D-B942-2F248EEF7DA6}" type="pres">
      <dgm:prSet presAssocID="{68F69D7C-6CA8-4D45-A153-8ED26B58CC4C}" presName="sibTrans" presStyleCnt="0"/>
      <dgm:spPr/>
    </dgm:pt>
    <dgm:pt modelId="{2B8DCEC5-E2CE-4867-B98F-C8380EEA4E20}" type="pres">
      <dgm:prSet presAssocID="{C01DE8DB-1413-4C35-AB9A-0E442C237827}" presName="node" presStyleLbl="node1" presStyleIdx="23" presStyleCnt="28">
        <dgm:presLayoutVars>
          <dgm:bulletEnabled val="1"/>
        </dgm:presLayoutVars>
      </dgm:prSet>
      <dgm:spPr/>
    </dgm:pt>
    <dgm:pt modelId="{767AC0CD-2B79-4089-8251-71D6691B1633}" type="pres">
      <dgm:prSet presAssocID="{DBEAD689-473E-40C3-8788-00AC11CAF8B3}" presName="sibTrans" presStyleCnt="0"/>
      <dgm:spPr/>
    </dgm:pt>
    <dgm:pt modelId="{A05B69AE-C5C4-4CC9-BE29-BE1406698A96}" type="pres">
      <dgm:prSet presAssocID="{FDCBEBD9-8372-4FC7-8977-E5F67A589C7D}" presName="node" presStyleLbl="node1" presStyleIdx="24" presStyleCnt="28">
        <dgm:presLayoutVars>
          <dgm:bulletEnabled val="1"/>
        </dgm:presLayoutVars>
      </dgm:prSet>
      <dgm:spPr/>
    </dgm:pt>
    <dgm:pt modelId="{A87A3810-A6BF-45FE-A669-E9E08C4051F2}" type="pres">
      <dgm:prSet presAssocID="{63EB2224-BCBA-4A9E-8BFE-B751E8F4A679}" presName="sibTrans" presStyleCnt="0"/>
      <dgm:spPr/>
    </dgm:pt>
    <dgm:pt modelId="{19969A5D-0259-4205-BEE9-E8689EEBBFA3}" type="pres">
      <dgm:prSet presAssocID="{B718A48D-1A04-45DC-BF8C-B8313E01733F}" presName="node" presStyleLbl="node1" presStyleIdx="25" presStyleCnt="28">
        <dgm:presLayoutVars>
          <dgm:bulletEnabled val="1"/>
        </dgm:presLayoutVars>
      </dgm:prSet>
      <dgm:spPr/>
    </dgm:pt>
    <dgm:pt modelId="{266351AB-BA56-4749-89EF-89467A1903ED}" type="pres">
      <dgm:prSet presAssocID="{34D79DA8-15D6-45E5-8F02-20AAC12F4683}" presName="sibTrans" presStyleCnt="0"/>
      <dgm:spPr/>
    </dgm:pt>
    <dgm:pt modelId="{FFBFAA27-0A08-43DF-8C55-5A2C0772E703}" type="pres">
      <dgm:prSet presAssocID="{3A01784C-5DDE-4170-812B-62ACE701E4A0}" presName="node" presStyleLbl="node1" presStyleIdx="26" presStyleCnt="28">
        <dgm:presLayoutVars>
          <dgm:bulletEnabled val="1"/>
        </dgm:presLayoutVars>
      </dgm:prSet>
      <dgm:spPr/>
    </dgm:pt>
    <dgm:pt modelId="{C1FB031E-D9D0-4E7A-9A2A-E58744A0AAAE}" type="pres">
      <dgm:prSet presAssocID="{91ACBF27-6255-42D1-BC93-07903845209E}" presName="sibTrans" presStyleCnt="0"/>
      <dgm:spPr/>
    </dgm:pt>
    <dgm:pt modelId="{8C1722BB-83FF-461A-A14E-8ED34A3C3CD5}" type="pres">
      <dgm:prSet presAssocID="{3E309C4D-01CE-4862-91E1-A364AFF9FF03}" presName="node" presStyleLbl="node1" presStyleIdx="27" presStyleCnt="28">
        <dgm:presLayoutVars>
          <dgm:bulletEnabled val="1"/>
        </dgm:presLayoutVars>
      </dgm:prSet>
      <dgm:spPr/>
    </dgm:pt>
  </dgm:ptLst>
  <dgm:cxnLst>
    <dgm:cxn modelId="{03418600-76EF-4766-9F44-BF48C7E9F526}" type="presOf" srcId="{C01DE8DB-1413-4C35-AB9A-0E442C237827}" destId="{2B8DCEC5-E2CE-4867-B98F-C8380EEA4E20}" srcOrd="0" destOrd="0" presId="urn:microsoft.com/office/officeart/2005/8/layout/default"/>
    <dgm:cxn modelId="{E54C6F03-EF98-4886-8A31-EC108E8C5842}" type="presOf" srcId="{ADB87E6F-30E9-449B-AC89-BCFBCB99703B}" destId="{9FADDAD2-3C46-46B1-909B-A4FAD24336F2}" srcOrd="0" destOrd="0" presId="urn:microsoft.com/office/officeart/2005/8/layout/default"/>
    <dgm:cxn modelId="{2F405211-8390-49BE-9B62-74130919FE3B}" srcId="{074DC09E-FAE0-4DD1-92D7-D28C19963D42}" destId="{4DD49CCA-B283-4BBE-862A-BF94CD190D75}" srcOrd="10" destOrd="0" parTransId="{2B143BBE-9753-4CE6-AB26-E16891FF98F8}" sibTransId="{989ECF7B-EE3E-4388-A49A-847B5CAC1BE2}"/>
    <dgm:cxn modelId="{1345FE17-1573-44FD-9F8C-34E152C1A6BF}" srcId="{074DC09E-FAE0-4DD1-92D7-D28C19963D42}" destId="{ADB87E6F-30E9-449B-AC89-BCFBCB99703B}" srcOrd="19" destOrd="0" parTransId="{6CC103DE-27CD-4CF3-AC9B-2D9C1DC201B3}" sibTransId="{69794E63-B69A-4BCC-8D79-B72FBE061505}"/>
    <dgm:cxn modelId="{71560720-9A17-4335-9A81-BC6941F50BD0}" type="presOf" srcId="{CAA4EFD0-90D0-4B3C-8DFF-20FCCB28A133}" destId="{2F77745C-11AA-4FDE-A13D-657D190F6C09}" srcOrd="0" destOrd="0" presId="urn:microsoft.com/office/officeart/2005/8/layout/default"/>
    <dgm:cxn modelId="{0B6FC822-EFB6-41CD-B96E-8C56D31E51F7}" type="presOf" srcId="{E72F4503-ACE4-4D54-91D8-079F7DFB51B4}" destId="{84C72F96-DAD2-4858-8226-EA8D3B6F5B9B}" srcOrd="0" destOrd="0" presId="urn:microsoft.com/office/officeart/2005/8/layout/default"/>
    <dgm:cxn modelId="{F409A524-AEE4-47C5-9822-BE8401E55AD9}" srcId="{074DC09E-FAE0-4DD1-92D7-D28C19963D42}" destId="{59EC2683-628A-45C2-A6A6-82DFED4FF6C3}" srcOrd="17" destOrd="0" parTransId="{9FB8D8D1-D692-4817-AC62-8AA7B70FE128}" sibTransId="{4399A17D-EEBC-4150-B443-D72AED265E5D}"/>
    <dgm:cxn modelId="{72907626-51E5-4DEB-9ECA-802367324E8B}" type="presOf" srcId="{50FD2B46-D8BB-4A13-A798-953DA906910A}" destId="{8DE35C1D-DCF1-40A1-A0F2-718EE0F57A2A}" srcOrd="0" destOrd="0" presId="urn:microsoft.com/office/officeart/2005/8/layout/default"/>
    <dgm:cxn modelId="{5028042B-B22A-4B32-95AC-24CFEF5A5C43}" srcId="{074DC09E-FAE0-4DD1-92D7-D28C19963D42}" destId="{3FE37088-199F-4390-ABD4-DA0174E1933F}" srcOrd="15" destOrd="0" parTransId="{17116E9E-1BB6-48BA-8FB2-DCEEBEE8BB12}" sibTransId="{C4A39F47-CCD6-448C-8E15-F9952491C0C9}"/>
    <dgm:cxn modelId="{1ACF3D2C-A5B5-4967-BA0B-5DCC8A0FFD6A}" type="presOf" srcId="{141A3943-5780-4410-A5CA-31A540791E31}" destId="{48242BA6-653A-44C0-9C54-9B03E3E329F4}" srcOrd="0" destOrd="0" presId="urn:microsoft.com/office/officeart/2005/8/layout/default"/>
    <dgm:cxn modelId="{7D058532-139C-4E34-B650-1DA215D07B98}" type="presOf" srcId="{FDCBEBD9-8372-4FC7-8977-E5F67A589C7D}" destId="{A05B69AE-C5C4-4CC9-BE29-BE1406698A96}" srcOrd="0" destOrd="0" presId="urn:microsoft.com/office/officeart/2005/8/layout/default"/>
    <dgm:cxn modelId="{558E8B33-8A20-4865-A32E-F023FA00E1FB}" type="presOf" srcId="{51491129-CEEC-4E47-94A0-F0C223F8AABF}" destId="{D5BB73FD-F7D5-4058-B66F-369BF65A9D6D}" srcOrd="0" destOrd="0" presId="urn:microsoft.com/office/officeart/2005/8/layout/default"/>
    <dgm:cxn modelId="{85F7353B-8A32-4847-B1FA-5BD68AA40F06}" srcId="{074DC09E-FAE0-4DD1-92D7-D28C19963D42}" destId="{CAA4EFD0-90D0-4B3C-8DFF-20FCCB28A133}" srcOrd="9" destOrd="0" parTransId="{4557D73E-2050-4A8B-B323-F12A0B5BFA23}" sibTransId="{FCB8B928-96D9-4C4B-BCB7-6F763397E2EE}"/>
    <dgm:cxn modelId="{9DAC1B5E-D310-4D7C-9CF0-88E96FF7C0D6}" srcId="{074DC09E-FAE0-4DD1-92D7-D28C19963D42}" destId="{C01DE8DB-1413-4C35-AB9A-0E442C237827}" srcOrd="23" destOrd="0" parTransId="{0A8F1D9B-9B3A-4801-9ADF-90A06054B6BD}" sibTransId="{DBEAD689-473E-40C3-8788-00AC11CAF8B3}"/>
    <dgm:cxn modelId="{E2E7E943-F2F1-4033-9D56-506C91F1B9B0}" srcId="{074DC09E-FAE0-4DD1-92D7-D28C19963D42}" destId="{AD8C063B-1225-4D96-A3E7-0420917CFCBE}" srcOrd="8" destOrd="0" parTransId="{F6D241AC-0BF6-4853-947E-BEAEC684CD70}" sibTransId="{4B105246-D3C9-4163-8FD5-6F28AAB063AF}"/>
    <dgm:cxn modelId="{63287167-344E-4A4C-B517-F4391776B19A}" srcId="{074DC09E-FAE0-4DD1-92D7-D28C19963D42}" destId="{F149AD08-3CB9-4DFA-A566-6FCD08B5F5CD}" srcOrd="14" destOrd="0" parTransId="{33A93277-1650-4345-875E-E4CF467BAE63}" sibTransId="{DF7E8A16-4BB5-40EB-B994-6F91590CE50E}"/>
    <dgm:cxn modelId="{9F879D47-76CD-40EB-8DF5-463989ADD60B}" type="presOf" srcId="{40BE9C84-EC3A-48D9-8B9C-731E81D61DD7}" destId="{9D4A3BB1-F2D5-41C6-ACF2-5788B96FC6CE}" srcOrd="0" destOrd="0" presId="urn:microsoft.com/office/officeart/2005/8/layout/default"/>
    <dgm:cxn modelId="{33DE6C6B-B121-46FF-A544-506E779281C1}" srcId="{074DC09E-FAE0-4DD1-92D7-D28C19963D42}" destId="{40BE9C84-EC3A-48D9-8B9C-731E81D61DD7}" srcOrd="13" destOrd="0" parTransId="{309474A2-94CE-44B4-B1C1-F85EBC214AEC}" sibTransId="{27AF5E43-8056-423D-84AE-AA487C8C1F8B}"/>
    <dgm:cxn modelId="{CBA1B16D-0370-4644-9F5B-F5291DC773E5}" srcId="{074DC09E-FAE0-4DD1-92D7-D28C19963D42}" destId="{A7ABBD47-D15F-45C7-BE17-AB5918DFE5EF}" srcOrd="1" destOrd="0" parTransId="{570ECE34-F147-4A7E-A9C0-58A45A63B8B6}" sibTransId="{36404E09-9F65-4CC8-A3B4-EA682AEA9548}"/>
    <dgm:cxn modelId="{90C6CD4E-9289-4FDC-AB48-CAE951854A02}" type="presOf" srcId="{074DC09E-FAE0-4DD1-92D7-D28C19963D42}" destId="{5DB4B69B-620F-4A2B-BEEC-D73A7F11537F}" srcOrd="0" destOrd="0" presId="urn:microsoft.com/office/officeart/2005/8/layout/default"/>
    <dgm:cxn modelId="{AEE00151-1E55-4A65-85F6-4312B138FC01}" srcId="{074DC09E-FAE0-4DD1-92D7-D28C19963D42}" destId="{CB2A23B4-C020-4FDB-986A-EF4F5FE1E3D7}" srcOrd="12" destOrd="0" parTransId="{87F78CAA-D684-4D5A-997D-EE5EB84EE51B}" sibTransId="{23492951-FA92-447D-9F8A-127CC2B3A964}"/>
    <dgm:cxn modelId="{9552AC51-766F-4752-9F1D-D0A64AD8ECF8}" srcId="{074DC09E-FAE0-4DD1-92D7-D28C19963D42}" destId="{9C6F3C0E-CF18-4AF7-BC59-D1358C1125CB}" srcOrd="11" destOrd="0" parTransId="{5A381036-A4D7-4700-A8E8-A50C196E78BA}" sibTransId="{0232D348-2650-4741-B7E0-FD0DCEA4D840}"/>
    <dgm:cxn modelId="{C2D1AC73-74C2-47C6-AD28-1E1F09798C50}" srcId="{074DC09E-FAE0-4DD1-92D7-D28C19963D42}" destId="{1F2D1034-5BD5-4C7F-BD4D-A9C55225F59D}" srcOrd="2" destOrd="0" parTransId="{369EF897-2303-4814-8C45-8A7DDE30E1B2}" sibTransId="{F478EC95-457D-4779-9D7F-DBFDFFF9B1E1}"/>
    <dgm:cxn modelId="{7B26CB54-44DF-4516-95D1-F925A6360665}" type="presOf" srcId="{4DD49CCA-B283-4BBE-862A-BF94CD190D75}" destId="{28DC221B-674F-4A3E-915C-7D7E0154AA13}" srcOrd="0" destOrd="0" presId="urn:microsoft.com/office/officeart/2005/8/layout/default"/>
    <dgm:cxn modelId="{BB70F958-2147-48A0-A9F0-FCCCA618CA99}" srcId="{074DC09E-FAE0-4DD1-92D7-D28C19963D42}" destId="{F6F47D8D-2006-4F2B-B81D-6C6021837D38}" srcOrd="22" destOrd="0" parTransId="{28FD15E6-226A-4239-B1BF-4EFE88E7CC84}" sibTransId="{68F69D7C-6CA8-4D45-A153-8ED26B58CC4C}"/>
    <dgm:cxn modelId="{613C8679-CDF7-4B76-9794-DB60F8EA7DD5}" type="presOf" srcId="{F149AD08-3CB9-4DFA-A566-6FCD08B5F5CD}" destId="{D61A558C-2605-4016-AFAC-6C7EC9F58F11}" srcOrd="0" destOrd="0" presId="urn:microsoft.com/office/officeart/2005/8/layout/default"/>
    <dgm:cxn modelId="{5098E47A-9D40-4E4D-9A9A-A3106E6853CA}" srcId="{074DC09E-FAE0-4DD1-92D7-D28C19963D42}" destId="{7CE9A73F-0AFC-40B1-8F60-2D28B36571EB}" srcOrd="18" destOrd="0" parTransId="{218A7BD1-219D-4106-BD54-6971C3A4C605}" sibTransId="{3A904916-C8A3-45D0-9013-50BA49A13821}"/>
    <dgm:cxn modelId="{8B64DB7F-6170-4839-A2B8-FEC050869AC9}" srcId="{074DC09E-FAE0-4DD1-92D7-D28C19963D42}" destId="{FDCBEBD9-8372-4FC7-8977-E5F67A589C7D}" srcOrd="24" destOrd="0" parTransId="{F1AE855C-5B65-4E63-BC08-A9B2F41670C8}" sibTransId="{63EB2224-BCBA-4A9E-8BFE-B751E8F4A679}"/>
    <dgm:cxn modelId="{12D37E84-70CD-4115-B349-DFC132CAD11C}" type="presOf" srcId="{9C6F3C0E-CF18-4AF7-BC59-D1358C1125CB}" destId="{89E6CBD0-7283-42AA-B74A-C4BE45E33D38}" srcOrd="0" destOrd="0" presId="urn:microsoft.com/office/officeart/2005/8/layout/default"/>
    <dgm:cxn modelId="{7C08A085-5094-4108-9C6C-C3645DE06C1D}" type="presOf" srcId="{1F2D1034-5BD5-4C7F-BD4D-A9C55225F59D}" destId="{9F93021D-CB3C-4F78-BB22-2F98EA25A5CA}" srcOrd="0" destOrd="0" presId="urn:microsoft.com/office/officeart/2005/8/layout/default"/>
    <dgm:cxn modelId="{9B7F6786-DFBF-4D84-B995-853E50EC4C5E}" type="presOf" srcId="{CB2A23B4-C020-4FDB-986A-EF4F5FE1E3D7}" destId="{55F7DAE6-4A36-4C37-8F71-1AFE09825ACD}" srcOrd="0" destOrd="0" presId="urn:microsoft.com/office/officeart/2005/8/layout/default"/>
    <dgm:cxn modelId="{B6C91789-EAD8-4E1B-9F53-C999BC3B57D7}" srcId="{074DC09E-FAE0-4DD1-92D7-D28C19963D42}" destId="{2044C20C-D226-43CF-98D7-5DB672CC29F8}" srcOrd="4" destOrd="0" parTransId="{1E3D8D2B-4759-4A1F-915A-289508624F76}" sibTransId="{02B76AC4-45C5-4A0D-8753-4166DDC24E1B}"/>
    <dgm:cxn modelId="{61B8B18E-7077-49F0-95BB-E18D0D0F3167}" type="presOf" srcId="{7CE9A73F-0AFC-40B1-8F60-2D28B36571EB}" destId="{8D627ED6-312D-4515-BFB0-89391B71C95A}" srcOrd="0" destOrd="0" presId="urn:microsoft.com/office/officeart/2005/8/layout/default"/>
    <dgm:cxn modelId="{F16FBC99-183A-4513-BB40-957B176B604E}" type="presOf" srcId="{B61E8CEB-EF91-456F-8AC0-9B6486A07EED}" destId="{C6C1072D-3F25-47AF-ADD5-2D0A49A9FF4C}" srcOrd="0" destOrd="0" presId="urn:microsoft.com/office/officeart/2005/8/layout/default"/>
    <dgm:cxn modelId="{B67FAA9B-AC8E-48B2-ADA9-9CE80A75CA52}" type="presOf" srcId="{2044C20C-D226-43CF-98D7-5DB672CC29F8}" destId="{63D478AD-1F71-4E21-A9EE-6A4EF18C7833}" srcOrd="0" destOrd="0" presId="urn:microsoft.com/office/officeart/2005/8/layout/default"/>
    <dgm:cxn modelId="{BF31B3A5-E928-4F16-B167-4B553328EE56}" srcId="{074DC09E-FAE0-4DD1-92D7-D28C19963D42}" destId="{3A01784C-5DDE-4170-812B-62ACE701E4A0}" srcOrd="26" destOrd="0" parTransId="{9B3FAAB4-1EB0-4563-A9E5-A8E95A879558}" sibTransId="{91ACBF27-6255-42D1-BC93-07903845209E}"/>
    <dgm:cxn modelId="{C6C08BAB-A687-4BAE-B083-A2F4330B57B3}" srcId="{074DC09E-FAE0-4DD1-92D7-D28C19963D42}" destId="{A4B1C869-2297-4302-B6DD-18172124F3DA}" srcOrd="21" destOrd="0" parTransId="{A43BB11B-2636-44E5-BDD4-7F7CB69ACF6C}" sibTransId="{D0B36DDE-6171-4E42-8687-490DBDE636EB}"/>
    <dgm:cxn modelId="{7F2AB9AB-3490-4FB9-AA29-95D9E7019F88}" srcId="{074DC09E-FAE0-4DD1-92D7-D28C19963D42}" destId="{50FD2B46-D8BB-4A13-A798-953DA906910A}" srcOrd="5" destOrd="0" parTransId="{09854E8F-A8EF-4261-B972-B0F6F6741778}" sibTransId="{4CEDE246-FBC6-4890-8CB4-E118C41BD6D0}"/>
    <dgm:cxn modelId="{174312B4-6D98-4D1B-8A62-ADBF73392CC6}" type="presOf" srcId="{A7ABBD47-D15F-45C7-BE17-AB5918DFE5EF}" destId="{0CD177C4-5FD4-4FD8-961A-5C6BDE7C69E8}" srcOrd="0" destOrd="0" presId="urn:microsoft.com/office/officeart/2005/8/layout/default"/>
    <dgm:cxn modelId="{3B7ABDB5-A264-493D-9D34-11542F944965}" type="presOf" srcId="{3E309C4D-01CE-4862-91E1-A364AFF9FF03}" destId="{8C1722BB-83FF-461A-A14E-8ED34A3C3CD5}" srcOrd="0" destOrd="0" presId="urn:microsoft.com/office/officeart/2005/8/layout/default"/>
    <dgm:cxn modelId="{AF709ABF-919C-45F3-939D-3AE99FD4BDAB}" type="presOf" srcId="{A4B1C869-2297-4302-B6DD-18172124F3DA}" destId="{7E0F31F1-8F2B-4FA2-828D-1FCC1F5463B7}" srcOrd="0" destOrd="0" presId="urn:microsoft.com/office/officeart/2005/8/layout/default"/>
    <dgm:cxn modelId="{6389AEC7-B69C-43F7-A35B-CA994229CD72}" type="presOf" srcId="{F6F47D8D-2006-4F2B-B81D-6C6021837D38}" destId="{4B1501AF-7496-41C1-9800-CF097D1E2E70}" srcOrd="0" destOrd="0" presId="urn:microsoft.com/office/officeart/2005/8/layout/default"/>
    <dgm:cxn modelId="{838817C8-10A5-4E3F-8948-3B64E9E11ED9}" srcId="{074DC09E-FAE0-4DD1-92D7-D28C19963D42}" destId="{141A3943-5780-4410-A5CA-31A540791E31}" srcOrd="16" destOrd="0" parTransId="{CC0B796E-4665-498C-A378-24B53E155620}" sibTransId="{99D8068D-1E32-435A-A22D-C1C77C8D18BC}"/>
    <dgm:cxn modelId="{37EF40CC-D2E7-46F7-A8AE-5E5DA9473353}" type="presOf" srcId="{3FE37088-199F-4390-ABD4-DA0174E1933F}" destId="{90513DF9-A7C7-4F70-B15C-4A246CA969E3}" srcOrd="0" destOrd="0" presId="urn:microsoft.com/office/officeart/2005/8/layout/default"/>
    <dgm:cxn modelId="{FFD994DD-5104-4DDB-A788-7FB97579561B}" type="presOf" srcId="{8B363858-9E6A-4EB7-8D7B-83749BC85F5A}" destId="{AE21DD24-9286-4A95-BCE3-E92D1F504350}" srcOrd="0" destOrd="0" presId="urn:microsoft.com/office/officeart/2005/8/layout/default"/>
    <dgm:cxn modelId="{207743DF-DDB0-4D63-A4AB-79DC120898E4}" srcId="{074DC09E-FAE0-4DD1-92D7-D28C19963D42}" destId="{3B74D5E5-6C40-4C26-8D68-87467CFE0DB5}" srcOrd="7" destOrd="0" parTransId="{9B1F0707-7B48-47EF-B8AD-92B94044D065}" sibTransId="{3555F7B2-F070-47D7-AEDE-B450B2884F43}"/>
    <dgm:cxn modelId="{385D74DF-FD64-4B4D-8596-62E51F7C03D4}" srcId="{074DC09E-FAE0-4DD1-92D7-D28C19963D42}" destId="{8B363858-9E6A-4EB7-8D7B-83749BC85F5A}" srcOrd="3" destOrd="0" parTransId="{AAA182A0-C0C7-49DB-8D81-FC7F203B24FB}" sibTransId="{2D782F56-3A09-470D-9C54-216AAFDCF277}"/>
    <dgm:cxn modelId="{3A546BE0-A5CE-4B25-B957-05E31918DA17}" srcId="{074DC09E-FAE0-4DD1-92D7-D28C19963D42}" destId="{B718A48D-1A04-45DC-BF8C-B8313E01733F}" srcOrd="25" destOrd="0" parTransId="{46172AE7-D052-479C-9157-1F8AAECBA8D3}" sibTransId="{34D79DA8-15D6-45E5-8F02-20AAC12F4683}"/>
    <dgm:cxn modelId="{19B426E1-428A-4723-9DF0-5E23CAEEDE5B}" srcId="{074DC09E-FAE0-4DD1-92D7-D28C19963D42}" destId="{B61E8CEB-EF91-456F-8AC0-9B6486A07EED}" srcOrd="0" destOrd="0" parTransId="{8E85AD88-1ADF-4D13-9533-98FB073AC2FC}" sibTransId="{308B212B-43B4-4379-8D83-DE3E55343600}"/>
    <dgm:cxn modelId="{98154DE4-6D1C-4AC8-BB46-4F947A266836}" srcId="{074DC09E-FAE0-4DD1-92D7-D28C19963D42}" destId="{E72F4503-ACE4-4D54-91D8-079F7DFB51B4}" srcOrd="6" destOrd="0" parTransId="{8EA98472-B4C4-4240-B0CD-44AF47228AD6}" sibTransId="{B9915E9A-5D4B-4AA5-9DB5-D0B1C046B63B}"/>
    <dgm:cxn modelId="{F71B4FF1-A2F0-448B-8414-FC93AE4B0CF1}" type="presOf" srcId="{B718A48D-1A04-45DC-BF8C-B8313E01733F}" destId="{19969A5D-0259-4205-BEE9-E8689EEBBFA3}" srcOrd="0" destOrd="0" presId="urn:microsoft.com/office/officeart/2005/8/layout/default"/>
    <dgm:cxn modelId="{9CE890F3-CF49-49D8-BB48-3930B33111BF}" srcId="{074DC09E-FAE0-4DD1-92D7-D28C19963D42}" destId="{51491129-CEEC-4E47-94A0-F0C223F8AABF}" srcOrd="20" destOrd="0" parTransId="{42E12E89-E379-4D52-8F6C-57EBEA10CB9A}" sibTransId="{421D8C9F-7110-46D9-8243-E1E9E952EABF}"/>
    <dgm:cxn modelId="{46D03CF5-E113-4F73-A048-053AE6CA839E}" srcId="{074DC09E-FAE0-4DD1-92D7-D28C19963D42}" destId="{3E309C4D-01CE-4862-91E1-A364AFF9FF03}" srcOrd="27" destOrd="0" parTransId="{C94DEB5A-249D-4063-B3F7-071723801966}" sibTransId="{56E860D4-251B-4DDE-942F-C7D9C257B158}"/>
    <dgm:cxn modelId="{78CB9CF7-43B0-4354-B4AC-31C06E30E228}" type="presOf" srcId="{AD8C063B-1225-4D96-A3E7-0420917CFCBE}" destId="{A5E8A0A9-9DFA-45B7-824D-CD272A83C782}" srcOrd="0" destOrd="0" presId="urn:microsoft.com/office/officeart/2005/8/layout/default"/>
    <dgm:cxn modelId="{103668F9-A100-410B-A481-58518A0CFA52}" type="presOf" srcId="{3A01784C-5DDE-4170-812B-62ACE701E4A0}" destId="{FFBFAA27-0A08-43DF-8C55-5A2C0772E703}" srcOrd="0" destOrd="0" presId="urn:microsoft.com/office/officeart/2005/8/layout/default"/>
    <dgm:cxn modelId="{CA58F9FB-1823-4F9B-8102-E6FC607F1FC7}" type="presOf" srcId="{59EC2683-628A-45C2-A6A6-82DFED4FF6C3}" destId="{C22EC3CF-3B11-4E52-932F-C94B68279CD5}" srcOrd="0" destOrd="0" presId="urn:microsoft.com/office/officeart/2005/8/layout/default"/>
    <dgm:cxn modelId="{E49524FF-85C6-4861-AA66-FB4AAA5A70D6}" type="presOf" srcId="{3B74D5E5-6C40-4C26-8D68-87467CFE0DB5}" destId="{09F00071-1498-44DB-B86F-EEC0FC816CFF}" srcOrd="0" destOrd="0" presId="urn:microsoft.com/office/officeart/2005/8/layout/default"/>
    <dgm:cxn modelId="{0890C7D5-AEFF-4877-8F17-E0DCDC384520}" type="presParOf" srcId="{5DB4B69B-620F-4A2B-BEEC-D73A7F11537F}" destId="{C6C1072D-3F25-47AF-ADD5-2D0A49A9FF4C}" srcOrd="0" destOrd="0" presId="urn:microsoft.com/office/officeart/2005/8/layout/default"/>
    <dgm:cxn modelId="{3E6B0506-49E4-43EC-829B-4668392907E5}" type="presParOf" srcId="{5DB4B69B-620F-4A2B-BEEC-D73A7F11537F}" destId="{D5CAE319-4540-4CC3-934C-2F895EC9C409}" srcOrd="1" destOrd="0" presId="urn:microsoft.com/office/officeart/2005/8/layout/default"/>
    <dgm:cxn modelId="{2EF3F625-4FD8-458C-9AA8-D946FA898352}" type="presParOf" srcId="{5DB4B69B-620F-4A2B-BEEC-D73A7F11537F}" destId="{0CD177C4-5FD4-4FD8-961A-5C6BDE7C69E8}" srcOrd="2" destOrd="0" presId="urn:microsoft.com/office/officeart/2005/8/layout/default"/>
    <dgm:cxn modelId="{6535C74D-4FF4-4928-ABE1-6C1477F0BF41}" type="presParOf" srcId="{5DB4B69B-620F-4A2B-BEEC-D73A7F11537F}" destId="{38E1360C-3330-493B-8EA2-32EE57209582}" srcOrd="3" destOrd="0" presId="urn:microsoft.com/office/officeart/2005/8/layout/default"/>
    <dgm:cxn modelId="{AAC8A874-C28F-4574-9F28-E501147389E6}" type="presParOf" srcId="{5DB4B69B-620F-4A2B-BEEC-D73A7F11537F}" destId="{9F93021D-CB3C-4F78-BB22-2F98EA25A5CA}" srcOrd="4" destOrd="0" presId="urn:microsoft.com/office/officeart/2005/8/layout/default"/>
    <dgm:cxn modelId="{8027EE79-FD4E-4424-80D0-8A01177B0515}" type="presParOf" srcId="{5DB4B69B-620F-4A2B-BEEC-D73A7F11537F}" destId="{55DD696E-C539-405B-A1C3-512C5882EFBA}" srcOrd="5" destOrd="0" presId="urn:microsoft.com/office/officeart/2005/8/layout/default"/>
    <dgm:cxn modelId="{8C2BA21E-A97F-45C9-ACFB-02C8B8D201BD}" type="presParOf" srcId="{5DB4B69B-620F-4A2B-BEEC-D73A7F11537F}" destId="{AE21DD24-9286-4A95-BCE3-E92D1F504350}" srcOrd="6" destOrd="0" presId="urn:microsoft.com/office/officeart/2005/8/layout/default"/>
    <dgm:cxn modelId="{377CBC11-2E29-4BE5-9B2A-9A6637C248DD}" type="presParOf" srcId="{5DB4B69B-620F-4A2B-BEEC-D73A7F11537F}" destId="{97A48DF4-6DD6-4E89-9EA4-AD2C3D349CE9}" srcOrd="7" destOrd="0" presId="urn:microsoft.com/office/officeart/2005/8/layout/default"/>
    <dgm:cxn modelId="{FC42B959-0374-4672-B8FC-58C751A080B8}" type="presParOf" srcId="{5DB4B69B-620F-4A2B-BEEC-D73A7F11537F}" destId="{63D478AD-1F71-4E21-A9EE-6A4EF18C7833}" srcOrd="8" destOrd="0" presId="urn:microsoft.com/office/officeart/2005/8/layout/default"/>
    <dgm:cxn modelId="{876DA0AC-251D-4BA7-849D-C73C428BA69B}" type="presParOf" srcId="{5DB4B69B-620F-4A2B-BEEC-D73A7F11537F}" destId="{8E086FDA-9240-4481-AF55-AA44061354EC}" srcOrd="9" destOrd="0" presId="urn:microsoft.com/office/officeart/2005/8/layout/default"/>
    <dgm:cxn modelId="{EAB2CA49-4551-4F43-B9B9-D1153DECB41A}" type="presParOf" srcId="{5DB4B69B-620F-4A2B-BEEC-D73A7F11537F}" destId="{8DE35C1D-DCF1-40A1-A0F2-718EE0F57A2A}" srcOrd="10" destOrd="0" presId="urn:microsoft.com/office/officeart/2005/8/layout/default"/>
    <dgm:cxn modelId="{08A5D132-3732-4B8E-9D00-14EEF67914B9}" type="presParOf" srcId="{5DB4B69B-620F-4A2B-BEEC-D73A7F11537F}" destId="{DA6F88B0-6035-483A-A802-E14BD85BA899}" srcOrd="11" destOrd="0" presId="urn:microsoft.com/office/officeart/2005/8/layout/default"/>
    <dgm:cxn modelId="{1B577066-E3DB-48F5-A34B-A1F64A8CA7E9}" type="presParOf" srcId="{5DB4B69B-620F-4A2B-BEEC-D73A7F11537F}" destId="{84C72F96-DAD2-4858-8226-EA8D3B6F5B9B}" srcOrd="12" destOrd="0" presId="urn:microsoft.com/office/officeart/2005/8/layout/default"/>
    <dgm:cxn modelId="{2A41F2D7-337F-4F28-8751-5DA65633654C}" type="presParOf" srcId="{5DB4B69B-620F-4A2B-BEEC-D73A7F11537F}" destId="{025CD02F-DA37-41EE-BB4A-AC96881CD63F}" srcOrd="13" destOrd="0" presId="urn:microsoft.com/office/officeart/2005/8/layout/default"/>
    <dgm:cxn modelId="{3ED6D719-072C-432E-8E83-8AD4207B2958}" type="presParOf" srcId="{5DB4B69B-620F-4A2B-BEEC-D73A7F11537F}" destId="{09F00071-1498-44DB-B86F-EEC0FC816CFF}" srcOrd="14" destOrd="0" presId="urn:microsoft.com/office/officeart/2005/8/layout/default"/>
    <dgm:cxn modelId="{B01E2506-CFE1-4F23-8753-C81E3B6A5B9D}" type="presParOf" srcId="{5DB4B69B-620F-4A2B-BEEC-D73A7F11537F}" destId="{7CCAF7DD-DBAF-455D-84B9-0F786FBE67B8}" srcOrd="15" destOrd="0" presId="urn:microsoft.com/office/officeart/2005/8/layout/default"/>
    <dgm:cxn modelId="{CBB82A8E-C82F-4CF1-8365-2F399274E155}" type="presParOf" srcId="{5DB4B69B-620F-4A2B-BEEC-D73A7F11537F}" destId="{A5E8A0A9-9DFA-45B7-824D-CD272A83C782}" srcOrd="16" destOrd="0" presId="urn:microsoft.com/office/officeart/2005/8/layout/default"/>
    <dgm:cxn modelId="{FB120F80-383B-4302-B5E2-47EB98F79864}" type="presParOf" srcId="{5DB4B69B-620F-4A2B-BEEC-D73A7F11537F}" destId="{20F85B6D-65B6-482B-A260-5F6F23501E32}" srcOrd="17" destOrd="0" presId="urn:microsoft.com/office/officeart/2005/8/layout/default"/>
    <dgm:cxn modelId="{337525D9-6B19-445F-A6A1-322E80368D5D}" type="presParOf" srcId="{5DB4B69B-620F-4A2B-BEEC-D73A7F11537F}" destId="{2F77745C-11AA-4FDE-A13D-657D190F6C09}" srcOrd="18" destOrd="0" presId="urn:microsoft.com/office/officeart/2005/8/layout/default"/>
    <dgm:cxn modelId="{F56C259A-50E5-445D-B882-716EDC30048D}" type="presParOf" srcId="{5DB4B69B-620F-4A2B-BEEC-D73A7F11537F}" destId="{0800D7F2-7B29-4B96-9E6D-9FE6D9C4CF57}" srcOrd="19" destOrd="0" presId="urn:microsoft.com/office/officeart/2005/8/layout/default"/>
    <dgm:cxn modelId="{EC55F24F-2CE5-421C-87AE-8B5353F23081}" type="presParOf" srcId="{5DB4B69B-620F-4A2B-BEEC-D73A7F11537F}" destId="{28DC221B-674F-4A3E-915C-7D7E0154AA13}" srcOrd="20" destOrd="0" presId="urn:microsoft.com/office/officeart/2005/8/layout/default"/>
    <dgm:cxn modelId="{07DBC61E-49B1-4D85-9645-DA494BF8E5DC}" type="presParOf" srcId="{5DB4B69B-620F-4A2B-BEEC-D73A7F11537F}" destId="{CD17DE4E-B41A-4CA8-99FA-82239D49C85E}" srcOrd="21" destOrd="0" presId="urn:microsoft.com/office/officeart/2005/8/layout/default"/>
    <dgm:cxn modelId="{93CD3F4E-5B89-45E3-853B-46ED5055CA8A}" type="presParOf" srcId="{5DB4B69B-620F-4A2B-BEEC-D73A7F11537F}" destId="{89E6CBD0-7283-42AA-B74A-C4BE45E33D38}" srcOrd="22" destOrd="0" presId="urn:microsoft.com/office/officeart/2005/8/layout/default"/>
    <dgm:cxn modelId="{D413F06F-23E6-4751-BE77-FD7E1A9B25C3}" type="presParOf" srcId="{5DB4B69B-620F-4A2B-BEEC-D73A7F11537F}" destId="{56AF354D-0EAC-45B6-BE85-3D85D3A49BF5}" srcOrd="23" destOrd="0" presId="urn:microsoft.com/office/officeart/2005/8/layout/default"/>
    <dgm:cxn modelId="{FBAFEC50-60E5-4714-8A64-C0A63BA33303}" type="presParOf" srcId="{5DB4B69B-620F-4A2B-BEEC-D73A7F11537F}" destId="{55F7DAE6-4A36-4C37-8F71-1AFE09825ACD}" srcOrd="24" destOrd="0" presId="urn:microsoft.com/office/officeart/2005/8/layout/default"/>
    <dgm:cxn modelId="{486C6E36-39FC-4975-B05E-3C6F23522C8C}" type="presParOf" srcId="{5DB4B69B-620F-4A2B-BEEC-D73A7F11537F}" destId="{DF1E7FBF-72C7-414E-B4D4-146EFFD3F0E0}" srcOrd="25" destOrd="0" presId="urn:microsoft.com/office/officeart/2005/8/layout/default"/>
    <dgm:cxn modelId="{DE73719E-6CE5-4EEE-B1F0-D0044EEF0FD8}" type="presParOf" srcId="{5DB4B69B-620F-4A2B-BEEC-D73A7F11537F}" destId="{9D4A3BB1-F2D5-41C6-ACF2-5788B96FC6CE}" srcOrd="26" destOrd="0" presId="urn:microsoft.com/office/officeart/2005/8/layout/default"/>
    <dgm:cxn modelId="{524D3A28-CE00-499C-8DE7-D5CA5EF032EF}" type="presParOf" srcId="{5DB4B69B-620F-4A2B-BEEC-D73A7F11537F}" destId="{BF4BCD58-A3BC-41F2-B27C-D0B9CA18A332}" srcOrd="27" destOrd="0" presId="urn:microsoft.com/office/officeart/2005/8/layout/default"/>
    <dgm:cxn modelId="{E9D846FF-58B3-40C1-A212-160C5F85A4D3}" type="presParOf" srcId="{5DB4B69B-620F-4A2B-BEEC-D73A7F11537F}" destId="{D61A558C-2605-4016-AFAC-6C7EC9F58F11}" srcOrd="28" destOrd="0" presId="urn:microsoft.com/office/officeart/2005/8/layout/default"/>
    <dgm:cxn modelId="{DE693B62-05CE-41D6-891A-1EF3E9A7E6F5}" type="presParOf" srcId="{5DB4B69B-620F-4A2B-BEEC-D73A7F11537F}" destId="{C6E502C8-45A8-41CE-B58F-9ED63D86733F}" srcOrd="29" destOrd="0" presId="urn:microsoft.com/office/officeart/2005/8/layout/default"/>
    <dgm:cxn modelId="{73CC2603-69AD-4713-B019-00E269E196C7}" type="presParOf" srcId="{5DB4B69B-620F-4A2B-BEEC-D73A7F11537F}" destId="{90513DF9-A7C7-4F70-B15C-4A246CA969E3}" srcOrd="30" destOrd="0" presId="urn:microsoft.com/office/officeart/2005/8/layout/default"/>
    <dgm:cxn modelId="{E6E7C864-92DF-42F0-9B49-70362E900834}" type="presParOf" srcId="{5DB4B69B-620F-4A2B-BEEC-D73A7F11537F}" destId="{EEB7B307-BF1A-4EF6-BF0A-B8D84903EFB7}" srcOrd="31" destOrd="0" presId="urn:microsoft.com/office/officeart/2005/8/layout/default"/>
    <dgm:cxn modelId="{BC220235-4644-422D-B927-3CCBDCBB416D}" type="presParOf" srcId="{5DB4B69B-620F-4A2B-BEEC-D73A7F11537F}" destId="{48242BA6-653A-44C0-9C54-9B03E3E329F4}" srcOrd="32" destOrd="0" presId="urn:microsoft.com/office/officeart/2005/8/layout/default"/>
    <dgm:cxn modelId="{062A5CC6-4A59-4020-BEED-7171C8291FC0}" type="presParOf" srcId="{5DB4B69B-620F-4A2B-BEEC-D73A7F11537F}" destId="{C56AF1AE-B7B4-482F-92B7-80D40A773683}" srcOrd="33" destOrd="0" presId="urn:microsoft.com/office/officeart/2005/8/layout/default"/>
    <dgm:cxn modelId="{6EFD2E21-62DE-411B-9663-6B6BAAC86960}" type="presParOf" srcId="{5DB4B69B-620F-4A2B-BEEC-D73A7F11537F}" destId="{C22EC3CF-3B11-4E52-932F-C94B68279CD5}" srcOrd="34" destOrd="0" presId="urn:microsoft.com/office/officeart/2005/8/layout/default"/>
    <dgm:cxn modelId="{D9F2B4AD-C921-4A93-9BB9-9C996663A419}" type="presParOf" srcId="{5DB4B69B-620F-4A2B-BEEC-D73A7F11537F}" destId="{FF2254E2-0428-4C06-B125-614C0D25C67B}" srcOrd="35" destOrd="0" presId="urn:microsoft.com/office/officeart/2005/8/layout/default"/>
    <dgm:cxn modelId="{BF6F4790-C74B-4F4A-961E-C3372A3BD215}" type="presParOf" srcId="{5DB4B69B-620F-4A2B-BEEC-D73A7F11537F}" destId="{8D627ED6-312D-4515-BFB0-89391B71C95A}" srcOrd="36" destOrd="0" presId="urn:microsoft.com/office/officeart/2005/8/layout/default"/>
    <dgm:cxn modelId="{23C69B9E-7EDF-479D-868D-37EDE873CDAF}" type="presParOf" srcId="{5DB4B69B-620F-4A2B-BEEC-D73A7F11537F}" destId="{787D74CC-9136-45D9-B3E9-94F852DDA587}" srcOrd="37" destOrd="0" presId="urn:microsoft.com/office/officeart/2005/8/layout/default"/>
    <dgm:cxn modelId="{88503D58-8317-4B04-B4DC-72CD2E43267E}" type="presParOf" srcId="{5DB4B69B-620F-4A2B-BEEC-D73A7F11537F}" destId="{9FADDAD2-3C46-46B1-909B-A4FAD24336F2}" srcOrd="38" destOrd="0" presId="urn:microsoft.com/office/officeart/2005/8/layout/default"/>
    <dgm:cxn modelId="{4411E6E6-BE75-47BE-B179-158989EA8CCA}" type="presParOf" srcId="{5DB4B69B-620F-4A2B-BEEC-D73A7F11537F}" destId="{A6EBFAD3-D9D5-420A-87A4-CE6C7E80DDEB}" srcOrd="39" destOrd="0" presId="urn:microsoft.com/office/officeart/2005/8/layout/default"/>
    <dgm:cxn modelId="{B752CE1E-3CA0-461F-9569-587DF6411E62}" type="presParOf" srcId="{5DB4B69B-620F-4A2B-BEEC-D73A7F11537F}" destId="{D5BB73FD-F7D5-4058-B66F-369BF65A9D6D}" srcOrd="40" destOrd="0" presId="urn:microsoft.com/office/officeart/2005/8/layout/default"/>
    <dgm:cxn modelId="{E63E069A-78A0-4675-AC4F-75B17733C2A8}" type="presParOf" srcId="{5DB4B69B-620F-4A2B-BEEC-D73A7F11537F}" destId="{F8E936A5-D2C8-4EF3-A731-FB7B44A8C7BF}" srcOrd="41" destOrd="0" presId="urn:microsoft.com/office/officeart/2005/8/layout/default"/>
    <dgm:cxn modelId="{A11564BE-F106-427E-A631-10D9F7C9B55F}" type="presParOf" srcId="{5DB4B69B-620F-4A2B-BEEC-D73A7F11537F}" destId="{7E0F31F1-8F2B-4FA2-828D-1FCC1F5463B7}" srcOrd="42" destOrd="0" presId="urn:microsoft.com/office/officeart/2005/8/layout/default"/>
    <dgm:cxn modelId="{94744825-B949-4568-A086-5826C7D88660}" type="presParOf" srcId="{5DB4B69B-620F-4A2B-BEEC-D73A7F11537F}" destId="{7510160C-2150-4A00-AEB3-457AC290CBC1}" srcOrd="43" destOrd="0" presId="urn:microsoft.com/office/officeart/2005/8/layout/default"/>
    <dgm:cxn modelId="{7A19235C-C600-4995-8AC4-9011DA7DF871}" type="presParOf" srcId="{5DB4B69B-620F-4A2B-BEEC-D73A7F11537F}" destId="{4B1501AF-7496-41C1-9800-CF097D1E2E70}" srcOrd="44" destOrd="0" presId="urn:microsoft.com/office/officeart/2005/8/layout/default"/>
    <dgm:cxn modelId="{06951008-994B-4D7D-A35D-0E4D468AA6B9}" type="presParOf" srcId="{5DB4B69B-620F-4A2B-BEEC-D73A7F11537F}" destId="{5DDAE4BD-0CEE-467D-B942-2F248EEF7DA6}" srcOrd="45" destOrd="0" presId="urn:microsoft.com/office/officeart/2005/8/layout/default"/>
    <dgm:cxn modelId="{AE133FF4-5803-4331-BD3F-5117569F5DDA}" type="presParOf" srcId="{5DB4B69B-620F-4A2B-BEEC-D73A7F11537F}" destId="{2B8DCEC5-E2CE-4867-B98F-C8380EEA4E20}" srcOrd="46" destOrd="0" presId="urn:microsoft.com/office/officeart/2005/8/layout/default"/>
    <dgm:cxn modelId="{2CEB53AE-F316-41AE-B718-D5F54A5E658F}" type="presParOf" srcId="{5DB4B69B-620F-4A2B-BEEC-D73A7F11537F}" destId="{767AC0CD-2B79-4089-8251-71D6691B1633}" srcOrd="47" destOrd="0" presId="urn:microsoft.com/office/officeart/2005/8/layout/default"/>
    <dgm:cxn modelId="{ACFE1254-213E-4687-8781-905CDD1E9A69}" type="presParOf" srcId="{5DB4B69B-620F-4A2B-BEEC-D73A7F11537F}" destId="{A05B69AE-C5C4-4CC9-BE29-BE1406698A96}" srcOrd="48" destOrd="0" presId="urn:microsoft.com/office/officeart/2005/8/layout/default"/>
    <dgm:cxn modelId="{AA53C9CD-218B-44B1-B4CF-C46DDFFC508D}" type="presParOf" srcId="{5DB4B69B-620F-4A2B-BEEC-D73A7F11537F}" destId="{A87A3810-A6BF-45FE-A669-E9E08C4051F2}" srcOrd="49" destOrd="0" presId="urn:microsoft.com/office/officeart/2005/8/layout/default"/>
    <dgm:cxn modelId="{F739DC61-0683-4C3F-AC4F-EB18F7615AE4}" type="presParOf" srcId="{5DB4B69B-620F-4A2B-BEEC-D73A7F11537F}" destId="{19969A5D-0259-4205-BEE9-E8689EEBBFA3}" srcOrd="50" destOrd="0" presId="urn:microsoft.com/office/officeart/2005/8/layout/default"/>
    <dgm:cxn modelId="{C414A550-BD0C-4172-B8FA-6B20F4C70E05}" type="presParOf" srcId="{5DB4B69B-620F-4A2B-BEEC-D73A7F11537F}" destId="{266351AB-BA56-4749-89EF-89467A1903ED}" srcOrd="51" destOrd="0" presId="urn:microsoft.com/office/officeart/2005/8/layout/default"/>
    <dgm:cxn modelId="{558B3F04-1557-42E3-A87A-506CFC9C22D9}" type="presParOf" srcId="{5DB4B69B-620F-4A2B-BEEC-D73A7F11537F}" destId="{FFBFAA27-0A08-43DF-8C55-5A2C0772E703}" srcOrd="52" destOrd="0" presId="urn:microsoft.com/office/officeart/2005/8/layout/default"/>
    <dgm:cxn modelId="{AC7CEA88-FC71-4AA8-9A87-A198AC341A66}" type="presParOf" srcId="{5DB4B69B-620F-4A2B-BEEC-D73A7F11537F}" destId="{C1FB031E-D9D0-4E7A-9A2A-E58744A0AAAE}" srcOrd="53" destOrd="0" presId="urn:microsoft.com/office/officeart/2005/8/layout/default"/>
    <dgm:cxn modelId="{4A8AB990-7E8C-470B-A4C7-69F8073F251D}" type="presParOf" srcId="{5DB4B69B-620F-4A2B-BEEC-D73A7F11537F}" destId="{8C1722BB-83FF-461A-A14E-8ED34A3C3CD5}" srcOrd="5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7682A9-2F0D-411E-98C7-4D819141B5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7E3637-D658-4B54-9F41-8B95FE372352}">
      <dgm:prSet phldrT="[Text]"/>
      <dgm:spPr>
        <a:solidFill>
          <a:schemeClr val="bg1">
            <a:lumMod val="50000"/>
          </a:schemeClr>
        </a:solidFill>
      </dgm:spPr>
      <dgm:t>
        <a:bodyPr/>
        <a:lstStyle/>
        <a:p>
          <a:r>
            <a:rPr lang="en-US">
              <a:latin typeface="Century Gothic" panose="020B0502020202020204" pitchFamily="34" charset="0"/>
            </a:rPr>
            <a:t>Scope of Emergency/Executive Authority </a:t>
          </a:r>
        </a:p>
      </dgm:t>
    </dgm:pt>
    <dgm:pt modelId="{4BCA5F42-7FBD-4BE0-991E-348904E06902}" type="parTrans" cxnId="{8D0E89D6-E41A-4025-BAEF-A5201CA059A8}">
      <dgm:prSet/>
      <dgm:spPr/>
      <dgm:t>
        <a:bodyPr/>
        <a:lstStyle/>
        <a:p>
          <a:endParaRPr lang="en-US"/>
        </a:p>
      </dgm:t>
    </dgm:pt>
    <dgm:pt modelId="{66B93AC9-68DD-4A49-9D0D-941F72094F48}" type="sibTrans" cxnId="{8D0E89D6-E41A-4025-BAEF-A5201CA059A8}">
      <dgm:prSet/>
      <dgm:spPr/>
      <dgm:t>
        <a:bodyPr/>
        <a:lstStyle/>
        <a:p>
          <a:endParaRPr lang="en-US"/>
        </a:p>
      </dgm:t>
    </dgm:pt>
    <dgm:pt modelId="{D043AE38-F495-48C0-BDDD-9FE22AF2F7C3}">
      <dgm:prSet phldrT="[Text]"/>
      <dgm:spPr>
        <a:solidFill>
          <a:schemeClr val="bg1">
            <a:lumMod val="50000"/>
          </a:schemeClr>
        </a:solidFill>
      </dgm:spPr>
      <dgm:t>
        <a:bodyPr/>
        <a:lstStyle/>
        <a:p>
          <a:r>
            <a:rPr lang="en-US" dirty="0">
              <a:latin typeface="Century Gothic" panose="020B0502020202020204" pitchFamily="34" charset="0"/>
            </a:rPr>
            <a:t>Social Distancing &amp; Public Health Mitigation Measures</a:t>
          </a:r>
        </a:p>
      </dgm:t>
    </dgm:pt>
    <dgm:pt modelId="{9EA267BA-99A4-439F-BEFC-06BB704A6144}" type="parTrans" cxnId="{EC7A3C25-5AEA-4A8A-BA8E-02E1A36BAB9E}">
      <dgm:prSet/>
      <dgm:spPr/>
      <dgm:t>
        <a:bodyPr/>
        <a:lstStyle/>
        <a:p>
          <a:endParaRPr lang="en-US"/>
        </a:p>
      </dgm:t>
    </dgm:pt>
    <dgm:pt modelId="{A73007E6-430E-444D-9CAC-FB693EAAEB3D}" type="sibTrans" cxnId="{EC7A3C25-5AEA-4A8A-BA8E-02E1A36BAB9E}">
      <dgm:prSet/>
      <dgm:spPr/>
      <dgm:t>
        <a:bodyPr/>
        <a:lstStyle/>
        <a:p>
          <a:endParaRPr lang="en-US"/>
        </a:p>
      </dgm:t>
    </dgm:pt>
    <dgm:pt modelId="{62D8B27F-74BB-40F9-9B53-9D70961EE32B}">
      <dgm:prSet phldrT="[Text]"/>
      <dgm:spPr>
        <a:solidFill>
          <a:schemeClr val="bg1">
            <a:lumMod val="50000"/>
          </a:schemeClr>
        </a:solidFill>
      </dgm:spPr>
      <dgm:t>
        <a:bodyPr/>
        <a:lstStyle/>
        <a:p>
          <a:r>
            <a:rPr lang="en-US">
              <a:latin typeface="Century Gothic" panose="020B0502020202020204" pitchFamily="34" charset="0"/>
            </a:rPr>
            <a:t>Mask Mandates or Prohibitions</a:t>
          </a:r>
        </a:p>
      </dgm:t>
    </dgm:pt>
    <dgm:pt modelId="{94155A37-350A-49AA-A93F-75C98B9C9870}" type="parTrans" cxnId="{04014EB6-4549-44B7-8569-07679DDB6D7F}">
      <dgm:prSet/>
      <dgm:spPr/>
      <dgm:t>
        <a:bodyPr/>
        <a:lstStyle/>
        <a:p>
          <a:endParaRPr lang="en-US"/>
        </a:p>
      </dgm:t>
    </dgm:pt>
    <dgm:pt modelId="{43EB53D5-CE0D-4364-9E6C-A1B5AC52CBA7}" type="sibTrans" cxnId="{04014EB6-4549-44B7-8569-07679DDB6D7F}">
      <dgm:prSet/>
      <dgm:spPr/>
      <dgm:t>
        <a:bodyPr/>
        <a:lstStyle/>
        <a:p>
          <a:endParaRPr lang="en-US"/>
        </a:p>
      </dgm:t>
    </dgm:pt>
    <dgm:pt modelId="{7D182A6D-6FC5-4E2F-86C0-46C3379289B7}">
      <dgm:prSet phldrT="[Text]"/>
      <dgm:spPr>
        <a:solidFill>
          <a:schemeClr val="bg1">
            <a:lumMod val="50000"/>
          </a:schemeClr>
        </a:solidFill>
      </dgm:spPr>
      <dgm:t>
        <a:bodyPr/>
        <a:lstStyle/>
        <a:p>
          <a:r>
            <a:rPr lang="en-US">
              <a:latin typeface="Century Gothic" panose="020B0502020202020204" pitchFamily="34" charset="0"/>
            </a:rPr>
            <a:t>Vaccine Mandates or Prohibitions</a:t>
          </a:r>
        </a:p>
      </dgm:t>
    </dgm:pt>
    <dgm:pt modelId="{3E056776-0024-4482-A203-AF65C8898871}" type="parTrans" cxnId="{51BC5E80-FA70-43C6-8271-D7166C08F813}">
      <dgm:prSet/>
      <dgm:spPr/>
      <dgm:t>
        <a:bodyPr/>
        <a:lstStyle/>
        <a:p>
          <a:endParaRPr lang="en-US"/>
        </a:p>
      </dgm:t>
    </dgm:pt>
    <dgm:pt modelId="{7F173348-23B3-4FF3-BB83-19A2793E3A4A}" type="sibTrans" cxnId="{51BC5E80-FA70-43C6-8271-D7166C08F813}">
      <dgm:prSet/>
      <dgm:spPr/>
      <dgm:t>
        <a:bodyPr/>
        <a:lstStyle/>
        <a:p>
          <a:endParaRPr lang="en-US"/>
        </a:p>
      </dgm:t>
    </dgm:pt>
    <dgm:pt modelId="{954053E6-06A1-4B13-8D5B-39B18358C4CA}" type="pres">
      <dgm:prSet presAssocID="{BC7682A9-2F0D-411E-98C7-4D819141B500}" presName="diagram" presStyleCnt="0">
        <dgm:presLayoutVars>
          <dgm:dir/>
          <dgm:resizeHandles val="exact"/>
        </dgm:presLayoutVars>
      </dgm:prSet>
      <dgm:spPr/>
    </dgm:pt>
    <dgm:pt modelId="{40904E75-DAB7-4C60-9169-A198F2968DF4}" type="pres">
      <dgm:prSet presAssocID="{997E3637-D658-4B54-9F41-8B95FE372352}" presName="node" presStyleLbl="node1" presStyleIdx="0" presStyleCnt="4">
        <dgm:presLayoutVars>
          <dgm:bulletEnabled val="1"/>
        </dgm:presLayoutVars>
      </dgm:prSet>
      <dgm:spPr/>
    </dgm:pt>
    <dgm:pt modelId="{24771604-649D-4A8B-BD69-5FB8C4CDC6BD}" type="pres">
      <dgm:prSet presAssocID="{66B93AC9-68DD-4A49-9D0D-941F72094F48}" presName="sibTrans" presStyleCnt="0"/>
      <dgm:spPr/>
    </dgm:pt>
    <dgm:pt modelId="{26BB0FDF-2587-4920-AE4E-71512AB19A59}" type="pres">
      <dgm:prSet presAssocID="{D043AE38-F495-48C0-BDDD-9FE22AF2F7C3}" presName="node" presStyleLbl="node1" presStyleIdx="1" presStyleCnt="4">
        <dgm:presLayoutVars>
          <dgm:bulletEnabled val="1"/>
        </dgm:presLayoutVars>
      </dgm:prSet>
      <dgm:spPr/>
    </dgm:pt>
    <dgm:pt modelId="{E5BE8895-16CC-496D-938F-02AFF5BB98B1}" type="pres">
      <dgm:prSet presAssocID="{A73007E6-430E-444D-9CAC-FB693EAAEB3D}" presName="sibTrans" presStyleCnt="0"/>
      <dgm:spPr/>
    </dgm:pt>
    <dgm:pt modelId="{32A7B2C1-8946-4209-99F6-EA3D35E21726}" type="pres">
      <dgm:prSet presAssocID="{62D8B27F-74BB-40F9-9B53-9D70961EE32B}" presName="node" presStyleLbl="node1" presStyleIdx="2" presStyleCnt="4">
        <dgm:presLayoutVars>
          <dgm:bulletEnabled val="1"/>
        </dgm:presLayoutVars>
      </dgm:prSet>
      <dgm:spPr/>
    </dgm:pt>
    <dgm:pt modelId="{D94382A1-B458-41C2-91C3-05BBC320113E}" type="pres">
      <dgm:prSet presAssocID="{43EB53D5-CE0D-4364-9E6C-A1B5AC52CBA7}" presName="sibTrans" presStyleCnt="0"/>
      <dgm:spPr/>
    </dgm:pt>
    <dgm:pt modelId="{EABF23F3-4558-4F1E-9267-CD8B274104C1}" type="pres">
      <dgm:prSet presAssocID="{7D182A6D-6FC5-4E2F-86C0-46C3379289B7}" presName="node" presStyleLbl="node1" presStyleIdx="3" presStyleCnt="4">
        <dgm:presLayoutVars>
          <dgm:bulletEnabled val="1"/>
        </dgm:presLayoutVars>
      </dgm:prSet>
      <dgm:spPr/>
    </dgm:pt>
  </dgm:ptLst>
  <dgm:cxnLst>
    <dgm:cxn modelId="{83681C03-C517-4218-AE68-4F0EAD7D31B5}" type="presOf" srcId="{997E3637-D658-4B54-9F41-8B95FE372352}" destId="{40904E75-DAB7-4C60-9169-A198F2968DF4}" srcOrd="0" destOrd="0" presId="urn:microsoft.com/office/officeart/2005/8/layout/default"/>
    <dgm:cxn modelId="{EC7A3C25-5AEA-4A8A-BA8E-02E1A36BAB9E}" srcId="{BC7682A9-2F0D-411E-98C7-4D819141B500}" destId="{D043AE38-F495-48C0-BDDD-9FE22AF2F7C3}" srcOrd="1" destOrd="0" parTransId="{9EA267BA-99A4-439F-BEFC-06BB704A6144}" sibTransId="{A73007E6-430E-444D-9CAC-FB693EAAEB3D}"/>
    <dgm:cxn modelId="{BEFB8C37-1A0E-4740-B80D-2C93D665C9A9}" type="presOf" srcId="{62D8B27F-74BB-40F9-9B53-9D70961EE32B}" destId="{32A7B2C1-8946-4209-99F6-EA3D35E21726}" srcOrd="0" destOrd="0" presId="urn:microsoft.com/office/officeart/2005/8/layout/default"/>
    <dgm:cxn modelId="{8BC77F7A-5750-4C1F-84F8-B3F138378770}" type="presOf" srcId="{7D182A6D-6FC5-4E2F-86C0-46C3379289B7}" destId="{EABF23F3-4558-4F1E-9267-CD8B274104C1}" srcOrd="0" destOrd="0" presId="urn:microsoft.com/office/officeart/2005/8/layout/default"/>
    <dgm:cxn modelId="{CF91897A-E0F0-47D4-800A-61BD195B1E5F}" type="presOf" srcId="{D043AE38-F495-48C0-BDDD-9FE22AF2F7C3}" destId="{26BB0FDF-2587-4920-AE4E-71512AB19A59}" srcOrd="0" destOrd="0" presId="urn:microsoft.com/office/officeart/2005/8/layout/default"/>
    <dgm:cxn modelId="{51BC5E80-FA70-43C6-8271-D7166C08F813}" srcId="{BC7682A9-2F0D-411E-98C7-4D819141B500}" destId="{7D182A6D-6FC5-4E2F-86C0-46C3379289B7}" srcOrd="3" destOrd="0" parTransId="{3E056776-0024-4482-A203-AF65C8898871}" sibTransId="{7F173348-23B3-4FF3-BB83-19A2793E3A4A}"/>
    <dgm:cxn modelId="{BC8DA79E-C421-49E9-93B7-64A1ECE59101}" type="presOf" srcId="{BC7682A9-2F0D-411E-98C7-4D819141B500}" destId="{954053E6-06A1-4B13-8D5B-39B18358C4CA}" srcOrd="0" destOrd="0" presId="urn:microsoft.com/office/officeart/2005/8/layout/default"/>
    <dgm:cxn modelId="{04014EB6-4549-44B7-8569-07679DDB6D7F}" srcId="{BC7682A9-2F0D-411E-98C7-4D819141B500}" destId="{62D8B27F-74BB-40F9-9B53-9D70961EE32B}" srcOrd="2" destOrd="0" parTransId="{94155A37-350A-49AA-A93F-75C98B9C9870}" sibTransId="{43EB53D5-CE0D-4364-9E6C-A1B5AC52CBA7}"/>
    <dgm:cxn modelId="{8D0E89D6-E41A-4025-BAEF-A5201CA059A8}" srcId="{BC7682A9-2F0D-411E-98C7-4D819141B500}" destId="{997E3637-D658-4B54-9F41-8B95FE372352}" srcOrd="0" destOrd="0" parTransId="{4BCA5F42-7FBD-4BE0-991E-348904E06902}" sibTransId="{66B93AC9-68DD-4A49-9D0D-941F72094F48}"/>
    <dgm:cxn modelId="{D884267F-7DAF-47D5-90EA-9CE50C7F5160}" type="presParOf" srcId="{954053E6-06A1-4B13-8D5B-39B18358C4CA}" destId="{40904E75-DAB7-4C60-9169-A198F2968DF4}" srcOrd="0" destOrd="0" presId="urn:microsoft.com/office/officeart/2005/8/layout/default"/>
    <dgm:cxn modelId="{8491AFCD-3BCC-424A-ABD9-C579A098DB46}" type="presParOf" srcId="{954053E6-06A1-4B13-8D5B-39B18358C4CA}" destId="{24771604-649D-4A8B-BD69-5FB8C4CDC6BD}" srcOrd="1" destOrd="0" presId="urn:microsoft.com/office/officeart/2005/8/layout/default"/>
    <dgm:cxn modelId="{D713ACA1-33CF-4CD4-92D4-7A5BD388C17C}" type="presParOf" srcId="{954053E6-06A1-4B13-8D5B-39B18358C4CA}" destId="{26BB0FDF-2587-4920-AE4E-71512AB19A59}" srcOrd="2" destOrd="0" presId="urn:microsoft.com/office/officeart/2005/8/layout/default"/>
    <dgm:cxn modelId="{825FD040-56F3-4A82-B6FB-86BA05272E58}" type="presParOf" srcId="{954053E6-06A1-4B13-8D5B-39B18358C4CA}" destId="{E5BE8895-16CC-496D-938F-02AFF5BB98B1}" srcOrd="3" destOrd="0" presId="urn:microsoft.com/office/officeart/2005/8/layout/default"/>
    <dgm:cxn modelId="{69BDB20A-54F2-4302-895D-A0D2A7821779}" type="presParOf" srcId="{954053E6-06A1-4B13-8D5B-39B18358C4CA}" destId="{32A7B2C1-8946-4209-99F6-EA3D35E21726}" srcOrd="4" destOrd="0" presId="urn:microsoft.com/office/officeart/2005/8/layout/default"/>
    <dgm:cxn modelId="{D18060E9-9688-4A13-AACB-8D70E5DED3F9}" type="presParOf" srcId="{954053E6-06A1-4B13-8D5B-39B18358C4CA}" destId="{D94382A1-B458-41C2-91C3-05BBC320113E}" srcOrd="5" destOrd="0" presId="urn:microsoft.com/office/officeart/2005/8/layout/default"/>
    <dgm:cxn modelId="{C84D0C6D-E3BC-4AAE-8373-079C4091A04B}" type="presParOf" srcId="{954053E6-06A1-4B13-8D5B-39B18358C4CA}" destId="{EABF23F3-4558-4F1E-9267-CD8B274104C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167B2-F5BA-466B-97F0-874826DE95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DA34A2-3561-4FF3-9612-D1F7BC1BEF0A}">
      <dgm:prSet phldrT="[Text]"/>
      <dgm:spPr>
        <a:solidFill>
          <a:schemeClr val="tx1">
            <a:lumMod val="75000"/>
            <a:lumOff val="25000"/>
          </a:schemeClr>
        </a:solidFill>
      </dgm:spPr>
      <dgm:t>
        <a:bodyPr/>
        <a:lstStyle/>
        <a:p>
          <a:r>
            <a:rPr lang="en-US" b="1" dirty="0">
              <a:latin typeface="Century Gothic" panose="020B0502020202020204" pitchFamily="34" charset="0"/>
            </a:rPr>
            <a:t>First Amendment</a:t>
          </a:r>
        </a:p>
        <a:p>
          <a:r>
            <a:rPr lang="en-US" dirty="0">
              <a:latin typeface="Century Gothic" panose="020B0502020202020204" pitchFamily="34" charset="0"/>
            </a:rPr>
            <a:t>(e.g., freedom of religion, speech, assembly/association)</a:t>
          </a:r>
        </a:p>
      </dgm:t>
    </dgm:pt>
    <dgm:pt modelId="{76301093-5764-4B1D-A54D-F6E8D5DAED99}" type="parTrans" cxnId="{133248AD-9BBF-49C6-9AB4-5A80026E5CE7}">
      <dgm:prSet/>
      <dgm:spPr/>
      <dgm:t>
        <a:bodyPr/>
        <a:lstStyle/>
        <a:p>
          <a:endParaRPr lang="en-US"/>
        </a:p>
      </dgm:t>
    </dgm:pt>
    <dgm:pt modelId="{943435F6-174C-4E90-AAA4-19F7EE78814C}" type="sibTrans" cxnId="{133248AD-9BBF-49C6-9AB4-5A80026E5CE7}">
      <dgm:prSet/>
      <dgm:spPr/>
      <dgm:t>
        <a:bodyPr/>
        <a:lstStyle/>
        <a:p>
          <a:endParaRPr lang="en-US"/>
        </a:p>
      </dgm:t>
    </dgm:pt>
    <dgm:pt modelId="{8022BE2E-0A29-493F-9919-FC3E77E8A260}">
      <dgm:prSet phldrT="[Text]"/>
      <dgm:spPr>
        <a:solidFill>
          <a:schemeClr val="tx1">
            <a:lumMod val="75000"/>
            <a:lumOff val="25000"/>
          </a:schemeClr>
        </a:solidFill>
      </dgm:spPr>
      <dgm:t>
        <a:bodyPr/>
        <a:lstStyle/>
        <a:p>
          <a:r>
            <a:rPr lang="en-US" b="1">
              <a:latin typeface="Century Gothic" panose="020B0502020202020204" pitchFamily="34" charset="0"/>
            </a:rPr>
            <a:t>Second Amendment</a:t>
          </a:r>
        </a:p>
        <a:p>
          <a:r>
            <a:rPr lang="en-US">
              <a:latin typeface="Century Gothic" panose="020B0502020202020204" pitchFamily="34" charset="0"/>
            </a:rPr>
            <a:t>(e.g., related to gun store closures)</a:t>
          </a:r>
        </a:p>
      </dgm:t>
    </dgm:pt>
    <dgm:pt modelId="{93B15C21-DD94-4932-8309-62C1BF3F10D5}" type="parTrans" cxnId="{40CA109A-B1D7-45F0-83E3-927929051A7D}">
      <dgm:prSet/>
      <dgm:spPr/>
      <dgm:t>
        <a:bodyPr/>
        <a:lstStyle/>
        <a:p>
          <a:endParaRPr lang="en-US"/>
        </a:p>
      </dgm:t>
    </dgm:pt>
    <dgm:pt modelId="{B520C26A-DCEB-4B39-A1BD-896FA5DB5913}" type="sibTrans" cxnId="{40CA109A-B1D7-45F0-83E3-927929051A7D}">
      <dgm:prSet/>
      <dgm:spPr/>
      <dgm:t>
        <a:bodyPr/>
        <a:lstStyle/>
        <a:p>
          <a:endParaRPr lang="en-US"/>
        </a:p>
      </dgm:t>
    </dgm:pt>
    <dgm:pt modelId="{EC4D8B50-01B8-4DF8-8436-6CCB69198D4A}">
      <dgm:prSet phldrT="[Text]"/>
      <dgm:spPr>
        <a:solidFill>
          <a:schemeClr val="tx1">
            <a:lumMod val="75000"/>
            <a:lumOff val="25000"/>
          </a:schemeClr>
        </a:solidFill>
      </dgm:spPr>
      <dgm:t>
        <a:bodyPr/>
        <a:lstStyle/>
        <a:p>
          <a:r>
            <a:rPr lang="en-US" b="1">
              <a:latin typeface="Century Gothic" panose="020B0502020202020204" pitchFamily="34" charset="0"/>
            </a:rPr>
            <a:t>Fifth Amendment</a:t>
          </a:r>
        </a:p>
        <a:p>
          <a:r>
            <a:rPr lang="en-US">
              <a:latin typeface="Century Gothic" panose="020B0502020202020204" pitchFamily="34" charset="0"/>
            </a:rPr>
            <a:t>(e.g., takings clause)</a:t>
          </a:r>
        </a:p>
      </dgm:t>
    </dgm:pt>
    <dgm:pt modelId="{128B6985-0022-4DC6-8BD6-4A7F561491BD}" type="parTrans" cxnId="{6D17E12C-782D-40DD-B522-8122B965A66A}">
      <dgm:prSet/>
      <dgm:spPr/>
      <dgm:t>
        <a:bodyPr/>
        <a:lstStyle/>
        <a:p>
          <a:endParaRPr lang="en-US"/>
        </a:p>
      </dgm:t>
    </dgm:pt>
    <dgm:pt modelId="{B10976B4-3B69-4413-B277-D4B0F4A3BD68}" type="sibTrans" cxnId="{6D17E12C-782D-40DD-B522-8122B965A66A}">
      <dgm:prSet/>
      <dgm:spPr/>
      <dgm:t>
        <a:bodyPr/>
        <a:lstStyle/>
        <a:p>
          <a:endParaRPr lang="en-US"/>
        </a:p>
      </dgm:t>
    </dgm:pt>
    <dgm:pt modelId="{4E3F4957-3335-49D1-952F-FF897D6691BB}">
      <dgm:prSet phldrT="[Text]"/>
      <dgm:spPr>
        <a:solidFill>
          <a:schemeClr val="tx1">
            <a:lumMod val="75000"/>
            <a:lumOff val="25000"/>
          </a:schemeClr>
        </a:solidFill>
      </dgm:spPr>
      <dgm:t>
        <a:bodyPr/>
        <a:lstStyle/>
        <a:p>
          <a:r>
            <a:rPr lang="en-US" b="1">
              <a:latin typeface="Century Gothic" panose="020B0502020202020204" pitchFamily="34" charset="0"/>
            </a:rPr>
            <a:t>Fourteenth Amendment</a:t>
          </a:r>
        </a:p>
        <a:p>
          <a:r>
            <a:rPr lang="en-US">
              <a:latin typeface="Century Gothic" panose="020B0502020202020204" pitchFamily="34" charset="0"/>
            </a:rPr>
            <a:t>(e.g., substantive and procedural due process, equal protection, interstate travel, privacy)</a:t>
          </a:r>
        </a:p>
      </dgm:t>
    </dgm:pt>
    <dgm:pt modelId="{005CB329-D0F6-4C98-86E7-3DAF60B3877F}" type="parTrans" cxnId="{AA0DFC15-C24F-42E2-B077-14DED19BDBB7}">
      <dgm:prSet/>
      <dgm:spPr/>
      <dgm:t>
        <a:bodyPr/>
        <a:lstStyle/>
        <a:p>
          <a:endParaRPr lang="en-US"/>
        </a:p>
      </dgm:t>
    </dgm:pt>
    <dgm:pt modelId="{8F1C3DEA-9168-4A95-8414-622BF8AA7EE7}" type="sibTrans" cxnId="{AA0DFC15-C24F-42E2-B077-14DED19BDBB7}">
      <dgm:prSet/>
      <dgm:spPr/>
      <dgm:t>
        <a:bodyPr/>
        <a:lstStyle/>
        <a:p>
          <a:endParaRPr lang="en-US"/>
        </a:p>
      </dgm:t>
    </dgm:pt>
    <dgm:pt modelId="{15EC5129-170F-497B-A4C9-3E204C2FF0B9}">
      <dgm:prSet phldrT="[Text]" custT="1"/>
      <dgm:spPr>
        <a:solidFill>
          <a:schemeClr val="tx1">
            <a:lumMod val="75000"/>
            <a:lumOff val="25000"/>
          </a:schemeClr>
        </a:solidFill>
      </dgm:spPr>
      <dgm:t>
        <a:bodyPr/>
        <a:lstStyle/>
        <a:p>
          <a:r>
            <a:rPr lang="en-US" sz="1200" b="1">
              <a:latin typeface="Century Gothic" panose="020B0502020202020204" pitchFamily="34" charset="0"/>
            </a:rPr>
            <a:t>Other Legal Claims </a:t>
          </a:r>
        </a:p>
      </dgm:t>
    </dgm:pt>
    <dgm:pt modelId="{0BEDEEA8-53B2-418B-8E2C-24D707243A60}" type="parTrans" cxnId="{9C354750-9F9F-405A-8E52-6930F836F81C}">
      <dgm:prSet/>
      <dgm:spPr/>
      <dgm:t>
        <a:bodyPr/>
        <a:lstStyle/>
        <a:p>
          <a:endParaRPr lang="en-US"/>
        </a:p>
      </dgm:t>
    </dgm:pt>
    <dgm:pt modelId="{86B99EE3-B188-42D9-B4D2-4BA17E8F10C2}" type="sibTrans" cxnId="{9C354750-9F9F-405A-8E52-6930F836F81C}">
      <dgm:prSet/>
      <dgm:spPr/>
      <dgm:t>
        <a:bodyPr/>
        <a:lstStyle/>
        <a:p>
          <a:endParaRPr lang="en-US"/>
        </a:p>
      </dgm:t>
    </dgm:pt>
    <dgm:pt modelId="{ADE40629-7D4A-45E6-8290-EB87F7CB9B5A}" type="pres">
      <dgm:prSet presAssocID="{684167B2-F5BA-466B-97F0-874826DE9522}" presName="diagram" presStyleCnt="0">
        <dgm:presLayoutVars>
          <dgm:dir/>
          <dgm:resizeHandles val="exact"/>
        </dgm:presLayoutVars>
      </dgm:prSet>
      <dgm:spPr/>
    </dgm:pt>
    <dgm:pt modelId="{7F836513-64F2-4673-87D3-B667E92837F5}" type="pres">
      <dgm:prSet presAssocID="{FEDA34A2-3561-4FF3-9612-D1F7BC1BEF0A}" presName="node" presStyleLbl="node1" presStyleIdx="0" presStyleCnt="5" custScaleX="305172">
        <dgm:presLayoutVars>
          <dgm:bulletEnabled val="1"/>
        </dgm:presLayoutVars>
      </dgm:prSet>
      <dgm:spPr/>
    </dgm:pt>
    <dgm:pt modelId="{F598F2EC-093D-4416-BB52-EB98D35655D3}" type="pres">
      <dgm:prSet presAssocID="{943435F6-174C-4E90-AAA4-19F7EE78814C}" presName="sibTrans" presStyleCnt="0"/>
      <dgm:spPr/>
    </dgm:pt>
    <dgm:pt modelId="{0CDEE0FF-4686-46DA-BA8D-5C3B0B63806E}" type="pres">
      <dgm:prSet presAssocID="{8022BE2E-0A29-493F-9919-FC3E77E8A260}" presName="node" presStyleLbl="node1" presStyleIdx="1" presStyleCnt="5" custScaleX="307447">
        <dgm:presLayoutVars>
          <dgm:bulletEnabled val="1"/>
        </dgm:presLayoutVars>
      </dgm:prSet>
      <dgm:spPr/>
    </dgm:pt>
    <dgm:pt modelId="{9B751D87-065F-4700-A4BC-83DA29CDDFC0}" type="pres">
      <dgm:prSet presAssocID="{B520C26A-DCEB-4B39-A1BD-896FA5DB5913}" presName="sibTrans" presStyleCnt="0"/>
      <dgm:spPr/>
    </dgm:pt>
    <dgm:pt modelId="{3B471868-2840-47DA-BB83-04FB6D8E0322}" type="pres">
      <dgm:prSet presAssocID="{EC4D8B50-01B8-4DF8-8436-6CCB69198D4A}" presName="node" presStyleLbl="node1" presStyleIdx="2" presStyleCnt="5" custScaleX="308584">
        <dgm:presLayoutVars>
          <dgm:bulletEnabled val="1"/>
        </dgm:presLayoutVars>
      </dgm:prSet>
      <dgm:spPr/>
    </dgm:pt>
    <dgm:pt modelId="{B2C79E5C-0337-48B6-B74D-387AD2CDAFFE}" type="pres">
      <dgm:prSet presAssocID="{B10976B4-3B69-4413-B277-D4B0F4A3BD68}" presName="sibTrans" presStyleCnt="0"/>
      <dgm:spPr/>
    </dgm:pt>
    <dgm:pt modelId="{0EC74FC4-3BDB-4E0E-8A26-4DEAF63EEA4C}" type="pres">
      <dgm:prSet presAssocID="{4E3F4957-3335-49D1-952F-FF897D6691BB}" presName="node" presStyleLbl="node1" presStyleIdx="3" presStyleCnt="5" custScaleX="310859">
        <dgm:presLayoutVars>
          <dgm:bulletEnabled val="1"/>
        </dgm:presLayoutVars>
      </dgm:prSet>
      <dgm:spPr/>
    </dgm:pt>
    <dgm:pt modelId="{59521977-E491-4394-935B-C879EDA67394}" type="pres">
      <dgm:prSet presAssocID="{8F1C3DEA-9168-4A95-8414-622BF8AA7EE7}" presName="sibTrans" presStyleCnt="0"/>
      <dgm:spPr/>
    </dgm:pt>
    <dgm:pt modelId="{606145DD-3B33-4172-84FF-FD927C985B2A}" type="pres">
      <dgm:prSet presAssocID="{15EC5129-170F-497B-A4C9-3E204C2FF0B9}" presName="node" presStyleLbl="node1" presStyleIdx="4" presStyleCnt="5" custScaleX="313134">
        <dgm:presLayoutVars>
          <dgm:bulletEnabled val="1"/>
        </dgm:presLayoutVars>
      </dgm:prSet>
      <dgm:spPr/>
    </dgm:pt>
  </dgm:ptLst>
  <dgm:cxnLst>
    <dgm:cxn modelId="{AA0DFC15-C24F-42E2-B077-14DED19BDBB7}" srcId="{684167B2-F5BA-466B-97F0-874826DE9522}" destId="{4E3F4957-3335-49D1-952F-FF897D6691BB}" srcOrd="3" destOrd="0" parTransId="{005CB329-D0F6-4C98-86E7-3DAF60B3877F}" sibTransId="{8F1C3DEA-9168-4A95-8414-622BF8AA7EE7}"/>
    <dgm:cxn modelId="{6D17E12C-782D-40DD-B522-8122B965A66A}" srcId="{684167B2-F5BA-466B-97F0-874826DE9522}" destId="{EC4D8B50-01B8-4DF8-8436-6CCB69198D4A}" srcOrd="2" destOrd="0" parTransId="{128B6985-0022-4DC6-8BD6-4A7F561491BD}" sibTransId="{B10976B4-3B69-4413-B277-D4B0F4A3BD68}"/>
    <dgm:cxn modelId="{4FCEE23A-C2FD-4D49-9364-381702756A40}" type="presOf" srcId="{4E3F4957-3335-49D1-952F-FF897D6691BB}" destId="{0EC74FC4-3BDB-4E0E-8A26-4DEAF63EEA4C}" srcOrd="0" destOrd="0" presId="urn:microsoft.com/office/officeart/2005/8/layout/default"/>
    <dgm:cxn modelId="{9C8E703C-68E8-435B-AF13-329CABE96ECC}" type="presOf" srcId="{15EC5129-170F-497B-A4C9-3E204C2FF0B9}" destId="{606145DD-3B33-4172-84FF-FD927C985B2A}" srcOrd="0" destOrd="0" presId="urn:microsoft.com/office/officeart/2005/8/layout/default"/>
    <dgm:cxn modelId="{98B62A43-DAE7-4626-BC99-DA4B806C8F1F}" type="presOf" srcId="{EC4D8B50-01B8-4DF8-8436-6CCB69198D4A}" destId="{3B471868-2840-47DA-BB83-04FB6D8E0322}" srcOrd="0" destOrd="0" presId="urn:microsoft.com/office/officeart/2005/8/layout/default"/>
    <dgm:cxn modelId="{0A1EDA4F-3351-465A-B78B-C397990E3D90}" type="presOf" srcId="{684167B2-F5BA-466B-97F0-874826DE9522}" destId="{ADE40629-7D4A-45E6-8290-EB87F7CB9B5A}" srcOrd="0" destOrd="0" presId="urn:microsoft.com/office/officeart/2005/8/layout/default"/>
    <dgm:cxn modelId="{9C354750-9F9F-405A-8E52-6930F836F81C}" srcId="{684167B2-F5BA-466B-97F0-874826DE9522}" destId="{15EC5129-170F-497B-A4C9-3E204C2FF0B9}" srcOrd="4" destOrd="0" parTransId="{0BEDEEA8-53B2-418B-8E2C-24D707243A60}" sibTransId="{86B99EE3-B188-42D9-B4D2-4BA17E8F10C2}"/>
    <dgm:cxn modelId="{05A01C53-2732-4915-A4D3-0892CFDAF879}" type="presOf" srcId="{8022BE2E-0A29-493F-9919-FC3E77E8A260}" destId="{0CDEE0FF-4686-46DA-BA8D-5C3B0B63806E}" srcOrd="0" destOrd="0" presId="urn:microsoft.com/office/officeart/2005/8/layout/default"/>
    <dgm:cxn modelId="{40CA109A-B1D7-45F0-83E3-927929051A7D}" srcId="{684167B2-F5BA-466B-97F0-874826DE9522}" destId="{8022BE2E-0A29-493F-9919-FC3E77E8A260}" srcOrd="1" destOrd="0" parTransId="{93B15C21-DD94-4932-8309-62C1BF3F10D5}" sibTransId="{B520C26A-DCEB-4B39-A1BD-896FA5DB5913}"/>
    <dgm:cxn modelId="{133248AD-9BBF-49C6-9AB4-5A80026E5CE7}" srcId="{684167B2-F5BA-466B-97F0-874826DE9522}" destId="{FEDA34A2-3561-4FF3-9612-D1F7BC1BEF0A}" srcOrd="0" destOrd="0" parTransId="{76301093-5764-4B1D-A54D-F6E8D5DAED99}" sibTransId="{943435F6-174C-4E90-AAA4-19F7EE78814C}"/>
    <dgm:cxn modelId="{AB3503B2-E58C-465E-B4A8-DE2F9DE54249}" type="presOf" srcId="{FEDA34A2-3561-4FF3-9612-D1F7BC1BEF0A}" destId="{7F836513-64F2-4673-87D3-B667E92837F5}" srcOrd="0" destOrd="0" presId="urn:microsoft.com/office/officeart/2005/8/layout/default"/>
    <dgm:cxn modelId="{9010695F-2186-4320-8CA2-DC2BF5566323}" type="presParOf" srcId="{ADE40629-7D4A-45E6-8290-EB87F7CB9B5A}" destId="{7F836513-64F2-4673-87D3-B667E92837F5}" srcOrd="0" destOrd="0" presId="urn:microsoft.com/office/officeart/2005/8/layout/default"/>
    <dgm:cxn modelId="{0277E516-3F03-4199-AE72-21C899E20305}" type="presParOf" srcId="{ADE40629-7D4A-45E6-8290-EB87F7CB9B5A}" destId="{F598F2EC-093D-4416-BB52-EB98D35655D3}" srcOrd="1" destOrd="0" presId="urn:microsoft.com/office/officeart/2005/8/layout/default"/>
    <dgm:cxn modelId="{2340FCF4-112D-4A97-8752-E723BC27343A}" type="presParOf" srcId="{ADE40629-7D4A-45E6-8290-EB87F7CB9B5A}" destId="{0CDEE0FF-4686-46DA-BA8D-5C3B0B63806E}" srcOrd="2" destOrd="0" presId="urn:microsoft.com/office/officeart/2005/8/layout/default"/>
    <dgm:cxn modelId="{A60411F1-C37E-4E74-AC8D-41BC5E2469C6}" type="presParOf" srcId="{ADE40629-7D4A-45E6-8290-EB87F7CB9B5A}" destId="{9B751D87-065F-4700-A4BC-83DA29CDDFC0}" srcOrd="3" destOrd="0" presId="urn:microsoft.com/office/officeart/2005/8/layout/default"/>
    <dgm:cxn modelId="{A2752B13-21FF-45D8-8545-CA46317AB6A3}" type="presParOf" srcId="{ADE40629-7D4A-45E6-8290-EB87F7CB9B5A}" destId="{3B471868-2840-47DA-BB83-04FB6D8E0322}" srcOrd="4" destOrd="0" presId="urn:microsoft.com/office/officeart/2005/8/layout/default"/>
    <dgm:cxn modelId="{1CF36258-DC00-4EE8-8A77-5CC7C3E09A86}" type="presParOf" srcId="{ADE40629-7D4A-45E6-8290-EB87F7CB9B5A}" destId="{B2C79E5C-0337-48B6-B74D-387AD2CDAFFE}" srcOrd="5" destOrd="0" presId="urn:microsoft.com/office/officeart/2005/8/layout/default"/>
    <dgm:cxn modelId="{B9011173-7C1F-4055-9EB6-E7FC65F2E6FD}" type="presParOf" srcId="{ADE40629-7D4A-45E6-8290-EB87F7CB9B5A}" destId="{0EC74FC4-3BDB-4E0E-8A26-4DEAF63EEA4C}" srcOrd="6" destOrd="0" presId="urn:microsoft.com/office/officeart/2005/8/layout/default"/>
    <dgm:cxn modelId="{C1693A90-0E82-4402-B6A6-89D6A3B4FC3B}" type="presParOf" srcId="{ADE40629-7D4A-45E6-8290-EB87F7CB9B5A}" destId="{59521977-E491-4394-935B-C879EDA67394}" srcOrd="7" destOrd="0" presId="urn:microsoft.com/office/officeart/2005/8/layout/default"/>
    <dgm:cxn modelId="{71C1C476-3F1B-4533-8496-4518A860157D}" type="presParOf" srcId="{ADE40629-7D4A-45E6-8290-EB87F7CB9B5A}" destId="{606145DD-3B33-4172-84FF-FD927C985B2A}" srcOrd="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6BF23E-88AC-45FA-BF95-DC2CA321227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3D91E25-BFB8-4E85-844E-9813EBDB45C7}">
      <dgm:prSet phldrT="[Text]"/>
      <dgm:spPr/>
      <dgm:t>
        <a:bodyPr/>
        <a:lstStyle/>
        <a:p>
          <a:r>
            <a:rPr lang="en-US" b="1" dirty="0">
              <a:latin typeface="Century Gothic" panose="020B0502020202020204" pitchFamily="34" charset="0"/>
            </a:rPr>
            <a:t>Understand Your Tools</a:t>
          </a:r>
        </a:p>
      </dgm:t>
    </dgm:pt>
    <dgm:pt modelId="{6139C627-FA46-4ABE-A2C9-91E0203A90F1}" type="parTrans" cxnId="{624193A7-0783-4EAC-9873-C5EF7CF6D7A1}">
      <dgm:prSet/>
      <dgm:spPr/>
      <dgm:t>
        <a:bodyPr/>
        <a:lstStyle/>
        <a:p>
          <a:endParaRPr lang="en-US"/>
        </a:p>
      </dgm:t>
    </dgm:pt>
    <dgm:pt modelId="{8B26EBBE-559D-421F-A5FA-DDD127DD7B5B}" type="sibTrans" cxnId="{624193A7-0783-4EAC-9873-C5EF7CF6D7A1}">
      <dgm:prSet/>
      <dgm:spPr/>
      <dgm:t>
        <a:bodyPr/>
        <a:lstStyle/>
        <a:p>
          <a:endParaRPr lang="en-US"/>
        </a:p>
      </dgm:t>
    </dgm:pt>
    <dgm:pt modelId="{E2236650-8357-4200-BE7E-9B2406C1B9E4}">
      <dgm:prSet phldrT="[Text]"/>
      <dgm:spPr/>
      <dgm:t>
        <a:bodyPr/>
        <a:lstStyle/>
        <a:p>
          <a:r>
            <a:rPr lang="en-US" b="1" dirty="0">
              <a:latin typeface="Century Gothic" panose="020B0502020202020204" pitchFamily="34" charset="0"/>
            </a:rPr>
            <a:t>Develop Processes to Act Quickly</a:t>
          </a:r>
        </a:p>
      </dgm:t>
    </dgm:pt>
    <dgm:pt modelId="{050A1D75-2776-4ADF-B81F-7D886F34C3B5}" type="parTrans" cxnId="{2A766C8C-4998-4CAD-A042-12F6520CB635}">
      <dgm:prSet/>
      <dgm:spPr/>
      <dgm:t>
        <a:bodyPr/>
        <a:lstStyle/>
        <a:p>
          <a:endParaRPr lang="en-US"/>
        </a:p>
      </dgm:t>
    </dgm:pt>
    <dgm:pt modelId="{70D571C6-0090-4E20-A9A7-384ABEEFA1E4}" type="sibTrans" cxnId="{2A766C8C-4998-4CAD-A042-12F6520CB635}">
      <dgm:prSet/>
      <dgm:spPr/>
      <dgm:t>
        <a:bodyPr/>
        <a:lstStyle/>
        <a:p>
          <a:endParaRPr lang="en-US"/>
        </a:p>
      </dgm:t>
    </dgm:pt>
    <dgm:pt modelId="{AE582E2D-0BAF-4DEA-B76F-350A3FFFB482}">
      <dgm:prSet phldrT="[Text]"/>
      <dgm:spPr/>
      <dgm:t>
        <a:bodyPr/>
        <a:lstStyle/>
        <a:p>
          <a:r>
            <a:rPr lang="en-US" b="1" dirty="0">
              <a:latin typeface="Century Gothic" panose="020B0502020202020204" pitchFamily="34" charset="0"/>
            </a:rPr>
            <a:t>All Hands on Deck Effort</a:t>
          </a:r>
        </a:p>
      </dgm:t>
    </dgm:pt>
    <dgm:pt modelId="{98AF59E2-A693-496D-90A9-18E8E297A621}" type="parTrans" cxnId="{3A4BCAAF-7DCD-464D-B5A4-E61449F62404}">
      <dgm:prSet/>
      <dgm:spPr/>
      <dgm:t>
        <a:bodyPr/>
        <a:lstStyle/>
        <a:p>
          <a:endParaRPr lang="en-US"/>
        </a:p>
      </dgm:t>
    </dgm:pt>
    <dgm:pt modelId="{21CD39C5-8AFC-4D80-955F-2A76A3CA9039}" type="sibTrans" cxnId="{3A4BCAAF-7DCD-464D-B5A4-E61449F62404}">
      <dgm:prSet/>
      <dgm:spPr/>
      <dgm:t>
        <a:bodyPr/>
        <a:lstStyle/>
        <a:p>
          <a:endParaRPr lang="en-US"/>
        </a:p>
      </dgm:t>
    </dgm:pt>
    <dgm:pt modelId="{A30F9072-3899-4CA5-BA39-3AD35410276D}">
      <dgm:prSet phldrT="[Text]"/>
      <dgm:spPr/>
      <dgm:t>
        <a:bodyPr/>
        <a:lstStyle/>
        <a:p>
          <a:r>
            <a:rPr lang="en-US" b="1" dirty="0">
              <a:latin typeface="Century Gothic" panose="020B0502020202020204" pitchFamily="34" charset="0"/>
            </a:rPr>
            <a:t>Communication</a:t>
          </a:r>
        </a:p>
      </dgm:t>
    </dgm:pt>
    <dgm:pt modelId="{C3D033A3-3FD9-4209-8BF6-BE925F2A70CD}" type="parTrans" cxnId="{F13D6413-F263-4B1A-90DA-E8CD7D7451CC}">
      <dgm:prSet/>
      <dgm:spPr/>
      <dgm:t>
        <a:bodyPr/>
        <a:lstStyle/>
        <a:p>
          <a:endParaRPr lang="en-US"/>
        </a:p>
      </dgm:t>
    </dgm:pt>
    <dgm:pt modelId="{431A14E6-8B1F-4AC1-8E51-E95CA2A8253A}" type="sibTrans" cxnId="{F13D6413-F263-4B1A-90DA-E8CD7D7451CC}">
      <dgm:prSet/>
      <dgm:spPr/>
      <dgm:t>
        <a:bodyPr/>
        <a:lstStyle/>
        <a:p>
          <a:endParaRPr lang="en-US"/>
        </a:p>
      </dgm:t>
    </dgm:pt>
    <dgm:pt modelId="{4D6EE8AD-787D-4038-8D7D-9EB055A7AD40}">
      <dgm:prSet phldrT="[Text]"/>
      <dgm:spPr/>
      <dgm:t>
        <a:bodyPr/>
        <a:lstStyle/>
        <a:p>
          <a:r>
            <a:rPr lang="en-US" b="1" dirty="0">
              <a:latin typeface="Century Gothic" panose="020B0502020202020204" pitchFamily="34" charset="0"/>
            </a:rPr>
            <a:t>Balancing Risks</a:t>
          </a:r>
        </a:p>
      </dgm:t>
    </dgm:pt>
    <dgm:pt modelId="{E422C073-BB84-4E64-8FB2-785E0F1E9ACF}" type="parTrans" cxnId="{F07D2136-2DBE-4E05-BD4A-C2B912E56EB2}">
      <dgm:prSet/>
      <dgm:spPr/>
      <dgm:t>
        <a:bodyPr/>
        <a:lstStyle/>
        <a:p>
          <a:endParaRPr lang="en-US"/>
        </a:p>
      </dgm:t>
    </dgm:pt>
    <dgm:pt modelId="{6663CD14-AD1D-4213-ADFC-0AA71EA02869}" type="sibTrans" cxnId="{F07D2136-2DBE-4E05-BD4A-C2B912E56EB2}">
      <dgm:prSet/>
      <dgm:spPr/>
      <dgm:t>
        <a:bodyPr/>
        <a:lstStyle/>
        <a:p>
          <a:endParaRPr lang="en-US"/>
        </a:p>
      </dgm:t>
    </dgm:pt>
    <dgm:pt modelId="{8EF32C3C-8026-4579-9DFD-8126F4F2B5A5}" type="pres">
      <dgm:prSet presAssocID="{856BF23E-88AC-45FA-BF95-DC2CA3212277}" presName="diagram" presStyleCnt="0">
        <dgm:presLayoutVars>
          <dgm:dir/>
          <dgm:resizeHandles val="exact"/>
        </dgm:presLayoutVars>
      </dgm:prSet>
      <dgm:spPr/>
    </dgm:pt>
    <dgm:pt modelId="{CAAE9D36-406C-421E-B7F3-C9E17E6EE024}" type="pres">
      <dgm:prSet presAssocID="{33D91E25-BFB8-4E85-844E-9813EBDB45C7}" presName="node" presStyleLbl="node1" presStyleIdx="0" presStyleCnt="5">
        <dgm:presLayoutVars>
          <dgm:bulletEnabled val="1"/>
        </dgm:presLayoutVars>
      </dgm:prSet>
      <dgm:spPr/>
    </dgm:pt>
    <dgm:pt modelId="{04E5D8A5-E208-4D9F-97FB-684DA92F2A92}" type="pres">
      <dgm:prSet presAssocID="{8B26EBBE-559D-421F-A5FA-DDD127DD7B5B}" presName="sibTrans" presStyleCnt="0"/>
      <dgm:spPr/>
    </dgm:pt>
    <dgm:pt modelId="{DD79C7FA-4546-40BB-BF7E-EF079B80879E}" type="pres">
      <dgm:prSet presAssocID="{E2236650-8357-4200-BE7E-9B2406C1B9E4}" presName="node" presStyleLbl="node1" presStyleIdx="1" presStyleCnt="5">
        <dgm:presLayoutVars>
          <dgm:bulletEnabled val="1"/>
        </dgm:presLayoutVars>
      </dgm:prSet>
      <dgm:spPr/>
    </dgm:pt>
    <dgm:pt modelId="{3C4FE8EE-4F72-445C-B7FE-63CB6B3A887E}" type="pres">
      <dgm:prSet presAssocID="{70D571C6-0090-4E20-A9A7-384ABEEFA1E4}" presName="sibTrans" presStyleCnt="0"/>
      <dgm:spPr/>
    </dgm:pt>
    <dgm:pt modelId="{53CD81FF-ABFC-48EB-B0ED-2BA99BD99E13}" type="pres">
      <dgm:prSet presAssocID="{AE582E2D-0BAF-4DEA-B76F-350A3FFFB482}" presName="node" presStyleLbl="node1" presStyleIdx="2" presStyleCnt="5">
        <dgm:presLayoutVars>
          <dgm:bulletEnabled val="1"/>
        </dgm:presLayoutVars>
      </dgm:prSet>
      <dgm:spPr/>
    </dgm:pt>
    <dgm:pt modelId="{4BA941CD-077F-4C30-B20A-6D12A7B4B2B5}" type="pres">
      <dgm:prSet presAssocID="{21CD39C5-8AFC-4D80-955F-2A76A3CA9039}" presName="sibTrans" presStyleCnt="0"/>
      <dgm:spPr/>
    </dgm:pt>
    <dgm:pt modelId="{8C37FE3E-3A6C-4161-A655-3D0B0DFCEE58}" type="pres">
      <dgm:prSet presAssocID="{A30F9072-3899-4CA5-BA39-3AD35410276D}" presName="node" presStyleLbl="node1" presStyleIdx="3" presStyleCnt="5">
        <dgm:presLayoutVars>
          <dgm:bulletEnabled val="1"/>
        </dgm:presLayoutVars>
      </dgm:prSet>
      <dgm:spPr/>
    </dgm:pt>
    <dgm:pt modelId="{7AA0C216-CDFF-40AD-9EE2-35B09B4B238F}" type="pres">
      <dgm:prSet presAssocID="{431A14E6-8B1F-4AC1-8E51-E95CA2A8253A}" presName="sibTrans" presStyleCnt="0"/>
      <dgm:spPr/>
    </dgm:pt>
    <dgm:pt modelId="{03390DB0-23FD-4FB5-9DB8-4A5EFE5F0543}" type="pres">
      <dgm:prSet presAssocID="{4D6EE8AD-787D-4038-8D7D-9EB055A7AD40}" presName="node" presStyleLbl="node1" presStyleIdx="4" presStyleCnt="5">
        <dgm:presLayoutVars>
          <dgm:bulletEnabled val="1"/>
        </dgm:presLayoutVars>
      </dgm:prSet>
      <dgm:spPr/>
    </dgm:pt>
  </dgm:ptLst>
  <dgm:cxnLst>
    <dgm:cxn modelId="{5922B411-FCD2-4B99-93A0-7269AB8E8585}" type="presOf" srcId="{4D6EE8AD-787D-4038-8D7D-9EB055A7AD40}" destId="{03390DB0-23FD-4FB5-9DB8-4A5EFE5F0543}" srcOrd="0" destOrd="0" presId="urn:microsoft.com/office/officeart/2005/8/layout/default"/>
    <dgm:cxn modelId="{F13D6413-F263-4B1A-90DA-E8CD7D7451CC}" srcId="{856BF23E-88AC-45FA-BF95-DC2CA3212277}" destId="{A30F9072-3899-4CA5-BA39-3AD35410276D}" srcOrd="3" destOrd="0" parTransId="{C3D033A3-3FD9-4209-8BF6-BE925F2A70CD}" sibTransId="{431A14E6-8B1F-4AC1-8E51-E95CA2A8253A}"/>
    <dgm:cxn modelId="{F07D2136-2DBE-4E05-BD4A-C2B912E56EB2}" srcId="{856BF23E-88AC-45FA-BF95-DC2CA3212277}" destId="{4D6EE8AD-787D-4038-8D7D-9EB055A7AD40}" srcOrd="4" destOrd="0" parTransId="{E422C073-BB84-4E64-8FB2-785E0F1E9ACF}" sibTransId="{6663CD14-AD1D-4213-ADFC-0AA71EA02869}"/>
    <dgm:cxn modelId="{E351F348-BCDE-484F-AA92-B5FB61E7B0F0}" type="presOf" srcId="{33D91E25-BFB8-4E85-844E-9813EBDB45C7}" destId="{CAAE9D36-406C-421E-B7F3-C9E17E6EE024}" srcOrd="0" destOrd="0" presId="urn:microsoft.com/office/officeart/2005/8/layout/default"/>
    <dgm:cxn modelId="{2A766C8C-4998-4CAD-A042-12F6520CB635}" srcId="{856BF23E-88AC-45FA-BF95-DC2CA3212277}" destId="{E2236650-8357-4200-BE7E-9B2406C1B9E4}" srcOrd="1" destOrd="0" parTransId="{050A1D75-2776-4ADF-B81F-7D886F34C3B5}" sibTransId="{70D571C6-0090-4E20-A9A7-384ABEEFA1E4}"/>
    <dgm:cxn modelId="{E8AFA89C-86F4-4C2E-A71A-4E0372336841}" type="presOf" srcId="{A30F9072-3899-4CA5-BA39-3AD35410276D}" destId="{8C37FE3E-3A6C-4161-A655-3D0B0DFCEE58}" srcOrd="0" destOrd="0" presId="urn:microsoft.com/office/officeart/2005/8/layout/default"/>
    <dgm:cxn modelId="{624193A7-0783-4EAC-9873-C5EF7CF6D7A1}" srcId="{856BF23E-88AC-45FA-BF95-DC2CA3212277}" destId="{33D91E25-BFB8-4E85-844E-9813EBDB45C7}" srcOrd="0" destOrd="0" parTransId="{6139C627-FA46-4ABE-A2C9-91E0203A90F1}" sibTransId="{8B26EBBE-559D-421F-A5FA-DDD127DD7B5B}"/>
    <dgm:cxn modelId="{3A4BCAAF-7DCD-464D-B5A4-E61449F62404}" srcId="{856BF23E-88AC-45FA-BF95-DC2CA3212277}" destId="{AE582E2D-0BAF-4DEA-B76F-350A3FFFB482}" srcOrd="2" destOrd="0" parTransId="{98AF59E2-A693-496D-90A9-18E8E297A621}" sibTransId="{21CD39C5-8AFC-4D80-955F-2A76A3CA9039}"/>
    <dgm:cxn modelId="{A76088C7-82BC-4457-9BF8-56FE762483F1}" type="presOf" srcId="{AE582E2D-0BAF-4DEA-B76F-350A3FFFB482}" destId="{53CD81FF-ABFC-48EB-B0ED-2BA99BD99E13}" srcOrd="0" destOrd="0" presId="urn:microsoft.com/office/officeart/2005/8/layout/default"/>
    <dgm:cxn modelId="{828A12D7-3B08-4832-9762-FA5DFD640D72}" type="presOf" srcId="{E2236650-8357-4200-BE7E-9B2406C1B9E4}" destId="{DD79C7FA-4546-40BB-BF7E-EF079B80879E}" srcOrd="0" destOrd="0" presId="urn:microsoft.com/office/officeart/2005/8/layout/default"/>
    <dgm:cxn modelId="{19C489FC-2A69-4ACF-B18F-C451FE75AEAB}" type="presOf" srcId="{856BF23E-88AC-45FA-BF95-DC2CA3212277}" destId="{8EF32C3C-8026-4579-9DFD-8126F4F2B5A5}" srcOrd="0" destOrd="0" presId="urn:microsoft.com/office/officeart/2005/8/layout/default"/>
    <dgm:cxn modelId="{B62C7B96-82D9-4E4C-8B38-B332EC35F20E}" type="presParOf" srcId="{8EF32C3C-8026-4579-9DFD-8126F4F2B5A5}" destId="{CAAE9D36-406C-421E-B7F3-C9E17E6EE024}" srcOrd="0" destOrd="0" presId="urn:microsoft.com/office/officeart/2005/8/layout/default"/>
    <dgm:cxn modelId="{DBD1C306-6354-43C4-A781-259A47840D43}" type="presParOf" srcId="{8EF32C3C-8026-4579-9DFD-8126F4F2B5A5}" destId="{04E5D8A5-E208-4D9F-97FB-684DA92F2A92}" srcOrd="1" destOrd="0" presId="urn:microsoft.com/office/officeart/2005/8/layout/default"/>
    <dgm:cxn modelId="{8A4B43A7-BDB4-4954-BA27-5C0DC1D490E7}" type="presParOf" srcId="{8EF32C3C-8026-4579-9DFD-8126F4F2B5A5}" destId="{DD79C7FA-4546-40BB-BF7E-EF079B80879E}" srcOrd="2" destOrd="0" presId="urn:microsoft.com/office/officeart/2005/8/layout/default"/>
    <dgm:cxn modelId="{CBD75046-50A5-42D0-BC9D-DCFFD48721CC}" type="presParOf" srcId="{8EF32C3C-8026-4579-9DFD-8126F4F2B5A5}" destId="{3C4FE8EE-4F72-445C-B7FE-63CB6B3A887E}" srcOrd="3" destOrd="0" presId="urn:microsoft.com/office/officeart/2005/8/layout/default"/>
    <dgm:cxn modelId="{6383C36B-9BDC-40C3-98FE-AA390F3F6E45}" type="presParOf" srcId="{8EF32C3C-8026-4579-9DFD-8126F4F2B5A5}" destId="{53CD81FF-ABFC-48EB-B0ED-2BA99BD99E13}" srcOrd="4" destOrd="0" presId="urn:microsoft.com/office/officeart/2005/8/layout/default"/>
    <dgm:cxn modelId="{647C7B8E-CF7D-4433-B0F9-5D42AD23CAB8}" type="presParOf" srcId="{8EF32C3C-8026-4579-9DFD-8126F4F2B5A5}" destId="{4BA941CD-077F-4C30-B20A-6D12A7B4B2B5}" srcOrd="5" destOrd="0" presId="urn:microsoft.com/office/officeart/2005/8/layout/default"/>
    <dgm:cxn modelId="{A03C4782-C0B4-4F29-B406-D2A6740BC20B}" type="presParOf" srcId="{8EF32C3C-8026-4579-9DFD-8126F4F2B5A5}" destId="{8C37FE3E-3A6C-4161-A655-3D0B0DFCEE58}" srcOrd="6" destOrd="0" presId="urn:microsoft.com/office/officeart/2005/8/layout/default"/>
    <dgm:cxn modelId="{BFE591A9-B6BF-4A41-9ABE-92F545937EF1}" type="presParOf" srcId="{8EF32C3C-8026-4579-9DFD-8126F4F2B5A5}" destId="{7AA0C216-CDFF-40AD-9EE2-35B09B4B238F}" srcOrd="7" destOrd="0" presId="urn:microsoft.com/office/officeart/2005/8/layout/default"/>
    <dgm:cxn modelId="{46399052-1789-484E-812D-4F29DF5F4AD1}" type="presParOf" srcId="{8EF32C3C-8026-4579-9DFD-8126F4F2B5A5}" destId="{03390DB0-23FD-4FB5-9DB8-4A5EFE5F054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6AEB-513A-47A1-B041-FFB9C355AA4B}">
      <dsp:nvSpPr>
        <dsp:cNvPr id="0" name=""/>
        <dsp:cNvSpPr/>
      </dsp:nvSpPr>
      <dsp:spPr>
        <a:xfrm rot="16200000">
          <a:off x="427489" y="-427489"/>
          <a:ext cx="2460071" cy="3315049"/>
        </a:xfrm>
        <a:prstGeom prst="round1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u="sng" kern="1200">
              <a:solidFill>
                <a:schemeClr val="tx1"/>
              </a:solidFill>
              <a:latin typeface="Century Gothic" panose="020B0502020202020204" pitchFamily="34" charset="0"/>
            </a:rPr>
            <a:t>Membership</a:t>
          </a:r>
        </a:p>
        <a:p>
          <a:pPr marL="0" lvl="0" indent="0" algn="ctr" defTabSz="1466850">
            <a:lnSpc>
              <a:spcPct val="90000"/>
            </a:lnSpc>
            <a:spcBef>
              <a:spcPct val="0"/>
            </a:spcBef>
            <a:spcAft>
              <a:spcPct val="35000"/>
            </a:spcAft>
            <a:buNone/>
          </a:pPr>
          <a:r>
            <a:rPr lang="en-US" sz="2500" kern="1200">
              <a:latin typeface="Century Gothic" panose="020B0502020202020204" pitchFamily="34" charset="0"/>
            </a:rPr>
            <a:t>Member Services &amp; Bringing Governors/Staff Together at Annual Meetings</a:t>
          </a:r>
        </a:p>
      </dsp:txBody>
      <dsp:txXfrm rot="5400000">
        <a:off x="-1" y="1"/>
        <a:ext cx="3315049" cy="1845053"/>
      </dsp:txXfrm>
    </dsp:sp>
    <dsp:sp modelId="{888D4730-8B6B-47B3-9393-099FC55807A9}">
      <dsp:nvSpPr>
        <dsp:cNvPr id="0" name=""/>
        <dsp:cNvSpPr/>
      </dsp:nvSpPr>
      <dsp:spPr>
        <a:xfrm>
          <a:off x="3315049" y="0"/>
          <a:ext cx="3315049" cy="2460071"/>
        </a:xfrm>
        <a:prstGeom prst="round1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u="sng" kern="1200">
              <a:solidFill>
                <a:schemeClr val="tx1"/>
              </a:solidFill>
              <a:latin typeface="Century Gothic" panose="020B0502020202020204" pitchFamily="34" charset="0"/>
            </a:rPr>
            <a:t>Partners</a:t>
          </a:r>
        </a:p>
        <a:p>
          <a:pPr marL="0" lvl="0" indent="0" algn="ctr" defTabSz="1466850">
            <a:lnSpc>
              <a:spcPct val="90000"/>
            </a:lnSpc>
            <a:spcBef>
              <a:spcPct val="0"/>
            </a:spcBef>
            <a:spcAft>
              <a:spcPct val="35000"/>
            </a:spcAft>
            <a:buNone/>
          </a:pPr>
          <a:r>
            <a:rPr lang="en-US" sz="2500" kern="1200">
              <a:latin typeface="Century Gothic" panose="020B0502020202020204" pitchFamily="34" charset="0"/>
            </a:rPr>
            <a:t>Supporting Governors and Public/Private Relationships</a:t>
          </a:r>
        </a:p>
      </dsp:txBody>
      <dsp:txXfrm>
        <a:off x="3315049" y="0"/>
        <a:ext cx="3315049" cy="1845053"/>
      </dsp:txXfrm>
    </dsp:sp>
    <dsp:sp modelId="{18E7E7AB-F09C-4E17-8892-FFF3796BB067}">
      <dsp:nvSpPr>
        <dsp:cNvPr id="0" name=""/>
        <dsp:cNvSpPr/>
      </dsp:nvSpPr>
      <dsp:spPr>
        <a:xfrm rot="10800000">
          <a:off x="0" y="2460071"/>
          <a:ext cx="3315049" cy="2460071"/>
        </a:xfrm>
        <a:prstGeom prst="round1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u="sng" kern="1200">
              <a:solidFill>
                <a:schemeClr val="tx1"/>
              </a:solidFill>
              <a:latin typeface="Century Gothic" panose="020B0502020202020204" pitchFamily="34" charset="0"/>
            </a:rPr>
            <a:t>Government Relations</a:t>
          </a:r>
        </a:p>
        <a:p>
          <a:pPr marL="0" lvl="0" indent="0" algn="ctr" defTabSz="1466850">
            <a:lnSpc>
              <a:spcPct val="90000"/>
            </a:lnSpc>
            <a:spcBef>
              <a:spcPct val="0"/>
            </a:spcBef>
            <a:spcAft>
              <a:spcPct val="35000"/>
            </a:spcAft>
            <a:buNone/>
          </a:pPr>
          <a:r>
            <a:rPr lang="en-US" sz="2500" kern="1200">
              <a:latin typeface="Century Gothic" panose="020B0502020202020204" pitchFamily="34" charset="0"/>
            </a:rPr>
            <a:t>Representing Governors on the Hill and with Federal Partners</a:t>
          </a:r>
        </a:p>
        <a:p>
          <a:pPr marL="0" lvl="0" indent="0" algn="ctr" defTabSz="1466850">
            <a:lnSpc>
              <a:spcPct val="90000"/>
            </a:lnSpc>
            <a:spcBef>
              <a:spcPct val="0"/>
            </a:spcBef>
            <a:spcAft>
              <a:spcPct val="35000"/>
            </a:spcAft>
            <a:buNone/>
          </a:pPr>
          <a:endParaRPr lang="en-US" sz="2300" kern="1200"/>
        </a:p>
      </dsp:txBody>
      <dsp:txXfrm rot="10800000">
        <a:off x="0" y="3075089"/>
        <a:ext cx="3315049" cy="1845053"/>
      </dsp:txXfrm>
    </dsp:sp>
    <dsp:sp modelId="{B2D528CD-10EE-424F-BF0C-2C7AFE682440}">
      <dsp:nvSpPr>
        <dsp:cNvPr id="0" name=""/>
        <dsp:cNvSpPr/>
      </dsp:nvSpPr>
      <dsp:spPr>
        <a:xfrm rot="5400000">
          <a:off x="3742538" y="2032582"/>
          <a:ext cx="2460071" cy="3315049"/>
        </a:xfrm>
        <a:prstGeom prst="round1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u="sng" kern="1200">
              <a:solidFill>
                <a:schemeClr val="tx1"/>
              </a:solidFill>
              <a:latin typeface="Century Gothic" panose="020B0502020202020204" pitchFamily="34" charset="0"/>
            </a:rPr>
            <a:t>Center for Best Practices </a:t>
          </a:r>
        </a:p>
        <a:p>
          <a:pPr marL="0" lvl="0" indent="0" algn="ctr" defTabSz="1466850">
            <a:lnSpc>
              <a:spcPct val="90000"/>
            </a:lnSpc>
            <a:spcBef>
              <a:spcPct val="0"/>
            </a:spcBef>
            <a:spcAft>
              <a:spcPct val="35000"/>
            </a:spcAft>
            <a:buNone/>
          </a:pPr>
          <a:r>
            <a:rPr lang="en-US" sz="2400" kern="1200">
              <a:latin typeface="Century Gothic" panose="020B0502020202020204" pitchFamily="34" charset="0"/>
            </a:rPr>
            <a:t>501(c)(3) Sharing Research and Solutions for Governors on a Range of State Policy Issues</a:t>
          </a:r>
        </a:p>
      </dsp:txBody>
      <dsp:txXfrm rot="-5400000">
        <a:off x="3315049" y="3075089"/>
        <a:ext cx="3315049" cy="1845053"/>
      </dsp:txXfrm>
    </dsp:sp>
    <dsp:sp modelId="{29170BF6-EB4D-4C20-9712-97A1A10DDBF0}">
      <dsp:nvSpPr>
        <dsp:cNvPr id="0" name=""/>
        <dsp:cNvSpPr/>
      </dsp:nvSpPr>
      <dsp:spPr>
        <a:xfrm flipV="1">
          <a:off x="2922713" y="2321059"/>
          <a:ext cx="784672" cy="278024"/>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936285" y="2334631"/>
        <a:ext cx="757528" cy="25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17BA-0005-454E-868D-8F3DF489D9B1}">
      <dsp:nvSpPr>
        <dsp:cNvPr id="0" name=""/>
        <dsp:cNvSpPr/>
      </dsp:nvSpPr>
      <dsp:spPr>
        <a:xfrm>
          <a:off x="710207" y="2043"/>
          <a:ext cx="1503787" cy="90227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Century Gothic" panose="020B0502020202020204" pitchFamily="34" charset="0"/>
            </a:rPr>
            <a:t>Public Safety &amp; Legal Counsel</a:t>
          </a:r>
        </a:p>
      </dsp:txBody>
      <dsp:txXfrm>
        <a:off x="710207" y="2043"/>
        <a:ext cx="1503787" cy="902272"/>
      </dsp:txXfrm>
    </dsp:sp>
    <dsp:sp modelId="{8C25341F-DBDE-43AE-BE42-BAB1A899D4F5}">
      <dsp:nvSpPr>
        <dsp:cNvPr id="0" name=""/>
        <dsp:cNvSpPr/>
      </dsp:nvSpPr>
      <dsp:spPr>
        <a:xfrm>
          <a:off x="2364373" y="2043"/>
          <a:ext cx="1503787" cy="902272"/>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Public Health</a:t>
          </a:r>
        </a:p>
      </dsp:txBody>
      <dsp:txXfrm>
        <a:off x="2364373" y="2043"/>
        <a:ext cx="1503787" cy="902272"/>
      </dsp:txXfrm>
    </dsp:sp>
    <dsp:sp modelId="{E332EC90-87D8-4753-955B-598072D1C7A2}">
      <dsp:nvSpPr>
        <dsp:cNvPr id="0" name=""/>
        <dsp:cNvSpPr/>
      </dsp:nvSpPr>
      <dsp:spPr>
        <a:xfrm>
          <a:off x="4018539" y="2043"/>
          <a:ext cx="1503787" cy="90227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Cybersecurity</a:t>
          </a:r>
        </a:p>
      </dsp:txBody>
      <dsp:txXfrm>
        <a:off x="4018539" y="2043"/>
        <a:ext cx="1503787" cy="902272"/>
      </dsp:txXfrm>
    </dsp:sp>
    <dsp:sp modelId="{F38A7D6F-05AF-4859-B2E2-5E2211F3EB68}">
      <dsp:nvSpPr>
        <dsp:cNvPr id="0" name=""/>
        <dsp:cNvSpPr/>
      </dsp:nvSpPr>
      <dsp:spPr>
        <a:xfrm>
          <a:off x="5672705" y="2043"/>
          <a:ext cx="1503787" cy="90227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K-12 Education</a:t>
          </a:r>
        </a:p>
      </dsp:txBody>
      <dsp:txXfrm>
        <a:off x="5672705" y="2043"/>
        <a:ext cx="1503787" cy="902272"/>
      </dsp:txXfrm>
    </dsp:sp>
    <dsp:sp modelId="{32DFBA7B-C1FF-4839-BBCF-A6E3561A01A0}">
      <dsp:nvSpPr>
        <dsp:cNvPr id="0" name=""/>
        <dsp:cNvSpPr/>
      </dsp:nvSpPr>
      <dsp:spPr>
        <a:xfrm>
          <a:off x="710207" y="1054694"/>
          <a:ext cx="1503787" cy="902272"/>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Children &amp; Families</a:t>
          </a:r>
        </a:p>
      </dsp:txBody>
      <dsp:txXfrm>
        <a:off x="710207" y="1054694"/>
        <a:ext cx="1503787" cy="902272"/>
      </dsp:txXfrm>
    </dsp:sp>
    <dsp:sp modelId="{24F4335B-B68B-4BF3-BCE1-6D29D642D19E}">
      <dsp:nvSpPr>
        <dsp:cNvPr id="0" name=""/>
        <dsp:cNvSpPr/>
      </dsp:nvSpPr>
      <dsp:spPr>
        <a:xfrm>
          <a:off x="2364373" y="1054694"/>
          <a:ext cx="1503787" cy="90227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Substance Use &amp; Mental Health</a:t>
          </a:r>
        </a:p>
      </dsp:txBody>
      <dsp:txXfrm>
        <a:off x="2364373" y="1054694"/>
        <a:ext cx="1503787" cy="902272"/>
      </dsp:txXfrm>
    </dsp:sp>
    <dsp:sp modelId="{D179CFF3-5B82-444D-8368-4EAED44B96E6}">
      <dsp:nvSpPr>
        <dsp:cNvPr id="0" name=""/>
        <dsp:cNvSpPr/>
      </dsp:nvSpPr>
      <dsp:spPr>
        <a:xfrm>
          <a:off x="4018539" y="1054694"/>
          <a:ext cx="1503787" cy="90227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Healthcare Delivery</a:t>
          </a:r>
        </a:p>
      </dsp:txBody>
      <dsp:txXfrm>
        <a:off x="4018539" y="1054694"/>
        <a:ext cx="1503787" cy="902272"/>
      </dsp:txXfrm>
    </dsp:sp>
    <dsp:sp modelId="{E5903696-9573-4545-AD39-1B82C24EB891}">
      <dsp:nvSpPr>
        <dsp:cNvPr id="0" name=""/>
        <dsp:cNvSpPr/>
      </dsp:nvSpPr>
      <dsp:spPr>
        <a:xfrm>
          <a:off x="5672705" y="1054694"/>
          <a:ext cx="1503787" cy="902272"/>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Infrastructure</a:t>
          </a:r>
        </a:p>
      </dsp:txBody>
      <dsp:txXfrm>
        <a:off x="5672705" y="1054694"/>
        <a:ext cx="1503787" cy="902272"/>
      </dsp:txXfrm>
    </dsp:sp>
    <dsp:sp modelId="{08019794-A8D2-4035-9336-37DDA74884D3}">
      <dsp:nvSpPr>
        <dsp:cNvPr id="0" name=""/>
        <dsp:cNvSpPr/>
      </dsp:nvSpPr>
      <dsp:spPr>
        <a:xfrm>
          <a:off x="710207" y="2107345"/>
          <a:ext cx="1503787" cy="90227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Energy</a:t>
          </a:r>
        </a:p>
      </dsp:txBody>
      <dsp:txXfrm>
        <a:off x="710207" y="2107345"/>
        <a:ext cx="1503787" cy="902272"/>
      </dsp:txXfrm>
    </dsp:sp>
    <dsp:sp modelId="{9EE1EADC-1FD6-4F04-B4A0-31F8C2D262EF}">
      <dsp:nvSpPr>
        <dsp:cNvPr id="0" name=""/>
        <dsp:cNvSpPr/>
      </dsp:nvSpPr>
      <dsp:spPr>
        <a:xfrm>
          <a:off x="2364373" y="2107345"/>
          <a:ext cx="1503787" cy="90227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Workforce Development &amp; Economic Policy</a:t>
          </a:r>
        </a:p>
      </dsp:txBody>
      <dsp:txXfrm>
        <a:off x="2364373" y="2107345"/>
        <a:ext cx="1503787" cy="902272"/>
      </dsp:txXfrm>
    </dsp:sp>
    <dsp:sp modelId="{5EA33CC9-680E-4A04-8862-3E58D805158A}">
      <dsp:nvSpPr>
        <dsp:cNvPr id="0" name=""/>
        <dsp:cNvSpPr/>
      </dsp:nvSpPr>
      <dsp:spPr>
        <a:xfrm>
          <a:off x="4018539" y="2107345"/>
          <a:ext cx="1503787" cy="902272"/>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Homeland Security</a:t>
          </a:r>
        </a:p>
      </dsp:txBody>
      <dsp:txXfrm>
        <a:off x="4018539" y="2107345"/>
        <a:ext cx="1503787" cy="902272"/>
      </dsp:txXfrm>
    </dsp:sp>
    <dsp:sp modelId="{D65D4875-BB82-4A14-916F-834E28305D38}">
      <dsp:nvSpPr>
        <dsp:cNvPr id="0" name=""/>
        <dsp:cNvSpPr/>
      </dsp:nvSpPr>
      <dsp:spPr>
        <a:xfrm>
          <a:off x="5672705" y="2107345"/>
          <a:ext cx="1503787" cy="902272"/>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Post-Secondary Education</a:t>
          </a:r>
        </a:p>
      </dsp:txBody>
      <dsp:txXfrm>
        <a:off x="5672705" y="2107345"/>
        <a:ext cx="1503787" cy="902272"/>
      </dsp:txXfrm>
    </dsp:sp>
    <dsp:sp modelId="{FBDB3C03-53AA-4793-9605-E6D6BCA6E7EA}">
      <dsp:nvSpPr>
        <dsp:cNvPr id="0" name=""/>
        <dsp:cNvSpPr/>
      </dsp:nvSpPr>
      <dsp:spPr>
        <a:xfrm>
          <a:off x="2364373" y="3159996"/>
          <a:ext cx="1503787" cy="90227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Land Management, Agriculture, and Wildlife</a:t>
          </a:r>
        </a:p>
      </dsp:txBody>
      <dsp:txXfrm>
        <a:off x="2364373" y="3159996"/>
        <a:ext cx="1503787" cy="902272"/>
      </dsp:txXfrm>
    </dsp:sp>
    <dsp:sp modelId="{59CAA72E-00DA-4DB3-8089-F99F4B09F1E0}">
      <dsp:nvSpPr>
        <dsp:cNvPr id="0" name=""/>
        <dsp:cNvSpPr/>
      </dsp:nvSpPr>
      <dsp:spPr>
        <a:xfrm>
          <a:off x="4018539" y="3159996"/>
          <a:ext cx="1503787" cy="902272"/>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Century Gothic" panose="020B0502020202020204" pitchFamily="34" charset="0"/>
            </a:rPr>
            <a:t>Energy &amp; Environment</a:t>
          </a:r>
        </a:p>
      </dsp:txBody>
      <dsp:txXfrm>
        <a:off x="4018539" y="3159996"/>
        <a:ext cx="1503787" cy="902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37DF-0264-404E-895A-7802F69DE0F3}">
      <dsp:nvSpPr>
        <dsp:cNvPr id="0" name=""/>
        <dsp:cNvSpPr/>
      </dsp:nvSpPr>
      <dsp:spPr>
        <a:xfrm>
          <a:off x="2359" y="0"/>
          <a:ext cx="2874540" cy="551315"/>
        </a:xfrm>
        <a:prstGeom prst="chevron">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a:latin typeface="Century Gothic" panose="020B0502020202020204" pitchFamily="34" charset="0"/>
            </a:rPr>
            <a:t>January</a:t>
          </a:r>
        </a:p>
      </dsp:txBody>
      <dsp:txXfrm>
        <a:off x="278017" y="0"/>
        <a:ext cx="2323225" cy="551315"/>
      </dsp:txXfrm>
    </dsp:sp>
    <dsp:sp modelId="{0732E9A5-ACD2-490B-AA8C-5BA86EA1E016}">
      <dsp:nvSpPr>
        <dsp:cNvPr id="0" name=""/>
        <dsp:cNvSpPr/>
      </dsp:nvSpPr>
      <dsp:spPr>
        <a:xfrm>
          <a:off x="2589445" y="0"/>
          <a:ext cx="2874540" cy="551315"/>
        </a:xfrm>
        <a:prstGeom prst="chevron">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a:latin typeface="Century Gothic" panose="020B0502020202020204" pitchFamily="34" charset="0"/>
            </a:rPr>
            <a:t>February</a:t>
          </a:r>
        </a:p>
      </dsp:txBody>
      <dsp:txXfrm>
        <a:off x="2865103" y="0"/>
        <a:ext cx="2323225" cy="551315"/>
      </dsp:txXfrm>
    </dsp:sp>
    <dsp:sp modelId="{8A22EADB-8EF5-439B-AD11-D976F9467E38}">
      <dsp:nvSpPr>
        <dsp:cNvPr id="0" name=""/>
        <dsp:cNvSpPr/>
      </dsp:nvSpPr>
      <dsp:spPr>
        <a:xfrm>
          <a:off x="5176531" y="0"/>
          <a:ext cx="2874540" cy="551315"/>
        </a:xfrm>
        <a:prstGeom prst="chevron">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a:latin typeface="Century Gothic" panose="020B0502020202020204" pitchFamily="34" charset="0"/>
            </a:rPr>
            <a:t>March</a:t>
          </a:r>
        </a:p>
      </dsp:txBody>
      <dsp:txXfrm>
        <a:off x="5452189" y="0"/>
        <a:ext cx="2323225" cy="551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1072D-3F25-47AF-ADD5-2D0A49A9FF4C}">
      <dsp:nvSpPr>
        <dsp:cNvPr id="0" name=""/>
        <dsp:cNvSpPr/>
      </dsp:nvSpPr>
      <dsp:spPr>
        <a:xfrm>
          <a:off x="439043" y="346"/>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Contracts &amp; Procurement</a:t>
          </a:r>
        </a:p>
      </dsp:txBody>
      <dsp:txXfrm>
        <a:off x="439043" y="346"/>
        <a:ext cx="1234537" cy="740722"/>
      </dsp:txXfrm>
    </dsp:sp>
    <dsp:sp modelId="{0CD177C4-5FD4-4FD8-961A-5C6BDE7C69E8}">
      <dsp:nvSpPr>
        <dsp:cNvPr id="0" name=""/>
        <dsp:cNvSpPr/>
      </dsp:nvSpPr>
      <dsp:spPr>
        <a:xfrm>
          <a:off x="1797034" y="346"/>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Mutual Aid Agreements</a:t>
          </a:r>
        </a:p>
      </dsp:txBody>
      <dsp:txXfrm>
        <a:off x="1797034" y="346"/>
        <a:ext cx="1234537" cy="740722"/>
      </dsp:txXfrm>
    </dsp:sp>
    <dsp:sp modelId="{9F93021D-CB3C-4F78-BB22-2F98EA25A5CA}">
      <dsp:nvSpPr>
        <dsp:cNvPr id="0" name=""/>
        <dsp:cNvSpPr/>
      </dsp:nvSpPr>
      <dsp:spPr>
        <a:xfrm>
          <a:off x="3155026" y="34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Isolation &amp; Quarantine</a:t>
          </a:r>
        </a:p>
      </dsp:txBody>
      <dsp:txXfrm>
        <a:off x="3155026" y="346"/>
        <a:ext cx="1234537" cy="740722"/>
      </dsp:txXfrm>
    </dsp:sp>
    <dsp:sp modelId="{AE21DD24-9286-4A95-BCE3-E92D1F504350}">
      <dsp:nvSpPr>
        <dsp:cNvPr id="0" name=""/>
        <dsp:cNvSpPr/>
      </dsp:nvSpPr>
      <dsp:spPr>
        <a:xfrm>
          <a:off x="4513017" y="34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Temporary Physical Business Closures</a:t>
          </a:r>
        </a:p>
      </dsp:txBody>
      <dsp:txXfrm>
        <a:off x="4513017" y="346"/>
        <a:ext cx="1234537" cy="740722"/>
      </dsp:txXfrm>
    </dsp:sp>
    <dsp:sp modelId="{63D478AD-1F71-4E21-A9EE-6A4EF18C7833}">
      <dsp:nvSpPr>
        <dsp:cNvPr id="0" name=""/>
        <dsp:cNvSpPr/>
      </dsp:nvSpPr>
      <dsp:spPr>
        <a:xfrm>
          <a:off x="5871008" y="34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entury Gothic"/>
            </a:rPr>
            <a:t>Stay at Home Orders </a:t>
          </a:r>
        </a:p>
      </dsp:txBody>
      <dsp:txXfrm>
        <a:off x="5871008" y="346"/>
        <a:ext cx="1234537" cy="740722"/>
      </dsp:txXfrm>
    </dsp:sp>
    <dsp:sp modelId="{8DE35C1D-DCF1-40A1-A0F2-718EE0F57A2A}">
      <dsp:nvSpPr>
        <dsp:cNvPr id="0" name=""/>
        <dsp:cNvSpPr/>
      </dsp:nvSpPr>
      <dsp:spPr>
        <a:xfrm>
          <a:off x="7229000" y="34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Mask Requirements</a:t>
          </a:r>
        </a:p>
      </dsp:txBody>
      <dsp:txXfrm>
        <a:off x="7229000" y="346"/>
        <a:ext cx="1234537" cy="740722"/>
      </dsp:txXfrm>
    </dsp:sp>
    <dsp:sp modelId="{84C72F96-DAD2-4858-8226-EA8D3B6F5B9B}">
      <dsp:nvSpPr>
        <dsp:cNvPr id="0" name=""/>
        <dsp:cNvSpPr/>
      </dsp:nvSpPr>
      <dsp:spPr>
        <a:xfrm>
          <a:off x="439043" y="864522"/>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Anti-Price Gouging</a:t>
          </a:r>
        </a:p>
      </dsp:txBody>
      <dsp:txXfrm>
        <a:off x="439043" y="864522"/>
        <a:ext cx="1234537" cy="740722"/>
      </dsp:txXfrm>
    </dsp:sp>
    <dsp:sp modelId="{09F00071-1498-44DB-B86F-EEC0FC816CFF}">
      <dsp:nvSpPr>
        <dsp:cNvPr id="0" name=""/>
        <dsp:cNvSpPr/>
      </dsp:nvSpPr>
      <dsp:spPr>
        <a:xfrm>
          <a:off x="1797034" y="864522"/>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Unlocking Funding</a:t>
          </a:r>
        </a:p>
      </dsp:txBody>
      <dsp:txXfrm>
        <a:off x="1797034" y="864522"/>
        <a:ext cx="1234537" cy="740722"/>
      </dsp:txXfrm>
    </dsp:sp>
    <dsp:sp modelId="{A5E8A0A9-9DFA-45B7-824D-CD272A83C782}">
      <dsp:nvSpPr>
        <dsp:cNvPr id="0" name=""/>
        <dsp:cNvSpPr/>
      </dsp:nvSpPr>
      <dsp:spPr>
        <a:xfrm>
          <a:off x="3155026" y="864522"/>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Testing, Screening, Treatment</a:t>
          </a:r>
        </a:p>
      </dsp:txBody>
      <dsp:txXfrm>
        <a:off x="3155026" y="864522"/>
        <a:ext cx="1234537" cy="740722"/>
      </dsp:txXfrm>
    </dsp:sp>
    <dsp:sp modelId="{2F77745C-11AA-4FDE-A13D-657D190F6C09}">
      <dsp:nvSpPr>
        <dsp:cNvPr id="0" name=""/>
        <dsp:cNvSpPr/>
      </dsp:nvSpPr>
      <dsp:spPr>
        <a:xfrm>
          <a:off x="4513017" y="864522"/>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Essential Business Designations</a:t>
          </a:r>
        </a:p>
      </dsp:txBody>
      <dsp:txXfrm>
        <a:off x="4513017" y="864522"/>
        <a:ext cx="1234537" cy="740722"/>
      </dsp:txXfrm>
    </dsp:sp>
    <dsp:sp modelId="{28DC221B-674F-4A3E-915C-7D7E0154AA13}">
      <dsp:nvSpPr>
        <dsp:cNvPr id="0" name=""/>
        <dsp:cNvSpPr/>
      </dsp:nvSpPr>
      <dsp:spPr>
        <a:xfrm>
          <a:off x="5871008" y="864522"/>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Gathering &amp; Capacity Limits</a:t>
          </a:r>
        </a:p>
      </dsp:txBody>
      <dsp:txXfrm>
        <a:off x="5871008" y="864522"/>
        <a:ext cx="1234537" cy="740722"/>
      </dsp:txXfrm>
    </dsp:sp>
    <dsp:sp modelId="{89E6CBD0-7283-42AA-B74A-C4BE45E33D38}">
      <dsp:nvSpPr>
        <dsp:cNvPr id="0" name=""/>
        <dsp:cNvSpPr/>
      </dsp:nvSpPr>
      <dsp:spPr>
        <a:xfrm>
          <a:off x="7229000" y="864522"/>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entury Gothic"/>
            </a:rPr>
            <a:t>Surveillance &amp; Reporting </a:t>
          </a:r>
        </a:p>
      </dsp:txBody>
      <dsp:txXfrm>
        <a:off x="7229000" y="864522"/>
        <a:ext cx="1234537" cy="740722"/>
      </dsp:txXfrm>
    </dsp:sp>
    <dsp:sp modelId="{55F7DAE6-4A36-4C37-8F71-1AFE09825ACD}">
      <dsp:nvSpPr>
        <dsp:cNvPr id="0" name=""/>
        <dsp:cNvSpPr/>
      </dsp:nvSpPr>
      <dsp:spPr>
        <a:xfrm>
          <a:off x="439043" y="1728699"/>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Waiving Rules &amp; Regs</a:t>
          </a:r>
        </a:p>
      </dsp:txBody>
      <dsp:txXfrm>
        <a:off x="439043" y="1728699"/>
        <a:ext cx="1234537" cy="740722"/>
      </dsp:txXfrm>
    </dsp:sp>
    <dsp:sp modelId="{9D4A3BB1-F2D5-41C6-ACF2-5788B96FC6CE}">
      <dsp:nvSpPr>
        <dsp:cNvPr id="0" name=""/>
        <dsp:cNvSpPr/>
      </dsp:nvSpPr>
      <dsp:spPr>
        <a:xfrm>
          <a:off x="1797034" y="1728699"/>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Resource Allocation</a:t>
          </a:r>
        </a:p>
      </dsp:txBody>
      <dsp:txXfrm>
        <a:off x="1797034" y="1728699"/>
        <a:ext cx="1234537" cy="740722"/>
      </dsp:txXfrm>
    </dsp:sp>
    <dsp:sp modelId="{D61A558C-2605-4016-AFAC-6C7EC9F58F11}">
      <dsp:nvSpPr>
        <dsp:cNvPr id="0" name=""/>
        <dsp:cNvSpPr/>
      </dsp:nvSpPr>
      <dsp:spPr>
        <a:xfrm>
          <a:off x="3155026" y="1728699"/>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a:rPr>
            <a:t>Travel Restrictions</a:t>
          </a:r>
        </a:p>
      </dsp:txBody>
      <dsp:txXfrm>
        <a:off x="3155026" y="1728699"/>
        <a:ext cx="1234537" cy="740722"/>
      </dsp:txXfrm>
    </dsp:sp>
    <dsp:sp modelId="{90513DF9-A7C7-4F70-B15C-4A246CA969E3}">
      <dsp:nvSpPr>
        <dsp:cNvPr id="0" name=""/>
        <dsp:cNvSpPr/>
      </dsp:nvSpPr>
      <dsp:spPr>
        <a:xfrm>
          <a:off x="4528794" y="172950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Schools &amp; Virtual Learning </a:t>
          </a:r>
        </a:p>
      </dsp:txBody>
      <dsp:txXfrm>
        <a:off x="4528794" y="1729506"/>
        <a:ext cx="1234537" cy="740722"/>
      </dsp:txXfrm>
    </dsp:sp>
    <dsp:sp modelId="{48242BA6-653A-44C0-9C54-9B03E3E329F4}">
      <dsp:nvSpPr>
        <dsp:cNvPr id="0" name=""/>
        <dsp:cNvSpPr/>
      </dsp:nvSpPr>
      <dsp:spPr>
        <a:xfrm>
          <a:off x="5886786" y="172950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Vaccine Mandates or Prohibitions</a:t>
          </a:r>
        </a:p>
      </dsp:txBody>
      <dsp:txXfrm>
        <a:off x="5886786" y="1729506"/>
        <a:ext cx="1234537" cy="740722"/>
      </dsp:txXfrm>
    </dsp:sp>
    <dsp:sp modelId="{C22EC3CF-3B11-4E52-932F-C94B68279CD5}">
      <dsp:nvSpPr>
        <dsp:cNvPr id="0" name=""/>
        <dsp:cNvSpPr/>
      </dsp:nvSpPr>
      <dsp:spPr>
        <a:xfrm>
          <a:off x="7244777" y="1729506"/>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Standards of Care</a:t>
          </a:r>
        </a:p>
      </dsp:txBody>
      <dsp:txXfrm>
        <a:off x="7244777" y="1729506"/>
        <a:ext cx="1234537" cy="740722"/>
      </dsp:txXfrm>
    </dsp:sp>
    <dsp:sp modelId="{8D627ED6-312D-4515-BFB0-89391B71C95A}">
      <dsp:nvSpPr>
        <dsp:cNvPr id="0" name=""/>
        <dsp:cNvSpPr/>
      </dsp:nvSpPr>
      <dsp:spPr>
        <a:xfrm>
          <a:off x="439043" y="2592875"/>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Emergency Response Plans &amp; ICS</a:t>
          </a:r>
        </a:p>
      </dsp:txBody>
      <dsp:txXfrm>
        <a:off x="439043" y="2592875"/>
        <a:ext cx="1234537" cy="740722"/>
      </dsp:txXfrm>
    </dsp:sp>
    <dsp:sp modelId="{9FADDAD2-3C46-46B1-909B-A4FAD24336F2}">
      <dsp:nvSpPr>
        <dsp:cNvPr id="0" name=""/>
        <dsp:cNvSpPr/>
      </dsp:nvSpPr>
      <dsp:spPr>
        <a:xfrm>
          <a:off x="1797034" y="2592875"/>
          <a:ext cx="1234537" cy="74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Open Meetings</a:t>
          </a:r>
        </a:p>
      </dsp:txBody>
      <dsp:txXfrm>
        <a:off x="1797034" y="2592875"/>
        <a:ext cx="1234537" cy="740722"/>
      </dsp:txXfrm>
    </dsp:sp>
    <dsp:sp modelId="{D5BB73FD-F7D5-4058-B66F-369BF65A9D6D}">
      <dsp:nvSpPr>
        <dsp:cNvPr id="0" name=""/>
        <dsp:cNvSpPr/>
      </dsp:nvSpPr>
      <dsp:spPr>
        <a:xfrm>
          <a:off x="3155026" y="2592875"/>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Remote/Virtual Flexibilities</a:t>
          </a:r>
        </a:p>
      </dsp:txBody>
      <dsp:txXfrm>
        <a:off x="3155026" y="2592875"/>
        <a:ext cx="1234537" cy="740722"/>
      </dsp:txXfrm>
    </dsp:sp>
    <dsp:sp modelId="{7E0F31F1-8F2B-4FA2-828D-1FCC1F5463B7}">
      <dsp:nvSpPr>
        <dsp:cNvPr id="0" name=""/>
        <dsp:cNvSpPr/>
      </dsp:nvSpPr>
      <dsp:spPr>
        <a:xfrm>
          <a:off x="4513017" y="2592875"/>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Liability Protections &amp; Immunities</a:t>
          </a:r>
        </a:p>
      </dsp:txBody>
      <dsp:txXfrm>
        <a:off x="4513017" y="2592875"/>
        <a:ext cx="1234537" cy="740722"/>
      </dsp:txXfrm>
    </dsp:sp>
    <dsp:sp modelId="{4B1501AF-7496-41C1-9800-CF097D1E2E70}">
      <dsp:nvSpPr>
        <dsp:cNvPr id="0" name=""/>
        <dsp:cNvSpPr/>
      </dsp:nvSpPr>
      <dsp:spPr>
        <a:xfrm>
          <a:off x="5871008" y="2592875"/>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Licensing &amp; Scope of Practice</a:t>
          </a:r>
        </a:p>
      </dsp:txBody>
      <dsp:txXfrm>
        <a:off x="5871008" y="2592875"/>
        <a:ext cx="1234537" cy="740722"/>
      </dsp:txXfrm>
    </dsp:sp>
    <dsp:sp modelId="{2B8DCEC5-E2CE-4867-B98F-C8380EEA4E20}">
      <dsp:nvSpPr>
        <dsp:cNvPr id="0" name=""/>
        <dsp:cNvSpPr/>
      </dsp:nvSpPr>
      <dsp:spPr>
        <a:xfrm>
          <a:off x="7229000" y="2592875"/>
          <a:ext cx="1234537" cy="740722"/>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Telehealth</a:t>
          </a:r>
        </a:p>
      </dsp:txBody>
      <dsp:txXfrm>
        <a:off x="7229000" y="2592875"/>
        <a:ext cx="1234537" cy="740722"/>
      </dsp:txXfrm>
    </dsp:sp>
    <dsp:sp modelId="{A05B69AE-C5C4-4CC9-BE29-BE1406698A96}">
      <dsp:nvSpPr>
        <dsp:cNvPr id="0" name=""/>
        <dsp:cNvSpPr/>
      </dsp:nvSpPr>
      <dsp:spPr>
        <a:xfrm>
          <a:off x="1797034" y="3457051"/>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Eviction Moratoriums</a:t>
          </a:r>
        </a:p>
      </dsp:txBody>
      <dsp:txXfrm>
        <a:off x="1797034" y="3457051"/>
        <a:ext cx="1234537" cy="740722"/>
      </dsp:txXfrm>
    </dsp:sp>
    <dsp:sp modelId="{19969A5D-0259-4205-BEE9-E8689EEBBFA3}">
      <dsp:nvSpPr>
        <dsp:cNvPr id="0" name=""/>
        <dsp:cNvSpPr/>
      </dsp:nvSpPr>
      <dsp:spPr>
        <a:xfrm>
          <a:off x="3155026" y="3457051"/>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US" sz="1100" kern="1200">
              <a:latin typeface="Century Gothic" panose="020B0502020202020204" pitchFamily="34" charset="0"/>
            </a:rPr>
            <a:t>Unemployment Benefits</a:t>
          </a:r>
        </a:p>
      </dsp:txBody>
      <dsp:txXfrm>
        <a:off x="3155026" y="3457051"/>
        <a:ext cx="1234537" cy="740722"/>
      </dsp:txXfrm>
    </dsp:sp>
    <dsp:sp modelId="{FFBFAA27-0A08-43DF-8C55-5A2C0772E703}">
      <dsp:nvSpPr>
        <dsp:cNvPr id="0" name=""/>
        <dsp:cNvSpPr/>
      </dsp:nvSpPr>
      <dsp:spPr>
        <a:xfrm>
          <a:off x="4513017" y="3457051"/>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Font typeface="Symbol" panose="05050102010706020507" pitchFamily="18" charset="2"/>
            <a:buNone/>
          </a:pPr>
          <a:r>
            <a:rPr lang="en-US" sz="1100" kern="1200">
              <a:latin typeface="Century Gothic"/>
            </a:rPr>
            <a:t>Correctional Populations</a:t>
          </a:r>
        </a:p>
      </dsp:txBody>
      <dsp:txXfrm>
        <a:off x="4513017" y="3457051"/>
        <a:ext cx="1234537" cy="740722"/>
      </dsp:txXfrm>
    </dsp:sp>
    <dsp:sp modelId="{8C1722BB-83FF-461A-A14E-8ED34A3C3CD5}">
      <dsp:nvSpPr>
        <dsp:cNvPr id="0" name=""/>
        <dsp:cNvSpPr/>
      </dsp:nvSpPr>
      <dsp:spPr>
        <a:xfrm>
          <a:off x="5871008" y="3457051"/>
          <a:ext cx="1234537" cy="740722"/>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entury Gothic" panose="020B0502020202020204" pitchFamily="34" charset="0"/>
            </a:rPr>
            <a:t>Food Programs</a:t>
          </a:r>
        </a:p>
      </dsp:txBody>
      <dsp:txXfrm>
        <a:off x="5871008" y="3457051"/>
        <a:ext cx="1234537" cy="740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04E75-DAB7-4C60-9169-A198F2968DF4}">
      <dsp:nvSpPr>
        <dsp:cNvPr id="0" name=""/>
        <dsp:cNvSpPr/>
      </dsp:nvSpPr>
      <dsp:spPr>
        <a:xfrm>
          <a:off x="479" y="457988"/>
          <a:ext cx="1868336" cy="1121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B0502020202020204" pitchFamily="34" charset="0"/>
            </a:rPr>
            <a:t>Scope of Emergency/Executive Authority </a:t>
          </a:r>
        </a:p>
      </dsp:txBody>
      <dsp:txXfrm>
        <a:off x="479" y="457988"/>
        <a:ext cx="1868336" cy="1121001"/>
      </dsp:txXfrm>
    </dsp:sp>
    <dsp:sp modelId="{26BB0FDF-2587-4920-AE4E-71512AB19A59}">
      <dsp:nvSpPr>
        <dsp:cNvPr id="0" name=""/>
        <dsp:cNvSpPr/>
      </dsp:nvSpPr>
      <dsp:spPr>
        <a:xfrm>
          <a:off x="2055648" y="457988"/>
          <a:ext cx="1868336" cy="1121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entury Gothic" panose="020B0502020202020204" pitchFamily="34" charset="0"/>
            </a:rPr>
            <a:t>Social Distancing &amp; Public Health Mitigation Measures</a:t>
          </a:r>
        </a:p>
      </dsp:txBody>
      <dsp:txXfrm>
        <a:off x="2055648" y="457988"/>
        <a:ext cx="1868336" cy="1121001"/>
      </dsp:txXfrm>
    </dsp:sp>
    <dsp:sp modelId="{32A7B2C1-8946-4209-99F6-EA3D35E21726}">
      <dsp:nvSpPr>
        <dsp:cNvPr id="0" name=""/>
        <dsp:cNvSpPr/>
      </dsp:nvSpPr>
      <dsp:spPr>
        <a:xfrm>
          <a:off x="479" y="1765823"/>
          <a:ext cx="1868336" cy="1121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B0502020202020204" pitchFamily="34" charset="0"/>
            </a:rPr>
            <a:t>Mask Mandates or Prohibitions</a:t>
          </a:r>
        </a:p>
      </dsp:txBody>
      <dsp:txXfrm>
        <a:off x="479" y="1765823"/>
        <a:ext cx="1868336" cy="1121001"/>
      </dsp:txXfrm>
    </dsp:sp>
    <dsp:sp modelId="{EABF23F3-4558-4F1E-9267-CD8B274104C1}">
      <dsp:nvSpPr>
        <dsp:cNvPr id="0" name=""/>
        <dsp:cNvSpPr/>
      </dsp:nvSpPr>
      <dsp:spPr>
        <a:xfrm>
          <a:off x="2055648" y="1765823"/>
          <a:ext cx="1868336" cy="1121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Century Gothic" panose="020B0502020202020204" pitchFamily="34" charset="0"/>
            </a:rPr>
            <a:t>Vaccine Mandates or Prohibitions</a:t>
          </a:r>
        </a:p>
      </dsp:txBody>
      <dsp:txXfrm>
        <a:off x="2055648" y="1765823"/>
        <a:ext cx="1868336" cy="1121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36513-64F2-4673-87D3-B667E92837F5}">
      <dsp:nvSpPr>
        <dsp:cNvPr id="0" name=""/>
        <dsp:cNvSpPr/>
      </dsp:nvSpPr>
      <dsp:spPr>
        <a:xfrm>
          <a:off x="608519" y="806"/>
          <a:ext cx="2814379" cy="55333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Century Gothic" panose="020B0502020202020204" pitchFamily="34" charset="0"/>
            </a:rPr>
            <a:t>First Amendment</a:t>
          </a:r>
        </a:p>
        <a:p>
          <a:pPr marL="0" lvl="0" indent="0" algn="ctr" defTabSz="400050">
            <a:lnSpc>
              <a:spcPct val="90000"/>
            </a:lnSpc>
            <a:spcBef>
              <a:spcPct val="0"/>
            </a:spcBef>
            <a:spcAft>
              <a:spcPct val="35000"/>
            </a:spcAft>
            <a:buNone/>
          </a:pPr>
          <a:r>
            <a:rPr lang="en-US" sz="900" kern="1200" dirty="0">
              <a:latin typeface="Century Gothic" panose="020B0502020202020204" pitchFamily="34" charset="0"/>
            </a:rPr>
            <a:t>(e.g., freedom of religion, speech, assembly/association)</a:t>
          </a:r>
        </a:p>
      </dsp:txBody>
      <dsp:txXfrm>
        <a:off x="608519" y="806"/>
        <a:ext cx="2814379" cy="553336"/>
      </dsp:txXfrm>
    </dsp:sp>
    <dsp:sp modelId="{0CDEE0FF-4686-46DA-BA8D-5C3B0B63806E}">
      <dsp:nvSpPr>
        <dsp:cNvPr id="0" name=""/>
        <dsp:cNvSpPr/>
      </dsp:nvSpPr>
      <dsp:spPr>
        <a:xfrm>
          <a:off x="598028" y="646365"/>
          <a:ext cx="2835360" cy="55333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Century Gothic" panose="020B0502020202020204" pitchFamily="34" charset="0"/>
            </a:rPr>
            <a:t>Second Amendment</a:t>
          </a:r>
        </a:p>
        <a:p>
          <a:pPr marL="0" lvl="0" indent="0" algn="ctr" defTabSz="400050">
            <a:lnSpc>
              <a:spcPct val="90000"/>
            </a:lnSpc>
            <a:spcBef>
              <a:spcPct val="0"/>
            </a:spcBef>
            <a:spcAft>
              <a:spcPct val="35000"/>
            </a:spcAft>
            <a:buNone/>
          </a:pPr>
          <a:r>
            <a:rPr lang="en-US" sz="900" kern="1200">
              <a:latin typeface="Century Gothic" panose="020B0502020202020204" pitchFamily="34" charset="0"/>
            </a:rPr>
            <a:t>(e.g., related to gun store closures)</a:t>
          </a:r>
        </a:p>
      </dsp:txBody>
      <dsp:txXfrm>
        <a:off x="598028" y="646365"/>
        <a:ext cx="2835360" cy="553336"/>
      </dsp:txXfrm>
    </dsp:sp>
    <dsp:sp modelId="{3B471868-2840-47DA-BB83-04FB6D8E0322}">
      <dsp:nvSpPr>
        <dsp:cNvPr id="0" name=""/>
        <dsp:cNvSpPr/>
      </dsp:nvSpPr>
      <dsp:spPr>
        <a:xfrm>
          <a:off x="592786" y="1291924"/>
          <a:ext cx="2845846" cy="55333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Century Gothic" panose="020B0502020202020204" pitchFamily="34" charset="0"/>
            </a:rPr>
            <a:t>Fifth Amendment</a:t>
          </a:r>
        </a:p>
        <a:p>
          <a:pPr marL="0" lvl="0" indent="0" algn="ctr" defTabSz="400050">
            <a:lnSpc>
              <a:spcPct val="90000"/>
            </a:lnSpc>
            <a:spcBef>
              <a:spcPct val="0"/>
            </a:spcBef>
            <a:spcAft>
              <a:spcPct val="35000"/>
            </a:spcAft>
            <a:buNone/>
          </a:pPr>
          <a:r>
            <a:rPr lang="en-US" sz="900" kern="1200">
              <a:latin typeface="Century Gothic" panose="020B0502020202020204" pitchFamily="34" charset="0"/>
            </a:rPr>
            <a:t>(e.g., takings clause)</a:t>
          </a:r>
        </a:p>
      </dsp:txBody>
      <dsp:txXfrm>
        <a:off x="592786" y="1291924"/>
        <a:ext cx="2845846" cy="553336"/>
      </dsp:txXfrm>
    </dsp:sp>
    <dsp:sp modelId="{0EC74FC4-3BDB-4E0E-8A26-4DEAF63EEA4C}">
      <dsp:nvSpPr>
        <dsp:cNvPr id="0" name=""/>
        <dsp:cNvSpPr/>
      </dsp:nvSpPr>
      <dsp:spPr>
        <a:xfrm>
          <a:off x="582298" y="1937483"/>
          <a:ext cx="2866826" cy="55333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Century Gothic" panose="020B0502020202020204" pitchFamily="34" charset="0"/>
            </a:rPr>
            <a:t>Fourteenth Amendment</a:t>
          </a:r>
        </a:p>
        <a:p>
          <a:pPr marL="0" lvl="0" indent="0" algn="ctr" defTabSz="400050">
            <a:lnSpc>
              <a:spcPct val="90000"/>
            </a:lnSpc>
            <a:spcBef>
              <a:spcPct val="0"/>
            </a:spcBef>
            <a:spcAft>
              <a:spcPct val="35000"/>
            </a:spcAft>
            <a:buNone/>
          </a:pPr>
          <a:r>
            <a:rPr lang="en-US" sz="900" kern="1200">
              <a:latin typeface="Century Gothic" panose="020B0502020202020204" pitchFamily="34" charset="0"/>
            </a:rPr>
            <a:t>(e.g., substantive and procedural due process, equal protection, interstate travel, privacy)</a:t>
          </a:r>
        </a:p>
      </dsp:txBody>
      <dsp:txXfrm>
        <a:off x="582298" y="1937483"/>
        <a:ext cx="2866826" cy="553336"/>
      </dsp:txXfrm>
    </dsp:sp>
    <dsp:sp modelId="{606145DD-3B33-4172-84FF-FD927C985B2A}">
      <dsp:nvSpPr>
        <dsp:cNvPr id="0" name=""/>
        <dsp:cNvSpPr/>
      </dsp:nvSpPr>
      <dsp:spPr>
        <a:xfrm>
          <a:off x="571807" y="2583043"/>
          <a:ext cx="2887807" cy="553336"/>
        </a:xfrm>
        <a:prstGeom prst="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entury Gothic" panose="020B0502020202020204" pitchFamily="34" charset="0"/>
            </a:rPr>
            <a:t>Other Legal Claims </a:t>
          </a:r>
        </a:p>
      </dsp:txBody>
      <dsp:txXfrm>
        <a:off x="571807" y="2583043"/>
        <a:ext cx="2887807" cy="553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9D36-406C-421E-B7F3-C9E17E6EE024}">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Understand Your Tools</a:t>
          </a:r>
        </a:p>
      </dsp:txBody>
      <dsp:txXfrm>
        <a:off x="916483" y="1984"/>
        <a:ext cx="2030015" cy="1218009"/>
      </dsp:txXfrm>
    </dsp:sp>
    <dsp:sp modelId="{DD79C7FA-4546-40BB-BF7E-EF079B80879E}">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Develop Processes to Act Quickly</a:t>
          </a:r>
        </a:p>
      </dsp:txBody>
      <dsp:txXfrm>
        <a:off x="3149500" y="1984"/>
        <a:ext cx="2030015" cy="1218009"/>
      </dsp:txXfrm>
    </dsp:sp>
    <dsp:sp modelId="{53CD81FF-ABFC-48EB-B0ED-2BA99BD99E13}">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All Hands on Deck Effort</a:t>
          </a:r>
        </a:p>
      </dsp:txBody>
      <dsp:txXfrm>
        <a:off x="916483" y="1422995"/>
        <a:ext cx="2030015" cy="1218009"/>
      </dsp:txXfrm>
    </dsp:sp>
    <dsp:sp modelId="{8C37FE3E-3A6C-4161-A655-3D0B0DFCEE58}">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Communication</a:t>
          </a:r>
        </a:p>
      </dsp:txBody>
      <dsp:txXfrm>
        <a:off x="3149500" y="1422995"/>
        <a:ext cx="2030015" cy="1218009"/>
      </dsp:txXfrm>
    </dsp:sp>
    <dsp:sp modelId="{03390DB0-23FD-4FB5-9DB8-4A5EFE5F0543}">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Balancing Risks</a:t>
          </a:r>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5/11/2023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dirty="0"/>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5/11/2023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dirty="0"/>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he.gov/emergency/events/COVID19/COVIDVaccinators/Pages/PREP-Act-Immunity-from-Liability-for-COVID-19-Vaccinators.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ol.gov/agencies/ebsa/about-ebsa/our-activities/resource-center/faqs/aca-part-5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ms.gov/files/document/updated-guidance-ma-and-part-d-plan-sponsors-42120.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federalregister.gov/documents/2022/05/09/2022-09375/medicare-program-contract-year-2023-policy-and-technical-changes-to-the-medicare-advantage-and#h-16"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he.gov/emergency/events/COVID19/COVIDVaccinators/Pages/PREP-Act-Immunity-from-Liability-for-COVID-19-Vaccinators.aspx"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emergency-use-authorization#covid19eua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354513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36C6AF7-65DF-46A5-BC6C-DA6106AA6BF4}" type="slidenum">
              <a:rPr lang="en-US" altLang="en-US" smtClean="0"/>
              <a:pPr>
                <a:defRPr/>
              </a:pPr>
              <a:t>28</a:t>
            </a:fld>
            <a:endParaRPr lang="en-US" altLang="en-US" dirty="0"/>
          </a:p>
        </p:txBody>
      </p:sp>
    </p:spTree>
    <p:extLst>
      <p:ext uri="{BB962C8B-B14F-4D97-AF65-F5344CB8AC3E}">
        <p14:creationId xmlns:p14="http://schemas.microsoft.com/office/powerpoint/2010/main" val="327990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29</a:t>
            </a:fld>
            <a:endParaRPr lang="en-US" dirty="0"/>
          </a:p>
        </p:txBody>
      </p:sp>
    </p:spTree>
    <p:extLst>
      <p:ext uri="{BB962C8B-B14F-4D97-AF65-F5344CB8AC3E}">
        <p14:creationId xmlns:p14="http://schemas.microsoft.com/office/powerpoint/2010/main" val="3991146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30</a:t>
            </a:fld>
            <a:endParaRPr lang="en-US" dirty="0"/>
          </a:p>
        </p:txBody>
      </p:sp>
    </p:spTree>
    <p:extLst>
      <p:ext uri="{BB962C8B-B14F-4D97-AF65-F5344CB8AC3E}">
        <p14:creationId xmlns:p14="http://schemas.microsoft.com/office/powerpoint/2010/main" val="108049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Act is a tort liability shield</a:t>
            </a:r>
          </a:p>
          <a:p>
            <a:endParaRPr lang="en-US" dirty="0"/>
          </a:p>
          <a:p>
            <a:r>
              <a:rPr lang="en-US" dirty="0">
                <a:hlinkClick r:id="rId3"/>
              </a:rPr>
              <a:t>Liability immunity</a:t>
            </a:r>
            <a:r>
              <a:rPr lang="en-US" dirty="0"/>
              <a:t> has been extended to providers based on the PREP Act emergency declaration to allow for greater delivery of and access to medical countermeasures. For example, liability immunity has been extended to:</a:t>
            </a:r>
          </a:p>
          <a:p>
            <a:pPr>
              <a:buFont typeface="Arial" panose="020B0604020202020204" pitchFamily="34" charset="0"/>
              <a:buChar char="•"/>
            </a:pPr>
            <a:r>
              <a:rPr lang="en-US" dirty="0"/>
              <a:t>pharmacists and pharmacy interns to administer COVID-19 vaccines (and other immunizations) to children between the ages of 3 and 18, pre-empting any state law that had age limits</a:t>
            </a:r>
          </a:p>
          <a:p>
            <a:pPr>
              <a:buFont typeface="Arial" panose="020B0604020202020204" pitchFamily="34" charset="0"/>
              <a:buChar char="•"/>
            </a:pPr>
            <a:r>
              <a:rPr lang="en-US" dirty="0"/>
              <a:t>healthcare providers licensed in one state to vaccinate against COVID-19 in any state</a:t>
            </a:r>
          </a:p>
          <a:p>
            <a:pPr>
              <a:buFont typeface="Arial" panose="020B0604020202020204" pitchFamily="34" charset="0"/>
              <a:buChar char="•"/>
            </a:pPr>
            <a:r>
              <a:rPr lang="en-US" dirty="0"/>
              <a:t>physicians, registered nurses, and practical nurses whose licenses expired within the past five years to administer COVID-19 vaccines in any state.</a:t>
            </a:r>
          </a:p>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31</a:t>
            </a:fld>
            <a:endParaRPr lang="en-US" dirty="0"/>
          </a:p>
        </p:txBody>
      </p:sp>
    </p:spTree>
    <p:extLst>
      <p:ext uri="{BB962C8B-B14F-4D97-AF65-F5344CB8AC3E}">
        <p14:creationId xmlns:p14="http://schemas.microsoft.com/office/powerpoint/2010/main" val="57962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32</a:t>
            </a:fld>
            <a:endParaRPr lang="en-US" dirty="0"/>
          </a:p>
        </p:txBody>
      </p:sp>
    </p:spTree>
    <p:extLst>
      <p:ext uri="{BB962C8B-B14F-4D97-AF65-F5344CB8AC3E}">
        <p14:creationId xmlns:p14="http://schemas.microsoft.com/office/powerpoint/2010/main" val="89224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33</a:t>
            </a:fld>
            <a:endParaRPr lang="en-US" dirty="0"/>
          </a:p>
        </p:txBody>
      </p:sp>
    </p:spTree>
    <p:extLst>
      <p:ext uri="{BB962C8B-B14F-4D97-AF65-F5344CB8AC3E}">
        <p14:creationId xmlns:p14="http://schemas.microsoft.com/office/powerpoint/2010/main" val="50781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34</a:t>
            </a:fld>
            <a:endParaRPr lang="en-US" dirty="0"/>
          </a:p>
        </p:txBody>
      </p:sp>
    </p:spTree>
    <p:extLst>
      <p:ext uri="{BB962C8B-B14F-4D97-AF65-F5344CB8AC3E}">
        <p14:creationId xmlns:p14="http://schemas.microsoft.com/office/powerpoint/2010/main" val="34966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35</a:t>
            </a:fld>
            <a:endParaRPr lang="en-US" dirty="0"/>
          </a:p>
        </p:txBody>
      </p:sp>
    </p:spTree>
    <p:extLst>
      <p:ext uri="{BB962C8B-B14F-4D97-AF65-F5344CB8AC3E}">
        <p14:creationId xmlns:p14="http://schemas.microsoft.com/office/powerpoint/2010/main" val="359685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36</a:t>
            </a:fld>
            <a:endParaRPr lang="en-US" dirty="0"/>
          </a:p>
        </p:txBody>
      </p:sp>
    </p:spTree>
    <p:extLst>
      <p:ext uri="{BB962C8B-B14F-4D97-AF65-F5344CB8AC3E}">
        <p14:creationId xmlns:p14="http://schemas.microsoft.com/office/powerpoint/2010/main" val="140579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days earlier (March 18), President Trump signed an EO defining ventilators and PPE as “essential to the national defense”</a:t>
            </a:r>
          </a:p>
          <a:p>
            <a:endParaRPr lang="en-US" dirty="0"/>
          </a:p>
          <a:p>
            <a:r>
              <a:rPr lang="en-US" dirty="0"/>
              <a:t>Biden has since used DPA to spur baby formula production etc.</a:t>
            </a:r>
          </a:p>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37</a:t>
            </a:fld>
            <a:endParaRPr lang="en-US" dirty="0"/>
          </a:p>
        </p:txBody>
      </p:sp>
    </p:spTree>
    <p:extLst>
      <p:ext uri="{BB962C8B-B14F-4D97-AF65-F5344CB8AC3E}">
        <p14:creationId xmlns:p14="http://schemas.microsoft.com/office/powerpoint/2010/main" val="377179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2618232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38</a:t>
            </a:fld>
            <a:endParaRPr lang="en-US" dirty="0"/>
          </a:p>
        </p:txBody>
      </p:sp>
    </p:spTree>
    <p:extLst>
      <p:ext uri="{BB962C8B-B14F-4D97-AF65-F5344CB8AC3E}">
        <p14:creationId xmlns:p14="http://schemas.microsoft.com/office/powerpoint/2010/main" val="396046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39</a:t>
            </a:fld>
            <a:endParaRPr lang="en-US" dirty="0"/>
          </a:p>
        </p:txBody>
      </p:sp>
    </p:spTree>
    <p:extLst>
      <p:ext uri="{BB962C8B-B14F-4D97-AF65-F5344CB8AC3E}">
        <p14:creationId xmlns:p14="http://schemas.microsoft.com/office/powerpoint/2010/main" val="2731702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Public Health Emergency</a:t>
            </a:r>
            <a:r>
              <a:rPr lang="en-US" dirty="0"/>
              <a:t>: Clarification regarding the end of the </a:t>
            </a:r>
            <a:r>
              <a:rPr lang="en-US" b="1" i="1" dirty="0"/>
              <a:t>public health emergency</a:t>
            </a:r>
            <a:r>
              <a:rPr lang="en-US" dirty="0"/>
              <a:t>, which expires on May 11, 2023: </a:t>
            </a:r>
          </a:p>
          <a:p>
            <a:pPr>
              <a:buFont typeface="Arial" panose="020B0604020202020204" pitchFamily="34" charset="0"/>
              <a:buChar char="•"/>
            </a:pPr>
            <a:endParaRPr lang="en-US" dirty="0"/>
          </a:p>
          <a:p>
            <a:pPr>
              <a:buFont typeface="Arial" panose="020B0604020202020204" pitchFamily="34" charset="0"/>
              <a:buChar char="•"/>
            </a:pPr>
            <a:r>
              <a:rPr lang="en-US" dirty="0"/>
              <a:t>After May 11, 2023, administration of the COVID-19 vaccine will still be covered without cost (as are other preventive care vaccines) by health plans and insurers; however, plans and insurers will not be required to cover vaccines administered by out-of-network providers. The </a:t>
            </a:r>
            <a:r>
              <a:rPr lang="en-US" dirty="0">
                <a:hlinkClick r:id="rId3"/>
              </a:rPr>
              <a:t>FAQs</a:t>
            </a:r>
            <a:r>
              <a:rPr lang="en-US" dirty="0"/>
              <a:t> confirm that if the plan or insurer does not have a provider in its network who can provide the vaccine, the plan or insurer must cover the vaccine when furnished by an out-of-network provider in the same manner as would apply to in-network providers (and may not impose cost sharing).</a:t>
            </a:r>
          </a:p>
          <a:p>
            <a:pPr>
              <a:buFont typeface="Arial" panose="020B0604020202020204" pitchFamily="34" charset="0"/>
              <a:buChar char="•"/>
            </a:pPr>
            <a:endParaRPr lang="en-US" dirty="0"/>
          </a:p>
          <a:p>
            <a:pPr>
              <a:buFont typeface="Arial" panose="020B0604020202020204" pitchFamily="34" charset="0"/>
              <a:buChar char="•"/>
            </a:pPr>
            <a:r>
              <a:rPr lang="en-US" dirty="0"/>
              <a:t>Plans and insurers must consider the date an item or service was rendered, not the date the claim was submitted, when determining if an item or service was provided during the public health emergency.</a:t>
            </a:r>
          </a:p>
          <a:p>
            <a:pPr>
              <a:buFont typeface="Arial" panose="020B0604020202020204" pitchFamily="34" charset="0"/>
              <a:buChar char="•"/>
            </a:pPr>
            <a:endParaRPr lang="en-US" dirty="0"/>
          </a:p>
          <a:p>
            <a:pPr>
              <a:buFont typeface="Arial" panose="020B0604020202020204" pitchFamily="34" charset="0"/>
              <a:buChar char="•"/>
            </a:pPr>
            <a:r>
              <a:rPr lang="en-US" dirty="0"/>
              <a:t>Plans and issuers are encouraged to notify participants, beneficiaries, and enrollees of key information regarding coverage of COVID-19 diagnosis, treatment, and testing, including the date the plan or insurer will stop providing coverage and/or begin imposing cost sharing requirements or other medical management requirements.</a:t>
            </a:r>
          </a:p>
        </p:txBody>
      </p:sp>
      <p:sp>
        <p:nvSpPr>
          <p:cNvPr id="4" name="Slide Number Placeholder 3"/>
          <p:cNvSpPr>
            <a:spLocks noGrp="1"/>
          </p:cNvSpPr>
          <p:nvPr>
            <p:ph type="sldNum" sz="quarter" idx="10"/>
          </p:nvPr>
        </p:nvSpPr>
        <p:spPr/>
        <p:txBody>
          <a:bodyPr/>
          <a:lstStyle/>
          <a:p>
            <a:fld id="{2A5E3EDB-67C0-4D27-AA44-B6D6D3F97D1A}" type="slidenum">
              <a:rPr lang="en-US" smtClean="0"/>
              <a:t>40</a:t>
            </a:fld>
            <a:endParaRPr lang="en-US" dirty="0"/>
          </a:p>
        </p:txBody>
      </p:sp>
    </p:spTree>
    <p:extLst>
      <p:ext uri="{BB962C8B-B14F-4D97-AF65-F5344CB8AC3E}">
        <p14:creationId xmlns:p14="http://schemas.microsoft.com/office/powerpoint/2010/main" val="261275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Public Health Emergency</a:t>
            </a:r>
            <a:r>
              <a:rPr lang="en-US" dirty="0"/>
              <a:t>: Clarification regarding the end of the </a:t>
            </a:r>
            <a:r>
              <a:rPr lang="en-US" b="1" i="1" dirty="0"/>
              <a:t>public health emergency</a:t>
            </a:r>
            <a:r>
              <a:rPr lang="en-US" dirty="0"/>
              <a:t>, which expires on May 11, 2023: </a:t>
            </a:r>
          </a:p>
          <a:p>
            <a:endParaRPr lang="en-US" dirty="0"/>
          </a:p>
          <a:p>
            <a:r>
              <a:rPr lang="en-US" dirty="0"/>
              <a:t>After May 11, 2023, plans and insurers will no longer be required to cover COVID-19 at home or in person diagnostic tests without cost sharing; however, the Departments encourage plans and insurers to continue providing this coverage without cost sharing. Such decisions will be left up to insurance carriers and self-funded employers and their third-party administrators.</a:t>
            </a:r>
          </a:p>
        </p:txBody>
      </p:sp>
      <p:sp>
        <p:nvSpPr>
          <p:cNvPr id="4" name="Slide Number Placeholder 3"/>
          <p:cNvSpPr>
            <a:spLocks noGrp="1"/>
          </p:cNvSpPr>
          <p:nvPr>
            <p:ph type="sldNum" sz="quarter" idx="10"/>
          </p:nvPr>
        </p:nvSpPr>
        <p:spPr/>
        <p:txBody>
          <a:bodyPr/>
          <a:lstStyle/>
          <a:p>
            <a:fld id="{2A5E3EDB-67C0-4D27-AA44-B6D6D3F97D1A}" type="slidenum">
              <a:rPr lang="en-US" smtClean="0"/>
              <a:t>41</a:t>
            </a:fld>
            <a:endParaRPr lang="en-US" dirty="0"/>
          </a:p>
        </p:txBody>
      </p:sp>
    </p:spTree>
    <p:extLst>
      <p:ext uri="{BB962C8B-B14F-4D97-AF65-F5344CB8AC3E}">
        <p14:creationId xmlns:p14="http://schemas.microsoft.com/office/powerpoint/2010/main" val="319534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42</a:t>
            </a:fld>
            <a:endParaRPr lang="en-US" dirty="0"/>
          </a:p>
        </p:txBody>
      </p:sp>
    </p:spTree>
    <p:extLst>
      <p:ext uri="{BB962C8B-B14F-4D97-AF65-F5344CB8AC3E}">
        <p14:creationId xmlns:p14="http://schemas.microsoft.com/office/powerpoint/2010/main" val="140279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https://www.hhs.gov/about/news/2023/04/11/hhs-office-for-civil-rights-announces-expiration-covid-19-public-health-emergency-hipaa-notifications-enforcement-discretion.html</a:t>
            </a:r>
          </a:p>
          <a:p>
            <a:endParaRPr lang="en-US" dirty="0"/>
          </a:p>
          <a:p>
            <a:r>
              <a:rPr lang="en-US" dirty="0"/>
              <a:t>Today [April 11], the U.S. Department of Health and Human Services’ Office for Civil Rights (OCR) announces that the Notifications of Enforcement Discretion issued under the Health Insurance Portability and Accountability Act of 1996 (HIPAA) and the Health Information Technology for Economic and Clinical Health (HITECH) Act during the COVID-19 public health emergency will expire at 11:59 pm on May 11, 2023, due to the expiration of the COVID-19 public health emergency.</a:t>
            </a:r>
          </a:p>
        </p:txBody>
      </p:sp>
      <p:sp>
        <p:nvSpPr>
          <p:cNvPr id="4" name="Slide Number Placeholder 3"/>
          <p:cNvSpPr>
            <a:spLocks noGrp="1"/>
          </p:cNvSpPr>
          <p:nvPr>
            <p:ph type="sldNum" sz="quarter" idx="10"/>
          </p:nvPr>
        </p:nvSpPr>
        <p:spPr/>
        <p:txBody>
          <a:bodyPr/>
          <a:lstStyle/>
          <a:p>
            <a:fld id="{2A5E3EDB-67C0-4D27-AA44-B6D6D3F97D1A}" type="slidenum">
              <a:rPr lang="en-US" smtClean="0"/>
              <a:t>43</a:t>
            </a:fld>
            <a:endParaRPr lang="en-US" dirty="0"/>
          </a:p>
        </p:txBody>
      </p:sp>
    </p:spTree>
    <p:extLst>
      <p:ext uri="{BB962C8B-B14F-4D97-AF65-F5344CB8AC3E}">
        <p14:creationId xmlns:p14="http://schemas.microsoft.com/office/powerpoint/2010/main" val="260980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Advantage plans are </a:t>
            </a:r>
            <a:r>
              <a:rPr lang="en-US" dirty="0">
                <a:hlinkClick r:id="rId3"/>
              </a:rPr>
              <a:t>required</a:t>
            </a:r>
            <a:r>
              <a:rPr lang="en-US" dirty="0"/>
              <a:t> to cover services at out-of-network facilities that participate in Medicare, and charge enrollees who are affected by the emergency and who receive care at out-of-network facilities no more than they would face if they had received care at an in-network facility.</a:t>
            </a:r>
          </a:p>
          <a:p>
            <a:endParaRPr lang="en-US" dirty="0"/>
          </a:p>
          <a:p>
            <a:r>
              <a:rPr lang="en-US" dirty="0"/>
              <a:t>Per new </a:t>
            </a:r>
            <a:r>
              <a:rPr lang="en-US" dirty="0">
                <a:hlinkClick r:id="rId4"/>
              </a:rPr>
              <a:t>Medicare rules finalized by CMS in 2022</a:t>
            </a:r>
            <a:r>
              <a:rPr lang="en-US" dirty="0"/>
              <a:t>, ends 30 days after the latest applicable end date of § 319 PHE, § 564 national emergency, or state disaster declaration (when multiple declarations apply to the same geographic area), i.e., ends when all sources that declared a disaster or emergency that include the service area have declared an end; or there is no longer a disruption to access of health care</a:t>
            </a:r>
          </a:p>
          <a:p>
            <a:endParaRPr lang="en-US" dirty="0"/>
          </a:p>
          <a:p>
            <a:r>
              <a:rPr lang="en-US" dirty="0"/>
              <a:t>https://www.kff.org/coronavirus-covid-19/issue-brief/what-happens-when-covid-19-emergency-declarations-end-implications-for-coverage-costs-and-access/</a:t>
            </a:r>
          </a:p>
        </p:txBody>
      </p:sp>
      <p:sp>
        <p:nvSpPr>
          <p:cNvPr id="4" name="Slide Number Placeholder 3"/>
          <p:cNvSpPr>
            <a:spLocks noGrp="1"/>
          </p:cNvSpPr>
          <p:nvPr>
            <p:ph type="sldNum" sz="quarter" idx="10"/>
          </p:nvPr>
        </p:nvSpPr>
        <p:spPr/>
        <p:txBody>
          <a:bodyPr/>
          <a:lstStyle/>
          <a:p>
            <a:fld id="{2A5E3EDB-67C0-4D27-AA44-B6D6D3F97D1A}" type="slidenum">
              <a:rPr lang="en-US" smtClean="0"/>
              <a:t>44</a:t>
            </a:fld>
            <a:endParaRPr lang="en-US" dirty="0"/>
          </a:p>
        </p:txBody>
      </p:sp>
    </p:spTree>
    <p:extLst>
      <p:ext uri="{BB962C8B-B14F-4D97-AF65-F5344CB8AC3E}">
        <p14:creationId xmlns:p14="http://schemas.microsoft.com/office/powerpoint/2010/main" val="3435219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45</a:t>
            </a:fld>
            <a:endParaRPr lang="en-US" dirty="0"/>
          </a:p>
        </p:txBody>
      </p:sp>
    </p:spTree>
    <p:extLst>
      <p:ext uri="{BB962C8B-B14F-4D97-AF65-F5344CB8AC3E}">
        <p14:creationId xmlns:p14="http://schemas.microsoft.com/office/powerpoint/2010/main" val="322584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PHE, waiver of cost-sharing will not cause violation of mental health parity rules</a:t>
            </a:r>
          </a:p>
          <a:p>
            <a:endParaRPr lang="en-US" dirty="0"/>
          </a:p>
          <a:p>
            <a:r>
              <a:rPr lang="en-US" dirty="0"/>
              <a:t>After PHE, the “break” will no longer apply—if employer wants to cover COVID tests w/o cost sharing, must consider mental  health parity</a:t>
            </a:r>
          </a:p>
        </p:txBody>
      </p:sp>
      <p:sp>
        <p:nvSpPr>
          <p:cNvPr id="4" name="Slide Number Placeholder 3"/>
          <p:cNvSpPr>
            <a:spLocks noGrp="1"/>
          </p:cNvSpPr>
          <p:nvPr>
            <p:ph type="sldNum" sz="quarter" idx="10"/>
          </p:nvPr>
        </p:nvSpPr>
        <p:spPr/>
        <p:txBody>
          <a:bodyPr/>
          <a:lstStyle/>
          <a:p>
            <a:fld id="{2A5E3EDB-67C0-4D27-AA44-B6D6D3F97D1A}" type="slidenum">
              <a:rPr lang="en-US" smtClean="0"/>
              <a:t>46</a:t>
            </a:fld>
            <a:endParaRPr lang="en-US" dirty="0"/>
          </a:p>
        </p:txBody>
      </p:sp>
    </p:spTree>
    <p:extLst>
      <p:ext uri="{BB962C8B-B14F-4D97-AF65-F5344CB8AC3E}">
        <p14:creationId xmlns:p14="http://schemas.microsoft.com/office/powerpoint/2010/main" val="273571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Liability immunity</a:t>
            </a:r>
            <a:r>
              <a:rPr lang="en-US" dirty="0"/>
              <a:t> has been extended to providers based on the PREP Act emergency declaration to allow for greater delivery of and access to medical countermeasures. For example, liability immunity has been extended to:</a:t>
            </a:r>
          </a:p>
          <a:p>
            <a:pPr>
              <a:buFont typeface="Arial" panose="020B0604020202020204" pitchFamily="34" charset="0"/>
              <a:buChar char="•"/>
            </a:pPr>
            <a:r>
              <a:rPr lang="en-US" dirty="0"/>
              <a:t>pharmacists and pharmacy interns to administer COVID-19 vaccines (and other immunizations) to children between the ages of 3 and 18, pre-empting any state law that had age limits</a:t>
            </a:r>
          </a:p>
          <a:p>
            <a:pPr>
              <a:buFont typeface="Arial" panose="020B0604020202020204" pitchFamily="34" charset="0"/>
              <a:buChar char="•"/>
            </a:pPr>
            <a:r>
              <a:rPr lang="en-US" dirty="0"/>
              <a:t>healthcare providers licensed in one state to vaccinate against COVID-19 in any state</a:t>
            </a:r>
          </a:p>
          <a:p>
            <a:pPr>
              <a:buFont typeface="Arial" panose="020B0604020202020204" pitchFamily="34" charset="0"/>
              <a:buChar char="•"/>
            </a:pPr>
            <a:r>
              <a:rPr lang="en-US" dirty="0"/>
              <a:t>physicians, registered nurses, and practical nurses whose licenses expired within the past five years to administer COVID-19 vaccines in any state.</a:t>
            </a:r>
          </a:p>
          <a:p>
            <a:endParaRPr lang="en-US" dirty="0"/>
          </a:p>
          <a:p>
            <a:r>
              <a:rPr lang="en-US" dirty="0"/>
              <a:t>End of PREP Act declaration specified duration: October 1, 2024 (with some exceptions, e.g., manufacturers have an additional 12 months to dispose of covered countermeasures and for others to cease administration and use)</a:t>
            </a:r>
          </a:p>
        </p:txBody>
      </p:sp>
      <p:sp>
        <p:nvSpPr>
          <p:cNvPr id="4" name="Slide Number Placeholder 3"/>
          <p:cNvSpPr>
            <a:spLocks noGrp="1"/>
          </p:cNvSpPr>
          <p:nvPr>
            <p:ph type="sldNum" sz="quarter" idx="10"/>
          </p:nvPr>
        </p:nvSpPr>
        <p:spPr/>
        <p:txBody>
          <a:bodyPr/>
          <a:lstStyle/>
          <a:p>
            <a:fld id="{2A5E3EDB-67C0-4D27-AA44-B6D6D3F97D1A}" type="slidenum">
              <a:rPr lang="en-US" smtClean="0"/>
              <a:t>47</a:t>
            </a:fld>
            <a:endParaRPr lang="en-US" dirty="0"/>
          </a:p>
        </p:txBody>
      </p:sp>
    </p:spTree>
    <p:extLst>
      <p:ext uri="{BB962C8B-B14F-4D97-AF65-F5344CB8AC3E}">
        <p14:creationId xmlns:p14="http://schemas.microsoft.com/office/powerpoint/2010/main" val="237778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790566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has </a:t>
            </a:r>
            <a:r>
              <a:rPr lang="en-US" dirty="0">
                <a:hlinkClick r:id="rId3"/>
              </a:rPr>
              <a:t>issued EUAs</a:t>
            </a:r>
            <a:r>
              <a:rPr lang="en-US" dirty="0"/>
              <a:t> for hundreds of COVID-19 tests, numerous COVID-19 treatments, including antiviral agents and monoclonal antibodies, and three COVID-19 vaccines (Pfizer, Moderna, and Johnson &amp; Johnson). EUAs allow medical countermeasures to be available to the public before formal FDA approval.</a:t>
            </a:r>
          </a:p>
          <a:p>
            <a:endParaRPr lang="en-US" dirty="0"/>
          </a:p>
          <a:p>
            <a:r>
              <a:rPr lang="en-US" dirty="0"/>
              <a:t>Expiration: End of § 564 emergency declaration (to be determined by the Secretary)</a:t>
            </a:r>
          </a:p>
        </p:txBody>
      </p:sp>
      <p:sp>
        <p:nvSpPr>
          <p:cNvPr id="4" name="Slide Number Placeholder 3"/>
          <p:cNvSpPr>
            <a:spLocks noGrp="1"/>
          </p:cNvSpPr>
          <p:nvPr>
            <p:ph type="sldNum" sz="quarter" idx="10"/>
          </p:nvPr>
        </p:nvSpPr>
        <p:spPr/>
        <p:txBody>
          <a:bodyPr/>
          <a:lstStyle/>
          <a:p>
            <a:fld id="{2A5E3EDB-67C0-4D27-AA44-B6D6D3F97D1A}" type="slidenum">
              <a:rPr lang="en-US" smtClean="0"/>
              <a:t>48</a:t>
            </a:fld>
            <a:endParaRPr lang="en-US" dirty="0"/>
          </a:p>
        </p:txBody>
      </p:sp>
    </p:spTree>
    <p:extLst>
      <p:ext uri="{BB962C8B-B14F-4D97-AF65-F5344CB8AC3E}">
        <p14:creationId xmlns:p14="http://schemas.microsoft.com/office/powerpoint/2010/main" val="289998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49</a:t>
            </a:fld>
            <a:endParaRPr lang="en-US" dirty="0"/>
          </a:p>
        </p:txBody>
      </p:sp>
    </p:spTree>
    <p:extLst>
      <p:ext uri="{BB962C8B-B14F-4D97-AF65-F5344CB8AC3E}">
        <p14:creationId xmlns:p14="http://schemas.microsoft.com/office/powerpoint/2010/main" val="290347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E3EDB-67C0-4D27-AA44-B6D6D3F97D1A}" type="slidenum">
              <a:rPr lang="en-US" smtClean="0"/>
              <a:t>50</a:t>
            </a:fld>
            <a:endParaRPr lang="en-US" dirty="0"/>
          </a:p>
        </p:txBody>
      </p:sp>
    </p:spTree>
    <p:extLst>
      <p:ext uri="{BB962C8B-B14F-4D97-AF65-F5344CB8AC3E}">
        <p14:creationId xmlns:p14="http://schemas.microsoft.com/office/powerpoint/2010/main" val="3314366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D594E3-A7CF-4259-A06D-10181B4B3492}"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1351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62275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68371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23</a:t>
            </a:fld>
            <a:endParaRPr lang="en-US" dirty="0"/>
          </a:p>
        </p:txBody>
      </p:sp>
    </p:spTree>
    <p:extLst>
      <p:ext uri="{BB962C8B-B14F-4D97-AF65-F5344CB8AC3E}">
        <p14:creationId xmlns:p14="http://schemas.microsoft.com/office/powerpoint/2010/main" val="76560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24</a:t>
            </a:fld>
            <a:endParaRPr lang="en-US" dirty="0"/>
          </a:p>
        </p:txBody>
      </p:sp>
    </p:spTree>
    <p:extLst>
      <p:ext uri="{BB962C8B-B14F-4D97-AF65-F5344CB8AC3E}">
        <p14:creationId xmlns:p14="http://schemas.microsoft.com/office/powerpoint/2010/main" val="343045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25</a:t>
            </a:fld>
            <a:endParaRPr lang="en-US" dirty="0"/>
          </a:p>
        </p:txBody>
      </p:sp>
    </p:spTree>
    <p:extLst>
      <p:ext uri="{BB962C8B-B14F-4D97-AF65-F5344CB8AC3E}">
        <p14:creationId xmlns:p14="http://schemas.microsoft.com/office/powerpoint/2010/main" val="184975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26</a:t>
            </a:fld>
            <a:endParaRPr lang="en-US" dirty="0"/>
          </a:p>
        </p:txBody>
      </p:sp>
    </p:spTree>
    <p:extLst>
      <p:ext uri="{BB962C8B-B14F-4D97-AF65-F5344CB8AC3E}">
        <p14:creationId xmlns:p14="http://schemas.microsoft.com/office/powerpoint/2010/main" val="32969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during the PHE that isn’t going to happen any longer?</a:t>
            </a:r>
          </a:p>
        </p:txBody>
      </p:sp>
      <p:sp>
        <p:nvSpPr>
          <p:cNvPr id="4" name="Slide Number Placeholder 3"/>
          <p:cNvSpPr>
            <a:spLocks noGrp="1"/>
          </p:cNvSpPr>
          <p:nvPr>
            <p:ph type="sldNum" sz="quarter" idx="10"/>
          </p:nvPr>
        </p:nvSpPr>
        <p:spPr/>
        <p:txBody>
          <a:bodyPr/>
          <a:lstStyle/>
          <a:p>
            <a:fld id="{2A5E3EDB-67C0-4D27-AA44-B6D6D3F97D1A}" type="slidenum">
              <a:rPr lang="en-US" smtClean="0"/>
              <a:t>27</a:t>
            </a:fld>
            <a:endParaRPr lang="en-US" dirty="0"/>
          </a:p>
        </p:txBody>
      </p:sp>
    </p:spTree>
    <p:extLst>
      <p:ext uri="{BB962C8B-B14F-4D97-AF65-F5344CB8AC3E}">
        <p14:creationId xmlns:p14="http://schemas.microsoft.com/office/powerpoint/2010/main" val="232829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dirty="0">
                <a:latin typeface="Arial"/>
                <a:cs typeface="Arial"/>
              </a:rPr>
              <a:t>Western Region Office Strategic Vision Plan     4/26/2023</a:t>
            </a:r>
            <a:endParaRPr lang="en-US" dirty="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119047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dirty="0"/>
              <a:t>Click icon to add picture</a:t>
            </a:r>
          </a:p>
        </p:txBody>
      </p:sp>
      <p:sp>
        <p:nvSpPr>
          <p:cNvPr id="8" name="Picture Placeholder 8"/>
          <p:cNvSpPr>
            <a:spLocks noGrp="1"/>
          </p:cNvSpPr>
          <p:nvPr>
            <p:ph type="pic" sz="quarter" idx="15"/>
          </p:nvPr>
        </p:nvSpPr>
        <p:spPr>
          <a:xfrm>
            <a:off x="3965723" y="2274888"/>
            <a:ext cx="2286222" cy="2286000"/>
          </a:xfrm>
        </p:spPr>
        <p:txBody>
          <a:bodyPr/>
          <a:lstStyle/>
          <a:p>
            <a:r>
              <a:rPr lang="en-US" dirty="0"/>
              <a:t>Click icon to add picture</a:t>
            </a:r>
          </a:p>
        </p:txBody>
      </p:sp>
      <p:sp>
        <p:nvSpPr>
          <p:cNvPr id="10" name="Text Placeholder 6"/>
          <p:cNvSpPr>
            <a:spLocks noGrp="1"/>
          </p:cNvSpPr>
          <p:nvPr>
            <p:ph type="body" sz="quarter" idx="16" hasCustomPrompt="1"/>
          </p:nvPr>
        </p:nvSpPr>
        <p:spPr>
          <a:xfrm>
            <a:off x="397620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1430135"/>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E2D271-A013-43DA-A6FB-DD8A07FC01C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BF601-5D29-438D-83BE-D6D3C654F7FB}" type="slidenum">
              <a:rPr lang="en-US" smtClean="0"/>
              <a:t>‹#›</a:t>
            </a:fld>
            <a:endParaRPr lang="en-US"/>
          </a:p>
        </p:txBody>
      </p:sp>
    </p:spTree>
    <p:extLst>
      <p:ext uri="{BB962C8B-B14F-4D97-AF65-F5344CB8AC3E}">
        <p14:creationId xmlns:p14="http://schemas.microsoft.com/office/powerpoint/2010/main" val="97007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7DD-D661-AA6E-0056-F374FBD36D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74A1BB-BEAE-6CD6-CBE1-4377BCAF78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8354BD-E1D6-A63A-1579-21385D36DF8B}"/>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DF85B8A5-360A-264E-4B43-07A4FA58C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3AD1A-879A-479A-6C62-724E51DE84C1}"/>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425556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BCF8-2E03-C333-4877-6DAEE1C06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ADA95-8DD5-F5D1-176F-AE8D89808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0FF36-A8CA-EFD2-9F7B-D65DB6350E64}"/>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EFE2642D-0E8A-309B-C296-2D40FF0A6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5426E-6047-7467-D29B-B1488FBA7686}"/>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43031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FD27-C87E-DB4B-86EE-B1DBFFC75EF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B268DF-80D4-FD72-FC36-3371516D302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244A-ADA5-CDC0-640F-C928C135F666}"/>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EBD3652F-7671-D5CF-01CD-B76395B5D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60E9C-DA7F-7E6F-94FD-47AECA71B950}"/>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4251533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97BD-33BB-7066-EAD0-509A63909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C6AA5-624D-2104-E4DD-15BA13BF3C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1A03F-F91B-9E97-A0FE-01B4FC9C78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32FC9-7EEE-41B6-CCAF-3A8959970F87}"/>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6" name="Footer Placeholder 5">
            <a:extLst>
              <a:ext uri="{FF2B5EF4-FFF2-40B4-BE49-F238E27FC236}">
                <a16:creationId xmlns:a16="http://schemas.microsoft.com/office/drawing/2014/main" id="{BAEF2E9F-6E13-07E7-DF74-5237F1572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4CBC8-9CC8-B1F6-86C2-01AD9130856A}"/>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3510887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C5FB-6129-76CE-AD4C-A2080B33FB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45F02-1901-DF42-A815-EB52B3D829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DD428-4548-B63F-4EA8-100BA3A4E6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FD31E-D6EF-C117-A8B1-1A23491EE8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8F4C0-37CB-5470-FD53-75D1F8AA2BC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ADF27-7CFF-15C2-E8C4-FE21EA1C7283}"/>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8" name="Footer Placeholder 7">
            <a:extLst>
              <a:ext uri="{FF2B5EF4-FFF2-40B4-BE49-F238E27FC236}">
                <a16:creationId xmlns:a16="http://schemas.microsoft.com/office/drawing/2014/main" id="{8C2698C9-7C0E-11D4-67C5-57437B4F2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6BDAC2-7B5F-B293-33CE-0EE49F2B0960}"/>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2830482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27E8-B449-F38B-04FD-79794B282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90697-948E-0048-0B68-76944F4474BD}"/>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4" name="Footer Placeholder 3">
            <a:extLst>
              <a:ext uri="{FF2B5EF4-FFF2-40B4-BE49-F238E27FC236}">
                <a16:creationId xmlns:a16="http://schemas.microsoft.com/office/drawing/2014/main" id="{4C86DA37-FAD2-F92A-8D07-55BA1C555C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D8AF9D-BF3A-721F-0113-B7F41E301944}"/>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1389359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115CC-3DED-3FD8-442F-5A4A3A5BC70E}"/>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3" name="Footer Placeholder 2">
            <a:extLst>
              <a:ext uri="{FF2B5EF4-FFF2-40B4-BE49-F238E27FC236}">
                <a16:creationId xmlns:a16="http://schemas.microsoft.com/office/drawing/2014/main" id="{8CC8EAB0-4776-1C1B-F52C-FDA9A7202E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74A37-A6EB-18CE-9377-EB2ED0AF3F28}"/>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233551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dirty="0">
                <a:latin typeface="Arial"/>
                <a:cs typeface="Arial"/>
              </a:rPr>
              <a:t>Western Region Office Strategic Vision Plan     4/26/2023</a:t>
            </a:r>
            <a:endParaRPr lang="en-US" dirty="0">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35B8-9431-6997-2B84-4F8A12D046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2CD9815-B096-1CC5-28ED-DA54C122C74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F9D6C-C150-1639-E7A5-2F05D46F15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6563C7-C36D-E8EE-843A-99248E96484F}"/>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6" name="Footer Placeholder 5">
            <a:extLst>
              <a:ext uri="{FF2B5EF4-FFF2-40B4-BE49-F238E27FC236}">
                <a16:creationId xmlns:a16="http://schemas.microsoft.com/office/drawing/2014/main" id="{761C9670-9DC5-D321-3B1F-AD5E4DA4A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6E967-5757-439F-6DCC-0E5208EB9EFE}"/>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324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79FB-35B5-D9F5-DC8D-3054AF264B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45EF2AA-1D50-06C0-9C0D-1C9EF5AD82F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535315-48DF-7651-971D-69341AE324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E6BB954-B7AD-35B0-5B77-1FE2FB7BDF69}"/>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6" name="Footer Placeholder 5">
            <a:extLst>
              <a:ext uri="{FF2B5EF4-FFF2-40B4-BE49-F238E27FC236}">
                <a16:creationId xmlns:a16="http://schemas.microsoft.com/office/drawing/2014/main" id="{D4F26253-2957-7937-BE85-8EF9DB882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FAC2D-A9BB-E5E9-6226-8A01A1B90FCD}"/>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1065012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857D-B7D5-BB0F-E116-1B0A425CB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F63170-0B4D-562C-F402-6E5131C9D8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6F836-2427-0405-6330-1A4A04F67A39}"/>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9E4A87C9-56C4-129E-7D9E-C44C9627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DF7AD-E9A4-A5F1-A6F5-32BD3F224D4F}"/>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3360061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F2DE7A-C638-1211-D429-727FCFC7AF2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C1BF2-4F00-4DB4-616E-FBFD6F0881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5B9EB-6E1F-D941-6247-97FBC7F7A45F}"/>
              </a:ext>
            </a:extLst>
          </p:cNvPr>
          <p:cNvSpPr>
            <a:spLocks noGrp="1"/>
          </p:cNvSpPr>
          <p:nvPr>
            <p:ph type="dt" sz="half" idx="10"/>
          </p:nvPr>
        </p:nvSpPr>
        <p:spPr/>
        <p:txBody>
          <a:body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423AC4F7-828B-AF1E-7581-52C5504E1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638C-2575-BD2E-C2D1-F1761469ADDC}"/>
              </a:ext>
            </a:extLst>
          </p:cNvPr>
          <p:cNvSpPr>
            <a:spLocks noGrp="1"/>
          </p:cNvSpPr>
          <p:nvPr>
            <p:ph type="sldNum" sz="quarter" idx="12"/>
          </p:nvPr>
        </p:nvSpPr>
        <p:spPr/>
        <p:txBody>
          <a:bodyPr/>
          <a:lstStyle/>
          <a:p>
            <a:fld id="{5E025C68-F7B1-41E2-9751-886AD6F69BD2}" type="slidenum">
              <a:rPr lang="en-US" smtClean="0"/>
              <a:t>‹#›</a:t>
            </a:fld>
            <a:endParaRPr lang="en-US"/>
          </a:p>
        </p:txBody>
      </p:sp>
    </p:spTree>
    <p:extLst>
      <p:ext uri="{BB962C8B-B14F-4D97-AF65-F5344CB8AC3E}">
        <p14:creationId xmlns:p14="http://schemas.microsoft.com/office/powerpoint/2010/main" val="3976811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F10E-0028-BBC5-FDE2-22EB9CBC42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65F7BF-E038-8C6F-0DE4-423947652B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465170-60A6-3F09-6ABD-932BAF7F8893}"/>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57222A30-8881-C2B5-154B-092AE9D56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3C7C1-19CB-DA2F-4915-ADC59E194D44}"/>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685152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2F34-5A0C-8EAC-27BE-B1C4D89F4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6BA3E-E423-835C-3020-89C7A92C6F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D14A3-FF43-5209-7A63-4E29E7C9DF2D}"/>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A703B56D-9264-6D64-4A9A-DCFE1AD87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7A802-8BAD-C725-781D-097D35D5BDA2}"/>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1500084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9C86-1C91-EA05-B3E1-5F2D4D17A9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05EAB85-2D23-1275-EC6C-DE66940D0D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78EA3B-145E-2DFA-C579-28A248306DC9}"/>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F8900D12-D5AE-4FBE-A35A-B36516C3D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7AEF7-5564-92AF-78F1-A4385655096F}"/>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71972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E21F-0CDA-B115-59E4-239799D00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F469A-5C15-FF08-5E47-4BFB3ECBB5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E6B000-E726-FB79-669D-B24891032CA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A4ADD0-1FF0-A975-C828-7C8642B8B265}"/>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6" name="Footer Placeholder 5">
            <a:extLst>
              <a:ext uri="{FF2B5EF4-FFF2-40B4-BE49-F238E27FC236}">
                <a16:creationId xmlns:a16="http://schemas.microsoft.com/office/drawing/2014/main" id="{3A72612F-5742-5142-708A-BEB71063B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185E1-B009-AE6B-8A6E-F2A8C69280DE}"/>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192660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1710-8683-21C3-A63E-1951795D8C2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30D91-693C-6886-8EF3-9819A732BE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B4D00-8615-CF43-7315-E73660E98C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6F02B-0D65-42D3-64D1-DCC2ABA21D3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6B851-7B8C-34F2-12AF-2F30BF9E0FA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6D5128-C544-A3C5-E441-923330F3ACAD}"/>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8" name="Footer Placeholder 7">
            <a:extLst>
              <a:ext uri="{FF2B5EF4-FFF2-40B4-BE49-F238E27FC236}">
                <a16:creationId xmlns:a16="http://schemas.microsoft.com/office/drawing/2014/main" id="{0DD3C4A4-088A-5112-CBE6-2D5C0C795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04241E-CEC1-3105-F8B5-FFDFC29F41D8}"/>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2613139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ECA3-6898-FF79-F253-457EB154EC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42BC9-B0FA-83CF-5244-A7F0998C84BA}"/>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4" name="Footer Placeholder 3">
            <a:extLst>
              <a:ext uri="{FF2B5EF4-FFF2-40B4-BE49-F238E27FC236}">
                <a16:creationId xmlns:a16="http://schemas.microsoft.com/office/drawing/2014/main" id="{BF2A9805-DDC3-C277-AEF7-028DDFD0EF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167BDA-4D2E-48A6-8773-9D6F53E57E9E}"/>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79652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
        <p:nvSpPr>
          <p:cNvPr id="10" name="Content Placeholder 9"/>
          <p:cNvSpPr>
            <a:spLocks noGrp="1"/>
          </p:cNvSpPr>
          <p:nvPr>
            <p:ph sz="quarter" idx="13"/>
          </p:nvPr>
        </p:nvSpPr>
        <p:spPr>
          <a:xfrm>
            <a:off x="1206500" y="2290763"/>
            <a:ext cx="7464425"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EA7F1-ABFA-DF6E-5845-661DAAF3C880}"/>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3" name="Footer Placeholder 2">
            <a:extLst>
              <a:ext uri="{FF2B5EF4-FFF2-40B4-BE49-F238E27FC236}">
                <a16:creationId xmlns:a16="http://schemas.microsoft.com/office/drawing/2014/main" id="{1CAC8BF4-4352-4245-AF80-AE9761C7C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882E8-24BD-B1E3-C048-CDDEA5F01AA2}"/>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1967862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18A5-B387-070B-9231-0B1BB52E62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B1B61A-ED98-7EBD-BAE8-FF5307FB80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D0156-5E9C-E2DC-70CC-D16CB967DF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D65CC85-2B32-E546-EC44-D37E34C91A20}"/>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6" name="Footer Placeholder 5">
            <a:extLst>
              <a:ext uri="{FF2B5EF4-FFF2-40B4-BE49-F238E27FC236}">
                <a16:creationId xmlns:a16="http://schemas.microsoft.com/office/drawing/2014/main" id="{E5411790-0C19-5CD7-D37F-C70F14C68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D9F65-9184-695C-2CE2-A193BF3CBCC2}"/>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2752360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9F85-5C26-9B5C-56E8-CFAA2F1C65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5FDD5E-5649-241F-58DC-47CCC25AC86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92ACB74-367F-6789-6B1F-9CBD450FF2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9E2766-4A69-7C28-033E-7628A4EDCCCE}"/>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6" name="Footer Placeholder 5">
            <a:extLst>
              <a:ext uri="{FF2B5EF4-FFF2-40B4-BE49-F238E27FC236}">
                <a16:creationId xmlns:a16="http://schemas.microsoft.com/office/drawing/2014/main" id="{73F2038A-B588-44C2-2FCA-DF6D27101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4A334-F6C4-71EE-CE16-39D469FE2541}"/>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205037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E8A8-A9B4-008E-4D91-7B36C9565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157A00-525E-D9B3-A86D-FBEBAC390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931B4-0AE3-FFA1-2D1D-6BCB49860F77}"/>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1A2DA53E-55FD-4B7A-2375-4687110BE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E62D-7789-049A-8C55-9A7488FA3028}"/>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3670442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B2CD0-1BF7-005C-B19A-2D7634C9AF9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FAFC6-320D-729F-94BE-5C5013B05D0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45D81-1E2E-1A8E-45B0-B793337BF600}"/>
              </a:ext>
            </a:extLst>
          </p:cNvPr>
          <p:cNvSpPr>
            <a:spLocks noGrp="1"/>
          </p:cNvSpPr>
          <p:nvPr>
            <p:ph type="dt" sz="half" idx="10"/>
          </p:nvPr>
        </p:nvSpPr>
        <p:spPr/>
        <p:txBody>
          <a:body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134A3017-6FE3-16C5-CD71-517502956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605AF-176D-2CFB-5F44-C1B4AE7172B6}"/>
              </a:ext>
            </a:extLst>
          </p:cNvPr>
          <p:cNvSpPr>
            <a:spLocks noGrp="1"/>
          </p:cNvSpPr>
          <p:nvPr>
            <p:ph type="sldNum" sz="quarter" idx="12"/>
          </p:nvPr>
        </p:nvSpPr>
        <p:spPr/>
        <p:txBody>
          <a:bodyPr/>
          <a:lstStyle/>
          <a:p>
            <a:fld id="{49AD5AAC-BBF0-42D2-A780-A8B69EFBF84E}" type="slidenum">
              <a:rPr lang="en-US" smtClean="0"/>
              <a:t>‹#›</a:t>
            </a:fld>
            <a:endParaRPr lang="en-US"/>
          </a:p>
        </p:txBody>
      </p:sp>
    </p:spTree>
    <p:extLst>
      <p:ext uri="{BB962C8B-B14F-4D97-AF65-F5344CB8AC3E}">
        <p14:creationId xmlns:p14="http://schemas.microsoft.com/office/powerpoint/2010/main" val="2459900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258323"/>
            <a:ext cx="7589520" cy="577081"/>
          </a:xfrm>
        </p:spPr>
        <p:txBody>
          <a:bodyPr wrap="square" lIns="0" tIns="0" rIns="0" bIns="0" anchor="b" anchorCtr="0">
            <a:spAutoFit/>
          </a:bodyPr>
          <a:lstStyle>
            <a:lvl1pPr algn="l">
              <a:defRPr sz="375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161583"/>
          </a:xfrm>
        </p:spPr>
        <p:txBody>
          <a:bodyPr wrap="square" bIns="0" anchor="t" anchorCtr="0">
            <a:spAutoFit/>
          </a:bodyPr>
          <a:lstStyle>
            <a:lvl1pPr marL="0" indent="0">
              <a:buNone/>
              <a:defRPr sz="1050" b="1">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1"/>
            <a:ext cx="7252050" cy="115416"/>
          </a:xfrm>
          <a:prstGeom prst="rect">
            <a:avLst/>
          </a:prstGeom>
        </p:spPr>
        <p:txBody>
          <a:bodyPr wrap="square" lIns="0" tIns="0" rIns="0" bIns="0" anchor="t" anchorCtr="0">
            <a:spAutoFit/>
          </a:bodyPr>
          <a:lstStyle>
            <a:lvl1pPr algn="l">
              <a:lnSpc>
                <a:spcPts val="900"/>
              </a:lnSpc>
              <a:defRPr sz="600" b="0" i="0">
                <a:solidFill>
                  <a:schemeClr val="bg1"/>
                </a:solidFill>
                <a:latin typeface="Helvetica"/>
                <a:cs typeface="Helvetica"/>
              </a:defRPr>
            </a:lvl1pPr>
          </a:lstStyle>
          <a:p>
            <a:r>
              <a:rPr lang="en-US" sz="750" b="1">
                <a:latin typeface="Arial"/>
                <a:cs typeface="Arial"/>
              </a:rPr>
              <a:t>[Enter the presentation name in Insert &gt; Header &amp; Footer]     7/24/2011 </a:t>
            </a:r>
            <a:endParaRPr lang="en-US" dirty="0">
              <a:latin typeface="Arial"/>
              <a:cs typeface="Arial"/>
            </a:endParaRPr>
          </a:p>
        </p:txBody>
      </p:sp>
    </p:spTree>
    <p:extLst>
      <p:ext uri="{BB962C8B-B14F-4D97-AF65-F5344CB8AC3E}">
        <p14:creationId xmlns:p14="http://schemas.microsoft.com/office/powerpoint/2010/main" val="1863713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595184"/>
            <a:ext cx="7589520" cy="1154162"/>
          </a:xfrm>
        </p:spPr>
        <p:txBody>
          <a:bodyPr wrap="square" lIns="0" tIns="0" rIns="0" bIns="0" anchor="b" anchorCtr="0">
            <a:spAutoFit/>
          </a:bodyPr>
          <a:lstStyle>
            <a:lvl1pPr algn="l">
              <a:lnSpc>
                <a:spcPts val="4500"/>
              </a:lnSpc>
              <a:defRPr sz="375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161583"/>
          </a:xfrm>
        </p:spPr>
        <p:txBody>
          <a:bodyPr wrap="square" lIns="0" tIns="0" rIns="0" bIns="0">
            <a:spAutoFit/>
          </a:bodyPr>
          <a:lstStyle>
            <a:lvl1pPr marL="0" indent="0" algn="l">
              <a:buNone/>
              <a:defRPr sz="10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571360"/>
            <a:ext cx="7259320" cy="115416"/>
          </a:xfrm>
          <a:prstGeom prst="rect">
            <a:avLst/>
          </a:prstGeom>
        </p:spPr>
        <p:txBody>
          <a:bodyPr wrap="square" lIns="0" tIns="0" rIns="0" bIns="0">
            <a:spAutoFit/>
          </a:bodyPr>
          <a:lstStyle>
            <a:lvl1pPr algn="l">
              <a:lnSpc>
                <a:spcPts val="900"/>
              </a:lnSpc>
              <a:defRPr sz="600" b="0" i="0">
                <a:solidFill>
                  <a:schemeClr val="bg1"/>
                </a:solidFill>
                <a:latin typeface="Helvetica"/>
                <a:cs typeface="Helvetica"/>
              </a:defRPr>
            </a:lvl1pPr>
          </a:lstStyle>
          <a:p>
            <a:r>
              <a:rPr lang="en-US" sz="750" b="1">
                <a:latin typeface="Arial"/>
                <a:cs typeface="Arial"/>
              </a:rPr>
              <a:t>[Enter the presentation name in Insert &gt; Header &amp; Footer]     7/24/2011 </a:t>
            </a:r>
            <a:endParaRPr lang="en-US" dirty="0">
              <a:latin typeface="Arial"/>
              <a:cs typeface="Arial"/>
            </a:endParaRPr>
          </a:p>
        </p:txBody>
      </p:sp>
    </p:spTree>
    <p:extLst>
      <p:ext uri="{BB962C8B-B14F-4D97-AF65-F5344CB8AC3E}">
        <p14:creationId xmlns:p14="http://schemas.microsoft.com/office/powerpoint/2010/main" val="2313670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
        <p:nvSpPr>
          <p:cNvPr id="10" name="Content Placeholder 9"/>
          <p:cNvSpPr>
            <a:spLocks noGrp="1"/>
          </p:cNvSpPr>
          <p:nvPr>
            <p:ph sz="quarter" idx="13"/>
          </p:nvPr>
        </p:nvSpPr>
        <p:spPr>
          <a:xfrm>
            <a:off x="1206501" y="2290763"/>
            <a:ext cx="7464425" cy="1162434"/>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4226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1" y="1600200"/>
            <a:ext cx="7482205" cy="300082"/>
          </a:xfrm>
        </p:spPr>
        <p:txBody>
          <a:bodyPr/>
          <a:lstStyle/>
          <a:p>
            <a:r>
              <a:rPr lang="en-US"/>
              <a:t>Click to edit Master title style</a:t>
            </a:r>
            <a:endParaRPr lang="en-US" dirty="0"/>
          </a:p>
        </p:txBody>
      </p:sp>
      <p:sp>
        <p:nvSpPr>
          <p:cNvPr id="3" name="Content Placeholder 2"/>
          <p:cNvSpPr>
            <a:spLocks noGrp="1"/>
          </p:cNvSpPr>
          <p:nvPr>
            <p:ph idx="1"/>
          </p:nvPr>
        </p:nvSpPr>
        <p:spPr>
          <a:xfrm>
            <a:off x="1206501" y="2226460"/>
            <a:ext cx="6406412" cy="184666"/>
          </a:xfrm>
        </p:spPr>
        <p:txBody>
          <a:bodyPr wrap="square">
            <a:spAutoFit/>
          </a:bodyPr>
          <a:lstStyle>
            <a:lvl4pPr>
              <a:lnSpc>
                <a:spcPts val="1350"/>
              </a:lnSpc>
              <a:defRPr/>
            </a:lvl4pPr>
            <a:lvl5pPr>
              <a:lnSpc>
                <a:spcPts val="135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206501" y="3136900"/>
            <a:ext cx="2463800" cy="184666"/>
          </a:xfrm>
        </p:spPr>
        <p:txBody>
          <a:bodyPr/>
          <a:lstStyle/>
          <a:p>
            <a:r>
              <a:rPr lang="en-US"/>
              <a:t>Click icon to add picture</a:t>
            </a:r>
          </a:p>
        </p:txBody>
      </p:sp>
      <p:sp>
        <p:nvSpPr>
          <p:cNvPr id="16" name="Picture Placeholder 14"/>
          <p:cNvSpPr>
            <a:spLocks noGrp="1"/>
          </p:cNvSpPr>
          <p:nvPr>
            <p:ph type="pic" sz="quarter" idx="18"/>
          </p:nvPr>
        </p:nvSpPr>
        <p:spPr>
          <a:xfrm>
            <a:off x="4560889" y="3136900"/>
            <a:ext cx="2463800" cy="184666"/>
          </a:xfrm>
        </p:spPr>
        <p:txBody>
          <a:bodyPr/>
          <a:lstStyle/>
          <a:p>
            <a:r>
              <a:rPr lang="en-US"/>
              <a:t>Click icon to add picture</a:t>
            </a:r>
          </a:p>
        </p:txBody>
      </p:sp>
      <p:sp>
        <p:nvSpPr>
          <p:cNvPr id="17" name="Picture Placeholder 14"/>
          <p:cNvSpPr>
            <a:spLocks noGrp="1"/>
          </p:cNvSpPr>
          <p:nvPr>
            <p:ph type="pic" sz="quarter" idx="19"/>
          </p:nvPr>
        </p:nvSpPr>
        <p:spPr>
          <a:xfrm>
            <a:off x="1206501" y="4710223"/>
            <a:ext cx="2463800" cy="184666"/>
          </a:xfrm>
        </p:spPr>
        <p:txBody>
          <a:bodyPr/>
          <a:lstStyle/>
          <a:p>
            <a:r>
              <a:rPr lang="en-US"/>
              <a:t>Click icon to add picture</a:t>
            </a:r>
          </a:p>
        </p:txBody>
      </p:sp>
      <p:sp>
        <p:nvSpPr>
          <p:cNvPr id="18" name="Picture Placeholder 14"/>
          <p:cNvSpPr>
            <a:spLocks noGrp="1"/>
          </p:cNvSpPr>
          <p:nvPr>
            <p:ph type="pic" sz="quarter" idx="20"/>
          </p:nvPr>
        </p:nvSpPr>
        <p:spPr>
          <a:xfrm>
            <a:off x="4560889" y="4710223"/>
            <a:ext cx="2463800" cy="184666"/>
          </a:xfrm>
        </p:spPr>
        <p:txBody>
          <a:bodyPr/>
          <a:lstStyle/>
          <a:p>
            <a:r>
              <a:rPr lang="en-US"/>
              <a:t>Click icon to add picture</a:t>
            </a:r>
          </a:p>
        </p:txBody>
      </p:sp>
      <p:sp>
        <p:nvSpPr>
          <p:cNvPr id="10"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3901150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1" y="1600200"/>
            <a:ext cx="7482205" cy="300082"/>
          </a:xfrm>
        </p:spPr>
        <p:txBody>
          <a:bodyPr/>
          <a:lstStyle/>
          <a:p>
            <a:r>
              <a:rPr lang="en-US"/>
              <a:t>Click to edit Master title style</a:t>
            </a:r>
            <a:endParaRPr lang="en-US" dirty="0"/>
          </a:p>
        </p:txBody>
      </p:sp>
      <p:sp>
        <p:nvSpPr>
          <p:cNvPr id="3" name="Content Placeholder 2"/>
          <p:cNvSpPr>
            <a:spLocks noGrp="1"/>
          </p:cNvSpPr>
          <p:nvPr>
            <p:ph idx="1"/>
          </p:nvPr>
        </p:nvSpPr>
        <p:spPr>
          <a:xfrm>
            <a:off x="3880885" y="2647510"/>
            <a:ext cx="4508204" cy="184666"/>
          </a:xfrm>
        </p:spPr>
        <p:txBody>
          <a:bodyPr wrap="square">
            <a:spAutoFit/>
          </a:bodyPr>
          <a:lstStyle>
            <a:lvl4pPr>
              <a:lnSpc>
                <a:spcPts val="1350"/>
              </a:lnSpc>
              <a:defRPr/>
            </a:lvl4pPr>
            <a:lvl5pPr>
              <a:lnSpc>
                <a:spcPts val="135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206501" y="2403876"/>
            <a:ext cx="2463800" cy="184666"/>
          </a:xfrm>
        </p:spPr>
        <p:txBody>
          <a:bodyPr/>
          <a:lstStyle/>
          <a:p>
            <a:r>
              <a:rPr lang="en-US"/>
              <a:t>Click icon to add picture</a:t>
            </a:r>
          </a:p>
        </p:txBody>
      </p:sp>
      <p:sp>
        <p:nvSpPr>
          <p:cNvPr id="17" name="Picture Placeholder 14"/>
          <p:cNvSpPr>
            <a:spLocks noGrp="1"/>
          </p:cNvSpPr>
          <p:nvPr>
            <p:ph type="pic" sz="quarter" idx="19"/>
          </p:nvPr>
        </p:nvSpPr>
        <p:spPr>
          <a:xfrm>
            <a:off x="1206501" y="4306169"/>
            <a:ext cx="2463800" cy="184666"/>
          </a:xfrm>
        </p:spPr>
        <p:txBody>
          <a:bodyPr/>
          <a:lstStyle/>
          <a:p>
            <a:r>
              <a:rPr lang="en-US"/>
              <a:t>Click icon to add picture</a:t>
            </a:r>
          </a:p>
        </p:txBody>
      </p:sp>
      <p:sp>
        <p:nvSpPr>
          <p:cNvPr id="10" name="Content Placeholder 2"/>
          <p:cNvSpPr>
            <a:spLocks noGrp="1"/>
          </p:cNvSpPr>
          <p:nvPr>
            <p:ph idx="20"/>
          </p:nvPr>
        </p:nvSpPr>
        <p:spPr>
          <a:xfrm>
            <a:off x="3880885" y="4335489"/>
            <a:ext cx="4508204" cy="184666"/>
          </a:xfrm>
        </p:spPr>
        <p:txBody>
          <a:bodyPr wrap="square">
            <a:spAutoFit/>
          </a:bodyPr>
          <a:lstStyle>
            <a:lvl1pPr>
              <a:spcAft>
                <a:spcPts val="0"/>
              </a:spcAft>
              <a:defRPr/>
            </a:lvl1pPr>
            <a:lvl4pPr>
              <a:lnSpc>
                <a:spcPts val="1350"/>
              </a:lnSpc>
              <a:defRPr/>
            </a:lvl4pPr>
            <a:lvl5pPr>
              <a:lnSpc>
                <a:spcPts val="1350"/>
              </a:lnSpc>
              <a:defRPr/>
            </a:lvl5pPr>
          </a:lstStyle>
          <a:p>
            <a:pPr lvl="0"/>
            <a:r>
              <a:rPr lang="en-US"/>
              <a:t>Click to edit Master text styles</a:t>
            </a:r>
          </a:p>
        </p:txBody>
      </p:sp>
      <p:sp>
        <p:nvSpPr>
          <p:cNvPr id="9"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400448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1206500" y="2226459"/>
            <a:ext cx="6406412" cy="256480"/>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3136900"/>
            <a:ext cx="2463800" cy="1308100"/>
          </a:xfrm>
        </p:spPr>
        <p:txBody>
          <a:bodyPr/>
          <a:lstStyle/>
          <a:p>
            <a:r>
              <a:rPr lang="en-US" dirty="0"/>
              <a:t>Click icon to add picture</a:t>
            </a:r>
          </a:p>
        </p:txBody>
      </p:sp>
      <p:sp>
        <p:nvSpPr>
          <p:cNvPr id="16" name="Picture Placeholder 14"/>
          <p:cNvSpPr>
            <a:spLocks noGrp="1"/>
          </p:cNvSpPr>
          <p:nvPr>
            <p:ph type="pic" sz="quarter" idx="18"/>
          </p:nvPr>
        </p:nvSpPr>
        <p:spPr>
          <a:xfrm>
            <a:off x="4560888" y="3136900"/>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710223"/>
            <a:ext cx="2463800" cy="1308100"/>
          </a:xfrm>
        </p:spPr>
        <p:txBody>
          <a:bodyPr/>
          <a:lstStyle/>
          <a:p>
            <a:r>
              <a:rPr lang="en-US" dirty="0"/>
              <a:t>Click icon to add picture</a:t>
            </a:r>
          </a:p>
        </p:txBody>
      </p:sp>
      <p:sp>
        <p:nvSpPr>
          <p:cNvPr id="18" name="Picture Placeholder 14"/>
          <p:cNvSpPr>
            <a:spLocks noGrp="1"/>
          </p:cNvSpPr>
          <p:nvPr>
            <p:ph type="pic" sz="quarter" idx="20"/>
          </p:nvPr>
        </p:nvSpPr>
        <p:spPr>
          <a:xfrm>
            <a:off x="4560888" y="4710223"/>
            <a:ext cx="2463800" cy="1308100"/>
          </a:xfrm>
        </p:spPr>
        <p:txBody>
          <a:bodyPr/>
          <a:lstStyle/>
          <a:p>
            <a:r>
              <a:rPr lang="en-US" dirty="0"/>
              <a:t>Click icon to add picture</a:t>
            </a: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
        <p:nvSpPr>
          <p:cNvPr id="9" name="Content Placeholder 9"/>
          <p:cNvSpPr>
            <a:spLocks noGrp="1"/>
          </p:cNvSpPr>
          <p:nvPr>
            <p:ph sz="quarter" idx="13"/>
          </p:nvPr>
        </p:nvSpPr>
        <p:spPr>
          <a:xfrm>
            <a:off x="1206501" y="2290763"/>
            <a:ext cx="7464425" cy="1022203"/>
          </a:xfrm>
        </p:spPr>
        <p:txBody>
          <a:bodyPr/>
          <a:lstStyle>
            <a:lvl2pPr>
              <a:spcAft>
                <a:spcPts val="225"/>
              </a:spcAft>
              <a:defRPr sz="1050"/>
            </a:lvl2pPr>
            <a:lvl3pPr>
              <a:defRPr sz="900">
                <a:solidFill>
                  <a:schemeClr val="tx1"/>
                </a:solidFill>
              </a:defRPr>
            </a:lvl3pPr>
            <a:lvl4pPr>
              <a:defRPr sz="900">
                <a:solidFill>
                  <a:schemeClr val="tx1"/>
                </a:solidFill>
              </a:defRPr>
            </a:lvl4pPr>
            <a:lvl5pPr>
              <a:buClr>
                <a:srgbClr val="404040"/>
              </a:buClr>
              <a:buFont typeface="Arial" pitchFamily="34" charset="0"/>
              <a:buChar char="–"/>
              <a:defRPr sz="82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486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149930"/>
          </a:xfrm>
        </p:spPr>
        <p:txBody>
          <a:bodyPr/>
          <a:lstStyle>
            <a:lvl1pPr>
              <a:defRPr sz="1200"/>
            </a:lvl1pPr>
            <a:lvl2pPr>
              <a:defRPr sz="1200">
                <a:solidFill>
                  <a:schemeClr val="bg2"/>
                </a:solidFill>
              </a:defRPr>
            </a:lvl2pPr>
            <a:lvl3pPr>
              <a:defRPr sz="1050"/>
            </a:lvl3pPr>
            <a:lvl4pPr algn="l">
              <a:defRPr sz="900"/>
            </a:lvl4pPr>
            <a:lvl5pPr>
              <a:defRPr lang="en-US" sz="825" kern="1200" dirty="0">
                <a:solidFill>
                  <a:schemeClr val="tx1">
                    <a:lumMod val="75000"/>
                    <a:lumOff val="25000"/>
                  </a:schemeClr>
                </a:solidFill>
                <a:latin typeface="Arial"/>
                <a:ea typeface="+mn-ea"/>
                <a:cs typeface="+mn-cs"/>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733" y="2194560"/>
            <a:ext cx="3666067" cy="1149930"/>
          </a:xfrm>
        </p:spPr>
        <p:txBody>
          <a:bodyPr/>
          <a:lstStyle>
            <a:lvl1pPr>
              <a:defRPr sz="1200"/>
            </a:lvl1pPr>
            <a:lvl2pPr>
              <a:defRPr sz="1200">
                <a:solidFill>
                  <a:schemeClr val="bg2"/>
                </a:solidFill>
              </a:defRPr>
            </a:lvl2pPr>
            <a:lvl3pPr>
              <a:defRPr sz="1050"/>
            </a:lvl3pPr>
            <a:lvl4pPr>
              <a:defRPr sz="900"/>
            </a:lvl4pPr>
            <a:lvl5pPr>
              <a:defRPr lang="en-US" sz="825" kern="1200" dirty="0">
                <a:solidFill>
                  <a:schemeClr val="tx1">
                    <a:lumMod val="75000"/>
                    <a:lumOff val="25000"/>
                  </a:schemeClr>
                </a:solidFill>
                <a:latin typeface="Arial"/>
                <a:ea typeface="+mn-ea"/>
                <a:cs typeface="+mn-cs"/>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188720" y="1600200"/>
            <a:ext cx="7946136" cy="300082"/>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1109289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3429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75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1870791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6698142" y="2296486"/>
            <a:ext cx="2020888" cy="273088"/>
          </a:xfrm>
        </p:spPr>
        <p:txBody>
          <a:bodyPr/>
          <a:lstStyle>
            <a:lvl1pPr>
              <a:lnSpc>
                <a:spcPts val="1050"/>
              </a:lnSpc>
              <a:spcAft>
                <a:spcPts val="0"/>
              </a:spcAft>
              <a:defRPr sz="900">
                <a:solidFill>
                  <a:schemeClr val="bg2"/>
                </a:solidFill>
              </a:defRPr>
            </a:lvl1pPr>
            <a:lvl2pPr marL="0" indent="0">
              <a:lnSpc>
                <a:spcPts val="1050"/>
              </a:lnSpc>
              <a:spcAft>
                <a:spcPts val="0"/>
              </a:spcAft>
              <a:buNone/>
              <a:defRPr sz="9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184666"/>
          </a:xfrm>
        </p:spPr>
        <p:txBody>
          <a:bodyPr/>
          <a:lstStyle/>
          <a:p>
            <a:r>
              <a:rPr lang="en-US"/>
              <a:t>Click icon to add picture</a:t>
            </a:r>
          </a:p>
        </p:txBody>
      </p:sp>
      <p:sp>
        <p:nvSpPr>
          <p:cNvPr id="11"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3288384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190477" y="4656912"/>
            <a:ext cx="2275737" cy="273088"/>
          </a:xfrm>
        </p:spPr>
        <p:txBody>
          <a:bodyPr/>
          <a:lstStyle>
            <a:lvl1pPr>
              <a:lnSpc>
                <a:spcPts val="1050"/>
              </a:lnSpc>
              <a:spcAft>
                <a:spcPts val="0"/>
              </a:spcAft>
              <a:defRPr sz="900">
                <a:solidFill>
                  <a:schemeClr val="bg2"/>
                </a:solidFill>
              </a:defRPr>
            </a:lvl1pPr>
            <a:lvl2pPr marL="0" indent="0">
              <a:lnSpc>
                <a:spcPts val="1050"/>
              </a:lnSpc>
              <a:spcAft>
                <a:spcPts val="0"/>
              </a:spcAft>
              <a:buNone/>
              <a:defRPr sz="9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184666"/>
          </a:xfrm>
        </p:spPr>
        <p:txBody>
          <a:bodyPr/>
          <a:lstStyle/>
          <a:p>
            <a:r>
              <a:rPr lang="en-US"/>
              <a:t>Click icon to add picture</a:t>
            </a:r>
          </a:p>
        </p:txBody>
      </p:sp>
      <p:sp>
        <p:nvSpPr>
          <p:cNvPr id="8" name="Picture Placeholder 8"/>
          <p:cNvSpPr>
            <a:spLocks noGrp="1"/>
          </p:cNvSpPr>
          <p:nvPr>
            <p:ph type="pic" sz="quarter" idx="15"/>
          </p:nvPr>
        </p:nvSpPr>
        <p:spPr>
          <a:xfrm>
            <a:off x="3965723" y="2274888"/>
            <a:ext cx="2286222" cy="184666"/>
          </a:xfrm>
        </p:spPr>
        <p:txBody>
          <a:bodyPr/>
          <a:lstStyle/>
          <a:p>
            <a:r>
              <a:rPr lang="en-US"/>
              <a:t>Click icon to add picture</a:t>
            </a:r>
          </a:p>
        </p:txBody>
      </p:sp>
      <p:sp>
        <p:nvSpPr>
          <p:cNvPr id="10" name="Text Placeholder 6"/>
          <p:cNvSpPr>
            <a:spLocks noGrp="1"/>
          </p:cNvSpPr>
          <p:nvPr>
            <p:ph type="body" sz="quarter" idx="16" hasCustomPrompt="1"/>
          </p:nvPr>
        </p:nvSpPr>
        <p:spPr>
          <a:xfrm>
            <a:off x="3976207" y="4656912"/>
            <a:ext cx="2275737" cy="273088"/>
          </a:xfrm>
        </p:spPr>
        <p:txBody>
          <a:bodyPr/>
          <a:lstStyle>
            <a:lvl1pPr>
              <a:lnSpc>
                <a:spcPts val="1050"/>
              </a:lnSpc>
              <a:spcAft>
                <a:spcPts val="0"/>
              </a:spcAft>
              <a:defRPr sz="900">
                <a:solidFill>
                  <a:schemeClr val="bg2"/>
                </a:solidFill>
              </a:defRPr>
            </a:lvl1pPr>
            <a:lvl2pPr marL="0" indent="0">
              <a:lnSpc>
                <a:spcPts val="1050"/>
              </a:lnSpc>
              <a:spcAft>
                <a:spcPts val="0"/>
              </a:spcAft>
              <a:buNone/>
              <a:defRPr sz="9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2168655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5" y="2307305"/>
            <a:ext cx="5986019" cy="1082925"/>
          </a:xfrm>
        </p:spPr>
        <p:txBody>
          <a:bodyPr/>
          <a:lstStyle>
            <a:lvl1pPr>
              <a:spcAft>
                <a:spcPts val="0"/>
              </a:spcAft>
              <a:buFont typeface="Arial" pitchFamily="34" charset="0"/>
              <a:buChar char="»"/>
              <a:defRPr lang="en-US" sz="1350" b="1" kern="1200" baseline="0" dirty="0" smtClean="0">
                <a:solidFill>
                  <a:schemeClr val="bg2"/>
                </a:solidFill>
                <a:latin typeface="Arial"/>
                <a:ea typeface="+mn-ea"/>
                <a:cs typeface="+mn-cs"/>
              </a:defRPr>
            </a:lvl1pPr>
            <a:lvl2pPr marL="171450" indent="3572">
              <a:buNone/>
              <a:defRPr b="0">
                <a:solidFill>
                  <a:schemeClr val="tx1">
                    <a:lumMod val="50000"/>
                    <a:lumOff val="50000"/>
                  </a:schemeClr>
                </a:solidFill>
              </a:defRPr>
            </a:lvl2pPr>
            <a:lvl4pPr>
              <a:defRPr lang="en-US" sz="900" kern="1200" dirty="0" smtClean="0">
                <a:solidFill>
                  <a:schemeClr val="tx1">
                    <a:lumMod val="75000"/>
                    <a:lumOff val="25000"/>
                  </a:schemeClr>
                </a:solidFill>
                <a:latin typeface="Arial"/>
                <a:ea typeface="+mn-ea"/>
                <a:cs typeface="+mn-cs"/>
              </a:defRPr>
            </a:lvl4pPr>
            <a:lvl5pPr>
              <a:defRPr lang="en-US" sz="9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374824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2403876"/>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306169"/>
            <a:ext cx="2463800" cy="1308100"/>
          </a:xfrm>
        </p:spPr>
        <p:txBody>
          <a:bodyPr/>
          <a:lstStyle/>
          <a:p>
            <a:r>
              <a:rPr lang="en-US" dirty="0"/>
              <a:t>Click icon to add picture</a:t>
            </a:r>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
        <p:nvSpPr>
          <p:cNvPr id="9" name="Content Placeholder 9"/>
          <p:cNvSpPr>
            <a:spLocks noGrp="1"/>
          </p:cNvSpPr>
          <p:nvPr>
            <p:ph sz="quarter" idx="13"/>
          </p:nvPr>
        </p:nvSpPr>
        <p:spPr>
          <a:xfrm>
            <a:off x="1206500" y="2290763"/>
            <a:ext cx="7464425"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527598"/>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732" y="2194560"/>
            <a:ext cx="3666067" cy="1527598"/>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dirty="0"/>
          </a:p>
        </p:txBody>
      </p:sp>
      <p:sp>
        <p:nvSpPr>
          <p:cNvPr id="8" name="Title 1"/>
          <p:cNvSpPr>
            <a:spLocks noGrp="1"/>
          </p:cNvSpPr>
          <p:nvPr>
            <p:ph type="title"/>
          </p:nvPr>
        </p:nvSpPr>
        <p:spPr>
          <a:xfrm>
            <a:off x="1188720" y="1600200"/>
            <a:ext cx="7946136" cy="369332"/>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6698142" y="2296484"/>
            <a:ext cx="2020888"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dirty="0"/>
              <a:t>Click icon to add picture</a:t>
            </a:r>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Western Region Office Strategic Vision Plan     4/26/2023</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 id="2147483661" r:id="rId12"/>
  </p:sldLayoutIdLst>
  <p:hf hdr="0" dt="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2BD46-D33D-1CCB-9AAB-F822838FD81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EC4ED9-53B6-DCB0-5CC9-744E5882DBA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EFE86-90E0-4913-3829-5D286090B4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ED546A-0D8A-4367-BB29-E0B18A3CF459}" type="datetimeFigureOut">
              <a:rPr lang="en-US" smtClean="0"/>
              <a:t>5/11/2023</a:t>
            </a:fld>
            <a:endParaRPr lang="en-US"/>
          </a:p>
        </p:txBody>
      </p:sp>
      <p:sp>
        <p:nvSpPr>
          <p:cNvPr id="5" name="Footer Placeholder 4">
            <a:extLst>
              <a:ext uri="{FF2B5EF4-FFF2-40B4-BE49-F238E27FC236}">
                <a16:creationId xmlns:a16="http://schemas.microsoft.com/office/drawing/2014/main" id="{52084079-8A1B-AB4B-5654-A2DE3F2F0D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23674-B717-B9EB-1DA6-1024E5EAEA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25C68-F7B1-41E2-9751-886AD6F69BD2}" type="slidenum">
              <a:rPr lang="en-US" smtClean="0"/>
              <a:t>‹#›</a:t>
            </a:fld>
            <a:endParaRPr lang="en-US"/>
          </a:p>
        </p:txBody>
      </p:sp>
    </p:spTree>
    <p:extLst>
      <p:ext uri="{BB962C8B-B14F-4D97-AF65-F5344CB8AC3E}">
        <p14:creationId xmlns:p14="http://schemas.microsoft.com/office/powerpoint/2010/main" val="16371709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79F54-A179-0555-98EA-346B2226CD7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792AA5-9FAB-85F3-A489-157F71F376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F3252-406A-C6DB-19AA-228F538359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5695CB-C8D5-472D-BC78-80C83E73C23C}" type="datetimeFigureOut">
              <a:rPr lang="en-US" smtClean="0"/>
              <a:t>5/11/2023</a:t>
            </a:fld>
            <a:endParaRPr lang="en-US"/>
          </a:p>
        </p:txBody>
      </p:sp>
      <p:sp>
        <p:nvSpPr>
          <p:cNvPr id="5" name="Footer Placeholder 4">
            <a:extLst>
              <a:ext uri="{FF2B5EF4-FFF2-40B4-BE49-F238E27FC236}">
                <a16:creationId xmlns:a16="http://schemas.microsoft.com/office/drawing/2014/main" id="{B6813573-47E5-E3F4-3257-72B7826865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420557-90A1-4ECD-063B-F0787ED4A6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AD5AAC-BBF0-42D2-A780-A8B69EFBF84E}" type="slidenum">
              <a:rPr lang="en-US" smtClean="0"/>
              <a:t>‹#›</a:t>
            </a:fld>
            <a:endParaRPr lang="en-US"/>
          </a:p>
        </p:txBody>
      </p:sp>
    </p:spTree>
    <p:extLst>
      <p:ext uri="{BB962C8B-B14F-4D97-AF65-F5344CB8AC3E}">
        <p14:creationId xmlns:p14="http://schemas.microsoft.com/office/powerpoint/2010/main" val="36597181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300082"/>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88721" y="2194561"/>
            <a:ext cx="7365999" cy="1150058"/>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342900" marR="0" lvl="3" indent="-171450" algn="l" defTabSz="342900" rtl="0" eaLnBrk="1" fontAlgn="auto" latinLnBrk="0" hangingPunct="1">
              <a:lnSpc>
                <a:spcPct val="100000"/>
              </a:lnSpc>
              <a:spcBef>
                <a:spcPts val="225"/>
              </a:spcBef>
              <a:spcAft>
                <a:spcPts val="225"/>
              </a:spcAft>
              <a:buClrTx/>
              <a:buSzTx/>
              <a:tabLst/>
              <a:defRPr/>
            </a:pPr>
            <a:r>
              <a:rPr lang="en-US" dirty="0"/>
              <a:t>Fourth level</a:t>
            </a:r>
          </a:p>
          <a:p>
            <a:pPr marL="342900" marR="0" lvl="4" indent="-171450" algn="l" defTabSz="3429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75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70" y="6417304"/>
            <a:ext cx="7464425" cy="438912"/>
          </a:xfrm>
          <a:prstGeom prst="rect">
            <a:avLst/>
          </a:prstGeom>
        </p:spPr>
        <p:txBody>
          <a:bodyPr vert="horz" lIns="91440" tIns="45720" rIns="91440" bIns="45720" rtlCol="0" anchor="ctr"/>
          <a:lstStyle>
            <a:lvl1pPr algn="l">
              <a:defRPr sz="675">
                <a:solidFill>
                  <a:schemeClr val="tx1"/>
                </a:solidFill>
              </a:defRPr>
            </a:lvl1pPr>
          </a:lstStyle>
          <a:p>
            <a:r>
              <a:rPr lang="en-US" dirty="0"/>
              <a:t>[Enter the presentation name in Insert &gt; Header &amp; Footer]      </a:t>
            </a:r>
            <a:fld id="{94874A69-97B2-46D9-BF6B-0F794A1AAF30}" type="datetime4">
              <a:rPr lang="en-US" smtClean="0"/>
              <a:pPr/>
              <a:t>May 11, 2023</a:t>
            </a:fld>
            <a:r>
              <a:rPr lang="en-US" dirty="0"/>
              <a:t> </a:t>
            </a:r>
          </a:p>
        </p:txBody>
      </p:sp>
    </p:spTree>
    <p:extLst>
      <p:ext uri="{BB962C8B-B14F-4D97-AF65-F5344CB8AC3E}">
        <p14:creationId xmlns:p14="http://schemas.microsoft.com/office/powerpoint/2010/main" val="42366701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p:txStyles>
    <p:titleStyle>
      <a:lvl1pPr algn="l" defTabSz="342900" rtl="0" eaLnBrk="1" latinLnBrk="0" hangingPunct="1">
        <a:spcBef>
          <a:spcPct val="0"/>
        </a:spcBef>
        <a:buNone/>
        <a:defRPr sz="1950" b="1" kern="1200">
          <a:solidFill>
            <a:schemeClr val="tx1"/>
          </a:solidFill>
          <a:latin typeface="Arial"/>
          <a:ea typeface="+mj-ea"/>
          <a:cs typeface="+mj-cs"/>
        </a:defRPr>
      </a:lvl1pPr>
    </p:titleStyle>
    <p:bodyStyle>
      <a:lvl1pPr marL="0" indent="-171450" algn="l" defTabSz="342900" rtl="0" eaLnBrk="1" latinLnBrk="0" hangingPunct="1">
        <a:lnSpc>
          <a:spcPct val="100000"/>
        </a:lnSpc>
        <a:spcBef>
          <a:spcPts val="0"/>
        </a:spcBef>
        <a:spcAft>
          <a:spcPts val="750"/>
        </a:spcAft>
        <a:buClr>
          <a:schemeClr val="tx1">
            <a:lumMod val="75000"/>
            <a:lumOff val="25000"/>
          </a:schemeClr>
        </a:buClr>
        <a:buFontTx/>
        <a:buNone/>
        <a:defRPr sz="1200" b="1" kern="1200" baseline="0">
          <a:solidFill>
            <a:schemeClr val="tx1"/>
          </a:solidFill>
          <a:latin typeface="Arial"/>
          <a:ea typeface="+mn-ea"/>
          <a:cs typeface="+mn-cs"/>
        </a:defRPr>
      </a:lvl1pPr>
      <a:lvl2pPr marL="171450" indent="-171450" algn="l" defTabSz="342900" rtl="0" eaLnBrk="1" latinLnBrk="0" hangingPunct="1">
        <a:lnSpc>
          <a:spcPct val="100000"/>
        </a:lnSpc>
        <a:spcBef>
          <a:spcPts val="0"/>
        </a:spcBef>
        <a:spcAft>
          <a:spcPts val="750"/>
        </a:spcAft>
        <a:buClr>
          <a:schemeClr val="tx1"/>
        </a:buClr>
        <a:buFont typeface="Lucida Grande"/>
        <a:buChar char="»"/>
        <a:defRPr sz="1200" b="1" kern="1200">
          <a:solidFill>
            <a:schemeClr val="bg2"/>
          </a:solidFill>
          <a:latin typeface="Arial"/>
          <a:ea typeface="+mn-ea"/>
          <a:cs typeface="+mn-cs"/>
        </a:defRPr>
      </a:lvl2pPr>
      <a:lvl3pPr marL="171450" marR="0" indent="0" algn="l" defTabSz="342900" rtl="0" eaLnBrk="1" fontAlgn="auto" latinLnBrk="0" hangingPunct="1">
        <a:lnSpc>
          <a:spcPct val="120000"/>
        </a:lnSpc>
        <a:spcBef>
          <a:spcPts val="0"/>
        </a:spcBef>
        <a:spcAft>
          <a:spcPts val="225"/>
        </a:spcAft>
        <a:buClrTx/>
        <a:buSzTx/>
        <a:buFontTx/>
        <a:buNone/>
        <a:tabLst/>
        <a:defRPr sz="1050" kern="1200">
          <a:solidFill>
            <a:schemeClr val="tx1"/>
          </a:solidFill>
          <a:latin typeface="Arial"/>
          <a:ea typeface="+mn-ea"/>
          <a:cs typeface="+mn-cs"/>
        </a:defRPr>
      </a:lvl3pPr>
      <a:lvl4pPr marL="342900" indent="-171450" algn="l" defTabSz="342900" rtl="0" eaLnBrk="1" latinLnBrk="0" hangingPunct="1">
        <a:lnSpc>
          <a:spcPct val="120000"/>
        </a:lnSpc>
        <a:spcBef>
          <a:spcPts val="0"/>
        </a:spcBef>
        <a:spcAft>
          <a:spcPts val="225"/>
        </a:spcAft>
        <a:buFont typeface="Lucida Grande"/>
        <a:buChar char="»"/>
        <a:defRPr sz="900" kern="1200">
          <a:solidFill>
            <a:schemeClr val="tx1"/>
          </a:solidFill>
          <a:latin typeface="Arial"/>
          <a:ea typeface="+mn-ea"/>
          <a:cs typeface="+mn-cs"/>
        </a:defRPr>
      </a:lvl4pPr>
      <a:lvl5pPr marL="342900" marR="0" indent="-171450" algn="l" defTabSz="342900" rtl="0" eaLnBrk="1" fontAlgn="auto" latinLnBrk="0" hangingPunct="1">
        <a:lnSpc>
          <a:spcPct val="120000"/>
        </a:lnSpc>
        <a:spcBef>
          <a:spcPts val="225"/>
        </a:spcBef>
        <a:spcAft>
          <a:spcPts val="225"/>
        </a:spcAft>
        <a:buClrTx/>
        <a:buSzTx/>
        <a:buFont typeface="Arial"/>
        <a:buNone/>
        <a:tabLst/>
        <a:defRPr lang="en-US" sz="900" kern="1200" dirty="0" smtClean="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hyperlink" Target="https://wmpllc.org/ojs/index.php/jem/article/view/3394" TargetMode="Externa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https://lawatlas.org/datasets/sentinel-surveillance-laws-limiting-public-health-authorit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itehouse.gov/wp-content/uploads/2023/01/SAP-H.R.-382-H.J.-Res.-7.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hhs.gov/about/news/2023/02/09/letter-us-governors-hhs-secretary-xavier-becerra-renewing-covid-19-public-health-emergency.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hs.gov/about/news/2023/04/14/letter-us-governors-hhs-secretary-xavier-becerra-renewing-covid-19-public-health-emergency.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hyperlink" Target="https://www.federalregister.gov/documents/2020/02/07/2020-02496/determination-of-public-health-emergency"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hyperlink" Target="https://www.fda.gov/emergency-preparedness-and-response/mcm-legal-regulatory-and-policy-framework/emergency-use-authoriza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da.gov/media/155038/download"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ngress.gov/bill/118th-congress/house-joint-resolution/7/tex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ongress.gov/bill/117th-congress/house-bill/2617"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ederalregister.gov/documents/2022/05/09/2022-09375/medicare-program-contract-year-2023-policy-and-technical-changes-to-the-medicare-advantage-and#h-16"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ngress.gov/bill/117th-congress/house-bill/2617"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hyperlink" Target="https://blog.dol.gov/2023/03/29/five-important-changes-to-your-health-coverage-once-the-covid-19-public-health-emergency-end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hs.gov/about/news/2023/04/14/letter-us-governors-hhs-secretary-xavier-becerra-renewing-covid-19-public-health-emergency.html"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hyperlink" Target="https://www.fda.gov/media/155038/download"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ericawhite@asu.edu"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462" y="2587327"/>
            <a:ext cx="5692140" cy="1683346"/>
          </a:xfrm>
        </p:spPr>
        <p:txBody>
          <a:bodyPr/>
          <a:lstStyle/>
          <a:p>
            <a:r>
              <a:rPr lang="en-US" sz="3300" dirty="0"/>
              <a:t>Legal Repercussions of Public Health Emergency Rescissions</a:t>
            </a:r>
          </a:p>
        </p:txBody>
      </p:sp>
      <p:sp>
        <p:nvSpPr>
          <p:cNvPr id="3" name="Text Placeholder 2"/>
          <p:cNvSpPr>
            <a:spLocks noGrp="1"/>
          </p:cNvSpPr>
          <p:nvPr>
            <p:ph type="subTitle" idx="1"/>
          </p:nvPr>
        </p:nvSpPr>
        <p:spPr>
          <a:xfrm>
            <a:off x="1725930" y="4639963"/>
            <a:ext cx="5692140" cy="276999"/>
          </a:xfrm>
        </p:spPr>
        <p:txBody>
          <a:bodyPr/>
          <a:lstStyle/>
          <a:p>
            <a:r>
              <a:rPr lang="en-US" sz="1800" dirty="0"/>
              <a:t>May 3, 2023</a:t>
            </a:r>
            <a:endParaRPr lang="en-US" dirty="0"/>
          </a:p>
        </p:txBody>
      </p:sp>
      <p:pic>
        <p:nvPicPr>
          <p:cNvPr id="5" name="Picture 4">
            <a:extLst>
              <a:ext uri="{FF2B5EF4-FFF2-40B4-BE49-F238E27FC236}">
                <a16:creationId xmlns:a16="http://schemas.microsoft.com/office/drawing/2014/main" id="{D8F9A6D7-BF69-9B0C-979F-CA7963AA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32" y="4639963"/>
            <a:ext cx="3571345" cy="1100757"/>
          </a:xfrm>
          <a:prstGeom prst="rect">
            <a:avLst/>
          </a:prstGeom>
        </p:spPr>
      </p:pic>
    </p:spTree>
    <p:extLst>
      <p:ext uri="{BB962C8B-B14F-4D97-AF65-F5344CB8AC3E}">
        <p14:creationId xmlns:p14="http://schemas.microsoft.com/office/powerpoint/2010/main" val="33470806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539705" y="1939430"/>
            <a:ext cx="8293593" cy="3550543"/>
          </a:xfrm>
          <a:ln>
            <a:noFill/>
          </a:ln>
        </p:spPr>
        <p:txBody>
          <a:bodyPr>
            <a:normAutofit/>
          </a:bodyPr>
          <a:lstStyle/>
          <a:p>
            <a:pPr>
              <a:buFont typeface="Wingdings" panose="05000000000000000000" pitchFamily="2" charset="2"/>
              <a:buChar char="q"/>
            </a:pPr>
            <a:endParaRPr lang="en-US" sz="2400" dirty="0">
              <a:latin typeface="Campton Book" panose="00000500000000000000" pitchFamily="50" charset="0"/>
            </a:endParaRPr>
          </a:p>
          <a:p>
            <a:pPr>
              <a:buFont typeface="Wingdings" panose="05000000000000000000" pitchFamily="2" charset="2"/>
              <a:buChar char="q"/>
            </a:pPr>
            <a:r>
              <a:rPr lang="en-US" sz="2400" dirty="0">
                <a:latin typeface="Century Gothic" panose="020B0502020202020204" pitchFamily="34" charset="0"/>
              </a:rPr>
              <a:t>NGA Background</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Overview of Gubernatorial Emergency Powers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dirty="0">
                <a:latin typeface="Century Gothic" panose="020B0502020202020204" pitchFamily="34" charset="0"/>
              </a:rPr>
              <a:t>StateCOVID-19 Landscape: Litigation &amp; Legislation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dirty="0">
                <a:latin typeface="Century Gothic" panose="020B0502020202020204" pitchFamily="34" charset="0"/>
              </a:rPr>
              <a:t>Legal Lessons Learned for Future Emergencies  </a:t>
            </a: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Agenda</a:t>
            </a:r>
          </a:p>
        </p:txBody>
      </p:sp>
    </p:spTree>
    <p:extLst>
      <p:ext uri="{BB962C8B-B14F-4D97-AF65-F5344CB8AC3E}">
        <p14:creationId xmlns:p14="http://schemas.microsoft.com/office/powerpoint/2010/main" val="59170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5B73206-7260-B874-0BDD-F6BB6D41F2C5}"/>
              </a:ext>
            </a:extLst>
          </p:cNvPr>
          <p:cNvSpPr>
            <a:spLocks noGrp="1"/>
          </p:cNvSpPr>
          <p:nvPr>
            <p:ph idx="1"/>
          </p:nvPr>
        </p:nvSpPr>
        <p:spPr>
          <a:xfrm>
            <a:off x="207103" y="2124796"/>
            <a:ext cx="8891822" cy="3985055"/>
          </a:xfrm>
        </p:spPr>
        <p:txBody>
          <a:bodyPr vert="horz" lIns="68580" tIns="34290" rIns="68580" bIns="34290" rtlCol="0" anchor="t">
            <a:normAutofit/>
          </a:bodyPr>
          <a:lstStyle/>
          <a:p>
            <a:r>
              <a:rPr lang="en-US">
                <a:latin typeface="Century Gothic"/>
              </a:rPr>
              <a:t>From day one, Governors must be prepared for day-to-day events—</a:t>
            </a:r>
            <a:r>
              <a:rPr lang="en-US" b="1">
                <a:latin typeface="Century Gothic"/>
              </a:rPr>
              <a:t>tornadoes</a:t>
            </a:r>
            <a:r>
              <a:rPr lang="en-US">
                <a:latin typeface="Century Gothic"/>
              </a:rPr>
              <a:t>,</a:t>
            </a:r>
            <a:r>
              <a:rPr lang="en-US" b="1">
                <a:latin typeface="Century Gothic"/>
              </a:rPr>
              <a:t> hurricanes</a:t>
            </a:r>
            <a:r>
              <a:rPr lang="en-US">
                <a:latin typeface="Century Gothic"/>
              </a:rPr>
              <a:t>,</a:t>
            </a:r>
            <a:r>
              <a:rPr lang="en-US" b="1">
                <a:latin typeface="Century Gothic"/>
              </a:rPr>
              <a:t> floods, power outages</a:t>
            </a:r>
            <a:r>
              <a:rPr lang="en-US">
                <a:latin typeface="Century Gothic"/>
              </a:rPr>
              <a:t>,</a:t>
            </a:r>
            <a:r>
              <a:rPr lang="en-US" b="1">
                <a:latin typeface="Century Gothic"/>
              </a:rPr>
              <a:t> fires</a:t>
            </a:r>
            <a:r>
              <a:rPr lang="en-US">
                <a:latin typeface="Century Gothic"/>
              </a:rPr>
              <a:t>,</a:t>
            </a:r>
            <a:r>
              <a:rPr lang="en-US" b="1">
                <a:latin typeface="Century Gothic"/>
              </a:rPr>
              <a:t> </a:t>
            </a:r>
            <a:r>
              <a:rPr lang="en-US">
                <a:latin typeface="Century Gothic"/>
              </a:rPr>
              <a:t>and</a:t>
            </a:r>
            <a:r>
              <a:rPr lang="en-US" b="1">
                <a:latin typeface="Century Gothic"/>
              </a:rPr>
              <a:t> hazardous materials spill</a:t>
            </a:r>
            <a:r>
              <a:rPr lang="en-US">
                <a:latin typeface="Century Gothic"/>
              </a:rPr>
              <a:t>—as well as for catastrophes on the scale of the </a:t>
            </a:r>
            <a:r>
              <a:rPr lang="en-US" b="1">
                <a:latin typeface="Century Gothic"/>
              </a:rPr>
              <a:t>COVID-19 pandemic</a:t>
            </a:r>
            <a:r>
              <a:rPr lang="en-US">
                <a:latin typeface="Century Gothic"/>
              </a:rPr>
              <a:t>, </a:t>
            </a:r>
            <a:r>
              <a:rPr lang="en-US" b="1">
                <a:latin typeface="Century Gothic"/>
              </a:rPr>
              <a:t>Hurricane Katrina</a:t>
            </a:r>
            <a:r>
              <a:rPr lang="en-US">
                <a:latin typeface="Century Gothic"/>
              </a:rPr>
              <a:t>, or the </a:t>
            </a:r>
            <a:r>
              <a:rPr lang="en-US" b="1">
                <a:latin typeface="Century Gothic"/>
              </a:rPr>
              <a:t>September 11 terrorist attacks</a:t>
            </a:r>
            <a:r>
              <a:rPr lang="en-US">
                <a:latin typeface="Century Gothic"/>
              </a:rPr>
              <a:t>.</a:t>
            </a:r>
          </a:p>
          <a:p>
            <a:endParaRPr lang="en-US">
              <a:latin typeface="Century Gothic" panose="020B0502020202020204" pitchFamily="34" charset="0"/>
            </a:endParaRPr>
          </a:p>
          <a:p>
            <a:r>
              <a:rPr lang="en-US">
                <a:latin typeface="Century Gothic"/>
              </a:rPr>
              <a:t>It is crucial to understand the extent of the Governor’s </a:t>
            </a:r>
            <a:r>
              <a:rPr lang="en-US" b="1">
                <a:latin typeface="Century Gothic"/>
              </a:rPr>
              <a:t>emergency powers </a:t>
            </a:r>
            <a:r>
              <a:rPr lang="en-US">
                <a:latin typeface="Century Gothic"/>
              </a:rPr>
              <a:t>and how to declare an emergency.</a:t>
            </a:r>
          </a:p>
        </p:txBody>
      </p:sp>
      <p:sp>
        <p:nvSpPr>
          <p:cNvPr id="3" name="Title 1">
            <a:extLst>
              <a:ext uri="{FF2B5EF4-FFF2-40B4-BE49-F238E27FC236}">
                <a16:creationId xmlns:a16="http://schemas.microsoft.com/office/drawing/2014/main" id="{F3B0F218-CEF2-CACA-9889-F80FEA180045}"/>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Emergency Management</a:t>
            </a:r>
          </a:p>
        </p:txBody>
      </p:sp>
      <p:sp>
        <p:nvSpPr>
          <p:cNvPr id="5" name="Content Placeholder 6">
            <a:extLst>
              <a:ext uri="{FF2B5EF4-FFF2-40B4-BE49-F238E27FC236}">
                <a16:creationId xmlns:a16="http://schemas.microsoft.com/office/drawing/2014/main" id="{657D54B6-6BD3-3831-0AC0-A8C09F2724A1}"/>
              </a:ext>
            </a:extLst>
          </p:cNvPr>
          <p:cNvSpPr txBox="1">
            <a:spLocks/>
          </p:cNvSpPr>
          <p:nvPr/>
        </p:nvSpPr>
        <p:spPr>
          <a:xfrm>
            <a:off x="4121616" y="1752918"/>
            <a:ext cx="4711991" cy="364530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171450" defTabSz="685800">
              <a:spcBef>
                <a:spcPts val="375"/>
              </a:spcBef>
              <a:buFont typeface="Courier New" panose="02070309020205020404" pitchFamily="49" charset="0"/>
              <a:buChar char="o"/>
              <a:defRPr/>
            </a:pPr>
            <a:endParaRPr lang="en-US" sz="1800">
              <a:solidFill>
                <a:prstClr val="black"/>
              </a:solidFill>
              <a:latin typeface="Calibri" panose="020F0502020204030204"/>
            </a:endParaRPr>
          </a:p>
        </p:txBody>
      </p:sp>
    </p:spTree>
    <p:extLst>
      <p:ext uri="{BB962C8B-B14F-4D97-AF65-F5344CB8AC3E}">
        <p14:creationId xmlns:p14="http://schemas.microsoft.com/office/powerpoint/2010/main" val="185989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2860AB0-D79F-4266-61FE-FF3A4EEB8EB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Gubernatorial Emergency Powers </a:t>
            </a:r>
          </a:p>
        </p:txBody>
      </p:sp>
      <p:sp>
        <p:nvSpPr>
          <p:cNvPr id="10" name="Content Placeholder 9">
            <a:extLst>
              <a:ext uri="{FF2B5EF4-FFF2-40B4-BE49-F238E27FC236}">
                <a16:creationId xmlns:a16="http://schemas.microsoft.com/office/drawing/2014/main" id="{FEF5B30A-BCDA-9B1F-AD80-6036AE87C951}"/>
              </a:ext>
            </a:extLst>
          </p:cNvPr>
          <p:cNvSpPr>
            <a:spLocks noGrp="1"/>
          </p:cNvSpPr>
          <p:nvPr>
            <p:ph sz="half" idx="1"/>
          </p:nvPr>
        </p:nvSpPr>
        <p:spPr>
          <a:xfrm>
            <a:off x="628649" y="1686208"/>
            <a:ext cx="3886200" cy="4198145"/>
          </a:xfrm>
        </p:spPr>
        <p:txBody>
          <a:bodyPr vert="horz" lIns="68580" tIns="34290" rIns="68580" bIns="34290" rtlCol="0" anchor="t">
            <a:normAutofit fontScale="77500" lnSpcReduction="20000"/>
          </a:bodyPr>
          <a:lstStyle/>
          <a:p>
            <a:pPr marL="0" indent="0">
              <a:buNone/>
              <a:defRPr/>
            </a:pPr>
            <a:r>
              <a:rPr lang="en-US" b="1" u="sng">
                <a:latin typeface="Century Gothic"/>
              </a:rPr>
              <a:t>Declaring an Emergency</a:t>
            </a:r>
          </a:p>
          <a:p>
            <a:pPr>
              <a:spcBef>
                <a:spcPts val="375"/>
              </a:spcBef>
              <a:buFont typeface="Wingdings" panose="05000000000000000000" pitchFamily="2" charset="2"/>
              <a:buChar char="§"/>
              <a:defRPr/>
            </a:pPr>
            <a:endParaRPr lang="en-US">
              <a:latin typeface="Century Gothic"/>
            </a:endParaRPr>
          </a:p>
          <a:p>
            <a:pPr>
              <a:spcBef>
                <a:spcPts val="375"/>
              </a:spcBef>
              <a:buFont typeface="Wingdings" panose="05000000000000000000" pitchFamily="2" charset="2"/>
              <a:buChar char="§"/>
              <a:defRPr/>
            </a:pPr>
            <a:r>
              <a:rPr lang="en-US">
                <a:latin typeface="Century Gothic"/>
              </a:rPr>
              <a:t>Statutory authorities &amp; types</a:t>
            </a:r>
          </a:p>
          <a:p>
            <a:pPr>
              <a:spcBef>
                <a:spcPts val="375"/>
              </a:spcBef>
              <a:buFont typeface="Wingdings" panose="05000000000000000000" pitchFamily="2" charset="2"/>
              <a:buChar char="§"/>
              <a:defRPr/>
            </a:pPr>
            <a:r>
              <a:rPr lang="en-US">
                <a:latin typeface="Century Gothic"/>
              </a:rPr>
              <a:t>Durational limits</a:t>
            </a:r>
          </a:p>
          <a:p>
            <a:pPr>
              <a:spcBef>
                <a:spcPts val="375"/>
              </a:spcBef>
              <a:buFont typeface="Wingdings" panose="05000000000000000000" pitchFamily="2" charset="2"/>
              <a:buChar char="§"/>
              <a:defRPr/>
            </a:pPr>
            <a:r>
              <a:rPr lang="en-US">
                <a:latin typeface="Century Gothic"/>
              </a:rPr>
              <a:t>Legislative involvement</a:t>
            </a:r>
          </a:p>
          <a:p>
            <a:pPr>
              <a:spcBef>
                <a:spcPts val="375"/>
              </a:spcBef>
              <a:buFont typeface="Wingdings" panose="05000000000000000000" pitchFamily="2" charset="2"/>
              <a:buChar char="§"/>
              <a:defRPr/>
            </a:pPr>
            <a:r>
              <a:rPr lang="en-US">
                <a:latin typeface="Century Gothic"/>
              </a:rPr>
              <a:t>Federal/State/Tribal/Local Coordination</a:t>
            </a:r>
          </a:p>
          <a:p>
            <a:pPr>
              <a:spcBef>
                <a:spcPts val="375"/>
              </a:spcBef>
              <a:buFont typeface="Wingdings" panose="05000000000000000000" pitchFamily="2" charset="2"/>
              <a:buChar char="§"/>
              <a:defRPr/>
            </a:pPr>
            <a:r>
              <a:rPr lang="en-US">
                <a:latin typeface="Century Gothic"/>
              </a:rPr>
              <a:t>Other Constraints </a:t>
            </a:r>
          </a:p>
          <a:p>
            <a:pPr>
              <a:spcBef>
                <a:spcPts val="375"/>
              </a:spcBef>
              <a:buFont typeface="Wingdings" panose="05000000000000000000" pitchFamily="2" charset="2"/>
              <a:buChar char="§"/>
              <a:defRPr/>
            </a:pPr>
            <a:endParaRPr lang="en-US">
              <a:solidFill>
                <a:prstClr val="black"/>
              </a:solidFill>
              <a:latin typeface="Century Gothic" panose="020B0502020202020204" pitchFamily="34" charset="0"/>
            </a:endParaRPr>
          </a:p>
          <a:p>
            <a:pPr>
              <a:spcBef>
                <a:spcPts val="375"/>
              </a:spcBef>
              <a:buFont typeface="Wingdings" panose="05000000000000000000" pitchFamily="2" charset="2"/>
              <a:buChar char="§"/>
              <a:defRPr/>
            </a:pPr>
            <a:endParaRPr lang="en-US">
              <a:solidFill>
                <a:prstClr val="black"/>
              </a:solidFill>
              <a:latin typeface="Century Gothic" panose="020B0502020202020204" pitchFamily="34" charset="0"/>
            </a:endParaRPr>
          </a:p>
          <a:p>
            <a:pPr marL="0" indent="0">
              <a:spcBef>
                <a:spcPts val="375"/>
              </a:spcBef>
              <a:buNone/>
              <a:defRPr/>
            </a:pPr>
            <a:r>
              <a:rPr lang="en-US" b="1" u="sng">
                <a:latin typeface="Century Gothic"/>
              </a:rPr>
              <a:t>Order Contents</a:t>
            </a:r>
          </a:p>
          <a:p>
            <a:pPr>
              <a:spcBef>
                <a:spcPts val="375"/>
              </a:spcBef>
              <a:buFont typeface="Wingdings" panose="05000000000000000000" pitchFamily="2" charset="2"/>
              <a:buChar char="§"/>
              <a:defRPr/>
            </a:pPr>
            <a:endParaRPr lang="en-US">
              <a:latin typeface="Century Gothic"/>
            </a:endParaRPr>
          </a:p>
          <a:p>
            <a:pPr>
              <a:spcBef>
                <a:spcPts val="375"/>
              </a:spcBef>
              <a:buFont typeface="Wingdings" panose="05000000000000000000" pitchFamily="2" charset="2"/>
              <a:buChar char="§"/>
              <a:defRPr/>
            </a:pPr>
            <a:r>
              <a:rPr lang="en-US">
                <a:latin typeface="Century Gothic"/>
              </a:rPr>
              <a:t>Effective dates</a:t>
            </a:r>
          </a:p>
          <a:p>
            <a:pPr>
              <a:spcBef>
                <a:spcPts val="375"/>
              </a:spcBef>
              <a:buFont typeface="Wingdings" panose="05000000000000000000" pitchFamily="2" charset="2"/>
              <a:buChar char="§"/>
              <a:defRPr/>
            </a:pPr>
            <a:r>
              <a:rPr lang="en-US" sz="2325">
                <a:latin typeface="Century Gothic"/>
              </a:rPr>
              <a:t>Conditions giving rise to the emergency</a:t>
            </a:r>
            <a:endParaRPr lang="en-US">
              <a:latin typeface="Century Gothic"/>
            </a:endParaRPr>
          </a:p>
          <a:p>
            <a:pPr>
              <a:spcBef>
                <a:spcPts val="375"/>
              </a:spcBef>
              <a:buFont typeface="Wingdings" panose="05000000000000000000" pitchFamily="2" charset="2"/>
              <a:buChar char="§"/>
              <a:defRPr/>
            </a:pPr>
            <a:r>
              <a:rPr lang="en-US">
                <a:latin typeface="Century Gothic"/>
              </a:rPr>
              <a:t>Geographic areas covered </a:t>
            </a:r>
            <a:endParaRPr lang="en-US">
              <a:latin typeface="Century Gothic" panose="020B0502020202020204" pitchFamily="34" charset="0"/>
            </a:endParaRPr>
          </a:p>
          <a:p>
            <a:pPr>
              <a:spcBef>
                <a:spcPts val="375"/>
              </a:spcBef>
              <a:buFont typeface="Wingdings" panose="05000000000000000000" pitchFamily="2" charset="2"/>
              <a:buChar char="§"/>
              <a:defRPr/>
            </a:pPr>
            <a:r>
              <a:rPr lang="en-US">
                <a:latin typeface="Century Gothic"/>
              </a:rPr>
              <a:t>Agency leading the response </a:t>
            </a:r>
            <a:endParaRPr lang="en-US">
              <a:latin typeface="Century Gothic" panose="020B0502020202020204" pitchFamily="34" charset="0"/>
            </a:endParaRPr>
          </a:p>
          <a:p>
            <a:pPr>
              <a:spcBef>
                <a:spcPts val="375"/>
              </a:spcBef>
              <a:buFont typeface="Wingdings" panose="05000000000000000000" pitchFamily="2" charset="2"/>
              <a:buChar char="§"/>
              <a:defRPr/>
            </a:pPr>
            <a:r>
              <a:rPr lang="en-US">
                <a:latin typeface="Century Gothic"/>
              </a:rPr>
              <a:t>Applicable response actions</a:t>
            </a:r>
          </a:p>
          <a:p>
            <a:pPr>
              <a:spcBef>
                <a:spcPts val="375"/>
              </a:spcBef>
              <a:buFont typeface="Wingdings" panose="05000000000000000000" pitchFamily="2" charset="2"/>
              <a:buChar char="§"/>
              <a:defRPr/>
            </a:pPr>
            <a:endParaRPr lang="en-US">
              <a:solidFill>
                <a:prstClr val="black"/>
              </a:solidFill>
              <a:latin typeface="Century Gothic" panose="020B0502020202020204" pitchFamily="34" charset="0"/>
            </a:endParaRPr>
          </a:p>
          <a:p>
            <a:pPr lvl="1">
              <a:buFont typeface="Courier New" panose="02070309020205020404" pitchFamily="49" charset="0"/>
              <a:buChar char="o"/>
              <a:defRPr/>
            </a:pPr>
            <a:endParaRPr lang="en-US">
              <a:solidFill>
                <a:prstClr val="black"/>
              </a:solidFill>
              <a:latin typeface="Century Gothic" panose="020B0502020202020204" pitchFamily="34" charset="0"/>
            </a:endParaRPr>
          </a:p>
          <a:p>
            <a:pPr marL="0" indent="0">
              <a:buNone/>
            </a:pPr>
            <a:endParaRPr lang="en-US">
              <a:latin typeface="Century Gothic" panose="020B0502020202020204" pitchFamily="34" charset="0"/>
            </a:endParaRPr>
          </a:p>
          <a:p>
            <a:pPr marL="0" indent="0">
              <a:buNone/>
            </a:pPr>
            <a:endParaRPr lang="en-US">
              <a:latin typeface="Century Gothic" panose="020B0502020202020204" pitchFamily="34" charset="0"/>
            </a:endParaRPr>
          </a:p>
        </p:txBody>
      </p:sp>
      <p:sp>
        <p:nvSpPr>
          <p:cNvPr id="5" name="Content Placeholder 4">
            <a:extLst>
              <a:ext uri="{FF2B5EF4-FFF2-40B4-BE49-F238E27FC236}">
                <a16:creationId xmlns:a16="http://schemas.microsoft.com/office/drawing/2014/main" id="{428B77DA-5BBE-B162-B8BB-37A97C49CF56}"/>
              </a:ext>
            </a:extLst>
          </p:cNvPr>
          <p:cNvSpPr>
            <a:spLocks noGrp="1"/>
          </p:cNvSpPr>
          <p:nvPr>
            <p:ph sz="half" idx="2"/>
          </p:nvPr>
        </p:nvSpPr>
        <p:spPr>
          <a:xfrm>
            <a:off x="4629152" y="1686208"/>
            <a:ext cx="3886200" cy="4314542"/>
          </a:xfrm>
        </p:spPr>
        <p:txBody>
          <a:bodyPr vert="horz" lIns="68580" tIns="34290" rIns="68580" bIns="34290" rtlCol="0" anchor="t">
            <a:normAutofit fontScale="77500" lnSpcReduction="20000"/>
          </a:bodyPr>
          <a:lstStyle/>
          <a:p>
            <a:pPr marL="0" indent="0">
              <a:buNone/>
              <a:defRPr/>
            </a:pPr>
            <a:r>
              <a:rPr lang="en-US" b="1" u="sng">
                <a:latin typeface="Century Gothic"/>
              </a:rPr>
              <a:t>Scope of Order</a:t>
            </a:r>
          </a:p>
          <a:p>
            <a:pPr>
              <a:spcBef>
                <a:spcPts val="375"/>
              </a:spcBef>
              <a:buFont typeface="Wingdings" panose="05000000000000000000" pitchFamily="2" charset="2"/>
              <a:buChar char="§"/>
              <a:defRPr/>
            </a:pPr>
            <a:endParaRPr lang="en-US">
              <a:latin typeface="Century Gothic"/>
            </a:endParaRPr>
          </a:p>
          <a:p>
            <a:pPr>
              <a:spcBef>
                <a:spcPts val="375"/>
              </a:spcBef>
              <a:buFont typeface="Wingdings" panose="05000000000000000000" pitchFamily="2" charset="2"/>
              <a:buChar char="§"/>
              <a:defRPr/>
            </a:pPr>
            <a:r>
              <a:rPr lang="en-US">
                <a:latin typeface="Century Gothic"/>
              </a:rPr>
              <a:t>Activate emergency response plans/mutual aid agreements</a:t>
            </a:r>
          </a:p>
          <a:p>
            <a:pPr>
              <a:spcBef>
                <a:spcPts val="375"/>
              </a:spcBef>
              <a:buFont typeface="Wingdings" panose="05000000000000000000" pitchFamily="2" charset="2"/>
              <a:buChar char="§"/>
              <a:defRPr/>
            </a:pPr>
            <a:r>
              <a:rPr lang="en-US">
                <a:latin typeface="Century Gothic"/>
              </a:rPr>
              <a:t>Expend funds/deploy emergency personnel &amp; resources </a:t>
            </a:r>
          </a:p>
          <a:p>
            <a:pPr>
              <a:spcBef>
                <a:spcPts val="375"/>
              </a:spcBef>
              <a:buFont typeface="Wingdings" panose="05000000000000000000" pitchFamily="2" charset="2"/>
              <a:buChar char="§"/>
              <a:defRPr/>
            </a:pPr>
            <a:r>
              <a:rPr lang="en-US">
                <a:latin typeface="Century Gothic"/>
              </a:rPr>
              <a:t>Activate immunity/liability protections</a:t>
            </a:r>
          </a:p>
          <a:p>
            <a:pPr>
              <a:spcBef>
                <a:spcPts val="375"/>
              </a:spcBef>
              <a:buFont typeface="Wingdings" panose="05000000000000000000" pitchFamily="2" charset="2"/>
              <a:buChar char="§"/>
              <a:defRPr/>
            </a:pPr>
            <a:r>
              <a:rPr lang="en-US">
                <a:latin typeface="Century Gothic"/>
              </a:rPr>
              <a:t>Suspend/waive state rules &amp; regulations</a:t>
            </a:r>
          </a:p>
          <a:p>
            <a:pPr>
              <a:spcBef>
                <a:spcPts val="375"/>
              </a:spcBef>
              <a:buFont typeface="Wingdings" panose="05000000000000000000" pitchFamily="2" charset="2"/>
              <a:buChar char="§"/>
              <a:defRPr/>
            </a:pPr>
            <a:r>
              <a:rPr lang="en-US">
                <a:latin typeface="Century Gothic"/>
              </a:rPr>
              <a:t>Streamline administrative procedures/procurement requirements</a:t>
            </a:r>
          </a:p>
          <a:p>
            <a:pPr>
              <a:spcBef>
                <a:spcPts val="375"/>
              </a:spcBef>
              <a:buFont typeface="Wingdings" panose="05000000000000000000" pitchFamily="2" charset="2"/>
              <a:buChar char="§"/>
              <a:defRPr/>
            </a:pPr>
            <a:r>
              <a:rPr lang="en-US">
                <a:latin typeface="Century Gothic"/>
              </a:rPr>
              <a:t>Public health mitigation measures </a:t>
            </a:r>
            <a:endParaRPr lang="en-US">
              <a:latin typeface="Century Gothic" panose="020B0502020202020204" pitchFamily="34" charset="0"/>
            </a:endParaRPr>
          </a:p>
          <a:p>
            <a:pPr>
              <a:spcBef>
                <a:spcPts val="375"/>
              </a:spcBef>
              <a:buFont typeface="Wingdings" panose="05000000000000000000" pitchFamily="2" charset="2"/>
              <a:buChar char="§"/>
              <a:defRPr/>
            </a:pPr>
            <a:r>
              <a:rPr lang="en-US">
                <a:latin typeface="Century Gothic"/>
              </a:rPr>
              <a:t>Other applicable response activities  </a:t>
            </a:r>
            <a:endParaRPr lang="en-US">
              <a:latin typeface="Century Gothic" panose="020B0502020202020204" pitchFamily="34" charset="0"/>
            </a:endParaRPr>
          </a:p>
          <a:p>
            <a:endParaRPr lang="en-US"/>
          </a:p>
        </p:txBody>
      </p:sp>
    </p:spTree>
    <p:extLst>
      <p:ext uri="{BB962C8B-B14F-4D97-AF65-F5344CB8AC3E}">
        <p14:creationId xmlns:p14="http://schemas.microsoft.com/office/powerpoint/2010/main" val="189967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5B73206-7260-B874-0BDD-F6BB6D41F2C5}"/>
              </a:ext>
            </a:extLst>
          </p:cNvPr>
          <p:cNvSpPr>
            <a:spLocks noGrp="1"/>
          </p:cNvSpPr>
          <p:nvPr>
            <p:ph idx="1"/>
          </p:nvPr>
        </p:nvSpPr>
        <p:spPr>
          <a:xfrm>
            <a:off x="126088" y="1677024"/>
            <a:ext cx="8891822" cy="987290"/>
          </a:xfrm>
          <a:ln>
            <a:solidFill>
              <a:schemeClr val="tx1"/>
            </a:solidFill>
          </a:ln>
        </p:spPr>
        <p:txBody>
          <a:bodyPr>
            <a:normAutofit/>
          </a:bodyPr>
          <a:lstStyle/>
          <a:p>
            <a:pPr marL="0" indent="0" algn="ctr">
              <a:buNone/>
            </a:pPr>
            <a:r>
              <a:rPr lang="en-US">
                <a:latin typeface="Century Gothic" panose="020B0502020202020204" pitchFamily="34" charset="0"/>
              </a:rPr>
              <a:t>The COVID-19 response marked the </a:t>
            </a:r>
            <a:r>
              <a:rPr lang="en-US" b="1">
                <a:latin typeface="Century Gothic" panose="020B0502020202020204" pitchFamily="34" charset="0"/>
              </a:rPr>
              <a:t>first time in US history </a:t>
            </a:r>
            <a:r>
              <a:rPr lang="en-US">
                <a:latin typeface="Century Gothic" panose="020B0502020202020204" pitchFamily="34" charset="0"/>
              </a:rPr>
              <a:t>when </a:t>
            </a:r>
            <a:r>
              <a:rPr lang="en-US" b="1">
                <a:latin typeface="Century Gothic" panose="020B0502020202020204" pitchFamily="34" charset="0"/>
              </a:rPr>
              <a:t>all 55 governors of the states and territories issued some type of emergency declaration</a:t>
            </a:r>
            <a:r>
              <a:rPr lang="en-US">
                <a:latin typeface="Century Gothic" panose="020B0502020202020204" pitchFamily="34" charset="0"/>
              </a:rPr>
              <a:t> in response to the same incident. </a:t>
            </a:r>
          </a:p>
          <a:p>
            <a:endParaRPr lang="en-US">
              <a:latin typeface="Century Gothic" panose="020B0502020202020204" pitchFamily="34" charset="0"/>
            </a:endParaRPr>
          </a:p>
          <a:p>
            <a:pPr marL="0" indent="0">
              <a:buNone/>
            </a:pPr>
            <a:endParaRPr lang="en-US">
              <a:latin typeface="Century Gothic" panose="020B0502020202020204" pitchFamily="34" charset="0"/>
            </a:endParaRPr>
          </a:p>
        </p:txBody>
      </p:sp>
      <p:sp>
        <p:nvSpPr>
          <p:cNvPr id="3" name="Title 1">
            <a:extLst>
              <a:ext uri="{FF2B5EF4-FFF2-40B4-BE49-F238E27FC236}">
                <a16:creationId xmlns:a16="http://schemas.microsoft.com/office/drawing/2014/main" id="{F3B0F218-CEF2-CACA-9889-F80FEA180045}"/>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State/Territory COVID-19 Emergencies </a:t>
            </a:r>
          </a:p>
        </p:txBody>
      </p:sp>
      <p:sp>
        <p:nvSpPr>
          <p:cNvPr id="5" name="Content Placeholder 6">
            <a:extLst>
              <a:ext uri="{FF2B5EF4-FFF2-40B4-BE49-F238E27FC236}">
                <a16:creationId xmlns:a16="http://schemas.microsoft.com/office/drawing/2014/main" id="{657D54B6-6BD3-3831-0AC0-A8C09F2724A1}"/>
              </a:ext>
            </a:extLst>
          </p:cNvPr>
          <p:cNvSpPr txBox="1">
            <a:spLocks/>
          </p:cNvSpPr>
          <p:nvPr/>
        </p:nvSpPr>
        <p:spPr>
          <a:xfrm>
            <a:off x="4121616" y="1752918"/>
            <a:ext cx="4711991" cy="364530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171450" defTabSz="685800">
              <a:spcBef>
                <a:spcPts val="375"/>
              </a:spcBef>
              <a:buFont typeface="Courier New" panose="02070309020205020404" pitchFamily="49" charset="0"/>
              <a:buChar char="o"/>
              <a:defRPr/>
            </a:pPr>
            <a:endParaRPr lang="en-US" sz="1800">
              <a:solidFill>
                <a:prstClr val="black"/>
              </a:solidFill>
              <a:latin typeface="Calibri" panose="020F0502020204030204"/>
            </a:endParaRPr>
          </a:p>
        </p:txBody>
      </p:sp>
      <p:graphicFrame>
        <p:nvGraphicFramePr>
          <p:cNvPr id="9" name="Diagram 8">
            <a:extLst>
              <a:ext uri="{FF2B5EF4-FFF2-40B4-BE49-F238E27FC236}">
                <a16:creationId xmlns:a16="http://schemas.microsoft.com/office/drawing/2014/main" id="{197E56EF-1539-E07D-84C5-79E06106FCD8}"/>
              </a:ext>
            </a:extLst>
          </p:cNvPr>
          <p:cNvGraphicFramePr/>
          <p:nvPr/>
        </p:nvGraphicFramePr>
        <p:xfrm>
          <a:off x="545284" y="3841665"/>
          <a:ext cx="8053431" cy="551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E6856BD-B023-027A-2AF6-7F8E6884D63A}"/>
              </a:ext>
            </a:extLst>
          </p:cNvPr>
          <p:cNvSpPr txBox="1"/>
          <p:nvPr/>
        </p:nvSpPr>
        <p:spPr>
          <a:xfrm>
            <a:off x="1963024" y="3348184"/>
            <a:ext cx="1283516" cy="507831"/>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1/31: HHS PHE</a:t>
            </a:r>
          </a:p>
        </p:txBody>
      </p:sp>
      <p:sp>
        <p:nvSpPr>
          <p:cNvPr id="11" name="TextBox 10">
            <a:extLst>
              <a:ext uri="{FF2B5EF4-FFF2-40B4-BE49-F238E27FC236}">
                <a16:creationId xmlns:a16="http://schemas.microsoft.com/office/drawing/2014/main" id="{D7396C06-5F3F-EB4C-49DD-B1C1668C6779}"/>
              </a:ext>
            </a:extLst>
          </p:cNvPr>
          <p:cNvSpPr txBox="1"/>
          <p:nvPr/>
        </p:nvSpPr>
        <p:spPr>
          <a:xfrm>
            <a:off x="6017004" y="3130660"/>
            <a:ext cx="2661407" cy="300082"/>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3/13: Stafford Act Emergency</a:t>
            </a:r>
          </a:p>
        </p:txBody>
      </p:sp>
      <p:sp>
        <p:nvSpPr>
          <p:cNvPr id="12" name="TextBox 11">
            <a:extLst>
              <a:ext uri="{FF2B5EF4-FFF2-40B4-BE49-F238E27FC236}">
                <a16:creationId xmlns:a16="http://schemas.microsoft.com/office/drawing/2014/main" id="{B7CAD274-1ED9-CCD6-9A3B-6F6390BB21FB}"/>
              </a:ext>
            </a:extLst>
          </p:cNvPr>
          <p:cNvSpPr txBox="1"/>
          <p:nvPr/>
        </p:nvSpPr>
        <p:spPr>
          <a:xfrm>
            <a:off x="6017003" y="3348184"/>
            <a:ext cx="2856722" cy="300082"/>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3/13: National Emergencies Act</a:t>
            </a:r>
          </a:p>
        </p:txBody>
      </p:sp>
      <p:sp>
        <p:nvSpPr>
          <p:cNvPr id="13" name="TextBox 12">
            <a:extLst>
              <a:ext uri="{FF2B5EF4-FFF2-40B4-BE49-F238E27FC236}">
                <a16:creationId xmlns:a16="http://schemas.microsoft.com/office/drawing/2014/main" id="{0D2A9EB9-590A-BA2C-561D-228CEEBDAE0B}"/>
              </a:ext>
            </a:extLst>
          </p:cNvPr>
          <p:cNvSpPr txBox="1"/>
          <p:nvPr/>
        </p:nvSpPr>
        <p:spPr>
          <a:xfrm>
            <a:off x="3322309" y="3345181"/>
            <a:ext cx="2774390" cy="276999"/>
          </a:xfrm>
          <a:prstGeom prst="rect">
            <a:avLst/>
          </a:prstGeom>
          <a:noFill/>
        </p:spPr>
        <p:txBody>
          <a:bodyPr wrap="square" lIns="68580" tIns="34290" rIns="68580" bIns="34290" rtlCol="0" anchor="t">
            <a:spAutoFit/>
          </a:bodyPr>
          <a:lstStyle/>
          <a:p>
            <a:pPr defTabSz="685800">
              <a:defRPr/>
            </a:pPr>
            <a:r>
              <a:rPr lang="en-US" sz="1350" b="1">
                <a:solidFill>
                  <a:prstClr val="black"/>
                </a:solidFill>
                <a:latin typeface="Century Gothic"/>
              </a:rPr>
              <a:t>2/4: HHS PREP Act Declaration</a:t>
            </a:r>
          </a:p>
        </p:txBody>
      </p:sp>
      <p:sp>
        <p:nvSpPr>
          <p:cNvPr id="14" name="TextBox 13">
            <a:extLst>
              <a:ext uri="{FF2B5EF4-FFF2-40B4-BE49-F238E27FC236}">
                <a16:creationId xmlns:a16="http://schemas.microsoft.com/office/drawing/2014/main" id="{13F61801-E55B-90B7-0625-5CD8143046BB}"/>
              </a:ext>
            </a:extLst>
          </p:cNvPr>
          <p:cNvSpPr txBox="1"/>
          <p:nvPr/>
        </p:nvSpPr>
        <p:spPr>
          <a:xfrm>
            <a:off x="6447898" y="3555991"/>
            <a:ext cx="2661407" cy="300082"/>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3/20: Defense Production Act</a:t>
            </a:r>
          </a:p>
        </p:txBody>
      </p:sp>
      <p:sp>
        <p:nvSpPr>
          <p:cNvPr id="15" name="TextBox 14">
            <a:extLst>
              <a:ext uri="{FF2B5EF4-FFF2-40B4-BE49-F238E27FC236}">
                <a16:creationId xmlns:a16="http://schemas.microsoft.com/office/drawing/2014/main" id="{10BF9D45-D305-D1F6-A2B7-A022BDDF007D}"/>
              </a:ext>
            </a:extLst>
          </p:cNvPr>
          <p:cNvSpPr txBox="1"/>
          <p:nvPr/>
        </p:nvSpPr>
        <p:spPr>
          <a:xfrm>
            <a:off x="1641098" y="4579422"/>
            <a:ext cx="2661407" cy="507831"/>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1/29: States/Territories Begin to Declare Emergencies</a:t>
            </a:r>
          </a:p>
        </p:txBody>
      </p:sp>
      <p:sp>
        <p:nvSpPr>
          <p:cNvPr id="16" name="TextBox 15">
            <a:extLst>
              <a:ext uri="{FF2B5EF4-FFF2-40B4-BE49-F238E27FC236}">
                <a16:creationId xmlns:a16="http://schemas.microsoft.com/office/drawing/2014/main" id="{EC318423-9457-C84F-BEA2-3A1144123511}"/>
              </a:ext>
            </a:extLst>
          </p:cNvPr>
          <p:cNvSpPr txBox="1"/>
          <p:nvPr/>
        </p:nvSpPr>
        <p:spPr>
          <a:xfrm>
            <a:off x="6172198" y="4538440"/>
            <a:ext cx="2845712" cy="484748"/>
          </a:xfrm>
          <a:prstGeom prst="rect">
            <a:avLst/>
          </a:prstGeom>
          <a:noFill/>
        </p:spPr>
        <p:txBody>
          <a:bodyPr wrap="square" lIns="68580" tIns="34290" rIns="68580" bIns="34290" rtlCol="0" anchor="t">
            <a:spAutoFit/>
          </a:bodyPr>
          <a:lstStyle/>
          <a:p>
            <a:pPr defTabSz="685800">
              <a:defRPr/>
            </a:pPr>
            <a:r>
              <a:rPr lang="en-US" sz="1350" b="1">
                <a:solidFill>
                  <a:prstClr val="black"/>
                </a:solidFill>
                <a:latin typeface="Century Gothic"/>
              </a:rPr>
              <a:t>3/16: Every State/Territory has a Declared Emergency in Place</a:t>
            </a:r>
          </a:p>
        </p:txBody>
      </p:sp>
      <p:sp>
        <p:nvSpPr>
          <p:cNvPr id="17" name="TextBox 16">
            <a:extLst>
              <a:ext uri="{FF2B5EF4-FFF2-40B4-BE49-F238E27FC236}">
                <a16:creationId xmlns:a16="http://schemas.microsoft.com/office/drawing/2014/main" id="{FEB9D497-2D67-23DE-636C-165144482547}"/>
              </a:ext>
            </a:extLst>
          </p:cNvPr>
          <p:cNvSpPr txBox="1"/>
          <p:nvPr/>
        </p:nvSpPr>
        <p:spPr>
          <a:xfrm rot="16200000">
            <a:off x="-879059" y="3768025"/>
            <a:ext cx="2359173" cy="300082"/>
          </a:xfrm>
          <a:prstGeom prst="rect">
            <a:avLst/>
          </a:prstGeom>
          <a:noFill/>
        </p:spPr>
        <p:txBody>
          <a:bodyPr wrap="square" rtlCol="0">
            <a:spAutoFit/>
          </a:bodyPr>
          <a:lstStyle/>
          <a:p>
            <a:pPr defTabSz="685800">
              <a:defRPr/>
            </a:pPr>
            <a:r>
              <a:rPr lang="en-US" sz="1350" b="1">
                <a:solidFill>
                  <a:prstClr val="black"/>
                </a:solidFill>
                <a:latin typeface="Century Gothic" panose="020B0502020202020204" pitchFamily="34" charset="0"/>
              </a:rPr>
              <a:t>State      2020      Federal</a:t>
            </a:r>
          </a:p>
        </p:txBody>
      </p:sp>
      <p:sp>
        <p:nvSpPr>
          <p:cNvPr id="19" name="TextBox 18">
            <a:extLst>
              <a:ext uri="{FF2B5EF4-FFF2-40B4-BE49-F238E27FC236}">
                <a16:creationId xmlns:a16="http://schemas.microsoft.com/office/drawing/2014/main" id="{DC2018D1-CDC5-B056-164A-3027C4A56ABF}"/>
              </a:ext>
            </a:extLst>
          </p:cNvPr>
          <p:cNvSpPr txBox="1"/>
          <p:nvPr/>
        </p:nvSpPr>
        <p:spPr>
          <a:xfrm>
            <a:off x="124606" y="2869806"/>
            <a:ext cx="8891822" cy="300082"/>
          </a:xfrm>
          <a:prstGeom prst="rect">
            <a:avLst/>
          </a:prstGeom>
          <a:noFill/>
          <a:ln w="76200">
            <a:solidFill>
              <a:schemeClr val="tx1"/>
            </a:solidFill>
          </a:ln>
        </p:spPr>
        <p:txBody>
          <a:bodyPr wrap="square" rtlCol="0">
            <a:spAutoFit/>
          </a:bodyPr>
          <a:lstStyle/>
          <a:p>
            <a:pPr defTabSz="685800">
              <a:defRPr/>
            </a:pPr>
            <a:endParaRPr lang="en-US" sz="1350">
              <a:solidFill>
                <a:prstClr val="black"/>
              </a:solidFill>
              <a:latin typeface="Calibri" panose="020F0502020204030204"/>
            </a:endParaRPr>
          </a:p>
        </p:txBody>
      </p:sp>
    </p:spTree>
    <p:extLst>
      <p:ext uri="{BB962C8B-B14F-4D97-AF65-F5344CB8AC3E}">
        <p14:creationId xmlns:p14="http://schemas.microsoft.com/office/powerpoint/2010/main" val="5169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3B0F218-CEF2-CACA-9889-F80FEA180045}"/>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State COVID-19 Emergency Response Actions </a:t>
            </a:r>
          </a:p>
        </p:txBody>
      </p:sp>
      <p:sp>
        <p:nvSpPr>
          <p:cNvPr id="5" name="Content Placeholder 6">
            <a:extLst>
              <a:ext uri="{FF2B5EF4-FFF2-40B4-BE49-F238E27FC236}">
                <a16:creationId xmlns:a16="http://schemas.microsoft.com/office/drawing/2014/main" id="{657D54B6-6BD3-3831-0AC0-A8C09F2724A1}"/>
              </a:ext>
            </a:extLst>
          </p:cNvPr>
          <p:cNvSpPr txBox="1">
            <a:spLocks/>
          </p:cNvSpPr>
          <p:nvPr/>
        </p:nvSpPr>
        <p:spPr>
          <a:xfrm>
            <a:off x="4121616" y="1752918"/>
            <a:ext cx="4711991" cy="364530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171450" defTabSz="685800">
              <a:spcBef>
                <a:spcPts val="375"/>
              </a:spcBef>
              <a:buFont typeface="Courier New" panose="02070309020205020404" pitchFamily="49" charset="0"/>
              <a:buChar char="o"/>
              <a:defRPr/>
            </a:pPr>
            <a:endParaRPr lang="en-US" sz="1800">
              <a:solidFill>
                <a:prstClr val="black"/>
              </a:solidFill>
              <a:latin typeface="Calibri" panose="020F0502020204030204"/>
            </a:endParaRPr>
          </a:p>
        </p:txBody>
      </p:sp>
      <p:graphicFrame>
        <p:nvGraphicFramePr>
          <p:cNvPr id="19" name="Diagram 18">
            <a:extLst>
              <a:ext uri="{FF2B5EF4-FFF2-40B4-BE49-F238E27FC236}">
                <a16:creationId xmlns:a16="http://schemas.microsoft.com/office/drawing/2014/main" id="{CE330F24-E070-2444-8A39-39D0DA3D4904}"/>
              </a:ext>
            </a:extLst>
          </p:cNvPr>
          <p:cNvGraphicFramePr/>
          <p:nvPr/>
        </p:nvGraphicFramePr>
        <p:xfrm>
          <a:off x="96140" y="1639190"/>
          <a:ext cx="8902581" cy="4198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2DEED278-585B-A192-9401-708F89A1442D}"/>
              </a:ext>
            </a:extLst>
          </p:cNvPr>
          <p:cNvSpPr txBox="1"/>
          <p:nvPr/>
        </p:nvSpPr>
        <p:spPr>
          <a:xfrm rot="16200000">
            <a:off x="-674651" y="3126484"/>
            <a:ext cx="1852763" cy="415498"/>
          </a:xfrm>
          <a:prstGeom prst="rect">
            <a:avLst/>
          </a:prstGeom>
          <a:solidFill>
            <a:schemeClr val="accent1"/>
          </a:solidFill>
          <a:ln>
            <a:solidFill>
              <a:schemeClr val="tx1"/>
            </a:solidFill>
          </a:ln>
        </p:spPr>
        <p:txBody>
          <a:bodyPr wrap="square" rtlCol="0">
            <a:spAutoFit/>
          </a:bodyPr>
          <a:lstStyle/>
          <a:p>
            <a:pPr algn="ctr" defTabSz="685800">
              <a:defRPr/>
            </a:pPr>
            <a:r>
              <a:rPr lang="en-US" sz="2100">
                <a:solidFill>
                  <a:prstClr val="black"/>
                </a:solidFill>
                <a:latin typeface="Century Gothic" panose="020B0502020202020204" pitchFamily="34" charset="0"/>
              </a:rPr>
              <a:t>Operational</a:t>
            </a:r>
            <a:r>
              <a:rPr lang="en-US" sz="2100">
                <a:solidFill>
                  <a:prstClr val="black"/>
                </a:solidFill>
                <a:latin typeface="Calibri" panose="020F0502020204030204"/>
              </a:rPr>
              <a:t> </a:t>
            </a:r>
          </a:p>
        </p:txBody>
      </p:sp>
      <p:sp>
        <p:nvSpPr>
          <p:cNvPr id="21" name="TextBox 20">
            <a:extLst>
              <a:ext uri="{FF2B5EF4-FFF2-40B4-BE49-F238E27FC236}">
                <a16:creationId xmlns:a16="http://schemas.microsoft.com/office/drawing/2014/main" id="{E0F92ED3-C927-6EB0-489A-2BB9868F45B2}"/>
              </a:ext>
            </a:extLst>
          </p:cNvPr>
          <p:cNvSpPr txBox="1"/>
          <p:nvPr/>
        </p:nvSpPr>
        <p:spPr>
          <a:xfrm rot="5400000">
            <a:off x="6935779" y="3297682"/>
            <a:ext cx="3831743" cy="369332"/>
          </a:xfrm>
          <a:prstGeom prst="rect">
            <a:avLst/>
          </a:prstGeom>
          <a:solidFill>
            <a:schemeClr val="accent5">
              <a:lumMod val="60000"/>
              <a:lumOff val="40000"/>
            </a:schemeClr>
          </a:solidFill>
          <a:ln>
            <a:solidFill>
              <a:schemeClr val="tx1"/>
            </a:solidFill>
          </a:ln>
        </p:spPr>
        <p:txBody>
          <a:bodyPr wrap="square" rtlCol="0">
            <a:spAutoFit/>
          </a:bodyPr>
          <a:lstStyle/>
          <a:p>
            <a:pPr algn="ctr" defTabSz="685800">
              <a:defRPr/>
            </a:pPr>
            <a:r>
              <a:rPr lang="en-US">
                <a:solidFill>
                  <a:prstClr val="black"/>
                </a:solidFill>
                <a:latin typeface="Century Gothic" panose="020B0502020202020204" pitchFamily="34" charset="0"/>
              </a:rPr>
              <a:t>Health/Public Health Mitigation</a:t>
            </a:r>
          </a:p>
        </p:txBody>
      </p:sp>
      <p:sp>
        <p:nvSpPr>
          <p:cNvPr id="22" name="TextBox 21">
            <a:extLst>
              <a:ext uri="{FF2B5EF4-FFF2-40B4-BE49-F238E27FC236}">
                <a16:creationId xmlns:a16="http://schemas.microsoft.com/office/drawing/2014/main" id="{8B9C210D-9528-4E78-E92A-B5C590C99A70}"/>
              </a:ext>
            </a:extLst>
          </p:cNvPr>
          <p:cNvSpPr txBox="1"/>
          <p:nvPr/>
        </p:nvSpPr>
        <p:spPr>
          <a:xfrm rot="16200000">
            <a:off x="-204934" y="5116610"/>
            <a:ext cx="913331" cy="738664"/>
          </a:xfrm>
          <a:prstGeom prst="rect">
            <a:avLst/>
          </a:prstGeom>
          <a:solidFill>
            <a:schemeClr val="accent5">
              <a:lumMod val="50000"/>
            </a:schemeClr>
          </a:solidFill>
          <a:ln>
            <a:solidFill>
              <a:schemeClr val="tx1"/>
            </a:solidFill>
          </a:ln>
        </p:spPr>
        <p:txBody>
          <a:bodyPr wrap="square" rtlCol="0">
            <a:spAutoFit/>
          </a:bodyPr>
          <a:lstStyle/>
          <a:p>
            <a:pPr algn="ctr" defTabSz="685800">
              <a:defRPr/>
            </a:pPr>
            <a:r>
              <a:rPr lang="en-US" sz="2100">
                <a:solidFill>
                  <a:prstClr val="black"/>
                </a:solidFill>
                <a:latin typeface="Century Gothic" panose="020B0502020202020204" pitchFamily="34" charset="0"/>
              </a:rPr>
              <a:t>Other</a:t>
            </a:r>
          </a:p>
        </p:txBody>
      </p:sp>
    </p:spTree>
    <p:extLst>
      <p:ext uri="{BB962C8B-B14F-4D97-AF65-F5344CB8AC3E}">
        <p14:creationId xmlns:p14="http://schemas.microsoft.com/office/powerpoint/2010/main" val="305591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539705" y="1939430"/>
            <a:ext cx="8293593" cy="3550543"/>
          </a:xfrm>
          <a:ln>
            <a:noFill/>
          </a:ln>
        </p:spPr>
        <p:txBody>
          <a:bodyPr>
            <a:normAutofit/>
          </a:bodyPr>
          <a:lstStyle/>
          <a:p>
            <a:pPr>
              <a:buFont typeface="Wingdings" panose="05000000000000000000" pitchFamily="2" charset="2"/>
              <a:buChar char="q"/>
            </a:pPr>
            <a:endParaRPr lang="en-US" sz="2400" dirty="0">
              <a:latin typeface="Campton Book" panose="00000500000000000000" pitchFamily="50" charset="0"/>
            </a:endParaRPr>
          </a:p>
          <a:p>
            <a:pPr>
              <a:buFont typeface="Wingdings" panose="05000000000000000000" pitchFamily="2" charset="2"/>
              <a:buChar char="q"/>
            </a:pPr>
            <a:r>
              <a:rPr lang="en-US" sz="2400" dirty="0">
                <a:latin typeface="Century Gothic" panose="020B0502020202020204" pitchFamily="34" charset="0"/>
              </a:rPr>
              <a:t>NGA Background</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dirty="0">
                <a:latin typeface="Century Gothic" panose="020B0502020202020204" pitchFamily="34" charset="0"/>
              </a:rPr>
              <a:t>Overview of Gubernatorial Emergency Powers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State COVID-19 Landscape: Litigation &amp; Legislation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dirty="0">
                <a:latin typeface="Century Gothic" panose="020B0502020202020204" pitchFamily="34" charset="0"/>
              </a:rPr>
              <a:t>Legal Lessons Learned for Future Emergencies  </a:t>
            </a: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Agenda</a:t>
            </a:r>
          </a:p>
        </p:txBody>
      </p:sp>
    </p:spTree>
    <p:extLst>
      <p:ext uri="{BB962C8B-B14F-4D97-AF65-F5344CB8AC3E}">
        <p14:creationId xmlns:p14="http://schemas.microsoft.com/office/powerpoint/2010/main" val="232364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2860AB0-D79F-4266-61FE-FF3A4EEB8EBD}"/>
              </a:ext>
            </a:extLst>
          </p:cNvPr>
          <p:cNvSpPr txBox="1">
            <a:spLocks/>
          </p:cNvSpPr>
          <p:nvPr/>
        </p:nvSpPr>
        <p:spPr>
          <a:xfrm>
            <a:off x="1" y="942159"/>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700" b="1" dirty="0">
                <a:solidFill>
                  <a:prstClr val="black"/>
                </a:solidFill>
                <a:latin typeface="Century Gothic" panose="020B0502020202020204" pitchFamily="34" charset="0"/>
              </a:rPr>
              <a:t>Governor-Involved COVID-19 Legal Challenges</a:t>
            </a:r>
          </a:p>
        </p:txBody>
      </p:sp>
      <p:sp>
        <p:nvSpPr>
          <p:cNvPr id="2" name="Title 1">
            <a:extLst>
              <a:ext uri="{FF2B5EF4-FFF2-40B4-BE49-F238E27FC236}">
                <a16:creationId xmlns:a16="http://schemas.microsoft.com/office/drawing/2014/main" id="{F0B58C37-EEB5-D94A-99A5-C460922DC36F}"/>
              </a:ext>
            </a:extLst>
          </p:cNvPr>
          <p:cNvSpPr>
            <a:spLocks noGrp="1"/>
          </p:cNvSpPr>
          <p:nvPr>
            <p:ph type="title"/>
          </p:nvPr>
        </p:nvSpPr>
        <p:spPr>
          <a:xfrm>
            <a:off x="393065" y="1843505"/>
            <a:ext cx="8357871" cy="1362126"/>
          </a:xfrm>
          <a:ln w="76200">
            <a:solidFill>
              <a:schemeClr val="tx1"/>
            </a:solidFill>
          </a:ln>
        </p:spPr>
        <p:txBody>
          <a:bodyPr>
            <a:noAutofit/>
          </a:bodyPr>
          <a:lstStyle/>
          <a:p>
            <a:pPr algn="ctr"/>
            <a:b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br>
            <a: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Emergency powers were used as the </a:t>
            </a:r>
            <a:r>
              <a:rPr lang="en-US" sz="24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legal basis for many COVID-19 response efforts</a:t>
            </a:r>
            <a: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 Legal Challenges to gubernatorial actions were seen in </a:t>
            </a:r>
            <a:r>
              <a:rPr lang="en-US" sz="24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litigation </a:t>
            </a:r>
            <a: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and </a:t>
            </a:r>
            <a:r>
              <a:rPr lang="en-US" sz="240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legislation</a:t>
            </a:r>
            <a: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a:t>
            </a:r>
            <a:br>
              <a:rPr lang="en-US" sz="240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br>
            <a:endParaRPr lang="en-US" sz="2400" dirty="0"/>
          </a:p>
        </p:txBody>
      </p:sp>
      <p:sp>
        <p:nvSpPr>
          <p:cNvPr id="5" name="Text Placeholder 4">
            <a:extLst>
              <a:ext uri="{FF2B5EF4-FFF2-40B4-BE49-F238E27FC236}">
                <a16:creationId xmlns:a16="http://schemas.microsoft.com/office/drawing/2014/main" id="{1CE48A56-9351-5029-1E7D-44AF6B62D4B7}"/>
              </a:ext>
            </a:extLst>
          </p:cNvPr>
          <p:cNvSpPr>
            <a:spLocks noGrp="1"/>
          </p:cNvSpPr>
          <p:nvPr>
            <p:ph type="body" idx="1"/>
          </p:nvPr>
        </p:nvSpPr>
        <p:spPr>
          <a:xfrm>
            <a:off x="585388" y="3429000"/>
            <a:ext cx="3868340" cy="1977892"/>
          </a:xfrm>
          <a:ln w="38100">
            <a:solidFill>
              <a:schemeClr val="tx1"/>
            </a:solidFill>
          </a:ln>
        </p:spPr>
        <p:txBody>
          <a:bodyPr>
            <a:normAutofit lnSpcReduction="10000"/>
          </a:bodyPr>
          <a:lstStyle/>
          <a:p>
            <a:pPr algn="ctr"/>
            <a:r>
              <a:rPr lang="en-US" dirty="0">
                <a:latin typeface="Century Gothic" panose="020B0502020202020204" pitchFamily="34" charset="0"/>
              </a:rPr>
              <a:t>Litigation</a:t>
            </a:r>
          </a:p>
          <a:p>
            <a:pPr algn="ctr"/>
            <a:r>
              <a:rPr lang="en-US" b="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At least </a:t>
            </a:r>
            <a:r>
              <a:rPr lang="en-US"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400 lawsuits brought in 50 states and territories </a:t>
            </a:r>
            <a:r>
              <a:rPr lang="en-US" b="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challenging executive actions taken by Governors and state officials in response to COVID-19.</a:t>
            </a:r>
          </a:p>
          <a:p>
            <a:pPr algn="ctr"/>
            <a:r>
              <a:rPr lang="en-US" b="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6" name="Text Placeholder 5">
            <a:extLst>
              <a:ext uri="{FF2B5EF4-FFF2-40B4-BE49-F238E27FC236}">
                <a16:creationId xmlns:a16="http://schemas.microsoft.com/office/drawing/2014/main" id="{C498DFD9-F5C1-71AC-A9C4-82CE0B94DD73}"/>
              </a:ext>
            </a:extLst>
          </p:cNvPr>
          <p:cNvSpPr>
            <a:spLocks noGrp="1"/>
          </p:cNvSpPr>
          <p:nvPr>
            <p:ph type="body" sz="quarter" idx="3"/>
          </p:nvPr>
        </p:nvSpPr>
        <p:spPr>
          <a:xfrm>
            <a:off x="4671221" y="3429000"/>
            <a:ext cx="3887391" cy="1977892"/>
          </a:xfrm>
          <a:ln w="38100">
            <a:solidFill>
              <a:schemeClr val="tx1"/>
            </a:solidFill>
          </a:ln>
        </p:spPr>
        <p:txBody>
          <a:bodyPr>
            <a:normAutofit lnSpcReduction="10000"/>
          </a:bodyPr>
          <a:lstStyle/>
          <a:p>
            <a:pPr algn="ctr"/>
            <a:endParaRPr lang="en-US" dirty="0">
              <a:latin typeface="Campton Book" panose="00000500000000000000" pitchFamily="50" charset="0"/>
            </a:endParaRPr>
          </a:p>
          <a:p>
            <a:pPr algn="ctr"/>
            <a:r>
              <a:rPr lang="en-US" dirty="0">
                <a:latin typeface="Century Gothic" panose="020B0502020202020204" pitchFamily="34" charset="0"/>
              </a:rPr>
              <a:t>Legislation</a:t>
            </a:r>
          </a:p>
          <a:p>
            <a:pPr algn="ctr"/>
            <a:r>
              <a:rPr lang="en-US" b="0" dirty="0">
                <a:latin typeface="Century Gothic" panose="020B0502020202020204" pitchFamily="34" charset="0"/>
              </a:rPr>
              <a:t>Legislators in almost </a:t>
            </a:r>
            <a:r>
              <a:rPr lang="en-US" dirty="0">
                <a:latin typeface="Century Gothic" panose="020B0502020202020204" pitchFamily="34" charset="0"/>
              </a:rPr>
              <a:t>every state have introduced hundreds of bills </a:t>
            </a:r>
            <a:r>
              <a:rPr lang="en-US" b="0" dirty="0">
                <a:latin typeface="Century Gothic" panose="020B0502020202020204" pitchFamily="34" charset="0"/>
              </a:rPr>
              <a:t>to limit state executive authority to respond to COVID-19 or future public health emergencies. </a:t>
            </a:r>
          </a:p>
          <a:p>
            <a:pPr algn="ctr"/>
            <a:endParaRPr lang="en-US" b="0" dirty="0">
              <a:latin typeface="Campton Book" panose="00000500000000000000" pitchFamily="50" charset="0"/>
            </a:endParaRPr>
          </a:p>
        </p:txBody>
      </p:sp>
    </p:spTree>
    <p:extLst>
      <p:ext uri="{BB962C8B-B14F-4D97-AF65-F5344CB8AC3E}">
        <p14:creationId xmlns:p14="http://schemas.microsoft.com/office/powerpoint/2010/main" val="360663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2860AB0-D79F-4266-61FE-FF3A4EEB8EB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700" b="1">
                <a:solidFill>
                  <a:prstClr val="black"/>
                </a:solidFill>
                <a:latin typeface="Century Gothic" panose="020B0502020202020204" pitchFamily="34" charset="0"/>
              </a:rPr>
              <a:t>Key Legal Challenges &amp; Claims </a:t>
            </a:r>
          </a:p>
        </p:txBody>
      </p:sp>
      <p:sp>
        <p:nvSpPr>
          <p:cNvPr id="10" name="Content Placeholder 9">
            <a:extLst>
              <a:ext uri="{FF2B5EF4-FFF2-40B4-BE49-F238E27FC236}">
                <a16:creationId xmlns:a16="http://schemas.microsoft.com/office/drawing/2014/main" id="{FEF5B30A-BCDA-9B1F-AD80-6036AE87C951}"/>
              </a:ext>
            </a:extLst>
          </p:cNvPr>
          <p:cNvSpPr>
            <a:spLocks noGrp="1"/>
          </p:cNvSpPr>
          <p:nvPr>
            <p:ph sz="half" idx="1"/>
          </p:nvPr>
        </p:nvSpPr>
        <p:spPr>
          <a:xfrm>
            <a:off x="586301" y="1993674"/>
            <a:ext cx="7582075" cy="3613842"/>
          </a:xfrm>
        </p:spPr>
        <p:txBody>
          <a:bodyPr>
            <a:normAutofit/>
          </a:bodyPr>
          <a:lstStyle/>
          <a:p>
            <a:pPr marL="257175" indent="-257175">
              <a:spcBef>
                <a:spcPts val="450"/>
              </a:spcBef>
              <a:defRPr/>
            </a:pPr>
            <a:endParaRPr lang="en-US">
              <a:solidFill>
                <a:prstClr val="black"/>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US">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2FCA38A5-9D55-271A-72EC-964FB2DB3C33}"/>
              </a:ext>
            </a:extLst>
          </p:cNvPr>
          <p:cNvGraphicFramePr/>
          <p:nvPr/>
        </p:nvGraphicFramePr>
        <p:xfrm>
          <a:off x="284713" y="1743634"/>
          <a:ext cx="3924464" cy="3344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Right 4">
            <a:extLst>
              <a:ext uri="{FF2B5EF4-FFF2-40B4-BE49-F238E27FC236}">
                <a16:creationId xmlns:a16="http://schemas.microsoft.com/office/drawing/2014/main" id="{2EFD0AA7-0D0F-5726-84C4-95559924D96E}"/>
              </a:ext>
            </a:extLst>
          </p:cNvPr>
          <p:cNvSpPr/>
          <p:nvPr/>
        </p:nvSpPr>
        <p:spPr>
          <a:xfrm>
            <a:off x="4645786" y="3051119"/>
            <a:ext cx="744524" cy="522215"/>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aphicFrame>
        <p:nvGraphicFramePr>
          <p:cNvPr id="7" name="Diagram 6">
            <a:extLst>
              <a:ext uri="{FF2B5EF4-FFF2-40B4-BE49-F238E27FC236}">
                <a16:creationId xmlns:a16="http://schemas.microsoft.com/office/drawing/2014/main" id="{8D0F25DD-4149-9706-A196-66330D55F327}"/>
              </a:ext>
            </a:extLst>
          </p:cNvPr>
          <p:cNvGraphicFramePr/>
          <p:nvPr/>
        </p:nvGraphicFramePr>
        <p:xfrm>
          <a:off x="5274580" y="1743634"/>
          <a:ext cx="4031423" cy="31371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a:extLst>
              <a:ext uri="{FF2B5EF4-FFF2-40B4-BE49-F238E27FC236}">
                <a16:creationId xmlns:a16="http://schemas.microsoft.com/office/drawing/2014/main" id="{270B0865-EE80-B5AE-1C95-ED172876A846}"/>
              </a:ext>
            </a:extLst>
          </p:cNvPr>
          <p:cNvSpPr txBox="1"/>
          <p:nvPr/>
        </p:nvSpPr>
        <p:spPr>
          <a:xfrm>
            <a:off x="2881773" y="5234674"/>
            <a:ext cx="3785713" cy="507831"/>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350" b="1">
                <a:solidFill>
                  <a:prstClr val="black"/>
                </a:solidFill>
                <a:latin typeface="Century Gothic" panose="020B0502020202020204" pitchFamily="34" charset="0"/>
              </a:rPr>
              <a:t>Generally, State &amp; Federal Courts Affirmed Governors’ Emergency Authorities </a:t>
            </a:r>
          </a:p>
        </p:txBody>
      </p:sp>
    </p:spTree>
    <p:extLst>
      <p:ext uri="{BB962C8B-B14F-4D97-AF65-F5344CB8AC3E}">
        <p14:creationId xmlns:p14="http://schemas.microsoft.com/office/powerpoint/2010/main" val="121224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539705" y="1649730"/>
            <a:ext cx="4311695" cy="4251960"/>
          </a:xfrm>
          <a:ln>
            <a:noFill/>
          </a:ln>
        </p:spPr>
        <p:txBody>
          <a:bodyPr>
            <a:normAutofit fontScale="77500" lnSpcReduction="20000"/>
          </a:bodyPr>
          <a:lstStyle/>
          <a:p>
            <a:pPr>
              <a:buFont typeface="Wingdings" panose="05000000000000000000" pitchFamily="2" charset="2"/>
              <a:buChar char="v"/>
            </a:pPr>
            <a:endParaRPr lang="en-US" sz="2400" dirty="0">
              <a:latin typeface="Campton Book" panose="00000500000000000000" pitchFamily="50" charset="0"/>
            </a:endParaRPr>
          </a:p>
          <a:p>
            <a:pPr>
              <a:buFont typeface="Wingdings" panose="05000000000000000000" pitchFamily="2" charset="2"/>
              <a:buChar char="v"/>
            </a:pPr>
            <a:r>
              <a:rPr lang="en-US" sz="2400" dirty="0">
                <a:latin typeface="Century Gothic" panose="020B0502020202020204" pitchFamily="34" charset="0"/>
              </a:rPr>
              <a:t>ASTHO, CDC, NGA collaboration</a:t>
            </a:r>
          </a:p>
          <a:p>
            <a:pPr>
              <a:buFont typeface="Wingdings" panose="05000000000000000000" pitchFamily="2" charset="2"/>
              <a:buChar char="v"/>
            </a:pPr>
            <a:r>
              <a:rPr lang="en-US" sz="2400" dirty="0">
                <a:latin typeface="Century Gothic" panose="020B0502020202020204" pitchFamily="34" charset="0"/>
              </a:rPr>
              <a:t>Highlights the New Legislative Landscape</a:t>
            </a:r>
          </a:p>
          <a:p>
            <a:pPr>
              <a:buFont typeface="Wingdings" panose="05000000000000000000" pitchFamily="2" charset="2"/>
              <a:buChar char="v"/>
            </a:pPr>
            <a:r>
              <a:rPr lang="en-US" sz="2400" dirty="0">
                <a:latin typeface="Century Gothic" panose="020B0502020202020204" pitchFamily="34" charset="0"/>
              </a:rPr>
              <a:t>Discusses Enhancements and Restrictions</a:t>
            </a:r>
          </a:p>
          <a:p>
            <a:pPr marL="0" indent="0">
              <a:buNone/>
            </a:pPr>
            <a:endParaRPr lang="en-US" sz="2400" dirty="0">
              <a:solidFill>
                <a:srgbClr val="0563C1"/>
              </a:solidFill>
              <a:latin typeface="Century Gothic" panose="020B0502020202020204" pitchFamily="34" charset="0"/>
              <a:hlinkClick r:id="">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latin typeface="Century Gothic" panose="020B0502020202020204" pitchFamily="34" charset="0"/>
              <a:hlinkClick r:id="">
                <a:extLst>
                  <a:ext uri="{A12FA001-AC4F-418D-AE19-62706E023703}">
                    <ahyp:hlinkClr xmlns:ahyp="http://schemas.microsoft.com/office/drawing/2018/hyperlinkcolor" val="tx"/>
                  </a:ext>
                </a:extLst>
              </a:hlinkClick>
            </a:endParaRPr>
          </a:p>
          <a:p>
            <a:pPr marL="0" indent="0" algn="ctr">
              <a:buNone/>
            </a:pPr>
            <a:r>
              <a:rPr lang="en-US" sz="2400" dirty="0">
                <a:latin typeface="Century Gothic" panose="020B0502020202020204" pitchFamily="34" charset="0"/>
              </a:rPr>
              <a:t>Journal article: </a:t>
            </a:r>
            <a:r>
              <a:rPr lang="en-US" sz="2400" dirty="0">
                <a:solidFill>
                  <a:srgbClr val="0563C1"/>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https://wmpllc.org/ojs/index.php/jem/article/view/3394</a:t>
            </a:r>
            <a:r>
              <a:rPr lang="en-US" sz="2400" dirty="0">
                <a:latin typeface="Century Gothic" panose="020B0502020202020204" pitchFamily="34" charset="0"/>
              </a:rPr>
              <a:t> </a:t>
            </a:r>
          </a:p>
          <a:p>
            <a:pPr marL="0" indent="0" algn="ctr">
              <a:buNone/>
            </a:pPr>
            <a:endParaRPr lang="en-US" sz="2700" dirty="0">
              <a:latin typeface="Century Gothic" panose="020B0502020202020204" pitchFamily="34" charset="0"/>
            </a:endParaRPr>
          </a:p>
          <a:p>
            <a:pPr marL="0" indent="0" algn="ctr">
              <a:buNone/>
            </a:pPr>
            <a:r>
              <a:rPr lang="en-US" sz="2700" dirty="0">
                <a:latin typeface="Century Gothic" panose="020B0502020202020204" pitchFamily="34" charset="0"/>
              </a:rPr>
              <a:t>ASTHO legislative tracking: </a:t>
            </a:r>
            <a:r>
              <a:rPr lang="en-US" sz="2400" dirty="0">
                <a:solidFill>
                  <a:srgbClr val="0563C1"/>
                </a:solidFill>
                <a:latin typeface="Century Gothic" panose="020B0502020202020204" pitchFamily="34" charset="0"/>
                <a:hlinkClick r:id="rId4">
                  <a:extLst>
                    <a:ext uri="{A12FA001-AC4F-418D-AE19-62706E023703}">
                      <ahyp:hlinkClr xmlns:ahyp="http://schemas.microsoft.com/office/drawing/2018/hyperlinkcolor" val="tx"/>
                    </a:ext>
                  </a:extLst>
                </a:hlinkClick>
              </a:rPr>
              <a:t>Sentinel Surveillance of Emerging Laws Limiting Public Health Emergency Orders</a:t>
            </a:r>
          </a:p>
          <a:p>
            <a:endParaRPr lang="en-US" sz="2400" dirty="0">
              <a:latin typeface="Century Gothic" panose="020B0502020202020204" pitchFamily="34" charset="0"/>
            </a:endParaRPr>
          </a:p>
          <a:p>
            <a:pPr>
              <a:buFont typeface="Wingdings" panose="05000000000000000000" pitchFamily="2" charset="2"/>
              <a:buChar char="v"/>
            </a:pPr>
            <a:endParaRPr lang="en-US" sz="2400" dirty="0">
              <a:latin typeface="Campton Book" panose="00000500000000000000" pitchFamily="50" charset="0"/>
            </a:endParaRP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dirty="0">
                <a:solidFill>
                  <a:prstClr val="black"/>
                </a:solidFill>
                <a:latin typeface="Century Gothic" panose="020B0502020202020204" pitchFamily="34" charset="0"/>
              </a:rPr>
              <a:t>Journal of Emergency Management (JEM) Article</a:t>
            </a:r>
          </a:p>
        </p:txBody>
      </p:sp>
      <p:pic>
        <p:nvPicPr>
          <p:cNvPr id="2" name="Picture 6" descr="Graphical user interface, application&#10;&#10;Description automatically generated">
            <a:extLst>
              <a:ext uri="{FF2B5EF4-FFF2-40B4-BE49-F238E27FC236}">
                <a16:creationId xmlns:a16="http://schemas.microsoft.com/office/drawing/2014/main" id="{A87631C4-2678-7A8E-0AF1-22D5D5ECC90E}"/>
              </a:ext>
            </a:extLst>
          </p:cNvPr>
          <p:cNvPicPr>
            <a:picLocks noChangeAspect="1"/>
          </p:cNvPicPr>
          <p:nvPr/>
        </p:nvPicPr>
        <p:blipFill>
          <a:blip r:embed="rId6"/>
          <a:stretch>
            <a:fillRect/>
          </a:stretch>
        </p:blipFill>
        <p:spPr>
          <a:xfrm>
            <a:off x="5068818" y="1955750"/>
            <a:ext cx="3769427" cy="2946501"/>
          </a:xfrm>
          <a:prstGeom prst="rect">
            <a:avLst/>
          </a:prstGeom>
          <a:ln>
            <a:solidFill>
              <a:schemeClr val="tx1"/>
            </a:solidFill>
          </a:ln>
        </p:spPr>
      </p:pic>
    </p:spTree>
    <p:extLst>
      <p:ext uri="{BB962C8B-B14F-4D97-AF65-F5344CB8AC3E}">
        <p14:creationId xmlns:p14="http://schemas.microsoft.com/office/powerpoint/2010/main" val="21518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377146" y="1915145"/>
            <a:ext cx="3976415" cy="3427745"/>
          </a:xfrm>
          <a:ln w="19050">
            <a:solidFill>
              <a:schemeClr val="tx1"/>
            </a:solidFill>
          </a:ln>
        </p:spPr>
        <p:txBody>
          <a:bodyPr>
            <a:noAutofit/>
          </a:bodyPr>
          <a:lstStyle/>
          <a:p>
            <a:pPr marL="0" indent="0" algn="ctr">
              <a:buNone/>
            </a:pPr>
            <a:r>
              <a:rPr lang="en-US" sz="1875" b="1" u="sng" dirty="0">
                <a:latin typeface="Century Gothic" panose="020B0502020202020204" pitchFamily="34" charset="0"/>
              </a:rPr>
              <a:t>Enhancements</a:t>
            </a:r>
          </a:p>
          <a:p>
            <a:pPr>
              <a:buFont typeface="Wingdings" panose="05000000000000000000" pitchFamily="2" charset="2"/>
              <a:buChar char="§"/>
            </a:pPr>
            <a:r>
              <a:rPr lang="en-US" sz="1875" dirty="0">
                <a:latin typeface="Century Gothic" panose="020B0502020202020204" pitchFamily="34" charset="0"/>
              </a:rPr>
              <a:t>Increasing Vaccine Access and Supporting Vaccine Administration</a:t>
            </a:r>
          </a:p>
          <a:p>
            <a:pPr>
              <a:buFont typeface="Wingdings" panose="05000000000000000000" pitchFamily="2" charset="2"/>
              <a:buChar char="§"/>
            </a:pPr>
            <a:r>
              <a:rPr lang="en-US" sz="1875" dirty="0">
                <a:latin typeface="Century Gothic" panose="020B0502020202020204" pitchFamily="34" charset="0"/>
              </a:rPr>
              <a:t>Strengthening public health investigation and enforcement authority for state agencies</a:t>
            </a:r>
          </a:p>
          <a:p>
            <a:pPr>
              <a:buFont typeface="Wingdings" panose="05000000000000000000" pitchFamily="2" charset="2"/>
              <a:buChar char="§"/>
            </a:pPr>
            <a:r>
              <a:rPr lang="en-US" sz="1875" dirty="0">
                <a:latin typeface="Century Gothic" panose="020B0502020202020204" pitchFamily="34" charset="0"/>
              </a:rPr>
              <a:t>Preclusion of local orders by orders at the state level</a:t>
            </a:r>
            <a:endParaRPr lang="en-US" sz="1875" b="1" dirty="0">
              <a:latin typeface="Century Gothic" panose="020B0502020202020204" pitchFamily="34" charset="0"/>
            </a:endParaRP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dirty="0">
                <a:solidFill>
                  <a:prstClr val="black"/>
                </a:solidFill>
                <a:latin typeface="Century Gothic" panose="020B0502020202020204" pitchFamily="34" charset="0"/>
              </a:rPr>
              <a:t>State Legislation Impacting </a:t>
            </a:r>
          </a:p>
          <a:p>
            <a:pPr algn="ctr" defTabSz="685800">
              <a:defRPr/>
            </a:pPr>
            <a:r>
              <a:rPr lang="en-US" sz="3300" b="1" dirty="0">
                <a:solidFill>
                  <a:prstClr val="black"/>
                </a:solidFill>
                <a:latin typeface="Century Gothic" panose="020B0502020202020204" pitchFamily="34" charset="0"/>
              </a:rPr>
              <a:t>Government Response Capabilities</a:t>
            </a:r>
          </a:p>
        </p:txBody>
      </p:sp>
      <p:sp>
        <p:nvSpPr>
          <p:cNvPr id="2" name="Content Placeholder 2">
            <a:extLst>
              <a:ext uri="{FF2B5EF4-FFF2-40B4-BE49-F238E27FC236}">
                <a16:creationId xmlns:a16="http://schemas.microsoft.com/office/drawing/2014/main" id="{A5A5A714-A71D-A00B-0950-D5788CEB4ACC}"/>
              </a:ext>
            </a:extLst>
          </p:cNvPr>
          <p:cNvSpPr txBox="1">
            <a:spLocks/>
          </p:cNvSpPr>
          <p:nvPr/>
        </p:nvSpPr>
        <p:spPr>
          <a:xfrm>
            <a:off x="4683231" y="1915145"/>
            <a:ext cx="4083624" cy="3427745"/>
          </a:xfrm>
          <a:prstGeom prst="rect">
            <a:avLst/>
          </a:prstGeom>
          <a:ln w="19050">
            <a:solidFill>
              <a:schemeClr val="tx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1875" b="1" u="sng" dirty="0">
                <a:solidFill>
                  <a:prstClr val="black"/>
                </a:solidFill>
                <a:latin typeface="Century Gothic" panose="020B0502020202020204" pitchFamily="34" charset="0"/>
              </a:rPr>
              <a:t>Restrictions</a:t>
            </a:r>
          </a:p>
          <a:p>
            <a:pPr marL="171450" indent="-171450" defTabSz="685800">
              <a:spcBef>
                <a:spcPts val="750"/>
              </a:spcBef>
              <a:buFont typeface="Wingdings" panose="05000000000000000000" pitchFamily="2" charset="2"/>
              <a:buChar char="§"/>
            </a:pPr>
            <a:r>
              <a:rPr lang="en-US" sz="1875" dirty="0">
                <a:solidFill>
                  <a:prstClr val="black"/>
                </a:solidFill>
                <a:latin typeface="Century Gothic" panose="020B0502020202020204" pitchFamily="34" charset="0"/>
              </a:rPr>
              <a:t>Oversight of Executive Actions</a:t>
            </a:r>
          </a:p>
          <a:p>
            <a:pPr marL="171450" indent="-171450" defTabSz="685800">
              <a:spcBef>
                <a:spcPts val="750"/>
              </a:spcBef>
              <a:buFont typeface="Wingdings" panose="05000000000000000000" pitchFamily="2" charset="2"/>
              <a:buChar char="§"/>
            </a:pPr>
            <a:r>
              <a:rPr lang="en-US" sz="1875" dirty="0">
                <a:solidFill>
                  <a:prstClr val="black"/>
                </a:solidFill>
                <a:latin typeface="Century Gothic" panose="020B0502020202020204" pitchFamily="34" charset="0"/>
              </a:rPr>
              <a:t>Limits on Duration of Emergencies and Orders </a:t>
            </a:r>
          </a:p>
          <a:p>
            <a:pPr marL="171450" indent="-171450" defTabSz="685800">
              <a:spcBef>
                <a:spcPts val="750"/>
              </a:spcBef>
              <a:buFont typeface="Wingdings" panose="05000000000000000000" pitchFamily="2" charset="2"/>
              <a:buChar char="§"/>
            </a:pPr>
            <a:r>
              <a:rPr lang="en-US" sz="1875" dirty="0">
                <a:solidFill>
                  <a:prstClr val="black"/>
                </a:solidFill>
                <a:latin typeface="Century Gothic" panose="020B0502020202020204" pitchFamily="34" charset="0"/>
              </a:rPr>
              <a:t>Limits on Scope of Emergency Powers and Public Health Orders</a:t>
            </a:r>
          </a:p>
          <a:p>
            <a:pPr marL="514350" lvl="1" indent="-171450" defTabSz="685800">
              <a:spcBef>
                <a:spcPts val="375"/>
              </a:spcBef>
              <a:buFont typeface="Courier New" panose="02070309020205020404" pitchFamily="49" charset="0"/>
              <a:buChar char="o"/>
            </a:pPr>
            <a:r>
              <a:rPr lang="en-US" sz="1875" dirty="0">
                <a:solidFill>
                  <a:prstClr val="black"/>
                </a:solidFill>
                <a:latin typeface="Century Gothic" panose="020B0502020202020204" pitchFamily="34" charset="0"/>
              </a:rPr>
              <a:t>First and Second Amendment Rights</a:t>
            </a:r>
          </a:p>
          <a:p>
            <a:pPr marL="514350" lvl="1" indent="-171450" defTabSz="685800">
              <a:spcBef>
                <a:spcPts val="375"/>
              </a:spcBef>
              <a:buFont typeface="Courier New" panose="02070309020205020404" pitchFamily="49" charset="0"/>
              <a:buChar char="o"/>
            </a:pPr>
            <a:r>
              <a:rPr lang="en-US" sz="1875" dirty="0">
                <a:solidFill>
                  <a:prstClr val="black"/>
                </a:solidFill>
                <a:latin typeface="Century Gothic" panose="020B0502020202020204" pitchFamily="34" charset="0"/>
              </a:rPr>
              <a:t>Limiting Measure for the Prevention and Control of Infectious Disease </a:t>
            </a:r>
          </a:p>
        </p:txBody>
      </p:sp>
    </p:spTree>
    <p:extLst>
      <p:ext uri="{BB962C8B-B14F-4D97-AF65-F5344CB8AC3E}">
        <p14:creationId xmlns:p14="http://schemas.microsoft.com/office/powerpoint/2010/main" val="43007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59" y="2116458"/>
            <a:ext cx="4469702" cy="288541"/>
          </a:xfrm>
        </p:spPr>
        <p:txBody>
          <a:bodyPr/>
          <a:lstStyle/>
          <a:p>
            <a:r>
              <a:rPr lang="en-US" sz="1875" dirty="0"/>
              <a:t>Moderator</a:t>
            </a:r>
          </a:p>
        </p:txBody>
      </p:sp>
      <p:sp>
        <p:nvSpPr>
          <p:cNvPr id="5" name="Slide Number Placeholder 4"/>
          <p:cNvSpPr>
            <a:spLocks noGrp="1"/>
          </p:cNvSpPr>
          <p:nvPr>
            <p:ph type="sldNum" sz="quarter" idx="12"/>
          </p:nvPr>
        </p:nvSpPr>
        <p:spPr/>
        <p:txBody>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A4AE216E-30EE-794D-82EB-E7F5CCC91463}" type="slidenum">
              <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rPr>
              <a:pPr marL="0" marR="0" lvl="0" indent="0" algn="ctr" defTabSz="257175" rtl="0" eaLnBrk="1" fontAlgn="base" latinLnBrk="0" hangingPunct="1">
                <a:lnSpc>
                  <a:spcPct val="100000"/>
                </a:lnSpc>
                <a:spcBef>
                  <a:spcPct val="0"/>
                </a:spcBef>
                <a:spcAft>
                  <a:spcPct val="0"/>
                </a:spcAft>
                <a:buClrTx/>
                <a:buSzTx/>
                <a:buFontTx/>
                <a:buNone/>
                <a:tabLst/>
                <a:defRPr/>
              </a:pPr>
              <a:t>2</a:t>
            </a:fld>
            <a:endPar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endParaRPr>
          </a:p>
        </p:txBody>
      </p:sp>
      <p:sp>
        <p:nvSpPr>
          <p:cNvPr id="6" name="Rectangle 5"/>
          <p:cNvSpPr/>
          <p:nvPr/>
        </p:nvSpPr>
        <p:spPr>
          <a:xfrm>
            <a:off x="3574029" y="2805752"/>
            <a:ext cx="4738438" cy="12464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563"/>
              </a:spcAft>
              <a:buClrTx/>
              <a:buSzTx/>
              <a:buFontTx/>
              <a:buNone/>
              <a:tabLst/>
              <a:defRPr/>
            </a:pP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Summer Ghaith, </a:t>
            </a:r>
            <a:r>
              <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rPr>
              <a:t>J.D., M.D. (candidate) Mayo Clinic Alix School of Medicine; Sandra Day O’Connor College of Law, ASU</a:t>
            </a:r>
          </a:p>
        </p:txBody>
      </p:sp>
      <p:pic>
        <p:nvPicPr>
          <p:cNvPr id="3" name="Picture 2">
            <a:extLst>
              <a:ext uri="{FF2B5EF4-FFF2-40B4-BE49-F238E27FC236}">
                <a16:creationId xmlns:a16="http://schemas.microsoft.com/office/drawing/2014/main" id="{2C4AAB9F-503C-A380-6834-30C2E8311A70}"/>
              </a:ext>
            </a:extLst>
          </p:cNvPr>
          <p:cNvPicPr>
            <a:picLocks noChangeAspect="1"/>
          </p:cNvPicPr>
          <p:nvPr/>
        </p:nvPicPr>
        <p:blipFill rotWithShape="1">
          <a:blip r:embed="rId3"/>
          <a:srcRect l="21066" r="15316" b="34459"/>
          <a:stretch/>
        </p:blipFill>
        <p:spPr>
          <a:xfrm>
            <a:off x="1756659" y="2587878"/>
            <a:ext cx="1713188" cy="16822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812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539705" y="1939430"/>
            <a:ext cx="8293593" cy="3550543"/>
          </a:xfrm>
          <a:ln>
            <a:noFill/>
          </a:ln>
        </p:spPr>
        <p:txBody>
          <a:bodyPr>
            <a:normAutofit/>
          </a:bodyPr>
          <a:lstStyle/>
          <a:p>
            <a:pPr>
              <a:buFont typeface="Wingdings" panose="05000000000000000000" pitchFamily="2" charset="2"/>
              <a:buChar char="q"/>
            </a:pPr>
            <a:endParaRPr lang="en-US" sz="2400" dirty="0">
              <a:latin typeface="Campton Book" panose="00000500000000000000" pitchFamily="50" charset="0"/>
            </a:endParaRPr>
          </a:p>
          <a:p>
            <a:pPr>
              <a:buFont typeface="Wingdings" panose="05000000000000000000" pitchFamily="2" charset="2"/>
              <a:buChar char="q"/>
            </a:pPr>
            <a:r>
              <a:rPr lang="en-US" sz="2400" dirty="0">
                <a:latin typeface="Century Gothic" panose="020B0502020202020204" pitchFamily="34" charset="0"/>
              </a:rPr>
              <a:t>NGA Background</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dirty="0">
                <a:latin typeface="Century Gothic" panose="020B0502020202020204" pitchFamily="34" charset="0"/>
              </a:rPr>
              <a:t>Overview of Gubernatorial Emergency Powers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State COVID-19 Landscape: Litigation &amp; Legislation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Legal Lessons Learned for Future Emergencies  </a:t>
            </a: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Agenda</a:t>
            </a:r>
          </a:p>
        </p:txBody>
      </p:sp>
    </p:spTree>
    <p:extLst>
      <p:ext uri="{BB962C8B-B14F-4D97-AF65-F5344CB8AC3E}">
        <p14:creationId xmlns:p14="http://schemas.microsoft.com/office/powerpoint/2010/main" val="349553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2860AB0-D79F-4266-61FE-FF3A4EEB8EB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dirty="0">
                <a:solidFill>
                  <a:prstClr val="black"/>
                </a:solidFill>
                <a:latin typeface="Century Gothic" panose="020B0502020202020204" pitchFamily="34" charset="0"/>
              </a:rPr>
              <a:t>Legal Lessons Learned</a:t>
            </a:r>
          </a:p>
        </p:txBody>
      </p:sp>
      <p:graphicFrame>
        <p:nvGraphicFramePr>
          <p:cNvPr id="5" name="Diagram 4">
            <a:extLst>
              <a:ext uri="{FF2B5EF4-FFF2-40B4-BE49-F238E27FC236}">
                <a16:creationId xmlns:a16="http://schemas.microsoft.com/office/drawing/2014/main" id="{143545EE-ACE5-A4B0-64CC-C3EF5F785F6C}"/>
              </a:ext>
            </a:extLst>
          </p:cNvPr>
          <p:cNvGraphicFramePr/>
          <p:nvPr/>
        </p:nvGraphicFramePr>
        <p:xfrm>
          <a:off x="1523999" y="178317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129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2860AB0-D79F-4266-61FE-FF3A4EEB8EB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Thank you!</a:t>
            </a:r>
          </a:p>
        </p:txBody>
      </p:sp>
      <p:sp>
        <p:nvSpPr>
          <p:cNvPr id="6" name="Content Placeholder 5">
            <a:extLst>
              <a:ext uri="{FF2B5EF4-FFF2-40B4-BE49-F238E27FC236}">
                <a16:creationId xmlns:a16="http://schemas.microsoft.com/office/drawing/2014/main" id="{421AFCD7-A6C5-2569-7D9E-DD9155797068}"/>
              </a:ext>
            </a:extLst>
          </p:cNvPr>
          <p:cNvSpPr>
            <a:spLocks noGrp="1"/>
          </p:cNvSpPr>
          <p:nvPr>
            <p:ph sz="half" idx="1"/>
          </p:nvPr>
        </p:nvSpPr>
        <p:spPr>
          <a:xfrm>
            <a:off x="2290073" y="2295678"/>
            <a:ext cx="4563852" cy="3263504"/>
          </a:xfrm>
        </p:spPr>
        <p:txBody>
          <a:bodyPr/>
          <a:lstStyle/>
          <a:p>
            <a:pPr marL="0" indent="0" algn="ctr">
              <a:buNone/>
            </a:pPr>
            <a:r>
              <a:rPr lang="en-US" b="1">
                <a:latin typeface="Century Gothic" panose="020B0502020202020204" pitchFamily="34" charset="0"/>
              </a:rPr>
              <a:t>Lauren Dedon, JD</a:t>
            </a:r>
          </a:p>
          <a:p>
            <a:pPr marL="0" indent="0" algn="ctr">
              <a:buNone/>
            </a:pPr>
            <a:endParaRPr lang="en-US" b="1">
              <a:latin typeface="Century Gothic" panose="020B0502020202020204" pitchFamily="34" charset="0"/>
            </a:endParaRPr>
          </a:p>
          <a:p>
            <a:pPr marL="0" indent="0" algn="ctr">
              <a:buNone/>
            </a:pPr>
            <a:r>
              <a:rPr lang="en-US">
                <a:latin typeface="Century Gothic" panose="020B0502020202020204" pitchFamily="34" charset="0"/>
              </a:rPr>
              <a:t>Senior Legal Policy Advisor</a:t>
            </a:r>
          </a:p>
          <a:p>
            <a:pPr marL="0" indent="0" algn="ctr">
              <a:buNone/>
            </a:pPr>
            <a:r>
              <a:rPr lang="en-US">
                <a:latin typeface="Century Gothic" panose="020B0502020202020204" pitchFamily="34" charset="0"/>
              </a:rPr>
              <a:t>National Governors Association</a:t>
            </a:r>
          </a:p>
          <a:p>
            <a:pPr marL="0" indent="0" algn="ctr">
              <a:buNone/>
            </a:pPr>
            <a:r>
              <a:rPr lang="en-US">
                <a:latin typeface="Century Gothic" panose="020B0502020202020204" pitchFamily="34" charset="0"/>
              </a:rPr>
              <a:t>Ldedon@nga.org</a:t>
            </a:r>
          </a:p>
        </p:txBody>
      </p:sp>
    </p:spTree>
    <p:extLst>
      <p:ext uri="{BB962C8B-B14F-4D97-AF65-F5344CB8AC3E}">
        <p14:creationId xmlns:p14="http://schemas.microsoft.com/office/powerpoint/2010/main" val="308951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767" y="2197667"/>
            <a:ext cx="7589520" cy="2308324"/>
          </a:xfrm>
        </p:spPr>
        <p:txBody>
          <a:bodyPr/>
          <a:lstStyle/>
          <a:p>
            <a:pPr algn="ctr"/>
            <a:r>
              <a:rPr lang="en-US" dirty="0"/>
              <a:t>Legal Repercussions of Public Health Emergency Rescissions</a:t>
            </a:r>
          </a:p>
        </p:txBody>
      </p:sp>
      <p:sp>
        <p:nvSpPr>
          <p:cNvPr id="3" name="Title 1">
            <a:extLst>
              <a:ext uri="{FF2B5EF4-FFF2-40B4-BE49-F238E27FC236}">
                <a16:creationId xmlns:a16="http://schemas.microsoft.com/office/drawing/2014/main" id="{9410EB6A-FDD7-95BD-C5B0-A45812B09314}"/>
              </a:ext>
            </a:extLst>
          </p:cNvPr>
          <p:cNvSpPr txBox="1">
            <a:spLocks/>
          </p:cNvSpPr>
          <p:nvPr/>
        </p:nvSpPr>
        <p:spPr>
          <a:xfrm>
            <a:off x="2541720" y="4660333"/>
            <a:ext cx="4220579" cy="2197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8C1D40"/>
                </a:solidFill>
                <a:latin typeface="Tahoma" panose="020B0604030504040204" pitchFamily="34" charset="0"/>
                <a:ea typeface="Tahoma" panose="020B0604030504040204" pitchFamily="34" charset="0"/>
                <a:cs typeface="Tahoma" panose="020B0604030504040204" pitchFamily="34" charset="0"/>
              </a:rPr>
              <a:t>Erica N. White, JD </a:t>
            </a:r>
          </a:p>
          <a:p>
            <a:r>
              <a:rPr lang="en-US" sz="2000" dirty="0">
                <a:latin typeface="Tahoma" panose="020B0604030504040204" pitchFamily="34" charset="0"/>
                <a:ea typeface="Tahoma" panose="020B0604030504040204" pitchFamily="34" charset="0"/>
                <a:cs typeface="Tahoma" panose="020B0604030504040204" pitchFamily="34" charset="0"/>
              </a:rPr>
              <a:t>Senior Attorney</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Network for Public Health Law, Western Region Office</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May 3, 2023</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Game Plan</a:t>
            </a:r>
          </a:p>
        </p:txBody>
      </p:sp>
      <p:sp>
        <p:nvSpPr>
          <p:cNvPr id="8" name="Content Placeholder 7"/>
          <p:cNvSpPr>
            <a:spLocks noGrp="1"/>
          </p:cNvSpPr>
          <p:nvPr>
            <p:ph idx="1"/>
          </p:nvPr>
        </p:nvSpPr>
        <p:spPr>
          <a:xfrm>
            <a:off x="609600" y="1219200"/>
            <a:ext cx="8458200" cy="5181600"/>
          </a:xfrm>
        </p:spPr>
        <p:txBody>
          <a:bodyPr>
            <a:normAutofit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Federal Emergency Declarations</a:t>
            </a:r>
          </a:p>
          <a:p>
            <a:pPr lvl="1"/>
            <a:r>
              <a:rPr lang="en-US" sz="2800" dirty="0">
                <a:latin typeface="Tahoma" panose="020B0604030504040204" pitchFamily="34" charset="0"/>
                <a:ea typeface="Tahoma" panose="020B0604030504040204" pitchFamily="34" charset="0"/>
                <a:cs typeface="Tahoma" panose="020B0604030504040204" pitchFamily="34" charset="0"/>
              </a:rPr>
              <a:t>Public Health Emergency (PHE)</a:t>
            </a:r>
          </a:p>
          <a:p>
            <a:pPr lvl="1"/>
            <a:r>
              <a:rPr lang="en-US" sz="2800" dirty="0">
                <a:latin typeface="Tahoma" panose="020B0604030504040204" pitchFamily="34" charset="0"/>
                <a:ea typeface="Tahoma" panose="020B0604030504040204" pitchFamily="34" charset="0"/>
                <a:cs typeface="Tahoma" panose="020B0604030504040204" pitchFamily="34" charset="0"/>
              </a:rPr>
              <a:t>PREP Act</a:t>
            </a:r>
          </a:p>
          <a:p>
            <a:pPr lvl="1"/>
            <a:r>
              <a:rPr lang="en-US" sz="2800" dirty="0">
                <a:latin typeface="Tahoma" panose="020B0604030504040204" pitchFamily="34" charset="0"/>
                <a:ea typeface="Tahoma" panose="020B0604030504040204" pitchFamily="34" charset="0"/>
                <a:cs typeface="Tahoma" panose="020B0604030504040204" pitchFamily="34" charset="0"/>
              </a:rPr>
              <a:t>FDA EUAs</a:t>
            </a:r>
          </a:p>
          <a:p>
            <a:pPr lvl="1"/>
            <a:r>
              <a:rPr lang="en-US" sz="2800" dirty="0">
                <a:latin typeface="Tahoma" panose="020B0604030504040204" pitchFamily="34" charset="0"/>
                <a:ea typeface="Tahoma" panose="020B0604030504040204" pitchFamily="34" charset="0"/>
                <a:cs typeface="Tahoma" panose="020B0604030504040204" pitchFamily="34" charset="0"/>
              </a:rPr>
              <a:t>Stafford Act</a:t>
            </a:r>
          </a:p>
          <a:p>
            <a:pPr lvl="1"/>
            <a:r>
              <a:rPr lang="en-US" sz="2800" dirty="0">
                <a:latin typeface="Tahoma" panose="020B0604030504040204" pitchFamily="34" charset="0"/>
                <a:ea typeface="Tahoma" panose="020B0604030504040204" pitchFamily="34" charset="0"/>
                <a:cs typeface="Tahoma" panose="020B0604030504040204" pitchFamily="34" charset="0"/>
              </a:rPr>
              <a:t>National Emergencies Act</a:t>
            </a:r>
          </a:p>
          <a:p>
            <a:pPr lvl="1"/>
            <a:r>
              <a:rPr lang="en-US" sz="2800" dirty="0">
                <a:latin typeface="Tahoma" panose="020B0604030504040204" pitchFamily="34" charset="0"/>
                <a:ea typeface="Tahoma" panose="020B0604030504040204" pitchFamily="34" charset="0"/>
                <a:cs typeface="Tahoma" panose="020B0604030504040204" pitchFamily="34" charset="0"/>
              </a:rPr>
              <a:t>Defense Production Act</a:t>
            </a:r>
          </a:p>
          <a:p>
            <a:r>
              <a:rPr lang="en-US" sz="2800" dirty="0">
                <a:latin typeface="Tahoma" panose="020B0604030504040204" pitchFamily="34" charset="0"/>
                <a:ea typeface="Tahoma" panose="020B0604030504040204" pitchFamily="34" charset="0"/>
                <a:cs typeface="Tahoma" panose="020B0604030504040204" pitchFamily="34" charset="0"/>
              </a:rPr>
              <a:t>Legal Landscape Post-PHE</a:t>
            </a:r>
          </a:p>
          <a:p>
            <a:pPr lvl="1"/>
            <a:r>
              <a:rPr lang="en-US" sz="2800" dirty="0">
                <a:latin typeface="Tahoma" panose="020B0604030504040204" pitchFamily="34" charset="0"/>
                <a:ea typeface="Tahoma" panose="020B0604030504040204" pitchFamily="34" charset="0"/>
                <a:cs typeface="Tahoma" panose="020B0604030504040204" pitchFamily="34" charset="0"/>
              </a:rPr>
              <a:t>What is changing and what is staying the same</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24</a:t>
            </a:fld>
            <a:endParaRPr lang="en-US" dirty="0">
              <a:solidFill>
                <a:srgbClr val="FFC627"/>
              </a:solidFill>
            </a:endParaRPr>
          </a:p>
        </p:txBody>
      </p:sp>
    </p:spTree>
    <p:extLst>
      <p:ext uri="{BB962C8B-B14F-4D97-AF65-F5344CB8AC3E}">
        <p14:creationId xmlns:p14="http://schemas.microsoft.com/office/powerpoint/2010/main" val="118487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Emergencies Terminating?</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25</a:t>
            </a:fld>
            <a:endParaRPr lang="en-US" dirty="0">
              <a:solidFill>
                <a:srgbClr val="FFC627"/>
              </a:solidFill>
            </a:endParaRPr>
          </a:p>
        </p:txBody>
      </p:sp>
      <p:sp>
        <p:nvSpPr>
          <p:cNvPr id="7" name="TextBox 6">
            <a:extLst>
              <a:ext uri="{FF2B5EF4-FFF2-40B4-BE49-F238E27FC236}">
                <a16:creationId xmlns:a16="http://schemas.microsoft.com/office/drawing/2014/main" id="{903E6192-878C-95EE-2C68-1DCADCC49A63}"/>
              </a:ext>
            </a:extLst>
          </p:cNvPr>
          <p:cNvSpPr txBox="1"/>
          <p:nvPr/>
        </p:nvSpPr>
        <p:spPr>
          <a:xfrm>
            <a:off x="710183" y="3487319"/>
            <a:ext cx="6048093" cy="461665"/>
          </a:xfrm>
          <a:prstGeom prst="rect">
            <a:avLst/>
          </a:prstGeom>
          <a:noFill/>
        </p:spPr>
        <p:txBody>
          <a:bodyPr wrap="square" rtlCol="0">
            <a:spAutoFit/>
          </a:bodyPr>
          <a:lstStyle/>
          <a:p>
            <a:r>
              <a:rPr lang="en-US" sz="1200" b="1" dirty="0"/>
              <a:t>Source: </a:t>
            </a:r>
            <a:r>
              <a:rPr lang="en-US" sz="1200" dirty="0"/>
              <a:t>https://www.nytimes.com/2023/01/30/us/politics/biden-covid-public-health-emergency.html</a:t>
            </a:r>
          </a:p>
        </p:txBody>
      </p:sp>
      <p:pic>
        <p:nvPicPr>
          <p:cNvPr id="9" name="Picture 8">
            <a:extLst>
              <a:ext uri="{FF2B5EF4-FFF2-40B4-BE49-F238E27FC236}">
                <a16:creationId xmlns:a16="http://schemas.microsoft.com/office/drawing/2014/main" id="{34F401FA-9392-0A7A-6556-6822CD524D8E}"/>
              </a:ext>
            </a:extLst>
          </p:cNvPr>
          <p:cNvPicPr>
            <a:picLocks noChangeAspect="1"/>
          </p:cNvPicPr>
          <p:nvPr/>
        </p:nvPicPr>
        <p:blipFill>
          <a:blip r:embed="rId3"/>
          <a:stretch>
            <a:fillRect/>
          </a:stretch>
        </p:blipFill>
        <p:spPr>
          <a:xfrm>
            <a:off x="710183" y="1382000"/>
            <a:ext cx="5925377" cy="2105319"/>
          </a:xfrm>
          <a:prstGeom prst="rect">
            <a:avLst/>
          </a:prstGeom>
        </p:spPr>
      </p:pic>
      <p:pic>
        <p:nvPicPr>
          <p:cNvPr id="10" name="Picture 9">
            <a:extLst>
              <a:ext uri="{FF2B5EF4-FFF2-40B4-BE49-F238E27FC236}">
                <a16:creationId xmlns:a16="http://schemas.microsoft.com/office/drawing/2014/main" id="{B138B709-CA10-EBEF-7C18-949BDEA15B30}"/>
              </a:ext>
            </a:extLst>
          </p:cNvPr>
          <p:cNvPicPr>
            <a:picLocks noChangeAspect="1"/>
          </p:cNvPicPr>
          <p:nvPr/>
        </p:nvPicPr>
        <p:blipFill>
          <a:blip r:embed="rId4"/>
          <a:stretch>
            <a:fillRect/>
          </a:stretch>
        </p:blipFill>
        <p:spPr>
          <a:xfrm>
            <a:off x="925067" y="4118411"/>
            <a:ext cx="7185718" cy="1482289"/>
          </a:xfrm>
          <a:prstGeom prst="rect">
            <a:avLst/>
          </a:prstGeom>
        </p:spPr>
      </p:pic>
      <p:sp>
        <p:nvSpPr>
          <p:cNvPr id="11" name="TextBox 10">
            <a:extLst>
              <a:ext uri="{FF2B5EF4-FFF2-40B4-BE49-F238E27FC236}">
                <a16:creationId xmlns:a16="http://schemas.microsoft.com/office/drawing/2014/main" id="{0370D38D-6726-A87C-DC5B-C2E4F0039B1E}"/>
              </a:ext>
            </a:extLst>
          </p:cNvPr>
          <p:cNvSpPr txBox="1"/>
          <p:nvPr/>
        </p:nvSpPr>
        <p:spPr>
          <a:xfrm>
            <a:off x="925067" y="5660106"/>
            <a:ext cx="6048093" cy="646331"/>
          </a:xfrm>
          <a:prstGeom prst="rect">
            <a:avLst/>
          </a:prstGeom>
          <a:noFill/>
        </p:spPr>
        <p:txBody>
          <a:bodyPr wrap="square" rtlCol="0">
            <a:spAutoFit/>
          </a:bodyPr>
          <a:lstStyle/>
          <a:p>
            <a:r>
              <a:rPr lang="en-US" sz="1200" b="1" dirty="0"/>
              <a:t>Source: </a:t>
            </a:r>
            <a:r>
              <a:rPr lang="en-US" sz="1200" dirty="0"/>
              <a:t>https://www.washingtonpost.com/business/2023/04/10/what-ending-us-covid-emergency-means-for-vaccines-tests-drugs/7ecdb278-d7f3-11ed-aebd-3fd2ac4c460a_story.html</a:t>
            </a:r>
          </a:p>
        </p:txBody>
      </p:sp>
      <p:pic>
        <p:nvPicPr>
          <p:cNvPr id="12" name="Picture 11" descr="Text&#10;&#10;Description automatically generated">
            <a:extLst>
              <a:ext uri="{FF2B5EF4-FFF2-40B4-BE49-F238E27FC236}">
                <a16:creationId xmlns:a16="http://schemas.microsoft.com/office/drawing/2014/main" id="{71FB27DA-2B1B-AFE7-067B-FA7708ED3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0443" y="1843017"/>
            <a:ext cx="2047568" cy="2047568"/>
          </a:xfrm>
          <a:prstGeom prst="rect">
            <a:avLst/>
          </a:prstGeom>
        </p:spPr>
      </p:pic>
    </p:spTree>
    <p:extLst>
      <p:ext uri="{BB962C8B-B14F-4D97-AF65-F5344CB8AC3E}">
        <p14:creationId xmlns:p14="http://schemas.microsoft.com/office/powerpoint/2010/main" val="8120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Emergencies Terminating?</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26</a:t>
            </a:fld>
            <a:endParaRPr lang="en-US" dirty="0">
              <a:solidFill>
                <a:srgbClr val="FFC627"/>
              </a:solidFill>
            </a:endParaRPr>
          </a:p>
        </p:txBody>
      </p:sp>
      <p:pic>
        <p:nvPicPr>
          <p:cNvPr id="7" name="Picture 6">
            <a:extLst>
              <a:ext uri="{FF2B5EF4-FFF2-40B4-BE49-F238E27FC236}">
                <a16:creationId xmlns:a16="http://schemas.microsoft.com/office/drawing/2014/main" id="{4D893193-38BE-FE8C-BE32-6A4302968811}"/>
              </a:ext>
            </a:extLst>
          </p:cNvPr>
          <p:cNvPicPr>
            <a:picLocks noChangeAspect="1"/>
          </p:cNvPicPr>
          <p:nvPr/>
        </p:nvPicPr>
        <p:blipFill rotWithShape="1">
          <a:blip r:embed="rId3"/>
          <a:srcRect t="48412"/>
          <a:stretch/>
        </p:blipFill>
        <p:spPr>
          <a:xfrm>
            <a:off x="784098" y="1588900"/>
            <a:ext cx="5125818" cy="1257507"/>
          </a:xfrm>
          <a:prstGeom prst="rect">
            <a:avLst/>
          </a:prstGeom>
        </p:spPr>
      </p:pic>
      <p:pic>
        <p:nvPicPr>
          <p:cNvPr id="9" name="Picture 8">
            <a:extLst>
              <a:ext uri="{FF2B5EF4-FFF2-40B4-BE49-F238E27FC236}">
                <a16:creationId xmlns:a16="http://schemas.microsoft.com/office/drawing/2014/main" id="{EC3D57BE-FD77-CDAE-1B96-3763D76777EE}"/>
              </a:ext>
            </a:extLst>
          </p:cNvPr>
          <p:cNvPicPr>
            <a:picLocks noChangeAspect="1"/>
          </p:cNvPicPr>
          <p:nvPr/>
        </p:nvPicPr>
        <p:blipFill>
          <a:blip r:embed="rId4"/>
          <a:stretch>
            <a:fillRect/>
          </a:stretch>
        </p:blipFill>
        <p:spPr>
          <a:xfrm>
            <a:off x="4651203" y="3825975"/>
            <a:ext cx="1283784" cy="389840"/>
          </a:xfrm>
          <a:prstGeom prst="rect">
            <a:avLst/>
          </a:prstGeom>
        </p:spPr>
      </p:pic>
      <p:pic>
        <p:nvPicPr>
          <p:cNvPr id="10" name="Picture 9">
            <a:extLst>
              <a:ext uri="{FF2B5EF4-FFF2-40B4-BE49-F238E27FC236}">
                <a16:creationId xmlns:a16="http://schemas.microsoft.com/office/drawing/2014/main" id="{AF7AA71C-6454-9DB5-D824-8EB22100B65A}"/>
              </a:ext>
            </a:extLst>
          </p:cNvPr>
          <p:cNvPicPr>
            <a:picLocks noChangeAspect="1"/>
          </p:cNvPicPr>
          <p:nvPr/>
        </p:nvPicPr>
        <p:blipFill>
          <a:blip r:embed="rId5"/>
          <a:stretch>
            <a:fillRect/>
          </a:stretch>
        </p:blipFill>
        <p:spPr>
          <a:xfrm>
            <a:off x="715720" y="4731022"/>
            <a:ext cx="8074172" cy="792115"/>
          </a:xfrm>
          <a:prstGeom prst="rect">
            <a:avLst/>
          </a:prstGeom>
        </p:spPr>
      </p:pic>
      <p:pic>
        <p:nvPicPr>
          <p:cNvPr id="11" name="Picture 10">
            <a:extLst>
              <a:ext uri="{FF2B5EF4-FFF2-40B4-BE49-F238E27FC236}">
                <a16:creationId xmlns:a16="http://schemas.microsoft.com/office/drawing/2014/main" id="{FD121C7B-D210-55FC-5482-D59AAE6D45CE}"/>
              </a:ext>
            </a:extLst>
          </p:cNvPr>
          <p:cNvPicPr>
            <a:picLocks noChangeAspect="1"/>
          </p:cNvPicPr>
          <p:nvPr/>
        </p:nvPicPr>
        <p:blipFill>
          <a:blip r:embed="rId6"/>
          <a:stretch>
            <a:fillRect/>
          </a:stretch>
        </p:blipFill>
        <p:spPr>
          <a:xfrm>
            <a:off x="626954" y="5400695"/>
            <a:ext cx="2114845" cy="590632"/>
          </a:xfrm>
          <a:prstGeom prst="rect">
            <a:avLst/>
          </a:prstGeom>
        </p:spPr>
      </p:pic>
      <p:sp>
        <p:nvSpPr>
          <p:cNvPr id="12" name="TextBox 11">
            <a:extLst>
              <a:ext uri="{FF2B5EF4-FFF2-40B4-BE49-F238E27FC236}">
                <a16:creationId xmlns:a16="http://schemas.microsoft.com/office/drawing/2014/main" id="{B4D747BA-64E8-08A9-32C7-2D375E568344}"/>
              </a:ext>
            </a:extLst>
          </p:cNvPr>
          <p:cNvSpPr txBox="1"/>
          <p:nvPr/>
        </p:nvSpPr>
        <p:spPr>
          <a:xfrm>
            <a:off x="707338" y="5973579"/>
            <a:ext cx="6048093" cy="276999"/>
          </a:xfrm>
          <a:prstGeom prst="rect">
            <a:avLst/>
          </a:prstGeom>
          <a:noFill/>
        </p:spPr>
        <p:txBody>
          <a:bodyPr wrap="square" rtlCol="0">
            <a:spAutoFit/>
          </a:bodyPr>
          <a:lstStyle/>
          <a:p>
            <a:r>
              <a:rPr lang="en-US" sz="1200" b="1" dirty="0"/>
              <a:t>Source: </a:t>
            </a:r>
            <a:r>
              <a:rPr lang="en-US" sz="1200" dirty="0"/>
              <a:t>https://news.yahoo.com/biden-ends-covid-national-emergency-012324101.html</a:t>
            </a:r>
          </a:p>
        </p:txBody>
      </p:sp>
      <p:sp>
        <p:nvSpPr>
          <p:cNvPr id="13" name="TextBox 12">
            <a:extLst>
              <a:ext uri="{FF2B5EF4-FFF2-40B4-BE49-F238E27FC236}">
                <a16:creationId xmlns:a16="http://schemas.microsoft.com/office/drawing/2014/main" id="{CF992CB9-016C-76E4-33DC-3C13828B04F1}"/>
              </a:ext>
            </a:extLst>
          </p:cNvPr>
          <p:cNvSpPr txBox="1"/>
          <p:nvPr/>
        </p:nvSpPr>
        <p:spPr>
          <a:xfrm>
            <a:off x="717436" y="2873179"/>
            <a:ext cx="6048093" cy="461665"/>
          </a:xfrm>
          <a:prstGeom prst="rect">
            <a:avLst/>
          </a:prstGeom>
          <a:noFill/>
        </p:spPr>
        <p:txBody>
          <a:bodyPr wrap="square" rtlCol="0">
            <a:spAutoFit/>
          </a:bodyPr>
          <a:lstStyle/>
          <a:p>
            <a:r>
              <a:rPr lang="en-US" sz="1200" b="1" dirty="0"/>
              <a:t>Source: </a:t>
            </a:r>
            <a:r>
              <a:rPr lang="en-US" sz="1200" dirty="0"/>
              <a:t>https://www.politico.com/news/2023/01/31/house-end-covid-public-health-emergency-00080507</a:t>
            </a:r>
          </a:p>
        </p:txBody>
      </p:sp>
      <p:pic>
        <p:nvPicPr>
          <p:cNvPr id="14" name="Picture 13">
            <a:extLst>
              <a:ext uri="{FF2B5EF4-FFF2-40B4-BE49-F238E27FC236}">
                <a16:creationId xmlns:a16="http://schemas.microsoft.com/office/drawing/2014/main" id="{0F453D86-31E8-65E9-EF48-FAF23C090C98}"/>
              </a:ext>
            </a:extLst>
          </p:cNvPr>
          <p:cNvPicPr>
            <a:picLocks noChangeAspect="1"/>
          </p:cNvPicPr>
          <p:nvPr/>
        </p:nvPicPr>
        <p:blipFill>
          <a:blip r:embed="rId7"/>
          <a:stretch>
            <a:fillRect/>
          </a:stretch>
        </p:blipFill>
        <p:spPr>
          <a:xfrm>
            <a:off x="2971979" y="3361614"/>
            <a:ext cx="5926015" cy="1005032"/>
          </a:xfrm>
          <a:prstGeom prst="rect">
            <a:avLst/>
          </a:prstGeom>
        </p:spPr>
      </p:pic>
      <p:sp>
        <p:nvSpPr>
          <p:cNvPr id="15" name="TextBox 14">
            <a:extLst>
              <a:ext uri="{FF2B5EF4-FFF2-40B4-BE49-F238E27FC236}">
                <a16:creationId xmlns:a16="http://schemas.microsoft.com/office/drawing/2014/main" id="{CA05AEC7-5C93-EE33-23B7-FF9F2154CEAF}"/>
              </a:ext>
            </a:extLst>
          </p:cNvPr>
          <p:cNvSpPr txBox="1"/>
          <p:nvPr/>
        </p:nvSpPr>
        <p:spPr>
          <a:xfrm>
            <a:off x="2883311" y="4296651"/>
            <a:ext cx="6048093" cy="461665"/>
          </a:xfrm>
          <a:prstGeom prst="rect">
            <a:avLst/>
          </a:prstGeom>
          <a:noFill/>
        </p:spPr>
        <p:txBody>
          <a:bodyPr wrap="square" rtlCol="0">
            <a:spAutoFit/>
          </a:bodyPr>
          <a:lstStyle/>
          <a:p>
            <a:r>
              <a:rPr lang="en-US" sz="1200" b="1" dirty="0"/>
              <a:t>Source: </a:t>
            </a:r>
            <a:r>
              <a:rPr lang="en-US" sz="1200" dirty="0"/>
              <a:t>https://thehill.com/policy/healthcare/3924782-senate-votes-to-end-covid-19-national-emergency/</a:t>
            </a:r>
          </a:p>
        </p:txBody>
      </p:sp>
      <p:pic>
        <p:nvPicPr>
          <p:cNvPr id="16" name="Picture 15" descr="A picture containing text, clipart&#10;&#10;Description automatically generated">
            <a:extLst>
              <a:ext uri="{FF2B5EF4-FFF2-40B4-BE49-F238E27FC236}">
                <a16:creationId xmlns:a16="http://schemas.microsoft.com/office/drawing/2014/main" id="{1FD6FD58-4AEA-6AFF-668E-DEC926F98807}"/>
              </a:ext>
            </a:extLst>
          </p:cNvPr>
          <p:cNvPicPr>
            <a:picLocks noChangeAspect="1"/>
          </p:cNvPicPr>
          <p:nvPr/>
        </p:nvPicPr>
        <p:blipFill rotWithShape="1">
          <a:blip r:embed="rId8">
            <a:extLst>
              <a:ext uri="{28A0092B-C50C-407E-A947-70E740481C1C}">
                <a14:useLocalDpi xmlns:a14="http://schemas.microsoft.com/office/drawing/2010/main" val="0"/>
              </a:ext>
            </a:extLst>
          </a:blip>
          <a:srcRect t="32708" b="27876"/>
          <a:stretch/>
        </p:blipFill>
        <p:spPr>
          <a:xfrm>
            <a:off x="6451973" y="3931282"/>
            <a:ext cx="2342553" cy="461665"/>
          </a:xfrm>
          <a:prstGeom prst="rect">
            <a:avLst/>
          </a:prstGeom>
        </p:spPr>
      </p:pic>
      <p:pic>
        <p:nvPicPr>
          <p:cNvPr id="17" name="Picture 16" descr="A red and white sign&#10;&#10;Description automatically generated with low confidence">
            <a:extLst>
              <a:ext uri="{FF2B5EF4-FFF2-40B4-BE49-F238E27FC236}">
                <a16:creationId xmlns:a16="http://schemas.microsoft.com/office/drawing/2014/main" id="{58F4EB80-FD37-CB67-C62F-FDC5148CF8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436" y="1266736"/>
            <a:ext cx="1320614" cy="406772"/>
          </a:xfrm>
          <a:prstGeom prst="rect">
            <a:avLst/>
          </a:prstGeom>
        </p:spPr>
      </p:pic>
      <p:pic>
        <p:nvPicPr>
          <p:cNvPr id="18" name="Picture 17" descr="Diagram&#10;&#10;Description automatically generated">
            <a:extLst>
              <a:ext uri="{FF2B5EF4-FFF2-40B4-BE49-F238E27FC236}">
                <a16:creationId xmlns:a16="http://schemas.microsoft.com/office/drawing/2014/main" id="{3094429A-AC7C-1CFE-F532-EAE5D239A8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042" y="3334844"/>
            <a:ext cx="1212534" cy="1686028"/>
          </a:xfrm>
          <a:prstGeom prst="rect">
            <a:avLst/>
          </a:prstGeom>
        </p:spPr>
      </p:pic>
      <p:pic>
        <p:nvPicPr>
          <p:cNvPr id="19" name="Picture 18" descr="Text&#10;&#10;Description automatically generated">
            <a:extLst>
              <a:ext uri="{FF2B5EF4-FFF2-40B4-BE49-F238E27FC236}">
                <a16:creationId xmlns:a16="http://schemas.microsoft.com/office/drawing/2014/main" id="{8F92FEAC-0B81-1F54-890F-E26D794E6C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7901" y="1275580"/>
            <a:ext cx="2070695" cy="1735332"/>
          </a:xfrm>
          <a:prstGeom prst="rect">
            <a:avLst/>
          </a:prstGeom>
        </p:spPr>
      </p:pic>
    </p:spTree>
    <p:extLst>
      <p:ext uri="{BB962C8B-B14F-4D97-AF65-F5344CB8AC3E}">
        <p14:creationId xmlns:p14="http://schemas.microsoft.com/office/powerpoint/2010/main" val="198217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Emergency Declarations</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27</a:t>
            </a:fld>
            <a:endParaRPr lang="en-US" dirty="0">
              <a:solidFill>
                <a:srgbClr val="FFC627"/>
              </a:solidFill>
            </a:endParaRPr>
          </a:p>
        </p:txBody>
      </p:sp>
      <p:sp>
        <p:nvSpPr>
          <p:cNvPr id="5" name="Rectangle 22">
            <a:extLst>
              <a:ext uri="{FF2B5EF4-FFF2-40B4-BE49-F238E27FC236}">
                <a16:creationId xmlns:a16="http://schemas.microsoft.com/office/drawing/2014/main" id="{347228C3-720E-D332-6A57-0B12977F2F1D}"/>
              </a:ext>
            </a:extLst>
          </p:cNvPr>
          <p:cNvSpPr>
            <a:spLocks noChangeArrowheads="1"/>
          </p:cNvSpPr>
          <p:nvPr/>
        </p:nvSpPr>
        <p:spPr bwMode="auto">
          <a:xfrm rot="16200000">
            <a:off x="6650746" y="586478"/>
            <a:ext cx="1015717" cy="3269750"/>
          </a:xfrm>
          <a:prstGeom prst="rect">
            <a:avLst/>
          </a:prstGeom>
          <a:solidFill>
            <a:schemeClr val="tx1">
              <a:lumMod val="65000"/>
              <a:lumOff val="35000"/>
            </a:schemeClr>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04040"/>
              </a:solidFill>
              <a:effectLst/>
              <a:uLnTx/>
              <a:uFillTx/>
              <a:latin typeface="Georgia" panose="02040502050405020303" pitchFamily="18" charset="0"/>
              <a:ea typeface="ＭＳ Ｐゴシック" panose="020B0600070205080204" pitchFamily="34" charset="-128"/>
              <a:cs typeface="+mn-cs"/>
            </a:endParaRPr>
          </a:p>
        </p:txBody>
      </p:sp>
      <p:sp>
        <p:nvSpPr>
          <p:cNvPr id="7" name="Rectangle 21">
            <a:extLst>
              <a:ext uri="{FF2B5EF4-FFF2-40B4-BE49-F238E27FC236}">
                <a16:creationId xmlns:a16="http://schemas.microsoft.com/office/drawing/2014/main" id="{821056D5-5BDB-F2D9-D2D7-263919D9516C}"/>
              </a:ext>
            </a:extLst>
          </p:cNvPr>
          <p:cNvSpPr>
            <a:spLocks noChangeArrowheads="1"/>
          </p:cNvSpPr>
          <p:nvPr/>
        </p:nvSpPr>
        <p:spPr bwMode="auto">
          <a:xfrm rot="16200000">
            <a:off x="3414887" y="620370"/>
            <a:ext cx="1015716" cy="3201965"/>
          </a:xfrm>
          <a:prstGeom prst="rect">
            <a:avLst/>
          </a:prstGeom>
          <a:solidFill>
            <a:schemeClr val="tx1">
              <a:lumMod val="65000"/>
              <a:lumOff val="35000"/>
            </a:schemeClr>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404040"/>
              </a:solidFill>
              <a:effectLst/>
              <a:uLnTx/>
              <a:uFillTx/>
              <a:latin typeface="Georgia" panose="02040502050405020303" pitchFamily="18" charset="0"/>
              <a:ea typeface="ＭＳ Ｐゴシック" panose="020B0600070205080204" pitchFamily="34" charset="-128"/>
              <a:cs typeface="+mn-cs"/>
            </a:endParaRPr>
          </a:p>
        </p:txBody>
      </p:sp>
      <p:sp>
        <p:nvSpPr>
          <p:cNvPr id="9" name="Rectangle 14">
            <a:extLst>
              <a:ext uri="{FF2B5EF4-FFF2-40B4-BE49-F238E27FC236}">
                <a16:creationId xmlns:a16="http://schemas.microsoft.com/office/drawing/2014/main" id="{F3BDE095-BA5D-A9BC-DD11-00743DE91B9B}"/>
              </a:ext>
            </a:extLst>
          </p:cNvPr>
          <p:cNvSpPr>
            <a:spLocks noChangeArrowheads="1"/>
          </p:cNvSpPr>
          <p:nvPr/>
        </p:nvSpPr>
        <p:spPr bwMode="auto">
          <a:xfrm>
            <a:off x="5529663" y="4441178"/>
            <a:ext cx="1334713" cy="856762"/>
          </a:xfrm>
          <a:prstGeom prst="rect">
            <a:avLst/>
          </a:prstGeom>
          <a:solidFill>
            <a:srgbClr val="7030A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04040"/>
              </a:solidFill>
              <a:effectLst/>
              <a:uLnTx/>
              <a:uFillTx/>
              <a:latin typeface="Georgia" panose="02040502050405020303" pitchFamily="18" charset="0"/>
              <a:ea typeface="ＭＳ Ｐゴシック" panose="020B0600070205080204" pitchFamily="34" charset="-128"/>
              <a:cs typeface="+mn-cs"/>
            </a:endParaRPr>
          </a:p>
        </p:txBody>
      </p:sp>
      <p:sp>
        <p:nvSpPr>
          <p:cNvPr id="10" name="Rectangle 15">
            <a:extLst>
              <a:ext uri="{FF2B5EF4-FFF2-40B4-BE49-F238E27FC236}">
                <a16:creationId xmlns:a16="http://schemas.microsoft.com/office/drawing/2014/main" id="{DAC4382E-5364-B978-0C6B-52D5A3BFF382}"/>
              </a:ext>
            </a:extLst>
          </p:cNvPr>
          <p:cNvSpPr>
            <a:spLocks noChangeArrowheads="1"/>
          </p:cNvSpPr>
          <p:nvPr/>
        </p:nvSpPr>
        <p:spPr bwMode="auto">
          <a:xfrm rot="16200000">
            <a:off x="4294572" y="3149514"/>
            <a:ext cx="805202" cy="1779485"/>
          </a:xfrm>
          <a:prstGeom prst="rect">
            <a:avLst/>
          </a:prstGeom>
          <a:solidFill>
            <a:srgbClr val="0070C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04040"/>
              </a:solidFill>
              <a:effectLst/>
              <a:uLnTx/>
              <a:uFillTx/>
              <a:latin typeface="Georgia" panose="02040502050405020303" pitchFamily="18" charset="0"/>
              <a:ea typeface="ＭＳ Ｐゴシック" panose="020B0600070205080204" pitchFamily="34" charset="-128"/>
              <a:cs typeface="+mn-cs"/>
            </a:endParaRPr>
          </a:p>
        </p:txBody>
      </p:sp>
      <p:sp>
        <p:nvSpPr>
          <p:cNvPr id="11" name="Rectangle 17">
            <a:extLst>
              <a:ext uri="{FF2B5EF4-FFF2-40B4-BE49-F238E27FC236}">
                <a16:creationId xmlns:a16="http://schemas.microsoft.com/office/drawing/2014/main" id="{D34E2A8D-8606-626D-3127-05CC2419E646}"/>
              </a:ext>
            </a:extLst>
          </p:cNvPr>
          <p:cNvSpPr>
            <a:spLocks noChangeArrowheads="1"/>
          </p:cNvSpPr>
          <p:nvPr/>
        </p:nvSpPr>
        <p:spPr bwMode="auto">
          <a:xfrm rot="16200000">
            <a:off x="3819003" y="1846162"/>
            <a:ext cx="908134" cy="2672851"/>
          </a:xfrm>
          <a:prstGeom prst="rect">
            <a:avLst/>
          </a:prstGeom>
          <a:solidFill>
            <a:srgbClr val="C0000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C627"/>
              </a:solidFill>
              <a:effectLst/>
              <a:uLnTx/>
              <a:uFillTx/>
              <a:latin typeface="Georgia" panose="02040502050405020303" pitchFamily="18" charset="0"/>
              <a:ea typeface="ＭＳ Ｐゴシック" panose="020B0600070205080204" pitchFamily="34" charset="-128"/>
              <a:cs typeface="+mn-cs"/>
            </a:endParaRPr>
          </a:p>
        </p:txBody>
      </p:sp>
      <p:sp>
        <p:nvSpPr>
          <p:cNvPr id="12" name="Rectangle 19">
            <a:extLst>
              <a:ext uri="{FF2B5EF4-FFF2-40B4-BE49-F238E27FC236}">
                <a16:creationId xmlns:a16="http://schemas.microsoft.com/office/drawing/2014/main" id="{A4A7499B-E6C5-296E-FD3D-7852C5035433}"/>
              </a:ext>
            </a:extLst>
          </p:cNvPr>
          <p:cNvSpPr>
            <a:spLocks noChangeArrowheads="1"/>
          </p:cNvSpPr>
          <p:nvPr/>
        </p:nvSpPr>
        <p:spPr bwMode="auto">
          <a:xfrm rot="16200000">
            <a:off x="6009606" y="3151050"/>
            <a:ext cx="810187" cy="1770067"/>
          </a:xfrm>
          <a:prstGeom prst="rect">
            <a:avLst/>
          </a:prstGeom>
          <a:solidFill>
            <a:srgbClr val="0070C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04040"/>
              </a:solidFill>
              <a:effectLst/>
              <a:uLnTx/>
              <a:uFillTx/>
              <a:latin typeface="Georgia" panose="02040502050405020303" pitchFamily="18" charset="0"/>
              <a:ea typeface="ＭＳ Ｐゴシック" panose="020B0600070205080204" pitchFamily="34" charset="-128"/>
              <a:cs typeface="+mn-cs"/>
            </a:endParaRPr>
          </a:p>
        </p:txBody>
      </p:sp>
      <p:sp>
        <p:nvSpPr>
          <p:cNvPr id="13" name="Rectangle 20">
            <a:extLst>
              <a:ext uri="{FF2B5EF4-FFF2-40B4-BE49-F238E27FC236}">
                <a16:creationId xmlns:a16="http://schemas.microsoft.com/office/drawing/2014/main" id="{BD96F918-04B2-AA74-2115-86C9F4D60600}"/>
              </a:ext>
            </a:extLst>
          </p:cNvPr>
          <p:cNvSpPr>
            <a:spLocks noChangeArrowheads="1"/>
          </p:cNvSpPr>
          <p:nvPr/>
        </p:nvSpPr>
        <p:spPr bwMode="auto">
          <a:xfrm>
            <a:off x="4214104" y="4441858"/>
            <a:ext cx="1315560" cy="856082"/>
          </a:xfrm>
          <a:prstGeom prst="rect">
            <a:avLst/>
          </a:prstGeom>
          <a:solidFill>
            <a:srgbClr val="7030A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 or </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Disaster </a:t>
            </a:r>
          </a:p>
        </p:txBody>
      </p:sp>
      <p:sp>
        <p:nvSpPr>
          <p:cNvPr id="14" name="Rectangle 21">
            <a:extLst>
              <a:ext uri="{FF2B5EF4-FFF2-40B4-BE49-F238E27FC236}">
                <a16:creationId xmlns:a16="http://schemas.microsoft.com/office/drawing/2014/main" id="{4CC1E31A-F378-CEB6-866D-6B18EC1235DC}"/>
              </a:ext>
            </a:extLst>
          </p:cNvPr>
          <p:cNvSpPr>
            <a:spLocks noChangeArrowheads="1"/>
          </p:cNvSpPr>
          <p:nvPr/>
        </p:nvSpPr>
        <p:spPr bwMode="auto">
          <a:xfrm rot="16200000">
            <a:off x="6420664" y="1837519"/>
            <a:ext cx="902470" cy="2684469"/>
          </a:xfrm>
          <a:prstGeom prst="rect">
            <a:avLst/>
          </a:prstGeom>
          <a:solidFill>
            <a:srgbClr val="C00000"/>
          </a:solidFill>
          <a:ln w="9525">
            <a:solidFill>
              <a:schemeClr val="tx1"/>
            </a:solidFill>
            <a:miter lim="800000"/>
            <a:headEnd/>
            <a:tailEnd/>
          </a:ln>
        </p:spPr>
        <p:txBody>
          <a:bodyPr wrap="none" anchor="ct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C627"/>
              </a:solidFill>
              <a:effectLst/>
              <a:uLnTx/>
              <a:uFillTx/>
              <a:latin typeface="Georgia" panose="02040502050405020303" pitchFamily="18" charset="0"/>
              <a:ea typeface="ＭＳ Ｐゴシック" panose="020B0600070205080204" pitchFamily="34" charset="-128"/>
              <a:cs typeface="+mn-cs"/>
            </a:endParaRPr>
          </a:p>
        </p:txBody>
      </p:sp>
      <p:sp>
        <p:nvSpPr>
          <p:cNvPr id="15" name="Text Box 23">
            <a:extLst>
              <a:ext uri="{FF2B5EF4-FFF2-40B4-BE49-F238E27FC236}">
                <a16:creationId xmlns:a16="http://schemas.microsoft.com/office/drawing/2014/main" id="{5C284907-4CCF-59EF-F990-43E8B9A3945F}"/>
              </a:ext>
            </a:extLst>
          </p:cNvPr>
          <p:cNvSpPr txBox="1">
            <a:spLocks noChangeArrowheads="1"/>
          </p:cNvSpPr>
          <p:nvPr/>
        </p:nvSpPr>
        <p:spPr bwMode="auto">
          <a:xfrm>
            <a:off x="3160968" y="4727185"/>
            <a:ext cx="1112102" cy="369332"/>
          </a:xfrm>
          <a:prstGeom prst="rect">
            <a:avLst/>
          </a:prstGeom>
          <a:noFill/>
          <a:ln w="9525">
            <a:noFill/>
            <a:miter lim="800000"/>
            <a:headEnd/>
            <a:tailEnd/>
          </a:ln>
          <a:effectLst/>
        </p:spPr>
        <p:txBody>
          <a:bodyPr wrap="square">
            <a:spAutoFit/>
          </a:body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Local</a:t>
            </a:r>
          </a:p>
        </p:txBody>
      </p:sp>
      <p:sp>
        <p:nvSpPr>
          <p:cNvPr id="16" name="Text Box 26">
            <a:extLst>
              <a:ext uri="{FF2B5EF4-FFF2-40B4-BE49-F238E27FC236}">
                <a16:creationId xmlns:a16="http://schemas.microsoft.com/office/drawing/2014/main" id="{25119683-6DB9-7E15-93E0-7A1EF07F4432}"/>
              </a:ext>
            </a:extLst>
          </p:cNvPr>
          <p:cNvSpPr txBox="1">
            <a:spLocks noChangeArrowheads="1"/>
          </p:cNvSpPr>
          <p:nvPr/>
        </p:nvSpPr>
        <p:spPr bwMode="auto">
          <a:xfrm>
            <a:off x="5627564" y="4588686"/>
            <a:ext cx="1157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Public Health</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a:t>
            </a:r>
          </a:p>
        </p:txBody>
      </p:sp>
      <p:sp>
        <p:nvSpPr>
          <p:cNvPr id="17" name="Text Box 27">
            <a:extLst>
              <a:ext uri="{FF2B5EF4-FFF2-40B4-BE49-F238E27FC236}">
                <a16:creationId xmlns:a16="http://schemas.microsoft.com/office/drawing/2014/main" id="{553CBEF1-20FA-CD6B-67DB-94859589ADB3}"/>
              </a:ext>
            </a:extLst>
          </p:cNvPr>
          <p:cNvSpPr txBox="1">
            <a:spLocks noChangeArrowheads="1"/>
          </p:cNvSpPr>
          <p:nvPr/>
        </p:nvSpPr>
        <p:spPr bwMode="auto">
          <a:xfrm>
            <a:off x="3787678" y="3745514"/>
            <a:ext cx="18466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 or Disaster</a:t>
            </a:r>
          </a:p>
        </p:txBody>
      </p:sp>
      <p:sp>
        <p:nvSpPr>
          <p:cNvPr id="18" name="Text Box 28">
            <a:extLst>
              <a:ext uri="{FF2B5EF4-FFF2-40B4-BE49-F238E27FC236}">
                <a16:creationId xmlns:a16="http://schemas.microsoft.com/office/drawing/2014/main" id="{A8CC48DE-4AFF-E6E8-6E8F-711B191E451A}"/>
              </a:ext>
            </a:extLst>
          </p:cNvPr>
          <p:cNvSpPr txBox="1">
            <a:spLocks noChangeArrowheads="1"/>
          </p:cNvSpPr>
          <p:nvPr/>
        </p:nvSpPr>
        <p:spPr bwMode="auto">
          <a:xfrm>
            <a:off x="5436809" y="3778498"/>
            <a:ext cx="19538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Public Health</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a:t>
            </a:r>
          </a:p>
        </p:txBody>
      </p:sp>
      <p:sp>
        <p:nvSpPr>
          <p:cNvPr id="19" name="Text Box 29">
            <a:extLst>
              <a:ext uri="{FF2B5EF4-FFF2-40B4-BE49-F238E27FC236}">
                <a16:creationId xmlns:a16="http://schemas.microsoft.com/office/drawing/2014/main" id="{0442C4FE-9BBB-026F-1090-90BD55529E6F}"/>
              </a:ext>
            </a:extLst>
          </p:cNvPr>
          <p:cNvSpPr txBox="1">
            <a:spLocks noChangeArrowheads="1"/>
          </p:cNvSpPr>
          <p:nvPr/>
        </p:nvSpPr>
        <p:spPr bwMode="auto">
          <a:xfrm>
            <a:off x="2913274" y="2891143"/>
            <a:ext cx="26713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Stafford Act or National Emergencies Act</a:t>
            </a:r>
          </a:p>
        </p:txBody>
      </p:sp>
      <p:sp>
        <p:nvSpPr>
          <p:cNvPr id="20" name="Text Box 30">
            <a:extLst>
              <a:ext uri="{FF2B5EF4-FFF2-40B4-BE49-F238E27FC236}">
                <a16:creationId xmlns:a16="http://schemas.microsoft.com/office/drawing/2014/main" id="{B8C346B2-9DFF-380D-DB5F-BC8F21D387DF}"/>
              </a:ext>
            </a:extLst>
          </p:cNvPr>
          <p:cNvSpPr txBox="1">
            <a:spLocks noChangeArrowheads="1"/>
          </p:cNvSpPr>
          <p:nvPr/>
        </p:nvSpPr>
        <p:spPr bwMode="auto">
          <a:xfrm>
            <a:off x="5325567" y="2876199"/>
            <a:ext cx="2918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HHS Public Health</a:t>
            </a:r>
          </a:p>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a:t>
            </a:r>
          </a:p>
        </p:txBody>
      </p:sp>
      <p:sp>
        <p:nvSpPr>
          <p:cNvPr id="21" name="Text Box 29">
            <a:extLst>
              <a:ext uri="{FF2B5EF4-FFF2-40B4-BE49-F238E27FC236}">
                <a16:creationId xmlns:a16="http://schemas.microsoft.com/office/drawing/2014/main" id="{3823670A-7A4F-DDED-D1CD-84CEEA09BF63}"/>
              </a:ext>
            </a:extLst>
          </p:cNvPr>
          <p:cNvSpPr txBox="1">
            <a:spLocks noChangeArrowheads="1"/>
          </p:cNvSpPr>
          <p:nvPr/>
        </p:nvSpPr>
        <p:spPr bwMode="auto">
          <a:xfrm>
            <a:off x="2207856" y="1748583"/>
            <a:ext cx="33601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WHO Public Health Emergency of Int’l Concern</a:t>
            </a:r>
            <a:b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en-US" sz="18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January 30, 2020</a:t>
            </a:r>
          </a:p>
        </p:txBody>
      </p:sp>
      <p:sp>
        <p:nvSpPr>
          <p:cNvPr id="22" name="Text Box 29">
            <a:extLst>
              <a:ext uri="{FF2B5EF4-FFF2-40B4-BE49-F238E27FC236}">
                <a16:creationId xmlns:a16="http://schemas.microsoft.com/office/drawing/2014/main" id="{5B0AF878-A2F8-0D20-85E9-54AE78869C24}"/>
              </a:ext>
            </a:extLst>
          </p:cNvPr>
          <p:cNvSpPr txBox="1">
            <a:spLocks noChangeArrowheads="1"/>
          </p:cNvSpPr>
          <p:nvPr/>
        </p:nvSpPr>
        <p:spPr bwMode="auto">
          <a:xfrm>
            <a:off x="5568033" y="1755888"/>
            <a:ext cx="3181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tx2"/>
              </a:buClr>
              <a:buSzPct val="60000"/>
              <a:buFont typeface="Wingdings" panose="05000000000000000000" pitchFamily="2" charset="2"/>
              <a:buChar char=""/>
              <a:defRPr sz="29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ts val="550"/>
              </a:spcBef>
              <a:buClr>
                <a:schemeClr val="tx2"/>
              </a:buClr>
              <a:buSzPct val="70000"/>
              <a:buFont typeface="Wingdings 2" panose="05020102010507070707" pitchFamily="18" charset="2"/>
              <a:buChar char=""/>
              <a:defRPr sz="26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ts val="500"/>
              </a:spcBef>
              <a:buClr>
                <a:schemeClr val="tx2"/>
              </a:buClr>
              <a:buSzPct val="75000"/>
              <a:buFont typeface="Wingdings" panose="05000000000000000000" pitchFamily="2" charset="2"/>
              <a:buChar char=""/>
              <a:defRPr sz="23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ts val="400"/>
              </a:spcBef>
              <a:buClr>
                <a:schemeClr val="tx2"/>
              </a:buClr>
              <a:buSzPct val="7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ts val="400"/>
              </a:spcBef>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ts val="400"/>
              </a:spcBef>
              <a:spcAft>
                <a:spcPct val="0"/>
              </a:spcAft>
              <a:buClr>
                <a:schemeClr val="tx2"/>
              </a:buClr>
              <a:buSzPct val="65000"/>
              <a:buFont typeface="Wingdings" panose="05000000000000000000"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t>Emergency Declarations by Foreign Governments</a:t>
            </a:r>
            <a:br>
              <a:rPr kumimoji="0" lang="en-US" altLang="en-US" sz="1800" b="1" i="0" u="none" strike="noStrike" kern="1200" cap="none" spc="0" normalizeH="0" baseline="0" noProof="0" dirty="0">
                <a:ln>
                  <a:noFill/>
                </a:ln>
                <a:solidFill>
                  <a:srgbClr val="FEFEF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en-US" sz="18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Ongoing</a:t>
            </a:r>
          </a:p>
        </p:txBody>
      </p:sp>
      <p:sp>
        <p:nvSpPr>
          <p:cNvPr id="23" name="Text Box 23">
            <a:extLst>
              <a:ext uri="{FF2B5EF4-FFF2-40B4-BE49-F238E27FC236}">
                <a16:creationId xmlns:a16="http://schemas.microsoft.com/office/drawing/2014/main" id="{FC074484-8E50-3E0D-717C-5BB1E0B81B75}"/>
              </a:ext>
            </a:extLst>
          </p:cNvPr>
          <p:cNvSpPr txBox="1">
            <a:spLocks noChangeArrowheads="1"/>
          </p:cNvSpPr>
          <p:nvPr/>
        </p:nvSpPr>
        <p:spPr bwMode="auto">
          <a:xfrm>
            <a:off x="2002297" y="3904352"/>
            <a:ext cx="1828800" cy="369332"/>
          </a:xfrm>
          <a:prstGeom prst="rect">
            <a:avLst/>
          </a:prstGeom>
          <a:noFill/>
          <a:ln w="9525">
            <a:noFill/>
            <a:miter lim="800000"/>
            <a:headEnd/>
            <a:tailEnd/>
          </a:ln>
          <a:effectLst/>
        </p:spPr>
        <p:txBody>
          <a:bodyPr>
            <a:spAutoFit/>
          </a:body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State/Tribal</a:t>
            </a:r>
          </a:p>
        </p:txBody>
      </p:sp>
      <p:sp>
        <p:nvSpPr>
          <p:cNvPr id="24" name="Text Box 24">
            <a:extLst>
              <a:ext uri="{FF2B5EF4-FFF2-40B4-BE49-F238E27FC236}">
                <a16:creationId xmlns:a16="http://schemas.microsoft.com/office/drawing/2014/main" id="{BA72253D-D595-BDC7-9F5F-4F5078EBF5F4}"/>
              </a:ext>
            </a:extLst>
          </p:cNvPr>
          <p:cNvSpPr txBox="1">
            <a:spLocks noChangeArrowheads="1"/>
          </p:cNvSpPr>
          <p:nvPr/>
        </p:nvSpPr>
        <p:spPr bwMode="auto">
          <a:xfrm>
            <a:off x="1412404" y="3010106"/>
            <a:ext cx="1828800" cy="369332"/>
          </a:xfrm>
          <a:prstGeom prst="rect">
            <a:avLst/>
          </a:prstGeom>
          <a:noFill/>
          <a:ln w="9525">
            <a:noFill/>
            <a:miter lim="800000"/>
            <a:headEnd/>
            <a:tailEnd/>
          </a:ln>
          <a:effectLst/>
        </p:spPr>
        <p:txBody>
          <a:bodyPr>
            <a:spAutoFit/>
          </a:body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Federal</a:t>
            </a:r>
          </a:p>
        </p:txBody>
      </p:sp>
      <p:sp>
        <p:nvSpPr>
          <p:cNvPr id="25" name="Text Box 24">
            <a:extLst>
              <a:ext uri="{FF2B5EF4-FFF2-40B4-BE49-F238E27FC236}">
                <a16:creationId xmlns:a16="http://schemas.microsoft.com/office/drawing/2014/main" id="{2BA5E829-842D-4754-1C64-B43BE7133159}"/>
              </a:ext>
            </a:extLst>
          </p:cNvPr>
          <p:cNvSpPr txBox="1">
            <a:spLocks noChangeArrowheads="1"/>
          </p:cNvSpPr>
          <p:nvPr/>
        </p:nvSpPr>
        <p:spPr bwMode="auto">
          <a:xfrm>
            <a:off x="206850" y="2095685"/>
            <a:ext cx="2514600" cy="369332"/>
          </a:xfrm>
          <a:prstGeom prst="rect">
            <a:avLst/>
          </a:prstGeom>
          <a:noFill/>
          <a:ln w="9525">
            <a:noFill/>
            <a:miter lim="800000"/>
            <a:headEnd/>
            <a:tailEnd/>
          </a:ln>
          <a:effectLst/>
        </p:spPr>
        <p:txBody>
          <a:bodyPr>
            <a:spAutoFit/>
          </a:body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8877"/>
                </a:solidFill>
                <a:effectLst/>
                <a:uLnTx/>
                <a:uFillTx/>
                <a:latin typeface="Tahoma" panose="020B0604030504040204" pitchFamily="34" charset="0"/>
                <a:ea typeface="Tahoma" panose="020B0604030504040204" pitchFamily="34" charset="0"/>
                <a:cs typeface="Tahoma" panose="020B0604030504040204" pitchFamily="34" charset="0"/>
              </a:rPr>
              <a:t>International</a:t>
            </a:r>
          </a:p>
        </p:txBody>
      </p:sp>
      <p:sp>
        <p:nvSpPr>
          <p:cNvPr id="26" name="TextBox 25">
            <a:extLst>
              <a:ext uri="{FF2B5EF4-FFF2-40B4-BE49-F238E27FC236}">
                <a16:creationId xmlns:a16="http://schemas.microsoft.com/office/drawing/2014/main" id="{E9D11B45-C96B-D220-5DAF-29C183040699}"/>
              </a:ext>
            </a:extLst>
          </p:cNvPr>
          <p:cNvSpPr txBox="1"/>
          <p:nvPr/>
        </p:nvSpPr>
        <p:spPr>
          <a:xfrm>
            <a:off x="573674" y="5723324"/>
            <a:ext cx="5840043" cy="584775"/>
          </a:xfrm>
          <a:prstGeom prst="rect">
            <a:avLst/>
          </a:prstGeom>
          <a:noFill/>
        </p:spPr>
        <p:txBody>
          <a:bodyPr wrap="square" rtlCol="0">
            <a:spAutoFit/>
          </a:bodyPr>
          <a:lstStyle/>
          <a:p>
            <a:r>
              <a:rPr lang="en-US" sz="1600" b="1" dirty="0"/>
              <a:t>Source: </a:t>
            </a:r>
            <a:r>
              <a:rPr lang="en-US" sz="1600" dirty="0"/>
              <a:t>https://www.networkforphl.org/wp-content/uploads/2021/03/Western-Region-Primer-COVID-002.pdf</a:t>
            </a:r>
          </a:p>
        </p:txBody>
      </p:sp>
      <p:pic>
        <p:nvPicPr>
          <p:cNvPr id="27" name="Picture 26" descr="The Network for Public Health Law | Michigan Association for Local Public  Health">
            <a:extLst>
              <a:ext uri="{FF2B5EF4-FFF2-40B4-BE49-F238E27FC236}">
                <a16:creationId xmlns:a16="http://schemas.microsoft.com/office/drawing/2014/main" id="{CA6FCFA4-344A-88B8-16A3-42033139AF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7275" y="5811021"/>
            <a:ext cx="2826266" cy="589779"/>
          </a:xfrm>
          <a:prstGeom prst="rect">
            <a:avLst/>
          </a:prstGeom>
          <a:noFill/>
          <a:ln>
            <a:noFill/>
          </a:ln>
        </p:spPr>
      </p:pic>
    </p:spTree>
    <p:extLst>
      <p:ext uri="{BB962C8B-B14F-4D97-AF65-F5344CB8AC3E}">
        <p14:creationId xmlns:p14="http://schemas.microsoft.com/office/powerpoint/2010/main" val="194370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H="1">
            <a:off x="8144919" y="1413777"/>
            <a:ext cx="8698" cy="22307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219447" y="1899980"/>
            <a:ext cx="1952809" cy="1200329"/>
          </a:xfrm>
          <a:prstGeom prst="rect">
            <a:avLst/>
          </a:prstGeom>
          <a:solidFill>
            <a:schemeClr val="bg1"/>
          </a:solidFill>
        </p:spPr>
        <p:txBody>
          <a:bodyPr wrap="square" rtlCol="0">
            <a:spAutoFit/>
          </a:bodyPr>
          <a:lstStyle/>
          <a:p>
            <a:pPr algn="ctr"/>
            <a:r>
              <a:rPr lang="en-US" sz="2400" b="1" dirty="0">
                <a:solidFill>
                  <a:srgbClr val="002060"/>
                </a:solidFill>
              </a:rPr>
              <a:t>Defense Production Act</a:t>
            </a:r>
          </a:p>
        </p:txBody>
      </p:sp>
      <p:cxnSp>
        <p:nvCxnSpPr>
          <p:cNvPr id="24" name="Straight Connector 23"/>
          <p:cNvCxnSpPr/>
          <p:nvPr/>
        </p:nvCxnSpPr>
        <p:spPr>
          <a:xfrm flipH="1">
            <a:off x="6663764" y="1427077"/>
            <a:ext cx="8698" cy="22307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686800" y="6569075"/>
            <a:ext cx="457200" cy="365125"/>
          </a:xfrm>
          <a:prstGeom prst="rect">
            <a:avLst/>
          </a:prstGeom>
        </p:spPr>
        <p:txBody>
          <a:bodyPr/>
          <a:lstStyle/>
          <a:p>
            <a:fld id="{CD2A9F87-58A1-9D4E-805A-EF9D366CC252}" type="slidenum">
              <a:rPr lang="en-US" smtClean="0"/>
              <a:t>28</a:t>
            </a:fld>
            <a:endParaRPr lang="en-US" dirty="0"/>
          </a:p>
        </p:txBody>
      </p:sp>
      <p:cxnSp>
        <p:nvCxnSpPr>
          <p:cNvPr id="36" name="Straight Connector 35"/>
          <p:cNvCxnSpPr/>
          <p:nvPr/>
        </p:nvCxnSpPr>
        <p:spPr>
          <a:xfrm flipH="1">
            <a:off x="1260011" y="1427077"/>
            <a:ext cx="8698" cy="22307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639740" y="3500745"/>
            <a:ext cx="1322575" cy="13423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837372" y="3694856"/>
            <a:ext cx="1003800" cy="954107"/>
          </a:xfrm>
          <a:prstGeom prst="rect">
            <a:avLst/>
          </a:prstGeom>
          <a:noFill/>
        </p:spPr>
        <p:txBody>
          <a:bodyPr wrap="none" rtlCol="0">
            <a:spAutoFit/>
          </a:bodyPr>
          <a:lstStyle/>
          <a:p>
            <a:pPr algn="ctr"/>
            <a:r>
              <a:rPr lang="en-US" sz="2800" b="1" dirty="0">
                <a:solidFill>
                  <a:srgbClr val="EBEAD9"/>
                </a:solidFill>
              </a:rPr>
              <a:t>Jan. </a:t>
            </a:r>
          </a:p>
          <a:p>
            <a:pPr algn="ctr"/>
            <a:r>
              <a:rPr lang="en-US" sz="2800" b="1" dirty="0">
                <a:solidFill>
                  <a:srgbClr val="EBEAD9"/>
                </a:solidFill>
              </a:rPr>
              <a:t>31</a:t>
            </a:r>
          </a:p>
        </p:txBody>
      </p:sp>
      <p:cxnSp>
        <p:nvCxnSpPr>
          <p:cNvPr id="49" name="Straight Connector 48"/>
          <p:cNvCxnSpPr/>
          <p:nvPr/>
        </p:nvCxnSpPr>
        <p:spPr>
          <a:xfrm flipH="1">
            <a:off x="3173329" y="1409788"/>
            <a:ext cx="8698" cy="22307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979488" y="1480269"/>
            <a:ext cx="8698" cy="22307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2507219" y="3487983"/>
            <a:ext cx="1322575" cy="13423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365835" y="3466068"/>
            <a:ext cx="1322575" cy="13423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7471526" y="3452643"/>
            <a:ext cx="1322575" cy="13423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5688410" y="1698317"/>
            <a:ext cx="1812803" cy="1569660"/>
          </a:xfrm>
          <a:prstGeom prst="rect">
            <a:avLst/>
          </a:prstGeom>
          <a:solidFill>
            <a:schemeClr val="bg1"/>
          </a:solidFill>
        </p:spPr>
        <p:txBody>
          <a:bodyPr wrap="square" rtlCol="0">
            <a:spAutoFit/>
          </a:bodyPr>
          <a:lstStyle/>
          <a:p>
            <a:pPr algn="ctr"/>
            <a:r>
              <a:rPr lang="en-US" sz="2400" b="1" dirty="0">
                <a:solidFill>
                  <a:srgbClr val="7030A0"/>
                </a:solidFill>
              </a:rPr>
              <a:t>National Emer-gencies Act</a:t>
            </a:r>
          </a:p>
        </p:txBody>
      </p:sp>
      <p:sp>
        <p:nvSpPr>
          <p:cNvPr id="58" name="TextBox 57"/>
          <p:cNvSpPr txBox="1"/>
          <p:nvPr/>
        </p:nvSpPr>
        <p:spPr>
          <a:xfrm>
            <a:off x="2739000" y="3694856"/>
            <a:ext cx="923650" cy="954107"/>
          </a:xfrm>
          <a:prstGeom prst="rect">
            <a:avLst/>
          </a:prstGeom>
          <a:noFill/>
        </p:spPr>
        <p:txBody>
          <a:bodyPr wrap="none" rtlCol="0">
            <a:spAutoFit/>
          </a:bodyPr>
          <a:lstStyle/>
          <a:p>
            <a:pPr algn="ctr"/>
            <a:r>
              <a:rPr lang="en-US" sz="2800" b="1" dirty="0">
                <a:solidFill>
                  <a:srgbClr val="EBEAD9"/>
                </a:solidFill>
              </a:rPr>
              <a:t>Feb.</a:t>
            </a:r>
          </a:p>
          <a:p>
            <a:pPr algn="ctr"/>
            <a:r>
              <a:rPr lang="en-US" sz="2800" b="1" dirty="0">
                <a:solidFill>
                  <a:srgbClr val="EBEAD9"/>
                </a:solidFill>
              </a:rPr>
              <a:t>4</a:t>
            </a:r>
          </a:p>
        </p:txBody>
      </p:sp>
      <p:sp>
        <p:nvSpPr>
          <p:cNvPr id="59" name="TextBox 58"/>
          <p:cNvSpPr txBox="1"/>
          <p:nvPr/>
        </p:nvSpPr>
        <p:spPr>
          <a:xfrm>
            <a:off x="4581625" y="3628698"/>
            <a:ext cx="1003223" cy="954107"/>
          </a:xfrm>
          <a:prstGeom prst="rect">
            <a:avLst/>
          </a:prstGeom>
          <a:noFill/>
        </p:spPr>
        <p:txBody>
          <a:bodyPr wrap="none" rtlCol="0">
            <a:spAutoFit/>
          </a:bodyPr>
          <a:lstStyle/>
          <a:p>
            <a:pPr algn="ctr"/>
            <a:r>
              <a:rPr lang="en-US" sz="2800" b="1" dirty="0">
                <a:solidFill>
                  <a:srgbClr val="EBEAD9"/>
                </a:solidFill>
              </a:rPr>
              <a:t>Mar. </a:t>
            </a:r>
          </a:p>
          <a:p>
            <a:pPr algn="ctr"/>
            <a:r>
              <a:rPr lang="en-US" sz="2800" b="1" dirty="0">
                <a:solidFill>
                  <a:srgbClr val="EBEAD9"/>
                </a:solidFill>
              </a:rPr>
              <a:t>13</a:t>
            </a:r>
          </a:p>
        </p:txBody>
      </p:sp>
      <p:sp>
        <p:nvSpPr>
          <p:cNvPr id="61" name="TextBox 60"/>
          <p:cNvSpPr txBox="1"/>
          <p:nvPr/>
        </p:nvSpPr>
        <p:spPr>
          <a:xfrm>
            <a:off x="7694239" y="3594255"/>
            <a:ext cx="1003223" cy="954107"/>
          </a:xfrm>
          <a:prstGeom prst="rect">
            <a:avLst/>
          </a:prstGeom>
          <a:noFill/>
        </p:spPr>
        <p:txBody>
          <a:bodyPr wrap="none" rtlCol="0">
            <a:spAutoFit/>
          </a:bodyPr>
          <a:lstStyle/>
          <a:p>
            <a:pPr algn="ctr"/>
            <a:r>
              <a:rPr lang="en-US" sz="2800" b="1" dirty="0">
                <a:solidFill>
                  <a:srgbClr val="EBEAD9"/>
                </a:solidFill>
              </a:rPr>
              <a:t>Mar. </a:t>
            </a:r>
          </a:p>
          <a:p>
            <a:pPr algn="ctr"/>
            <a:r>
              <a:rPr lang="en-US" sz="2800" b="1" dirty="0">
                <a:solidFill>
                  <a:srgbClr val="EBEAD9"/>
                </a:solidFill>
              </a:rPr>
              <a:t>20</a:t>
            </a:r>
          </a:p>
        </p:txBody>
      </p:sp>
      <p:pic>
        <p:nvPicPr>
          <p:cNvPr id="62"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3304" y="4837117"/>
            <a:ext cx="1440291" cy="139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Federal Emergency Management Agency - Wikipedi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44892" y="4903359"/>
            <a:ext cx="3549209" cy="1252554"/>
          </a:xfrm>
          <a:prstGeom prst="rect">
            <a:avLst/>
          </a:prstGeom>
        </p:spPr>
      </p:pic>
      <p:pic>
        <p:nvPicPr>
          <p:cNvPr id="65" name="Picture 64" descr="ARRA News Service: Trump Keeps Winning and Winning and Winn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23655" y="4845267"/>
            <a:ext cx="1493949" cy="1378169"/>
          </a:xfrm>
          <a:prstGeom prst="rect">
            <a:avLst/>
          </a:prstGeom>
        </p:spPr>
      </p:pic>
      <p:sp>
        <p:nvSpPr>
          <p:cNvPr id="25" name="TextBox 24"/>
          <p:cNvSpPr txBox="1"/>
          <p:nvPr/>
        </p:nvSpPr>
        <p:spPr>
          <a:xfrm>
            <a:off x="2460733" y="1604407"/>
            <a:ext cx="1415545" cy="1631216"/>
          </a:xfrm>
          <a:prstGeom prst="rect">
            <a:avLst/>
          </a:prstGeom>
          <a:solidFill>
            <a:schemeClr val="bg1"/>
          </a:solidFill>
        </p:spPr>
        <p:txBody>
          <a:bodyPr wrap="square" rtlCol="0">
            <a:spAutoFit/>
          </a:bodyPr>
          <a:lstStyle/>
          <a:p>
            <a:pPr algn="ctr"/>
            <a:r>
              <a:rPr lang="en-US" sz="2000" b="1" dirty="0">
                <a:solidFill>
                  <a:srgbClr val="C00000"/>
                </a:solidFill>
              </a:rPr>
              <a:t>HHS </a:t>
            </a:r>
          </a:p>
          <a:p>
            <a:pPr algn="ctr"/>
            <a:r>
              <a:rPr lang="en-US" sz="2000" b="1" dirty="0">
                <a:solidFill>
                  <a:srgbClr val="C00000"/>
                </a:solidFill>
              </a:rPr>
              <a:t>PREP </a:t>
            </a:r>
          </a:p>
          <a:p>
            <a:pPr algn="ctr"/>
            <a:r>
              <a:rPr lang="en-US" sz="2000" b="1" dirty="0">
                <a:solidFill>
                  <a:srgbClr val="C00000"/>
                </a:solidFill>
              </a:rPr>
              <a:t>Act Declar-ation</a:t>
            </a:r>
          </a:p>
        </p:txBody>
      </p:sp>
      <p:sp>
        <p:nvSpPr>
          <p:cNvPr id="26" name="Oval 25"/>
          <p:cNvSpPr/>
          <p:nvPr/>
        </p:nvSpPr>
        <p:spPr>
          <a:xfrm>
            <a:off x="6002476" y="3487983"/>
            <a:ext cx="1322575" cy="1342331"/>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224451" y="3610265"/>
            <a:ext cx="903837" cy="954107"/>
          </a:xfrm>
          <a:prstGeom prst="rect">
            <a:avLst/>
          </a:prstGeom>
          <a:noFill/>
        </p:spPr>
        <p:txBody>
          <a:bodyPr wrap="none" rtlCol="0">
            <a:spAutoFit/>
          </a:bodyPr>
          <a:lstStyle/>
          <a:p>
            <a:pPr algn="ctr"/>
            <a:r>
              <a:rPr lang="en-US" sz="2800" b="1" dirty="0">
                <a:solidFill>
                  <a:srgbClr val="EBEAD9"/>
                </a:solidFill>
              </a:rPr>
              <a:t>Mar.</a:t>
            </a:r>
          </a:p>
          <a:p>
            <a:pPr algn="ctr"/>
            <a:r>
              <a:rPr lang="en-US" sz="2800" b="1" dirty="0">
                <a:solidFill>
                  <a:srgbClr val="EBEAD9"/>
                </a:solidFill>
              </a:rPr>
              <a:t>13</a:t>
            </a:r>
          </a:p>
        </p:txBody>
      </p:sp>
      <p:sp>
        <p:nvSpPr>
          <p:cNvPr id="39" name="TextBox 38"/>
          <p:cNvSpPr txBox="1"/>
          <p:nvPr/>
        </p:nvSpPr>
        <p:spPr>
          <a:xfrm>
            <a:off x="504966" y="1943669"/>
            <a:ext cx="1832691" cy="1200329"/>
          </a:xfrm>
          <a:prstGeom prst="rect">
            <a:avLst/>
          </a:prstGeom>
          <a:solidFill>
            <a:schemeClr val="bg1"/>
          </a:solidFill>
        </p:spPr>
        <p:txBody>
          <a:bodyPr wrap="square" rtlCol="0">
            <a:spAutoFit/>
          </a:bodyPr>
          <a:lstStyle/>
          <a:p>
            <a:pPr algn="ctr"/>
            <a:r>
              <a:rPr lang="en-US" sz="2400" b="1" dirty="0">
                <a:solidFill>
                  <a:srgbClr val="C00000"/>
                </a:solidFill>
              </a:rPr>
              <a:t>HHS Public Health Emergency</a:t>
            </a:r>
          </a:p>
        </p:txBody>
      </p:sp>
      <p:sp>
        <p:nvSpPr>
          <p:cNvPr id="52" name="TextBox 51"/>
          <p:cNvSpPr txBox="1"/>
          <p:nvPr/>
        </p:nvSpPr>
        <p:spPr>
          <a:xfrm>
            <a:off x="3970579" y="1755884"/>
            <a:ext cx="1916403" cy="1200329"/>
          </a:xfrm>
          <a:prstGeom prst="rect">
            <a:avLst/>
          </a:prstGeom>
          <a:solidFill>
            <a:schemeClr val="bg1"/>
          </a:solidFill>
        </p:spPr>
        <p:txBody>
          <a:bodyPr wrap="square" rtlCol="0">
            <a:spAutoFit/>
          </a:bodyPr>
          <a:lstStyle/>
          <a:p>
            <a:pPr algn="ctr"/>
            <a:r>
              <a:rPr lang="en-US" sz="2400" b="1" dirty="0">
                <a:solidFill>
                  <a:srgbClr val="002060"/>
                </a:solidFill>
              </a:rPr>
              <a:t>Stafford Act Emergency</a:t>
            </a:r>
          </a:p>
        </p:txBody>
      </p:sp>
      <p:sp>
        <p:nvSpPr>
          <p:cNvPr id="28" name="Slide Number Placeholder 2">
            <a:extLst>
              <a:ext uri="{FF2B5EF4-FFF2-40B4-BE49-F238E27FC236}">
                <a16:creationId xmlns:a16="http://schemas.microsoft.com/office/drawing/2014/main" id="{5D874FCA-6729-4D40-977B-A100A1D611C0}"/>
              </a:ext>
            </a:extLst>
          </p:cNvPr>
          <p:cNvSpPr txBox="1">
            <a:spLocks/>
          </p:cNvSpPr>
          <p:nvPr/>
        </p:nvSpPr>
        <p:spPr>
          <a:xfrm>
            <a:off x="0" y="6400800"/>
            <a:ext cx="457200" cy="457200"/>
          </a:xfrm>
          <a:prstGeom prst="rect">
            <a:avLst/>
          </a:prstGeom>
        </p:spPr>
        <p:txBody>
          <a:bodyPr vert="horz" wrap="square" lIns="0" tIns="0" rIns="0" bIns="0" numCol="1" anchor="ctr" anchorCtr="1" compatLnSpc="1">
            <a:prstTxWarp prst="textNoShape">
              <a:avLst/>
            </a:prstTxWarp>
          </a:bodyPr>
          <a:lstStyle>
            <a:defPPr>
              <a:defRPr lang="en-US"/>
            </a:defPPr>
            <a:lvl1pPr algn="ctr" defTabSz="457200" rtl="0" eaLnBrk="1" fontAlgn="base" hangingPunct="1">
              <a:spcBef>
                <a:spcPct val="0"/>
              </a:spcBef>
              <a:spcAft>
                <a:spcPct val="0"/>
              </a:spcAft>
              <a:defRPr sz="1000" kern="1200" smtClean="0">
                <a:solidFill>
                  <a:schemeClr val="bg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A4AE216E-30EE-794D-82EB-E7F5CCC91463}" type="slidenum">
              <a:rPr lang="en-US" sz="1600" smtClean="0"/>
              <a:pPr/>
              <a:t>28</a:t>
            </a:fld>
            <a:endParaRPr lang="en-US" dirty="0"/>
          </a:p>
        </p:txBody>
      </p:sp>
      <p:sp>
        <p:nvSpPr>
          <p:cNvPr id="9" name="Title 1">
            <a:extLst>
              <a:ext uri="{FF2B5EF4-FFF2-40B4-BE49-F238E27FC236}">
                <a16:creationId xmlns:a16="http://schemas.microsoft.com/office/drawing/2014/main" id="{364A685B-B87A-D4BC-DB93-1E6A15D3CACE}"/>
              </a:ext>
            </a:extLst>
          </p:cNvPr>
          <p:cNvSpPr>
            <a:spLocks noGrp="1"/>
          </p:cNvSpPr>
          <p:nvPr>
            <p:ph type="title"/>
          </p:nvPr>
        </p:nvSpPr>
        <p:spPr>
          <a:xfrm>
            <a:off x="609600" y="274638"/>
            <a:ext cx="8229600" cy="1143000"/>
          </a:xfrm>
          <a:noFill/>
        </p:spPr>
        <p:txBody>
          <a:bodyPr>
            <a:noAutofit/>
          </a:bodyPr>
          <a:lstStyle/>
          <a:p>
            <a:pPr algn="r"/>
            <a:r>
              <a:rPr lang="en-US" sz="3200" b="1" dirty="0">
                <a:latin typeface="Tahoma" panose="020B0604030504040204" pitchFamily="34" charset="0"/>
                <a:ea typeface="Tahoma" panose="020B0604030504040204" pitchFamily="34" charset="0"/>
                <a:cs typeface="Tahoma" panose="020B0604030504040204" pitchFamily="34" charset="0"/>
              </a:rPr>
              <a:t>Federal Emergency</a:t>
            </a:r>
            <a:br>
              <a:rPr lang="en-US" sz="32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 Declarations (2020)</a:t>
            </a:r>
          </a:p>
        </p:txBody>
      </p:sp>
      <p:sp>
        <p:nvSpPr>
          <p:cNvPr id="4" name="Right Arrow 3"/>
          <p:cNvSpPr/>
          <p:nvPr/>
        </p:nvSpPr>
        <p:spPr>
          <a:xfrm>
            <a:off x="457199" y="1245726"/>
            <a:ext cx="8677835" cy="455825"/>
          </a:xfrm>
          <a:prstGeom prst="rightArrow">
            <a:avLst/>
          </a:prstGeom>
          <a:solidFill>
            <a:schemeClr val="tx1">
              <a:lumMod val="65000"/>
              <a:lumOff val="35000"/>
            </a:schemeClr>
          </a:solidFill>
          <a:ln w="28575"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EBD8C68-5EC1-366E-B4F2-A11D6A3EF2B6}"/>
              </a:ext>
            </a:extLst>
          </p:cNvPr>
          <p:cNvSpPr txBox="1"/>
          <p:nvPr/>
        </p:nvSpPr>
        <p:spPr>
          <a:xfrm>
            <a:off x="613638" y="6225094"/>
            <a:ext cx="6164351" cy="584775"/>
          </a:xfrm>
          <a:prstGeom prst="rect">
            <a:avLst/>
          </a:prstGeom>
          <a:noFill/>
        </p:spPr>
        <p:txBody>
          <a:bodyPr wrap="square" rtlCol="0">
            <a:spAutoFit/>
          </a:bodyPr>
          <a:lstStyle/>
          <a:p>
            <a:r>
              <a:rPr lang="en-US" sz="1600" b="1" dirty="0"/>
              <a:t>Source: </a:t>
            </a:r>
            <a:r>
              <a:rPr lang="en-US" sz="1600" dirty="0"/>
              <a:t>https://www.networkforphl.org/wp-content/uploads/2021/03/Western-Region-Primer-COVID-002.pdf</a:t>
            </a:r>
          </a:p>
        </p:txBody>
      </p:sp>
      <p:pic>
        <p:nvPicPr>
          <p:cNvPr id="11" name="Picture 10" descr="The Network for Public Health Law | Michigan Association for Local Public  Health">
            <a:extLst>
              <a:ext uri="{FF2B5EF4-FFF2-40B4-BE49-F238E27FC236}">
                <a16:creationId xmlns:a16="http://schemas.microsoft.com/office/drawing/2014/main" id="{B573F55A-DEA7-73CA-BC51-DA4EB38C101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52995" y="6268221"/>
            <a:ext cx="2826266" cy="589779"/>
          </a:xfrm>
          <a:prstGeom prst="rect">
            <a:avLst/>
          </a:prstGeom>
          <a:noFill/>
          <a:ln>
            <a:noFill/>
          </a:ln>
        </p:spPr>
      </p:pic>
    </p:spTree>
    <p:extLst>
      <p:ext uri="{BB962C8B-B14F-4D97-AF65-F5344CB8AC3E}">
        <p14:creationId xmlns:p14="http://schemas.microsoft.com/office/powerpoint/2010/main" val="281079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2800" b="1" dirty="0">
                <a:latin typeface="Tahoma" panose="020B0604030504040204" pitchFamily="34" charset="0"/>
                <a:ea typeface="Tahoma" panose="020B0604030504040204" pitchFamily="34" charset="0"/>
                <a:cs typeface="Tahoma" panose="020B0604030504040204" pitchFamily="34" charset="0"/>
              </a:rPr>
              <a:t>Public Health Emergency (PHE)</a:t>
            </a:r>
          </a:p>
        </p:txBody>
      </p:sp>
      <p:sp>
        <p:nvSpPr>
          <p:cNvPr id="8" name="Content Placeholder 7"/>
          <p:cNvSpPr>
            <a:spLocks noGrp="1"/>
          </p:cNvSpPr>
          <p:nvPr>
            <p:ph idx="1"/>
          </p:nvPr>
        </p:nvSpPr>
        <p:spPr>
          <a:xfrm>
            <a:off x="609600" y="1600200"/>
            <a:ext cx="8458200" cy="5181600"/>
          </a:xfrm>
        </p:spPr>
        <p:txBody>
          <a:bodyPr>
            <a:norm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Jan. 31, 2020: </a:t>
            </a:r>
            <a:r>
              <a:rPr lang="en-US" sz="2400" dirty="0">
                <a:latin typeface="Tahoma" panose="020B0604030504040204" pitchFamily="34" charset="0"/>
                <a:ea typeface="Tahoma" panose="020B0604030504040204" pitchFamily="34" charset="0"/>
                <a:cs typeface="Tahoma" panose="020B0604030504040204" pitchFamily="34" charset="0"/>
              </a:rPr>
              <a:t>HHS declares </a:t>
            </a:r>
            <a:r>
              <a:rPr lang="en-US" sz="2400" b="1" dirty="0">
                <a:latin typeface="Tahoma" panose="020B0604030504040204" pitchFamily="34" charset="0"/>
                <a:ea typeface="Tahoma" panose="020B0604030504040204" pitchFamily="34" charset="0"/>
                <a:cs typeface="Tahoma" panose="020B0604030504040204" pitchFamily="34" charset="0"/>
              </a:rPr>
              <a:t>Public Health Emergency (PHE) </a:t>
            </a:r>
            <a:r>
              <a:rPr lang="en-US" sz="2400" dirty="0">
                <a:latin typeface="Tahoma" panose="020B0604030504040204" pitchFamily="34" charset="0"/>
                <a:ea typeface="Tahoma" panose="020B0604030504040204" pitchFamily="34" charset="0"/>
                <a:cs typeface="Tahoma" panose="020B0604030504040204" pitchFamily="34" charset="0"/>
              </a:rPr>
              <a:t>pursuant to sec. 319 of the </a:t>
            </a:r>
            <a:r>
              <a:rPr lang="en-US" sz="2400" b="1" dirty="0">
                <a:latin typeface="Tahoma" panose="020B0604030504040204" pitchFamily="34" charset="0"/>
                <a:ea typeface="Tahoma" panose="020B0604030504040204" pitchFamily="34" charset="0"/>
                <a:cs typeface="Tahoma" panose="020B0604030504040204" pitchFamily="34" charset="0"/>
              </a:rPr>
              <a:t>Public Health Service Act (PHSA)</a:t>
            </a:r>
            <a:r>
              <a:rPr lang="en-US" sz="2400" dirty="0">
                <a:latin typeface="Tahoma" panose="020B0604030504040204" pitchFamily="34" charset="0"/>
                <a:ea typeface="Tahoma" panose="020B0604030504040204" pitchFamily="34" charset="0"/>
                <a:cs typeface="Tahoma" panose="020B0604030504040204" pitchFamily="34" charset="0"/>
              </a:rPr>
              <a:t>, 42 U.S.C. § 201 (2000). </a:t>
            </a:r>
          </a:p>
          <a:p>
            <a:r>
              <a:rPr lang="en-US" sz="2400" dirty="0">
                <a:latin typeface="Tahoma" panose="020B0604030504040204" pitchFamily="34" charset="0"/>
                <a:ea typeface="Tahoma" panose="020B0604030504040204" pitchFamily="34" charset="0"/>
                <a:cs typeface="Tahoma" panose="020B0604030504040204" pitchFamily="34" charset="0"/>
              </a:rPr>
              <a:t>The PHE has been renewed </a:t>
            </a:r>
            <a:r>
              <a:rPr lang="en-US" sz="2400" b="1" dirty="0">
                <a:latin typeface="Tahoma" panose="020B0604030504040204" pitchFamily="34" charset="0"/>
                <a:ea typeface="Tahoma" panose="020B0604030504040204" pitchFamily="34" charset="0"/>
                <a:cs typeface="Tahoma" panose="020B0604030504040204" pitchFamily="34" charset="0"/>
              </a:rPr>
              <a:t>every 90 days since</a:t>
            </a:r>
            <a:r>
              <a:rPr lang="en-US" sz="2400" dirty="0">
                <a:latin typeface="Tahoma" panose="020B0604030504040204" pitchFamily="34" charset="0"/>
                <a:ea typeface="Tahoma" panose="020B0604030504040204" pitchFamily="34" charset="0"/>
                <a:cs typeface="Tahoma" panose="020B0604030504040204" pitchFamily="34" charset="0"/>
              </a:rPr>
              <a:t>, for a total of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1,196 days </a:t>
            </a:r>
            <a:r>
              <a:rPr lang="en-US" sz="2400" dirty="0">
                <a:latin typeface="Tahoma" panose="020B0604030504040204" pitchFamily="34" charset="0"/>
                <a:ea typeface="Tahoma" panose="020B0604030504040204" pitchFamily="34" charset="0"/>
                <a:cs typeface="Tahoma" panose="020B0604030504040204" pitchFamily="34" charset="0"/>
              </a:rPr>
              <a:t>on May 11, 2023.</a:t>
            </a:r>
          </a:p>
          <a:p>
            <a:r>
              <a:rPr lang="en-US" sz="2400" dirty="0">
                <a:latin typeface="Tahoma" panose="020B0604030504040204" pitchFamily="34" charset="0"/>
                <a:ea typeface="Tahoma" panose="020B0604030504040204" pitchFamily="34" charset="0"/>
                <a:cs typeface="Tahoma" panose="020B0604030504040204" pitchFamily="34" charset="0"/>
              </a:rPr>
              <a:t>The PHSA:</a:t>
            </a:r>
          </a:p>
          <a:p>
            <a:pPr lvl="1"/>
            <a:r>
              <a:rPr lang="en-US" sz="2400" dirty="0">
                <a:latin typeface="Tahoma" panose="020B0604030504040204" pitchFamily="34" charset="0"/>
                <a:ea typeface="Tahoma" panose="020B0604030504040204" pitchFamily="34" charset="0"/>
                <a:cs typeface="Tahoma" panose="020B0604030504040204" pitchFamily="34" charset="0"/>
              </a:rPr>
              <a:t>Permits federal law waivers and flexibilities (e.g., CMS sec. 1135)</a:t>
            </a:r>
          </a:p>
          <a:p>
            <a:pPr lvl="1"/>
            <a:r>
              <a:rPr lang="en-US" sz="2400" dirty="0">
                <a:latin typeface="Tahoma" panose="020B0604030504040204" pitchFamily="34" charset="0"/>
                <a:ea typeface="Tahoma" panose="020B0604030504040204" pitchFamily="34" charset="0"/>
                <a:cs typeface="Tahoma" panose="020B0604030504040204" pitchFamily="34" charset="0"/>
              </a:rPr>
              <a:t>Facilitates interjurisdictional coordination</a:t>
            </a:r>
          </a:p>
          <a:p>
            <a:pPr lvl="1"/>
            <a:r>
              <a:rPr lang="en-US" sz="2400" dirty="0">
                <a:latin typeface="Tahoma" panose="020B0604030504040204" pitchFamily="34" charset="0"/>
                <a:ea typeface="Tahoma" panose="020B0604030504040204" pitchFamily="34" charset="0"/>
                <a:cs typeface="Tahoma" panose="020B0604030504040204" pitchFamily="34" charset="0"/>
              </a:rPr>
              <a:t>Supports medical countermeasures and social distancing</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29</a:t>
            </a:fld>
            <a:endParaRPr lang="en-US" dirty="0">
              <a:solidFill>
                <a:srgbClr val="FFC627"/>
              </a:solidFill>
            </a:endParaRPr>
          </a:p>
        </p:txBody>
      </p:sp>
    </p:spTree>
    <p:extLst>
      <p:ext uri="{BB962C8B-B14F-4D97-AF65-F5344CB8AC3E}">
        <p14:creationId xmlns:p14="http://schemas.microsoft.com/office/powerpoint/2010/main" val="343689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59" y="2116458"/>
            <a:ext cx="4469702" cy="288541"/>
          </a:xfrm>
        </p:spPr>
        <p:txBody>
          <a:bodyPr/>
          <a:lstStyle/>
          <a:p>
            <a:r>
              <a:rPr lang="en-US" sz="1875" dirty="0"/>
              <a:t>Presenter</a:t>
            </a:r>
          </a:p>
        </p:txBody>
      </p:sp>
      <p:sp>
        <p:nvSpPr>
          <p:cNvPr id="5" name="Slide Number Placeholder 4"/>
          <p:cNvSpPr>
            <a:spLocks noGrp="1"/>
          </p:cNvSpPr>
          <p:nvPr>
            <p:ph type="sldNum" sz="quarter" idx="12"/>
          </p:nvPr>
        </p:nvSpPr>
        <p:spPr/>
        <p:txBody>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A4AE216E-30EE-794D-82EB-E7F5CCC91463}" type="slidenum">
              <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rPr>
              <a:pPr marL="0" marR="0" lvl="0" indent="0" algn="ctr" defTabSz="257175" rtl="0" eaLnBrk="1" fontAlgn="base" latinLnBrk="0" hangingPunct="1">
                <a:lnSpc>
                  <a:spcPct val="100000"/>
                </a:lnSpc>
                <a:spcBef>
                  <a:spcPct val="0"/>
                </a:spcBef>
                <a:spcAft>
                  <a:spcPct val="0"/>
                </a:spcAft>
                <a:buClrTx/>
                <a:buSzTx/>
                <a:buFontTx/>
                <a:buNone/>
                <a:tabLst/>
                <a:defRPr/>
              </a:pPr>
              <a:t>3</a:t>
            </a:fld>
            <a:endPar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endParaRPr>
          </a:p>
        </p:txBody>
      </p:sp>
      <p:sp>
        <p:nvSpPr>
          <p:cNvPr id="6" name="Rectangle 5"/>
          <p:cNvSpPr/>
          <p:nvPr/>
        </p:nvSpPr>
        <p:spPr>
          <a:xfrm>
            <a:off x="3748919" y="2782890"/>
            <a:ext cx="4738438" cy="12464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563"/>
              </a:spcAft>
              <a:buClrTx/>
              <a:buSzTx/>
              <a:buFontTx/>
              <a:buNone/>
              <a:tabLst/>
              <a:defRPr/>
            </a:pP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Lawrence </a:t>
            </a:r>
            <a:r>
              <a:rPr kumimoji="0" lang="en-US" sz="1875" b="1" i="0" u="none" strike="noStrike" kern="1200" cap="none" spc="0" normalizeH="0" baseline="0" noProof="0" dirty="0" err="1">
                <a:ln>
                  <a:noFill/>
                </a:ln>
                <a:solidFill>
                  <a:srgbClr val="008877"/>
                </a:solidFill>
                <a:effectLst/>
                <a:uLnTx/>
                <a:uFillTx/>
                <a:latin typeface="Arial"/>
                <a:ea typeface="MS PGothic" pitchFamily="34" charset="-128"/>
                <a:cs typeface="+mn-cs"/>
              </a:rPr>
              <a:t>Gostin</a:t>
            </a: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 </a:t>
            </a:r>
            <a:r>
              <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rPr>
              <a:t>J.D., LL.D, Founding O’Neill Chair in Global Health Law; Faculty Director, O’Neill Institute; Director, WHO Collaborating Center on Global Health Law</a:t>
            </a:r>
          </a:p>
        </p:txBody>
      </p:sp>
      <p:pic>
        <p:nvPicPr>
          <p:cNvPr id="4" name="Picture 3">
            <a:extLst>
              <a:ext uri="{FF2B5EF4-FFF2-40B4-BE49-F238E27FC236}">
                <a16:creationId xmlns:a16="http://schemas.microsoft.com/office/drawing/2014/main" id="{FCA0F450-3C9C-6382-31F7-02BF6291073B}"/>
              </a:ext>
            </a:extLst>
          </p:cNvPr>
          <p:cNvPicPr>
            <a:picLocks noChangeAspect="1"/>
          </p:cNvPicPr>
          <p:nvPr/>
        </p:nvPicPr>
        <p:blipFill rotWithShape="1">
          <a:blip r:embed="rId3"/>
          <a:srcRect b="18565"/>
          <a:stretch/>
        </p:blipFill>
        <p:spPr>
          <a:xfrm>
            <a:off x="1744859" y="2488373"/>
            <a:ext cx="1878330" cy="1835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69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PHE</a:t>
            </a:r>
          </a:p>
        </p:txBody>
      </p:sp>
      <p:sp>
        <p:nvSpPr>
          <p:cNvPr id="8" name="Content Placeholder 7"/>
          <p:cNvSpPr>
            <a:spLocks noGrp="1"/>
          </p:cNvSpPr>
          <p:nvPr>
            <p:ph idx="1"/>
          </p:nvPr>
        </p:nvSpPr>
        <p:spPr>
          <a:xfrm>
            <a:off x="609600" y="1600200"/>
            <a:ext cx="8458200" cy="5181600"/>
          </a:xfrm>
        </p:spPr>
        <p:txBody>
          <a:bodyPr>
            <a:normAutofit/>
          </a:bodyPr>
          <a:lstStyle/>
          <a:p>
            <a:pPr marL="342900" indent="-571500">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Jan. 30, 2023: </a:t>
            </a:r>
            <a:r>
              <a:rPr lang="en-US" sz="2800" b="0" dirty="0">
                <a:latin typeface="Tahoma" panose="020B0604030504040204" pitchFamily="34" charset="0"/>
                <a:ea typeface="Tahoma" panose="020B0604030504040204" pitchFamily="34" charset="0"/>
                <a:cs typeface="Tahoma" panose="020B0604030504040204" pitchFamily="34" charset="0"/>
              </a:rPr>
              <a:t>White House </a:t>
            </a:r>
            <a:r>
              <a:rPr lang="en-US" sz="2800" dirty="0">
                <a:latin typeface="Tahoma" panose="020B0604030504040204" pitchFamily="34" charset="0"/>
                <a:ea typeface="Tahoma" panose="020B0604030504040204" pitchFamily="34" charset="0"/>
                <a:cs typeface="Tahoma" panose="020B0604030504040204" pitchFamily="34" charset="0"/>
                <a:hlinkClick r:id="rId3"/>
              </a:rPr>
              <a:t>announces</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0" dirty="0">
                <a:latin typeface="Tahoma" panose="020B0604030504040204" pitchFamily="34" charset="0"/>
                <a:ea typeface="Tahoma" panose="020B0604030504040204" pitchFamily="34" charset="0"/>
                <a:cs typeface="Tahoma" panose="020B0604030504040204" pitchFamily="34" charset="0"/>
              </a:rPr>
              <a:t>PHE will end on May 11, 2023.</a:t>
            </a:r>
          </a:p>
          <a:p>
            <a:pPr marL="342900" indent="-571500">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Feb. 9, 2023: </a:t>
            </a:r>
            <a:r>
              <a:rPr lang="en-US" sz="2800" b="0" dirty="0">
                <a:latin typeface="Tahoma" panose="020B0604030504040204" pitchFamily="34" charset="0"/>
                <a:ea typeface="Tahoma" panose="020B0604030504040204" pitchFamily="34" charset="0"/>
                <a:cs typeface="Tahoma" panose="020B0604030504040204" pitchFamily="34" charset="0"/>
              </a:rPr>
              <a:t>HHS Secretary Becerra sends </a:t>
            </a:r>
            <a:r>
              <a:rPr lang="en-US" sz="2800" dirty="0">
                <a:latin typeface="Tahoma" panose="020B0604030504040204" pitchFamily="34" charset="0"/>
                <a:ea typeface="Tahoma" panose="020B0604030504040204" pitchFamily="34" charset="0"/>
                <a:cs typeface="Tahoma" panose="020B0604030504040204" pitchFamily="34" charset="0"/>
                <a:hlinkClick r:id="rId4"/>
              </a:rPr>
              <a:t>letter</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0" dirty="0">
                <a:latin typeface="Tahoma" panose="020B0604030504040204" pitchFamily="34" charset="0"/>
                <a:ea typeface="Tahoma" panose="020B0604030504040204" pitchFamily="34" charset="0"/>
                <a:cs typeface="Tahoma" panose="020B0604030504040204" pitchFamily="34" charset="0"/>
              </a:rPr>
              <a:t>to governors announcing</a:t>
            </a:r>
            <a:r>
              <a:rPr lang="en-US" sz="2800" dirty="0">
                <a:latin typeface="Tahoma" panose="020B0604030504040204" pitchFamily="34" charset="0"/>
                <a:ea typeface="Tahoma" panose="020B0604030504040204" pitchFamily="34" charset="0"/>
                <a:cs typeface="Tahoma" panose="020B0604030504040204" pitchFamily="34" charset="0"/>
              </a:rPr>
              <a:t> final renewal </a:t>
            </a:r>
            <a:r>
              <a:rPr lang="en-US" sz="2800" b="0" dirty="0">
                <a:latin typeface="Tahoma" panose="020B0604030504040204" pitchFamily="34" charset="0"/>
                <a:ea typeface="Tahoma" panose="020B0604030504040204" pitchFamily="34" charset="0"/>
                <a:cs typeface="Tahoma" panose="020B0604030504040204" pitchFamily="34" charset="0"/>
              </a:rPr>
              <a:t>of PHE on Feb. 11, to </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end May 11, 2023</a:t>
            </a:r>
            <a:r>
              <a:rPr lang="en-US" sz="2800" dirty="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30</a:t>
            </a:fld>
            <a:endParaRPr lang="en-US" dirty="0">
              <a:solidFill>
                <a:srgbClr val="FFC627"/>
              </a:solidFill>
            </a:endParaRPr>
          </a:p>
        </p:txBody>
      </p:sp>
      <p:pic>
        <p:nvPicPr>
          <p:cNvPr id="5" name="Picture 4" descr="A picture containing text, yellow, sign&#10;&#10;Description automatically generated">
            <a:extLst>
              <a:ext uri="{FF2B5EF4-FFF2-40B4-BE49-F238E27FC236}">
                <a16:creationId xmlns:a16="http://schemas.microsoft.com/office/drawing/2014/main" id="{9E41CC22-37D2-2CB3-5BB4-737CE5951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304" y="4191000"/>
            <a:ext cx="2389313" cy="2389313"/>
          </a:xfrm>
          <a:prstGeom prst="rect">
            <a:avLst/>
          </a:prstGeom>
        </p:spPr>
      </p:pic>
      <p:pic>
        <p:nvPicPr>
          <p:cNvPr id="7" name="Picture 6" descr="Logo&#10;&#10;Description automatically generated">
            <a:extLst>
              <a:ext uri="{FF2B5EF4-FFF2-40B4-BE49-F238E27FC236}">
                <a16:creationId xmlns:a16="http://schemas.microsoft.com/office/drawing/2014/main" id="{FE2E95A4-7BEC-2663-5DDA-7E8CFD75E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386" y="4190999"/>
            <a:ext cx="2293801" cy="2293801"/>
          </a:xfrm>
          <a:prstGeom prst="rect">
            <a:avLst/>
          </a:prstGeom>
        </p:spPr>
      </p:pic>
    </p:spTree>
    <p:extLst>
      <p:ext uri="{BB962C8B-B14F-4D97-AF65-F5344CB8AC3E}">
        <p14:creationId xmlns:p14="http://schemas.microsoft.com/office/powerpoint/2010/main" val="3423609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2800" b="1" dirty="0">
                <a:latin typeface="Tahoma" panose="020B0604030504040204" pitchFamily="34" charset="0"/>
                <a:ea typeface="Tahoma" panose="020B0604030504040204" pitchFamily="34" charset="0"/>
                <a:cs typeface="Tahoma" panose="020B0604030504040204" pitchFamily="34" charset="0"/>
              </a:rPr>
              <a:t>Public Readiness and Emergency Preparedness (PREP) Act of 2005</a:t>
            </a:r>
          </a:p>
        </p:txBody>
      </p:sp>
      <p:sp>
        <p:nvSpPr>
          <p:cNvPr id="8" name="Content Placeholder 7"/>
          <p:cNvSpPr>
            <a:spLocks noGrp="1"/>
          </p:cNvSpPr>
          <p:nvPr>
            <p:ph idx="1"/>
          </p:nvPr>
        </p:nvSpPr>
        <p:spPr>
          <a:xfrm>
            <a:off x="609600" y="1600200"/>
            <a:ext cx="8458200" cy="5181600"/>
          </a:xfrm>
        </p:spPr>
        <p:txBody>
          <a:bodyPr>
            <a:normAutofit/>
          </a:bodyPr>
          <a:lstStyle/>
          <a:p>
            <a:pPr marL="342900" indent="-571500">
              <a:buFont typeface="Arial" panose="020B0604020202020204" pitchFamily="34" charset="0"/>
              <a:buChar char="•"/>
            </a:pPr>
            <a:r>
              <a:rPr lang="en-US" sz="3600" b="1" dirty="0">
                <a:latin typeface="Tahoma" panose="020B0604030504040204" pitchFamily="34" charset="0"/>
                <a:ea typeface="Tahoma" panose="020B0604030504040204" pitchFamily="34" charset="0"/>
                <a:cs typeface="Tahoma" panose="020B0604030504040204" pitchFamily="34" charset="0"/>
              </a:rPr>
              <a:t>Feb. 4, 2020: </a:t>
            </a:r>
            <a:r>
              <a:rPr lang="en-US" sz="3600" b="0" dirty="0">
                <a:latin typeface="Tahoma" panose="020B0604030504040204" pitchFamily="34" charset="0"/>
                <a:ea typeface="Tahoma" panose="020B0604030504040204" pitchFamily="34" charset="0"/>
                <a:cs typeface="Tahoma" panose="020B0604030504040204" pitchFamily="34" charset="0"/>
              </a:rPr>
              <a:t>HHS Secretary issues PREP Act declaration pursuant to sec. 319F-3 of the</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b="1" dirty="0">
                <a:latin typeface="Tahoma" panose="020B0604030504040204" pitchFamily="34" charset="0"/>
                <a:ea typeface="Tahoma" panose="020B0604030504040204" pitchFamily="34" charset="0"/>
                <a:cs typeface="Tahoma" panose="020B0604030504040204" pitchFamily="34" charset="0"/>
              </a:rPr>
              <a:t>Public Health Service Act </a:t>
            </a:r>
            <a:r>
              <a:rPr lang="en-US" sz="3600" b="0" dirty="0">
                <a:latin typeface="Tahoma" panose="020B0604030504040204" pitchFamily="34" charset="0"/>
                <a:ea typeface="Tahoma" panose="020B0604030504040204" pitchFamily="34" charset="0"/>
                <a:cs typeface="Tahoma" panose="020B0604030504040204" pitchFamily="34" charset="0"/>
              </a:rPr>
              <a:t>of 2005.</a:t>
            </a:r>
          </a:p>
          <a:p>
            <a:pPr marL="342900" indent="-571500">
              <a:buFont typeface="Arial" panose="020B0604020202020204" pitchFamily="34" charset="0"/>
              <a:buChar char="•"/>
            </a:pPr>
            <a:r>
              <a:rPr lang="en-US" sz="3600" b="0" dirty="0">
                <a:latin typeface="Tahoma" panose="020B0604030504040204" pitchFamily="34" charset="0"/>
                <a:ea typeface="Tahoma" panose="020B0604030504040204" pitchFamily="34" charset="0"/>
                <a:cs typeface="Tahoma" panose="020B0604030504040204" pitchFamily="34" charset="0"/>
              </a:rPr>
              <a:t>The PREP Act provides </a:t>
            </a:r>
            <a:r>
              <a:rPr lang="en-US" sz="3600" b="1" dirty="0">
                <a:latin typeface="Tahoma" panose="020B0604030504040204" pitchFamily="34" charset="0"/>
                <a:ea typeface="Tahoma" panose="020B0604030504040204" pitchFamily="34" charset="0"/>
                <a:cs typeface="Tahoma" panose="020B0604030504040204" pitchFamily="34" charset="0"/>
              </a:rPr>
              <a:t>liability immunity </a:t>
            </a:r>
            <a:r>
              <a:rPr lang="en-US" sz="3600" b="0" dirty="0">
                <a:latin typeface="Tahoma" panose="020B0604030504040204" pitchFamily="34" charset="0"/>
                <a:ea typeface="Tahoma" panose="020B0604030504040204" pitchFamily="34" charset="0"/>
                <a:cs typeface="Tahoma" panose="020B0604030504040204" pitchFamily="34" charset="0"/>
              </a:rPr>
              <a:t>for COVID-related health care activities (e.g., HCWs, facilities, countermeasures).</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31</a:t>
            </a:fld>
            <a:endParaRPr lang="en-US" dirty="0">
              <a:solidFill>
                <a:srgbClr val="FFC627"/>
              </a:solidFill>
            </a:endParaRPr>
          </a:p>
        </p:txBody>
      </p:sp>
    </p:spTree>
    <p:extLst>
      <p:ext uri="{BB962C8B-B14F-4D97-AF65-F5344CB8AC3E}">
        <p14:creationId xmlns:p14="http://schemas.microsoft.com/office/powerpoint/2010/main" val="340980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PREP Act</a:t>
            </a:r>
          </a:p>
        </p:txBody>
      </p:sp>
      <p:sp>
        <p:nvSpPr>
          <p:cNvPr id="8" name="Content Placeholder 7"/>
          <p:cNvSpPr>
            <a:spLocks noGrp="1"/>
          </p:cNvSpPr>
          <p:nvPr>
            <p:ph idx="1"/>
          </p:nvPr>
        </p:nvSpPr>
        <p:spPr>
          <a:xfrm>
            <a:off x="609600" y="1600200"/>
            <a:ext cx="8458200" cy="518160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April 14, 2023: </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HHS Secretary Becerra sends </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letter</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 governors confirming that the PREP Act declaration </a:t>
            </a: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will extend past May 11</a:t>
            </a:r>
            <a:r>
              <a:rPr kumimoji="0" lang="en-US"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32</a:t>
            </a:fld>
            <a:endParaRPr lang="en-US" dirty="0">
              <a:solidFill>
                <a:srgbClr val="FFC627"/>
              </a:solidFill>
            </a:endParaRPr>
          </a:p>
        </p:txBody>
      </p:sp>
      <p:pic>
        <p:nvPicPr>
          <p:cNvPr id="7" name="Picture 6" descr="Logo&#10;&#10;Description automatically generated">
            <a:extLst>
              <a:ext uri="{FF2B5EF4-FFF2-40B4-BE49-F238E27FC236}">
                <a16:creationId xmlns:a16="http://schemas.microsoft.com/office/drawing/2014/main" id="{FE2E95A4-7BEC-2663-5DDA-7E8CFD75E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499" y="3429000"/>
            <a:ext cx="2293801" cy="2293801"/>
          </a:xfrm>
          <a:prstGeom prst="rect">
            <a:avLst/>
          </a:prstGeom>
        </p:spPr>
      </p:pic>
    </p:spTree>
    <p:extLst>
      <p:ext uri="{BB962C8B-B14F-4D97-AF65-F5344CB8AC3E}">
        <p14:creationId xmlns:p14="http://schemas.microsoft.com/office/powerpoint/2010/main" val="145774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200" b="1" dirty="0">
                <a:latin typeface="Tahoma" panose="020B0604030504040204" pitchFamily="34" charset="0"/>
                <a:ea typeface="Tahoma" panose="020B0604030504040204" pitchFamily="34" charset="0"/>
                <a:cs typeface="Tahoma" panose="020B0604030504040204" pitchFamily="34" charset="0"/>
              </a:rPr>
              <a:t>FDA Emergency Use </a:t>
            </a:r>
            <a:br>
              <a:rPr lang="en-US" sz="3200" b="1" dirty="0">
                <a:latin typeface="Tahoma" panose="020B0604030504040204" pitchFamily="34" charset="0"/>
                <a:ea typeface="Tahoma" panose="020B0604030504040204" pitchFamily="34" charset="0"/>
                <a:cs typeface="Tahoma" panose="020B0604030504040204" pitchFamily="34" charset="0"/>
              </a:rPr>
            </a:br>
            <a:r>
              <a:rPr lang="en-US" sz="3200" b="1" dirty="0">
                <a:latin typeface="Tahoma" panose="020B0604030504040204" pitchFamily="34" charset="0"/>
                <a:ea typeface="Tahoma" panose="020B0604030504040204" pitchFamily="34" charset="0"/>
                <a:cs typeface="Tahoma" panose="020B0604030504040204" pitchFamily="34" charset="0"/>
              </a:rPr>
              <a:t>Authorizations (EUAs)</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Feb. 7, 2020: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HHS Secretary issues a notice pursuant to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sec. 564</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the </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Federal Food, Drug, &amp; Cosmetic (FD&amp;C) Act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authorizing emergency use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4"/>
              </a:rPr>
              <a:t>EUA</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“in vitro diagnostics” for detection or diagnosis of COVID-19.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EUAs require a pre-determined emergency (e.g., PHE) to authorize such countermeasures.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Legally separate from PHE.</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33</a:t>
            </a:fld>
            <a:endParaRPr lang="en-US" dirty="0">
              <a:solidFill>
                <a:srgbClr val="FFC627"/>
              </a:solidFill>
            </a:endParaRPr>
          </a:p>
        </p:txBody>
      </p:sp>
      <p:pic>
        <p:nvPicPr>
          <p:cNvPr id="3" name="Picture 2" descr="Logo&#10;&#10;Description automatically generated">
            <a:extLst>
              <a:ext uri="{FF2B5EF4-FFF2-40B4-BE49-F238E27FC236}">
                <a16:creationId xmlns:a16="http://schemas.microsoft.com/office/drawing/2014/main" id="{6F687233-DE66-CBA7-41F6-1BE80360F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698" y="4883397"/>
            <a:ext cx="2582004" cy="1936503"/>
          </a:xfrm>
          <a:prstGeom prst="rect">
            <a:avLst/>
          </a:prstGeom>
        </p:spPr>
      </p:pic>
    </p:spTree>
    <p:extLst>
      <p:ext uri="{BB962C8B-B14F-4D97-AF65-F5344CB8AC3E}">
        <p14:creationId xmlns:p14="http://schemas.microsoft.com/office/powerpoint/2010/main" val="1407019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EUAs</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March 2023 FDA Guidance</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outlines phased transition plan for manufacturers, health care facilities and providers, and others.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Phase 1: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Implementation Date: May 11, 2023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Adverse reporting requirements to prepare for phase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Phase 2: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90 days after implementation date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Corrections and removals or registration and listing requirements for manufacturers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Phase 3: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180 days after implementation date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“FDA does not intend to object to continued distribution of devices within the scope of this guidance”</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34</a:t>
            </a:fld>
            <a:endParaRPr lang="en-US" dirty="0">
              <a:solidFill>
                <a:srgbClr val="FFC627"/>
              </a:solidFill>
            </a:endParaRPr>
          </a:p>
        </p:txBody>
      </p:sp>
    </p:spTree>
    <p:extLst>
      <p:ext uri="{BB962C8B-B14F-4D97-AF65-F5344CB8AC3E}">
        <p14:creationId xmlns:p14="http://schemas.microsoft.com/office/powerpoint/2010/main" val="4103738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Stafford Act &amp; National Emergencies Act</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March 13, 2020: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President Trump declares </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dual emergencies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via the </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National Emergencies Act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&amp; § 501(b) of the </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Stafford Act</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National Emergency may be terminated by a joint resolution of Congress or non-renewal.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national emergencies: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Authorize FEMA Disaster Relief Fund access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Allows federal reimbursement of eligible state response measures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Permits federal law waivers and flexibilities </a:t>
            </a:r>
            <a:b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(e.g., Medicare, Medicaid, CHIP, HIPAA)</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35</a:t>
            </a:fld>
            <a:endParaRPr lang="en-US" dirty="0">
              <a:solidFill>
                <a:srgbClr val="FFC627"/>
              </a:solidFill>
            </a:endParaRPr>
          </a:p>
        </p:txBody>
      </p:sp>
    </p:spTree>
    <p:extLst>
      <p:ext uri="{BB962C8B-B14F-4D97-AF65-F5344CB8AC3E}">
        <p14:creationId xmlns:p14="http://schemas.microsoft.com/office/powerpoint/2010/main" val="3681610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National Emergencies Act</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36</a:t>
            </a:fld>
            <a:endParaRPr lang="en-US" dirty="0">
              <a:solidFill>
                <a:srgbClr val="FFC627"/>
              </a:solidFill>
            </a:endParaRPr>
          </a:p>
        </p:txBody>
      </p:sp>
      <p:sp>
        <p:nvSpPr>
          <p:cNvPr id="7" name="Content Placeholder 7">
            <a:extLst>
              <a:ext uri="{FF2B5EF4-FFF2-40B4-BE49-F238E27FC236}">
                <a16:creationId xmlns:a16="http://schemas.microsoft.com/office/drawing/2014/main" id="{255708FD-9BB1-8728-4AD2-5C1DF70393BC}"/>
              </a:ext>
            </a:extLst>
          </p:cNvPr>
          <p:cNvSpPr txBox="1">
            <a:spLocks/>
          </p:cNvSpPr>
          <p:nvPr/>
        </p:nvSpPr>
        <p:spPr>
          <a:xfrm>
            <a:off x="609600" y="1600200"/>
            <a:ext cx="84582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April 10, 2023: </a:t>
            </a:r>
            <a:r>
              <a:rPr lang="en-US" dirty="0">
                <a:latin typeface="Tahoma" panose="020B0604030504040204" pitchFamily="34" charset="0"/>
                <a:ea typeface="Tahoma" panose="020B0604030504040204" pitchFamily="34" charset="0"/>
                <a:cs typeface="Tahoma" panose="020B0604030504040204" pitchFamily="34" charset="0"/>
              </a:rPr>
              <a:t>President Biden signs </a:t>
            </a:r>
            <a:r>
              <a:rPr lang="en-US" dirty="0" err="1">
                <a:latin typeface="Tahoma" panose="020B0604030504040204" pitchFamily="34" charset="0"/>
                <a:ea typeface="Tahoma" panose="020B0604030504040204" pitchFamily="34" charset="0"/>
                <a:cs typeface="Tahoma" panose="020B0604030504040204" pitchFamily="34" charset="0"/>
                <a:hlinkClick r:id="rId3"/>
              </a:rPr>
              <a:t>H.J.Res</a:t>
            </a:r>
            <a:r>
              <a:rPr lang="en-US" dirty="0">
                <a:latin typeface="Tahoma" panose="020B0604030504040204" pitchFamily="34" charset="0"/>
                <a:ea typeface="Tahoma" panose="020B0604030504040204" pitchFamily="34" charset="0"/>
                <a:cs typeface="Tahoma" panose="020B0604030504040204" pitchFamily="34" charset="0"/>
                <a:hlinkClick r:id="rId3"/>
              </a:rPr>
              <a:t>. 7</a:t>
            </a:r>
            <a:r>
              <a:rPr lang="en-US" dirty="0">
                <a:latin typeface="Tahoma" panose="020B0604030504040204" pitchFamily="34" charset="0"/>
                <a:ea typeface="Tahoma" panose="020B0604030504040204" pitchFamily="34" charset="0"/>
                <a:cs typeface="Tahoma" panose="020B0604030504040204" pitchFamily="34" charset="0"/>
              </a:rPr>
              <a:t>, </a:t>
            </a:r>
            <a:r>
              <a:rPr lang="en-US" b="1" i="1" dirty="0">
                <a:solidFill>
                  <a:srgbClr val="C00000"/>
                </a:solidFill>
                <a:latin typeface="Tahoma" panose="020B0604030504040204" pitchFamily="34" charset="0"/>
                <a:ea typeface="Tahoma" panose="020B0604030504040204" pitchFamily="34" charset="0"/>
                <a:cs typeface="Tahoma" panose="020B0604030504040204" pitchFamily="34" charset="0"/>
              </a:rPr>
              <a:t>immediately ending </a:t>
            </a:r>
            <a:r>
              <a:rPr lang="en-US" dirty="0">
                <a:latin typeface="Tahoma" panose="020B0604030504040204" pitchFamily="34" charset="0"/>
                <a:ea typeface="Tahoma" panose="020B0604030504040204" pitchFamily="34" charset="0"/>
                <a:cs typeface="Tahoma" panose="020B0604030504040204" pitchFamily="34" charset="0"/>
              </a:rPr>
              <a:t>the national emergency declaration.</a:t>
            </a:r>
          </a:p>
        </p:txBody>
      </p:sp>
      <p:pic>
        <p:nvPicPr>
          <p:cNvPr id="9" name="Picture 8" descr="A picture containing indoor, hall, auditorium&#10;&#10;Description automatically generated">
            <a:extLst>
              <a:ext uri="{FF2B5EF4-FFF2-40B4-BE49-F238E27FC236}">
                <a16:creationId xmlns:a16="http://schemas.microsoft.com/office/drawing/2014/main" id="{0C4794C7-D05B-CB9E-6F99-9F932C861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921" y="2667000"/>
            <a:ext cx="5321011" cy="2986053"/>
          </a:xfrm>
          <a:prstGeom prst="rect">
            <a:avLst/>
          </a:prstGeom>
        </p:spPr>
      </p:pic>
      <p:pic>
        <p:nvPicPr>
          <p:cNvPr id="10" name="Picture 9" descr="A person in a suit and tie&#10;&#10;Description automatically generated with low confidence">
            <a:extLst>
              <a:ext uri="{FF2B5EF4-FFF2-40B4-BE49-F238E27FC236}">
                <a16:creationId xmlns:a16="http://schemas.microsoft.com/office/drawing/2014/main" id="{C49F92A5-1801-24D3-E6A4-8DCF0B0DB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27" y="3328122"/>
            <a:ext cx="4281055" cy="3210791"/>
          </a:xfrm>
          <a:prstGeom prst="rect">
            <a:avLst/>
          </a:prstGeom>
        </p:spPr>
      </p:pic>
    </p:spTree>
    <p:extLst>
      <p:ext uri="{BB962C8B-B14F-4D97-AF65-F5344CB8AC3E}">
        <p14:creationId xmlns:p14="http://schemas.microsoft.com/office/powerpoint/2010/main" val="940986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4000" b="1" dirty="0">
                <a:latin typeface="Tahoma" panose="020B0604030504040204" pitchFamily="34" charset="0"/>
                <a:ea typeface="Tahoma" panose="020B0604030504040204" pitchFamily="34" charset="0"/>
                <a:cs typeface="Tahoma" panose="020B0604030504040204" pitchFamily="34" charset="0"/>
              </a:rPr>
              <a:t>Defense Production Act </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of 1950 (DPA)</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37</a:t>
            </a:fld>
            <a:endParaRPr lang="en-US" dirty="0">
              <a:solidFill>
                <a:srgbClr val="FFC627"/>
              </a:solidFill>
            </a:endParaRPr>
          </a:p>
        </p:txBody>
      </p:sp>
      <p:sp>
        <p:nvSpPr>
          <p:cNvPr id="9" name="Content Placeholder 7">
            <a:extLst>
              <a:ext uri="{FF2B5EF4-FFF2-40B4-BE49-F238E27FC236}">
                <a16:creationId xmlns:a16="http://schemas.microsoft.com/office/drawing/2014/main" id="{396535B7-CB9E-BD66-876D-5D397279C702}"/>
              </a:ext>
            </a:extLst>
          </p:cNvPr>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March 20, 2020: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President Trump invokes DPA to compel U.S. manufacturers to produce scarce materials and resources (e.g., ventilators, PPE).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DPA authorizes the president to require private companies to accept and prioritize contracts for materials necessary for the national defense.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Legally separate from PHE.</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1503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Game Plan</a:t>
            </a:r>
          </a:p>
        </p:txBody>
      </p:sp>
      <p:sp>
        <p:nvSpPr>
          <p:cNvPr id="8" name="Content Placeholder 7"/>
          <p:cNvSpPr>
            <a:spLocks noGrp="1"/>
          </p:cNvSpPr>
          <p:nvPr>
            <p:ph idx="1"/>
          </p:nvPr>
        </p:nvSpPr>
        <p:spPr>
          <a:xfrm>
            <a:off x="609600" y="1219200"/>
            <a:ext cx="8458200" cy="5181600"/>
          </a:xfrm>
        </p:spPr>
        <p:txBody>
          <a:bodyPr>
            <a:normAutofit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Federal Emergency Declarations</a:t>
            </a:r>
          </a:p>
          <a:p>
            <a:pPr lvl="1"/>
            <a:r>
              <a:rPr lang="en-US" sz="2800" dirty="0">
                <a:latin typeface="Tahoma" panose="020B0604030504040204" pitchFamily="34" charset="0"/>
                <a:ea typeface="Tahoma" panose="020B0604030504040204" pitchFamily="34" charset="0"/>
                <a:cs typeface="Tahoma" panose="020B0604030504040204" pitchFamily="34" charset="0"/>
              </a:rPr>
              <a:t>Public Health Emergency (PHE)</a:t>
            </a:r>
          </a:p>
          <a:p>
            <a:pPr lvl="1"/>
            <a:r>
              <a:rPr lang="en-US" sz="2800" dirty="0">
                <a:latin typeface="Tahoma" panose="020B0604030504040204" pitchFamily="34" charset="0"/>
                <a:ea typeface="Tahoma" panose="020B0604030504040204" pitchFamily="34" charset="0"/>
                <a:cs typeface="Tahoma" panose="020B0604030504040204" pitchFamily="34" charset="0"/>
              </a:rPr>
              <a:t>PREP Act</a:t>
            </a:r>
          </a:p>
          <a:p>
            <a:pPr lvl="1"/>
            <a:r>
              <a:rPr lang="en-US" sz="2800" dirty="0">
                <a:latin typeface="Tahoma" panose="020B0604030504040204" pitchFamily="34" charset="0"/>
                <a:ea typeface="Tahoma" panose="020B0604030504040204" pitchFamily="34" charset="0"/>
                <a:cs typeface="Tahoma" panose="020B0604030504040204" pitchFamily="34" charset="0"/>
              </a:rPr>
              <a:t>FDA EUAs</a:t>
            </a:r>
          </a:p>
          <a:p>
            <a:pPr lvl="1"/>
            <a:r>
              <a:rPr lang="en-US" sz="2800" dirty="0">
                <a:latin typeface="Tahoma" panose="020B0604030504040204" pitchFamily="34" charset="0"/>
                <a:ea typeface="Tahoma" panose="020B0604030504040204" pitchFamily="34" charset="0"/>
                <a:cs typeface="Tahoma" panose="020B0604030504040204" pitchFamily="34" charset="0"/>
              </a:rPr>
              <a:t>Stafford Act</a:t>
            </a:r>
          </a:p>
          <a:p>
            <a:pPr lvl="1"/>
            <a:r>
              <a:rPr lang="en-US" sz="2800" dirty="0">
                <a:latin typeface="Tahoma" panose="020B0604030504040204" pitchFamily="34" charset="0"/>
                <a:ea typeface="Tahoma" panose="020B0604030504040204" pitchFamily="34" charset="0"/>
                <a:cs typeface="Tahoma" panose="020B0604030504040204" pitchFamily="34" charset="0"/>
              </a:rPr>
              <a:t>National Emergencies Act</a:t>
            </a:r>
          </a:p>
          <a:p>
            <a:pPr lvl="1"/>
            <a:r>
              <a:rPr lang="en-US" sz="2800" dirty="0">
                <a:latin typeface="Tahoma" panose="020B0604030504040204" pitchFamily="34" charset="0"/>
                <a:ea typeface="Tahoma" panose="020B0604030504040204" pitchFamily="34" charset="0"/>
                <a:cs typeface="Tahoma" panose="020B0604030504040204" pitchFamily="34" charset="0"/>
              </a:rPr>
              <a:t>Defense Production Act</a:t>
            </a:r>
          </a:p>
          <a:p>
            <a:r>
              <a:rPr lang="en-US" sz="2800" dirty="0">
                <a:latin typeface="Tahoma" panose="020B0604030504040204" pitchFamily="34" charset="0"/>
                <a:ea typeface="Tahoma" panose="020B0604030504040204" pitchFamily="34" charset="0"/>
                <a:cs typeface="Tahoma" panose="020B0604030504040204" pitchFamily="34" charset="0"/>
              </a:rPr>
              <a:t>Legal Landscape Post-PHE</a:t>
            </a:r>
          </a:p>
          <a:p>
            <a:pPr lvl="1"/>
            <a:r>
              <a:rPr lang="en-US" sz="2800" dirty="0">
                <a:latin typeface="Tahoma" panose="020B0604030504040204" pitchFamily="34" charset="0"/>
                <a:ea typeface="Tahoma" panose="020B0604030504040204" pitchFamily="34" charset="0"/>
                <a:cs typeface="Tahoma" panose="020B0604030504040204" pitchFamily="34" charset="0"/>
              </a:rPr>
              <a:t>What is changing and what is staying the same</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38</a:t>
            </a:fld>
            <a:endParaRPr lang="en-US" dirty="0">
              <a:solidFill>
                <a:srgbClr val="FFC627"/>
              </a:solidFill>
            </a:endParaRPr>
          </a:p>
        </p:txBody>
      </p:sp>
    </p:spTree>
    <p:extLst>
      <p:ext uri="{BB962C8B-B14F-4D97-AF65-F5344CB8AC3E}">
        <p14:creationId xmlns:p14="http://schemas.microsoft.com/office/powerpoint/2010/main" val="2630513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PHE vs. National Emergency</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39</a:t>
            </a:fld>
            <a:endParaRPr lang="en-US" dirty="0">
              <a:solidFill>
                <a:srgbClr val="FFC627"/>
              </a:solidFill>
            </a:endParaRPr>
          </a:p>
        </p:txBody>
      </p:sp>
      <p:sp>
        <p:nvSpPr>
          <p:cNvPr id="5" name="TextBox 4">
            <a:extLst>
              <a:ext uri="{FF2B5EF4-FFF2-40B4-BE49-F238E27FC236}">
                <a16:creationId xmlns:a16="http://schemas.microsoft.com/office/drawing/2014/main" id="{903E3606-6396-8773-252C-1F216F939620}"/>
              </a:ext>
            </a:extLst>
          </p:cNvPr>
          <p:cNvSpPr txBox="1"/>
          <p:nvPr/>
        </p:nvSpPr>
        <p:spPr>
          <a:xfrm>
            <a:off x="1700353" y="4181251"/>
            <a:ext cx="6048093" cy="461665"/>
          </a:xfrm>
          <a:prstGeom prst="rect">
            <a:avLst/>
          </a:prstGeom>
          <a:noFill/>
        </p:spPr>
        <p:txBody>
          <a:bodyPr wrap="square" rtlCol="0">
            <a:spAutoFit/>
          </a:bodyPr>
          <a:lstStyle/>
          <a:p>
            <a:r>
              <a:rPr lang="en-US" sz="1200" b="1" dirty="0"/>
              <a:t>Source: </a:t>
            </a:r>
            <a:r>
              <a:rPr lang="en-US" sz="1200" dirty="0"/>
              <a:t>https://www.nytimes.com/2023/01/30/us/politics/biden-covid-public-health-emergency.html</a:t>
            </a:r>
          </a:p>
        </p:txBody>
      </p:sp>
      <p:pic>
        <p:nvPicPr>
          <p:cNvPr id="7" name="Picture 6">
            <a:extLst>
              <a:ext uri="{FF2B5EF4-FFF2-40B4-BE49-F238E27FC236}">
                <a16:creationId xmlns:a16="http://schemas.microsoft.com/office/drawing/2014/main" id="{21AC9437-D3AF-4916-0CB8-6110D56667D6}"/>
              </a:ext>
            </a:extLst>
          </p:cNvPr>
          <p:cNvPicPr>
            <a:picLocks noChangeAspect="1"/>
          </p:cNvPicPr>
          <p:nvPr/>
        </p:nvPicPr>
        <p:blipFill>
          <a:blip r:embed="rId3"/>
          <a:stretch>
            <a:fillRect/>
          </a:stretch>
        </p:blipFill>
        <p:spPr>
          <a:xfrm>
            <a:off x="1700353" y="2075932"/>
            <a:ext cx="5925377" cy="2105319"/>
          </a:xfrm>
          <a:prstGeom prst="rect">
            <a:avLst/>
          </a:prstGeom>
        </p:spPr>
      </p:pic>
      <p:pic>
        <p:nvPicPr>
          <p:cNvPr id="9" name="Picture 8">
            <a:extLst>
              <a:ext uri="{FF2B5EF4-FFF2-40B4-BE49-F238E27FC236}">
                <a16:creationId xmlns:a16="http://schemas.microsoft.com/office/drawing/2014/main" id="{37FAE187-F479-4433-DED8-50512FACC901}"/>
              </a:ext>
            </a:extLst>
          </p:cNvPr>
          <p:cNvPicPr>
            <a:picLocks noChangeAspect="1"/>
          </p:cNvPicPr>
          <p:nvPr/>
        </p:nvPicPr>
        <p:blipFill>
          <a:blip r:embed="rId4"/>
          <a:stretch>
            <a:fillRect/>
          </a:stretch>
        </p:blipFill>
        <p:spPr>
          <a:xfrm>
            <a:off x="843905" y="4810746"/>
            <a:ext cx="8074172" cy="792115"/>
          </a:xfrm>
          <a:prstGeom prst="rect">
            <a:avLst/>
          </a:prstGeom>
        </p:spPr>
      </p:pic>
      <p:pic>
        <p:nvPicPr>
          <p:cNvPr id="10" name="Picture 9">
            <a:extLst>
              <a:ext uri="{FF2B5EF4-FFF2-40B4-BE49-F238E27FC236}">
                <a16:creationId xmlns:a16="http://schemas.microsoft.com/office/drawing/2014/main" id="{16D68D3D-D12A-14F3-259D-38F9EDB2CF97}"/>
              </a:ext>
            </a:extLst>
          </p:cNvPr>
          <p:cNvPicPr>
            <a:picLocks noChangeAspect="1"/>
          </p:cNvPicPr>
          <p:nvPr/>
        </p:nvPicPr>
        <p:blipFill>
          <a:blip r:embed="rId5"/>
          <a:stretch>
            <a:fillRect/>
          </a:stretch>
        </p:blipFill>
        <p:spPr>
          <a:xfrm>
            <a:off x="769488" y="5475375"/>
            <a:ext cx="2114845" cy="590632"/>
          </a:xfrm>
          <a:prstGeom prst="rect">
            <a:avLst/>
          </a:prstGeom>
        </p:spPr>
      </p:pic>
      <p:sp>
        <p:nvSpPr>
          <p:cNvPr id="11" name="TextBox 10">
            <a:extLst>
              <a:ext uri="{FF2B5EF4-FFF2-40B4-BE49-F238E27FC236}">
                <a16:creationId xmlns:a16="http://schemas.microsoft.com/office/drawing/2014/main" id="{3978F18C-4F44-A704-54B7-7019ADB9EFDE}"/>
              </a:ext>
            </a:extLst>
          </p:cNvPr>
          <p:cNvSpPr txBox="1"/>
          <p:nvPr/>
        </p:nvSpPr>
        <p:spPr>
          <a:xfrm>
            <a:off x="835523" y="6053303"/>
            <a:ext cx="6048093" cy="276999"/>
          </a:xfrm>
          <a:prstGeom prst="rect">
            <a:avLst/>
          </a:prstGeom>
          <a:noFill/>
        </p:spPr>
        <p:txBody>
          <a:bodyPr wrap="square" rtlCol="0">
            <a:spAutoFit/>
          </a:bodyPr>
          <a:lstStyle/>
          <a:p>
            <a:r>
              <a:rPr lang="en-US" sz="1200" b="1" dirty="0"/>
              <a:t>Source: </a:t>
            </a:r>
            <a:r>
              <a:rPr lang="en-US" sz="1200" dirty="0"/>
              <a:t>https://news.yahoo.com/biden-ends-covid-national-emergency-012324101.html</a:t>
            </a:r>
          </a:p>
        </p:txBody>
      </p:sp>
    </p:spTree>
    <p:extLst>
      <p:ext uri="{BB962C8B-B14F-4D97-AF65-F5344CB8AC3E}">
        <p14:creationId xmlns:p14="http://schemas.microsoft.com/office/powerpoint/2010/main" val="236687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59" y="2116458"/>
            <a:ext cx="4469702" cy="288541"/>
          </a:xfrm>
        </p:spPr>
        <p:txBody>
          <a:bodyPr/>
          <a:lstStyle/>
          <a:p>
            <a:r>
              <a:rPr lang="en-US" sz="1875" dirty="0"/>
              <a:t>Presenter</a:t>
            </a:r>
          </a:p>
        </p:txBody>
      </p:sp>
      <p:sp>
        <p:nvSpPr>
          <p:cNvPr id="5" name="Slide Number Placeholder 4"/>
          <p:cNvSpPr>
            <a:spLocks noGrp="1"/>
          </p:cNvSpPr>
          <p:nvPr>
            <p:ph type="sldNum" sz="quarter" idx="12"/>
          </p:nvPr>
        </p:nvSpPr>
        <p:spPr/>
        <p:txBody>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A4AE216E-30EE-794D-82EB-E7F5CCC91463}" type="slidenum">
              <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rPr>
              <a:pPr marL="0" marR="0" lvl="0" indent="0" algn="ctr" defTabSz="257175" rtl="0" eaLnBrk="1" fontAlgn="base" latinLnBrk="0" hangingPunct="1">
                <a:lnSpc>
                  <a:spcPct val="100000"/>
                </a:lnSpc>
                <a:spcBef>
                  <a:spcPct val="0"/>
                </a:spcBef>
                <a:spcAft>
                  <a:spcPct val="0"/>
                </a:spcAft>
                <a:buClrTx/>
                <a:buSzTx/>
                <a:buFontTx/>
                <a:buNone/>
                <a:tabLst/>
                <a:defRPr/>
              </a:pPr>
              <a:t>4</a:t>
            </a:fld>
            <a:endPar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endParaRPr>
          </a:p>
        </p:txBody>
      </p:sp>
      <p:sp>
        <p:nvSpPr>
          <p:cNvPr id="6" name="Rectangle 5"/>
          <p:cNvSpPr/>
          <p:nvPr/>
        </p:nvSpPr>
        <p:spPr>
          <a:xfrm>
            <a:off x="3727125" y="2721114"/>
            <a:ext cx="4998471"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563"/>
              </a:spcAft>
              <a:buClrTx/>
              <a:buSzTx/>
              <a:buFontTx/>
              <a:buNone/>
              <a:tabLst/>
              <a:defRPr/>
            </a:pP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Lauren </a:t>
            </a:r>
            <a:r>
              <a:rPr kumimoji="0" lang="en-US" sz="1875" b="1" i="0" u="none" strike="noStrike" kern="1200" cap="none" spc="0" normalizeH="0" baseline="0" noProof="0" dirty="0" err="1">
                <a:ln>
                  <a:noFill/>
                </a:ln>
                <a:solidFill>
                  <a:srgbClr val="008877"/>
                </a:solidFill>
                <a:effectLst/>
                <a:uLnTx/>
                <a:uFillTx/>
                <a:latin typeface="Arial"/>
                <a:ea typeface="MS PGothic" pitchFamily="34" charset="-128"/>
                <a:cs typeface="+mn-cs"/>
              </a:rPr>
              <a:t>Dedon</a:t>
            </a: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 </a:t>
            </a:r>
            <a:r>
              <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rPr>
              <a:t>J.D., </a:t>
            </a:r>
            <a:r>
              <a:rPr kumimoji="0" lang="en-US" sz="2000" b="0" i="0" u="none" strike="noStrike" kern="1200" cap="none" spc="0" normalizeH="0" baseline="0" noProof="0" dirty="0">
                <a:ln>
                  <a:noFill/>
                </a:ln>
                <a:solidFill>
                  <a:srgbClr val="333333"/>
                </a:solidFill>
                <a:effectLst/>
                <a:uLnTx/>
                <a:uFillTx/>
                <a:latin typeface="Nunito Sans" pitchFamily="2" charset="0"/>
                <a:ea typeface="MS PGothic" pitchFamily="34" charset="-128"/>
                <a:cs typeface="+mn-cs"/>
              </a:rPr>
              <a:t>Senior Legal Policy Advisor, National Governors Association</a:t>
            </a:r>
            <a:endPar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endParaRPr>
          </a:p>
        </p:txBody>
      </p:sp>
      <p:pic>
        <p:nvPicPr>
          <p:cNvPr id="3" name="Picture 2">
            <a:extLst>
              <a:ext uri="{FF2B5EF4-FFF2-40B4-BE49-F238E27FC236}">
                <a16:creationId xmlns:a16="http://schemas.microsoft.com/office/drawing/2014/main" id="{F549C76B-9B4B-001F-C21D-39B0C7756D05}"/>
              </a:ext>
            </a:extLst>
          </p:cNvPr>
          <p:cNvPicPr>
            <a:picLocks noChangeAspect="1"/>
          </p:cNvPicPr>
          <p:nvPr/>
        </p:nvPicPr>
        <p:blipFill>
          <a:blip r:embed="rId3"/>
          <a:stretch>
            <a:fillRect/>
          </a:stretch>
        </p:blipFill>
        <p:spPr>
          <a:xfrm>
            <a:off x="1756658" y="2404999"/>
            <a:ext cx="1791925" cy="1801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5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COVID Vaccines</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40</a:t>
            </a:fld>
            <a:endParaRPr lang="en-US" dirty="0">
              <a:solidFill>
                <a:srgbClr val="FFC627"/>
              </a:solidFill>
            </a:endParaRPr>
          </a:p>
        </p:txBody>
      </p:sp>
      <p:sp>
        <p:nvSpPr>
          <p:cNvPr id="7" name="Content Placeholder 7">
            <a:extLst>
              <a:ext uri="{FF2B5EF4-FFF2-40B4-BE49-F238E27FC236}">
                <a16:creationId xmlns:a16="http://schemas.microsoft.com/office/drawing/2014/main" id="{C2E73BEC-B7E4-F90A-D914-5F72DA86B9E7}"/>
              </a:ext>
            </a:extLst>
          </p:cNvPr>
          <p:cNvSpPr txBox="1">
            <a:spLocks/>
          </p:cNvSpPr>
          <p:nvPr/>
        </p:nvSpPr>
        <p:spPr>
          <a:xfrm>
            <a:off x="609600" y="1600200"/>
            <a:ext cx="84582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Tahoma" panose="020B0604030504040204" pitchFamily="34" charset="0"/>
                <a:ea typeface="Tahoma" panose="020B0604030504040204" pitchFamily="34" charset="0"/>
                <a:cs typeface="Tahoma" panose="020B0604030504040204" pitchFamily="34" charset="0"/>
              </a:rPr>
              <a:t>What’s Changing? </a:t>
            </a:r>
          </a:p>
          <a:p>
            <a:pPr lvl="1"/>
            <a:r>
              <a:rPr lang="en-US">
                <a:latin typeface="Tahoma" panose="020B0604030504040204" pitchFamily="34" charset="0"/>
                <a:ea typeface="Tahoma" panose="020B0604030504040204" pitchFamily="34" charset="0"/>
                <a:cs typeface="Tahoma" panose="020B0604030504040204" pitchFamily="34" charset="0"/>
              </a:rPr>
              <a:t>Uninsured may have access and coverage issues.</a:t>
            </a:r>
          </a:p>
          <a:p>
            <a:pPr lvl="1"/>
            <a:r>
              <a:rPr lang="en-US">
                <a:latin typeface="Tahoma" panose="020B0604030504040204" pitchFamily="34" charset="0"/>
                <a:ea typeface="Tahoma" panose="020B0604030504040204" pitchFamily="34" charset="0"/>
                <a:cs typeface="Tahoma" panose="020B0604030504040204" pitchFamily="34" charset="0"/>
              </a:rPr>
              <a:t>Plans no longer have to fully reimburse out-of-network vaccination (including administration fee) costs.</a:t>
            </a:r>
          </a:p>
          <a:p>
            <a:r>
              <a:rPr lang="en-US" b="1">
                <a:latin typeface="Tahoma" panose="020B0604030504040204" pitchFamily="34" charset="0"/>
                <a:ea typeface="Tahoma" panose="020B0604030504040204" pitchFamily="34" charset="0"/>
                <a:cs typeface="Tahoma" panose="020B0604030504040204" pitchFamily="34" charset="0"/>
              </a:rPr>
              <a:t>What’s Staying the Same? </a:t>
            </a:r>
          </a:p>
          <a:p>
            <a:pPr lvl="1"/>
            <a:r>
              <a:rPr lang="en-US">
                <a:latin typeface="Tahoma" panose="020B0604030504040204" pitchFamily="34" charset="0"/>
                <a:ea typeface="Tahoma" panose="020B0604030504040204" pitchFamily="34" charset="0"/>
                <a:cs typeface="Tahoma" panose="020B0604030504040204" pitchFamily="34" charset="0"/>
              </a:rPr>
              <a:t>COVID-19 vaccine and booster availability and access are determined by the supply of federally-purchased vaccines.</a:t>
            </a:r>
          </a:p>
          <a:p>
            <a:pPr lvl="1"/>
            <a:r>
              <a:rPr lang="en-US">
                <a:latin typeface="Tahoma" panose="020B0604030504040204" pitchFamily="34" charset="0"/>
                <a:ea typeface="Tahoma" panose="020B0604030504040204" pitchFamily="34" charset="0"/>
                <a:cs typeface="Tahoma" panose="020B0604030504040204" pitchFamily="34" charset="0"/>
              </a:rPr>
              <a:t>Under ACA preventive service requirements, COVID-19 vaccines must be covered at 100%.</a:t>
            </a:r>
          </a:p>
          <a:p>
            <a:pPr lvl="1"/>
            <a:r>
              <a:rPr lang="en-US">
                <a:latin typeface="Tahoma" panose="020B0604030504040204" pitchFamily="34" charset="0"/>
                <a:ea typeface="Tahoma" panose="020B0604030504040204" pitchFamily="34" charset="0"/>
                <a:cs typeface="Tahoma" panose="020B0604030504040204" pitchFamily="34" charset="0"/>
              </a:rPr>
              <a:t>Medicaid &amp; CHIP coverage no longer tied to PHE.</a:t>
            </a:r>
          </a:p>
          <a:p>
            <a:pPr lvl="1"/>
            <a:r>
              <a:rPr lang="en-US">
                <a:latin typeface="Tahoma" panose="020B0604030504040204" pitchFamily="34" charset="0"/>
                <a:ea typeface="Tahoma" panose="020B0604030504040204" pitchFamily="34" charset="0"/>
                <a:cs typeface="Tahoma" panose="020B0604030504040204" pitchFamily="34" charset="0"/>
              </a:rPr>
              <a:t>COVID vaccination requirements for HCWs </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and others not tied to PHE.</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7568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COVID Tests</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Tests may not be covered at 100% by private health plans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Medicaid &amp; CHIP coverage no longer tied to PHE.</a:t>
            </a: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41</a:t>
            </a:fld>
            <a:endParaRPr lang="en-US" dirty="0">
              <a:solidFill>
                <a:srgbClr val="FFC627"/>
              </a:solidFill>
            </a:endParaRPr>
          </a:p>
        </p:txBody>
      </p:sp>
      <p:pic>
        <p:nvPicPr>
          <p:cNvPr id="9" name="Picture 8">
            <a:extLst>
              <a:ext uri="{FF2B5EF4-FFF2-40B4-BE49-F238E27FC236}">
                <a16:creationId xmlns:a16="http://schemas.microsoft.com/office/drawing/2014/main" id="{80E42A16-5766-26CD-49E5-75286A727B77}"/>
              </a:ext>
            </a:extLst>
          </p:cNvPr>
          <p:cNvPicPr>
            <a:picLocks noChangeAspect="1"/>
          </p:cNvPicPr>
          <p:nvPr/>
        </p:nvPicPr>
        <p:blipFill>
          <a:blip r:embed="rId3"/>
          <a:stretch>
            <a:fillRect/>
          </a:stretch>
        </p:blipFill>
        <p:spPr>
          <a:xfrm>
            <a:off x="2317495" y="3784875"/>
            <a:ext cx="4813810" cy="2844525"/>
          </a:xfrm>
          <a:prstGeom prst="rect">
            <a:avLst/>
          </a:prstGeom>
        </p:spPr>
      </p:pic>
    </p:spTree>
    <p:extLst>
      <p:ext uri="{BB962C8B-B14F-4D97-AF65-F5344CB8AC3E}">
        <p14:creationId xmlns:p14="http://schemas.microsoft.com/office/powerpoint/2010/main" val="410234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Telehealth</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Telehealth was greatly expanded under the PHE but was “severed” by recent federal legislation.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Telehealth is no longer tied to the PHE under the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Consolidated Appropriations Act of 2023</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flexibilities will expire </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151 days after end of PHE</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Medicare beneficiaries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Federally-qualified health centers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Rural health clinics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Medicaid &amp; CHIP</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42</a:t>
            </a:fld>
            <a:endParaRPr lang="en-US" dirty="0">
              <a:solidFill>
                <a:srgbClr val="FFC627"/>
              </a:solidFill>
            </a:endParaRPr>
          </a:p>
        </p:txBody>
      </p:sp>
    </p:spTree>
    <p:extLst>
      <p:ext uri="{BB962C8B-B14F-4D97-AF65-F5344CB8AC3E}">
        <p14:creationId xmlns:p14="http://schemas.microsoft.com/office/powerpoint/2010/main" val="19612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HIPAA</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HHS HIPAA penalty waivers, everyday communications technologies usages, and DEA prescription services will end with PHE.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Some states made allowances for inter-state telemedicine, which may still be in place with state emergency declarations.</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43</a:t>
            </a:fld>
            <a:endParaRPr lang="en-US" dirty="0">
              <a:solidFill>
                <a:srgbClr val="FFC627"/>
              </a:solidFill>
            </a:endParaRPr>
          </a:p>
        </p:txBody>
      </p:sp>
      <p:pic>
        <p:nvPicPr>
          <p:cNvPr id="9" name="Picture 8" descr="Logo, company name&#10;&#10;Description automatically generated">
            <a:extLst>
              <a:ext uri="{FF2B5EF4-FFF2-40B4-BE49-F238E27FC236}">
                <a16:creationId xmlns:a16="http://schemas.microsoft.com/office/drawing/2014/main" id="{8EA4084E-68C4-5914-2308-B9047E99F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4673456"/>
            <a:ext cx="1740384" cy="2064327"/>
          </a:xfrm>
          <a:prstGeom prst="rect">
            <a:avLst/>
          </a:prstGeom>
        </p:spPr>
      </p:pic>
    </p:spTree>
    <p:extLst>
      <p:ext uri="{BB962C8B-B14F-4D97-AF65-F5344CB8AC3E}">
        <p14:creationId xmlns:p14="http://schemas.microsoft.com/office/powerpoint/2010/main" val="1662631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Medicare</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COVID vaccines &amp; tests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Hospitals no longer receive 20% increase in Medicare payment 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Medicare Part D coverage no longer required to provide 90-day supply of covered drugs.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Under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2022 Medicare rules</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out-of-network service coverage/parity requirements for Medicare Advantage plans end </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 days after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last applicable federal or state emergency declaration.</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44</a:t>
            </a:fld>
            <a:endParaRPr lang="en-US" dirty="0">
              <a:solidFill>
                <a:srgbClr val="FFC627"/>
              </a:solidFill>
            </a:endParaRPr>
          </a:p>
        </p:txBody>
      </p:sp>
    </p:spTree>
    <p:extLst>
      <p:ext uri="{BB962C8B-B14F-4D97-AF65-F5344CB8AC3E}">
        <p14:creationId xmlns:p14="http://schemas.microsoft.com/office/powerpoint/2010/main" val="4038186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Medicaid</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States lose abilities to adopt flexibilities and waivers.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457200" lvl="2" defTabSz="914400">
              <a:lnSpc>
                <a:spcPct val="90000"/>
              </a:lnSpc>
              <a:spcBef>
                <a:spcPts val="1000"/>
              </a:spcBef>
              <a:spcAft>
                <a:spcPts val="0"/>
              </a:spcAft>
              <a:buFont typeface="Arial" panose="020B0604020202020204" pitchFamily="34" charset="0"/>
              <a:buChar char="•"/>
              <a:defRPr/>
            </a:pPr>
            <a:r>
              <a:rPr kumimoji="0" lang="en-US"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Continuous enrollment is no longer tied to the PHE under the </a:t>
            </a:r>
            <a:r>
              <a:rPr kumimoji="0" lang="en-US"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Consolidated Appropriations Act of 2023</a:t>
            </a:r>
            <a:r>
              <a:rPr lang="en-US" sz="2600" b="0" dirty="0">
                <a:solidFill>
                  <a:prstClr val="black"/>
                </a:solidFill>
                <a:latin typeface="Tahoma" panose="020B0604030504040204" pitchFamily="34" charset="0"/>
                <a:ea typeface="Tahoma" panose="020B0604030504040204" pitchFamily="34" charset="0"/>
                <a:cs typeface="Tahoma" panose="020B0604030504040204" pitchFamily="34" charset="0"/>
              </a:rPr>
              <a:t> and ended on March 31, 2023.</a:t>
            </a:r>
            <a:r>
              <a:rPr kumimoji="0" lang="en-US"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45</a:t>
            </a:fld>
            <a:endParaRPr lang="en-US" dirty="0">
              <a:solidFill>
                <a:srgbClr val="FFC627"/>
              </a:solidFill>
            </a:endParaRPr>
          </a:p>
        </p:txBody>
      </p:sp>
      <p:pic>
        <p:nvPicPr>
          <p:cNvPr id="1026" name="Picture 2">
            <a:extLst>
              <a:ext uri="{FF2B5EF4-FFF2-40B4-BE49-F238E27FC236}">
                <a16:creationId xmlns:a16="http://schemas.microsoft.com/office/drawing/2014/main" id="{D4E34BB1-6742-442D-A4A7-B5D7D8B88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018" y="4930457"/>
            <a:ext cx="4309443" cy="150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2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Private Health Insurance</a:t>
            </a:r>
          </a:p>
        </p:txBody>
      </p:sp>
      <p:sp>
        <p:nvSpPr>
          <p:cNvPr id="8" name="Content Placeholder 7"/>
          <p:cNvSpPr>
            <a:spLocks noGrp="1"/>
          </p:cNvSpPr>
          <p:nvPr>
            <p:ph idx="1"/>
          </p:nvPr>
        </p:nvSpPr>
        <p:spPr>
          <a:xfrm>
            <a:off x="609600" y="1630362"/>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Changing?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Out of network vaccines, testing, and treatment </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may</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 longer be covered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100%.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Mental health parity requirements may be affected by employer coverage of COVID tests or other services.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See March 29, 2023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DOL Guidance</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PHE </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does not impact ability to continue </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cover testing and treatment at 100% (pending future HHS guidance).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First dollar coverage for telehealth services no longer tied to PHE per specific legislation (expanded to 2024; non-calendar plan years may be affected).</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46</a:t>
            </a:fld>
            <a:endParaRPr lang="en-US" dirty="0">
              <a:solidFill>
                <a:srgbClr val="FFC627"/>
              </a:solidFill>
            </a:endParaRPr>
          </a:p>
        </p:txBody>
      </p:sp>
    </p:spTree>
    <p:extLst>
      <p:ext uri="{BB962C8B-B14F-4D97-AF65-F5344CB8AC3E}">
        <p14:creationId xmlns:p14="http://schemas.microsoft.com/office/powerpoint/2010/main" val="173932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PREP Act</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HHS confirmed on April 14, 2023</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that the PREP Act will extend past May 11.</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47</a:t>
            </a:fld>
            <a:endParaRPr lang="en-US" dirty="0">
              <a:solidFill>
                <a:srgbClr val="FFC627"/>
              </a:solidFill>
            </a:endParaRPr>
          </a:p>
        </p:txBody>
      </p:sp>
      <p:pic>
        <p:nvPicPr>
          <p:cNvPr id="9" name="Picture 8">
            <a:extLst>
              <a:ext uri="{FF2B5EF4-FFF2-40B4-BE49-F238E27FC236}">
                <a16:creationId xmlns:a16="http://schemas.microsoft.com/office/drawing/2014/main" id="{A6852D1F-6E91-8011-0322-B1A373EA0056}"/>
              </a:ext>
            </a:extLst>
          </p:cNvPr>
          <p:cNvPicPr>
            <a:picLocks noChangeAspect="1"/>
          </p:cNvPicPr>
          <p:nvPr/>
        </p:nvPicPr>
        <p:blipFill>
          <a:blip r:embed="rId4"/>
          <a:stretch>
            <a:fillRect/>
          </a:stretch>
        </p:blipFill>
        <p:spPr>
          <a:xfrm>
            <a:off x="1899143" y="4329112"/>
            <a:ext cx="6635257" cy="1433945"/>
          </a:xfrm>
          <a:prstGeom prst="rect">
            <a:avLst/>
          </a:prstGeom>
        </p:spPr>
      </p:pic>
    </p:spTree>
    <p:extLst>
      <p:ext uri="{BB962C8B-B14F-4D97-AF65-F5344CB8AC3E}">
        <p14:creationId xmlns:p14="http://schemas.microsoft.com/office/powerpoint/2010/main" val="824601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EUAs</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Not effected by PHE termination.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March 2023 FDA Guidance</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48</a:t>
            </a:fld>
            <a:endParaRPr lang="en-US" dirty="0">
              <a:solidFill>
                <a:srgbClr val="FFC627"/>
              </a:solidFill>
            </a:endParaRPr>
          </a:p>
        </p:txBody>
      </p:sp>
      <p:pic>
        <p:nvPicPr>
          <p:cNvPr id="11" name="Picture 10" descr="A picture containing diagram&#10;&#10;Description automatically generated">
            <a:extLst>
              <a:ext uri="{FF2B5EF4-FFF2-40B4-BE49-F238E27FC236}">
                <a16:creationId xmlns:a16="http://schemas.microsoft.com/office/drawing/2014/main" id="{26ABBD02-0FE5-743F-AE52-C231F336F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769" y="3639259"/>
            <a:ext cx="4485410" cy="2242705"/>
          </a:xfrm>
          <a:prstGeom prst="rect">
            <a:avLst/>
          </a:prstGeom>
        </p:spPr>
      </p:pic>
    </p:spTree>
    <p:extLst>
      <p:ext uri="{BB962C8B-B14F-4D97-AF65-F5344CB8AC3E}">
        <p14:creationId xmlns:p14="http://schemas.microsoft.com/office/powerpoint/2010/main" val="3754924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DPA</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What’s Staying the Same?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DPA authorities tied to separate federal statute not legally tied to PHE.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49</a:t>
            </a:fld>
            <a:endParaRPr lang="en-US" dirty="0">
              <a:solidFill>
                <a:srgbClr val="FFC627"/>
              </a:solidFill>
            </a:endParaRPr>
          </a:p>
        </p:txBody>
      </p:sp>
      <p:pic>
        <p:nvPicPr>
          <p:cNvPr id="9" name="Picture 8" descr="Text, letter&#10;&#10;Description automatically generated">
            <a:extLst>
              <a:ext uri="{FF2B5EF4-FFF2-40B4-BE49-F238E27FC236}">
                <a16:creationId xmlns:a16="http://schemas.microsoft.com/office/drawing/2014/main" id="{F04C9A5B-960D-754C-6667-BE318AEA3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766" y="2727082"/>
            <a:ext cx="2157049" cy="3294776"/>
          </a:xfrm>
          <a:prstGeom prst="rect">
            <a:avLst/>
          </a:prstGeom>
        </p:spPr>
      </p:pic>
      <p:pic>
        <p:nvPicPr>
          <p:cNvPr id="11" name="Picture 10" descr="A person in a suit and tie&#10;&#10;Description automatically generated with low confidence">
            <a:extLst>
              <a:ext uri="{FF2B5EF4-FFF2-40B4-BE49-F238E27FC236}">
                <a16:creationId xmlns:a16="http://schemas.microsoft.com/office/drawing/2014/main" id="{F6C05988-1E4F-0534-20E4-1DF179C6B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75" y="3429000"/>
            <a:ext cx="5001491" cy="2813338"/>
          </a:xfrm>
          <a:prstGeom prst="rect">
            <a:avLst/>
          </a:prstGeom>
        </p:spPr>
      </p:pic>
    </p:spTree>
    <p:extLst>
      <p:ext uri="{BB962C8B-B14F-4D97-AF65-F5344CB8AC3E}">
        <p14:creationId xmlns:p14="http://schemas.microsoft.com/office/powerpoint/2010/main" val="374366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59" y="2116458"/>
            <a:ext cx="4469702" cy="288541"/>
          </a:xfrm>
        </p:spPr>
        <p:txBody>
          <a:bodyPr/>
          <a:lstStyle/>
          <a:p>
            <a:r>
              <a:rPr lang="en-US" sz="1875" dirty="0"/>
              <a:t>Presenter</a:t>
            </a:r>
          </a:p>
        </p:txBody>
      </p:sp>
      <p:sp>
        <p:nvSpPr>
          <p:cNvPr id="5" name="Slide Number Placeholder 4"/>
          <p:cNvSpPr>
            <a:spLocks noGrp="1"/>
          </p:cNvSpPr>
          <p:nvPr>
            <p:ph type="sldNum" sz="quarter" idx="12"/>
          </p:nvPr>
        </p:nvSpPr>
        <p:spPr/>
        <p:txBody>
          <a:bodyPr/>
          <a:lstStyle/>
          <a:p>
            <a:pPr marL="0" marR="0" lvl="0" indent="0" algn="ctr" defTabSz="257175" rtl="0" eaLnBrk="1" fontAlgn="base" latinLnBrk="0" hangingPunct="1">
              <a:lnSpc>
                <a:spcPct val="100000"/>
              </a:lnSpc>
              <a:spcBef>
                <a:spcPct val="0"/>
              </a:spcBef>
              <a:spcAft>
                <a:spcPct val="0"/>
              </a:spcAft>
              <a:buClrTx/>
              <a:buSzTx/>
              <a:buFontTx/>
              <a:buNone/>
              <a:tabLst/>
              <a:defRPr/>
            </a:pPr>
            <a:fld id="{A4AE216E-30EE-794D-82EB-E7F5CCC91463}" type="slidenum">
              <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rPr>
              <a:pPr marL="0" marR="0" lvl="0" indent="0" algn="ctr" defTabSz="257175" rtl="0" eaLnBrk="1" fontAlgn="base" latinLnBrk="0" hangingPunct="1">
                <a:lnSpc>
                  <a:spcPct val="100000"/>
                </a:lnSpc>
                <a:spcBef>
                  <a:spcPct val="0"/>
                </a:spcBef>
                <a:spcAft>
                  <a:spcPct val="0"/>
                </a:spcAft>
                <a:buClrTx/>
                <a:buSzTx/>
                <a:buFontTx/>
                <a:buNone/>
                <a:tabLst/>
                <a:defRPr/>
              </a:pPr>
              <a:t>5</a:t>
            </a:fld>
            <a:endParaRPr kumimoji="0" lang="en-US" sz="750" b="0" i="0" u="none" strike="noStrike" kern="1200" cap="none" spc="0" normalizeH="0" baseline="0" noProof="0">
              <a:ln>
                <a:noFill/>
              </a:ln>
              <a:solidFill>
                <a:srgbClr val="FEFEFE"/>
              </a:solidFill>
              <a:effectLst/>
              <a:uLnTx/>
              <a:uFillTx/>
              <a:latin typeface="Arial"/>
              <a:ea typeface="MS PGothic" pitchFamily="34" charset="-128"/>
              <a:cs typeface="+mn-cs"/>
            </a:endParaRPr>
          </a:p>
        </p:txBody>
      </p:sp>
      <p:sp>
        <p:nvSpPr>
          <p:cNvPr id="6" name="Rectangle 5"/>
          <p:cNvSpPr/>
          <p:nvPr/>
        </p:nvSpPr>
        <p:spPr>
          <a:xfrm>
            <a:off x="3585458" y="2556100"/>
            <a:ext cx="5169921"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563"/>
              </a:spcAft>
              <a:buClrTx/>
              <a:buSzTx/>
              <a:buFontTx/>
              <a:buNone/>
              <a:tabLst/>
              <a:defRPr/>
            </a:pPr>
            <a:r>
              <a:rPr kumimoji="0" lang="en-US" sz="1875" b="1" i="0" u="none" strike="noStrike" kern="1200" cap="none" spc="0" normalizeH="0" baseline="0" noProof="0" dirty="0">
                <a:ln>
                  <a:noFill/>
                </a:ln>
                <a:solidFill>
                  <a:srgbClr val="008877"/>
                </a:solidFill>
                <a:effectLst/>
                <a:uLnTx/>
                <a:uFillTx/>
                <a:latin typeface="Arial"/>
                <a:ea typeface="MS PGothic" pitchFamily="34" charset="-128"/>
                <a:cs typeface="+mn-cs"/>
              </a:rPr>
              <a:t>Erica N. White, </a:t>
            </a:r>
            <a:r>
              <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rPr>
              <a:t>J.D., </a:t>
            </a:r>
            <a:r>
              <a:rPr kumimoji="0" lang="en-US" sz="2000" b="0" i="0" u="none" strike="noStrike" kern="1200" cap="none" spc="0" normalizeH="0" baseline="0" noProof="0" dirty="0">
                <a:ln>
                  <a:noFill/>
                </a:ln>
                <a:solidFill>
                  <a:srgbClr val="333333"/>
                </a:solidFill>
                <a:effectLst/>
                <a:uLnTx/>
                <a:uFillTx/>
                <a:latin typeface="Nunito Sans" pitchFamily="2" charset="0"/>
                <a:ea typeface="MS PGothic" pitchFamily="34" charset="-128"/>
                <a:cs typeface="+mn-cs"/>
              </a:rPr>
              <a:t>Senior Attorney, Network for Public Health Law—Western Region Office</a:t>
            </a:r>
            <a:endParaRPr kumimoji="0" lang="en-US" sz="1875" b="0" i="0" u="none" strike="noStrike" kern="1200" cap="none" spc="0" normalizeH="0" baseline="0" noProof="0" dirty="0">
              <a:ln>
                <a:noFill/>
              </a:ln>
              <a:solidFill>
                <a:srgbClr val="404040"/>
              </a:solidFill>
              <a:effectLst/>
              <a:uLnTx/>
              <a:uFillTx/>
              <a:latin typeface="Arial"/>
              <a:ea typeface="MS PGothic" pitchFamily="34" charset="-128"/>
              <a:cs typeface="+mn-cs"/>
            </a:endParaRPr>
          </a:p>
        </p:txBody>
      </p:sp>
      <p:pic>
        <p:nvPicPr>
          <p:cNvPr id="4" name="Picture 3">
            <a:extLst>
              <a:ext uri="{FF2B5EF4-FFF2-40B4-BE49-F238E27FC236}">
                <a16:creationId xmlns:a16="http://schemas.microsoft.com/office/drawing/2014/main" id="{8B70A054-2943-4849-6701-BD149CE04398}"/>
              </a:ext>
            </a:extLst>
          </p:cNvPr>
          <p:cNvPicPr>
            <a:picLocks noChangeAspect="1"/>
          </p:cNvPicPr>
          <p:nvPr/>
        </p:nvPicPr>
        <p:blipFill>
          <a:blip r:embed="rId3"/>
          <a:stretch>
            <a:fillRect/>
          </a:stretch>
        </p:blipFill>
        <p:spPr>
          <a:xfrm>
            <a:off x="1756659" y="2556100"/>
            <a:ext cx="1664081" cy="1664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9234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a:noFill/>
        </p:spPr>
        <p:txBody>
          <a:bodyPr>
            <a:noAutofit/>
          </a:bodyPr>
          <a:lstStyle/>
          <a:p>
            <a:pPr algn="r"/>
            <a:r>
              <a:rPr lang="en-US" sz="3600" b="1" dirty="0">
                <a:latin typeface="Tahoma" panose="020B0604030504040204" pitchFamily="34" charset="0"/>
                <a:ea typeface="Tahoma" panose="020B0604030504040204" pitchFamily="34" charset="0"/>
                <a:cs typeface="Tahoma" panose="020B0604030504040204" pitchFamily="34" charset="0"/>
              </a:rPr>
              <a:t>What Else?</a:t>
            </a:r>
          </a:p>
        </p:txBody>
      </p:sp>
      <p:sp>
        <p:nvSpPr>
          <p:cNvPr id="8" name="Content Placeholder 7"/>
          <p:cNvSpPr>
            <a:spLocks noGrp="1"/>
          </p:cNvSpPr>
          <p:nvPr>
            <p:ph idx="1"/>
          </p:nvPr>
        </p:nvSpPr>
        <p:spPr>
          <a:xfrm>
            <a:off x="609600" y="1600200"/>
            <a:ext cx="8458200" cy="518160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Immigration?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Title 42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Student loan forgiveness?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HEROES Act of 2003 &amp; SCOTUS</a:t>
            </a:r>
          </a:p>
        </p:txBody>
      </p:sp>
      <p:sp>
        <p:nvSpPr>
          <p:cNvPr id="6" name="Slide Number Placeholder 5"/>
          <p:cNvSpPr>
            <a:spLocks noGrp="1"/>
          </p:cNvSpPr>
          <p:nvPr>
            <p:ph type="sldNum" sz="quarter" idx="12"/>
          </p:nvPr>
        </p:nvSpPr>
        <p:spPr/>
        <p:txBody>
          <a:bodyPr/>
          <a:lstStyle/>
          <a:p>
            <a:fld id="{34F372CB-1C8B-431F-8E26-4B3517FECD35}" type="slidenum">
              <a:rPr lang="en-US" smtClean="0">
                <a:solidFill>
                  <a:srgbClr val="FFC627"/>
                </a:solidFill>
              </a:rPr>
              <a:t>50</a:t>
            </a:fld>
            <a:endParaRPr lang="en-US" dirty="0">
              <a:solidFill>
                <a:srgbClr val="FFC627"/>
              </a:solidFill>
            </a:endParaRPr>
          </a:p>
        </p:txBody>
      </p:sp>
    </p:spTree>
    <p:extLst>
      <p:ext uri="{BB962C8B-B14F-4D97-AF65-F5344CB8AC3E}">
        <p14:creationId xmlns:p14="http://schemas.microsoft.com/office/powerpoint/2010/main" val="3610196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BCD5D-ECDE-7A18-4B34-A65E9CC37FCE}"/>
              </a:ext>
            </a:extLst>
          </p:cNvPr>
          <p:cNvSpPr>
            <a:spLocks noGrp="1"/>
          </p:cNvSpPr>
          <p:nvPr>
            <p:ph type="sldNum" sz="quarter" idx="12"/>
          </p:nvPr>
        </p:nvSpPr>
        <p:spPr/>
        <p:txBody>
          <a:bodyPr/>
          <a:lstStyle/>
          <a:p>
            <a:fld id="{67BBF601-5D29-438D-83BE-D6D3C654F7FB}" type="slidenum">
              <a:rPr lang="en-US" smtClean="0"/>
              <a:t>51</a:t>
            </a:fld>
            <a:endParaRPr lang="en-US"/>
          </a:p>
        </p:txBody>
      </p:sp>
      <p:sp>
        <p:nvSpPr>
          <p:cNvPr id="6" name="Content Placeholder 2">
            <a:extLst>
              <a:ext uri="{FF2B5EF4-FFF2-40B4-BE49-F238E27FC236}">
                <a16:creationId xmlns:a16="http://schemas.microsoft.com/office/drawing/2014/main" id="{DB4CC9EB-716B-87B2-DF91-6B36CB76DA80}"/>
              </a:ext>
            </a:extLst>
          </p:cNvPr>
          <p:cNvSpPr>
            <a:spLocks noGrp="1"/>
          </p:cNvSpPr>
          <p:nvPr>
            <p:ph idx="1"/>
          </p:nvPr>
        </p:nvSpPr>
        <p:spPr>
          <a:xfrm>
            <a:off x="1359693" y="4911726"/>
            <a:ext cx="6424613" cy="1036370"/>
          </a:xfrm>
        </p:spPr>
        <p:txBody>
          <a:bodyPr>
            <a:noAutofit/>
          </a:bodyPr>
          <a:lstStyle/>
          <a:p>
            <a:pPr marL="0" indent="0">
              <a:buNone/>
            </a:pPr>
            <a:r>
              <a:rPr lang="en-US" sz="4400" dirty="0">
                <a:hlinkClick r:id="rId2"/>
              </a:rPr>
              <a:t>ericawhite@asu.edu</a:t>
            </a:r>
            <a:r>
              <a:rPr lang="en-US" sz="4400" dirty="0"/>
              <a:t>   @EricaNWhite</a:t>
            </a:r>
          </a:p>
          <a:p>
            <a:pPr marL="0" indent="0">
              <a:buNone/>
            </a:pPr>
            <a:endParaRPr lang="en-US" sz="3600" dirty="0"/>
          </a:p>
        </p:txBody>
      </p:sp>
      <p:pic>
        <p:nvPicPr>
          <p:cNvPr id="8" name="Picture 7">
            <a:extLst>
              <a:ext uri="{FF2B5EF4-FFF2-40B4-BE49-F238E27FC236}">
                <a16:creationId xmlns:a16="http://schemas.microsoft.com/office/drawing/2014/main" id="{EF5C407A-3678-4D6E-CCD4-5839860B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582" y="1282039"/>
            <a:ext cx="3372511" cy="3372511"/>
          </a:xfrm>
          <a:prstGeom prst="rect">
            <a:avLst/>
          </a:prstGeom>
        </p:spPr>
      </p:pic>
    </p:spTree>
    <p:extLst>
      <p:ext uri="{BB962C8B-B14F-4D97-AF65-F5344CB8AC3E}">
        <p14:creationId xmlns:p14="http://schemas.microsoft.com/office/powerpoint/2010/main" val="1833905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9C34AD-E557-63B3-94DD-64AAF99C6871}"/>
              </a:ext>
            </a:extLst>
          </p:cNvPr>
          <p:cNvSpPr/>
          <p:nvPr/>
        </p:nvSpPr>
        <p:spPr>
          <a:xfrm>
            <a:off x="471669" y="1000520"/>
            <a:ext cx="8553691" cy="5532699"/>
          </a:xfrm>
          <a:prstGeom prst="rect">
            <a:avLst/>
          </a:prstGeom>
          <a:gradFill flip="none" rotWithShape="1">
            <a:gsLst>
              <a:gs pos="8000">
                <a:srgbClr val="FFFAF1"/>
              </a:gs>
              <a:gs pos="92000">
                <a:schemeClr val="bg1"/>
              </a:gs>
              <a:gs pos="7000">
                <a:srgbClr val="FFFAF1">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EFE"/>
              </a:solidFill>
              <a:effectLst/>
              <a:uLnTx/>
              <a:uFillTx/>
              <a:latin typeface="Arial"/>
              <a:ea typeface="+mn-ea"/>
              <a:cs typeface="+mn-cs"/>
            </a:endParaRPr>
          </a:p>
        </p:txBody>
      </p:sp>
      <p:pic>
        <p:nvPicPr>
          <p:cNvPr id="6" name="Picture 5" descr="Text&#10;&#10;Description automatically generated with medium confidence">
            <a:extLst>
              <a:ext uri="{FF2B5EF4-FFF2-40B4-BE49-F238E27FC236}">
                <a16:creationId xmlns:a16="http://schemas.microsoft.com/office/drawing/2014/main" id="{D177061F-E919-47F5-EB85-97C907462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931" y="1322485"/>
            <a:ext cx="7772400" cy="1357579"/>
          </a:xfrm>
          <a:prstGeom prst="rect">
            <a:avLst/>
          </a:prstGeom>
        </p:spPr>
      </p:pic>
      <p:sp>
        <p:nvSpPr>
          <p:cNvPr id="7" name="TextBox 6">
            <a:extLst>
              <a:ext uri="{FF2B5EF4-FFF2-40B4-BE49-F238E27FC236}">
                <a16:creationId xmlns:a16="http://schemas.microsoft.com/office/drawing/2014/main" id="{7BD08D29-3C7F-1057-731D-52E8ACBBC7A5}"/>
              </a:ext>
            </a:extLst>
          </p:cNvPr>
          <p:cNvSpPr txBox="1"/>
          <p:nvPr/>
        </p:nvSpPr>
        <p:spPr>
          <a:xfrm>
            <a:off x="2482333" y="4077483"/>
            <a:ext cx="472247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402040"/>
                </a:solidFill>
                <a:effectLst/>
                <a:uLnTx/>
                <a:uFillTx/>
                <a:latin typeface="Franklin Gothic Medium Cond" panose="020B0606030402020204" pitchFamily="34" charset="0"/>
                <a:ea typeface="MS PGothic" pitchFamily="34" charset="-128"/>
                <a:cs typeface="+mn-cs"/>
              </a:rPr>
              <a:t>People. Policy. Progress.</a:t>
            </a:r>
          </a:p>
        </p:txBody>
      </p:sp>
      <p:sp>
        <p:nvSpPr>
          <p:cNvPr id="8" name="TextBox 7">
            <a:extLst>
              <a:ext uri="{FF2B5EF4-FFF2-40B4-BE49-F238E27FC236}">
                <a16:creationId xmlns:a16="http://schemas.microsoft.com/office/drawing/2014/main" id="{30EF7AB6-C75B-7D1B-E9AF-EF3384D6CB91}"/>
              </a:ext>
            </a:extLst>
          </p:cNvPr>
          <p:cNvSpPr txBox="1"/>
          <p:nvPr/>
        </p:nvSpPr>
        <p:spPr>
          <a:xfrm>
            <a:off x="1160381" y="4694688"/>
            <a:ext cx="736637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solidFill>
                    <a:srgbClr val="404040"/>
                  </a:solidFill>
                </a:ln>
                <a:solidFill>
                  <a:srgbClr val="404040"/>
                </a:solidFill>
                <a:effectLst/>
                <a:uLnTx/>
                <a:uFillTx/>
                <a:latin typeface="Arial" pitchFamily="34" charset="0"/>
                <a:ea typeface="MS PGothic" pitchFamily="34" charset="-128"/>
                <a:cs typeface="+mn-cs"/>
              </a:rPr>
              <a:t>More than 40 sessions examining core issues for healthier, stronger, and more equitable communities.</a:t>
            </a:r>
          </a:p>
        </p:txBody>
      </p:sp>
      <p:pic>
        <p:nvPicPr>
          <p:cNvPr id="10" name="Picture 9" descr="Logo&#10;&#10;Description automatically generated with medium confidence">
            <a:extLst>
              <a:ext uri="{FF2B5EF4-FFF2-40B4-BE49-F238E27FC236}">
                <a16:creationId xmlns:a16="http://schemas.microsoft.com/office/drawing/2014/main" id="{2FC6AA24-85C5-48BF-3F1C-1A1093D6ACEF}"/>
              </a:ext>
            </a:extLst>
          </p:cNvPr>
          <p:cNvPicPr>
            <a:picLocks noChangeAspect="1"/>
          </p:cNvPicPr>
          <p:nvPr/>
        </p:nvPicPr>
        <p:blipFill rotWithShape="1">
          <a:blip r:embed="rId4">
            <a:extLst>
              <a:ext uri="{28A0092B-C50C-407E-A947-70E740481C1C}">
                <a14:useLocalDpi xmlns:a14="http://schemas.microsoft.com/office/drawing/2010/main" val="0"/>
              </a:ext>
            </a:extLst>
          </a:blip>
          <a:srcRect l="15940" t="13007" r="15471" b="13007"/>
          <a:stretch/>
        </p:blipFill>
        <p:spPr>
          <a:xfrm>
            <a:off x="3497580" y="853019"/>
            <a:ext cx="2308860" cy="3324918"/>
          </a:xfrm>
          <a:prstGeom prst="rect">
            <a:avLst/>
          </a:prstGeom>
        </p:spPr>
      </p:pic>
      <p:sp>
        <p:nvSpPr>
          <p:cNvPr id="11" name="TextBox 10">
            <a:extLst>
              <a:ext uri="{FF2B5EF4-FFF2-40B4-BE49-F238E27FC236}">
                <a16:creationId xmlns:a16="http://schemas.microsoft.com/office/drawing/2014/main" id="{2FB35F99-5DC6-A957-5CCA-391EBC385FD3}"/>
              </a:ext>
            </a:extLst>
          </p:cNvPr>
          <p:cNvSpPr txBox="1"/>
          <p:nvPr/>
        </p:nvSpPr>
        <p:spPr>
          <a:xfrm>
            <a:off x="1005115" y="5742780"/>
            <a:ext cx="748679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402040"/>
                </a:solidFill>
                <a:effectLst/>
                <a:uLnTx/>
                <a:uFillTx/>
                <a:latin typeface="Arial" pitchFamily="34" charset="0"/>
                <a:ea typeface="MS PGothic" pitchFamily="34" charset="-128"/>
                <a:cs typeface="+mn-cs"/>
              </a:rPr>
              <a:t>networkforphl.org</a:t>
            </a:r>
            <a:r>
              <a:rPr kumimoji="0" lang="en-US" sz="2000" b="1" i="0" u="none" strike="noStrike" kern="1200" cap="none" spc="0" normalizeH="0" baseline="0" noProof="0" dirty="0">
                <a:ln>
                  <a:noFill/>
                </a:ln>
                <a:solidFill>
                  <a:srgbClr val="402040"/>
                </a:solidFill>
                <a:effectLst/>
                <a:uLnTx/>
                <a:uFillTx/>
                <a:latin typeface="Arial" pitchFamily="34" charset="0"/>
                <a:ea typeface="MS PGothic" pitchFamily="34" charset="-128"/>
                <a:cs typeface="+mn-cs"/>
              </a:rPr>
              <a:t>/2023conference | #phlc2023</a:t>
            </a:r>
          </a:p>
        </p:txBody>
      </p:sp>
    </p:spTree>
    <p:extLst>
      <p:ext uri="{BB962C8B-B14F-4D97-AF65-F5344CB8AC3E}">
        <p14:creationId xmlns:p14="http://schemas.microsoft.com/office/powerpoint/2010/main" val="4108605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F34DB5-14DA-4D0D-9002-7F0F494244BE}"/>
              </a:ext>
            </a:extLst>
          </p:cNvPr>
          <p:cNvSpPr>
            <a:spLocks noGrp="1"/>
          </p:cNvSpPr>
          <p:nvPr>
            <p:ph type="title"/>
          </p:nvPr>
        </p:nvSpPr>
        <p:spPr>
          <a:xfrm>
            <a:off x="1289082" y="2088730"/>
            <a:ext cx="4469702" cy="369332"/>
          </a:xfrm>
        </p:spPr>
        <p:txBody>
          <a:bodyPr/>
          <a:lstStyle/>
          <a:p>
            <a:r>
              <a:rPr lang="en-US" sz="2400" dirty="0"/>
              <a:t>Thank you for attending.</a:t>
            </a:r>
          </a:p>
        </p:txBody>
      </p:sp>
      <p:sp>
        <p:nvSpPr>
          <p:cNvPr id="13" name="Slide Number Placeholder 4">
            <a:extLst>
              <a:ext uri="{FF2B5EF4-FFF2-40B4-BE49-F238E27FC236}">
                <a16:creationId xmlns:a16="http://schemas.microsoft.com/office/drawing/2014/main" id="{40A187BF-8386-482B-993A-00210649BA53}"/>
              </a:ext>
            </a:extLst>
          </p:cNvPr>
          <p:cNvSpPr txBox="1">
            <a:spLocks/>
          </p:cNvSpPr>
          <p:nvPr/>
        </p:nvSpPr>
        <p:spPr>
          <a:xfrm>
            <a:off x="1215615" y="5167201"/>
            <a:ext cx="342900" cy="2571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A4AE216E-30EE-794D-82EB-E7F5CCC91463}" type="slidenum">
              <a:rPr kumimoji="0" lang="en-US" sz="563" b="0" i="0" u="none" strike="noStrike" kern="1200" cap="none" spc="0" normalizeH="0" baseline="0" noProof="0">
                <a:ln>
                  <a:noFill/>
                </a:ln>
                <a:solidFill>
                  <a:srgbClr val="FEFEFE"/>
                </a:solidFill>
                <a:effectLst/>
                <a:uLnTx/>
                <a:uFillTx/>
                <a:latin typeface="Arial"/>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53</a:t>
            </a:fld>
            <a:endParaRPr kumimoji="0" lang="en-US" sz="563" b="0" i="0" u="none" strike="noStrike" kern="1200" cap="none" spc="0" normalizeH="0" baseline="0" noProof="0" dirty="0">
              <a:ln>
                <a:noFill/>
              </a:ln>
              <a:solidFill>
                <a:srgbClr val="FEFEFE"/>
              </a:solidFill>
              <a:effectLst/>
              <a:uLnTx/>
              <a:uFillTx/>
              <a:latin typeface="Arial"/>
              <a:ea typeface="+mn-ea"/>
              <a:cs typeface="+mn-cs"/>
            </a:endParaRPr>
          </a:p>
        </p:txBody>
      </p:sp>
      <p:sp>
        <p:nvSpPr>
          <p:cNvPr id="9" name="TextBox 8">
            <a:extLst>
              <a:ext uri="{FF2B5EF4-FFF2-40B4-BE49-F238E27FC236}">
                <a16:creationId xmlns:a16="http://schemas.microsoft.com/office/drawing/2014/main" id="{C502267C-E059-4B98-84AA-22DA235E2816}"/>
              </a:ext>
            </a:extLst>
          </p:cNvPr>
          <p:cNvSpPr txBox="1"/>
          <p:nvPr/>
        </p:nvSpPr>
        <p:spPr>
          <a:xfrm>
            <a:off x="1387065" y="3972898"/>
            <a:ext cx="6791100" cy="1015663"/>
          </a:xfrm>
          <a:prstGeom prst="rect">
            <a:avLst/>
          </a:prstGeom>
          <a:noFill/>
        </p:spPr>
        <p:txBody>
          <a:bodyPr wrap="square" rtlCol="0">
            <a:spAutoFit/>
          </a:bodyPr>
          <a:lstStyle/>
          <a:p>
            <a:pPr marL="0" marR="0" lvl="0" indent="0" algn="l" defTabSz="192881" rtl="0" eaLnBrk="1" fontAlgn="base" latinLnBrk="0" hangingPunct="1">
              <a:lnSpc>
                <a:spcPct val="100000"/>
              </a:lnSpc>
              <a:spcBef>
                <a:spcPct val="0"/>
              </a:spcBef>
              <a:spcAft>
                <a:spcPct val="0"/>
              </a:spcAft>
              <a:buClr>
                <a:srgbClr val="008877"/>
              </a:buClr>
              <a:buSzTx/>
              <a:buFontTx/>
              <a:buNone/>
              <a:tabLst/>
              <a:defRPr/>
            </a:pPr>
            <a:r>
              <a:rPr kumimoji="0" lang="en-US" altLang="en-US" sz="1500" b="1" i="0" u="none" strike="noStrike" kern="1200" cap="none" spc="0" normalizeH="0" baseline="0" noProof="0" dirty="0">
                <a:ln>
                  <a:noFill/>
                </a:ln>
                <a:solidFill>
                  <a:srgbClr val="404040"/>
                </a:solidFill>
                <a:effectLst/>
                <a:uLnTx/>
                <a:uFillTx/>
                <a:latin typeface="Arial" pitchFamily="34" charset="0"/>
                <a:ea typeface="MS PGothic" pitchFamily="34" charset="-128"/>
                <a:cs typeface="Arial" pitchFamily="34" charset="0"/>
              </a:rPr>
              <a:t>Webinar attendees who requested CLE credits at the time of registration will receive an email from ASLME, an approved provider of continuing legal education credits, with information on applying for CLE credit for this webinar.</a:t>
            </a:r>
          </a:p>
        </p:txBody>
      </p:sp>
      <p:pic>
        <p:nvPicPr>
          <p:cNvPr id="1026" name="Picture 2" descr="ASLME – American Society of Law, Medicine &amp; Ethics">
            <a:extLst>
              <a:ext uri="{FF2B5EF4-FFF2-40B4-BE49-F238E27FC236}">
                <a16:creationId xmlns:a16="http://schemas.microsoft.com/office/drawing/2014/main" id="{D7EC9AEB-73D1-3977-B8D8-893162FD6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065" y="3510737"/>
            <a:ext cx="1104424" cy="53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2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0BE1-A08E-CA9C-A48C-008FDF911E50}"/>
              </a:ext>
            </a:extLst>
          </p:cNvPr>
          <p:cNvSpPr>
            <a:spLocks noGrp="1"/>
          </p:cNvSpPr>
          <p:nvPr>
            <p:ph type="ctrTitle"/>
          </p:nvPr>
        </p:nvSpPr>
        <p:spPr>
          <a:xfrm>
            <a:off x="1143000" y="1983413"/>
            <a:ext cx="6858000" cy="2891174"/>
          </a:xfrm>
          <a:solidFill>
            <a:schemeClr val="bg2">
              <a:alpha val="42000"/>
            </a:schemeClr>
          </a:solidFill>
          <a:ln>
            <a:solidFill>
              <a:schemeClr val="bg1"/>
            </a:solidFill>
          </a:ln>
        </p:spPr>
        <p:txBody>
          <a:bodyPr>
            <a:normAutofit fontScale="90000"/>
          </a:bodyPr>
          <a:lstStyle/>
          <a:p>
            <a:br>
              <a:rPr lang="en-US">
                <a:latin typeface="Campton Book" panose="00000500000000000000" pitchFamily="50" charset="0"/>
              </a:rPr>
            </a:br>
            <a:br>
              <a:rPr lang="en-US">
                <a:latin typeface="Campton Book" panose="00000500000000000000" pitchFamily="50" charset="0"/>
              </a:rPr>
            </a:br>
            <a:r>
              <a:rPr lang="en-US" b="1">
                <a:latin typeface="Century Gothic" panose="020B0502020202020204" pitchFamily="34" charset="0"/>
              </a:rPr>
              <a:t>Supporting Governors During a Pandemic:</a:t>
            </a:r>
            <a:br>
              <a:rPr lang="en-US" b="1">
                <a:latin typeface="Century Gothic" panose="020B0502020202020204" pitchFamily="34" charset="0"/>
              </a:rPr>
            </a:br>
            <a:r>
              <a:rPr lang="en-US" sz="3600">
                <a:latin typeface="Century Gothic" panose="020B0502020202020204" pitchFamily="34" charset="0"/>
              </a:rPr>
              <a:t> </a:t>
            </a:r>
            <a:r>
              <a:rPr lang="en-US" sz="3600" i="1">
                <a:latin typeface="Century Gothic" panose="020B0502020202020204" pitchFamily="34" charset="0"/>
              </a:rPr>
              <a:t>Key Legal Questions and Lessons Learned</a:t>
            </a:r>
            <a:br>
              <a:rPr lang="en-US" sz="3600" i="1">
                <a:latin typeface="Century Gothic" panose="020B0502020202020204" pitchFamily="34" charset="0"/>
              </a:rPr>
            </a:br>
            <a:r>
              <a:rPr lang="en-US" sz="2325" i="1">
                <a:latin typeface="Century Gothic" panose="020B0502020202020204" pitchFamily="34" charset="0"/>
              </a:rPr>
              <a:t>  </a:t>
            </a:r>
            <a:endParaRPr lang="en-US">
              <a:latin typeface="Campton Book" panose="00000500000000000000" pitchFamily="50" charset="0"/>
            </a:endParaRPr>
          </a:p>
        </p:txBody>
      </p:sp>
      <p:sp>
        <p:nvSpPr>
          <p:cNvPr id="3" name="Subtitle 2">
            <a:extLst>
              <a:ext uri="{FF2B5EF4-FFF2-40B4-BE49-F238E27FC236}">
                <a16:creationId xmlns:a16="http://schemas.microsoft.com/office/drawing/2014/main" id="{5D773E13-0644-0761-7E49-C16DC57A0109}"/>
              </a:ext>
            </a:extLst>
          </p:cNvPr>
          <p:cNvSpPr>
            <a:spLocks noGrp="1"/>
          </p:cNvSpPr>
          <p:nvPr>
            <p:ph type="subTitle" idx="1"/>
          </p:nvPr>
        </p:nvSpPr>
        <p:spPr>
          <a:xfrm>
            <a:off x="0" y="5042751"/>
            <a:ext cx="9144000" cy="853715"/>
          </a:xfrm>
        </p:spPr>
        <p:txBody>
          <a:bodyPr/>
          <a:lstStyle/>
          <a:p>
            <a:endParaRPr lang="en-US" b="1">
              <a:solidFill>
                <a:schemeClr val="bg1"/>
              </a:solidFill>
              <a:latin typeface="Century Gothic" panose="020B0502020202020204" pitchFamily="34" charset="0"/>
            </a:endParaRPr>
          </a:p>
          <a:p>
            <a:r>
              <a:rPr lang="en-US" b="1">
                <a:solidFill>
                  <a:schemeClr val="bg1"/>
                </a:solidFill>
                <a:latin typeface="Century Gothic" panose="020B0502020202020204" pitchFamily="34" charset="0"/>
              </a:rPr>
              <a:t>Lauren Dedon</a:t>
            </a:r>
            <a:r>
              <a:rPr lang="en-US">
                <a:solidFill>
                  <a:schemeClr val="bg1"/>
                </a:solidFill>
                <a:latin typeface="Century Gothic" panose="020B0502020202020204" pitchFamily="34" charset="0"/>
              </a:rPr>
              <a:t>, Senior Legal Policy Advisor, National Governors Association </a:t>
            </a:r>
          </a:p>
        </p:txBody>
      </p:sp>
      <p:pic>
        <p:nvPicPr>
          <p:cNvPr id="4" name="Picture 2">
            <a:extLst>
              <a:ext uri="{FF2B5EF4-FFF2-40B4-BE49-F238E27FC236}">
                <a16:creationId xmlns:a16="http://schemas.microsoft.com/office/drawing/2014/main" id="{62629415-3358-5389-8B71-D0A5F34E1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269" y="1143463"/>
            <a:ext cx="2443463" cy="74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5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1A24F-AD9D-7E41-4F26-E0D91BF22702}"/>
              </a:ext>
            </a:extLst>
          </p:cNvPr>
          <p:cNvSpPr>
            <a:spLocks noGrp="1"/>
          </p:cNvSpPr>
          <p:nvPr>
            <p:ph idx="1"/>
          </p:nvPr>
        </p:nvSpPr>
        <p:spPr>
          <a:xfrm>
            <a:off x="539704" y="1939430"/>
            <a:ext cx="8064590" cy="3550543"/>
          </a:xfrm>
          <a:ln>
            <a:noFill/>
          </a:ln>
        </p:spPr>
        <p:txBody>
          <a:bodyPr>
            <a:normAutofit/>
          </a:bodyPr>
          <a:lstStyle/>
          <a:p>
            <a:pPr>
              <a:buFont typeface="Wingdings" panose="05000000000000000000" pitchFamily="2" charset="2"/>
              <a:buChar char="q"/>
            </a:pPr>
            <a:endParaRPr lang="en-US" sz="2400" dirty="0">
              <a:latin typeface="Campton Book" panose="00000500000000000000" pitchFamily="50" charset="0"/>
            </a:endParaRPr>
          </a:p>
          <a:p>
            <a:pPr>
              <a:buFont typeface="Wingdings" panose="05000000000000000000" pitchFamily="2" charset="2"/>
              <a:buChar char="q"/>
            </a:pPr>
            <a:r>
              <a:rPr lang="en-US" sz="2400" b="1" dirty="0">
                <a:latin typeface="Century Gothic" panose="020B0502020202020204" pitchFamily="34" charset="0"/>
              </a:rPr>
              <a:t>NGA Background</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Overview of Gubernatorial Emergency Powers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State COVID-19 Landscape: Litigation &amp; Legislation </a:t>
            </a:r>
          </a:p>
          <a:p>
            <a:pPr>
              <a:buFont typeface="Wingdings" panose="05000000000000000000" pitchFamily="2" charset="2"/>
              <a:buChar char="q"/>
            </a:pPr>
            <a:endParaRPr lang="en-US" sz="2400" b="1" dirty="0">
              <a:latin typeface="Century Gothic" panose="020B0502020202020204" pitchFamily="34" charset="0"/>
            </a:endParaRPr>
          </a:p>
          <a:p>
            <a:pPr>
              <a:buFont typeface="Wingdings" panose="05000000000000000000" pitchFamily="2" charset="2"/>
              <a:buChar char="q"/>
            </a:pPr>
            <a:r>
              <a:rPr lang="en-US" sz="2400" b="1" dirty="0">
                <a:latin typeface="Century Gothic" panose="020B0502020202020204" pitchFamily="34" charset="0"/>
              </a:rPr>
              <a:t>Legal Lessons Learned for Future Emergencies  </a:t>
            </a:r>
          </a:p>
        </p:txBody>
      </p:sp>
      <p:pic>
        <p:nvPicPr>
          <p:cNvPr id="4" name="Picture 2">
            <a:extLst>
              <a:ext uri="{FF2B5EF4-FFF2-40B4-BE49-F238E27FC236}">
                <a16:creationId xmlns:a16="http://schemas.microsoft.com/office/drawing/2014/main" id="{8E2D0AE9-148A-F0F3-4080-C6A4FE56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C7F143-22E5-1B2A-E55C-BE9D080DFF5D}"/>
              </a:ext>
            </a:extLst>
          </p:cNvPr>
          <p:cNvSpPr txBox="1">
            <a:spLocks/>
          </p:cNvSpPr>
          <p:nvPr/>
        </p:nvSpPr>
        <p:spPr>
          <a:xfrm>
            <a:off x="1" y="857250"/>
            <a:ext cx="9143999" cy="709226"/>
          </a:xfrm>
          <a:prstGeom prst="rect">
            <a:avLst/>
          </a:prstGeom>
          <a:solidFill>
            <a:schemeClr val="bg2">
              <a:alpha val="32000"/>
            </a:schemeClr>
          </a:solidFill>
          <a:ln>
            <a:solidFill>
              <a:schemeClr val="bg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a:solidFill>
                  <a:prstClr val="black"/>
                </a:solidFill>
                <a:latin typeface="Century Gothic" panose="020B0502020202020204" pitchFamily="34" charset="0"/>
              </a:rPr>
              <a:t>Agenda</a:t>
            </a:r>
          </a:p>
        </p:txBody>
      </p:sp>
    </p:spTree>
    <p:extLst>
      <p:ext uri="{BB962C8B-B14F-4D97-AF65-F5344CB8AC3E}">
        <p14:creationId xmlns:p14="http://schemas.microsoft.com/office/powerpoint/2010/main" val="11276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1AC5C60-C811-E46A-DE32-084E2C7AECB1}"/>
              </a:ext>
            </a:extLst>
          </p:cNvPr>
          <p:cNvGraphicFramePr/>
          <p:nvPr/>
        </p:nvGraphicFramePr>
        <p:xfrm>
          <a:off x="1256951" y="1014544"/>
          <a:ext cx="6630099" cy="4920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523D22B6-7EAE-E945-A4C8-3713A479E3B2}"/>
              </a:ext>
            </a:extLst>
          </p:cNvPr>
          <p:cNvPicPr>
            <a:picLocks noChangeAspect="1"/>
          </p:cNvPicPr>
          <p:nvPr/>
        </p:nvPicPr>
        <p:blipFill>
          <a:blip r:embed="rId8"/>
          <a:stretch>
            <a:fillRect/>
          </a:stretch>
        </p:blipFill>
        <p:spPr>
          <a:xfrm>
            <a:off x="3664744" y="3150394"/>
            <a:ext cx="1814513" cy="557213"/>
          </a:xfrm>
          <a:prstGeom prst="rect">
            <a:avLst/>
          </a:prstGeom>
          <a:ln>
            <a:solidFill>
              <a:schemeClr val="tx1"/>
            </a:solidFill>
          </a:ln>
        </p:spPr>
      </p:pic>
    </p:spTree>
    <p:extLst>
      <p:ext uri="{BB962C8B-B14F-4D97-AF65-F5344CB8AC3E}">
        <p14:creationId xmlns:p14="http://schemas.microsoft.com/office/powerpoint/2010/main" val="221722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D9D4-9172-47FD-8F50-A68ACAEB8E6D}"/>
              </a:ext>
            </a:extLst>
          </p:cNvPr>
          <p:cNvSpPr>
            <a:spLocks noGrp="1"/>
          </p:cNvSpPr>
          <p:nvPr>
            <p:ph type="title"/>
          </p:nvPr>
        </p:nvSpPr>
        <p:spPr>
          <a:xfrm>
            <a:off x="0" y="857251"/>
            <a:ext cx="9144000" cy="737433"/>
          </a:xfrm>
          <a:solidFill>
            <a:schemeClr val="bg2">
              <a:alpha val="31000"/>
            </a:schemeClr>
          </a:solidFill>
          <a:ln>
            <a:solidFill>
              <a:schemeClr val="bg1"/>
            </a:solidFill>
          </a:ln>
        </p:spPr>
        <p:txBody>
          <a:bodyPr/>
          <a:lstStyle/>
          <a:p>
            <a:pPr algn="ctr"/>
            <a:r>
              <a:rPr lang="en-US" b="1">
                <a:latin typeface="Century Gothic" panose="020B0502020202020204" pitchFamily="34" charset="0"/>
              </a:rPr>
              <a:t>NGA Center for Best Practices </a:t>
            </a:r>
          </a:p>
        </p:txBody>
      </p:sp>
      <p:graphicFrame>
        <p:nvGraphicFramePr>
          <p:cNvPr id="5" name="Content Placeholder 4">
            <a:extLst>
              <a:ext uri="{FF2B5EF4-FFF2-40B4-BE49-F238E27FC236}">
                <a16:creationId xmlns:a16="http://schemas.microsoft.com/office/drawing/2014/main" id="{FCF698B9-9ACC-6C3E-F3A7-20D416EA2EF2}"/>
              </a:ext>
            </a:extLst>
          </p:cNvPr>
          <p:cNvGraphicFramePr>
            <a:graphicFrameLocks noGrp="1"/>
          </p:cNvGraphicFramePr>
          <p:nvPr>
            <p:ph idx="1"/>
          </p:nvPr>
        </p:nvGraphicFramePr>
        <p:xfrm>
          <a:off x="628650" y="1749914"/>
          <a:ext cx="7886700" cy="406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10944860-48E6-9EB0-80B7-75FFBA7FF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2752" y="5406892"/>
            <a:ext cx="1951249" cy="59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79386"/>
      </p:ext>
    </p:extLst>
  </p:cSld>
  <p:clrMapOvr>
    <a:masterClrMapping/>
  </p:clrMapOvr>
</p:sld>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ldversionNetwork_PPT_template">
  <a:themeElements>
    <a:clrScheme name="Network">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OldversionNetwork_PPT_template</Template>
  <TotalTime>541</TotalTime>
  <Words>3638</Words>
  <Application>Microsoft Office PowerPoint</Application>
  <PresentationFormat>On-screen Show (4:3)</PresentationFormat>
  <Paragraphs>500</Paragraphs>
  <Slides>53</Slides>
  <Notes>34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53</vt:i4>
      </vt:variant>
    </vt:vector>
  </HeadingPairs>
  <TitlesOfParts>
    <vt:vector size="71" baseType="lpstr">
      <vt:lpstr>Arial</vt:lpstr>
      <vt:lpstr>Calibri</vt:lpstr>
      <vt:lpstr>Calibri Light</vt:lpstr>
      <vt:lpstr>Campton Book</vt:lpstr>
      <vt:lpstr>Century Gothic</vt:lpstr>
      <vt:lpstr>Courier New</vt:lpstr>
      <vt:lpstr>Franklin Gothic Medium Cond</vt:lpstr>
      <vt:lpstr>Georgia</vt:lpstr>
      <vt:lpstr>Helvetica</vt:lpstr>
      <vt:lpstr>Lucida Grande</vt:lpstr>
      <vt:lpstr>Nunito Sans</vt:lpstr>
      <vt:lpstr>Symbol</vt:lpstr>
      <vt:lpstr>Tahoma</vt:lpstr>
      <vt:lpstr>Wingdings</vt:lpstr>
      <vt:lpstr>OldversionNetwork_PPT_template</vt:lpstr>
      <vt:lpstr>2_Office Theme</vt:lpstr>
      <vt:lpstr>Office Theme</vt:lpstr>
      <vt:lpstr>1_OldversionNetwork_PPT_template</vt:lpstr>
      <vt:lpstr>Legal Repercussions of Public Health Emergency Rescissions</vt:lpstr>
      <vt:lpstr>Moderator</vt:lpstr>
      <vt:lpstr>Presenter</vt:lpstr>
      <vt:lpstr>Presenter</vt:lpstr>
      <vt:lpstr>Presenter</vt:lpstr>
      <vt:lpstr>  Supporting Governors During a Pandemic:  Key Legal Questions and Lessons Learned   </vt:lpstr>
      <vt:lpstr>PowerPoint Presentation</vt:lpstr>
      <vt:lpstr>PowerPoint Presentation</vt:lpstr>
      <vt:lpstr>NGA Center for Best Practices </vt:lpstr>
      <vt:lpstr>PowerPoint Presentation</vt:lpstr>
      <vt:lpstr>PowerPoint Presentation</vt:lpstr>
      <vt:lpstr>PowerPoint Presentation</vt:lpstr>
      <vt:lpstr>PowerPoint Presentation</vt:lpstr>
      <vt:lpstr>PowerPoint Presentation</vt:lpstr>
      <vt:lpstr>PowerPoint Presentation</vt:lpstr>
      <vt:lpstr> Emergency powers were used as the legal basis for many COVID-19 response efforts. Legal Challenges to gubernatorial actions were seen in litigation and legislation. </vt:lpstr>
      <vt:lpstr>PowerPoint Presentation</vt:lpstr>
      <vt:lpstr>PowerPoint Presentation</vt:lpstr>
      <vt:lpstr>PowerPoint Presentation</vt:lpstr>
      <vt:lpstr>PowerPoint Presentation</vt:lpstr>
      <vt:lpstr>PowerPoint Presentation</vt:lpstr>
      <vt:lpstr>PowerPoint Presentation</vt:lpstr>
      <vt:lpstr>Legal Repercussions of Public Health Emergency Rescissions</vt:lpstr>
      <vt:lpstr>Game Plan</vt:lpstr>
      <vt:lpstr>Emergencies Terminating?</vt:lpstr>
      <vt:lpstr>Emergencies Terminating?</vt:lpstr>
      <vt:lpstr>Emergency Declarations</vt:lpstr>
      <vt:lpstr>Federal Emergency  Declarations (2020)</vt:lpstr>
      <vt:lpstr>Public Health Emergency (PHE)</vt:lpstr>
      <vt:lpstr>PHE</vt:lpstr>
      <vt:lpstr>Public Readiness and Emergency Preparedness (PREP) Act of 2005</vt:lpstr>
      <vt:lpstr>PREP Act</vt:lpstr>
      <vt:lpstr>FDA Emergency Use  Authorizations (EUAs)</vt:lpstr>
      <vt:lpstr>EUAs</vt:lpstr>
      <vt:lpstr>Stafford Act &amp; National Emergencies Act</vt:lpstr>
      <vt:lpstr>National Emergencies Act</vt:lpstr>
      <vt:lpstr>Defense Production Act  of 1950 (DPA)</vt:lpstr>
      <vt:lpstr>Game Plan</vt:lpstr>
      <vt:lpstr>PHE vs. National Emergency</vt:lpstr>
      <vt:lpstr>COVID Vaccines</vt:lpstr>
      <vt:lpstr>COVID Tests</vt:lpstr>
      <vt:lpstr>Telehealth</vt:lpstr>
      <vt:lpstr>HIPAA</vt:lpstr>
      <vt:lpstr>Medicare</vt:lpstr>
      <vt:lpstr>Medicaid</vt:lpstr>
      <vt:lpstr>Private Health Insurance</vt:lpstr>
      <vt:lpstr>PREP Act</vt:lpstr>
      <vt:lpstr>EUAs</vt:lpstr>
      <vt:lpstr>DPA</vt:lpstr>
      <vt:lpstr>What Else?</vt:lpstr>
      <vt:lpstr>PowerPoint Presentation</vt:lpstr>
      <vt:lpstr>PowerPoint Presentation</vt:lpstr>
      <vt:lpstr>Thank you for attending.</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Daniel Wacker</cp:lastModifiedBy>
  <cp:revision>50</cp:revision>
  <cp:lastPrinted>2011-06-22T19:44:08Z</cp:lastPrinted>
  <dcterms:created xsi:type="dcterms:W3CDTF">2013-02-06T16:11:28Z</dcterms:created>
  <dcterms:modified xsi:type="dcterms:W3CDTF">2023-05-11T14:43:35Z</dcterms:modified>
</cp:coreProperties>
</file>