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69" r:id="rId2"/>
    <p:sldId id="328" r:id="rId3"/>
    <p:sldId id="277" r:id="rId4"/>
    <p:sldId id="314" r:id="rId5"/>
    <p:sldId id="315" r:id="rId6"/>
    <p:sldId id="295" r:id="rId7"/>
    <p:sldId id="319" r:id="rId8"/>
    <p:sldId id="293" r:id="rId9"/>
    <p:sldId id="300" r:id="rId10"/>
    <p:sldId id="302" r:id="rId11"/>
    <p:sldId id="306" r:id="rId12"/>
    <p:sldId id="307" r:id="rId13"/>
    <p:sldId id="308" r:id="rId14"/>
    <p:sldId id="309" r:id="rId15"/>
    <p:sldId id="301" r:id="rId16"/>
    <p:sldId id="310" r:id="rId17"/>
    <p:sldId id="311" r:id="rId18"/>
    <p:sldId id="312" r:id="rId19"/>
    <p:sldId id="313" r:id="rId20"/>
    <p:sldId id="317" r:id="rId21"/>
    <p:sldId id="322" r:id="rId22"/>
    <p:sldId id="323" r:id="rId23"/>
    <p:sldId id="324" r:id="rId24"/>
    <p:sldId id="320" r:id="rId25"/>
    <p:sldId id="318" r:id="rId26"/>
    <p:sldId id="321" r:id="rId27"/>
    <p:sldId id="325" r:id="rId28"/>
    <p:sldId id="326" r:id="rId29"/>
    <p:sldId id="327" r:id="rId30"/>
    <p:sldId id="305" r:id="rId31"/>
    <p:sldId id="30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8" userDrawn="1">
          <p15:clr>
            <a:srgbClr val="A4A3A4"/>
          </p15:clr>
        </p15:guide>
        <p15:guide id="2" orient="horz" pos="1443" userDrawn="1">
          <p15:clr>
            <a:srgbClr val="A4A3A4"/>
          </p15:clr>
        </p15:guide>
        <p15:guide id="3" orient="horz" pos="4029" userDrawn="1">
          <p15:clr>
            <a:srgbClr val="A4A3A4"/>
          </p15:clr>
        </p15:guide>
        <p15:guide id="4" orient="horz" pos="4210" userDrawn="1">
          <p15:clr>
            <a:srgbClr val="A4A3A4"/>
          </p15:clr>
        </p15:guide>
        <p15:guide id="5" orient="horz" pos="2556" userDrawn="1">
          <p15:clr>
            <a:srgbClr val="A4A3A4"/>
          </p15:clr>
        </p15:guide>
        <p15:guide id="6" orient="horz" userDrawn="1">
          <p15:clr>
            <a:srgbClr val="A4A3A4"/>
          </p15:clr>
        </p15:guide>
        <p15:guide id="7" pos="1013" userDrawn="1">
          <p15:clr>
            <a:srgbClr val="A4A3A4"/>
          </p15:clr>
        </p15:guide>
        <p15:guide id="8" pos="7283" userDrawn="1">
          <p15:clr>
            <a:srgbClr val="A4A3A4"/>
          </p15:clr>
        </p15:guide>
        <p15:guide id="9" pos="397" userDrawn="1">
          <p15:clr>
            <a:srgbClr val="A4A3A4"/>
          </p15:clr>
        </p15:guide>
        <p15:guide id="10" pos="3665" userDrawn="1">
          <p15:clr>
            <a:srgbClr val="A4A3A4"/>
          </p15:clr>
        </p15:guide>
        <p15:guide id="11" pos="132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EFF"/>
    <a:srgbClr val="FEFEFF"/>
    <a:srgbClr val="FEFFFE"/>
    <a:srgbClr val="FEFFFF"/>
    <a:srgbClr val="FCFEFD"/>
    <a:srgbClr val="FDFEFD"/>
    <a:srgbClr val="FFFEFD"/>
    <a:srgbClr val="FFFFF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C5CC9-43E5-4740-B946-834F7BE6E707}" v="6" dt="2023-04-06T13:42:02.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9" autoAdjust="0"/>
    <p:restoredTop sz="50742" autoAdjust="0"/>
  </p:normalViewPr>
  <p:slideViewPr>
    <p:cSldViewPr snapToGrid="0">
      <p:cViewPr varScale="1">
        <p:scale>
          <a:sx n="34" d="100"/>
          <a:sy n="34" d="100"/>
        </p:scale>
        <p:origin x="1296" y="40"/>
      </p:cViewPr>
      <p:guideLst>
        <p:guide orient="horz" pos="1068"/>
        <p:guide orient="horz" pos="1443"/>
        <p:guide orient="horz" pos="4029"/>
        <p:guide orient="horz" pos="4210"/>
        <p:guide orient="horz" pos="2556"/>
        <p:guide orient="horz"/>
        <p:guide pos="1013"/>
        <p:guide pos="7283"/>
        <p:guide pos="397"/>
        <p:guide pos="3665"/>
        <p:guide pos="1325"/>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showGuides="1">
      <p:cViewPr varScale="1">
        <p:scale>
          <a:sx n="60" d="100"/>
          <a:sy n="60" d="100"/>
        </p:scale>
        <p:origin x="-262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ie Patrice Kershner" userId="14c1b89a-3674-4eef-818c-e58d03644fd8" providerId="ADAL" clId="{F0CC5CC9-43E5-4740-B946-834F7BE6E707}"/>
    <pc:docChg chg="undo custSel addSld delSld modSld sldOrd">
      <pc:chgData name="Stacie Patrice Kershner" userId="14c1b89a-3674-4eef-818c-e58d03644fd8" providerId="ADAL" clId="{F0CC5CC9-43E5-4740-B946-834F7BE6E707}" dt="2023-04-06T13:51:15.725" v="2077" actId="20577"/>
      <pc:docMkLst>
        <pc:docMk/>
      </pc:docMkLst>
      <pc:sldChg chg="delSp modSp mod">
        <pc:chgData name="Stacie Patrice Kershner" userId="14c1b89a-3674-4eef-818c-e58d03644fd8" providerId="ADAL" clId="{F0CC5CC9-43E5-4740-B946-834F7BE6E707}" dt="2023-04-06T13:35:38.149" v="1598" actId="1076"/>
        <pc:sldMkLst>
          <pc:docMk/>
          <pc:sldMk cId="0" sldId="269"/>
        </pc:sldMkLst>
        <pc:spChg chg="mod">
          <ac:chgData name="Stacie Patrice Kershner" userId="14c1b89a-3674-4eef-818c-e58d03644fd8" providerId="ADAL" clId="{F0CC5CC9-43E5-4740-B946-834F7BE6E707}" dt="2023-04-06T13:35:38.149" v="1598" actId="1076"/>
          <ac:spMkLst>
            <pc:docMk/>
            <pc:sldMk cId="0" sldId="269"/>
            <ac:spMk id="2" creationId="{00000000-0000-0000-0000-000000000000}"/>
          </ac:spMkLst>
        </pc:spChg>
        <pc:spChg chg="del mod">
          <ac:chgData name="Stacie Patrice Kershner" userId="14c1b89a-3674-4eef-818c-e58d03644fd8" providerId="ADAL" clId="{F0CC5CC9-43E5-4740-B946-834F7BE6E707}" dt="2023-04-06T13:35:34.572" v="1597" actId="478"/>
          <ac:spMkLst>
            <pc:docMk/>
            <pc:sldMk cId="0" sldId="269"/>
            <ac:spMk id="3" creationId="{00000000-0000-0000-0000-000000000000}"/>
          </ac:spMkLst>
        </pc:spChg>
      </pc:sldChg>
      <pc:sldChg chg="del">
        <pc:chgData name="Stacie Patrice Kershner" userId="14c1b89a-3674-4eef-818c-e58d03644fd8" providerId="ADAL" clId="{F0CC5CC9-43E5-4740-B946-834F7BE6E707}" dt="2023-04-06T13:07:27.383" v="223" actId="2696"/>
        <pc:sldMkLst>
          <pc:docMk/>
          <pc:sldMk cId="3944984404" sldId="298"/>
        </pc:sldMkLst>
      </pc:sldChg>
      <pc:sldChg chg="modSp mod">
        <pc:chgData name="Stacie Patrice Kershner" userId="14c1b89a-3674-4eef-818c-e58d03644fd8" providerId="ADAL" clId="{F0CC5CC9-43E5-4740-B946-834F7BE6E707}" dt="2023-04-06T13:18:36.691" v="465" actId="1076"/>
        <pc:sldMkLst>
          <pc:docMk/>
          <pc:sldMk cId="395387534" sldId="314"/>
        </pc:sldMkLst>
        <pc:spChg chg="mod">
          <ac:chgData name="Stacie Patrice Kershner" userId="14c1b89a-3674-4eef-818c-e58d03644fd8" providerId="ADAL" clId="{F0CC5CC9-43E5-4740-B946-834F7BE6E707}" dt="2023-04-06T13:18:36.691" v="465" actId="1076"/>
          <ac:spMkLst>
            <pc:docMk/>
            <pc:sldMk cId="395387534" sldId="314"/>
            <ac:spMk id="2" creationId="{2DB1D864-57E4-9458-989F-852937EB672F}"/>
          </ac:spMkLst>
        </pc:spChg>
        <pc:spChg chg="mod">
          <ac:chgData name="Stacie Patrice Kershner" userId="14c1b89a-3674-4eef-818c-e58d03644fd8" providerId="ADAL" clId="{F0CC5CC9-43E5-4740-B946-834F7BE6E707}" dt="2023-04-06T13:18:29.241" v="463" actId="1076"/>
          <ac:spMkLst>
            <pc:docMk/>
            <pc:sldMk cId="395387534" sldId="314"/>
            <ac:spMk id="8" creationId="{8A6153C4-EF9C-73AC-9B5A-57C8D4D17F2D}"/>
          </ac:spMkLst>
        </pc:spChg>
      </pc:sldChg>
      <pc:sldChg chg="modSp mod">
        <pc:chgData name="Stacie Patrice Kershner" userId="14c1b89a-3674-4eef-818c-e58d03644fd8" providerId="ADAL" clId="{F0CC5CC9-43E5-4740-B946-834F7BE6E707}" dt="2023-04-06T13:18:59.286" v="469" actId="1076"/>
        <pc:sldMkLst>
          <pc:docMk/>
          <pc:sldMk cId="1518243402" sldId="315"/>
        </pc:sldMkLst>
        <pc:spChg chg="mod">
          <ac:chgData name="Stacie Patrice Kershner" userId="14c1b89a-3674-4eef-818c-e58d03644fd8" providerId="ADAL" clId="{F0CC5CC9-43E5-4740-B946-834F7BE6E707}" dt="2023-04-06T13:18:59.286" v="469" actId="1076"/>
          <ac:spMkLst>
            <pc:docMk/>
            <pc:sldMk cId="1518243402" sldId="315"/>
            <ac:spMk id="2" creationId="{2DB1D864-57E4-9458-989F-852937EB672F}"/>
          </ac:spMkLst>
        </pc:spChg>
        <pc:spChg chg="mod">
          <ac:chgData name="Stacie Patrice Kershner" userId="14c1b89a-3674-4eef-818c-e58d03644fd8" providerId="ADAL" clId="{F0CC5CC9-43E5-4740-B946-834F7BE6E707}" dt="2023-04-06T13:18:52.451" v="467" actId="1076"/>
          <ac:spMkLst>
            <pc:docMk/>
            <pc:sldMk cId="1518243402" sldId="315"/>
            <ac:spMk id="8" creationId="{8A6153C4-EF9C-73AC-9B5A-57C8D4D17F2D}"/>
          </ac:spMkLst>
        </pc:spChg>
      </pc:sldChg>
      <pc:sldChg chg="addSp delSp modSp mod modShow">
        <pc:chgData name="Stacie Patrice Kershner" userId="14c1b89a-3674-4eef-818c-e58d03644fd8" providerId="ADAL" clId="{F0CC5CC9-43E5-4740-B946-834F7BE6E707}" dt="2023-04-06T13:34:42.106" v="1593" actId="729"/>
        <pc:sldMkLst>
          <pc:docMk/>
          <pc:sldMk cId="2122794665" sldId="317"/>
        </pc:sldMkLst>
        <pc:spChg chg="del mod">
          <ac:chgData name="Stacie Patrice Kershner" userId="14c1b89a-3674-4eef-818c-e58d03644fd8" providerId="ADAL" clId="{F0CC5CC9-43E5-4740-B946-834F7BE6E707}" dt="2023-04-06T13:21:22.242" v="600" actId="478"/>
          <ac:spMkLst>
            <pc:docMk/>
            <pc:sldMk cId="2122794665" sldId="317"/>
            <ac:spMk id="2" creationId="{2DB1D864-57E4-9458-989F-852937EB672F}"/>
          </ac:spMkLst>
        </pc:spChg>
        <pc:spChg chg="add del mod">
          <ac:chgData name="Stacie Patrice Kershner" userId="14c1b89a-3674-4eef-818c-e58d03644fd8" providerId="ADAL" clId="{F0CC5CC9-43E5-4740-B946-834F7BE6E707}" dt="2023-04-06T13:21:39.709" v="601" actId="478"/>
          <ac:spMkLst>
            <pc:docMk/>
            <pc:sldMk cId="2122794665" sldId="317"/>
            <ac:spMk id="5" creationId="{DA3274D1-2E42-9E89-CDE0-4531B260B326}"/>
          </ac:spMkLst>
        </pc:spChg>
        <pc:spChg chg="mod">
          <ac:chgData name="Stacie Patrice Kershner" userId="14c1b89a-3674-4eef-818c-e58d03644fd8" providerId="ADAL" clId="{F0CC5CC9-43E5-4740-B946-834F7BE6E707}" dt="2023-04-06T13:20:03.801" v="508" actId="1076"/>
          <ac:spMkLst>
            <pc:docMk/>
            <pc:sldMk cId="2122794665" sldId="317"/>
            <ac:spMk id="8" creationId="{8A6153C4-EF9C-73AC-9B5A-57C8D4D17F2D}"/>
          </ac:spMkLst>
        </pc:spChg>
        <pc:spChg chg="add mod">
          <ac:chgData name="Stacie Patrice Kershner" userId="14c1b89a-3674-4eef-818c-e58d03644fd8" providerId="ADAL" clId="{F0CC5CC9-43E5-4740-B946-834F7BE6E707}" dt="2023-04-06T13:22:25.817" v="610" actId="1076"/>
          <ac:spMkLst>
            <pc:docMk/>
            <pc:sldMk cId="2122794665" sldId="317"/>
            <ac:spMk id="9" creationId="{19609F09-94B8-5B07-9633-7B7F6E226C53}"/>
          </ac:spMkLst>
        </pc:spChg>
      </pc:sldChg>
      <pc:sldChg chg="modSp mod ord">
        <pc:chgData name="Stacie Patrice Kershner" userId="14c1b89a-3674-4eef-818c-e58d03644fd8" providerId="ADAL" clId="{F0CC5CC9-43E5-4740-B946-834F7BE6E707}" dt="2023-04-06T13:29:19.200" v="1192" actId="20577"/>
        <pc:sldMkLst>
          <pc:docMk/>
          <pc:sldMk cId="2543000985" sldId="318"/>
        </pc:sldMkLst>
        <pc:spChg chg="mod">
          <ac:chgData name="Stacie Patrice Kershner" userId="14c1b89a-3674-4eef-818c-e58d03644fd8" providerId="ADAL" clId="{F0CC5CC9-43E5-4740-B946-834F7BE6E707}" dt="2023-04-06T13:29:19.200" v="1192" actId="20577"/>
          <ac:spMkLst>
            <pc:docMk/>
            <pc:sldMk cId="2543000985" sldId="318"/>
            <ac:spMk id="2" creationId="{2DB1D864-57E4-9458-989F-852937EB672F}"/>
          </ac:spMkLst>
        </pc:spChg>
        <pc:spChg chg="mod">
          <ac:chgData name="Stacie Patrice Kershner" userId="14c1b89a-3674-4eef-818c-e58d03644fd8" providerId="ADAL" clId="{F0CC5CC9-43E5-4740-B946-834F7BE6E707}" dt="2023-04-06T13:29:12.199" v="1188" actId="20577"/>
          <ac:spMkLst>
            <pc:docMk/>
            <pc:sldMk cId="2543000985" sldId="318"/>
            <ac:spMk id="8" creationId="{8A6153C4-EF9C-73AC-9B5A-57C8D4D17F2D}"/>
          </ac:spMkLst>
        </pc:spChg>
      </pc:sldChg>
      <pc:sldChg chg="modSp mod">
        <pc:chgData name="Stacie Patrice Kershner" userId="14c1b89a-3674-4eef-818c-e58d03644fd8" providerId="ADAL" clId="{F0CC5CC9-43E5-4740-B946-834F7BE6E707}" dt="2023-04-06T13:19:15.696" v="472" actId="1076"/>
        <pc:sldMkLst>
          <pc:docMk/>
          <pc:sldMk cId="1166314821" sldId="319"/>
        </pc:sldMkLst>
        <pc:spChg chg="mod">
          <ac:chgData name="Stacie Patrice Kershner" userId="14c1b89a-3674-4eef-818c-e58d03644fd8" providerId="ADAL" clId="{F0CC5CC9-43E5-4740-B946-834F7BE6E707}" dt="2023-04-06T13:19:15.696" v="472" actId="1076"/>
          <ac:spMkLst>
            <pc:docMk/>
            <pc:sldMk cId="1166314821" sldId="319"/>
            <ac:spMk id="2" creationId="{2DB1D864-57E4-9458-989F-852937EB672F}"/>
          </ac:spMkLst>
        </pc:spChg>
        <pc:spChg chg="mod">
          <ac:chgData name="Stacie Patrice Kershner" userId="14c1b89a-3674-4eef-818c-e58d03644fd8" providerId="ADAL" clId="{F0CC5CC9-43E5-4740-B946-834F7BE6E707}" dt="2023-04-06T13:19:10.859" v="471" actId="1076"/>
          <ac:spMkLst>
            <pc:docMk/>
            <pc:sldMk cId="1166314821" sldId="319"/>
            <ac:spMk id="8" creationId="{8A6153C4-EF9C-73AC-9B5A-57C8D4D17F2D}"/>
          </ac:spMkLst>
        </pc:spChg>
      </pc:sldChg>
      <pc:sldChg chg="addSp delSp modSp mod ord">
        <pc:chgData name="Stacie Patrice Kershner" userId="14c1b89a-3674-4eef-818c-e58d03644fd8" providerId="ADAL" clId="{F0CC5CC9-43E5-4740-B946-834F7BE6E707}" dt="2023-04-06T13:29:02.909" v="1164" actId="20577"/>
        <pc:sldMkLst>
          <pc:docMk/>
          <pc:sldMk cId="191148936" sldId="320"/>
        </pc:sldMkLst>
        <pc:spChg chg="del mod">
          <ac:chgData name="Stacie Patrice Kershner" userId="14c1b89a-3674-4eef-818c-e58d03644fd8" providerId="ADAL" clId="{F0CC5CC9-43E5-4740-B946-834F7BE6E707}" dt="2023-04-06T13:09:54.054" v="253" actId="478"/>
          <ac:spMkLst>
            <pc:docMk/>
            <pc:sldMk cId="191148936" sldId="320"/>
            <ac:spMk id="2" creationId="{2DB1D864-57E4-9458-989F-852937EB672F}"/>
          </ac:spMkLst>
        </pc:spChg>
        <pc:spChg chg="add del mod">
          <ac:chgData name="Stacie Patrice Kershner" userId="14c1b89a-3674-4eef-818c-e58d03644fd8" providerId="ADAL" clId="{F0CC5CC9-43E5-4740-B946-834F7BE6E707}" dt="2023-04-06T13:10:00.851" v="256" actId="478"/>
          <ac:spMkLst>
            <pc:docMk/>
            <pc:sldMk cId="191148936" sldId="320"/>
            <ac:spMk id="5" creationId="{24CF0B6A-6A21-6DBE-E668-CD40E928D91E}"/>
          </ac:spMkLst>
        </pc:spChg>
        <pc:spChg chg="add mod">
          <ac:chgData name="Stacie Patrice Kershner" userId="14c1b89a-3674-4eef-818c-e58d03644fd8" providerId="ADAL" clId="{F0CC5CC9-43E5-4740-B946-834F7BE6E707}" dt="2023-04-06T13:29:02.909" v="1164" actId="20577"/>
          <ac:spMkLst>
            <pc:docMk/>
            <pc:sldMk cId="191148936" sldId="320"/>
            <ac:spMk id="6" creationId="{C9F1084A-8587-B0FB-627D-CA63713AE967}"/>
          </ac:spMkLst>
        </pc:spChg>
        <pc:spChg chg="add del mod">
          <ac:chgData name="Stacie Patrice Kershner" userId="14c1b89a-3674-4eef-818c-e58d03644fd8" providerId="ADAL" clId="{F0CC5CC9-43E5-4740-B946-834F7BE6E707}" dt="2023-04-06T13:16:14.067" v="447" actId="1076"/>
          <ac:spMkLst>
            <pc:docMk/>
            <pc:sldMk cId="191148936" sldId="320"/>
            <ac:spMk id="8" creationId="{8A6153C4-EF9C-73AC-9B5A-57C8D4D17F2D}"/>
          </ac:spMkLst>
        </pc:spChg>
      </pc:sldChg>
      <pc:sldChg chg="modSp add del mod">
        <pc:chgData name="Stacie Patrice Kershner" userId="14c1b89a-3674-4eef-818c-e58d03644fd8" providerId="ADAL" clId="{F0CC5CC9-43E5-4740-B946-834F7BE6E707}" dt="2023-04-06T13:06:43.011" v="220" actId="2696"/>
        <pc:sldMkLst>
          <pc:docMk/>
          <pc:sldMk cId="669093191" sldId="321"/>
        </pc:sldMkLst>
        <pc:spChg chg="mod">
          <ac:chgData name="Stacie Patrice Kershner" userId="14c1b89a-3674-4eef-818c-e58d03644fd8" providerId="ADAL" clId="{F0CC5CC9-43E5-4740-B946-834F7BE6E707}" dt="2023-04-06T13:06:19.499" v="219" actId="20577"/>
          <ac:spMkLst>
            <pc:docMk/>
            <pc:sldMk cId="669093191" sldId="321"/>
            <ac:spMk id="8" creationId="{8A6153C4-EF9C-73AC-9B5A-57C8D4D17F2D}"/>
          </ac:spMkLst>
        </pc:spChg>
      </pc:sldChg>
      <pc:sldChg chg="addSp delSp modSp mod ord modNotesTx">
        <pc:chgData name="Stacie Patrice Kershner" userId="14c1b89a-3674-4eef-818c-e58d03644fd8" providerId="ADAL" clId="{F0CC5CC9-43E5-4740-B946-834F7BE6E707}" dt="2023-04-06T13:32:22.181" v="1547" actId="20577"/>
        <pc:sldMkLst>
          <pc:docMk/>
          <pc:sldMk cId="4112974776" sldId="321"/>
        </pc:sldMkLst>
        <pc:spChg chg="mod">
          <ac:chgData name="Stacie Patrice Kershner" userId="14c1b89a-3674-4eef-818c-e58d03644fd8" providerId="ADAL" clId="{F0CC5CC9-43E5-4740-B946-834F7BE6E707}" dt="2023-04-06T13:15:49.674" v="444" actId="1076"/>
          <ac:spMkLst>
            <pc:docMk/>
            <pc:sldMk cId="4112974776" sldId="321"/>
            <ac:spMk id="2" creationId="{7001F948-42FA-D41F-9EE9-FA2D3963C60B}"/>
          </ac:spMkLst>
        </pc:spChg>
        <pc:spChg chg="mod">
          <ac:chgData name="Stacie Patrice Kershner" userId="14c1b89a-3674-4eef-818c-e58d03644fd8" providerId="ADAL" clId="{F0CC5CC9-43E5-4740-B946-834F7BE6E707}" dt="2023-04-06T13:15:45.669" v="443" actId="1076"/>
          <ac:spMkLst>
            <pc:docMk/>
            <pc:sldMk cId="4112974776" sldId="321"/>
            <ac:spMk id="3" creationId="{B8C97840-8627-4DC1-CEFB-84D9C154001D}"/>
          </ac:spMkLst>
        </pc:spChg>
        <pc:spChg chg="add del mod">
          <ac:chgData name="Stacie Patrice Kershner" userId="14c1b89a-3674-4eef-818c-e58d03644fd8" providerId="ADAL" clId="{F0CC5CC9-43E5-4740-B946-834F7BE6E707}" dt="2023-04-06T13:17:01.918" v="450" actId="20577"/>
          <ac:spMkLst>
            <pc:docMk/>
            <pc:sldMk cId="4112974776" sldId="321"/>
            <ac:spMk id="5" creationId="{F7D6AEA6-327A-DCD5-AB72-A943E9198691}"/>
          </ac:spMkLst>
        </pc:spChg>
        <pc:spChg chg="add mod">
          <ac:chgData name="Stacie Patrice Kershner" userId="14c1b89a-3674-4eef-818c-e58d03644fd8" providerId="ADAL" clId="{F0CC5CC9-43E5-4740-B946-834F7BE6E707}" dt="2023-04-06T13:32:22.181" v="1547" actId="20577"/>
          <ac:spMkLst>
            <pc:docMk/>
            <pc:sldMk cId="4112974776" sldId="321"/>
            <ac:spMk id="6" creationId="{4A8F395A-524B-9302-3C80-B3981BAE4947}"/>
          </ac:spMkLst>
        </pc:spChg>
        <pc:spChg chg="add del mod">
          <ac:chgData name="Stacie Patrice Kershner" userId="14c1b89a-3674-4eef-818c-e58d03644fd8" providerId="ADAL" clId="{F0CC5CC9-43E5-4740-B946-834F7BE6E707}" dt="2023-04-06T13:15:25.258" v="439" actId="478"/>
          <ac:spMkLst>
            <pc:docMk/>
            <pc:sldMk cId="4112974776" sldId="321"/>
            <ac:spMk id="8" creationId="{6ECD1856-0A3B-B4B8-3FD8-7E107625FD08}"/>
          </ac:spMkLst>
        </pc:spChg>
      </pc:sldChg>
      <pc:sldChg chg="modSp add mod modShow">
        <pc:chgData name="Stacie Patrice Kershner" userId="14c1b89a-3674-4eef-818c-e58d03644fd8" providerId="ADAL" clId="{F0CC5CC9-43E5-4740-B946-834F7BE6E707}" dt="2023-04-06T13:34:34.211" v="1592" actId="729"/>
        <pc:sldMkLst>
          <pc:docMk/>
          <pc:sldMk cId="3822682192" sldId="322"/>
        </pc:sldMkLst>
        <pc:spChg chg="mod">
          <ac:chgData name="Stacie Patrice Kershner" userId="14c1b89a-3674-4eef-818c-e58d03644fd8" providerId="ADAL" clId="{F0CC5CC9-43E5-4740-B946-834F7BE6E707}" dt="2023-04-06T13:22:35.008" v="613" actId="20577"/>
          <ac:spMkLst>
            <pc:docMk/>
            <pc:sldMk cId="3822682192" sldId="322"/>
            <ac:spMk id="8" creationId="{8A6153C4-EF9C-73AC-9B5A-57C8D4D17F2D}"/>
          </ac:spMkLst>
        </pc:spChg>
        <pc:spChg chg="mod">
          <ac:chgData name="Stacie Patrice Kershner" userId="14c1b89a-3674-4eef-818c-e58d03644fd8" providerId="ADAL" clId="{F0CC5CC9-43E5-4740-B946-834F7BE6E707}" dt="2023-04-06T13:22:57.724" v="619" actId="20577"/>
          <ac:spMkLst>
            <pc:docMk/>
            <pc:sldMk cId="3822682192" sldId="322"/>
            <ac:spMk id="9" creationId="{19609F09-94B8-5B07-9633-7B7F6E226C53}"/>
          </ac:spMkLst>
        </pc:spChg>
      </pc:sldChg>
      <pc:sldChg chg="modSp add mod modShow">
        <pc:chgData name="Stacie Patrice Kershner" userId="14c1b89a-3674-4eef-818c-e58d03644fd8" providerId="ADAL" clId="{F0CC5CC9-43E5-4740-B946-834F7BE6E707}" dt="2023-04-06T13:34:28.365" v="1591" actId="729"/>
        <pc:sldMkLst>
          <pc:docMk/>
          <pc:sldMk cId="3997289242" sldId="323"/>
        </pc:sldMkLst>
        <pc:spChg chg="mod">
          <ac:chgData name="Stacie Patrice Kershner" userId="14c1b89a-3674-4eef-818c-e58d03644fd8" providerId="ADAL" clId="{F0CC5CC9-43E5-4740-B946-834F7BE6E707}" dt="2023-04-06T13:23:06.628" v="622" actId="20577"/>
          <ac:spMkLst>
            <pc:docMk/>
            <pc:sldMk cId="3997289242" sldId="323"/>
            <ac:spMk id="8" creationId="{8A6153C4-EF9C-73AC-9B5A-57C8D4D17F2D}"/>
          </ac:spMkLst>
        </pc:spChg>
        <pc:spChg chg="mod">
          <ac:chgData name="Stacie Patrice Kershner" userId="14c1b89a-3674-4eef-818c-e58d03644fd8" providerId="ADAL" clId="{F0CC5CC9-43E5-4740-B946-834F7BE6E707}" dt="2023-04-06T13:23:26.380" v="626" actId="20577"/>
          <ac:spMkLst>
            <pc:docMk/>
            <pc:sldMk cId="3997289242" sldId="323"/>
            <ac:spMk id="9" creationId="{19609F09-94B8-5B07-9633-7B7F6E226C53}"/>
          </ac:spMkLst>
        </pc:spChg>
      </pc:sldChg>
      <pc:sldChg chg="modSp add mod modShow">
        <pc:chgData name="Stacie Patrice Kershner" userId="14c1b89a-3674-4eef-818c-e58d03644fd8" providerId="ADAL" clId="{F0CC5CC9-43E5-4740-B946-834F7BE6E707}" dt="2023-04-06T13:51:15.725" v="2077" actId="20577"/>
        <pc:sldMkLst>
          <pc:docMk/>
          <pc:sldMk cId="1636135098" sldId="324"/>
        </pc:sldMkLst>
        <pc:spChg chg="mod">
          <ac:chgData name="Stacie Patrice Kershner" userId="14c1b89a-3674-4eef-818c-e58d03644fd8" providerId="ADAL" clId="{F0CC5CC9-43E5-4740-B946-834F7BE6E707}" dt="2023-04-06T13:51:15.725" v="2077" actId="20577"/>
          <ac:spMkLst>
            <pc:docMk/>
            <pc:sldMk cId="1636135098" sldId="324"/>
            <ac:spMk id="8" creationId="{8A6153C4-EF9C-73AC-9B5A-57C8D4D17F2D}"/>
          </ac:spMkLst>
        </pc:spChg>
        <pc:spChg chg="mod">
          <ac:chgData name="Stacie Patrice Kershner" userId="14c1b89a-3674-4eef-818c-e58d03644fd8" providerId="ADAL" clId="{F0CC5CC9-43E5-4740-B946-834F7BE6E707}" dt="2023-04-06T13:25:30.503" v="888" actId="20577"/>
          <ac:spMkLst>
            <pc:docMk/>
            <pc:sldMk cId="1636135098" sldId="324"/>
            <ac:spMk id="9" creationId="{19609F09-94B8-5B07-9633-7B7F6E226C53}"/>
          </ac:spMkLst>
        </pc:spChg>
      </pc:sldChg>
      <pc:sldChg chg="modSp add mod ord">
        <pc:chgData name="Stacie Patrice Kershner" userId="14c1b89a-3674-4eef-818c-e58d03644fd8" providerId="ADAL" clId="{F0CC5CC9-43E5-4740-B946-834F7BE6E707}" dt="2023-04-06T13:32:29.984" v="1549" actId="20577"/>
        <pc:sldMkLst>
          <pc:docMk/>
          <pc:sldMk cId="3181696720" sldId="325"/>
        </pc:sldMkLst>
        <pc:spChg chg="mod">
          <ac:chgData name="Stacie Patrice Kershner" userId="14c1b89a-3674-4eef-818c-e58d03644fd8" providerId="ADAL" clId="{F0CC5CC9-43E5-4740-B946-834F7BE6E707}" dt="2023-04-06T13:30:24.011" v="1362" actId="20577"/>
          <ac:spMkLst>
            <pc:docMk/>
            <pc:sldMk cId="3181696720" sldId="325"/>
            <ac:spMk id="2" creationId="{2DB1D864-57E4-9458-989F-852937EB672F}"/>
          </ac:spMkLst>
        </pc:spChg>
        <pc:spChg chg="mod">
          <ac:chgData name="Stacie Patrice Kershner" userId="14c1b89a-3674-4eef-818c-e58d03644fd8" providerId="ADAL" clId="{F0CC5CC9-43E5-4740-B946-834F7BE6E707}" dt="2023-04-06T13:32:29.984" v="1549" actId="20577"/>
          <ac:spMkLst>
            <pc:docMk/>
            <pc:sldMk cId="3181696720" sldId="325"/>
            <ac:spMk id="8" creationId="{8A6153C4-EF9C-73AC-9B5A-57C8D4D17F2D}"/>
          </ac:spMkLst>
        </pc:spChg>
      </pc:sldChg>
      <pc:sldChg chg="modSp add mod">
        <pc:chgData name="Stacie Patrice Kershner" userId="14c1b89a-3674-4eef-818c-e58d03644fd8" providerId="ADAL" clId="{F0CC5CC9-43E5-4740-B946-834F7BE6E707}" dt="2023-04-06T13:32:34.765" v="1551" actId="20577"/>
        <pc:sldMkLst>
          <pc:docMk/>
          <pc:sldMk cId="3144871265" sldId="326"/>
        </pc:sldMkLst>
        <pc:spChg chg="mod">
          <ac:chgData name="Stacie Patrice Kershner" userId="14c1b89a-3674-4eef-818c-e58d03644fd8" providerId="ADAL" clId="{F0CC5CC9-43E5-4740-B946-834F7BE6E707}" dt="2023-04-06T13:31:22.499" v="1545" actId="20577"/>
          <ac:spMkLst>
            <pc:docMk/>
            <pc:sldMk cId="3144871265" sldId="326"/>
            <ac:spMk id="2" creationId="{2DB1D864-57E4-9458-989F-852937EB672F}"/>
          </ac:spMkLst>
        </pc:spChg>
        <pc:spChg chg="mod">
          <ac:chgData name="Stacie Patrice Kershner" userId="14c1b89a-3674-4eef-818c-e58d03644fd8" providerId="ADAL" clId="{F0CC5CC9-43E5-4740-B946-834F7BE6E707}" dt="2023-04-06T13:32:34.765" v="1551" actId="20577"/>
          <ac:spMkLst>
            <pc:docMk/>
            <pc:sldMk cId="3144871265" sldId="326"/>
            <ac:spMk id="8" creationId="{8A6153C4-EF9C-73AC-9B5A-57C8D4D17F2D}"/>
          </ac:spMkLst>
        </pc:spChg>
      </pc:sldChg>
      <pc:sldChg chg="delSp modSp add mod">
        <pc:chgData name="Stacie Patrice Kershner" userId="14c1b89a-3674-4eef-818c-e58d03644fd8" providerId="ADAL" clId="{F0CC5CC9-43E5-4740-B946-834F7BE6E707}" dt="2023-04-06T13:34:03.358" v="1589"/>
        <pc:sldMkLst>
          <pc:docMk/>
          <pc:sldMk cId="4213996863" sldId="327"/>
        </pc:sldMkLst>
        <pc:spChg chg="mod">
          <ac:chgData name="Stacie Patrice Kershner" userId="14c1b89a-3674-4eef-818c-e58d03644fd8" providerId="ADAL" clId="{F0CC5CC9-43E5-4740-B946-834F7BE6E707}" dt="2023-04-06T13:34:02.352" v="1587" actId="403"/>
          <ac:spMkLst>
            <pc:docMk/>
            <pc:sldMk cId="4213996863" sldId="327"/>
            <ac:spMk id="2" creationId="{2DB1D864-57E4-9458-989F-852937EB672F}"/>
          </ac:spMkLst>
        </pc:spChg>
        <pc:spChg chg="del mod">
          <ac:chgData name="Stacie Patrice Kershner" userId="14c1b89a-3674-4eef-818c-e58d03644fd8" providerId="ADAL" clId="{F0CC5CC9-43E5-4740-B946-834F7BE6E707}" dt="2023-04-06T13:34:03.358" v="1589"/>
          <ac:spMkLst>
            <pc:docMk/>
            <pc:sldMk cId="4213996863" sldId="327"/>
            <ac:spMk id="8" creationId="{8A6153C4-EF9C-73AC-9B5A-57C8D4D17F2D}"/>
          </ac:spMkLst>
        </pc:spChg>
      </pc:sldChg>
      <pc:sldChg chg="addSp delSp modSp add mod modNotesTx">
        <pc:chgData name="Stacie Patrice Kershner" userId="14c1b89a-3674-4eef-818c-e58d03644fd8" providerId="ADAL" clId="{F0CC5CC9-43E5-4740-B946-834F7BE6E707}" dt="2023-04-06T13:50:47.301" v="2075" actId="20577"/>
        <pc:sldMkLst>
          <pc:docMk/>
          <pc:sldMk cId="139165861" sldId="328"/>
        </pc:sldMkLst>
        <pc:spChg chg="del">
          <ac:chgData name="Stacie Patrice Kershner" userId="14c1b89a-3674-4eef-818c-e58d03644fd8" providerId="ADAL" clId="{F0CC5CC9-43E5-4740-B946-834F7BE6E707}" dt="2023-04-06T13:35:42.300" v="1599" actId="478"/>
          <ac:spMkLst>
            <pc:docMk/>
            <pc:sldMk cId="139165861" sldId="328"/>
            <ac:spMk id="2" creationId="{00000000-0000-0000-0000-000000000000}"/>
          </ac:spMkLst>
        </pc:spChg>
        <pc:spChg chg="mod">
          <ac:chgData name="Stacie Patrice Kershner" userId="14c1b89a-3674-4eef-818c-e58d03644fd8" providerId="ADAL" clId="{F0CC5CC9-43E5-4740-B946-834F7BE6E707}" dt="2023-04-06T13:42:14.008" v="1639" actId="14100"/>
          <ac:spMkLst>
            <pc:docMk/>
            <pc:sldMk cId="139165861" sldId="328"/>
            <ac:spMk id="3" creationId="{00000000-0000-0000-0000-000000000000}"/>
          </ac:spMkLst>
        </pc:spChg>
        <pc:spChg chg="add del mod">
          <ac:chgData name="Stacie Patrice Kershner" userId="14c1b89a-3674-4eef-818c-e58d03644fd8" providerId="ADAL" clId="{F0CC5CC9-43E5-4740-B946-834F7BE6E707}" dt="2023-04-06T13:35:44.376" v="1600" actId="478"/>
          <ac:spMkLst>
            <pc:docMk/>
            <pc:sldMk cId="139165861" sldId="328"/>
            <ac:spMk id="5" creationId="{A78697A5-E8F0-1649-FD4A-18E6B9425669}"/>
          </ac:spMkLst>
        </pc:spChg>
        <pc:picChg chg="add del mod modCrop">
          <ac:chgData name="Stacie Patrice Kershner" userId="14c1b89a-3674-4eef-818c-e58d03644fd8" providerId="ADAL" clId="{F0CC5CC9-43E5-4740-B946-834F7BE6E707}" dt="2023-04-06T13:38:27.188" v="1629" actId="478"/>
          <ac:picMkLst>
            <pc:docMk/>
            <pc:sldMk cId="139165861" sldId="328"/>
            <ac:picMk id="7" creationId="{BC97D600-68AA-2DE1-285F-C88E76643A4A}"/>
          </ac:picMkLst>
        </pc:picChg>
        <pc:picChg chg="add mod">
          <ac:chgData name="Stacie Patrice Kershner" userId="14c1b89a-3674-4eef-818c-e58d03644fd8" providerId="ADAL" clId="{F0CC5CC9-43E5-4740-B946-834F7BE6E707}" dt="2023-04-06T13:41:46.759" v="1634" actId="1076"/>
          <ac:picMkLst>
            <pc:docMk/>
            <pc:sldMk cId="139165861" sldId="328"/>
            <ac:picMk id="9" creationId="{38E4F18F-BA14-9396-5391-0BAE45C418B7}"/>
          </ac:picMkLst>
        </pc:picChg>
        <pc:picChg chg="add mod">
          <ac:chgData name="Stacie Patrice Kershner" userId="14c1b89a-3674-4eef-818c-e58d03644fd8" providerId="ADAL" clId="{F0CC5CC9-43E5-4740-B946-834F7BE6E707}" dt="2023-04-06T13:42:10.514" v="1638" actId="14100"/>
          <ac:picMkLst>
            <pc:docMk/>
            <pc:sldMk cId="139165861" sldId="328"/>
            <ac:picMk id="11" creationId="{3349256E-7673-7044-BD6B-738DA587201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5FE34-0254-CB4E-A5E4-5F0B8F700389}" type="datetimeFigureOut">
              <a:rPr lang="en-US" smtClean="0"/>
              <a:pPr/>
              <a:t>4/6/2023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5725CC-1AA9-CA45-AB75-91D94092D047}" type="slidenum">
              <a:rPr lang="en-US" smtClean="0"/>
              <a:pPr/>
              <a:t>‹#›</a:t>
            </a:fld>
            <a:endParaRPr lang="en-US"/>
          </a:p>
        </p:txBody>
      </p:sp>
    </p:spTree>
    <p:extLst>
      <p:ext uri="{BB962C8B-B14F-4D97-AF65-F5344CB8AC3E}">
        <p14:creationId xmlns:p14="http://schemas.microsoft.com/office/powerpoint/2010/main" val="230534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1D3BD-027A-A147-A84A-68BC2B27E5A1}" type="datetimeFigureOut">
              <a:rPr lang="en-US" smtClean="0"/>
              <a:pPr/>
              <a:t>4/6/2023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68234-3C94-5441-9BE6-F55F3848C366}" type="slidenum">
              <a:rPr lang="en-US" smtClean="0"/>
              <a:pPr/>
              <a:t>‹#›</a:t>
            </a:fld>
            <a:endParaRPr lang="en-US"/>
          </a:p>
        </p:txBody>
      </p:sp>
    </p:spTree>
    <p:extLst>
      <p:ext uri="{BB962C8B-B14F-4D97-AF65-F5344CB8AC3E}">
        <p14:creationId xmlns:p14="http://schemas.microsoft.com/office/powerpoint/2010/main" val="1010484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a:t>
            </a:fld>
            <a:endParaRPr lang="en-US"/>
          </a:p>
        </p:txBody>
      </p:sp>
    </p:spTree>
    <p:extLst>
      <p:ext uri="{BB962C8B-B14F-4D97-AF65-F5344CB8AC3E}">
        <p14:creationId xmlns:p14="http://schemas.microsoft.com/office/powerpoint/2010/main" val="2869473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Here is an excerpt from the 3rd disease prevention measure: Exclusion of students and Closure or Altered Practices of Schools. </a:t>
            </a:r>
          </a:p>
          <a:p>
            <a:endParaRPr lang="en-US" dirty="0"/>
          </a:p>
          <a:p>
            <a:r>
              <a:rPr lang="en-US" dirty="0"/>
              <a:t>Each section opens with similar instructions for each of three parts. Part A is legal authority.</a:t>
            </a:r>
          </a:p>
          <a:p>
            <a:endParaRPr lang="en-US" dirty="0"/>
          </a:p>
          <a:p>
            <a:r>
              <a:rPr lang="en-US" dirty="0"/>
              <a:t>For the following questions, respond first in the absence of or prior to a declaration of an emergency, then repeat for during a declared emergency.</a:t>
            </a:r>
          </a:p>
          <a:p>
            <a:r>
              <a:rPr lang="en-US" dirty="0"/>
              <a:t> </a:t>
            </a:r>
          </a:p>
          <a:p>
            <a:r>
              <a:rPr lang="en-US" dirty="0"/>
              <a:t>Legal powers/authorities and procedures to close schools, exclude students, or otherwise alter practices or operations of schools</a:t>
            </a:r>
          </a:p>
          <a:p>
            <a:r>
              <a:rPr lang="en-US" dirty="0"/>
              <a:t>If it becomes necessary for officials to close schools, exclude students, or otherwise alter practices or operations of schools (including public, private, K-12, preschool, childcare, colleges and universities, etc.), what legal authorities and procedures would enable, support, authorize, or otherwise provide a legal basis for doing so? List all legal powers, authorities, and procedures including, but not limited to, police powers of health, safety and welfare; general public health powers; or emergency powers or authorities that could be used to authorize, prohibit, or limit closure of schools, exclusion of students, or alteration of practices or operations. (If there are multiple powers or authorities that can be used to support this same measure, be sure to include the responses for each.)</a:t>
            </a:r>
          </a:p>
          <a:p>
            <a:endParaRPr lang="en-US" dirty="0"/>
          </a:p>
          <a:p>
            <a:endParaRPr lang="en-US" dirty="0"/>
          </a:p>
          <a:p>
            <a:r>
              <a:rPr lang="en-US" dirty="0"/>
              <a:t>Then the template goes on to say, For each of the identified powers and authorities, determine:</a:t>
            </a:r>
          </a:p>
          <a:p>
            <a:r>
              <a:rPr lang="en-US" dirty="0"/>
              <a:t>What are the powers and authorities authorizing closure of schools, exclusion of students, or altering of practices or operations of schools?</a:t>
            </a:r>
          </a:p>
          <a:p>
            <a:r>
              <a:rPr lang="en-US" dirty="0"/>
              <a:t>What are the powers and authorities prohibiting this measure?</a:t>
            </a:r>
          </a:p>
          <a:p>
            <a:r>
              <a:rPr lang="en-US" dirty="0"/>
              <a:t>Who is authorized to determine if this measure is needed?</a:t>
            </a:r>
          </a:p>
          <a:p>
            <a:endParaRPr lang="en-US" dirty="0"/>
          </a:p>
          <a:p>
            <a:r>
              <a:rPr lang="en-US" dirty="0"/>
              <a:t>Several of the questions are the same in every section. But each section also includes some that are specific to that disease control measure.</a:t>
            </a:r>
          </a:p>
          <a:p>
            <a:endParaRPr lang="en-US" dirty="0"/>
          </a:p>
          <a:p>
            <a:r>
              <a:rPr lang="en-US" dirty="0"/>
              <a:t>Are there plans in place to continue reduced and free lunches to students who receive those services while schools are open?</a:t>
            </a:r>
          </a:p>
          <a:p>
            <a:r>
              <a:rPr lang="en-US" dirty="0"/>
              <a:t>Are there plans in place to consider continuity of services for students with disabilities served under IDEA?</a:t>
            </a:r>
          </a:p>
          <a:p>
            <a:r>
              <a:rPr lang="en-US" dirty="0"/>
              <a:t>Are there plans in place for communicating with families for whom English is a second language?</a:t>
            </a:r>
          </a:p>
          <a:p>
            <a:endParaRPr lang="en-US" dirty="0"/>
          </a:p>
          <a:p>
            <a:r>
              <a:rPr lang="en-US" dirty="0"/>
              <a:t>And then the questions look at how the measure can be ended. </a:t>
            </a:r>
          </a:p>
          <a:p>
            <a:endParaRPr lang="en-US" dirty="0"/>
          </a:p>
          <a:p>
            <a:r>
              <a:rPr lang="en-US" dirty="0"/>
              <a:t>How can this measure be ended? Who has authority to end this measure, what is the process, is notice required, and what criteria should be considered?</a:t>
            </a:r>
          </a:p>
          <a:p>
            <a:r>
              <a:rPr lang="en-US" dirty="0"/>
              <a:t>Can anyone be held liable or can liability be waived for anyone ordering, implementing, enforcing, or ending this measure?</a:t>
            </a:r>
          </a:p>
        </p:txBody>
      </p:sp>
      <p:sp>
        <p:nvSpPr>
          <p:cNvPr id="4" name="Slide Number Placeholder 3"/>
          <p:cNvSpPr>
            <a:spLocks noGrp="1"/>
          </p:cNvSpPr>
          <p:nvPr>
            <p:ph type="sldNum" sz="quarter" idx="5"/>
          </p:nvPr>
        </p:nvSpPr>
        <p:spPr/>
        <p:txBody>
          <a:bodyPr/>
          <a:lstStyle/>
          <a:p>
            <a:fld id="{0A568234-3C94-5441-9BE6-F55F3848C366}" type="slidenum">
              <a:rPr lang="en-US" smtClean="0"/>
              <a:pPr/>
              <a:t>12</a:t>
            </a:fld>
            <a:endParaRPr lang="en-US"/>
          </a:p>
        </p:txBody>
      </p:sp>
    </p:spTree>
    <p:extLst>
      <p:ext uri="{BB962C8B-B14F-4D97-AF65-F5344CB8AC3E}">
        <p14:creationId xmlns:p14="http://schemas.microsoft.com/office/powerpoint/2010/main" val="106902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r>
              <a:rPr lang="en-US" sz="2400" dirty="0"/>
              <a:t>The questions go on to examine interjurisdictional cooperation. What other jurisdictions may also have concurrent or conflicting authority. Are any measures preempted? Also neighboring jurisdictions may want to examine participation in EMAC, or other mutual aid or agreements. </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600"/>
              </a:spcAft>
              <a:buFont typeface="+mj-lt"/>
              <a:buNone/>
            </a:pP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600"/>
              </a:spcAft>
              <a:buFont typeface="+mj-lt"/>
              <a:buNone/>
            </a:pPr>
            <a:r>
              <a:rPr lang="en-US" sz="1200" dirty="0">
                <a:effectLst/>
                <a:latin typeface="Times New Roman" panose="02020603050405020304" pitchFamily="18" charset="0"/>
                <a:ea typeface="Times New Roman" panose="02020603050405020304" pitchFamily="18" charset="0"/>
              </a:rPr>
              <a:t>Part B asks about the sufficiency of these authorities and whether there are any gaps that should be addressed.</a:t>
            </a:r>
          </a:p>
          <a:p>
            <a:pPr marL="0" marR="0" lvl="0" indent="0">
              <a:spcBef>
                <a:spcPts val="0"/>
              </a:spcBef>
              <a:spcAft>
                <a:spcPts val="600"/>
              </a:spcAft>
              <a:buFont typeface="+mj-lt"/>
              <a:buNone/>
            </a:pP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600"/>
              </a:spcAft>
              <a:buFont typeface="+mj-lt"/>
              <a:buNone/>
            </a:pPr>
            <a:r>
              <a:rPr lang="en-US" sz="1200" dirty="0">
                <a:effectLst/>
                <a:latin typeface="Times New Roman" panose="02020603050405020304" pitchFamily="18" charset="0"/>
                <a:ea typeface="Times New Roman" panose="02020603050405020304" pitchFamily="18" charset="0"/>
              </a:rPr>
              <a:t>Part C looks at overlapping authority, such as when the state and locality each are potentially able to act on the same issue, such as if this were a local jurisdiction who could close schools, could the state also close the schools or demand they stay open? It also looks at jurisdictional cooperation. For example, where I live there is a city school district for the largest city in the county and a county school district for the other smaller cities and unincorporated areas. They try to collaborate on decisions to close and on messaging to avoid confusion. It may also be that neighboring jurisdictions have agreements for providing mutual aid that might be important. </a:t>
            </a:r>
          </a:p>
        </p:txBody>
      </p:sp>
      <p:sp>
        <p:nvSpPr>
          <p:cNvPr id="4" name="Slide Number Placeholder 3"/>
          <p:cNvSpPr>
            <a:spLocks noGrp="1"/>
          </p:cNvSpPr>
          <p:nvPr>
            <p:ph type="sldNum" sz="quarter" idx="5"/>
          </p:nvPr>
        </p:nvSpPr>
        <p:spPr/>
        <p:txBody>
          <a:bodyPr/>
          <a:lstStyle/>
          <a:p>
            <a:fld id="{0A568234-3C94-5441-9BE6-F55F3848C366}" type="slidenum">
              <a:rPr lang="en-US" smtClean="0"/>
              <a:pPr/>
              <a:t>13</a:t>
            </a:fld>
            <a:endParaRPr lang="en-US"/>
          </a:p>
        </p:txBody>
      </p:sp>
    </p:spTree>
    <p:extLst>
      <p:ext uri="{BB962C8B-B14F-4D97-AF65-F5344CB8AC3E}">
        <p14:creationId xmlns:p14="http://schemas.microsoft.com/office/powerpoint/2010/main" val="981700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spcBef>
                <a:spcPts val="0"/>
              </a:spcBef>
              <a:spcAft>
                <a:spcPts val="600"/>
              </a:spcAft>
              <a:buFont typeface="+mj-lt"/>
              <a:buNone/>
            </a:pPr>
            <a:r>
              <a:rPr lang="en-US" sz="2400" dirty="0">
                <a:effectLst/>
                <a:latin typeface="Times New Roman" panose="02020603050405020304" pitchFamily="18" charset="0"/>
                <a:ea typeface="Times New Roman" panose="02020603050405020304" pitchFamily="18" charset="0"/>
              </a:rPr>
              <a:t>Part D gets into decision making once authority is established. Public health laws establish the legal authority to act, but rarely provide a clear course of action about whether, when, and how to act. Most decisions are discretionary, relying on professional judgment, subject-matter expertise, and the best currently available information. Decision makers must balance competing interests to avoid acting prematurely without sufficient information or exposing the public to potential harm while obtaining and evaluating evidence that supports a particular course of action. So this section of the template includes questions to help guide discretionary decision making, derived from another Network Tool on decision making, “Can I? Must I? Should I?”</a:t>
            </a:r>
          </a:p>
          <a:p>
            <a:pPr marL="0" marR="0" lvl="0" indent="0">
              <a:spcBef>
                <a:spcPts val="0"/>
              </a:spcBef>
              <a:spcAft>
                <a:spcPts val="600"/>
              </a:spcAft>
              <a:buFont typeface="+mj-lt"/>
              <a:buNone/>
            </a:pPr>
            <a:endParaRPr lang="en-US" sz="2400" dirty="0">
              <a:effectLst/>
              <a:latin typeface="Times New Roman" panose="02020603050405020304" pitchFamily="18" charset="0"/>
              <a:ea typeface="Times New Roman" panose="02020603050405020304" pitchFamily="18" charset="0"/>
            </a:endParaRPr>
          </a:p>
          <a:p>
            <a:pPr marL="0" marR="0" lvl="0" indent="0">
              <a:spcBef>
                <a:spcPts val="0"/>
              </a:spcBef>
              <a:spcAft>
                <a:spcPts val="600"/>
              </a:spcAft>
              <a:buFont typeface="+mj-lt"/>
              <a:buNone/>
            </a:pPr>
            <a:r>
              <a:rPr lang="en-US" sz="2400" dirty="0">
                <a:effectLst/>
                <a:latin typeface="Times New Roman" panose="02020603050405020304" pitchFamily="18" charset="0"/>
                <a:ea typeface="Times New Roman" panose="02020603050405020304" pitchFamily="18" charset="0"/>
              </a:rPr>
              <a:t>The Lead Agency Attorney should be at the table with other senior leadership when discussing information important to making discretionary decisions, as there can be legal and ethical implications. </a:t>
            </a:r>
            <a:r>
              <a:rPr lang="en-US" sz="2400" dirty="0"/>
              <a:t>Attorneys are not only needed to explain the legal authority on the front end or to bat clean up if there is litigation on the back end. Instead, attorneys should be involved with public health leadership along the way as part of the team.</a:t>
            </a:r>
          </a:p>
          <a:p>
            <a:pPr marL="0" marR="0" lvl="0" indent="0">
              <a:spcBef>
                <a:spcPts val="0"/>
              </a:spcBef>
              <a:spcAft>
                <a:spcPts val="600"/>
              </a:spcAft>
              <a:buFont typeface="+mj-lt"/>
              <a:buNone/>
            </a:pPr>
            <a:endParaRPr lang="en-US" sz="2400" dirty="0"/>
          </a:p>
          <a:p>
            <a:pPr marL="0" marR="0" lvl="0" indent="0">
              <a:spcBef>
                <a:spcPts val="0"/>
              </a:spcBef>
              <a:spcAft>
                <a:spcPts val="600"/>
              </a:spcAft>
              <a:buFont typeface="+mj-lt"/>
              <a:buNone/>
            </a:pPr>
            <a:r>
              <a:rPr lang="en-US" sz="2400" dirty="0"/>
              <a:t>There may also be legal alternatives with less risk that attorneys may be aware of to help public health achieve its goals. If the measure is discretionary, the jurisdiction also needs to consider legal and other consequences of action or inaction, ethical implications, whether there is disparate impact on certain populations, the best interest of community partners, finances, politics, and other factors. The jurisdiction also needs to examine potential challenges in compliance and enforcement, as well as how to communicate decisions to the public. These factors all must figure into decision-making by public health officials with guidance from their attorneys.</a:t>
            </a:r>
          </a:p>
        </p:txBody>
      </p:sp>
      <p:sp>
        <p:nvSpPr>
          <p:cNvPr id="4" name="Slide Number Placeholder 3"/>
          <p:cNvSpPr>
            <a:spLocks noGrp="1"/>
          </p:cNvSpPr>
          <p:nvPr>
            <p:ph type="sldNum" sz="quarter" idx="5"/>
          </p:nvPr>
        </p:nvSpPr>
        <p:spPr/>
        <p:txBody>
          <a:bodyPr/>
          <a:lstStyle/>
          <a:p>
            <a:fld id="{0A568234-3C94-5441-9BE6-F55F3848C366}" type="slidenum">
              <a:rPr lang="en-US" smtClean="0"/>
              <a:pPr/>
              <a:t>14</a:t>
            </a:fld>
            <a:endParaRPr lang="en-US"/>
          </a:p>
        </p:txBody>
      </p:sp>
    </p:spTree>
    <p:extLst>
      <p:ext uri="{BB962C8B-B14F-4D97-AF65-F5344CB8AC3E}">
        <p14:creationId xmlns:p14="http://schemas.microsoft.com/office/powerpoint/2010/main" val="285124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1"/>
            <a:r>
              <a:rPr lang="en-US" dirty="0"/>
              <a:t>Once the Legal Assessment is completed, it is time to organize the Legal Consultation Meeting.</a:t>
            </a:r>
          </a:p>
          <a:p>
            <a:pPr lvl="1"/>
            <a:endParaRPr lang="en-US" dirty="0"/>
          </a:p>
          <a:p>
            <a:pPr lvl="1"/>
            <a:r>
              <a:rPr lang="en-US" dirty="0"/>
              <a:t>The Legal Consultation Meeting is an opportunity to bring together public health officials and attorneys, along with representatives from other relevant agencies, or jurisdictions that may also have authorities, as well as private sector businesses and community organizations. </a:t>
            </a:r>
          </a:p>
          <a:p>
            <a:pPr lvl="1"/>
            <a:endParaRPr lang="en-US" dirty="0"/>
          </a:p>
          <a:p>
            <a:pPr lvl="1"/>
            <a:r>
              <a:rPr lang="en-US" dirty="0"/>
              <a:t>With all of these people in the room, the time is ripe to have a training on the information compiled in the legal assessment, to level-set and be sure that everyone has the same information. This is also an opportunity to ask questions and gain clarity or raise concerns. </a:t>
            </a:r>
          </a:p>
          <a:p>
            <a:pPr lvl="1"/>
            <a:endParaRPr lang="en-US" dirty="0"/>
          </a:p>
          <a:p>
            <a:pPr lvl="1"/>
            <a:r>
              <a:rPr lang="en-US" dirty="0"/>
              <a:t>Then the tabletop exercise provides a hypothetical scenario to test the sufficiency of the laws against, to consider what factors would be important in whether to act or not and how to act, and to determine what might be needed for compliance and enforcement.</a:t>
            </a:r>
          </a:p>
          <a:p>
            <a:pPr lvl="1"/>
            <a:endParaRPr lang="en-US" dirty="0"/>
          </a:p>
          <a:p>
            <a:pPr lvl="1"/>
            <a:r>
              <a:rPr lang="en-US" dirty="0"/>
              <a:t>This is also an opportunity to incorporate lessons learned from COVID after-action reports or other assessments that may be going on in your jurisdiction. </a:t>
            </a:r>
          </a:p>
          <a:p>
            <a:pPr lvl="1"/>
            <a:endParaRPr lang="en-US" dirty="0"/>
          </a:p>
          <a:p>
            <a:pPr lvl="1"/>
            <a:r>
              <a:rPr lang="en-US" dirty="0"/>
              <a:t>And the reality is that there likely are gaps that need to be addressed – testing against a hypothetical scenario offers a chance to identify any issues or concerns that arise and make plans to address them. What next steps are needed? </a:t>
            </a: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15</a:t>
            </a:fld>
            <a:endParaRPr lang="en-US"/>
          </a:p>
        </p:txBody>
      </p:sp>
    </p:spTree>
    <p:extLst>
      <p:ext uri="{BB962C8B-B14F-4D97-AF65-F5344CB8AC3E}">
        <p14:creationId xmlns:p14="http://schemas.microsoft.com/office/powerpoint/2010/main" val="246370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a list of some of the attendees who may have a role to play in a disease outbreak and thus in the legal table top exercise. Are there others in your jurisdiction who should be invited and included?</a:t>
            </a: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16</a:t>
            </a:fld>
            <a:endParaRPr lang="en-US"/>
          </a:p>
        </p:txBody>
      </p:sp>
    </p:spTree>
    <p:extLst>
      <p:ext uri="{BB962C8B-B14F-4D97-AF65-F5344CB8AC3E}">
        <p14:creationId xmlns:p14="http://schemas.microsoft.com/office/powerpoint/2010/main" val="295207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This is an excerpt from the tabletop exercise, around the section that addresses school exclusion, among other measures. These can be tailored to the specific disease that the jurisdiction would like to practice.</a:t>
            </a: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17</a:t>
            </a:fld>
            <a:endParaRPr lang="en-US"/>
          </a:p>
        </p:txBody>
      </p:sp>
    </p:spTree>
    <p:extLst>
      <p:ext uri="{BB962C8B-B14F-4D97-AF65-F5344CB8AC3E}">
        <p14:creationId xmlns:p14="http://schemas.microsoft.com/office/powerpoint/2010/main" val="371501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a screen shot of the action steps planning worksheet to track any gaps or inconsistencies that arise during the tabletop and need to be addressed after the meeting. </a:t>
            </a: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18</a:t>
            </a:fld>
            <a:endParaRPr lang="en-US"/>
          </a:p>
        </p:txBody>
      </p:sp>
    </p:spTree>
    <p:extLst>
      <p:ext uri="{BB962C8B-B14F-4D97-AF65-F5344CB8AC3E}">
        <p14:creationId xmlns:p14="http://schemas.microsoft.com/office/powerpoint/2010/main" val="377841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22</a:t>
            </a:fld>
            <a:endParaRPr lang="en-US"/>
          </a:p>
        </p:txBody>
      </p:sp>
    </p:spTree>
    <p:extLst>
      <p:ext uri="{BB962C8B-B14F-4D97-AF65-F5344CB8AC3E}">
        <p14:creationId xmlns:p14="http://schemas.microsoft.com/office/powerpoint/2010/main" val="4211739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24</a:t>
            </a:fld>
            <a:endParaRPr lang="en-US"/>
          </a:p>
        </p:txBody>
      </p:sp>
    </p:spTree>
    <p:extLst>
      <p:ext uri="{BB962C8B-B14F-4D97-AF65-F5344CB8AC3E}">
        <p14:creationId xmlns:p14="http://schemas.microsoft.com/office/powerpoint/2010/main" val="90003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a list of some of the attendees who may have a role to play in a disease outbreak and thus in the legal tabletop exercise. Are there others in your jurisdiction who should be invited and included?</a:t>
            </a: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26</a:t>
            </a:fld>
            <a:endParaRPr lang="en-US"/>
          </a:p>
        </p:txBody>
      </p:sp>
    </p:spTree>
    <p:extLst>
      <p:ext uri="{BB962C8B-B14F-4D97-AF65-F5344CB8AC3E}">
        <p14:creationId xmlns:p14="http://schemas.microsoft.com/office/powerpoint/2010/main" val="429496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Bios</a:t>
            </a:r>
          </a:p>
          <a:p>
            <a:endParaRPr lang="en-US" i="0" dirty="0"/>
          </a:p>
          <a:p>
            <a:r>
              <a:rPr lang="en-US" i="0" dirty="0"/>
              <a:t>Denise Chrysler is a </a:t>
            </a:r>
            <a:r>
              <a:rPr lang="en-US" b="0" i="0" dirty="0">
                <a:solidFill>
                  <a:srgbClr val="333333"/>
                </a:solidFill>
                <a:effectLst/>
                <a:latin typeface="Nunito Sans" pitchFamily="2" charset="0"/>
              </a:rPr>
              <a:t>Senior Advisor at the Network’s Mid-States Region Office. She served as the Mid-States Office’s director from the time the Network was launched in September 2010 until she retired from the position in February 2023. Before joining the Network, for 27 years, Denise provided legal services to Michigan’s state health department. She served as the state health department’s public health legal director, privacy officer, freedom of information coordinator, regulatory affairs officer, and member of the Institutional Review Board. She also represented the health department as an assistant attorney general. Denise earned her JD at the University of Michigan Law School.</a:t>
            </a:r>
            <a:endParaRPr lang="en-US" i="0" dirty="0"/>
          </a:p>
          <a:p>
            <a:endParaRPr lang="en-US" i="0" dirty="0"/>
          </a:p>
          <a:p>
            <a:r>
              <a:rPr lang="en-US" i="0" dirty="0"/>
              <a:t>Stacie Kershner is a Senior Academic Professional and Deputy Director for the Center for Law, Health and Society at Georgia State University College of Law, where manages new and ongoing health law education, research and community outreach initiatives. She teaches public health law to law and graduate students. Stacie is also a legal consultant with the Network for Public Health. Prior to Georgia State Law, Stacie served as an ORISE fellow with the Centers for Disease Control and Prevention Public Health Law Program. Kershner earned her J.D. from Georgia State University College of Law and she holds a graduate certificate in public health from Georgia State University School of Public Health.</a:t>
            </a:r>
          </a:p>
          <a:p>
            <a:endParaRPr lang="en-US" i="0" dirty="0"/>
          </a:p>
          <a:p>
            <a:endParaRPr lang="en-US" i="0" dirty="0"/>
          </a:p>
          <a:p>
            <a:endParaRPr lang="en-US" i="0" dirty="0"/>
          </a:p>
          <a:p>
            <a:endParaRPr lang="en-US" i="0" dirty="0"/>
          </a:p>
          <a:p>
            <a:endParaRPr lang="en-US" i="1"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a:t>
            </a:fld>
            <a:endParaRPr lang="en-US"/>
          </a:p>
        </p:txBody>
      </p:sp>
    </p:spTree>
    <p:extLst>
      <p:ext uri="{BB962C8B-B14F-4D97-AF65-F5344CB8AC3E}">
        <p14:creationId xmlns:p14="http://schemas.microsoft.com/office/powerpoint/2010/main" val="3892484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we’d like to get your feedback. </a:t>
            </a:r>
          </a:p>
          <a:p>
            <a:endParaRPr lang="en-US" dirty="0"/>
          </a:p>
          <a:p>
            <a:r>
              <a:rPr lang="en-US" i="1" dirty="0">
                <a:solidFill>
                  <a:srgbClr val="FF0000"/>
                </a:solidFill>
              </a:rPr>
              <a:t>Divide room into groups – try to split up any individuals from others in their same jurisdiction. If possible try to have different level of jurisdictions at the table (state, local, Tribal, territorial). </a:t>
            </a:r>
          </a:p>
        </p:txBody>
      </p:sp>
      <p:sp>
        <p:nvSpPr>
          <p:cNvPr id="4" name="Slide Number Placeholder 3"/>
          <p:cNvSpPr>
            <a:spLocks noGrp="1"/>
          </p:cNvSpPr>
          <p:nvPr>
            <p:ph type="sldNum" sz="quarter" idx="5"/>
          </p:nvPr>
        </p:nvSpPr>
        <p:spPr/>
        <p:txBody>
          <a:bodyPr/>
          <a:lstStyle/>
          <a:p>
            <a:fld id="{0A568234-3C94-5441-9BE6-F55F3848C366}" type="slidenum">
              <a:rPr lang="en-US" smtClean="0"/>
              <a:pPr/>
              <a:t>30</a:t>
            </a:fld>
            <a:endParaRPr lang="en-US"/>
          </a:p>
        </p:txBody>
      </p:sp>
    </p:spTree>
    <p:extLst>
      <p:ext uri="{BB962C8B-B14F-4D97-AF65-F5344CB8AC3E}">
        <p14:creationId xmlns:p14="http://schemas.microsoft.com/office/powerpoint/2010/main" val="144441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 or suggestions? We appreciate any feedback that you might have!</a:t>
            </a:r>
          </a:p>
        </p:txBody>
      </p:sp>
      <p:sp>
        <p:nvSpPr>
          <p:cNvPr id="4" name="Slide Number Placeholder 3"/>
          <p:cNvSpPr>
            <a:spLocks noGrp="1"/>
          </p:cNvSpPr>
          <p:nvPr>
            <p:ph type="sldNum" sz="quarter" idx="5"/>
          </p:nvPr>
        </p:nvSpPr>
        <p:spPr/>
        <p:txBody>
          <a:bodyPr/>
          <a:lstStyle/>
          <a:p>
            <a:fld id="{0A568234-3C94-5441-9BE6-F55F3848C366}" type="slidenum">
              <a:rPr lang="en-US" smtClean="0"/>
              <a:pPr/>
              <a:t>31</a:t>
            </a:fld>
            <a:endParaRPr lang="en-US"/>
          </a:p>
        </p:txBody>
      </p:sp>
    </p:spTree>
    <p:extLst>
      <p:ext uri="{BB962C8B-B14F-4D97-AF65-F5344CB8AC3E}">
        <p14:creationId xmlns:p14="http://schemas.microsoft.com/office/powerpoint/2010/main" val="408303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Arial" panose="020B0604020202020204" pitchFamily="34" charset="0"/>
              <a:buNone/>
            </a:pPr>
            <a:r>
              <a:rPr lang="en-US" sz="1400" dirty="0">
                <a:latin typeface="+mn-lt"/>
              </a:rPr>
              <a:t>The Prevention Measures Law Project is a tool that jurisdictions may use to assess the sufficiency of their legal authority to implement communicable disease prevention measures including both non-pharmaceutical measures and measures to increase access to pharmaceuticals. </a:t>
            </a:r>
          </a:p>
          <a:p>
            <a:pPr marL="0" indent="0">
              <a:buFont typeface="Arial" panose="020B0604020202020204" pitchFamily="34" charset="0"/>
              <a:buNone/>
            </a:pPr>
            <a:endParaRPr lang="en-US" sz="1400" dirty="0">
              <a:latin typeface="+mn-lt"/>
            </a:endParaRPr>
          </a:p>
          <a:p>
            <a:pPr marL="0" indent="0">
              <a:buFont typeface="Arial" panose="020B0604020202020204" pitchFamily="34" charset="0"/>
              <a:buNone/>
            </a:pPr>
            <a:r>
              <a:rPr lang="en-US" sz="1400" dirty="0">
                <a:latin typeface="+mn-lt"/>
              </a:rPr>
              <a:t>The tool was originally developed and implemented by </a:t>
            </a:r>
            <a:r>
              <a:rPr lang="en-US" sz="1400" b="0" i="0" u="none" strike="noStrike" dirty="0">
                <a:solidFill>
                  <a:srgbClr val="000000"/>
                </a:solidFill>
                <a:effectLst/>
                <a:latin typeface="+mn-lt"/>
              </a:rPr>
              <a:t>the Centers for Disease Control and Prevention Public Health Law Program and the Association of State and Territorial Health Officials. Last year, the CDC awarded funds to ASTHO to update the tool, and they brought the Network for Public Health Law into this third round as well, because two of the Network attorneys were involved with the implementing the tool in their jurisdiction in their positions as state public health attorneys prior to joining the Network: Denise Chrysler in Michigan and Donna Levin in Massachusetts. Denise was the Mid-States Region Co-Director. Donna was the Network Director and both are recently retired but still working with the Network. I had worked on the early versions of the Social Distancing Project while with the CDC’s Public Health Law Program and was excited to come back on board as a consultant for this project. Our team also includes ASTHO’s Andy Baker White and CDC’s Greg Sunshine. </a:t>
            </a:r>
          </a:p>
          <a:p>
            <a:pPr marL="0" indent="0">
              <a:buFont typeface="Arial" panose="020B0604020202020204" pitchFamily="34" charset="0"/>
              <a:buNone/>
            </a:pPr>
            <a:endParaRPr lang="en-US" sz="1400" b="0" i="0" u="none" strike="noStrike" dirty="0">
              <a:solidFill>
                <a:srgbClr val="000000"/>
              </a:solidFill>
              <a:effectLst/>
              <a:latin typeface="+mn-lt"/>
            </a:endParaRPr>
          </a:p>
          <a:p>
            <a:pPr marL="0" indent="0">
              <a:buFont typeface="Arial" panose="020B0604020202020204" pitchFamily="34" charset="0"/>
              <a:buNone/>
            </a:pPr>
            <a:r>
              <a:rPr lang="en-US" sz="1400" b="0" i="0" u="none" strike="noStrike" dirty="0">
                <a:solidFill>
                  <a:srgbClr val="000000"/>
                </a:solidFill>
                <a:effectLst/>
                <a:latin typeface="+mn-lt"/>
              </a:rPr>
              <a:t>The tool was originally called the Social Distancing Law Project or SDLP for short. The original tool examined measures such as quarantine and isolation, school dismissal, business closures, and cancellation of mass gatherings. These are all measures that we know have been important to some degree at various times throughout the COVID response. But we also know that there are many other measures to prevent disease control that have been important as well, so we knew the tool needed to be updated. We also recognize the importance of having both non-pharmaceutical measures alongside the pharmaceutical measures, so we have expanded the tool to encompass a broader range of measures. And we have also realized that these non-pharmaceutical measures are really designed to keep people physically distanced but that there are a lot of ways in our world right now to continue to be socially together even when apart. So the updated tool has a new name, “The Prevention Measures Law Project” or PMLP. </a:t>
            </a:r>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3</a:t>
            </a:fld>
            <a:endParaRPr lang="en-US"/>
          </a:p>
        </p:txBody>
      </p:sp>
    </p:spTree>
    <p:extLst>
      <p:ext uri="{BB962C8B-B14F-4D97-AF65-F5344CB8AC3E}">
        <p14:creationId xmlns:p14="http://schemas.microsoft.com/office/powerpoint/2010/main" val="420544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u="none" strike="noStrike" dirty="0">
                <a:solidFill>
                  <a:srgbClr val="000000"/>
                </a:solidFill>
                <a:effectLst/>
                <a:latin typeface="+mj-lt"/>
              </a:rPr>
              <a:t>The tool was first developed and launched in 2007. The 17 Round I participating jurisdictions were Alaska, California, Connecticut, Washington, D.C., Florida, Georgia, Hawaii, Illinois, Maryland, Massachusetts, Michigan, New Jersey, New York, Puerto Rico, Texas, Virginia, and Washington state.</a:t>
            </a:r>
          </a:p>
          <a:p>
            <a:endParaRPr lang="en-US" sz="1400" b="0" i="0" u="none" strike="noStrike" dirty="0">
              <a:solidFill>
                <a:srgbClr val="000000"/>
              </a:solidFill>
              <a:effectLst/>
              <a:latin typeface="+mj-lt"/>
            </a:endParaRPr>
          </a:p>
          <a:p>
            <a:pPr rtl="0">
              <a:spcBef>
                <a:spcPts val="0"/>
              </a:spcBef>
              <a:spcAft>
                <a:spcPts val="0"/>
              </a:spcAft>
            </a:pPr>
            <a:r>
              <a:rPr lang="en-US" sz="1400" b="0" i="0" u="none" strike="noStrike" dirty="0">
                <a:solidFill>
                  <a:srgbClr val="000000"/>
                </a:solidFill>
                <a:effectLst/>
                <a:latin typeface="+mj-lt"/>
              </a:rPr>
              <a:t>The tool was again implemented in 2009-2010. The 9 Round II states were Alabama, Missouri, Nebraska, New Hampshire, North Dakota, Ohio, Oregon, Pennsylvania, and Utah.</a:t>
            </a:r>
          </a:p>
          <a:p>
            <a:br>
              <a:rPr lang="en-US" sz="2800" dirty="0"/>
            </a:br>
            <a:endParaRPr lang="en-US" sz="1800" b="0" i="0" u="none" strike="noStrike"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6</a:t>
            </a:fld>
            <a:endParaRPr lang="en-US"/>
          </a:p>
        </p:txBody>
      </p:sp>
    </p:spTree>
    <p:extLst>
      <p:ext uri="{BB962C8B-B14F-4D97-AF65-F5344CB8AC3E}">
        <p14:creationId xmlns:p14="http://schemas.microsoft.com/office/powerpoint/2010/main" val="321592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7</a:t>
            </a:fld>
            <a:endParaRPr lang="en-US"/>
          </a:p>
        </p:txBody>
      </p:sp>
    </p:spTree>
    <p:extLst>
      <p:ext uri="{BB962C8B-B14F-4D97-AF65-F5344CB8AC3E}">
        <p14:creationId xmlns:p14="http://schemas.microsoft.com/office/powerpoint/2010/main" val="89424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Font typeface="Arial" panose="020B0604020202020204" pitchFamily="34" charset="0"/>
              <a:buNone/>
            </a:pPr>
            <a:r>
              <a:rPr lang="en-US" sz="1200" dirty="0"/>
              <a:t>So what makes this tool new and improved, aside from the new name?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The original Social Distancing Law Project and in fact much of our emergency preparedness efforts were directed to influenza specifically. Based on the experience of the past decade, we know we need to be prepared for a variety of different possible communicable disease outbreaks. Ebola, Measles, Tuberculosis, COVID, and Monkeypox are all threats we have faced in the past ten years. Our updated tool allows jurisdictions to examine sufficiency of legal authority for various diseases and also unknown threats.</a:t>
            </a:r>
            <a:endParaRPr lang="en-US" sz="1200" b="0" i="0" u="none" strike="noStrike" dirty="0">
              <a:solidFill>
                <a:srgbClr val="000000"/>
              </a:solidFill>
              <a:effectLst/>
              <a:latin typeface="Times New Roman" panose="02020603050405020304" pitchFamily="18" charset="0"/>
            </a:endParaRPr>
          </a:p>
          <a:p>
            <a:pPr marL="0" indent="0">
              <a:buFont typeface="Arial" panose="020B0604020202020204" pitchFamily="34" charset="0"/>
              <a:buNone/>
            </a:pPr>
            <a:endParaRPr lang="en-US" sz="1200" b="0" i="0" u="none" strike="noStrike" dirty="0">
              <a:solidFill>
                <a:srgbClr val="000000"/>
              </a:solidFill>
              <a:effectLst/>
              <a:latin typeface="Times New Roman" panose="02020603050405020304" pitchFamily="18" charset="0"/>
            </a:endParaRPr>
          </a:p>
          <a:p>
            <a:pPr marL="0" indent="0">
              <a:buFont typeface="Arial" panose="020B0604020202020204" pitchFamily="34" charset="0"/>
              <a:buNone/>
            </a:pPr>
            <a:r>
              <a:rPr lang="en-US" sz="1200" b="0" i="0" u="none" strike="noStrike" dirty="0">
                <a:solidFill>
                  <a:srgbClr val="000000"/>
                </a:solidFill>
                <a:effectLst/>
                <a:latin typeface="Times New Roman" panose="02020603050405020304" pitchFamily="18" charset="0"/>
              </a:rPr>
              <a:t>While the original SDLP was </a:t>
            </a:r>
            <a:r>
              <a:rPr lang="en-US" sz="1200" dirty="0"/>
              <a:t>directed toward state public health officials and attorneys, the updated PMLP is designed to be used by state, local, territorial and Tribal health department officials and public health attorneys, as well as public health practitioners, and alongside partners in other departments or agencies, such as education, transportation, law enforcement, etc. who are charged with understanding, implementing and enforcing laws authorizing social distancing measures in order to prevent and control communicable diseases. </a:t>
            </a:r>
            <a:endParaRPr lang="en-US" dirty="0"/>
          </a:p>
          <a:p>
            <a:endParaRPr lang="en-US" dirty="0"/>
          </a:p>
          <a:p>
            <a:r>
              <a:rPr lang="en-US" dirty="0"/>
              <a:t>To identify additional areas where the tool needed revision or enhancement, we convened a workgroup in early spring of 2022. Some of the workgroup members were leads or participants in their state’s SDLP in Rounds I or II. Others are the successors to those who may have participated. We asked the workgroup a series of questions about the tool, the pros/cons, how the information gathered may have been used in their jurisdiction and what improvements should be made. These are the themes that arose from that conversation</a:t>
            </a:r>
          </a:p>
          <a:p>
            <a:endParaRPr lang="en-US" dirty="0"/>
          </a:p>
          <a:p>
            <a:pPr lvl="1"/>
            <a:r>
              <a:rPr lang="en-US" dirty="0"/>
              <a:t>Legal Authority – some of the jurisdictions who participated found the tool valuable because is served as the basis for developing guidance and template orders, some of which was useful during COVID-19. However better understanding is needed of authority at each level of government as well as across agencies in order to have a cohesive response. Questions were added to this version to address the interaction between jurisdictions, including possible preemption, and in cooperation with neighboring jurisdictions. </a:t>
            </a:r>
          </a:p>
          <a:p>
            <a:pPr lvl="1"/>
            <a:endParaRPr lang="en-US" dirty="0"/>
          </a:p>
          <a:p>
            <a:pPr lvl="1"/>
            <a:r>
              <a:rPr lang="en-US" dirty="0"/>
              <a:t>Implementation – some jurisdictions felt it would be helpful to learn what different approaches other jurisdictions might have for the same problem in order to potentially improve response. They also felt that more attention needs to be paid to compliance and enforcement. There was also recognition that if enforcement is to be handled by a third party, they need to have input, be on board as much as possible, and be compensated if possible. There was also consensus that the bandwidth of health care entities and law enforcement agencies in particular need to be considered, so this was added. </a:t>
            </a:r>
          </a:p>
          <a:p>
            <a:pPr lvl="1"/>
            <a:endParaRPr lang="en-US" dirty="0"/>
          </a:p>
          <a:p>
            <a:pPr lvl="1"/>
            <a:r>
              <a:rPr lang="en-US" dirty="0"/>
              <a:t>Equity – equity arose as a very serious theme throughout the discussion. Many jurisdictions felt that little legal preparedness efforts had considered the disparate impact on communities of color or low-income communities during prior planning. Equitable enforcement – ensuring that measures were applied consistently and with intent to reduce potential burden on already burdened communities is also important. </a:t>
            </a:r>
          </a:p>
          <a:p>
            <a:pPr lvl="1"/>
            <a:endParaRPr lang="en-US" dirty="0"/>
          </a:p>
          <a:p>
            <a:pPr lvl="1"/>
            <a:r>
              <a:rPr lang="en-US" dirty="0"/>
              <a:t>Communication – building relationships the community on mutual respect and trust is important so that the first communication isn’t during an emergency. Understanding best practices in communicating complex legal language for lay understanding is critical to getting the message out efficiently and effectively.</a:t>
            </a:r>
          </a:p>
          <a:p>
            <a:pPr lvl="1"/>
            <a:endParaRPr lang="en-US" dirty="0"/>
          </a:p>
          <a:p>
            <a:pPr lvl="1"/>
            <a:r>
              <a:rPr lang="en-US" dirty="0"/>
              <a:t>And finally, </a:t>
            </a:r>
          </a:p>
          <a:p>
            <a:pPr lvl="1"/>
            <a:r>
              <a:rPr lang="en-US" dirty="0"/>
              <a:t>Continuity – Workgroup attendees emphasized the importance of putting systems in place to maintain the information and practice response regularly, as well as to pass along the information to any successors new to their positions who will have a role in the response.</a:t>
            </a:r>
          </a:p>
          <a:p>
            <a:endParaRPr lang="en-US" dirty="0"/>
          </a:p>
          <a:p>
            <a:r>
              <a:rPr lang="en-US" dirty="0"/>
              <a:t>So what is included in the tool now? </a:t>
            </a: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8</a:t>
            </a:fld>
            <a:endParaRPr lang="en-US"/>
          </a:p>
        </p:txBody>
      </p:sp>
    </p:spTree>
    <p:extLst>
      <p:ext uri="{BB962C8B-B14F-4D97-AF65-F5344CB8AC3E}">
        <p14:creationId xmlns:p14="http://schemas.microsoft.com/office/powerpoint/2010/main" val="201207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400" dirty="0"/>
              <a:t>The new updated PMLP allows jurisdictions to assess their legal sufficiency to respond with various prevention measures. </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First, there is a </a:t>
            </a:r>
            <a:r>
              <a:rPr lang="en-US" sz="1400" dirty="0" err="1"/>
              <a:t>a</a:t>
            </a:r>
            <a:r>
              <a:rPr lang="en-US" sz="1400" dirty="0"/>
              <a:t> report providing background information and describing in detail how a jurisdiction may implement the too.</a:t>
            </a:r>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Then there is a user guide which includes: The Legal Assessment with a template questionnaire to complete about your jurisdiction’s laws and the Legal Consultation Meeting, with a Tabletop Exercise to test those laws. The resulting product from these two components is a Report with action steps to take in your jurisdiction. Let’s take a deeper look at each of these.</a:t>
            </a:r>
          </a:p>
        </p:txBody>
      </p:sp>
      <p:sp>
        <p:nvSpPr>
          <p:cNvPr id="4" name="Slide Number Placeholder 3"/>
          <p:cNvSpPr>
            <a:spLocks noGrp="1"/>
          </p:cNvSpPr>
          <p:nvPr>
            <p:ph type="sldNum" sz="quarter" idx="5"/>
          </p:nvPr>
        </p:nvSpPr>
        <p:spPr/>
        <p:txBody>
          <a:bodyPr/>
          <a:lstStyle/>
          <a:p>
            <a:fld id="{0A568234-3C94-5441-9BE6-F55F3848C366}" type="slidenum">
              <a:rPr lang="en-US" smtClean="0"/>
              <a:pPr/>
              <a:t>9</a:t>
            </a:fld>
            <a:endParaRPr lang="en-US"/>
          </a:p>
        </p:txBody>
      </p:sp>
    </p:spTree>
    <p:extLst>
      <p:ext uri="{BB962C8B-B14F-4D97-AF65-F5344CB8AC3E}">
        <p14:creationId xmlns:p14="http://schemas.microsoft.com/office/powerpoint/2010/main" val="91046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457200" rtl="0">
              <a:spcBef>
                <a:spcPts val="0"/>
              </a:spcBef>
              <a:spcAft>
                <a:spcPts val="0"/>
              </a:spcAft>
            </a:pPr>
            <a:r>
              <a:rPr lang="en-US" sz="1400" b="0" i="0" u="none" strike="noStrike" dirty="0">
                <a:solidFill>
                  <a:srgbClr val="000000"/>
                </a:solidFill>
                <a:effectLst/>
                <a:latin typeface="+mn-lt"/>
              </a:rPr>
              <a:t>The first component of the tool is an analysis of the prevention measures and preparation of a report detailing the sufficiency of those laws both prior to or in the absence of a declared public health emergency and after an emergency is declared. The jurisdiction’s legal counsel will likely complete this tool or at least oversee and review its completion.</a:t>
            </a:r>
          </a:p>
          <a:p>
            <a:pPr marL="457200" rtl="0">
              <a:spcBef>
                <a:spcPts val="0"/>
              </a:spcBef>
              <a:spcAft>
                <a:spcPts val="0"/>
              </a:spcAft>
            </a:pPr>
            <a:endParaRPr lang="en-US" sz="1400" b="0" i="0" u="none" strike="noStrike" dirty="0">
              <a:solidFill>
                <a:srgbClr val="000000"/>
              </a:solidFill>
              <a:effectLst/>
              <a:latin typeface="+mn-lt"/>
            </a:endParaRPr>
          </a:p>
          <a:p>
            <a:pPr lvl="1"/>
            <a:r>
              <a:rPr lang="en-US" sz="1400" b="0" i="0" u="none" strike="noStrike" dirty="0">
                <a:solidFill>
                  <a:srgbClr val="000000"/>
                </a:solidFill>
                <a:effectLst/>
                <a:latin typeface="+mn-lt"/>
              </a:rPr>
              <a:t>The purpose of the legal assessment is to: 1) </a:t>
            </a:r>
            <a:r>
              <a:rPr lang="en-US" sz="1400" dirty="0">
                <a:latin typeface="+mn-lt"/>
              </a:rPr>
              <a:t>Compile the relevant legal authority supporting implementation and enforcement of disease control measures, and 2) Identify any gaps, uncertainties, or ambiguities in those authorities.</a:t>
            </a:r>
          </a:p>
          <a:p>
            <a:pPr lvl="1"/>
            <a:endParaRPr lang="en-US" sz="1400" dirty="0">
              <a:latin typeface="+mn-lt"/>
            </a:endParaRPr>
          </a:p>
          <a:p>
            <a:pPr lvl="1"/>
            <a:r>
              <a:rPr lang="en-US" sz="1400" dirty="0">
                <a:latin typeface="+mn-lt"/>
              </a:rPr>
              <a:t>The assessment includes a section for each of the disease control measures on the next slide. The questions are designed to be asked twice. The first is for what legal authorities exist to support that measure when there isn’t an emergency order. So this would be the measures that the jurisdiction can take generally under their everyday legal authorities. The questions are then repeated for when there is an emergency order in place. The type of order depends on the jurisdiction. It might be an emergency order issued by the governor or it could be a public health emergency order specifically. These orders tend to expand the options of what is available to prevent or control a disease. </a:t>
            </a:r>
          </a:p>
          <a:p>
            <a:pPr lvl="1"/>
            <a:endParaRPr lang="en-US" sz="1400" dirty="0">
              <a:latin typeface="+mn-lt"/>
            </a:endParaRPr>
          </a:p>
          <a:p>
            <a:pPr lvl="1"/>
            <a:r>
              <a:rPr lang="en-US" sz="1400" dirty="0">
                <a:latin typeface="+mn-lt"/>
              </a:rPr>
              <a:t>The questions then continue by analyzing whether these legal authorities are sufficient to implement and enforce the measure. The jurisdiction would want to consider how best to address potential gaps identified before needing to use those measures during an outbreak.</a:t>
            </a:r>
          </a:p>
        </p:txBody>
      </p:sp>
      <p:sp>
        <p:nvSpPr>
          <p:cNvPr id="4" name="Slide Number Placeholder 3"/>
          <p:cNvSpPr>
            <a:spLocks noGrp="1"/>
          </p:cNvSpPr>
          <p:nvPr>
            <p:ph type="sldNum" sz="quarter" idx="5"/>
          </p:nvPr>
        </p:nvSpPr>
        <p:spPr/>
        <p:txBody>
          <a:bodyPr/>
          <a:lstStyle/>
          <a:p>
            <a:fld id="{0A568234-3C94-5441-9BE6-F55F3848C366}" type="slidenum">
              <a:rPr lang="en-US" smtClean="0"/>
              <a:pPr/>
              <a:t>10</a:t>
            </a:fld>
            <a:endParaRPr lang="en-US"/>
          </a:p>
        </p:txBody>
      </p:sp>
    </p:spTree>
    <p:extLst>
      <p:ext uri="{BB962C8B-B14F-4D97-AF65-F5344CB8AC3E}">
        <p14:creationId xmlns:p14="http://schemas.microsoft.com/office/powerpoint/2010/main" val="338664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457200" rtl="0">
              <a:spcBef>
                <a:spcPts val="0"/>
              </a:spcBef>
              <a:spcAft>
                <a:spcPts val="0"/>
              </a:spcAft>
            </a:pPr>
            <a:r>
              <a:rPr lang="en-US" sz="1400" b="0" i="0" u="none" strike="noStrike" dirty="0">
                <a:solidFill>
                  <a:srgbClr val="000000"/>
                </a:solidFill>
                <a:effectLst/>
                <a:latin typeface="+mj-lt"/>
              </a:rPr>
              <a:t>The updated version of the tool contains these disease prevention measures. Do you know what laws authorize these measures in your jurisdiction? Do you know the details of those laws? Who is allowed to order these measures? How are they funded and implemented? What means are there to increase compliance? Who is responsible for enforcement? Are there penalties for non-compliance? </a:t>
            </a:r>
          </a:p>
          <a:p>
            <a:pPr marL="457200" rtl="0">
              <a:spcBef>
                <a:spcPts val="0"/>
              </a:spcBef>
              <a:spcAft>
                <a:spcPts val="0"/>
              </a:spcAft>
            </a:pPr>
            <a:endParaRPr lang="en-US" sz="1400" b="0" i="0" u="none" strike="noStrike" dirty="0">
              <a:solidFill>
                <a:srgbClr val="000000"/>
              </a:solidFill>
              <a:effectLst/>
              <a:latin typeface="+mj-lt"/>
            </a:endParaRPr>
          </a:p>
          <a:p>
            <a:pPr marL="457200" rtl="0">
              <a:spcBef>
                <a:spcPts val="0"/>
              </a:spcBef>
              <a:spcAft>
                <a:spcPts val="0"/>
              </a:spcAft>
            </a:pPr>
            <a:r>
              <a:rPr lang="en-US" sz="1400" b="0" i="0" u="none" strike="noStrike" dirty="0">
                <a:solidFill>
                  <a:srgbClr val="000000"/>
                </a:solidFill>
                <a:effectLst/>
                <a:latin typeface="+mj-lt"/>
              </a:rPr>
              <a:t>The first category includes restriction of movement of individuals, such as isolation of individuals who are sick or quarantine of individuals who have been exposed. This could also include quarantine of a group of people who can be specifically defined, like all of the passengers on a certain flight.</a:t>
            </a:r>
          </a:p>
          <a:p>
            <a:pPr marL="457200" rtl="0">
              <a:spcBef>
                <a:spcPts val="0"/>
              </a:spcBef>
              <a:spcAft>
                <a:spcPts val="0"/>
              </a:spcAft>
            </a:pPr>
            <a:endParaRPr lang="en-US" sz="1400" b="0" i="0" u="none" strike="noStrike" dirty="0">
              <a:solidFill>
                <a:srgbClr val="000000"/>
              </a:solidFill>
              <a:effectLst/>
              <a:latin typeface="+mj-lt"/>
            </a:endParaRPr>
          </a:p>
          <a:p>
            <a:pPr marL="457200" rtl="0">
              <a:spcBef>
                <a:spcPts val="0"/>
              </a:spcBef>
              <a:spcAft>
                <a:spcPts val="0"/>
              </a:spcAft>
            </a:pPr>
            <a:r>
              <a:rPr lang="en-US" sz="1400" b="0" i="0" u="none" strike="noStrike" dirty="0">
                <a:solidFill>
                  <a:srgbClr val="000000"/>
                </a:solidFill>
                <a:effectLst/>
                <a:latin typeface="+mj-lt"/>
              </a:rPr>
              <a:t>But as we know from COVID, we might need to restrict large groups of people. So the second category is for restriction of movement of all people within a community, rather than identified individuals. This includes things like restricting travel into a state or implementing a stay-at-home order. It also includes measures like a cordon sanitaire, or quarantine of a geographic area.</a:t>
            </a:r>
          </a:p>
          <a:p>
            <a:pPr marL="457200" rtl="0">
              <a:spcBef>
                <a:spcPts val="0"/>
              </a:spcBef>
              <a:spcAft>
                <a:spcPts val="0"/>
              </a:spcAft>
            </a:pPr>
            <a:endParaRPr lang="en-US" sz="1400" b="0" i="0" u="none" strike="noStrike" dirty="0">
              <a:solidFill>
                <a:srgbClr val="000000"/>
              </a:solidFill>
              <a:effectLst/>
              <a:latin typeface="+mj-lt"/>
            </a:endParaRPr>
          </a:p>
          <a:p>
            <a:pPr marL="457200" rtl="0">
              <a:spcBef>
                <a:spcPts val="0"/>
              </a:spcBef>
              <a:spcAft>
                <a:spcPts val="0"/>
              </a:spcAft>
            </a:pPr>
            <a:r>
              <a:rPr lang="en-US" sz="1400" b="0" i="0" u="none" strike="noStrike" dirty="0">
                <a:solidFill>
                  <a:srgbClr val="000000"/>
                </a:solidFill>
                <a:effectLst/>
                <a:latin typeface="+mj-lt"/>
              </a:rPr>
              <a:t>The category for schools includes excluding individual students, such as those who are not vaccinated against a disease threat when one is available. Closure is a shut down. But altered practices may be more common in the future – that would include going to virtual or hybrid schooling or alternating days or running double buses to reduce the number of students in each seat. </a:t>
            </a:r>
          </a:p>
          <a:p>
            <a:pPr marL="457200" rtl="0">
              <a:spcBef>
                <a:spcPts val="0"/>
              </a:spcBef>
              <a:spcAft>
                <a:spcPts val="0"/>
              </a:spcAft>
            </a:pPr>
            <a:endParaRPr lang="en-US" sz="1400" b="0" i="0" u="none" strike="noStrike" dirty="0">
              <a:solidFill>
                <a:srgbClr val="000000"/>
              </a:solidFill>
              <a:effectLst/>
              <a:latin typeface="+mj-lt"/>
            </a:endParaRPr>
          </a:p>
          <a:p>
            <a:pPr marL="457200" rtl="0">
              <a:spcBef>
                <a:spcPts val="0"/>
              </a:spcBef>
              <a:spcAft>
                <a:spcPts val="0"/>
              </a:spcAft>
            </a:pPr>
            <a:r>
              <a:rPr lang="en-US" sz="1400" b="0" i="0" u="none" strike="noStrike" dirty="0">
                <a:solidFill>
                  <a:srgbClr val="000000"/>
                </a:solidFill>
                <a:effectLst/>
                <a:latin typeface="+mj-lt"/>
              </a:rPr>
              <a:t>Closure of public places includes businesses open to the public like restaurants or stores. Mass gatherings could be large sporting events, parades, concerts, or even things like weddings or funerals. </a:t>
            </a:r>
          </a:p>
          <a:p>
            <a:pPr marL="457200" rtl="0">
              <a:spcBef>
                <a:spcPts val="0"/>
              </a:spcBef>
              <a:spcAft>
                <a:spcPts val="0"/>
              </a:spcAft>
            </a:pPr>
            <a:endParaRPr lang="en-US" sz="1400" b="0" i="0" u="none" strike="noStrike" dirty="0">
              <a:solidFill>
                <a:srgbClr val="000000"/>
              </a:solidFill>
              <a:effectLst/>
              <a:latin typeface="+mj-lt"/>
            </a:endParaRPr>
          </a:p>
          <a:p>
            <a:pPr marL="457200" rtl="0">
              <a:spcBef>
                <a:spcPts val="0"/>
              </a:spcBef>
              <a:spcAft>
                <a:spcPts val="0"/>
              </a:spcAft>
            </a:pPr>
            <a:r>
              <a:rPr lang="en-US" sz="1400" b="0" i="0" u="none" strike="noStrike" dirty="0">
                <a:solidFill>
                  <a:srgbClr val="000000"/>
                </a:solidFill>
                <a:effectLst/>
                <a:latin typeface="+mj-lt"/>
              </a:rPr>
              <a:t>The altered practices may include things like reducing the total capacity by 50 or 25%. Or capping total attendance. It might also include things like only allowing outdoor dining or requiring building alterations to HVAC or having windows open, etc. </a:t>
            </a:r>
          </a:p>
          <a:p>
            <a:pPr marL="457200" rtl="0">
              <a:spcBef>
                <a:spcPts val="0"/>
              </a:spcBef>
              <a:spcAft>
                <a:spcPts val="0"/>
              </a:spcAft>
            </a:pPr>
            <a:endParaRPr lang="en-US" sz="1400" b="0" i="0" u="none" strike="noStrike" dirty="0">
              <a:solidFill>
                <a:srgbClr val="000000"/>
              </a:solidFill>
              <a:effectLst/>
              <a:latin typeface="+mj-lt"/>
            </a:endParaRPr>
          </a:p>
          <a:p>
            <a:pPr marL="457200" rtl="0">
              <a:spcBef>
                <a:spcPts val="0"/>
              </a:spcBef>
              <a:spcAft>
                <a:spcPts val="0"/>
              </a:spcAft>
            </a:pPr>
            <a:r>
              <a:rPr lang="en-US" sz="1400" b="0" i="0" u="none" strike="noStrike" dirty="0">
                <a:solidFill>
                  <a:srgbClr val="000000"/>
                </a:solidFill>
                <a:effectLst/>
                <a:latin typeface="+mj-lt"/>
              </a:rPr>
              <a:t>We have added mandates for PPE, like masks, or screenings like temperature checks or negative tests. We have also included vaccine mandates and distribution of mass prophylaxis. </a:t>
            </a:r>
          </a:p>
          <a:p>
            <a:br>
              <a:rPr lang="en-US" dirty="0"/>
            </a:br>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11</a:t>
            </a:fld>
            <a:endParaRPr lang="en-US"/>
          </a:p>
        </p:txBody>
      </p:sp>
    </p:spTree>
    <p:extLst>
      <p:ext uri="{BB962C8B-B14F-4D97-AF65-F5344CB8AC3E}">
        <p14:creationId xmlns:p14="http://schemas.microsoft.com/office/powerpoint/2010/main" val="2878177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hasCustomPrompt="1"/>
          </p:nvPr>
        </p:nvSpPr>
        <p:spPr>
          <a:xfrm>
            <a:off x="2076451" y="3065962"/>
            <a:ext cx="10119360" cy="769441"/>
          </a:xfrm>
        </p:spPr>
        <p:txBody>
          <a:bodyPr lIns="0" tIns="0" rIns="0" bIns="0" anchor="b" anchorCtr="0">
            <a:spAutoFit/>
          </a:bodyPr>
          <a:lstStyle>
            <a:lvl1pPr algn="l">
              <a:defRPr sz="5000" b="1" cap="none" baseline="0">
                <a:solidFill>
                  <a:schemeClr val="tx1"/>
                </a:solidFill>
              </a:defRPr>
            </a:lvl1pPr>
          </a:lstStyle>
          <a:p>
            <a:r>
              <a:rPr lang="en-US" dirty="0"/>
              <a:t>Title page: single line</a:t>
            </a:r>
          </a:p>
        </p:txBody>
      </p:sp>
      <p:sp>
        <p:nvSpPr>
          <p:cNvPr id="3" name="Text Placeholder 2"/>
          <p:cNvSpPr>
            <a:spLocks noGrp="1"/>
          </p:cNvSpPr>
          <p:nvPr>
            <p:ph type="body" idx="1"/>
          </p:nvPr>
        </p:nvSpPr>
        <p:spPr>
          <a:xfrm>
            <a:off x="2076451" y="3835402"/>
            <a:ext cx="1011936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2072640" y="6400800"/>
            <a:ext cx="9669400" cy="153888"/>
          </a:xfrm>
          <a:prstGeom prst="rect">
            <a:avLst/>
          </a:prstGeom>
        </p:spPr>
        <p:txBody>
          <a:bodyPr wrap="square" lIns="0" tIns="0" rIns="0" bIns="0" anchor="t" anchorCtr="0">
            <a:spAutoFit/>
          </a:bodyPr>
          <a:lstStyle>
            <a:lvl1pPr algn="l">
              <a:lnSpc>
                <a:spcPts val="1200"/>
              </a:lnSpc>
              <a:defRPr sz="800" b="0" i="0">
                <a:solidFill>
                  <a:schemeClr val="bg1"/>
                </a:solidFill>
                <a:latin typeface="Helvetica"/>
                <a:cs typeface="Helvetica"/>
              </a:defRPr>
            </a:lvl1pPr>
          </a:lstStyle>
          <a:p>
            <a:r>
              <a:rPr lang="en-US" sz="1000" b="1">
                <a:latin typeface="Arial"/>
                <a:cs typeface="Arial"/>
              </a:rPr>
              <a:t>An Update to the Social Distancing Law Project, Aug. 19, 2022</a:t>
            </a:r>
            <a:endParaRPr lang="en-US" dirty="0">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1587302"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587500" y="2274888"/>
            <a:ext cx="3048296" cy="246221"/>
          </a:xfrm>
        </p:spPr>
        <p:txBody>
          <a:bodyPr/>
          <a:lstStyle/>
          <a:p>
            <a:r>
              <a:rPr lang="en-US"/>
              <a:t>Click icon to add picture</a:t>
            </a:r>
          </a:p>
        </p:txBody>
      </p:sp>
      <p:sp>
        <p:nvSpPr>
          <p:cNvPr id="8" name="Picture Placeholder 8"/>
          <p:cNvSpPr>
            <a:spLocks noGrp="1"/>
          </p:cNvSpPr>
          <p:nvPr>
            <p:ph type="pic" sz="quarter" idx="15"/>
          </p:nvPr>
        </p:nvSpPr>
        <p:spPr>
          <a:xfrm>
            <a:off x="5287631" y="2274888"/>
            <a:ext cx="3048296" cy="246221"/>
          </a:xfrm>
        </p:spPr>
        <p:txBody>
          <a:bodyPr/>
          <a:lstStyle/>
          <a:p>
            <a:r>
              <a:rPr lang="en-US"/>
              <a:t>Click icon to add picture</a:t>
            </a:r>
          </a:p>
        </p:txBody>
      </p:sp>
      <p:sp>
        <p:nvSpPr>
          <p:cNvPr id="10" name="Text Placeholder 6"/>
          <p:cNvSpPr>
            <a:spLocks noGrp="1"/>
          </p:cNvSpPr>
          <p:nvPr>
            <p:ph type="body" sz="quarter" idx="16" hasCustomPrompt="1"/>
          </p:nvPr>
        </p:nvSpPr>
        <p:spPr>
          <a:xfrm>
            <a:off x="5301609"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12"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459273" y="2307304"/>
            <a:ext cx="7981359" cy="1468607"/>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hasCustomPrompt="1"/>
          </p:nvPr>
        </p:nvSpPr>
        <p:spPr>
          <a:xfrm>
            <a:off x="2076451" y="2210462"/>
            <a:ext cx="10119360" cy="1538883"/>
          </a:xfrm>
        </p:spPr>
        <p:txBody>
          <a:bodyPr wrap="square" lIns="0" tIns="0" rIns="0" bIns="0" anchor="b" anchorCtr="0">
            <a:spAutoFit/>
          </a:bodyPr>
          <a:lstStyle>
            <a:lvl1pPr algn="l">
              <a:lnSpc>
                <a:spcPts val="6000"/>
              </a:lnSpc>
              <a:defRPr sz="5000" b="1">
                <a:solidFill>
                  <a:schemeClr val="tx1"/>
                </a:solidFill>
              </a:defRPr>
            </a:lvl1pPr>
          </a:lstStyle>
          <a:p>
            <a:r>
              <a:rPr lang="en-US" dirty="0"/>
              <a:t>Title page: double lines</a:t>
            </a:r>
            <a:br>
              <a:rPr lang="en-US" dirty="0"/>
            </a:br>
            <a:r>
              <a:rPr lang="en-US" dirty="0" err="1"/>
              <a:t>Lorem</a:t>
            </a:r>
            <a:r>
              <a:rPr lang="en-US" dirty="0"/>
              <a:t> </a:t>
            </a:r>
            <a:r>
              <a:rPr lang="en-US" dirty="0" err="1"/>
              <a:t>ipsum</a:t>
            </a:r>
            <a:r>
              <a:rPr lang="en-US" dirty="0"/>
              <a:t> dolor sit</a:t>
            </a:r>
          </a:p>
        </p:txBody>
      </p:sp>
      <p:sp>
        <p:nvSpPr>
          <p:cNvPr id="3" name="Subtitle 2"/>
          <p:cNvSpPr>
            <a:spLocks noGrp="1"/>
          </p:cNvSpPr>
          <p:nvPr>
            <p:ph type="subTitle" idx="1"/>
          </p:nvPr>
        </p:nvSpPr>
        <p:spPr>
          <a:xfrm>
            <a:off x="2076451" y="3855674"/>
            <a:ext cx="1011936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2072640" y="6552123"/>
            <a:ext cx="9679093" cy="153888"/>
          </a:xfrm>
          <a:prstGeom prst="rect">
            <a:avLst/>
          </a:prstGeom>
        </p:spPr>
        <p:txBody>
          <a:bodyPr wrap="square" lIns="0" tIns="0" rIns="0" bIns="0">
            <a:spAutoFit/>
          </a:bodyPr>
          <a:lstStyle>
            <a:lvl1pPr algn="l">
              <a:lnSpc>
                <a:spcPts val="1200"/>
              </a:lnSpc>
              <a:defRPr sz="800" b="0" i="0">
                <a:solidFill>
                  <a:schemeClr val="bg1"/>
                </a:solidFill>
                <a:latin typeface="Helvetica"/>
                <a:cs typeface="Helvetica"/>
              </a:defRPr>
            </a:lvl1pPr>
          </a:lstStyle>
          <a:p>
            <a:r>
              <a:rPr lang="en-US" sz="1000" b="1">
                <a:latin typeface="Arial"/>
                <a:cs typeface="Arial"/>
              </a:rPr>
              <a:t>An Update to the Social Distancing Law Project, Aug. 19, 2022</a:t>
            </a:r>
            <a:endParaRPr lang="en-US"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
        <p:nvSpPr>
          <p:cNvPr id="10" name="Content Placeholder 9"/>
          <p:cNvSpPr>
            <a:spLocks noGrp="1"/>
          </p:cNvSpPr>
          <p:nvPr>
            <p:ph sz="quarter" idx="13"/>
          </p:nvPr>
        </p:nvSpPr>
        <p:spPr>
          <a:xfrm>
            <a:off x="1608667" y="2290763"/>
            <a:ext cx="9952567" cy="1566070"/>
          </a:xfrm>
        </p:spPr>
        <p:txBody>
          <a:bodyPr/>
          <a:lstStyle>
            <a:lvl3pPr>
              <a:defRPr>
                <a:solidFill>
                  <a:schemeClr val="tx1"/>
                </a:solidFill>
              </a:defRPr>
            </a:lvl3pPr>
            <a:lvl4pPr>
              <a:defRPr>
                <a:solidFill>
                  <a:schemeClr val="tx1"/>
                </a:solidFill>
              </a:defRPr>
            </a:lvl4pPr>
            <a:lvl5pPr>
              <a:buClr>
                <a:srgbClr val="404040"/>
              </a:buClr>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1608667" y="2226459"/>
            <a:ext cx="8541883" cy="246221"/>
          </a:xfrm>
        </p:spPr>
        <p:txBody>
          <a:bodyPr>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3136900"/>
            <a:ext cx="3285067" cy="246221"/>
          </a:xfrm>
        </p:spPr>
        <p:txBody>
          <a:bodyPr/>
          <a:lstStyle/>
          <a:p>
            <a:r>
              <a:rPr lang="en-US"/>
              <a:t>Click icon to add picture</a:t>
            </a:r>
          </a:p>
        </p:txBody>
      </p:sp>
      <p:sp>
        <p:nvSpPr>
          <p:cNvPr id="16" name="Picture Placeholder 14"/>
          <p:cNvSpPr>
            <a:spLocks noGrp="1"/>
          </p:cNvSpPr>
          <p:nvPr>
            <p:ph type="pic" sz="quarter" idx="18"/>
          </p:nvPr>
        </p:nvSpPr>
        <p:spPr>
          <a:xfrm>
            <a:off x="6081184" y="3136900"/>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710223"/>
            <a:ext cx="3285067" cy="246221"/>
          </a:xfrm>
        </p:spPr>
        <p:txBody>
          <a:bodyPr/>
          <a:lstStyle/>
          <a:p>
            <a:r>
              <a:rPr lang="en-US"/>
              <a:t>Click icon to add picture</a:t>
            </a:r>
          </a:p>
        </p:txBody>
      </p:sp>
      <p:sp>
        <p:nvSpPr>
          <p:cNvPr id="18" name="Picture Placeholder 14"/>
          <p:cNvSpPr>
            <a:spLocks noGrp="1"/>
          </p:cNvSpPr>
          <p:nvPr>
            <p:ph type="pic" sz="quarter" idx="20"/>
          </p:nvPr>
        </p:nvSpPr>
        <p:spPr>
          <a:xfrm>
            <a:off x="6081184" y="4710223"/>
            <a:ext cx="3285067" cy="246221"/>
          </a:xfrm>
        </p:spPr>
        <p:txBody>
          <a:bodyPr/>
          <a:lstStyle/>
          <a:p>
            <a:r>
              <a:rPr lang="en-US"/>
              <a:t>Click icon to add picture</a:t>
            </a:r>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endParaRPr lang="en-US" dirty="0"/>
          </a:p>
        </p:txBody>
      </p:sp>
      <p:sp>
        <p:nvSpPr>
          <p:cNvPr id="3" name="Content Placeholder 2"/>
          <p:cNvSpPr>
            <a:spLocks noGrp="1"/>
          </p:cNvSpPr>
          <p:nvPr>
            <p:ph idx="1"/>
          </p:nvPr>
        </p:nvSpPr>
        <p:spPr>
          <a:xfrm>
            <a:off x="5174512" y="2647509"/>
            <a:ext cx="6010939" cy="246221"/>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2403876"/>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306169"/>
            <a:ext cx="3285067" cy="246221"/>
          </a:xfrm>
        </p:spPr>
        <p:txBody>
          <a:bodyPr/>
          <a:lstStyle/>
          <a:p>
            <a:r>
              <a:rPr lang="en-US"/>
              <a:t>Click icon to add picture</a:t>
            </a:r>
          </a:p>
        </p:txBody>
      </p:sp>
      <p:sp>
        <p:nvSpPr>
          <p:cNvPr id="10" name="Content Placeholder 2"/>
          <p:cNvSpPr>
            <a:spLocks noGrp="1"/>
          </p:cNvSpPr>
          <p:nvPr>
            <p:ph idx="20"/>
          </p:nvPr>
        </p:nvSpPr>
        <p:spPr>
          <a:xfrm>
            <a:off x="5174512" y="4335488"/>
            <a:ext cx="6010939" cy="246221"/>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
        <p:nvSpPr>
          <p:cNvPr id="9" name="Content Placeholder 9"/>
          <p:cNvSpPr>
            <a:spLocks noGrp="1"/>
          </p:cNvSpPr>
          <p:nvPr>
            <p:ph sz="quarter" idx="13"/>
          </p:nvPr>
        </p:nvSpPr>
        <p:spPr>
          <a:xfrm>
            <a:off x="1608667" y="2290763"/>
            <a:ext cx="9952567"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4957" y="2194560"/>
            <a:ext cx="4714243" cy="1547603"/>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94310" y="2194560"/>
            <a:ext cx="4888089" cy="1547603"/>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a:p>
        </p:txBody>
      </p:sp>
      <p:sp>
        <p:nvSpPr>
          <p:cNvPr id="8" name="Title 1"/>
          <p:cNvSpPr>
            <a:spLocks noGrp="1"/>
          </p:cNvSpPr>
          <p:nvPr>
            <p:ph type="title"/>
          </p:nvPr>
        </p:nvSpPr>
        <p:spPr>
          <a:xfrm>
            <a:off x="1584960" y="1600200"/>
            <a:ext cx="10594848" cy="400110"/>
          </a:xfrm>
        </p:spPr>
        <p:txBody>
          <a:bodyPr/>
          <a:lstStyle/>
          <a:p>
            <a:r>
              <a:rPr lang="en-US"/>
              <a:t>Click to edit Master title style</a:t>
            </a:r>
            <a:endParaRPr lang="en-US" dirty="0"/>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4" name="Slide Number Placeholder 4"/>
          <p:cNvSpPr txBox="1">
            <a:spLocks/>
          </p:cNvSpPr>
          <p:nvPr userDrawn="1"/>
        </p:nvSpPr>
        <p:spPr>
          <a:xfrm>
            <a:off x="1970569" y="6400800"/>
            <a:ext cx="6096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8930856" y="2296485"/>
            <a:ext cx="2694517"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a:t>Click to edit text styles</a:t>
            </a:r>
          </a:p>
          <a:p>
            <a:pPr lvl="1"/>
            <a:r>
              <a:rPr lang="en-US" dirty="0"/>
              <a:t>Second level</a:t>
            </a:r>
          </a:p>
        </p:txBody>
      </p:sp>
      <p:sp>
        <p:nvSpPr>
          <p:cNvPr id="9" name="Picture Placeholder 8"/>
          <p:cNvSpPr>
            <a:spLocks noGrp="1"/>
          </p:cNvSpPr>
          <p:nvPr>
            <p:ph type="pic" sz="quarter" idx="14"/>
          </p:nvPr>
        </p:nvSpPr>
        <p:spPr>
          <a:xfrm>
            <a:off x="1587500" y="2274888"/>
            <a:ext cx="7061200" cy="246221"/>
          </a:xfrm>
        </p:spPr>
        <p:txBody>
          <a:bodyPr/>
          <a:lstStyle/>
          <a:p>
            <a:r>
              <a:rPr lang="en-US"/>
              <a:t>Click icon to add picture</a:t>
            </a:r>
          </a:p>
        </p:txBody>
      </p:sp>
      <p:sp>
        <p:nvSpPr>
          <p:cNvPr id="11"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Placeholder 1"/>
          <p:cNvSpPr>
            <a:spLocks noGrp="1"/>
          </p:cNvSpPr>
          <p:nvPr>
            <p:ph type="title"/>
          </p:nvPr>
        </p:nvSpPr>
        <p:spPr>
          <a:xfrm>
            <a:off x="1584960" y="1600200"/>
            <a:ext cx="10594848" cy="400110"/>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1584961" y="2194561"/>
            <a:ext cx="9821332" cy="1529137"/>
          </a:xfrm>
          <a:prstGeom prst="rect">
            <a:avLst/>
          </a:prstGeom>
        </p:spPr>
        <p:txBody>
          <a:bodyPr vert="horz" wrap="square" lIns="0" tIns="0" rIns="0" bIns="0" rtlCol="0">
            <a:spAutoFit/>
          </a:bodyPr>
          <a:lstStyle/>
          <a:p>
            <a:pPr lvl="0"/>
            <a:r>
              <a:rPr lang="en-US" dirty="0"/>
              <a:t>Click to edit master placeholder</a:t>
            </a:r>
          </a:p>
          <a:p>
            <a:pPr lvl="1"/>
            <a:r>
              <a:rPr lang="en-US" dirty="0"/>
              <a:t>Second level</a:t>
            </a:r>
          </a:p>
          <a:p>
            <a:pPr lvl="2"/>
            <a:r>
              <a:rPr lang="en-US" dirty="0"/>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dirty="0"/>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dirty="0"/>
              <a:t>Fifth level</a:t>
            </a:r>
          </a:p>
        </p:txBody>
      </p:sp>
      <p:sp>
        <p:nvSpPr>
          <p:cNvPr id="6" name="Slide Number Placeholder 5"/>
          <p:cNvSpPr>
            <a:spLocks noGrp="1"/>
          </p:cNvSpPr>
          <p:nvPr>
            <p:ph type="sldNum" sz="quarter" idx="4"/>
          </p:nvPr>
        </p:nvSpPr>
        <p:spPr>
          <a:xfrm>
            <a:off x="1" y="6400800"/>
            <a:ext cx="6096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An Update to the Social Distancing Law Project, Aug. 19, 2022</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5" r:id="rId3"/>
    <p:sldLayoutId id="2147483650" r:id="rId4"/>
    <p:sldLayoutId id="2147483656" r:id="rId5"/>
    <p:sldLayoutId id="2147483657" r:id="rId6"/>
    <p:sldLayoutId id="2147483652" r:id="rId7"/>
    <p:sldLayoutId id="2147483654" r:id="rId8"/>
    <p:sldLayoutId id="2147483658" r:id="rId9"/>
    <p:sldLayoutId id="2147483659" r:id="rId10"/>
    <p:sldLayoutId id="2147483660" r:id="rId11"/>
  </p:sldLayoutIdLst>
  <p:hf hdr="0" dt="0"/>
  <p:txStyles>
    <p:titleStyle>
      <a:lvl1pPr algn="l" defTabSz="457200" rtl="0" eaLnBrk="1" latinLnBrk="0" hangingPunct="1">
        <a:spcBef>
          <a:spcPct val="0"/>
        </a:spcBef>
        <a:buNone/>
        <a:defRPr sz="26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2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spkershner@networkforphl.org"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phlp/publications/social_distancing.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cambridge.org/core/journals/disaster-medicine-and-public-health-preparedness/article/abs/social-distancing-law-project-template-a-method-for-jurisdictions-to-assess-understanding-of-relevant-legal-authorities/58D235557DD2CAEEFB71B9299AD78144"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dchrysler@networkforphl.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mailto:spkershner@networkforphl.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0672" y="2949018"/>
            <a:ext cx="10644326" cy="1428276"/>
          </a:xfrm>
        </p:spPr>
        <p:txBody>
          <a:bodyPr/>
          <a:lstStyle/>
          <a:p>
            <a:pPr algn="ctr"/>
            <a:r>
              <a:rPr lang="en-US" sz="4000" dirty="0"/>
              <a:t>The Prevention Measures Law Project</a:t>
            </a:r>
            <a:br>
              <a:rPr lang="en-US" sz="4000" dirty="0"/>
            </a:br>
            <a:r>
              <a:rPr lang="en-US" sz="2900" dirty="0"/>
              <a:t>A Tool for Assessing Legal Preparedness for Emergencies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720" y="1266825"/>
            <a:ext cx="10594848" cy="430887"/>
          </a:xfrm>
        </p:spPr>
        <p:txBody>
          <a:bodyPr/>
          <a:lstStyle/>
          <a:p>
            <a:r>
              <a:rPr lang="en-US" sz="2800" dirty="0"/>
              <a:t>Legal Assessment</a:t>
            </a:r>
          </a:p>
        </p:txBody>
      </p:sp>
      <p:sp>
        <p:nvSpPr>
          <p:cNvPr id="4" name="Content Placeholder 3"/>
          <p:cNvSpPr>
            <a:spLocks noGrp="1"/>
          </p:cNvSpPr>
          <p:nvPr>
            <p:ph sz="quarter" idx="13"/>
          </p:nvPr>
        </p:nvSpPr>
        <p:spPr>
          <a:xfrm>
            <a:off x="854766" y="1930041"/>
            <a:ext cx="4015712" cy="4514056"/>
          </a:xfrm>
        </p:spPr>
        <p:txBody>
          <a:bodyPr/>
          <a:lstStyle/>
          <a:p>
            <a:pPr lvl="1"/>
            <a:r>
              <a:rPr lang="en-US" sz="2000" dirty="0"/>
              <a:t>Compile the relevant legal authority supporting implementation and enforcement of disease control measures.</a:t>
            </a:r>
          </a:p>
          <a:p>
            <a:pPr lvl="1"/>
            <a:r>
              <a:rPr lang="en-US" sz="2000" dirty="0"/>
              <a:t>Identify any gaps, uncertainties, or ambiguities in those authorities.</a:t>
            </a:r>
          </a:p>
          <a:p>
            <a:pPr lvl="1"/>
            <a:r>
              <a:rPr lang="en-US" sz="2000" dirty="0"/>
              <a:t>Examine interjurisdictional cooperation.</a:t>
            </a:r>
          </a:p>
          <a:p>
            <a:pPr lvl="1"/>
            <a:r>
              <a:rPr lang="en-US" sz="2000" dirty="0"/>
              <a:t>Can I? Must I? Should I? </a:t>
            </a:r>
          </a:p>
          <a:p>
            <a:endParaRPr lang="en-US" sz="2000"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10</a:t>
            </a:fld>
            <a:endParaRPr lang="en-US"/>
          </a:p>
        </p:txBody>
      </p:sp>
      <p:pic>
        <p:nvPicPr>
          <p:cNvPr id="6" name="Picture 5">
            <a:extLst>
              <a:ext uri="{FF2B5EF4-FFF2-40B4-BE49-F238E27FC236}">
                <a16:creationId xmlns:a16="http://schemas.microsoft.com/office/drawing/2014/main" id="{EA3F43D7-9C39-2121-16C6-9CB112BCF813}"/>
              </a:ext>
            </a:extLst>
          </p:cNvPr>
          <p:cNvPicPr>
            <a:picLocks noChangeAspect="1"/>
          </p:cNvPicPr>
          <p:nvPr/>
        </p:nvPicPr>
        <p:blipFill>
          <a:blip r:embed="rId3"/>
          <a:stretch>
            <a:fillRect/>
          </a:stretch>
        </p:blipFill>
        <p:spPr>
          <a:xfrm>
            <a:off x="5320146" y="1814513"/>
            <a:ext cx="6764091" cy="3804801"/>
          </a:xfrm>
          <a:prstGeom prst="rect">
            <a:avLst/>
          </a:prstGeom>
        </p:spPr>
      </p:pic>
      <p:sp>
        <p:nvSpPr>
          <p:cNvPr id="7" name="Footer Placeholder 9">
            <a:extLst>
              <a:ext uri="{FF2B5EF4-FFF2-40B4-BE49-F238E27FC236}">
                <a16:creationId xmlns:a16="http://schemas.microsoft.com/office/drawing/2014/main" id="{D49DB7BD-C284-054F-8DD1-01BF1696330F}"/>
              </a:ext>
            </a:extLst>
          </p:cNvPr>
          <p:cNvSpPr txBox="1">
            <a:spLocks/>
          </p:cNvSpPr>
          <p:nvPr/>
        </p:nvSpPr>
        <p:spPr>
          <a:xfrm>
            <a:off x="5320146" y="5619314"/>
            <a:ext cx="6314422" cy="438912"/>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t>Image: Diverse group of professionals seated at an office table, with the group focused on one woman who is speaking..</a:t>
            </a:r>
          </a:p>
        </p:txBody>
      </p:sp>
    </p:spTree>
    <p:extLst>
      <p:ext uri="{BB962C8B-B14F-4D97-AF65-F5344CB8AC3E}">
        <p14:creationId xmlns:p14="http://schemas.microsoft.com/office/powerpoint/2010/main" val="2568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383" y="1266825"/>
            <a:ext cx="10594848" cy="430887"/>
          </a:xfrm>
        </p:spPr>
        <p:txBody>
          <a:bodyPr/>
          <a:lstStyle/>
          <a:p>
            <a:r>
              <a:rPr lang="en-US" sz="2800" dirty="0"/>
              <a:t>Disease Control Measures</a:t>
            </a:r>
          </a:p>
        </p:txBody>
      </p:sp>
      <p:sp>
        <p:nvSpPr>
          <p:cNvPr id="4" name="Content Placeholder 3"/>
          <p:cNvSpPr>
            <a:spLocks noGrp="1"/>
          </p:cNvSpPr>
          <p:nvPr>
            <p:ph sz="quarter" idx="13"/>
          </p:nvPr>
        </p:nvSpPr>
        <p:spPr>
          <a:xfrm>
            <a:off x="949303" y="1820433"/>
            <a:ext cx="6405654" cy="4755148"/>
          </a:xfrm>
        </p:spPr>
        <p:txBody>
          <a:bodyPr/>
          <a:lstStyle/>
          <a:p>
            <a:pPr marL="342900" lvl="1" indent="-342900">
              <a:buClrTx/>
              <a:buFont typeface="+mj-lt"/>
              <a:buAutoNum type="arabicPeriod"/>
            </a:pPr>
            <a:r>
              <a:rPr lang="en-US" sz="1800" dirty="0"/>
              <a:t>Restriction on the Movement of Individual Persons</a:t>
            </a:r>
          </a:p>
          <a:p>
            <a:pPr marL="342900" lvl="1" indent="-342900">
              <a:buClrTx/>
              <a:buFont typeface="+mj-lt"/>
              <a:buAutoNum type="arabicPeriod"/>
            </a:pPr>
            <a:r>
              <a:rPr lang="en-US" sz="1800" dirty="0"/>
              <a:t>Restriction on the Movement of Communities or Groups within or into the Jurisdiction</a:t>
            </a:r>
          </a:p>
          <a:p>
            <a:pPr marL="342900" lvl="1" indent="-342900">
              <a:buClrTx/>
              <a:buFont typeface="+mj-lt"/>
              <a:buAutoNum type="arabicPeriod"/>
            </a:pPr>
            <a:r>
              <a:rPr lang="en-US" sz="1800" dirty="0"/>
              <a:t>Exclusion of Students, Cancellation or Altered Practices of Schools</a:t>
            </a:r>
          </a:p>
          <a:p>
            <a:pPr marL="342900" lvl="1" indent="-342900">
              <a:buClrTx/>
              <a:buFont typeface="+mj-lt"/>
              <a:buAutoNum type="arabicPeriod"/>
            </a:pPr>
            <a:r>
              <a:rPr lang="en-US" sz="1800" dirty="0"/>
              <a:t>Closure or Altered Practices of Public Places</a:t>
            </a:r>
          </a:p>
          <a:p>
            <a:pPr marL="342900" lvl="1" indent="-342900">
              <a:buClrTx/>
              <a:buFont typeface="+mj-lt"/>
              <a:buAutoNum type="arabicPeriod"/>
            </a:pPr>
            <a:r>
              <a:rPr lang="en-US" sz="1800" dirty="0"/>
              <a:t>Cancellation or Altered Practices of Mass Gatherings</a:t>
            </a:r>
          </a:p>
          <a:p>
            <a:pPr marL="342900" lvl="1" indent="-342900">
              <a:buClrTx/>
              <a:buFont typeface="+mj-lt"/>
              <a:buAutoNum type="arabicPeriod"/>
            </a:pPr>
            <a:r>
              <a:rPr lang="en-US" sz="1800" dirty="0"/>
              <a:t>Mandates for Masks, Gloves, and Other PPE</a:t>
            </a:r>
          </a:p>
          <a:p>
            <a:pPr marL="342900" lvl="1" indent="-342900">
              <a:buClrTx/>
              <a:buFont typeface="+mj-lt"/>
              <a:buAutoNum type="arabicPeriod"/>
            </a:pPr>
            <a:r>
              <a:rPr lang="en-US" sz="1800" dirty="0"/>
              <a:t>Contact Tracing</a:t>
            </a:r>
          </a:p>
          <a:p>
            <a:pPr marL="342900" lvl="1" indent="-342900">
              <a:buClrTx/>
              <a:buFont typeface="+mj-lt"/>
              <a:buAutoNum type="arabicPeriod"/>
            </a:pPr>
            <a:r>
              <a:rPr lang="en-US" sz="1800" dirty="0"/>
              <a:t>Requirement for a Health Screening or Proof of Negative Test</a:t>
            </a:r>
          </a:p>
          <a:p>
            <a:pPr marL="342900" lvl="1" indent="-342900">
              <a:buClrTx/>
              <a:buFont typeface="+mj-lt"/>
              <a:buAutoNum type="arabicPeriod"/>
            </a:pPr>
            <a:r>
              <a:rPr lang="en-US" sz="1800" dirty="0"/>
              <a:t>Vaccine Mandates and Proof of Vaccine Requirements</a:t>
            </a:r>
          </a:p>
          <a:p>
            <a:pPr marL="342900" lvl="1" indent="-342900">
              <a:buClrTx/>
              <a:buFont typeface="+mj-lt"/>
              <a:buAutoNum type="arabicPeriod"/>
            </a:pPr>
            <a:r>
              <a:rPr lang="en-US" sz="1800" dirty="0"/>
              <a:t>Distribution of Mass Prophylaxis</a:t>
            </a:r>
          </a:p>
        </p:txBody>
      </p:sp>
      <p:sp>
        <p:nvSpPr>
          <p:cNvPr id="5" name="Slide Number Placeholder 4"/>
          <p:cNvSpPr>
            <a:spLocks noGrp="1"/>
          </p:cNvSpPr>
          <p:nvPr>
            <p:ph type="sldNum" sz="quarter" idx="12"/>
          </p:nvPr>
        </p:nvSpPr>
        <p:spPr/>
        <p:txBody>
          <a:bodyPr/>
          <a:lstStyle/>
          <a:p>
            <a:fld id="{A4AE216E-30EE-794D-82EB-E7F5CCC91463}" type="slidenum">
              <a:rPr lang="en-US" smtClean="0"/>
              <a:pPr/>
              <a:t>11</a:t>
            </a:fld>
            <a:endParaRPr lang="en-US"/>
          </a:p>
        </p:txBody>
      </p:sp>
      <p:pic>
        <p:nvPicPr>
          <p:cNvPr id="6" name="Picture 5" descr="Image: Empty school classroom with chalkboards, smartboard, desks and chairs">
            <a:extLst>
              <a:ext uri="{FF2B5EF4-FFF2-40B4-BE49-F238E27FC236}">
                <a16:creationId xmlns:a16="http://schemas.microsoft.com/office/drawing/2014/main" id="{F50E0A15-8C26-A548-3722-1582872D38B3}"/>
              </a:ext>
            </a:extLst>
          </p:cNvPr>
          <p:cNvPicPr>
            <a:picLocks noChangeAspect="1"/>
          </p:cNvPicPr>
          <p:nvPr/>
        </p:nvPicPr>
        <p:blipFill>
          <a:blip r:embed="rId3"/>
          <a:stretch>
            <a:fillRect/>
          </a:stretch>
        </p:blipFill>
        <p:spPr>
          <a:xfrm>
            <a:off x="7354957" y="2039179"/>
            <a:ext cx="4448954" cy="2765062"/>
          </a:xfrm>
          <a:prstGeom prst="rect">
            <a:avLst/>
          </a:prstGeom>
        </p:spPr>
      </p:pic>
      <p:sp>
        <p:nvSpPr>
          <p:cNvPr id="7" name="Footer Placeholder 9">
            <a:extLst>
              <a:ext uri="{FF2B5EF4-FFF2-40B4-BE49-F238E27FC236}">
                <a16:creationId xmlns:a16="http://schemas.microsoft.com/office/drawing/2014/main" id="{CAF64449-3839-60B2-36B3-EC3127917A27}"/>
              </a:ext>
            </a:extLst>
          </p:cNvPr>
          <p:cNvSpPr txBox="1">
            <a:spLocks/>
          </p:cNvSpPr>
          <p:nvPr/>
        </p:nvSpPr>
        <p:spPr>
          <a:xfrm>
            <a:off x="7615626" y="5008149"/>
            <a:ext cx="4069016" cy="328613"/>
          </a:xfrm>
          <a:prstGeom prst="rect">
            <a:avLst/>
          </a:prstGeom>
        </p:spPr>
        <p:txBody>
          <a:bodyPr vert="horz" lIns="68580" tIns="34290" rIns="68580" bIns="3429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fontAlgn="auto">
              <a:spcBef>
                <a:spcPts val="0"/>
              </a:spcBef>
              <a:spcAft>
                <a:spcPts val="0"/>
              </a:spcAft>
            </a:pPr>
            <a:r>
              <a:rPr lang="en-US" sz="1050" dirty="0">
                <a:solidFill>
                  <a:srgbClr val="404040"/>
                </a:solidFill>
                <a:latin typeface="Arial"/>
              </a:rPr>
              <a:t>Image: Empty school classroom with chalkboards, smartboards, desks and chairs.</a:t>
            </a:r>
          </a:p>
        </p:txBody>
      </p:sp>
    </p:spTree>
    <p:extLst>
      <p:ext uri="{BB962C8B-B14F-4D97-AF65-F5344CB8AC3E}">
        <p14:creationId xmlns:p14="http://schemas.microsoft.com/office/powerpoint/2010/main" val="359454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E032-9D85-DD8B-C95C-8EEAB569E2E7}"/>
              </a:ext>
            </a:extLst>
          </p:cNvPr>
          <p:cNvSpPr>
            <a:spLocks noGrp="1"/>
          </p:cNvSpPr>
          <p:nvPr>
            <p:ph type="title"/>
          </p:nvPr>
        </p:nvSpPr>
        <p:spPr>
          <a:xfrm>
            <a:off x="946508" y="1135901"/>
            <a:ext cx="10920814" cy="1200329"/>
          </a:xfrm>
        </p:spPr>
        <p:txBody>
          <a:bodyPr/>
          <a:lstStyle/>
          <a:p>
            <a:r>
              <a:rPr lang="en-US" dirty="0"/>
              <a:t>Sample Assessment Questions: </a:t>
            </a:r>
            <a:br>
              <a:rPr lang="en-US" dirty="0"/>
            </a:br>
            <a:r>
              <a:rPr lang="en-US" dirty="0"/>
              <a:t>Exclusion of Students, Cancellation or Altered Practices of Schools </a:t>
            </a:r>
          </a:p>
        </p:txBody>
      </p:sp>
      <p:sp>
        <p:nvSpPr>
          <p:cNvPr id="3" name="Slide Number Placeholder 2">
            <a:extLst>
              <a:ext uri="{FF2B5EF4-FFF2-40B4-BE49-F238E27FC236}">
                <a16:creationId xmlns:a16="http://schemas.microsoft.com/office/drawing/2014/main" id="{383EC4E9-4E9A-57B7-1E93-58E7A340845C}"/>
              </a:ext>
            </a:extLst>
          </p:cNvPr>
          <p:cNvSpPr>
            <a:spLocks noGrp="1"/>
          </p:cNvSpPr>
          <p:nvPr>
            <p:ph type="sldNum" sz="quarter" idx="12"/>
          </p:nvPr>
        </p:nvSpPr>
        <p:spPr/>
        <p:txBody>
          <a:bodyPr/>
          <a:lstStyle/>
          <a:p>
            <a:fld id="{A4AE216E-30EE-794D-82EB-E7F5CCC91463}" type="slidenum">
              <a:rPr lang="en-US" smtClean="0"/>
              <a:pPr/>
              <a:t>12</a:t>
            </a:fld>
            <a:endParaRPr lang="en-US"/>
          </a:p>
        </p:txBody>
      </p:sp>
      <p:sp>
        <p:nvSpPr>
          <p:cNvPr id="5" name="Content Placeholder 4">
            <a:extLst>
              <a:ext uri="{FF2B5EF4-FFF2-40B4-BE49-F238E27FC236}">
                <a16:creationId xmlns:a16="http://schemas.microsoft.com/office/drawing/2014/main" id="{0457D23F-9D94-F635-8D78-45F0EB61B531}"/>
              </a:ext>
            </a:extLst>
          </p:cNvPr>
          <p:cNvSpPr>
            <a:spLocks noGrp="1"/>
          </p:cNvSpPr>
          <p:nvPr>
            <p:ph sz="quarter" idx="13"/>
          </p:nvPr>
        </p:nvSpPr>
        <p:spPr>
          <a:xfrm>
            <a:off x="966387" y="2066945"/>
            <a:ext cx="10920814" cy="4514056"/>
          </a:xfrm>
        </p:spPr>
        <p:txBody>
          <a:bodyPr/>
          <a:lstStyle/>
          <a:p>
            <a:pPr marL="0" marR="0" lvl="0" indent="0">
              <a:spcBef>
                <a:spcPts val="0"/>
              </a:spcBef>
              <a:spcAft>
                <a:spcPts val="600"/>
              </a:spcAft>
              <a:buNone/>
            </a:pPr>
            <a:r>
              <a:rPr lang="en-US" sz="1600" b="1" u="none" strike="noStrike" dirty="0">
                <a:solidFill>
                  <a:srgbClr val="003057"/>
                </a:solidFill>
                <a:effectLst/>
                <a:latin typeface="+mn-lt"/>
                <a:ea typeface="Calibri" panose="020F0502020204030204" pitchFamily="34" charset="0"/>
              </a:rPr>
              <a:t>Part A</a:t>
            </a:r>
          </a:p>
          <a:p>
            <a:pPr marL="342900" marR="0" lvl="0" indent="-342900">
              <a:spcBef>
                <a:spcPts val="0"/>
              </a:spcBef>
              <a:spcAft>
                <a:spcPts val="600"/>
              </a:spcAft>
              <a:buClr>
                <a:srgbClr val="C00000"/>
              </a:buClr>
              <a:buFont typeface="+mj-lt"/>
              <a:buAutoNum type="arabicPeriod"/>
            </a:pPr>
            <a:r>
              <a:rPr lang="en-US" sz="1600" u="none" strike="noStrike" dirty="0">
                <a:solidFill>
                  <a:srgbClr val="003057"/>
                </a:solidFill>
                <a:effectLst/>
                <a:latin typeface="+mn-lt"/>
                <a:ea typeface="Calibri" panose="020F0502020204030204" pitchFamily="34" charset="0"/>
              </a:rPr>
              <a:t>What are the powers and authorities authorizing the closure of schools, exclusion of students, or altering of practices or operations of schools?</a:t>
            </a:r>
            <a:endParaRPr lang="en-US" sz="1600" u="none" strike="noStrike" dirty="0">
              <a:solidFill>
                <a:srgbClr val="003057"/>
              </a:solidFill>
              <a:effectLst/>
              <a:latin typeface="+mn-lt"/>
              <a:ea typeface="Times New Roman" panose="02020603050405020304" pitchFamily="18" charset="0"/>
            </a:endParaRPr>
          </a:p>
          <a:p>
            <a:pPr marL="342900" marR="0" lvl="0" indent="-342900">
              <a:spcBef>
                <a:spcPts val="0"/>
              </a:spcBef>
              <a:spcAft>
                <a:spcPts val="600"/>
              </a:spcAft>
              <a:buClr>
                <a:srgbClr val="C00000"/>
              </a:buClr>
              <a:buFont typeface="+mj-lt"/>
              <a:buAutoNum type="arabicPeriod"/>
            </a:pPr>
            <a:r>
              <a:rPr lang="en-US" sz="1600" u="none" strike="noStrike" dirty="0">
                <a:solidFill>
                  <a:srgbClr val="003057"/>
                </a:solidFill>
                <a:effectLst/>
                <a:latin typeface="+mn-lt"/>
                <a:ea typeface="Calibri" panose="020F0502020204030204" pitchFamily="34" charset="0"/>
              </a:rPr>
              <a:t>What are the powers and authorities prohibiting this measure?</a:t>
            </a:r>
            <a:endParaRPr lang="en-US" sz="1600" u="none" strike="noStrike" dirty="0">
              <a:solidFill>
                <a:srgbClr val="003057"/>
              </a:solidFill>
              <a:effectLst/>
              <a:latin typeface="+mn-lt"/>
              <a:ea typeface="Times New Roman" panose="02020603050405020304" pitchFamily="18" charset="0"/>
            </a:endParaRPr>
          </a:p>
          <a:p>
            <a:pPr marL="342900" marR="0" lvl="0" indent="-342900">
              <a:spcBef>
                <a:spcPts val="0"/>
              </a:spcBef>
              <a:spcAft>
                <a:spcPts val="600"/>
              </a:spcAft>
              <a:buClr>
                <a:srgbClr val="C00000"/>
              </a:buClr>
              <a:buFont typeface="+mj-lt"/>
              <a:buAutoNum type="arabicPeriod"/>
            </a:pPr>
            <a:r>
              <a:rPr lang="en-US" sz="1600" u="none" strike="noStrike" dirty="0">
                <a:solidFill>
                  <a:srgbClr val="003057"/>
                </a:solidFill>
                <a:effectLst/>
                <a:latin typeface="+mn-lt"/>
                <a:ea typeface="Calibri" panose="020F0502020204030204" pitchFamily="34" charset="0"/>
              </a:rPr>
              <a:t>Who is authorized to determine if this measure is needed?</a:t>
            </a:r>
          </a:p>
          <a:p>
            <a:pPr marR="0" lvl="0" indent="0">
              <a:spcBef>
                <a:spcPts val="0"/>
              </a:spcBef>
              <a:spcAft>
                <a:spcPts val="600"/>
              </a:spcAft>
              <a:buClr>
                <a:srgbClr val="C00000"/>
              </a:buClr>
            </a:pPr>
            <a:r>
              <a:rPr lang="en-US" dirty="0">
                <a:solidFill>
                  <a:srgbClr val="003057"/>
                </a:solidFill>
                <a:latin typeface="+mn-lt"/>
                <a:ea typeface="Calibri" panose="020F0502020204030204" pitchFamily="34" charset="0"/>
              </a:rPr>
              <a:t>…</a:t>
            </a:r>
            <a:endParaRPr lang="en-US" sz="1600" u="none" strike="noStrike" dirty="0">
              <a:solidFill>
                <a:srgbClr val="003057"/>
              </a:solidFill>
              <a:effectLst/>
              <a:latin typeface="+mn-lt"/>
              <a:ea typeface="Calibri" panose="020F0502020204030204" pitchFamily="34" charset="0"/>
            </a:endParaRPr>
          </a:p>
          <a:p>
            <a:pPr marL="342900" marR="0" lvl="0" indent="-342900">
              <a:spcBef>
                <a:spcPts val="0"/>
              </a:spcBef>
              <a:spcAft>
                <a:spcPts val="600"/>
              </a:spcAft>
              <a:buClr>
                <a:srgbClr val="C00000"/>
              </a:buClr>
              <a:buFont typeface="+mj-lt"/>
              <a:buAutoNum type="arabicPeriod" startAt="11"/>
            </a:pPr>
            <a:r>
              <a:rPr lang="en-US" sz="1600" u="none" strike="noStrike" dirty="0">
                <a:solidFill>
                  <a:srgbClr val="003057"/>
                </a:solidFill>
                <a:effectLst/>
                <a:latin typeface="+mn-lt"/>
                <a:ea typeface="Calibri" panose="020F0502020204030204" pitchFamily="34" charset="0"/>
              </a:rPr>
              <a:t>Are there plans in place to continue reduced and free lunches to students who receive those services while schools are open?</a:t>
            </a:r>
            <a:endParaRPr lang="en-US" sz="1600" u="none" strike="noStrike" dirty="0">
              <a:solidFill>
                <a:srgbClr val="003057"/>
              </a:solidFill>
              <a:effectLst/>
              <a:latin typeface="+mn-lt"/>
              <a:ea typeface="Times New Roman" panose="02020603050405020304" pitchFamily="18" charset="0"/>
            </a:endParaRPr>
          </a:p>
          <a:p>
            <a:pPr marL="342900" marR="0" lvl="0" indent="-342900">
              <a:spcBef>
                <a:spcPts val="0"/>
              </a:spcBef>
              <a:spcAft>
                <a:spcPts val="600"/>
              </a:spcAft>
              <a:buClr>
                <a:srgbClr val="C00000"/>
              </a:buClr>
              <a:buFont typeface="+mj-lt"/>
              <a:buAutoNum type="arabicPeriod" startAt="11"/>
            </a:pPr>
            <a:r>
              <a:rPr lang="en-US" sz="1600" u="none" strike="noStrike" dirty="0">
                <a:solidFill>
                  <a:srgbClr val="003057"/>
                </a:solidFill>
                <a:effectLst/>
                <a:latin typeface="+mn-lt"/>
                <a:ea typeface="Calibri" panose="020F0502020204030204" pitchFamily="34" charset="0"/>
              </a:rPr>
              <a:t>Are there plans in place to consider continuity of services for students with disabilities served under IDEA?</a:t>
            </a:r>
            <a:endParaRPr lang="en-US" sz="1600" u="none" strike="noStrike" dirty="0">
              <a:solidFill>
                <a:srgbClr val="003057"/>
              </a:solidFill>
              <a:effectLst/>
              <a:latin typeface="+mn-lt"/>
              <a:ea typeface="Times New Roman" panose="02020603050405020304" pitchFamily="18" charset="0"/>
            </a:endParaRPr>
          </a:p>
          <a:p>
            <a:pPr marL="342900" marR="0" lvl="0" indent="-342900">
              <a:spcBef>
                <a:spcPts val="0"/>
              </a:spcBef>
              <a:spcAft>
                <a:spcPts val="600"/>
              </a:spcAft>
              <a:buClr>
                <a:srgbClr val="C00000"/>
              </a:buClr>
              <a:buFont typeface="+mj-lt"/>
              <a:buAutoNum type="arabicPeriod" startAt="11"/>
            </a:pPr>
            <a:r>
              <a:rPr lang="en-US" sz="1600" u="none" strike="noStrike" dirty="0">
                <a:solidFill>
                  <a:srgbClr val="003057"/>
                </a:solidFill>
                <a:effectLst/>
                <a:latin typeface="+mn-lt"/>
                <a:ea typeface="Calibri" panose="020F0502020204030204" pitchFamily="34" charset="0"/>
              </a:rPr>
              <a:t>Are there plans in place for communicating with families for whom English is a second language?</a:t>
            </a:r>
            <a:endParaRPr lang="en-US" sz="1600" u="none" strike="noStrike" dirty="0">
              <a:solidFill>
                <a:srgbClr val="003057"/>
              </a:solidFill>
              <a:effectLst/>
              <a:latin typeface="+mn-lt"/>
              <a:ea typeface="Times New Roman" panose="02020603050405020304" pitchFamily="18" charset="0"/>
            </a:endParaRPr>
          </a:p>
          <a:p>
            <a:pPr marL="0" indent="0">
              <a:buClr>
                <a:schemeClr val="accent3"/>
              </a:buClr>
              <a:buNone/>
            </a:pPr>
            <a:r>
              <a:rPr lang="en-US" sz="1600" dirty="0">
                <a:solidFill>
                  <a:srgbClr val="003057"/>
                </a:solidFill>
                <a:latin typeface="+mn-lt"/>
              </a:rPr>
              <a:t>…</a:t>
            </a:r>
          </a:p>
          <a:p>
            <a:pPr marL="342900" indent="-342900">
              <a:spcBef>
                <a:spcPts val="0"/>
              </a:spcBef>
              <a:spcAft>
                <a:spcPts val="600"/>
              </a:spcAft>
              <a:buClr>
                <a:srgbClr val="C00000"/>
              </a:buClr>
              <a:buFont typeface="+mj-lt"/>
              <a:buAutoNum type="arabicPeriod" startAt="18"/>
            </a:pPr>
            <a:r>
              <a:rPr lang="en-US" sz="1600" dirty="0">
                <a:solidFill>
                  <a:srgbClr val="003057"/>
                </a:solidFill>
                <a:latin typeface="+mn-lt"/>
              </a:rPr>
              <a:t>How can this measure be ended? Who has the authority to end this measure, what is the process, is a notice required, and what criteria should be considered?</a:t>
            </a:r>
          </a:p>
          <a:p>
            <a:pPr marL="342900" indent="-342900">
              <a:spcBef>
                <a:spcPts val="0"/>
              </a:spcBef>
              <a:spcAft>
                <a:spcPts val="600"/>
              </a:spcAft>
              <a:buClr>
                <a:srgbClr val="C00000"/>
              </a:buClr>
              <a:buFont typeface="+mj-lt"/>
              <a:buAutoNum type="arabicPeriod" startAt="18"/>
            </a:pPr>
            <a:r>
              <a:rPr lang="en-US" sz="1600" dirty="0">
                <a:solidFill>
                  <a:srgbClr val="003057"/>
                </a:solidFill>
                <a:latin typeface="+mn-lt"/>
              </a:rPr>
              <a:t>Can anyone be held liable, or can liability be waived for anyone ordering, implementing, enforcing, or ending this measure?</a:t>
            </a:r>
          </a:p>
        </p:txBody>
      </p:sp>
    </p:spTree>
    <p:extLst>
      <p:ext uri="{BB962C8B-B14F-4D97-AF65-F5344CB8AC3E}">
        <p14:creationId xmlns:p14="http://schemas.microsoft.com/office/powerpoint/2010/main" val="299160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E032-9D85-DD8B-C95C-8EEAB569E2E7}"/>
              </a:ext>
            </a:extLst>
          </p:cNvPr>
          <p:cNvSpPr>
            <a:spLocks noGrp="1"/>
          </p:cNvSpPr>
          <p:nvPr>
            <p:ph type="title"/>
          </p:nvPr>
        </p:nvSpPr>
        <p:spPr>
          <a:xfrm>
            <a:off x="966386" y="1175657"/>
            <a:ext cx="10594848" cy="800219"/>
          </a:xfrm>
        </p:spPr>
        <p:txBody>
          <a:bodyPr/>
          <a:lstStyle/>
          <a:p>
            <a:r>
              <a:rPr lang="en-US" dirty="0"/>
              <a:t>Sample Assessment Questions: </a:t>
            </a:r>
            <a:br>
              <a:rPr lang="en-US" dirty="0"/>
            </a:br>
            <a:r>
              <a:rPr lang="en-US" dirty="0"/>
              <a:t>Exclusion of Students and Closure or Altered Practices of Schools </a:t>
            </a:r>
          </a:p>
        </p:txBody>
      </p:sp>
      <p:sp>
        <p:nvSpPr>
          <p:cNvPr id="3" name="Slide Number Placeholder 2">
            <a:extLst>
              <a:ext uri="{FF2B5EF4-FFF2-40B4-BE49-F238E27FC236}">
                <a16:creationId xmlns:a16="http://schemas.microsoft.com/office/drawing/2014/main" id="{383EC4E9-4E9A-57B7-1E93-58E7A340845C}"/>
              </a:ext>
            </a:extLst>
          </p:cNvPr>
          <p:cNvSpPr>
            <a:spLocks noGrp="1"/>
          </p:cNvSpPr>
          <p:nvPr>
            <p:ph type="sldNum" sz="quarter" idx="12"/>
          </p:nvPr>
        </p:nvSpPr>
        <p:spPr/>
        <p:txBody>
          <a:bodyPr/>
          <a:lstStyle/>
          <a:p>
            <a:fld id="{A4AE216E-30EE-794D-82EB-E7F5CCC91463}" type="slidenum">
              <a:rPr lang="en-US" smtClean="0"/>
              <a:pPr/>
              <a:t>13</a:t>
            </a:fld>
            <a:endParaRPr lang="en-US"/>
          </a:p>
        </p:txBody>
      </p:sp>
      <p:sp>
        <p:nvSpPr>
          <p:cNvPr id="5" name="Content Placeholder 4">
            <a:extLst>
              <a:ext uri="{FF2B5EF4-FFF2-40B4-BE49-F238E27FC236}">
                <a16:creationId xmlns:a16="http://schemas.microsoft.com/office/drawing/2014/main" id="{0457D23F-9D94-F635-8D78-45F0EB61B531}"/>
              </a:ext>
            </a:extLst>
          </p:cNvPr>
          <p:cNvSpPr>
            <a:spLocks noGrp="1"/>
          </p:cNvSpPr>
          <p:nvPr>
            <p:ph sz="quarter" idx="13"/>
          </p:nvPr>
        </p:nvSpPr>
        <p:spPr>
          <a:xfrm>
            <a:off x="1140569" y="2110214"/>
            <a:ext cx="10746631" cy="4493538"/>
          </a:xfrm>
        </p:spPr>
        <p:txBody>
          <a:bodyPr/>
          <a:lstStyle/>
          <a:p>
            <a:pPr marL="0" marR="0" lvl="0" indent="0">
              <a:spcBef>
                <a:spcPts val="0"/>
              </a:spcBef>
              <a:spcAft>
                <a:spcPts val="600"/>
              </a:spcAft>
              <a:buNone/>
            </a:pPr>
            <a:r>
              <a:rPr lang="en-US" sz="1800" b="1" u="none" strike="noStrike" dirty="0">
                <a:solidFill>
                  <a:srgbClr val="003057"/>
                </a:solidFill>
                <a:effectLst/>
                <a:latin typeface="+mn-lt"/>
                <a:ea typeface="Calibri" panose="020F0502020204030204" pitchFamily="34" charset="0"/>
              </a:rPr>
              <a:t>Part B</a:t>
            </a:r>
          </a:p>
          <a:p>
            <a:pPr marL="342900" marR="0" lvl="0" indent="-342900">
              <a:spcBef>
                <a:spcPts val="0"/>
              </a:spcBef>
              <a:spcAft>
                <a:spcPts val="600"/>
              </a:spcAft>
              <a:buClr>
                <a:srgbClr val="C00000"/>
              </a:buClr>
              <a:buFont typeface="+mj-lt"/>
              <a:buAutoNum type="arabicPeriod"/>
            </a:pPr>
            <a:r>
              <a:rPr lang="en-US" sz="1800" u="none" strike="noStrike" dirty="0">
                <a:solidFill>
                  <a:srgbClr val="003057"/>
                </a:solidFill>
                <a:effectLst/>
                <a:latin typeface="+mn-lt"/>
                <a:ea typeface="Calibri" panose="020F0502020204030204" pitchFamily="34" charset="0"/>
              </a:rPr>
              <a:t>Are there potential gaps in those legal authorities?</a:t>
            </a:r>
            <a:endParaRPr lang="en-US" sz="1800" u="none" strike="noStrike" dirty="0">
              <a:solidFill>
                <a:srgbClr val="003057"/>
              </a:solidFill>
              <a:effectLst/>
              <a:latin typeface="+mn-lt"/>
              <a:ea typeface="Times New Roman" panose="02020603050405020304" pitchFamily="18" charset="0"/>
            </a:endParaRPr>
          </a:p>
          <a:p>
            <a:pPr marL="342900" marR="0" lvl="0" indent="-342900">
              <a:spcBef>
                <a:spcPts val="0"/>
              </a:spcBef>
              <a:spcAft>
                <a:spcPts val="600"/>
              </a:spcAft>
              <a:buClr>
                <a:srgbClr val="C00000"/>
              </a:buClr>
              <a:buFont typeface="+mj-lt"/>
              <a:buAutoNum type="arabicPeriod"/>
            </a:pPr>
            <a:r>
              <a:rPr lang="en-US" sz="1800" u="none" strike="noStrike" dirty="0">
                <a:solidFill>
                  <a:srgbClr val="003057"/>
                </a:solidFill>
                <a:effectLst/>
                <a:latin typeface="+mn-lt"/>
                <a:ea typeface="Calibri" panose="020F0502020204030204" pitchFamily="34" charset="0"/>
              </a:rPr>
              <a:t>Are there potential uncertainties about those legal authorities?</a:t>
            </a:r>
            <a:endParaRPr lang="en-US" sz="1800" u="none" strike="noStrike" dirty="0">
              <a:solidFill>
                <a:srgbClr val="003057"/>
              </a:solidFill>
              <a:effectLst/>
              <a:latin typeface="+mn-lt"/>
              <a:ea typeface="Times New Roman" panose="02020603050405020304" pitchFamily="18" charset="0"/>
            </a:endParaRPr>
          </a:p>
          <a:p>
            <a:pPr marL="342900" marR="0" lvl="0" indent="-342900">
              <a:spcBef>
                <a:spcPts val="0"/>
              </a:spcBef>
              <a:spcAft>
                <a:spcPts val="600"/>
              </a:spcAft>
              <a:buClr>
                <a:srgbClr val="C00000"/>
              </a:buClr>
              <a:buFont typeface="+mj-lt"/>
              <a:buAutoNum type="arabicPeriod"/>
            </a:pPr>
            <a:r>
              <a:rPr lang="en-US" sz="1800" u="none" strike="noStrike" dirty="0">
                <a:solidFill>
                  <a:srgbClr val="003057"/>
                </a:solidFill>
                <a:effectLst/>
                <a:latin typeface="+mn-lt"/>
                <a:ea typeface="Calibri" panose="020F0502020204030204" pitchFamily="34" charset="0"/>
              </a:rPr>
              <a:t>Are there any legal provisions that could inhibit, limit, or modify the jurisdiction’s legal authority to close schools, exclude individual students, or otherwise alter practices or operations of schools not otherwise listed above? </a:t>
            </a:r>
            <a:endParaRPr lang="en-US" sz="1800" u="none" strike="noStrike" dirty="0">
              <a:solidFill>
                <a:srgbClr val="003057"/>
              </a:solidFill>
              <a:effectLst/>
              <a:latin typeface="+mn-lt"/>
              <a:ea typeface="Times New Roman" panose="02020603050405020304" pitchFamily="18" charset="0"/>
            </a:endParaRPr>
          </a:p>
          <a:p>
            <a:pPr marL="0" marR="0" lvl="0" indent="0">
              <a:spcBef>
                <a:spcPts val="0"/>
              </a:spcBef>
              <a:spcAft>
                <a:spcPts val="600"/>
              </a:spcAft>
              <a:buNone/>
            </a:pPr>
            <a:r>
              <a:rPr lang="en-US" sz="1800" b="1" dirty="0">
                <a:solidFill>
                  <a:srgbClr val="003057"/>
                </a:solidFill>
                <a:latin typeface="+mn-lt"/>
                <a:ea typeface="Times New Roman" panose="02020603050405020304" pitchFamily="18" charset="0"/>
              </a:rPr>
              <a:t>Part C</a:t>
            </a:r>
          </a:p>
          <a:p>
            <a:pPr marR="0" lvl="0">
              <a:spcBef>
                <a:spcPts val="0"/>
              </a:spcBef>
              <a:spcAft>
                <a:spcPts val="600"/>
              </a:spcAft>
              <a:buClr>
                <a:srgbClr val="C00000"/>
              </a:buClr>
              <a:buFont typeface="+mj-lt"/>
              <a:buAutoNum type="arabicPeriod"/>
            </a:pPr>
            <a:r>
              <a:rPr lang="en-US" sz="1800" u="none" strike="noStrike" dirty="0">
                <a:solidFill>
                  <a:srgbClr val="003057"/>
                </a:solidFill>
                <a:effectLst/>
                <a:latin typeface="+mn-lt"/>
                <a:ea typeface="Calibri" panose="020F0502020204030204" pitchFamily="34" charset="0"/>
              </a:rPr>
              <a:t>Do any higher levels of government have additional or concurrent authority? Are any of this jurisdiction’s measures preempted by a higher level of government, limiting this jurisdiction’s ability to respond?</a:t>
            </a:r>
          </a:p>
          <a:p>
            <a:pPr marL="0" marR="0" lvl="0" indent="0">
              <a:spcBef>
                <a:spcPts val="0"/>
              </a:spcBef>
              <a:spcAft>
                <a:spcPts val="600"/>
              </a:spcAft>
              <a:buNone/>
            </a:pPr>
            <a:r>
              <a:rPr lang="en-US" sz="1800" dirty="0">
                <a:solidFill>
                  <a:srgbClr val="003057"/>
                </a:solidFill>
                <a:latin typeface="+mn-lt"/>
                <a:ea typeface="Times New Roman" panose="02020603050405020304" pitchFamily="18" charset="0"/>
              </a:rPr>
              <a:t>…</a:t>
            </a:r>
            <a:endParaRPr lang="en-US" sz="1800" u="none" strike="noStrike" dirty="0">
              <a:solidFill>
                <a:srgbClr val="003057"/>
              </a:solidFill>
              <a:effectLst/>
              <a:latin typeface="+mn-lt"/>
              <a:ea typeface="Times New Roman" panose="02020603050405020304" pitchFamily="18" charset="0"/>
            </a:endParaRPr>
          </a:p>
          <a:p>
            <a:pPr marL="342900" marR="0" lvl="0" indent="-342900">
              <a:spcBef>
                <a:spcPts val="0"/>
              </a:spcBef>
              <a:spcAft>
                <a:spcPts val="600"/>
              </a:spcAft>
              <a:buClr>
                <a:srgbClr val="C00000"/>
              </a:buClr>
              <a:buFont typeface="+mj-lt"/>
              <a:buAutoNum type="arabicPeriod" startAt="11"/>
            </a:pPr>
            <a:r>
              <a:rPr lang="en-US" sz="1800" u="none" strike="noStrike" dirty="0">
                <a:solidFill>
                  <a:srgbClr val="003057"/>
                </a:solidFill>
                <a:effectLst/>
                <a:latin typeface="+mn-lt"/>
                <a:ea typeface="Calibri" panose="020F0502020204030204" pitchFamily="34" charset="0"/>
              </a:rPr>
              <a:t>What agreements are in place for inter-jurisdictional cooperation between this jurisdiction and neighboring or other jurisdictions? </a:t>
            </a:r>
          </a:p>
          <a:p>
            <a:pPr marR="0" lvl="0" indent="0">
              <a:spcBef>
                <a:spcPts val="0"/>
              </a:spcBef>
              <a:spcAft>
                <a:spcPts val="600"/>
              </a:spcAft>
              <a:buClr>
                <a:srgbClr val="C00000"/>
              </a:buClr>
            </a:pPr>
            <a:r>
              <a:rPr lang="en-US" sz="1800" dirty="0">
                <a:solidFill>
                  <a:srgbClr val="003057"/>
                </a:solidFill>
                <a:latin typeface="+mn-lt"/>
                <a:ea typeface="Times New Roman" panose="02020603050405020304" pitchFamily="18" charset="0"/>
              </a:rPr>
              <a:t>…</a:t>
            </a:r>
            <a:endParaRPr lang="en-US" sz="1800" u="none" strike="noStrike" dirty="0">
              <a:solidFill>
                <a:srgbClr val="003057"/>
              </a:solidFill>
              <a:effectLst/>
              <a:latin typeface="+mn-lt"/>
              <a:ea typeface="Times New Roman" panose="02020603050405020304" pitchFamily="18" charset="0"/>
            </a:endParaRPr>
          </a:p>
        </p:txBody>
      </p:sp>
    </p:spTree>
    <p:extLst>
      <p:ext uri="{BB962C8B-B14F-4D97-AF65-F5344CB8AC3E}">
        <p14:creationId xmlns:p14="http://schemas.microsoft.com/office/powerpoint/2010/main" val="120464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E032-9D85-DD8B-C95C-8EEAB569E2E7}"/>
              </a:ext>
            </a:extLst>
          </p:cNvPr>
          <p:cNvSpPr>
            <a:spLocks noGrp="1"/>
          </p:cNvSpPr>
          <p:nvPr>
            <p:ph type="title"/>
          </p:nvPr>
        </p:nvSpPr>
        <p:spPr>
          <a:xfrm>
            <a:off x="966386" y="1175657"/>
            <a:ext cx="10594848" cy="800219"/>
          </a:xfrm>
        </p:spPr>
        <p:txBody>
          <a:bodyPr/>
          <a:lstStyle/>
          <a:p>
            <a:r>
              <a:rPr lang="en-US" dirty="0"/>
              <a:t>Sample Assessment Questions: </a:t>
            </a:r>
            <a:br>
              <a:rPr lang="en-US" dirty="0"/>
            </a:br>
            <a:r>
              <a:rPr lang="en-US" dirty="0"/>
              <a:t>Exclusion of Students and Closure or Altered Practices of Schools </a:t>
            </a:r>
          </a:p>
        </p:txBody>
      </p:sp>
      <p:sp>
        <p:nvSpPr>
          <p:cNvPr id="3" name="Slide Number Placeholder 2">
            <a:extLst>
              <a:ext uri="{FF2B5EF4-FFF2-40B4-BE49-F238E27FC236}">
                <a16:creationId xmlns:a16="http://schemas.microsoft.com/office/drawing/2014/main" id="{383EC4E9-4E9A-57B7-1E93-58E7A340845C}"/>
              </a:ext>
            </a:extLst>
          </p:cNvPr>
          <p:cNvSpPr>
            <a:spLocks noGrp="1"/>
          </p:cNvSpPr>
          <p:nvPr>
            <p:ph type="sldNum" sz="quarter" idx="12"/>
          </p:nvPr>
        </p:nvSpPr>
        <p:spPr/>
        <p:txBody>
          <a:bodyPr/>
          <a:lstStyle/>
          <a:p>
            <a:fld id="{A4AE216E-30EE-794D-82EB-E7F5CCC91463}" type="slidenum">
              <a:rPr lang="en-US" smtClean="0"/>
              <a:pPr/>
              <a:t>14</a:t>
            </a:fld>
            <a:endParaRPr lang="en-US"/>
          </a:p>
        </p:txBody>
      </p:sp>
      <p:sp>
        <p:nvSpPr>
          <p:cNvPr id="5" name="Content Placeholder 4">
            <a:extLst>
              <a:ext uri="{FF2B5EF4-FFF2-40B4-BE49-F238E27FC236}">
                <a16:creationId xmlns:a16="http://schemas.microsoft.com/office/drawing/2014/main" id="{0457D23F-9D94-F635-8D78-45F0EB61B531}"/>
              </a:ext>
            </a:extLst>
          </p:cNvPr>
          <p:cNvSpPr>
            <a:spLocks noGrp="1"/>
          </p:cNvSpPr>
          <p:nvPr>
            <p:ph sz="quarter" idx="13"/>
          </p:nvPr>
        </p:nvSpPr>
        <p:spPr>
          <a:xfrm>
            <a:off x="1061057" y="2030700"/>
            <a:ext cx="10746631" cy="4570482"/>
          </a:xfrm>
        </p:spPr>
        <p:txBody>
          <a:bodyPr/>
          <a:lstStyle/>
          <a:p>
            <a:pPr marL="0" marR="0" lvl="0" indent="0">
              <a:spcBef>
                <a:spcPts val="0"/>
              </a:spcBef>
              <a:spcAft>
                <a:spcPts val="600"/>
              </a:spcAft>
              <a:buNone/>
            </a:pPr>
            <a:r>
              <a:rPr lang="en-US" sz="1800" b="1" u="none" strike="noStrike" dirty="0">
                <a:effectLst/>
                <a:latin typeface="+mn-lt"/>
                <a:ea typeface="Calibri" panose="020F0502020204030204" pitchFamily="34" charset="0"/>
              </a:rPr>
              <a:t>Part D</a:t>
            </a:r>
          </a:p>
          <a:p>
            <a:pPr marL="342900" marR="0" lvl="0" indent="-342900">
              <a:spcBef>
                <a:spcPts val="0"/>
              </a:spcBef>
              <a:spcAft>
                <a:spcPts val="600"/>
              </a:spcAft>
              <a:buClr>
                <a:srgbClr val="C00000"/>
              </a:buClr>
              <a:buFont typeface="+mj-lt"/>
              <a:buAutoNum type="arabicPeriod"/>
            </a:pPr>
            <a:r>
              <a:rPr lang="en-US" sz="1800" u="none" strike="noStrike" dirty="0">
                <a:effectLst/>
                <a:latin typeface="+mn-lt"/>
                <a:ea typeface="Calibri" panose="020F0502020204030204" pitchFamily="34" charset="0"/>
              </a:rPr>
              <a:t>What characteristics of the disease should be considered before triggering this measure?</a:t>
            </a:r>
          </a:p>
          <a:p>
            <a:pPr marL="0" marR="0" lvl="0" indent="0">
              <a:spcBef>
                <a:spcPts val="0"/>
              </a:spcBef>
              <a:spcAft>
                <a:spcPts val="600"/>
              </a:spcAft>
              <a:buNone/>
            </a:pPr>
            <a:r>
              <a:rPr lang="en-US" sz="1800" dirty="0">
                <a:latin typeface="+mn-lt"/>
                <a:ea typeface="Times New Roman" panose="02020603050405020304" pitchFamily="18" charset="0"/>
              </a:rPr>
              <a:t>…</a:t>
            </a:r>
            <a:endParaRPr lang="en-US" sz="1800" u="none" strike="noStrike" dirty="0">
              <a:effectLst/>
              <a:latin typeface="+mn-lt"/>
              <a:ea typeface="Times New Roman" panose="02020603050405020304" pitchFamily="18" charset="0"/>
            </a:endParaRPr>
          </a:p>
          <a:p>
            <a:pPr marL="342900" marR="0" lvl="0" indent="-342900">
              <a:spcBef>
                <a:spcPts val="0"/>
              </a:spcBef>
              <a:spcAft>
                <a:spcPts val="600"/>
              </a:spcAft>
              <a:buClr>
                <a:srgbClr val="C00000"/>
              </a:buClr>
              <a:buFont typeface="+mj-lt"/>
              <a:buAutoNum type="arabicPeriod" startAt="6"/>
            </a:pPr>
            <a:r>
              <a:rPr lang="en-US" sz="1800" u="none" strike="noStrike" dirty="0">
                <a:effectLst/>
                <a:latin typeface="+mn-lt"/>
                <a:ea typeface="Calibri" panose="020F0502020204030204" pitchFamily="34" charset="0"/>
              </a:rPr>
              <a:t>Might the action exacerbate existing health disparities of certain communities, and can these burdens be mitigated in some way? </a:t>
            </a:r>
          </a:p>
          <a:p>
            <a:pPr marL="0" marR="0" lvl="0" indent="0">
              <a:spcBef>
                <a:spcPts val="0"/>
              </a:spcBef>
              <a:spcAft>
                <a:spcPts val="600"/>
              </a:spcAft>
              <a:buNone/>
            </a:pPr>
            <a:r>
              <a:rPr lang="en-US" sz="1800" dirty="0">
                <a:latin typeface="+mn-lt"/>
                <a:ea typeface="Times New Roman" panose="02020603050405020304" pitchFamily="18" charset="0"/>
              </a:rPr>
              <a:t>...</a:t>
            </a:r>
          </a:p>
          <a:p>
            <a:pPr marR="0" lvl="0">
              <a:spcBef>
                <a:spcPts val="0"/>
              </a:spcBef>
              <a:spcAft>
                <a:spcPts val="600"/>
              </a:spcAft>
              <a:buClr>
                <a:srgbClr val="C00000"/>
              </a:buClr>
              <a:buFont typeface="+mj-lt"/>
              <a:buAutoNum type="arabicPeriod" startAt="8"/>
            </a:pPr>
            <a:r>
              <a:rPr lang="en-US" sz="1800" u="none" strike="noStrike" dirty="0">
                <a:effectLst/>
                <a:latin typeface="+mn-lt"/>
                <a:ea typeface="Times New Roman" panose="02020603050405020304" pitchFamily="18" charset="0"/>
              </a:rPr>
              <a:t>Is the action in the best interest of other individuals, businesses, and communities? Are the social and economic costs of this measure greater than the costs of unchecked disease spread on individuals and businesses?</a:t>
            </a:r>
          </a:p>
          <a:p>
            <a:pPr marL="0" marR="0" lvl="0" indent="0">
              <a:spcBef>
                <a:spcPts val="0"/>
              </a:spcBef>
              <a:spcAft>
                <a:spcPts val="600"/>
              </a:spcAft>
              <a:buNone/>
            </a:pPr>
            <a:r>
              <a:rPr lang="en-US" sz="1800" dirty="0">
                <a:latin typeface="+mn-lt"/>
                <a:ea typeface="Times New Roman" panose="02020603050405020304" pitchFamily="18" charset="0"/>
              </a:rPr>
              <a:t>…</a:t>
            </a:r>
          </a:p>
          <a:p>
            <a:pPr>
              <a:spcBef>
                <a:spcPts val="0"/>
              </a:spcBef>
              <a:spcAft>
                <a:spcPts val="600"/>
              </a:spcAft>
              <a:buClr>
                <a:srgbClr val="C00000"/>
              </a:buClr>
              <a:buFont typeface="+mj-lt"/>
              <a:buAutoNum type="arabicPeriod" startAt="11"/>
            </a:pPr>
            <a:r>
              <a:rPr lang="en-US" sz="1800" u="none" strike="noStrike" dirty="0">
                <a:effectLst/>
                <a:latin typeface="+mn-lt"/>
                <a:ea typeface="Calibri" panose="020F0502020204030204" pitchFamily="34" charset="0"/>
              </a:rPr>
              <a:t>What challenges might there be to compliance and enforcement?</a:t>
            </a:r>
          </a:p>
          <a:p>
            <a:pPr marL="0" indent="0">
              <a:spcBef>
                <a:spcPts val="0"/>
              </a:spcBef>
              <a:spcAft>
                <a:spcPts val="600"/>
              </a:spcAft>
              <a:buNone/>
            </a:pPr>
            <a:r>
              <a:rPr lang="en-US" sz="1800" dirty="0">
                <a:latin typeface="+mn-lt"/>
                <a:ea typeface="Times New Roman" panose="02020603050405020304" pitchFamily="18" charset="0"/>
              </a:rPr>
              <a:t>…</a:t>
            </a:r>
          </a:p>
          <a:p>
            <a:pPr>
              <a:spcBef>
                <a:spcPts val="0"/>
              </a:spcBef>
              <a:spcAft>
                <a:spcPts val="600"/>
              </a:spcAft>
              <a:buClr>
                <a:srgbClr val="C00000"/>
              </a:buClr>
              <a:buFont typeface="+mj-lt"/>
              <a:buAutoNum type="arabicPeriod" startAt="14"/>
            </a:pPr>
            <a:r>
              <a:rPr lang="en-US" sz="1800" u="none" strike="noStrike" dirty="0">
                <a:effectLst/>
                <a:latin typeface="+mn-lt"/>
                <a:ea typeface="Times New Roman" panose="02020603050405020304" pitchFamily="18" charset="0"/>
              </a:rPr>
              <a:t>Will this measure support the jurisdiction’s values and advance the jurisdiction’s goals as determined through community participation and input?</a:t>
            </a:r>
          </a:p>
        </p:txBody>
      </p:sp>
    </p:spTree>
    <p:extLst>
      <p:ext uri="{BB962C8B-B14F-4D97-AF65-F5344CB8AC3E}">
        <p14:creationId xmlns:p14="http://schemas.microsoft.com/office/powerpoint/2010/main" val="76324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54" y="1282274"/>
            <a:ext cx="10594848" cy="430887"/>
          </a:xfrm>
        </p:spPr>
        <p:txBody>
          <a:bodyPr/>
          <a:lstStyle/>
          <a:p>
            <a:r>
              <a:rPr lang="en-US" sz="2800" dirty="0"/>
              <a:t>Legal Consultation Meeting with Tabletop Exercise</a:t>
            </a:r>
          </a:p>
        </p:txBody>
      </p:sp>
      <p:sp>
        <p:nvSpPr>
          <p:cNvPr id="4" name="Content Placeholder 3"/>
          <p:cNvSpPr>
            <a:spLocks noGrp="1"/>
          </p:cNvSpPr>
          <p:nvPr>
            <p:ph sz="quarter" idx="13"/>
          </p:nvPr>
        </p:nvSpPr>
        <p:spPr>
          <a:xfrm>
            <a:off x="5458690" y="1993435"/>
            <a:ext cx="5991187" cy="4642296"/>
          </a:xfrm>
        </p:spPr>
        <p:txBody>
          <a:bodyPr/>
          <a:lstStyle/>
          <a:p>
            <a:pPr lvl="1"/>
            <a:r>
              <a:rPr lang="en-US" sz="2000" dirty="0"/>
              <a:t>Convene a meeting to be sure that participants are aware of and understand the legal authorities in the completed assessment report.</a:t>
            </a:r>
          </a:p>
          <a:p>
            <a:pPr lvl="1"/>
            <a:r>
              <a:rPr lang="en-US" sz="2000" dirty="0"/>
              <a:t>Use a tabletop exercise to test the legal assessment.</a:t>
            </a:r>
          </a:p>
          <a:p>
            <a:pPr lvl="1"/>
            <a:r>
              <a:rPr lang="en-US" sz="2000" dirty="0"/>
              <a:t>Incorporate lessons learned from COVID or other debriefs or reports.</a:t>
            </a:r>
          </a:p>
          <a:p>
            <a:pPr lvl="1"/>
            <a:r>
              <a:rPr lang="en-US" sz="2000" dirty="0"/>
              <a:t>Capture any issues or concerns that arise.</a:t>
            </a:r>
          </a:p>
          <a:p>
            <a:pPr lvl="1"/>
            <a:r>
              <a:rPr lang="en-US" sz="2000" dirty="0"/>
              <a:t>Plan for next steps – what are the action items?</a:t>
            </a:r>
          </a:p>
          <a:p>
            <a:pPr lvl="1"/>
            <a:r>
              <a:rPr lang="en-US" sz="2000" dirty="0"/>
              <a:t>Plan for sustainability – how will the information be kept fresh?</a:t>
            </a:r>
          </a:p>
        </p:txBody>
      </p:sp>
      <p:sp>
        <p:nvSpPr>
          <p:cNvPr id="5" name="Slide Number Placeholder 4"/>
          <p:cNvSpPr>
            <a:spLocks noGrp="1"/>
          </p:cNvSpPr>
          <p:nvPr>
            <p:ph type="sldNum" sz="quarter" idx="12"/>
          </p:nvPr>
        </p:nvSpPr>
        <p:spPr/>
        <p:txBody>
          <a:bodyPr/>
          <a:lstStyle/>
          <a:p>
            <a:fld id="{A4AE216E-30EE-794D-82EB-E7F5CCC91463}" type="slidenum">
              <a:rPr lang="en-US" smtClean="0"/>
              <a:pPr/>
              <a:t>15</a:t>
            </a:fld>
            <a:endParaRPr lang="en-US"/>
          </a:p>
        </p:txBody>
      </p:sp>
      <p:pic>
        <p:nvPicPr>
          <p:cNvPr id="6" name="Picture 5">
            <a:extLst>
              <a:ext uri="{FF2B5EF4-FFF2-40B4-BE49-F238E27FC236}">
                <a16:creationId xmlns:a16="http://schemas.microsoft.com/office/drawing/2014/main" id="{02313AA6-FA4E-4EC5-88E2-6887521E4EC5}"/>
              </a:ext>
            </a:extLst>
          </p:cNvPr>
          <p:cNvPicPr>
            <a:picLocks noChangeAspect="1"/>
          </p:cNvPicPr>
          <p:nvPr/>
        </p:nvPicPr>
        <p:blipFill>
          <a:blip r:embed="rId3"/>
          <a:stretch>
            <a:fillRect/>
          </a:stretch>
        </p:blipFill>
        <p:spPr>
          <a:xfrm>
            <a:off x="742123" y="2300369"/>
            <a:ext cx="4411768" cy="3308826"/>
          </a:xfrm>
          <a:prstGeom prst="rect">
            <a:avLst/>
          </a:prstGeom>
        </p:spPr>
      </p:pic>
      <p:sp>
        <p:nvSpPr>
          <p:cNvPr id="7" name="Footer Placeholder 9">
            <a:extLst>
              <a:ext uri="{FF2B5EF4-FFF2-40B4-BE49-F238E27FC236}">
                <a16:creationId xmlns:a16="http://schemas.microsoft.com/office/drawing/2014/main" id="{C796CC41-5AFD-E637-0C07-B1A4B8356A48}"/>
              </a:ext>
            </a:extLst>
          </p:cNvPr>
          <p:cNvSpPr txBox="1">
            <a:spLocks/>
          </p:cNvSpPr>
          <p:nvPr/>
        </p:nvSpPr>
        <p:spPr>
          <a:xfrm>
            <a:off x="706623" y="5688707"/>
            <a:ext cx="4752067" cy="44221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t>Image: Centers for Disease Control and Prevention Pan Flu Scramble Exercise.</a:t>
            </a:r>
          </a:p>
        </p:txBody>
      </p:sp>
    </p:spTree>
    <p:extLst>
      <p:ext uri="{BB962C8B-B14F-4D97-AF65-F5344CB8AC3E}">
        <p14:creationId xmlns:p14="http://schemas.microsoft.com/office/powerpoint/2010/main" val="241764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1F948-42FA-D41F-9EE9-FA2D3963C60B}"/>
              </a:ext>
            </a:extLst>
          </p:cNvPr>
          <p:cNvSpPr>
            <a:spLocks noGrp="1"/>
          </p:cNvSpPr>
          <p:nvPr>
            <p:ph sz="half" idx="1"/>
          </p:nvPr>
        </p:nvSpPr>
        <p:spPr>
          <a:xfrm>
            <a:off x="1176743" y="1745584"/>
            <a:ext cx="5224057" cy="5112416"/>
          </a:xfrm>
        </p:spPr>
        <p:txBody>
          <a:bodyPr/>
          <a:lstStyle/>
          <a:p>
            <a:pPr marL="174625" marR="0" lvl="1" indent="-174625">
              <a:buClr>
                <a:schemeClr val="accent3"/>
              </a:buClr>
              <a:buFont typeface="Wingdings" pitchFamily="2" charset="2"/>
              <a:buChar char="§"/>
            </a:pPr>
            <a:r>
              <a:rPr lang="en-US" sz="1600" dirty="0">
                <a:solidFill>
                  <a:srgbClr val="003057"/>
                </a:solidFill>
              </a:rPr>
              <a:t>State, tribal, territorial, and local health and emergency management officials, including representatives from public health preparedness</a:t>
            </a:r>
            <a:br>
              <a:rPr lang="en-US" sz="1600" dirty="0">
                <a:solidFill>
                  <a:srgbClr val="003057"/>
                </a:solidFill>
              </a:rPr>
            </a:br>
            <a:r>
              <a:rPr lang="en-US" sz="1600" dirty="0">
                <a:solidFill>
                  <a:srgbClr val="003057"/>
                </a:solidFill>
              </a:rPr>
              <a:t> and infectious disease control;</a:t>
            </a:r>
          </a:p>
          <a:p>
            <a:pPr marL="174625" marR="0" lvl="1" indent="-174625">
              <a:buClr>
                <a:schemeClr val="accent3"/>
              </a:buClr>
              <a:buFont typeface="Wingdings" pitchFamily="2" charset="2"/>
              <a:buChar char="§"/>
            </a:pPr>
            <a:r>
              <a:rPr lang="en-US" sz="1600" dirty="0">
                <a:solidFill>
                  <a:srgbClr val="003057"/>
                </a:solidFill>
              </a:rPr>
              <a:t>Legal counsel for the public health and emergency management offices;</a:t>
            </a:r>
          </a:p>
          <a:p>
            <a:pPr marL="174625" marR="0" lvl="1" indent="-174625">
              <a:buClr>
                <a:schemeClr val="accent3"/>
              </a:buClr>
              <a:buFont typeface="Wingdings" pitchFamily="2" charset="2"/>
              <a:buChar char="§"/>
            </a:pPr>
            <a:r>
              <a:rPr lang="en-US" sz="1600" dirty="0">
                <a:solidFill>
                  <a:srgbClr val="003057"/>
                </a:solidFill>
              </a:rPr>
              <a:t>Counterparts with emergency preparedness roles</a:t>
            </a:r>
            <a:br>
              <a:rPr lang="en-US" sz="1600" dirty="0">
                <a:solidFill>
                  <a:srgbClr val="003057"/>
                </a:solidFill>
              </a:rPr>
            </a:br>
            <a:r>
              <a:rPr lang="en-US" sz="1600" dirty="0">
                <a:solidFill>
                  <a:srgbClr val="003057"/>
                </a:solidFill>
              </a:rPr>
              <a:t>from other agencies such as law enforcement, homeland security, education, transportation, and corrections, etc.;</a:t>
            </a:r>
          </a:p>
          <a:p>
            <a:pPr marL="174625" marR="0" lvl="1" indent="-174625">
              <a:buClr>
                <a:schemeClr val="accent3"/>
              </a:buClr>
              <a:buFont typeface="Wingdings" pitchFamily="2" charset="2"/>
              <a:buChar char="§"/>
            </a:pPr>
            <a:r>
              <a:rPr lang="en-US" sz="1600" dirty="0">
                <a:solidFill>
                  <a:srgbClr val="003057"/>
                </a:solidFill>
              </a:rPr>
              <a:t>Judges and court administrators;</a:t>
            </a:r>
          </a:p>
          <a:p>
            <a:pPr marL="174625" marR="0" lvl="1" indent="-174625">
              <a:buClr>
                <a:schemeClr val="accent3"/>
              </a:buClr>
              <a:buFont typeface="Wingdings" pitchFamily="2" charset="2"/>
              <a:buChar char="§"/>
            </a:pPr>
            <a:r>
              <a:rPr lang="en-US" sz="1600" dirty="0">
                <a:solidFill>
                  <a:srgbClr val="003057"/>
                </a:solidFill>
              </a:rPr>
              <a:t>Elected officials from the executive and legislative branches, department leads, and their legal counsel;</a:t>
            </a:r>
          </a:p>
          <a:p>
            <a:pPr marL="174625" marR="0" lvl="1" indent="-174625">
              <a:buClr>
                <a:schemeClr val="accent3"/>
              </a:buClr>
              <a:buFont typeface="Wingdings" pitchFamily="2" charset="2"/>
              <a:buChar char="§"/>
            </a:pPr>
            <a:r>
              <a:rPr lang="en-US" sz="1600" dirty="0">
                <a:solidFill>
                  <a:srgbClr val="003057"/>
                </a:solidFill>
              </a:rPr>
              <a:t>Representatives from the private sector, including businesses and non-profit organizations;</a:t>
            </a:r>
          </a:p>
          <a:p>
            <a:endParaRPr lang="en-US" dirty="0"/>
          </a:p>
        </p:txBody>
      </p:sp>
      <p:sp>
        <p:nvSpPr>
          <p:cNvPr id="3" name="Content Placeholder 2">
            <a:extLst>
              <a:ext uri="{FF2B5EF4-FFF2-40B4-BE49-F238E27FC236}">
                <a16:creationId xmlns:a16="http://schemas.microsoft.com/office/drawing/2014/main" id="{B8C97840-8627-4DC1-CEFB-84D9C154001D}"/>
              </a:ext>
            </a:extLst>
          </p:cNvPr>
          <p:cNvSpPr>
            <a:spLocks noGrp="1"/>
          </p:cNvSpPr>
          <p:nvPr>
            <p:ph sz="half" idx="2"/>
          </p:nvPr>
        </p:nvSpPr>
        <p:spPr>
          <a:xfrm>
            <a:off x="6841267" y="1745584"/>
            <a:ext cx="4888089" cy="4708981"/>
          </a:xfrm>
        </p:spPr>
        <p:txBody>
          <a:bodyPr/>
          <a:lstStyle/>
          <a:p>
            <a:pPr marL="174625" marR="0" lvl="1" indent="-174625">
              <a:buClr>
                <a:schemeClr val="accent3"/>
              </a:buClr>
              <a:buFont typeface="Wingdings" pitchFamily="2" charset="2"/>
              <a:buChar char="§"/>
            </a:pPr>
            <a:r>
              <a:rPr lang="en-US" sz="1600" dirty="0">
                <a:solidFill>
                  <a:srgbClr val="003057"/>
                </a:solidFill>
              </a:rPr>
              <a:t>Legal counsel and other leaders of hospitals and other healthcare facilities;</a:t>
            </a:r>
          </a:p>
          <a:p>
            <a:pPr marL="174625" marR="0" lvl="1" indent="-174625">
              <a:buClr>
                <a:schemeClr val="accent3"/>
              </a:buClr>
              <a:buFont typeface="Wingdings" pitchFamily="2" charset="2"/>
              <a:buChar char="§"/>
            </a:pPr>
            <a:r>
              <a:rPr lang="en-US" sz="1600" dirty="0">
                <a:solidFill>
                  <a:srgbClr val="003057"/>
                </a:solidFill>
              </a:rPr>
              <a:t>Representatives of community organizations;</a:t>
            </a:r>
          </a:p>
          <a:p>
            <a:pPr marL="174625" marR="0" lvl="1" indent="-174625">
              <a:buClr>
                <a:schemeClr val="accent3"/>
              </a:buClr>
              <a:buFont typeface="Wingdings" pitchFamily="2" charset="2"/>
              <a:buChar char="§"/>
            </a:pPr>
            <a:r>
              <a:rPr lang="en-US" sz="1600" dirty="0">
                <a:solidFill>
                  <a:srgbClr val="003057"/>
                </a:solidFill>
              </a:rPr>
              <a:t>Representatives of other entities critical to the successful implementation of prevention measures in the jurisdiction; </a:t>
            </a:r>
          </a:p>
          <a:p>
            <a:pPr marL="174625" marR="0" lvl="1" indent="-174625">
              <a:buClr>
                <a:schemeClr val="accent3"/>
              </a:buClr>
              <a:buFont typeface="Wingdings" pitchFamily="2" charset="2"/>
              <a:buChar char="§"/>
            </a:pPr>
            <a:r>
              <a:rPr lang="en-US" sz="1600" dirty="0">
                <a:solidFill>
                  <a:srgbClr val="003057"/>
                </a:solidFill>
              </a:rPr>
              <a:t>Representatives from higher or lower-level jurisdictions with additional or concurrent authority for public health emergency response, and from neighboring jurisdictions with cooperative authority (such as through agreements); </a:t>
            </a:r>
          </a:p>
          <a:p>
            <a:pPr marL="174625" marR="0" lvl="1" indent="-174625">
              <a:buClr>
                <a:schemeClr val="accent3"/>
              </a:buClr>
              <a:buFont typeface="Wingdings" pitchFamily="2" charset="2"/>
              <a:buChar char="§"/>
            </a:pPr>
            <a:r>
              <a:rPr lang="en-US" sz="1600" dirty="0">
                <a:solidFill>
                  <a:srgbClr val="003057"/>
                </a:solidFill>
              </a:rPr>
              <a:t>Public health and/or risk management communicators; and</a:t>
            </a:r>
          </a:p>
          <a:p>
            <a:pPr marL="174625" marR="0" lvl="1" indent="-174625">
              <a:buClr>
                <a:srgbClr val="C00000"/>
              </a:buClr>
              <a:buFont typeface="Wingdings" pitchFamily="2" charset="2"/>
              <a:buChar char="§"/>
            </a:pPr>
            <a:r>
              <a:rPr lang="en-US" sz="1600" dirty="0">
                <a:solidFill>
                  <a:srgbClr val="003057"/>
                </a:solidFill>
              </a:rPr>
              <a:t>Others?</a:t>
            </a:r>
          </a:p>
          <a:p>
            <a:endParaRPr lang="en-US" dirty="0"/>
          </a:p>
        </p:txBody>
      </p:sp>
      <p:sp>
        <p:nvSpPr>
          <p:cNvPr id="4" name="Slide Number Placeholder 3">
            <a:extLst>
              <a:ext uri="{FF2B5EF4-FFF2-40B4-BE49-F238E27FC236}">
                <a16:creationId xmlns:a16="http://schemas.microsoft.com/office/drawing/2014/main" id="{BDE5443C-E60B-6AE7-CEE9-3993C09B8C4C}"/>
              </a:ext>
            </a:extLst>
          </p:cNvPr>
          <p:cNvSpPr>
            <a:spLocks noGrp="1"/>
          </p:cNvSpPr>
          <p:nvPr>
            <p:ph type="sldNum" sz="quarter" idx="12"/>
          </p:nvPr>
        </p:nvSpPr>
        <p:spPr/>
        <p:txBody>
          <a:bodyPr/>
          <a:lstStyle/>
          <a:p>
            <a:fld id="{A4AE216E-30EE-794D-82EB-E7F5CCC91463}" type="slidenum">
              <a:rPr lang="en-US" smtClean="0"/>
              <a:pPr/>
              <a:t>16</a:t>
            </a:fld>
            <a:endParaRPr lang="en-US"/>
          </a:p>
        </p:txBody>
      </p:sp>
      <p:sp>
        <p:nvSpPr>
          <p:cNvPr id="5" name="Title 4">
            <a:extLst>
              <a:ext uri="{FF2B5EF4-FFF2-40B4-BE49-F238E27FC236}">
                <a16:creationId xmlns:a16="http://schemas.microsoft.com/office/drawing/2014/main" id="{F7D6AEA6-327A-DCD5-AB72-A943E9198691}"/>
              </a:ext>
            </a:extLst>
          </p:cNvPr>
          <p:cNvSpPr>
            <a:spLocks noGrp="1"/>
          </p:cNvSpPr>
          <p:nvPr>
            <p:ph type="title"/>
          </p:nvPr>
        </p:nvSpPr>
        <p:spPr>
          <a:xfrm>
            <a:off x="824611" y="1257300"/>
            <a:ext cx="10594848" cy="400110"/>
          </a:xfrm>
        </p:spPr>
        <p:txBody>
          <a:bodyPr/>
          <a:lstStyle/>
          <a:p>
            <a:r>
              <a:rPr lang="en-US" dirty="0"/>
              <a:t>Legal Consultation Meeting Attendees</a:t>
            </a:r>
          </a:p>
        </p:txBody>
      </p:sp>
    </p:spTree>
    <p:extLst>
      <p:ext uri="{BB962C8B-B14F-4D97-AF65-F5344CB8AC3E}">
        <p14:creationId xmlns:p14="http://schemas.microsoft.com/office/powerpoint/2010/main" val="3301496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54EB-4FA4-B53C-E31C-83D03A500D5A}"/>
              </a:ext>
            </a:extLst>
          </p:cNvPr>
          <p:cNvSpPr>
            <a:spLocks noGrp="1"/>
          </p:cNvSpPr>
          <p:nvPr>
            <p:ph type="title"/>
          </p:nvPr>
        </p:nvSpPr>
        <p:spPr>
          <a:xfrm>
            <a:off x="966386" y="1355271"/>
            <a:ext cx="10594848" cy="400110"/>
          </a:xfrm>
        </p:spPr>
        <p:txBody>
          <a:bodyPr/>
          <a:lstStyle/>
          <a:p>
            <a:r>
              <a:rPr lang="en-US" dirty="0"/>
              <a:t>Sample Tabletop Exercise</a:t>
            </a:r>
          </a:p>
        </p:txBody>
      </p:sp>
      <p:sp>
        <p:nvSpPr>
          <p:cNvPr id="3" name="Slide Number Placeholder 2">
            <a:extLst>
              <a:ext uri="{FF2B5EF4-FFF2-40B4-BE49-F238E27FC236}">
                <a16:creationId xmlns:a16="http://schemas.microsoft.com/office/drawing/2014/main" id="{14610DE6-50FF-BA24-8CCC-04167B568541}"/>
              </a:ext>
            </a:extLst>
          </p:cNvPr>
          <p:cNvSpPr>
            <a:spLocks noGrp="1"/>
          </p:cNvSpPr>
          <p:nvPr>
            <p:ph type="sldNum" sz="quarter" idx="12"/>
          </p:nvPr>
        </p:nvSpPr>
        <p:spPr/>
        <p:txBody>
          <a:bodyPr/>
          <a:lstStyle/>
          <a:p>
            <a:fld id="{A4AE216E-30EE-794D-82EB-E7F5CCC91463}" type="slidenum">
              <a:rPr lang="en-US" smtClean="0"/>
              <a:pPr/>
              <a:t>17</a:t>
            </a:fld>
            <a:endParaRPr lang="en-US"/>
          </a:p>
        </p:txBody>
      </p:sp>
      <p:sp>
        <p:nvSpPr>
          <p:cNvPr id="5" name="Content Placeholder 4">
            <a:extLst>
              <a:ext uri="{FF2B5EF4-FFF2-40B4-BE49-F238E27FC236}">
                <a16:creationId xmlns:a16="http://schemas.microsoft.com/office/drawing/2014/main" id="{EC60CF3D-1432-DB36-5AD7-B42E7D3F13CF}"/>
              </a:ext>
            </a:extLst>
          </p:cNvPr>
          <p:cNvSpPr>
            <a:spLocks noGrp="1"/>
          </p:cNvSpPr>
          <p:nvPr>
            <p:ph sz="quarter" idx="13"/>
          </p:nvPr>
        </p:nvSpPr>
        <p:spPr>
          <a:xfrm>
            <a:off x="1287526" y="2106313"/>
            <a:ext cx="9952567" cy="3467616"/>
          </a:xfrm>
        </p:spPr>
        <p:txBody>
          <a:bodyPr/>
          <a:lstStyle/>
          <a:p>
            <a:pPr marL="0" indent="0">
              <a:buNone/>
            </a:pPr>
            <a:r>
              <a:rPr lang="en-US" sz="1600" dirty="0">
                <a:solidFill>
                  <a:srgbClr val="003057"/>
                </a:solidFill>
                <a:effectLst/>
                <a:latin typeface="+mn-lt"/>
                <a:ea typeface="Calibri" panose="020F0502020204030204" pitchFamily="34" charset="0"/>
              </a:rPr>
              <a:t>Facilitator: </a:t>
            </a:r>
            <a:r>
              <a:rPr lang="en-US" sz="1600" b="0" dirty="0">
                <a:solidFill>
                  <a:srgbClr val="003057"/>
                </a:solidFill>
                <a:effectLst/>
                <a:latin typeface="+mn-lt"/>
                <a:ea typeface="Calibri" panose="020F0502020204030204" pitchFamily="34" charset="0"/>
              </a:rPr>
              <a:t>Over the past thirty days, the World Health Organization (WHO), the U.S. Centers for Disease Control and Prevention (CDC), and other agencies have confirmed the isolation of a novel and highly virulent and more deadly strain of [Disease]</a:t>
            </a:r>
            <a:r>
              <a:rPr lang="en-US" sz="1600" b="0" dirty="0">
                <a:solidFill>
                  <a:srgbClr val="003057"/>
                </a:solidFill>
                <a:effectLst/>
                <a:latin typeface="+mn-lt"/>
                <a:ea typeface="Times New Roman" panose="02020603050405020304" pitchFamily="18" charset="0"/>
              </a:rPr>
              <a:t>….</a:t>
            </a:r>
          </a:p>
          <a:p>
            <a:pPr marL="0" indent="0">
              <a:buNone/>
            </a:pPr>
            <a:r>
              <a:rPr lang="en-US" sz="1600" dirty="0">
                <a:solidFill>
                  <a:srgbClr val="003057"/>
                </a:solidFill>
                <a:effectLst/>
                <a:latin typeface="+mn-lt"/>
                <a:ea typeface="Times New Roman" panose="02020603050405020304" pitchFamily="18" charset="0"/>
              </a:rPr>
              <a:t>[Jurisdiction’s Health Department Official]: </a:t>
            </a:r>
            <a:r>
              <a:rPr lang="en-US" sz="1600" b="0" dirty="0">
                <a:solidFill>
                  <a:srgbClr val="003057"/>
                </a:solidFill>
                <a:effectLst/>
                <a:latin typeface="+mn-lt"/>
                <a:ea typeface="Times New Roman" panose="02020603050405020304" pitchFamily="18" charset="0"/>
              </a:rPr>
              <a:t>Our surveillance systems have identified the following…</a:t>
            </a:r>
          </a:p>
          <a:p>
            <a:pPr marL="0" indent="0">
              <a:buNone/>
            </a:pPr>
            <a:r>
              <a:rPr lang="en-US" sz="1600" b="0" dirty="0">
                <a:solidFill>
                  <a:srgbClr val="003057"/>
                </a:solidFill>
                <a:effectLst/>
                <a:latin typeface="+mn-lt"/>
                <a:ea typeface="Times New Roman" panose="02020603050405020304" pitchFamily="18" charset="0"/>
              </a:rPr>
              <a:t>The other suspected cases of [Disease] are four members of the same family. They may live near the first individual and may have crossed paths at the corner store or park or other public places in the neighborhood over the last few days. Two of the family members are children who attend the local elementary school…</a:t>
            </a:r>
          </a:p>
          <a:p>
            <a:pPr marL="0" indent="0">
              <a:buNone/>
            </a:pPr>
            <a:r>
              <a:rPr lang="en-US" sz="1600" dirty="0">
                <a:solidFill>
                  <a:srgbClr val="003057"/>
                </a:solidFill>
                <a:effectLst/>
                <a:latin typeface="+mn-lt"/>
                <a:ea typeface="Calibri" panose="020F0502020204030204" pitchFamily="34" charset="0"/>
              </a:rPr>
              <a:t>Chief Executive Officer: </a:t>
            </a:r>
            <a:r>
              <a:rPr lang="en-US" sz="1600" b="0" dirty="0">
                <a:solidFill>
                  <a:srgbClr val="003057"/>
                </a:solidFill>
                <a:effectLst/>
                <a:latin typeface="+mn-lt"/>
                <a:ea typeface="Calibri" panose="020F0502020204030204" pitchFamily="34" charset="0"/>
              </a:rPr>
              <a:t>What measures are available to restrict the movement of these individuals to prevent the spread of the [Disease] in [Jurisdiction]? Who is needed and what is involved in determining which measures to order and how to implement and enforce them? Can the children and their classmates be excluded from school? Can the neighborhood</a:t>
            </a:r>
            <a:r>
              <a:rPr lang="en-US" sz="1600" b="0" dirty="0">
                <a:solidFill>
                  <a:srgbClr val="003057"/>
                </a:solidFill>
                <a:effectLst/>
                <a:latin typeface="+mn-lt"/>
                <a:ea typeface="Times New Roman" panose="02020603050405020304" pitchFamily="18" charset="0"/>
              </a:rPr>
              <a:t> </a:t>
            </a:r>
            <a:r>
              <a:rPr lang="en-US" sz="1600" b="0" dirty="0">
                <a:solidFill>
                  <a:srgbClr val="003057"/>
                </a:solidFill>
                <a:effectLst/>
                <a:latin typeface="+mn-lt"/>
                <a:ea typeface="Calibri" panose="020F0502020204030204" pitchFamily="34" charset="0"/>
              </a:rPr>
              <a:t>be placed under area quarantine (cordon sanitaire)?</a:t>
            </a:r>
            <a:endParaRPr lang="en-US" sz="1600" b="0" dirty="0">
              <a:solidFill>
                <a:srgbClr val="003057"/>
              </a:solidFill>
              <a:effectLst/>
              <a:latin typeface="+mn-lt"/>
              <a:ea typeface="Times New Roman" panose="02020603050405020304" pitchFamily="18" charset="0"/>
            </a:endParaRPr>
          </a:p>
          <a:p>
            <a:endParaRPr lang="en-US" dirty="0"/>
          </a:p>
        </p:txBody>
      </p:sp>
    </p:spTree>
    <p:extLst>
      <p:ext uri="{BB962C8B-B14F-4D97-AF65-F5344CB8AC3E}">
        <p14:creationId xmlns:p14="http://schemas.microsoft.com/office/powerpoint/2010/main" val="4375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7353-C7CF-222D-D892-F11749CE9CD7}"/>
              </a:ext>
            </a:extLst>
          </p:cNvPr>
          <p:cNvSpPr>
            <a:spLocks noGrp="1"/>
          </p:cNvSpPr>
          <p:nvPr>
            <p:ph type="title"/>
          </p:nvPr>
        </p:nvSpPr>
        <p:spPr>
          <a:xfrm>
            <a:off x="966386" y="1206896"/>
            <a:ext cx="10594848" cy="430887"/>
          </a:xfrm>
        </p:spPr>
        <p:txBody>
          <a:bodyPr/>
          <a:lstStyle/>
          <a:p>
            <a:r>
              <a:rPr lang="en-US" sz="2800" dirty="0"/>
              <a:t>Sample Action Steps Report</a:t>
            </a:r>
          </a:p>
        </p:txBody>
      </p:sp>
      <p:sp>
        <p:nvSpPr>
          <p:cNvPr id="3" name="Slide Number Placeholder 2">
            <a:extLst>
              <a:ext uri="{FF2B5EF4-FFF2-40B4-BE49-F238E27FC236}">
                <a16:creationId xmlns:a16="http://schemas.microsoft.com/office/drawing/2014/main" id="{51633E80-AA07-F173-4223-2505B084BBF1}"/>
              </a:ext>
            </a:extLst>
          </p:cNvPr>
          <p:cNvSpPr>
            <a:spLocks noGrp="1"/>
          </p:cNvSpPr>
          <p:nvPr>
            <p:ph type="sldNum" sz="quarter" idx="12"/>
          </p:nvPr>
        </p:nvSpPr>
        <p:spPr/>
        <p:txBody>
          <a:bodyPr/>
          <a:lstStyle/>
          <a:p>
            <a:fld id="{A4AE216E-30EE-794D-82EB-E7F5CCC91463}" type="slidenum">
              <a:rPr lang="en-US" smtClean="0"/>
              <a:pPr/>
              <a:t>18</a:t>
            </a:fld>
            <a:endParaRPr lang="en-US"/>
          </a:p>
        </p:txBody>
      </p:sp>
      <p:pic>
        <p:nvPicPr>
          <p:cNvPr id="6" name="Content Placeholder 5">
            <a:extLst>
              <a:ext uri="{FF2B5EF4-FFF2-40B4-BE49-F238E27FC236}">
                <a16:creationId xmlns:a16="http://schemas.microsoft.com/office/drawing/2014/main" id="{DC5E3E79-DC28-8E32-B59B-C7123DBD92AB}"/>
              </a:ext>
            </a:extLst>
          </p:cNvPr>
          <p:cNvPicPr>
            <a:picLocks noGrp="1" noChangeAspect="1"/>
          </p:cNvPicPr>
          <p:nvPr>
            <p:ph sz="quarter" idx="13"/>
          </p:nvPr>
        </p:nvPicPr>
        <p:blipFill>
          <a:blip r:embed="rId3"/>
          <a:stretch>
            <a:fillRect/>
          </a:stretch>
        </p:blipFill>
        <p:spPr>
          <a:xfrm>
            <a:off x="1675178" y="1737173"/>
            <a:ext cx="9419812" cy="4663627"/>
          </a:xfrm>
          <a:prstGeom prst="rect">
            <a:avLst/>
          </a:prstGeom>
        </p:spPr>
      </p:pic>
    </p:spTree>
    <p:extLst>
      <p:ext uri="{BB962C8B-B14F-4D97-AF65-F5344CB8AC3E}">
        <p14:creationId xmlns:p14="http://schemas.microsoft.com/office/powerpoint/2010/main" val="281107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2684-69EE-4E4C-CD9A-B16C13E6881B}"/>
              </a:ext>
            </a:extLst>
          </p:cNvPr>
          <p:cNvSpPr>
            <a:spLocks noGrp="1"/>
          </p:cNvSpPr>
          <p:nvPr>
            <p:ph type="title"/>
          </p:nvPr>
        </p:nvSpPr>
        <p:spPr>
          <a:xfrm>
            <a:off x="1406054" y="1719469"/>
            <a:ext cx="3623144" cy="369332"/>
          </a:xfrm>
        </p:spPr>
        <p:txBody>
          <a:bodyPr/>
          <a:lstStyle/>
          <a:p>
            <a:r>
              <a:rPr lang="en-US" sz="2400" dirty="0"/>
              <a:t>Pilot Sites</a:t>
            </a:r>
          </a:p>
        </p:txBody>
      </p:sp>
      <p:sp>
        <p:nvSpPr>
          <p:cNvPr id="3" name="Slide Number Placeholder 2">
            <a:extLst>
              <a:ext uri="{FF2B5EF4-FFF2-40B4-BE49-F238E27FC236}">
                <a16:creationId xmlns:a16="http://schemas.microsoft.com/office/drawing/2014/main" id="{53FA9876-648A-A19D-3783-981CE5B18095}"/>
              </a:ext>
            </a:extLst>
          </p:cNvPr>
          <p:cNvSpPr>
            <a:spLocks noGrp="1"/>
          </p:cNvSpPr>
          <p:nvPr>
            <p:ph type="sldNum" sz="quarter" idx="12"/>
          </p:nvPr>
        </p:nvSpPr>
        <p:spPr/>
        <p:txBody>
          <a:bodyPr/>
          <a:lstStyle/>
          <a:p>
            <a:fld id="{A4AE216E-30EE-794D-82EB-E7F5CCC91463}" type="slidenum">
              <a:rPr lang="en-US" smtClean="0"/>
              <a:pPr/>
              <a:t>19</a:t>
            </a:fld>
            <a:endParaRPr lang="en-US"/>
          </a:p>
        </p:txBody>
      </p:sp>
      <p:pic>
        <p:nvPicPr>
          <p:cNvPr id="8" name="Picture 7" descr="People with luggage in an airport.">
            <a:extLst>
              <a:ext uri="{FF2B5EF4-FFF2-40B4-BE49-F238E27FC236}">
                <a16:creationId xmlns:a16="http://schemas.microsoft.com/office/drawing/2014/main" id="{A13CEAB6-BD4E-A5CF-47E0-F3E911877AA3}"/>
              </a:ext>
            </a:extLst>
          </p:cNvPr>
          <p:cNvPicPr>
            <a:picLocks noChangeAspect="1"/>
          </p:cNvPicPr>
          <p:nvPr/>
        </p:nvPicPr>
        <p:blipFill>
          <a:blip r:embed="rId2"/>
          <a:stretch>
            <a:fillRect/>
          </a:stretch>
        </p:blipFill>
        <p:spPr>
          <a:xfrm>
            <a:off x="6270990" y="1800255"/>
            <a:ext cx="5486401" cy="3657600"/>
          </a:xfrm>
          <a:prstGeom prst="rect">
            <a:avLst/>
          </a:prstGeom>
        </p:spPr>
      </p:pic>
      <p:sp>
        <p:nvSpPr>
          <p:cNvPr id="9" name="Footer Placeholder 9">
            <a:extLst>
              <a:ext uri="{FF2B5EF4-FFF2-40B4-BE49-F238E27FC236}">
                <a16:creationId xmlns:a16="http://schemas.microsoft.com/office/drawing/2014/main" id="{60AB3CF8-D97C-E89B-08FF-67008F84DBF9}"/>
              </a:ext>
            </a:extLst>
          </p:cNvPr>
          <p:cNvSpPr txBox="1">
            <a:spLocks/>
          </p:cNvSpPr>
          <p:nvPr/>
        </p:nvSpPr>
        <p:spPr>
          <a:xfrm>
            <a:off x="6264364" y="5616881"/>
            <a:ext cx="5486400" cy="236704"/>
          </a:xfrm>
          <a:prstGeom prst="rect">
            <a:avLst/>
          </a:prstGeom>
        </p:spPr>
        <p:txBody>
          <a:bodyPr vert="horz" lIns="68580" tIns="34290" rIns="68580" bIns="3429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fontAlgn="auto">
              <a:spcBef>
                <a:spcPts val="0"/>
              </a:spcBef>
              <a:spcAft>
                <a:spcPts val="0"/>
              </a:spcAft>
            </a:pPr>
            <a:r>
              <a:rPr lang="en-US" sz="1050" dirty="0">
                <a:solidFill>
                  <a:srgbClr val="404040"/>
                </a:solidFill>
                <a:latin typeface="Arial"/>
              </a:rPr>
              <a:t>Image: People wearing masks walking through an airport.</a:t>
            </a:r>
          </a:p>
        </p:txBody>
      </p:sp>
      <p:sp>
        <p:nvSpPr>
          <p:cNvPr id="4" name="Title 1">
            <a:extLst>
              <a:ext uri="{FF2B5EF4-FFF2-40B4-BE49-F238E27FC236}">
                <a16:creationId xmlns:a16="http://schemas.microsoft.com/office/drawing/2014/main" id="{E002C23F-ED3C-18F0-654D-3AB4925F7C7E}"/>
              </a:ext>
            </a:extLst>
          </p:cNvPr>
          <p:cNvSpPr txBox="1">
            <a:spLocks/>
          </p:cNvSpPr>
          <p:nvPr/>
        </p:nvSpPr>
        <p:spPr>
          <a:xfrm>
            <a:off x="942227" y="1096615"/>
            <a:ext cx="2735250" cy="492443"/>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r>
              <a:rPr lang="en-US" sz="3200" dirty="0"/>
              <a:t>Next Steps</a:t>
            </a:r>
          </a:p>
        </p:txBody>
      </p:sp>
      <p:sp>
        <p:nvSpPr>
          <p:cNvPr id="12" name="Title 1">
            <a:extLst>
              <a:ext uri="{FF2B5EF4-FFF2-40B4-BE49-F238E27FC236}">
                <a16:creationId xmlns:a16="http://schemas.microsoft.com/office/drawing/2014/main" id="{A6CB0F9B-4639-8BC9-CD33-A85BCB7697D1}"/>
              </a:ext>
            </a:extLst>
          </p:cNvPr>
          <p:cNvSpPr txBox="1">
            <a:spLocks/>
          </p:cNvSpPr>
          <p:nvPr/>
        </p:nvSpPr>
        <p:spPr>
          <a:xfrm>
            <a:off x="1399428" y="4495802"/>
            <a:ext cx="3623144" cy="1846659"/>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br>
              <a:rPr lang="en-US" sz="2400" dirty="0"/>
            </a:br>
            <a:br>
              <a:rPr lang="en-US" sz="2400" dirty="0"/>
            </a:br>
            <a:r>
              <a:rPr lang="en-US" sz="2400" dirty="0"/>
              <a:t>Incorporate Feedback</a:t>
            </a:r>
            <a:br>
              <a:rPr lang="en-US" sz="2400" dirty="0"/>
            </a:br>
            <a:br>
              <a:rPr lang="en-US" sz="2400" dirty="0"/>
            </a:br>
            <a:r>
              <a:rPr lang="en-US" sz="2400" dirty="0"/>
              <a:t>Timeline to Launch</a:t>
            </a:r>
          </a:p>
        </p:txBody>
      </p:sp>
      <p:sp>
        <p:nvSpPr>
          <p:cNvPr id="15" name="Content Placeholder 6">
            <a:extLst>
              <a:ext uri="{FF2B5EF4-FFF2-40B4-BE49-F238E27FC236}">
                <a16:creationId xmlns:a16="http://schemas.microsoft.com/office/drawing/2014/main" id="{7CF20DAB-78AE-1663-E710-FFBC23F60119}"/>
              </a:ext>
            </a:extLst>
          </p:cNvPr>
          <p:cNvSpPr>
            <a:spLocks noGrp="1"/>
          </p:cNvSpPr>
          <p:nvPr>
            <p:ph sz="quarter" idx="13"/>
          </p:nvPr>
        </p:nvSpPr>
        <p:spPr>
          <a:xfrm>
            <a:off x="1429761" y="2171492"/>
            <a:ext cx="4487333" cy="3000821"/>
          </a:xfrm>
        </p:spPr>
        <p:txBody>
          <a:bodyPr/>
          <a:lstStyle/>
          <a:p>
            <a:pPr lvl="1"/>
            <a:r>
              <a:rPr lang="en-US" sz="1800" dirty="0"/>
              <a:t>Before the update is finalized, we would like jurisdictions to test the Prevention Measures Law Assessment Project</a:t>
            </a:r>
          </a:p>
          <a:p>
            <a:pPr marL="0" lvl="1" indent="0">
              <a:buNone/>
            </a:pPr>
            <a:endParaRPr lang="en-US" sz="1800" dirty="0"/>
          </a:p>
          <a:p>
            <a:pPr lvl="1"/>
            <a:r>
              <a:rPr lang="en-US" sz="1800" dirty="0"/>
              <a:t>3 Pilots before July 31</a:t>
            </a:r>
          </a:p>
          <a:p>
            <a:pPr lvl="1"/>
            <a:endParaRPr lang="en-US" sz="1800" dirty="0"/>
          </a:p>
          <a:p>
            <a:pPr lvl="1"/>
            <a:r>
              <a:rPr lang="en-US" sz="1800" dirty="0"/>
              <a:t>For more information, contact Stacie at</a:t>
            </a:r>
          </a:p>
          <a:p>
            <a:pPr marL="0" lvl="1" indent="0">
              <a:buNone/>
            </a:pPr>
            <a:r>
              <a:rPr lang="en-US" sz="1800" dirty="0"/>
              <a:t>     </a:t>
            </a:r>
            <a:r>
              <a:rPr lang="en-US" sz="1800" dirty="0">
                <a:hlinkClick r:id="rId3"/>
              </a:rPr>
              <a:t>spkershner@networkforphl.org</a:t>
            </a:r>
            <a:endParaRPr lang="en-US" sz="1800" dirty="0"/>
          </a:p>
          <a:p>
            <a:pPr lvl="1"/>
            <a:endParaRPr lang="en-US" sz="1800" dirty="0"/>
          </a:p>
        </p:txBody>
      </p:sp>
    </p:spTree>
    <p:extLst>
      <p:ext uri="{BB962C8B-B14F-4D97-AF65-F5344CB8AC3E}">
        <p14:creationId xmlns:p14="http://schemas.microsoft.com/office/powerpoint/2010/main" val="140265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3721768" y="2489197"/>
            <a:ext cx="7956604" cy="3447098"/>
          </a:xfrm>
        </p:spPr>
        <p:txBody>
          <a:bodyPr/>
          <a:lstStyle/>
          <a:p>
            <a:pPr>
              <a:spcAft>
                <a:spcPts val="0"/>
              </a:spcAft>
            </a:pPr>
            <a:r>
              <a:rPr lang="en-US" sz="2800" dirty="0"/>
              <a:t>Denise Chrysler, JD</a:t>
            </a:r>
          </a:p>
          <a:p>
            <a:pPr>
              <a:spcAft>
                <a:spcPts val="0"/>
              </a:spcAft>
            </a:pPr>
            <a:r>
              <a:rPr lang="en-US" sz="2800" dirty="0"/>
              <a:t>Senior Advisor, Mid-States Region</a:t>
            </a:r>
          </a:p>
          <a:p>
            <a:pPr>
              <a:spcAft>
                <a:spcPts val="0"/>
              </a:spcAft>
            </a:pPr>
            <a:r>
              <a:rPr lang="en-US" sz="2800" dirty="0"/>
              <a:t>Network for Public Health Law</a:t>
            </a:r>
          </a:p>
          <a:p>
            <a:pPr>
              <a:spcAft>
                <a:spcPts val="0"/>
              </a:spcAft>
            </a:pPr>
            <a:endParaRPr lang="en-US" sz="2800" dirty="0"/>
          </a:p>
          <a:p>
            <a:pPr>
              <a:spcAft>
                <a:spcPts val="0"/>
              </a:spcAft>
            </a:pPr>
            <a:endParaRPr lang="en-US" sz="2800" dirty="0"/>
          </a:p>
          <a:p>
            <a:pPr>
              <a:spcAft>
                <a:spcPts val="0"/>
              </a:spcAft>
            </a:pPr>
            <a:r>
              <a:rPr lang="en-US" sz="2800" dirty="0"/>
              <a:t>Stacie Kershner, JD</a:t>
            </a:r>
          </a:p>
          <a:p>
            <a:pPr>
              <a:spcAft>
                <a:spcPts val="0"/>
              </a:spcAft>
            </a:pPr>
            <a:r>
              <a:rPr lang="en-US" sz="2800" dirty="0"/>
              <a:t>Consultant</a:t>
            </a:r>
          </a:p>
          <a:p>
            <a:pPr>
              <a:spcAft>
                <a:spcPts val="0"/>
              </a:spcAft>
            </a:pPr>
            <a:r>
              <a:rPr lang="en-US" sz="2800" dirty="0"/>
              <a:t>Network for Public Health Law</a:t>
            </a:r>
          </a:p>
        </p:txBody>
      </p:sp>
      <p:pic>
        <p:nvPicPr>
          <p:cNvPr id="9" name="Picture 8" descr="A person smiling for the camera&#10;&#10;Description automatically generated with medium confidence">
            <a:extLst>
              <a:ext uri="{FF2B5EF4-FFF2-40B4-BE49-F238E27FC236}">
                <a16:creationId xmlns:a16="http://schemas.microsoft.com/office/drawing/2014/main" id="{38E4F18F-BA14-9396-5391-0BAE45C418B7}"/>
              </a:ext>
            </a:extLst>
          </p:cNvPr>
          <p:cNvPicPr>
            <a:picLocks noChangeAspect="1"/>
          </p:cNvPicPr>
          <p:nvPr/>
        </p:nvPicPr>
        <p:blipFill>
          <a:blip r:embed="rId3"/>
          <a:stretch>
            <a:fillRect/>
          </a:stretch>
        </p:blipFill>
        <p:spPr>
          <a:xfrm>
            <a:off x="900979" y="4326870"/>
            <a:ext cx="2227232" cy="2226330"/>
          </a:xfrm>
          <a:prstGeom prst="rect">
            <a:avLst/>
          </a:prstGeom>
        </p:spPr>
      </p:pic>
      <p:pic>
        <p:nvPicPr>
          <p:cNvPr id="11" name="Picture 10" descr="A close-up of a person smiling&#10;&#10;Description automatically generated">
            <a:extLst>
              <a:ext uri="{FF2B5EF4-FFF2-40B4-BE49-F238E27FC236}">
                <a16:creationId xmlns:a16="http://schemas.microsoft.com/office/drawing/2014/main" id="{3349256E-7673-7044-BD6B-738DA5872015}"/>
              </a:ext>
            </a:extLst>
          </p:cNvPr>
          <p:cNvPicPr>
            <a:picLocks noChangeAspect="1"/>
          </p:cNvPicPr>
          <p:nvPr/>
        </p:nvPicPr>
        <p:blipFill>
          <a:blip r:embed="rId4"/>
          <a:stretch>
            <a:fillRect/>
          </a:stretch>
        </p:blipFill>
        <p:spPr>
          <a:xfrm>
            <a:off x="900979" y="1961154"/>
            <a:ext cx="2227232" cy="2082462"/>
          </a:xfrm>
          <a:prstGeom prst="rect">
            <a:avLst/>
          </a:prstGeom>
        </p:spPr>
      </p:pic>
    </p:spTree>
    <p:extLst>
      <p:ext uri="{BB962C8B-B14F-4D97-AF65-F5344CB8AC3E}">
        <p14:creationId xmlns:p14="http://schemas.microsoft.com/office/powerpoint/2010/main" val="1391658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20</a:t>
            </a:fld>
            <a:endParaRPr lang="en-US"/>
          </a:p>
        </p:txBody>
      </p:sp>
      <p:sp>
        <p:nvSpPr>
          <p:cNvPr id="7" name="Title 1">
            <a:extLst>
              <a:ext uri="{FF2B5EF4-FFF2-40B4-BE49-F238E27FC236}">
                <a16:creationId xmlns:a16="http://schemas.microsoft.com/office/drawing/2014/main" id="{9781DEF0-A582-6F80-AE92-57D8657FAE7E}"/>
              </a:ext>
            </a:extLst>
          </p:cNvPr>
          <p:cNvSpPr txBox="1">
            <a:spLocks/>
          </p:cNvSpPr>
          <p:nvPr/>
        </p:nvSpPr>
        <p:spPr>
          <a:xfrm>
            <a:off x="1578334" y="4456044"/>
            <a:ext cx="10594848" cy="1600438"/>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endParaRPr lang="en-US" dirty="0"/>
          </a:p>
          <a:p>
            <a:endParaRPr lang="en-US" dirty="0"/>
          </a:p>
          <a:p>
            <a:endParaRPr lang="en-US" dirty="0"/>
          </a:p>
          <a:p>
            <a:endParaRPr lang="en-US" dirty="0"/>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289125" y="0"/>
            <a:ext cx="10594848" cy="861774"/>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sz="2800" i="1" dirty="0"/>
              <a:t>COVID-19 After-Action Debriefs</a:t>
            </a:r>
          </a:p>
          <a:p>
            <a:pPr algn="r"/>
            <a:r>
              <a:rPr lang="en-US" sz="2800" dirty="0"/>
              <a:t>Polling Question #4</a:t>
            </a:r>
            <a:endParaRPr lang="en-US" dirty="0"/>
          </a:p>
        </p:txBody>
      </p:sp>
      <p:sp>
        <p:nvSpPr>
          <p:cNvPr id="9" name="TextBox 8">
            <a:extLst>
              <a:ext uri="{FF2B5EF4-FFF2-40B4-BE49-F238E27FC236}">
                <a16:creationId xmlns:a16="http://schemas.microsoft.com/office/drawing/2014/main" id="{19609F09-94B8-5B07-9633-7B7F6E226C53}"/>
              </a:ext>
            </a:extLst>
          </p:cNvPr>
          <p:cNvSpPr txBox="1"/>
          <p:nvPr/>
        </p:nvSpPr>
        <p:spPr>
          <a:xfrm>
            <a:off x="1289125" y="1710805"/>
            <a:ext cx="7854875" cy="2246769"/>
          </a:xfrm>
          <a:prstGeom prst="rect">
            <a:avLst/>
          </a:prstGeom>
          <a:noFill/>
        </p:spPr>
        <p:txBody>
          <a:bodyPr wrap="square">
            <a:spAutoFit/>
          </a:bodyPr>
          <a:lstStyle/>
          <a:p>
            <a:r>
              <a:rPr lang="en-US" sz="2800" b="1" dirty="0">
                <a:solidFill>
                  <a:schemeClr val="bg2"/>
                </a:solidFill>
              </a:rPr>
              <a:t>Is your jurisdiction doing an after-action debrief on the COVID-19 response? </a:t>
            </a:r>
            <a:br>
              <a:rPr lang="en-US" sz="2800" dirty="0">
                <a:solidFill>
                  <a:schemeClr val="bg2"/>
                </a:solidFill>
              </a:rPr>
            </a:br>
            <a:br>
              <a:rPr lang="en-US" sz="2800" dirty="0">
                <a:solidFill>
                  <a:schemeClr val="bg2"/>
                </a:solidFill>
              </a:rPr>
            </a:br>
            <a:r>
              <a:rPr lang="en-US" sz="2800" dirty="0">
                <a:solidFill>
                  <a:schemeClr val="bg2"/>
                </a:solidFill>
              </a:rPr>
              <a:t>a.  Yes</a:t>
            </a:r>
            <a:br>
              <a:rPr lang="en-US" sz="2800" dirty="0">
                <a:solidFill>
                  <a:schemeClr val="bg2"/>
                </a:solidFill>
              </a:rPr>
            </a:br>
            <a:r>
              <a:rPr lang="en-US" sz="2800" dirty="0">
                <a:solidFill>
                  <a:schemeClr val="bg2"/>
                </a:solidFill>
              </a:rPr>
              <a:t>b.  No</a:t>
            </a:r>
            <a:endParaRPr lang="en-US" sz="2800" dirty="0"/>
          </a:p>
        </p:txBody>
      </p:sp>
    </p:spTree>
    <p:extLst>
      <p:ext uri="{BB962C8B-B14F-4D97-AF65-F5344CB8AC3E}">
        <p14:creationId xmlns:p14="http://schemas.microsoft.com/office/powerpoint/2010/main" val="212279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21</a:t>
            </a:fld>
            <a:endParaRPr lang="en-US"/>
          </a:p>
        </p:txBody>
      </p:sp>
      <p:sp>
        <p:nvSpPr>
          <p:cNvPr id="7" name="Title 1">
            <a:extLst>
              <a:ext uri="{FF2B5EF4-FFF2-40B4-BE49-F238E27FC236}">
                <a16:creationId xmlns:a16="http://schemas.microsoft.com/office/drawing/2014/main" id="{9781DEF0-A582-6F80-AE92-57D8657FAE7E}"/>
              </a:ext>
            </a:extLst>
          </p:cNvPr>
          <p:cNvSpPr txBox="1">
            <a:spLocks/>
          </p:cNvSpPr>
          <p:nvPr/>
        </p:nvSpPr>
        <p:spPr>
          <a:xfrm>
            <a:off x="1578334" y="4456044"/>
            <a:ext cx="10594848" cy="1600438"/>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endParaRPr lang="en-US" dirty="0"/>
          </a:p>
          <a:p>
            <a:endParaRPr lang="en-US" dirty="0"/>
          </a:p>
          <a:p>
            <a:endParaRPr lang="en-US" dirty="0"/>
          </a:p>
          <a:p>
            <a:endParaRPr lang="en-US" dirty="0"/>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289125" y="0"/>
            <a:ext cx="10594848" cy="861774"/>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sz="2800" i="1" dirty="0"/>
              <a:t>COVID-19 After-Action Debriefs</a:t>
            </a:r>
          </a:p>
          <a:p>
            <a:pPr algn="r"/>
            <a:r>
              <a:rPr lang="en-US" sz="2800" dirty="0"/>
              <a:t>Polling Question #5</a:t>
            </a:r>
            <a:endParaRPr lang="en-US" dirty="0"/>
          </a:p>
        </p:txBody>
      </p:sp>
      <p:sp>
        <p:nvSpPr>
          <p:cNvPr id="9" name="TextBox 8">
            <a:extLst>
              <a:ext uri="{FF2B5EF4-FFF2-40B4-BE49-F238E27FC236}">
                <a16:creationId xmlns:a16="http://schemas.microsoft.com/office/drawing/2014/main" id="{19609F09-94B8-5B07-9633-7B7F6E226C53}"/>
              </a:ext>
            </a:extLst>
          </p:cNvPr>
          <p:cNvSpPr txBox="1"/>
          <p:nvPr/>
        </p:nvSpPr>
        <p:spPr>
          <a:xfrm>
            <a:off x="1289125" y="1710805"/>
            <a:ext cx="7854875" cy="3108543"/>
          </a:xfrm>
          <a:prstGeom prst="rect">
            <a:avLst/>
          </a:prstGeom>
          <a:noFill/>
        </p:spPr>
        <p:txBody>
          <a:bodyPr wrap="square">
            <a:spAutoFit/>
          </a:bodyPr>
          <a:lstStyle/>
          <a:p>
            <a:r>
              <a:rPr lang="en-US" sz="2800" b="1" dirty="0">
                <a:solidFill>
                  <a:schemeClr val="bg2"/>
                </a:solidFill>
              </a:rPr>
              <a:t>If your jurisdiction is doing a COVID-19 after-action debrief, does it include assessing legal authorities for disease control and response? </a:t>
            </a:r>
            <a:br>
              <a:rPr lang="en-US" sz="2800" dirty="0">
                <a:solidFill>
                  <a:schemeClr val="bg2"/>
                </a:solidFill>
              </a:rPr>
            </a:br>
            <a:br>
              <a:rPr lang="en-US" sz="2800" dirty="0">
                <a:solidFill>
                  <a:schemeClr val="bg2"/>
                </a:solidFill>
              </a:rPr>
            </a:br>
            <a:r>
              <a:rPr lang="en-US" sz="2800" dirty="0">
                <a:solidFill>
                  <a:schemeClr val="bg2"/>
                </a:solidFill>
              </a:rPr>
              <a:t>a.  Yes</a:t>
            </a:r>
            <a:br>
              <a:rPr lang="en-US" sz="2800" dirty="0">
                <a:solidFill>
                  <a:schemeClr val="bg2"/>
                </a:solidFill>
              </a:rPr>
            </a:br>
            <a:r>
              <a:rPr lang="en-US" sz="2800" dirty="0">
                <a:solidFill>
                  <a:schemeClr val="bg2"/>
                </a:solidFill>
              </a:rPr>
              <a:t>b.  No</a:t>
            </a:r>
            <a:endParaRPr lang="en-US" sz="2800" dirty="0"/>
          </a:p>
        </p:txBody>
      </p:sp>
    </p:spTree>
    <p:extLst>
      <p:ext uri="{BB962C8B-B14F-4D97-AF65-F5344CB8AC3E}">
        <p14:creationId xmlns:p14="http://schemas.microsoft.com/office/powerpoint/2010/main" val="3822682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22</a:t>
            </a:fld>
            <a:endParaRPr lang="en-US"/>
          </a:p>
        </p:txBody>
      </p:sp>
      <p:sp>
        <p:nvSpPr>
          <p:cNvPr id="7" name="Title 1">
            <a:extLst>
              <a:ext uri="{FF2B5EF4-FFF2-40B4-BE49-F238E27FC236}">
                <a16:creationId xmlns:a16="http://schemas.microsoft.com/office/drawing/2014/main" id="{9781DEF0-A582-6F80-AE92-57D8657FAE7E}"/>
              </a:ext>
            </a:extLst>
          </p:cNvPr>
          <p:cNvSpPr txBox="1">
            <a:spLocks/>
          </p:cNvSpPr>
          <p:nvPr/>
        </p:nvSpPr>
        <p:spPr>
          <a:xfrm>
            <a:off x="1578334" y="4456044"/>
            <a:ext cx="10594848" cy="1600438"/>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endParaRPr lang="en-US" dirty="0"/>
          </a:p>
          <a:p>
            <a:endParaRPr lang="en-US" dirty="0"/>
          </a:p>
          <a:p>
            <a:endParaRPr lang="en-US" dirty="0"/>
          </a:p>
          <a:p>
            <a:endParaRPr lang="en-US" dirty="0"/>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289125" y="0"/>
            <a:ext cx="10594848" cy="861774"/>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sz="2800" i="1" dirty="0"/>
              <a:t>COVID-19 After-Action Debriefs</a:t>
            </a:r>
          </a:p>
          <a:p>
            <a:pPr algn="r"/>
            <a:r>
              <a:rPr lang="en-US" sz="2800" dirty="0"/>
              <a:t>Polling Question #6</a:t>
            </a:r>
            <a:endParaRPr lang="en-US" dirty="0"/>
          </a:p>
        </p:txBody>
      </p:sp>
      <p:sp>
        <p:nvSpPr>
          <p:cNvPr id="9" name="TextBox 8">
            <a:extLst>
              <a:ext uri="{FF2B5EF4-FFF2-40B4-BE49-F238E27FC236}">
                <a16:creationId xmlns:a16="http://schemas.microsoft.com/office/drawing/2014/main" id="{19609F09-94B8-5B07-9633-7B7F6E226C53}"/>
              </a:ext>
            </a:extLst>
          </p:cNvPr>
          <p:cNvSpPr txBox="1"/>
          <p:nvPr/>
        </p:nvSpPr>
        <p:spPr>
          <a:xfrm>
            <a:off x="1289125" y="1710805"/>
            <a:ext cx="7854875" cy="3108543"/>
          </a:xfrm>
          <a:prstGeom prst="rect">
            <a:avLst/>
          </a:prstGeom>
          <a:noFill/>
        </p:spPr>
        <p:txBody>
          <a:bodyPr wrap="square">
            <a:spAutoFit/>
          </a:bodyPr>
          <a:lstStyle/>
          <a:p>
            <a:r>
              <a:rPr lang="en-US" sz="2800" b="1" dirty="0">
                <a:solidFill>
                  <a:schemeClr val="bg2"/>
                </a:solidFill>
              </a:rPr>
              <a:t>If your jurisdiction is doing an after-action debrief, is the attorney responsible for public health in your jurisdiction involved in the after-action debrief?</a:t>
            </a:r>
            <a:br>
              <a:rPr lang="en-US" sz="2800" dirty="0">
                <a:solidFill>
                  <a:schemeClr val="bg2"/>
                </a:solidFill>
              </a:rPr>
            </a:br>
            <a:br>
              <a:rPr lang="en-US" sz="2800" dirty="0">
                <a:solidFill>
                  <a:schemeClr val="bg2"/>
                </a:solidFill>
              </a:rPr>
            </a:br>
            <a:r>
              <a:rPr lang="en-US" sz="2800" dirty="0">
                <a:solidFill>
                  <a:schemeClr val="bg2"/>
                </a:solidFill>
              </a:rPr>
              <a:t>a.  Yes</a:t>
            </a:r>
            <a:br>
              <a:rPr lang="en-US" sz="2800" dirty="0">
                <a:solidFill>
                  <a:schemeClr val="bg2"/>
                </a:solidFill>
              </a:rPr>
            </a:br>
            <a:r>
              <a:rPr lang="en-US" sz="2800" dirty="0">
                <a:solidFill>
                  <a:schemeClr val="bg2"/>
                </a:solidFill>
              </a:rPr>
              <a:t>b.  No</a:t>
            </a:r>
            <a:endParaRPr lang="en-US" sz="2800" dirty="0"/>
          </a:p>
        </p:txBody>
      </p:sp>
    </p:spTree>
    <p:extLst>
      <p:ext uri="{BB962C8B-B14F-4D97-AF65-F5344CB8AC3E}">
        <p14:creationId xmlns:p14="http://schemas.microsoft.com/office/powerpoint/2010/main" val="399728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23</a:t>
            </a:fld>
            <a:endParaRPr lang="en-US"/>
          </a:p>
        </p:txBody>
      </p:sp>
      <p:sp>
        <p:nvSpPr>
          <p:cNvPr id="7" name="Title 1">
            <a:extLst>
              <a:ext uri="{FF2B5EF4-FFF2-40B4-BE49-F238E27FC236}">
                <a16:creationId xmlns:a16="http://schemas.microsoft.com/office/drawing/2014/main" id="{9781DEF0-A582-6F80-AE92-57D8657FAE7E}"/>
              </a:ext>
            </a:extLst>
          </p:cNvPr>
          <p:cNvSpPr txBox="1">
            <a:spLocks/>
          </p:cNvSpPr>
          <p:nvPr/>
        </p:nvSpPr>
        <p:spPr>
          <a:xfrm>
            <a:off x="1578334" y="4456044"/>
            <a:ext cx="10594848" cy="1600438"/>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endParaRPr lang="en-US" dirty="0"/>
          </a:p>
          <a:p>
            <a:endParaRPr lang="en-US" dirty="0"/>
          </a:p>
          <a:p>
            <a:endParaRPr lang="en-US" dirty="0"/>
          </a:p>
          <a:p>
            <a:endParaRPr lang="en-US" dirty="0"/>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289125" y="0"/>
            <a:ext cx="10594848" cy="861774"/>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sz="2800" i="1" dirty="0"/>
              <a:t>COVID-19 After-Action Debriefs</a:t>
            </a:r>
          </a:p>
          <a:p>
            <a:pPr algn="r"/>
            <a:r>
              <a:rPr lang="en-US" sz="2800" dirty="0"/>
              <a:t>Polling Question #7</a:t>
            </a:r>
            <a:endParaRPr lang="en-US" dirty="0"/>
          </a:p>
        </p:txBody>
      </p:sp>
      <p:sp>
        <p:nvSpPr>
          <p:cNvPr id="9" name="TextBox 8">
            <a:extLst>
              <a:ext uri="{FF2B5EF4-FFF2-40B4-BE49-F238E27FC236}">
                <a16:creationId xmlns:a16="http://schemas.microsoft.com/office/drawing/2014/main" id="{19609F09-94B8-5B07-9633-7B7F6E226C53}"/>
              </a:ext>
            </a:extLst>
          </p:cNvPr>
          <p:cNvSpPr txBox="1"/>
          <p:nvPr/>
        </p:nvSpPr>
        <p:spPr>
          <a:xfrm>
            <a:off x="1289125" y="1710805"/>
            <a:ext cx="9755393" cy="3970318"/>
          </a:xfrm>
          <a:prstGeom prst="rect">
            <a:avLst/>
          </a:prstGeom>
          <a:noFill/>
        </p:spPr>
        <p:txBody>
          <a:bodyPr wrap="square">
            <a:spAutoFit/>
          </a:bodyPr>
          <a:lstStyle/>
          <a:p>
            <a:r>
              <a:rPr lang="en-US" sz="2800" b="1" dirty="0">
                <a:solidFill>
                  <a:schemeClr val="bg2"/>
                </a:solidFill>
              </a:rPr>
              <a:t>Has your jurisdiction participated in a training or tabletop exercise on public health emergency legal authority</a:t>
            </a:r>
            <a:br>
              <a:rPr lang="en-US" sz="2800" dirty="0">
                <a:solidFill>
                  <a:schemeClr val="bg2"/>
                </a:solidFill>
              </a:rPr>
            </a:br>
            <a:br>
              <a:rPr lang="en-US" sz="2800" dirty="0">
                <a:solidFill>
                  <a:schemeClr val="bg2"/>
                </a:solidFill>
              </a:rPr>
            </a:br>
            <a:r>
              <a:rPr lang="en-US" sz="2800" dirty="0">
                <a:solidFill>
                  <a:schemeClr val="bg2"/>
                </a:solidFill>
              </a:rPr>
              <a:t>a. Yes, training</a:t>
            </a:r>
          </a:p>
          <a:p>
            <a:r>
              <a:rPr lang="en-US" sz="2800" dirty="0">
                <a:solidFill>
                  <a:schemeClr val="bg2"/>
                </a:solidFill>
              </a:rPr>
              <a:t>b. Yes, tabletop</a:t>
            </a:r>
            <a:br>
              <a:rPr lang="en-US" sz="2800" dirty="0">
                <a:solidFill>
                  <a:schemeClr val="bg2"/>
                </a:solidFill>
              </a:rPr>
            </a:br>
            <a:r>
              <a:rPr lang="en-US" sz="2800" dirty="0">
                <a:solidFill>
                  <a:schemeClr val="bg2"/>
                </a:solidFill>
              </a:rPr>
              <a:t>c.  Yes, both training and tabletop</a:t>
            </a:r>
          </a:p>
          <a:p>
            <a:pPr marL="514350" indent="-514350">
              <a:buAutoNum type="alphaLcPeriod" startAt="4"/>
            </a:pPr>
            <a:r>
              <a:rPr lang="en-US" sz="2800" dirty="0">
                <a:solidFill>
                  <a:schemeClr val="bg2"/>
                </a:solidFill>
              </a:rPr>
              <a:t>No</a:t>
            </a:r>
          </a:p>
          <a:p>
            <a:pPr marL="514350" indent="-514350">
              <a:buAutoNum type="alphaLcPeriod" startAt="4"/>
            </a:pPr>
            <a:r>
              <a:rPr lang="en-US" sz="2800" dirty="0">
                <a:solidFill>
                  <a:schemeClr val="bg2"/>
                </a:solidFill>
              </a:rPr>
              <a:t>I don’t know / Not applicable</a:t>
            </a:r>
            <a:endParaRPr lang="en-US" sz="2800" dirty="0"/>
          </a:p>
        </p:txBody>
      </p:sp>
    </p:spTree>
    <p:extLst>
      <p:ext uri="{BB962C8B-B14F-4D97-AF65-F5344CB8AC3E}">
        <p14:creationId xmlns:p14="http://schemas.microsoft.com/office/powerpoint/2010/main" val="163613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24</a:t>
            </a:fld>
            <a:endParaRPr lang="en-US"/>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309218" y="132694"/>
            <a:ext cx="10594848" cy="861774"/>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sz="2800" i="1" dirty="0"/>
              <a:t>Disease Control Measures</a:t>
            </a:r>
          </a:p>
          <a:p>
            <a:pPr algn="r"/>
            <a:r>
              <a:rPr lang="en-US" sz="2800" dirty="0"/>
              <a:t>Chat Discussion Question #1</a:t>
            </a:r>
            <a:endParaRPr lang="en-US" dirty="0"/>
          </a:p>
        </p:txBody>
      </p:sp>
      <p:sp>
        <p:nvSpPr>
          <p:cNvPr id="6" name="TextBox 5">
            <a:extLst>
              <a:ext uri="{FF2B5EF4-FFF2-40B4-BE49-F238E27FC236}">
                <a16:creationId xmlns:a16="http://schemas.microsoft.com/office/drawing/2014/main" id="{C9F1084A-8587-B0FB-627D-CA63713AE967}"/>
              </a:ext>
            </a:extLst>
          </p:cNvPr>
          <p:cNvSpPr txBox="1"/>
          <p:nvPr/>
        </p:nvSpPr>
        <p:spPr>
          <a:xfrm>
            <a:off x="908167" y="1555941"/>
            <a:ext cx="10820022" cy="3662541"/>
          </a:xfrm>
          <a:prstGeom prst="rect">
            <a:avLst/>
          </a:prstGeom>
          <a:noFill/>
        </p:spPr>
        <p:txBody>
          <a:bodyPr wrap="square" rtlCol="0">
            <a:spAutoFit/>
          </a:bodyPr>
          <a:lstStyle/>
          <a:p>
            <a:r>
              <a:rPr lang="en-US" sz="2800" b="1" dirty="0">
                <a:solidFill>
                  <a:schemeClr val="bg2"/>
                </a:solidFill>
                <a:latin typeface="+mn-lt"/>
              </a:rPr>
              <a:t>Which of these disease prevention measures did your jurisdiction implement during the COVID-19 response?</a:t>
            </a:r>
          </a:p>
          <a:p>
            <a:pPr marL="914400" lvl="1" indent="-457200">
              <a:buFont typeface="Arial" panose="020B0604020202020204" pitchFamily="34" charset="0"/>
              <a:buChar char="•"/>
            </a:pPr>
            <a:r>
              <a:rPr lang="en-US" sz="1600" dirty="0"/>
              <a:t>Restriction on the Movement of Individual Persons</a:t>
            </a:r>
          </a:p>
          <a:p>
            <a:pPr marL="914400" lvl="1" indent="-457200">
              <a:buFont typeface="Arial" panose="020B0604020202020204" pitchFamily="34" charset="0"/>
              <a:buChar char="•"/>
            </a:pPr>
            <a:r>
              <a:rPr lang="en-US" sz="1600" dirty="0"/>
              <a:t>Restriction on the Movement of Communities or Groups</a:t>
            </a:r>
          </a:p>
          <a:p>
            <a:pPr marL="914400" lvl="1" indent="-457200">
              <a:buFont typeface="Arial" panose="020B0604020202020204" pitchFamily="34" charset="0"/>
              <a:buChar char="•"/>
            </a:pPr>
            <a:r>
              <a:rPr lang="en-US" sz="1600" dirty="0"/>
              <a:t>within or into the Jurisdiction</a:t>
            </a:r>
          </a:p>
          <a:p>
            <a:pPr marL="914400" lvl="1" indent="-457200">
              <a:buFont typeface="Arial" panose="020B0604020202020204" pitchFamily="34" charset="0"/>
              <a:buChar char="•"/>
            </a:pPr>
            <a:r>
              <a:rPr lang="en-US" sz="1600" dirty="0"/>
              <a:t>Exclusion of Students, Cancellation or Altered Practices of Schools</a:t>
            </a:r>
          </a:p>
          <a:p>
            <a:pPr marL="914400" lvl="1" indent="-457200">
              <a:buFont typeface="Arial" panose="020B0604020202020204" pitchFamily="34" charset="0"/>
              <a:buChar char="•"/>
            </a:pPr>
            <a:r>
              <a:rPr lang="en-US" sz="1600" dirty="0"/>
              <a:t>Closure or Altered Practices of Public Places</a:t>
            </a:r>
          </a:p>
          <a:p>
            <a:pPr marL="914400" lvl="1" indent="-457200">
              <a:buFont typeface="Arial" panose="020B0604020202020204" pitchFamily="34" charset="0"/>
              <a:buChar char="•"/>
            </a:pPr>
            <a:r>
              <a:rPr lang="en-US" sz="1600" dirty="0"/>
              <a:t>Cancellation or Altered Practices of Mass Gatherings</a:t>
            </a:r>
          </a:p>
          <a:p>
            <a:pPr marL="914400" lvl="1" indent="-457200">
              <a:buFont typeface="Arial" panose="020B0604020202020204" pitchFamily="34" charset="0"/>
              <a:buChar char="•"/>
            </a:pPr>
            <a:r>
              <a:rPr lang="en-US" sz="1600" dirty="0"/>
              <a:t>Mandates for Masks, Gloves, and Other PPE</a:t>
            </a:r>
          </a:p>
          <a:p>
            <a:pPr marL="914400" lvl="1" indent="-457200">
              <a:buFont typeface="Arial" panose="020B0604020202020204" pitchFamily="34" charset="0"/>
              <a:buChar char="•"/>
            </a:pPr>
            <a:r>
              <a:rPr lang="en-US" sz="1600" dirty="0"/>
              <a:t>Contact Tracing</a:t>
            </a:r>
          </a:p>
          <a:p>
            <a:pPr marL="914400" lvl="1" indent="-457200">
              <a:buFont typeface="Arial" panose="020B0604020202020204" pitchFamily="34" charset="0"/>
              <a:buChar char="•"/>
            </a:pPr>
            <a:r>
              <a:rPr lang="en-US" sz="1600" dirty="0"/>
              <a:t>Requirement for a Health Screening or Proof of Negative Test</a:t>
            </a:r>
          </a:p>
          <a:p>
            <a:pPr marL="914400" lvl="1" indent="-457200">
              <a:buFont typeface="Arial" panose="020B0604020202020204" pitchFamily="34" charset="0"/>
              <a:buChar char="•"/>
            </a:pPr>
            <a:r>
              <a:rPr lang="en-US" sz="1600" dirty="0"/>
              <a:t>Vaccine Mandates and Proof of Vaccine Requirements</a:t>
            </a:r>
          </a:p>
          <a:p>
            <a:pPr marL="914400" lvl="1" indent="-457200">
              <a:buFont typeface="Arial" panose="020B0604020202020204" pitchFamily="34" charset="0"/>
              <a:buChar char="•"/>
            </a:pPr>
            <a:r>
              <a:rPr lang="en-US" sz="1600" dirty="0"/>
              <a:t>Distribution of Mass Prophylaxis</a:t>
            </a:r>
            <a:endParaRPr lang="en-US" sz="2800" dirty="0"/>
          </a:p>
        </p:txBody>
      </p:sp>
    </p:spTree>
    <p:extLst>
      <p:ext uri="{BB962C8B-B14F-4D97-AF65-F5344CB8AC3E}">
        <p14:creationId xmlns:p14="http://schemas.microsoft.com/office/powerpoint/2010/main" val="191148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D864-57E4-9458-989F-852937EB672F}"/>
              </a:ext>
            </a:extLst>
          </p:cNvPr>
          <p:cNvSpPr>
            <a:spLocks noGrp="1"/>
          </p:cNvSpPr>
          <p:nvPr>
            <p:ph type="title"/>
          </p:nvPr>
        </p:nvSpPr>
        <p:spPr>
          <a:xfrm>
            <a:off x="1127760" y="1997765"/>
            <a:ext cx="10594848" cy="2585323"/>
          </a:xfrm>
        </p:spPr>
        <p:txBody>
          <a:bodyPr/>
          <a:lstStyle/>
          <a:p>
            <a:r>
              <a:rPr lang="en-US" sz="2800" b="1" dirty="0">
                <a:solidFill>
                  <a:schemeClr val="bg2"/>
                </a:solidFill>
                <a:latin typeface="+mn-lt"/>
              </a:rPr>
              <a:t>What challenges did your jurisdiction face when implementing these measures?</a:t>
            </a:r>
            <a:br>
              <a:rPr lang="en-US" sz="2800" dirty="0">
                <a:solidFill>
                  <a:schemeClr val="bg2"/>
                </a:solidFill>
              </a:rPr>
            </a:br>
            <a:br>
              <a:rPr lang="en-US" sz="2800" dirty="0">
                <a:solidFill>
                  <a:schemeClr val="bg2"/>
                </a:solidFill>
              </a:rPr>
            </a:br>
            <a:r>
              <a:rPr lang="en-US" sz="2800" dirty="0">
                <a:solidFill>
                  <a:schemeClr val="bg2"/>
                </a:solidFill>
              </a:rPr>
              <a:t>How could this PMLP help your jurisdiction to address challenges with implementing disease control measures before the next disease outbreak?</a:t>
            </a:r>
            <a:endParaRPr lang="en-US" dirty="0"/>
          </a:p>
        </p:txBody>
      </p:sp>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25</a:t>
            </a:fld>
            <a:endParaRPr lang="en-US"/>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262621" y="126088"/>
            <a:ext cx="10594848" cy="861774"/>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sz="2800" i="1" dirty="0"/>
              <a:t>Disease Control Measures</a:t>
            </a:r>
          </a:p>
          <a:p>
            <a:pPr algn="r"/>
            <a:r>
              <a:rPr lang="en-US" sz="2800" dirty="0"/>
              <a:t>Chat Discussion Question #2</a:t>
            </a:r>
            <a:endParaRPr lang="en-US" dirty="0"/>
          </a:p>
        </p:txBody>
      </p:sp>
    </p:spTree>
    <p:extLst>
      <p:ext uri="{BB962C8B-B14F-4D97-AF65-F5344CB8AC3E}">
        <p14:creationId xmlns:p14="http://schemas.microsoft.com/office/powerpoint/2010/main" val="2543000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1F948-42FA-D41F-9EE9-FA2D3963C60B}"/>
              </a:ext>
            </a:extLst>
          </p:cNvPr>
          <p:cNvSpPr>
            <a:spLocks noGrp="1"/>
          </p:cNvSpPr>
          <p:nvPr>
            <p:ph sz="half" idx="1"/>
          </p:nvPr>
        </p:nvSpPr>
        <p:spPr>
          <a:xfrm>
            <a:off x="1077929" y="2002174"/>
            <a:ext cx="5255189" cy="3594847"/>
          </a:xfrm>
        </p:spPr>
        <p:txBody>
          <a:bodyPr/>
          <a:lstStyle/>
          <a:p>
            <a:pPr marL="174625" marR="0" lvl="1" indent="-174625">
              <a:buClr>
                <a:schemeClr val="accent3"/>
              </a:buClr>
              <a:buFont typeface="Wingdings" pitchFamily="2" charset="2"/>
              <a:buChar char="§"/>
            </a:pPr>
            <a:r>
              <a:rPr lang="en-US" sz="1600" dirty="0">
                <a:solidFill>
                  <a:srgbClr val="003057"/>
                </a:solidFill>
              </a:rPr>
              <a:t>State, tribal, territorial, and local health and emergency management officials, including representatives from public health preparedness</a:t>
            </a:r>
            <a:br>
              <a:rPr lang="en-US" sz="1600" dirty="0">
                <a:solidFill>
                  <a:srgbClr val="003057"/>
                </a:solidFill>
              </a:rPr>
            </a:br>
            <a:r>
              <a:rPr lang="en-US" sz="1600" dirty="0">
                <a:solidFill>
                  <a:srgbClr val="003057"/>
                </a:solidFill>
              </a:rPr>
              <a:t> and infectious disease control;</a:t>
            </a:r>
          </a:p>
          <a:p>
            <a:pPr marL="174625" marR="0" lvl="1" indent="-174625">
              <a:buClr>
                <a:schemeClr val="accent3"/>
              </a:buClr>
              <a:buFont typeface="Wingdings" pitchFamily="2" charset="2"/>
              <a:buChar char="§"/>
            </a:pPr>
            <a:r>
              <a:rPr lang="en-US" sz="1600" dirty="0">
                <a:solidFill>
                  <a:srgbClr val="003057"/>
                </a:solidFill>
              </a:rPr>
              <a:t>Legal counsel for the public health and emergency management offices;</a:t>
            </a:r>
          </a:p>
          <a:p>
            <a:pPr marL="174625" marR="0" lvl="1" indent="-174625">
              <a:buClr>
                <a:schemeClr val="accent3"/>
              </a:buClr>
              <a:buFont typeface="Wingdings" pitchFamily="2" charset="2"/>
              <a:buChar char="§"/>
            </a:pPr>
            <a:r>
              <a:rPr lang="en-US" sz="1600" dirty="0">
                <a:solidFill>
                  <a:srgbClr val="003057"/>
                </a:solidFill>
              </a:rPr>
              <a:t>Counterparts with emergency preparedness roles</a:t>
            </a:r>
            <a:br>
              <a:rPr lang="en-US" sz="1600" dirty="0">
                <a:solidFill>
                  <a:srgbClr val="003057"/>
                </a:solidFill>
              </a:rPr>
            </a:br>
            <a:r>
              <a:rPr lang="en-US" sz="1600" dirty="0">
                <a:solidFill>
                  <a:srgbClr val="003057"/>
                </a:solidFill>
              </a:rPr>
              <a:t>from other agencies such as law enforcement, homeland security, education, transportation, and corrections, etc.;</a:t>
            </a:r>
          </a:p>
          <a:p>
            <a:pPr marL="174625" marR="0" lvl="1" indent="-174625">
              <a:buClr>
                <a:schemeClr val="accent3"/>
              </a:buClr>
              <a:buFont typeface="Wingdings" pitchFamily="2" charset="2"/>
              <a:buChar char="§"/>
            </a:pPr>
            <a:r>
              <a:rPr lang="en-US" sz="1600" dirty="0">
                <a:solidFill>
                  <a:srgbClr val="003057"/>
                </a:solidFill>
              </a:rPr>
              <a:t>Judges and court administrators;</a:t>
            </a:r>
          </a:p>
          <a:p>
            <a:pPr marL="174625" marR="0" lvl="1" indent="-174625">
              <a:buClr>
                <a:schemeClr val="accent3"/>
              </a:buClr>
              <a:buFont typeface="Wingdings" pitchFamily="2" charset="2"/>
              <a:buChar char="§"/>
            </a:pPr>
            <a:r>
              <a:rPr lang="en-US" sz="1600" dirty="0">
                <a:solidFill>
                  <a:srgbClr val="003057"/>
                </a:solidFill>
              </a:rPr>
              <a:t>Elected officials from the executive and legislative branches, department leads, and their legal counsel;</a:t>
            </a:r>
          </a:p>
          <a:p>
            <a:pPr marL="174625" marR="0" lvl="1" indent="-174625">
              <a:buClr>
                <a:schemeClr val="accent3"/>
              </a:buClr>
              <a:buFont typeface="Wingdings" pitchFamily="2" charset="2"/>
              <a:buChar char="§"/>
            </a:pPr>
            <a:r>
              <a:rPr lang="en-US" sz="1600" dirty="0">
                <a:solidFill>
                  <a:srgbClr val="003057"/>
                </a:solidFill>
              </a:rPr>
              <a:t>Representatives from the private sector, including businesses and non-profit organizations;</a:t>
            </a:r>
          </a:p>
          <a:p>
            <a:endParaRPr lang="en-US" dirty="0"/>
          </a:p>
        </p:txBody>
      </p:sp>
      <p:sp>
        <p:nvSpPr>
          <p:cNvPr id="3" name="Content Placeholder 2">
            <a:extLst>
              <a:ext uri="{FF2B5EF4-FFF2-40B4-BE49-F238E27FC236}">
                <a16:creationId xmlns:a16="http://schemas.microsoft.com/office/drawing/2014/main" id="{B8C97840-8627-4DC1-CEFB-84D9C154001D}"/>
              </a:ext>
            </a:extLst>
          </p:cNvPr>
          <p:cNvSpPr>
            <a:spLocks noGrp="1"/>
          </p:cNvSpPr>
          <p:nvPr>
            <p:ph sz="half" idx="2"/>
          </p:nvPr>
        </p:nvSpPr>
        <p:spPr>
          <a:xfrm>
            <a:off x="6944774" y="2002174"/>
            <a:ext cx="4888089" cy="4708981"/>
          </a:xfrm>
        </p:spPr>
        <p:txBody>
          <a:bodyPr/>
          <a:lstStyle/>
          <a:p>
            <a:pPr marL="174625" marR="0" lvl="1" indent="-174625">
              <a:buClr>
                <a:schemeClr val="accent3"/>
              </a:buClr>
              <a:buFont typeface="Wingdings" pitchFamily="2" charset="2"/>
              <a:buChar char="§"/>
            </a:pPr>
            <a:r>
              <a:rPr lang="en-US" sz="1600" dirty="0">
                <a:solidFill>
                  <a:srgbClr val="003057"/>
                </a:solidFill>
              </a:rPr>
              <a:t>Legal counsel and other leaders of hospitals and other healthcare facilities;</a:t>
            </a:r>
          </a:p>
          <a:p>
            <a:pPr marL="174625" marR="0" lvl="1" indent="-174625">
              <a:buClr>
                <a:schemeClr val="accent3"/>
              </a:buClr>
              <a:buFont typeface="Wingdings" pitchFamily="2" charset="2"/>
              <a:buChar char="§"/>
            </a:pPr>
            <a:r>
              <a:rPr lang="en-US" sz="1600" dirty="0">
                <a:solidFill>
                  <a:srgbClr val="003057"/>
                </a:solidFill>
              </a:rPr>
              <a:t>Representatives of community organizations;</a:t>
            </a:r>
          </a:p>
          <a:p>
            <a:pPr marL="174625" marR="0" lvl="1" indent="-174625">
              <a:buClr>
                <a:schemeClr val="accent3"/>
              </a:buClr>
              <a:buFont typeface="Wingdings" pitchFamily="2" charset="2"/>
              <a:buChar char="§"/>
            </a:pPr>
            <a:r>
              <a:rPr lang="en-US" sz="1600" dirty="0">
                <a:solidFill>
                  <a:srgbClr val="003057"/>
                </a:solidFill>
              </a:rPr>
              <a:t>Representatives of other entities critical to the successful implementation of prevention measures in the jurisdiction; </a:t>
            </a:r>
          </a:p>
          <a:p>
            <a:pPr marL="174625" marR="0" lvl="1" indent="-174625">
              <a:buClr>
                <a:schemeClr val="accent3"/>
              </a:buClr>
              <a:buFont typeface="Wingdings" pitchFamily="2" charset="2"/>
              <a:buChar char="§"/>
            </a:pPr>
            <a:r>
              <a:rPr lang="en-US" sz="1600" dirty="0">
                <a:solidFill>
                  <a:srgbClr val="003057"/>
                </a:solidFill>
              </a:rPr>
              <a:t>Representatives from higher or lower-level jurisdictions with additional or concurrent authority for public health emergency response, and from neighboring jurisdictions with cooperative authority (such as through agreements); </a:t>
            </a:r>
          </a:p>
          <a:p>
            <a:pPr marL="174625" marR="0" lvl="1" indent="-174625">
              <a:buClr>
                <a:schemeClr val="accent3"/>
              </a:buClr>
              <a:buFont typeface="Wingdings" pitchFamily="2" charset="2"/>
              <a:buChar char="§"/>
            </a:pPr>
            <a:r>
              <a:rPr lang="en-US" sz="1600" dirty="0">
                <a:solidFill>
                  <a:srgbClr val="003057"/>
                </a:solidFill>
              </a:rPr>
              <a:t>Public health and/or risk management communicators; and</a:t>
            </a:r>
          </a:p>
          <a:p>
            <a:pPr marL="174625" marR="0" lvl="1" indent="-174625">
              <a:buClr>
                <a:srgbClr val="C00000"/>
              </a:buClr>
              <a:buFont typeface="Wingdings" pitchFamily="2" charset="2"/>
              <a:buChar char="§"/>
            </a:pPr>
            <a:r>
              <a:rPr lang="en-US" sz="1600" dirty="0">
                <a:solidFill>
                  <a:srgbClr val="003057"/>
                </a:solidFill>
              </a:rPr>
              <a:t>Others?</a:t>
            </a:r>
          </a:p>
          <a:p>
            <a:endParaRPr lang="en-US" dirty="0"/>
          </a:p>
        </p:txBody>
      </p:sp>
      <p:sp>
        <p:nvSpPr>
          <p:cNvPr id="4" name="Slide Number Placeholder 3">
            <a:extLst>
              <a:ext uri="{FF2B5EF4-FFF2-40B4-BE49-F238E27FC236}">
                <a16:creationId xmlns:a16="http://schemas.microsoft.com/office/drawing/2014/main" id="{BDE5443C-E60B-6AE7-CEE9-3993C09B8C4C}"/>
              </a:ext>
            </a:extLst>
          </p:cNvPr>
          <p:cNvSpPr>
            <a:spLocks noGrp="1"/>
          </p:cNvSpPr>
          <p:nvPr>
            <p:ph type="sldNum" sz="quarter" idx="12"/>
          </p:nvPr>
        </p:nvSpPr>
        <p:spPr/>
        <p:txBody>
          <a:bodyPr/>
          <a:lstStyle/>
          <a:p>
            <a:fld id="{A4AE216E-30EE-794D-82EB-E7F5CCC91463}" type="slidenum">
              <a:rPr lang="en-US" smtClean="0"/>
              <a:pPr/>
              <a:t>26</a:t>
            </a:fld>
            <a:endParaRPr lang="en-US"/>
          </a:p>
        </p:txBody>
      </p:sp>
      <p:sp>
        <p:nvSpPr>
          <p:cNvPr id="5" name="Title 4">
            <a:extLst>
              <a:ext uri="{FF2B5EF4-FFF2-40B4-BE49-F238E27FC236}">
                <a16:creationId xmlns:a16="http://schemas.microsoft.com/office/drawing/2014/main" id="{F7D6AEA6-327A-DCD5-AB72-A943E9198691}"/>
              </a:ext>
            </a:extLst>
          </p:cNvPr>
          <p:cNvSpPr>
            <a:spLocks noGrp="1"/>
          </p:cNvSpPr>
          <p:nvPr>
            <p:ph type="title"/>
          </p:nvPr>
        </p:nvSpPr>
        <p:spPr>
          <a:xfrm>
            <a:off x="932187" y="1151453"/>
            <a:ext cx="10594848" cy="1138773"/>
          </a:xfrm>
        </p:spPr>
        <p:txBody>
          <a:bodyPr/>
          <a:lstStyle/>
          <a:p>
            <a:r>
              <a:rPr lang="en-US" sz="2400" dirty="0">
                <a:solidFill>
                  <a:schemeClr val="bg2"/>
                </a:solidFill>
                <a:latin typeface="+mn-lt"/>
              </a:rPr>
              <a:t>Who do you think should be included at the Legal Consultation Meeting and Tabletop Exercise in your jurisdiction?</a:t>
            </a:r>
            <a:br>
              <a:rPr lang="en-US" dirty="0"/>
            </a:br>
            <a:endParaRPr lang="en-US" dirty="0"/>
          </a:p>
        </p:txBody>
      </p:sp>
      <p:sp>
        <p:nvSpPr>
          <p:cNvPr id="6" name="Title 4">
            <a:extLst>
              <a:ext uri="{FF2B5EF4-FFF2-40B4-BE49-F238E27FC236}">
                <a16:creationId xmlns:a16="http://schemas.microsoft.com/office/drawing/2014/main" id="{4A8F395A-524B-9302-3C80-B3981BAE4947}"/>
              </a:ext>
            </a:extLst>
          </p:cNvPr>
          <p:cNvSpPr txBox="1">
            <a:spLocks/>
          </p:cNvSpPr>
          <p:nvPr/>
        </p:nvSpPr>
        <p:spPr>
          <a:xfrm>
            <a:off x="1543843" y="237588"/>
            <a:ext cx="10594848" cy="1569660"/>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i="1" dirty="0"/>
              <a:t>Legal Consultation Meeting Attendees</a:t>
            </a:r>
            <a:br>
              <a:rPr lang="en-US" dirty="0"/>
            </a:br>
            <a:r>
              <a:rPr lang="en-US" sz="2400" dirty="0"/>
              <a:t>Chat Discussion Question #3</a:t>
            </a:r>
            <a:br>
              <a:rPr lang="en-US" sz="2400" dirty="0"/>
            </a:br>
            <a:br>
              <a:rPr lang="en-US" dirty="0"/>
            </a:br>
            <a:endParaRPr lang="en-US" dirty="0"/>
          </a:p>
        </p:txBody>
      </p:sp>
    </p:spTree>
    <p:extLst>
      <p:ext uri="{BB962C8B-B14F-4D97-AF65-F5344CB8AC3E}">
        <p14:creationId xmlns:p14="http://schemas.microsoft.com/office/powerpoint/2010/main" val="4112974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D864-57E4-9458-989F-852937EB672F}"/>
              </a:ext>
            </a:extLst>
          </p:cNvPr>
          <p:cNvSpPr>
            <a:spLocks noGrp="1"/>
          </p:cNvSpPr>
          <p:nvPr>
            <p:ph type="title"/>
          </p:nvPr>
        </p:nvSpPr>
        <p:spPr>
          <a:xfrm>
            <a:off x="1127760" y="1997765"/>
            <a:ext cx="10594848" cy="1292662"/>
          </a:xfrm>
        </p:spPr>
        <p:txBody>
          <a:bodyPr/>
          <a:lstStyle/>
          <a:p>
            <a:r>
              <a:rPr lang="en-US" sz="2800" dirty="0">
                <a:solidFill>
                  <a:schemeClr val="bg2"/>
                </a:solidFill>
                <a:latin typeface="+mn-lt"/>
              </a:rPr>
              <a:t>W</a:t>
            </a:r>
            <a:r>
              <a:rPr lang="en-US" sz="2800" b="1" dirty="0">
                <a:solidFill>
                  <a:schemeClr val="bg2"/>
                </a:solidFill>
                <a:latin typeface="+mn-lt"/>
              </a:rPr>
              <a:t>hat challenges might your jurisdiction face with implementing the Prevention Measures Law Project Toolkit? What would help you to address these challenges?</a:t>
            </a:r>
            <a:endParaRPr lang="en-US" dirty="0"/>
          </a:p>
        </p:txBody>
      </p:sp>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27</a:t>
            </a:fld>
            <a:endParaRPr lang="en-US"/>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262621" y="126088"/>
            <a:ext cx="10594848" cy="861774"/>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sz="2800" i="1" dirty="0"/>
              <a:t>Implementing PMLP</a:t>
            </a:r>
          </a:p>
          <a:p>
            <a:pPr algn="r"/>
            <a:r>
              <a:rPr lang="en-US" sz="2800" dirty="0"/>
              <a:t>Chat Discussion Question #4</a:t>
            </a:r>
            <a:endParaRPr lang="en-US" dirty="0"/>
          </a:p>
        </p:txBody>
      </p:sp>
    </p:spTree>
    <p:extLst>
      <p:ext uri="{BB962C8B-B14F-4D97-AF65-F5344CB8AC3E}">
        <p14:creationId xmlns:p14="http://schemas.microsoft.com/office/powerpoint/2010/main" val="3181696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D864-57E4-9458-989F-852937EB672F}"/>
              </a:ext>
            </a:extLst>
          </p:cNvPr>
          <p:cNvSpPr>
            <a:spLocks noGrp="1"/>
          </p:cNvSpPr>
          <p:nvPr>
            <p:ph type="title"/>
          </p:nvPr>
        </p:nvSpPr>
        <p:spPr>
          <a:xfrm>
            <a:off x="1127760" y="1997765"/>
            <a:ext cx="10594848" cy="1292662"/>
          </a:xfrm>
        </p:spPr>
        <p:txBody>
          <a:bodyPr/>
          <a:lstStyle/>
          <a:p>
            <a:r>
              <a:rPr lang="en-US" sz="2800" dirty="0">
                <a:solidFill>
                  <a:schemeClr val="bg2"/>
                </a:solidFill>
                <a:latin typeface="+mn-lt"/>
              </a:rPr>
              <a:t>How can a tool such as the PMLP help your jurisdiction to </a:t>
            </a:r>
            <a:br>
              <a:rPr lang="en-US" sz="2800" dirty="0">
                <a:solidFill>
                  <a:schemeClr val="bg2"/>
                </a:solidFill>
                <a:latin typeface="+mn-lt"/>
              </a:rPr>
            </a:br>
            <a:r>
              <a:rPr lang="en-US" sz="2800" dirty="0">
                <a:solidFill>
                  <a:schemeClr val="bg2"/>
                </a:solidFill>
                <a:latin typeface="+mn-lt"/>
              </a:rPr>
              <a:t>consider health equity when implementing disease control measures?</a:t>
            </a:r>
            <a:endParaRPr lang="en-US" dirty="0"/>
          </a:p>
        </p:txBody>
      </p:sp>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28</a:t>
            </a:fld>
            <a:endParaRPr lang="en-US"/>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262621" y="126088"/>
            <a:ext cx="10594848" cy="861774"/>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sz="2800" i="1" dirty="0"/>
              <a:t>Implementing PMLP</a:t>
            </a:r>
          </a:p>
          <a:p>
            <a:pPr algn="r"/>
            <a:r>
              <a:rPr lang="en-US" sz="2800" dirty="0"/>
              <a:t>Chat Discussion Question #5</a:t>
            </a:r>
            <a:endParaRPr lang="en-US" dirty="0"/>
          </a:p>
        </p:txBody>
      </p:sp>
    </p:spTree>
    <p:extLst>
      <p:ext uri="{BB962C8B-B14F-4D97-AF65-F5344CB8AC3E}">
        <p14:creationId xmlns:p14="http://schemas.microsoft.com/office/powerpoint/2010/main" val="3144871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D864-57E4-9458-989F-852937EB672F}"/>
              </a:ext>
            </a:extLst>
          </p:cNvPr>
          <p:cNvSpPr>
            <a:spLocks noGrp="1"/>
          </p:cNvSpPr>
          <p:nvPr>
            <p:ph type="title"/>
          </p:nvPr>
        </p:nvSpPr>
        <p:spPr>
          <a:xfrm>
            <a:off x="1023411" y="3361765"/>
            <a:ext cx="10594848" cy="830997"/>
          </a:xfrm>
        </p:spPr>
        <p:txBody>
          <a:bodyPr/>
          <a:lstStyle/>
          <a:p>
            <a:pPr algn="ctr"/>
            <a:r>
              <a:rPr lang="en-US" sz="5400" dirty="0">
                <a:solidFill>
                  <a:schemeClr val="bg2"/>
                </a:solidFill>
                <a:latin typeface="+mn-lt"/>
              </a:rPr>
              <a:t>Questions?</a:t>
            </a:r>
            <a:endParaRPr lang="en-US" sz="4800" dirty="0"/>
          </a:p>
        </p:txBody>
      </p:sp>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29</a:t>
            </a:fld>
            <a:endParaRPr lang="en-US"/>
          </a:p>
        </p:txBody>
      </p:sp>
    </p:spTree>
    <p:extLst>
      <p:ext uri="{BB962C8B-B14F-4D97-AF65-F5344CB8AC3E}">
        <p14:creationId xmlns:p14="http://schemas.microsoft.com/office/powerpoint/2010/main" val="421399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76" y="991596"/>
            <a:ext cx="10594848" cy="430887"/>
          </a:xfrm>
        </p:spPr>
        <p:txBody>
          <a:bodyPr/>
          <a:lstStyle/>
          <a:p>
            <a:r>
              <a:rPr lang="en-US" sz="2800" dirty="0"/>
              <a:t>Agenda</a:t>
            </a:r>
          </a:p>
        </p:txBody>
      </p:sp>
      <p:sp>
        <p:nvSpPr>
          <p:cNvPr id="7" name="Text Placeholder 6"/>
          <p:cNvSpPr>
            <a:spLocks noGrp="1"/>
          </p:cNvSpPr>
          <p:nvPr>
            <p:ph type="body" sz="quarter" idx="13"/>
          </p:nvPr>
        </p:nvSpPr>
        <p:spPr>
          <a:xfrm>
            <a:off x="1326005" y="1655095"/>
            <a:ext cx="10478067" cy="3570914"/>
          </a:xfrm>
        </p:spPr>
        <p:txBody>
          <a:bodyPr/>
          <a:lstStyle/>
          <a:p>
            <a:pPr indent="0"/>
            <a:r>
              <a:rPr lang="en-US" sz="2200" dirty="0"/>
              <a:t>I. Introduction to the Tool</a:t>
            </a:r>
          </a:p>
          <a:p>
            <a:pPr indent="0"/>
            <a:r>
              <a:rPr lang="en-US" sz="2200" dirty="0"/>
              <a:t>	</a:t>
            </a:r>
            <a:endParaRPr lang="en-US" sz="2000" dirty="0"/>
          </a:p>
          <a:p>
            <a:pPr indent="0"/>
            <a:r>
              <a:rPr lang="en-US" sz="2000" dirty="0"/>
              <a:t>	1. Partners</a:t>
            </a:r>
          </a:p>
          <a:p>
            <a:pPr indent="0"/>
            <a:endParaRPr lang="en-US" sz="2000" dirty="0"/>
          </a:p>
          <a:p>
            <a:pPr indent="0"/>
            <a:r>
              <a:rPr lang="en-US" sz="2000" dirty="0"/>
              <a:t>	2. History: Social Distancing Law Project (Round 1 – 2007; Round 2 – 2009-2010)</a:t>
            </a:r>
          </a:p>
          <a:p>
            <a:pPr marL="228600" lvl="3" indent="0">
              <a:buNone/>
            </a:pPr>
            <a:endParaRPr lang="en-US" sz="2000" dirty="0"/>
          </a:p>
          <a:p>
            <a:r>
              <a:rPr lang="en-US" sz="2200" dirty="0"/>
              <a:t>II. What’s New and Improved</a:t>
            </a:r>
          </a:p>
          <a:p>
            <a:pPr marL="228600" lvl="3" indent="0">
              <a:buNone/>
            </a:pPr>
            <a:endParaRPr lang="en-US" sz="2000" dirty="0"/>
          </a:p>
          <a:p>
            <a:r>
              <a:rPr lang="en-US" sz="2200" dirty="0"/>
              <a:t>III. Tool Components</a:t>
            </a:r>
          </a:p>
          <a:p>
            <a:endParaRPr lang="en-US" sz="2000" dirty="0"/>
          </a:p>
          <a:p>
            <a:endParaRPr lang="en-US" sz="2000" dirty="0"/>
          </a:p>
          <a:p>
            <a:r>
              <a:rPr lang="en-US" sz="2000" dirty="0"/>
              <a:t>	1. The Law Assessment and Template Questionnaire</a:t>
            </a:r>
          </a:p>
          <a:p>
            <a:endParaRPr lang="en-US" sz="2000" dirty="0"/>
          </a:p>
          <a:p>
            <a:r>
              <a:rPr lang="en-US" sz="2000" dirty="0"/>
              <a:t>	2. The Legal Consultation Meeting with Tabletop Exercise</a:t>
            </a:r>
          </a:p>
          <a:p>
            <a:pPr lvl="3"/>
            <a:endParaRPr lang="en-US" sz="2000" dirty="0"/>
          </a:p>
          <a:p>
            <a:r>
              <a:rPr lang="en-US" sz="2000" dirty="0"/>
              <a:t>IV</a:t>
            </a:r>
            <a:r>
              <a:rPr lang="en-US" sz="2200" dirty="0"/>
              <a:t>. Next Steps</a:t>
            </a:r>
          </a:p>
        </p:txBody>
      </p:sp>
      <p:sp>
        <p:nvSpPr>
          <p:cNvPr id="15" name="Slide Number Placeholder 5"/>
          <p:cNvSpPr>
            <a:spLocks noGrp="1"/>
          </p:cNvSpPr>
          <p:nvPr>
            <p:ph type="sldNum" sz="quarter" idx="4294967295"/>
          </p:nvPr>
        </p:nvSpPr>
        <p:spPr>
          <a:xfrm>
            <a:off x="152400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3</a:t>
            </a:fld>
            <a:endParaRPr lang="en-US" dirty="0"/>
          </a:p>
        </p:txBody>
      </p:sp>
      <p:pic>
        <p:nvPicPr>
          <p:cNvPr id="4" name="Picture 2" descr="Logo for the Centers for Disease Control and Prevention">
            <a:extLst>
              <a:ext uri="{FF2B5EF4-FFF2-40B4-BE49-F238E27FC236}">
                <a16:creationId xmlns:a16="http://schemas.microsoft.com/office/drawing/2014/main" id="{12F46442-AA38-816C-ECD9-0C71EA933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005" y="5459108"/>
            <a:ext cx="1832830" cy="12843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for The Network for Public Health Law">
            <a:extLst>
              <a:ext uri="{FF2B5EF4-FFF2-40B4-BE49-F238E27FC236}">
                <a16:creationId xmlns:a16="http://schemas.microsoft.com/office/drawing/2014/main" id="{EB414448-565D-59C6-38E8-D1DB9380F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841" y="5857960"/>
            <a:ext cx="3973020" cy="6779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ogo for the Association of State and Territorial Health Officials">
            <a:extLst>
              <a:ext uri="{FF2B5EF4-FFF2-40B4-BE49-F238E27FC236}">
                <a16:creationId xmlns:a16="http://schemas.microsoft.com/office/drawing/2014/main" id="{77B64618-17F0-C4F1-7C2E-3CBC92A5E4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7868" y="5650430"/>
            <a:ext cx="2480262" cy="10929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4">
            <a:extLst>
              <a:ext uri="{FF2B5EF4-FFF2-40B4-BE49-F238E27FC236}">
                <a16:creationId xmlns:a16="http://schemas.microsoft.com/office/drawing/2014/main" id="{BE9EDE7B-129E-CE6E-B108-6B8375A22268}"/>
              </a:ext>
            </a:extLst>
          </p:cNvPr>
          <p:cNvSpPr>
            <a:spLocks noGrp="1"/>
          </p:cNvSpPr>
          <p:nvPr>
            <p:ph type="sldNum" sz="quarter" idx="12"/>
          </p:nvPr>
        </p:nvSpPr>
        <p:spPr>
          <a:xfrm>
            <a:off x="1" y="6400800"/>
            <a:ext cx="609600" cy="457200"/>
          </a:xfrm>
        </p:spPr>
        <p:txBody>
          <a:bodyPr/>
          <a:lstStyle/>
          <a:p>
            <a:fld id="{A4AE216E-30EE-794D-82EB-E7F5CCC91463}" type="slidenum">
              <a:rPr lang="en-US" smtClean="0"/>
              <a:pPr/>
              <a:t>3</a:t>
            </a:fld>
            <a:endParaRPr lang="en-U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152" y="1072804"/>
            <a:ext cx="10594848" cy="430887"/>
          </a:xfrm>
        </p:spPr>
        <p:txBody>
          <a:bodyPr/>
          <a:lstStyle/>
          <a:p>
            <a:r>
              <a:rPr lang="en-US" sz="2800" dirty="0"/>
              <a:t>Resources</a:t>
            </a:r>
          </a:p>
        </p:txBody>
      </p:sp>
      <p:sp>
        <p:nvSpPr>
          <p:cNvPr id="4" name="Content Placeholder 3"/>
          <p:cNvSpPr>
            <a:spLocks noGrp="1"/>
          </p:cNvSpPr>
          <p:nvPr>
            <p:ph sz="quarter" idx="13"/>
          </p:nvPr>
        </p:nvSpPr>
        <p:spPr>
          <a:xfrm>
            <a:off x="1814512" y="1636686"/>
            <a:ext cx="9950767" cy="4898777"/>
          </a:xfrm>
        </p:spPr>
        <p:txBody>
          <a:bodyPr/>
          <a:lstStyle/>
          <a:p>
            <a:pPr marL="0" lvl="1" indent="0">
              <a:buNone/>
            </a:pPr>
            <a:r>
              <a:rPr lang="en-US" sz="2000" dirty="0">
                <a:latin typeface="+mn-lt"/>
              </a:rPr>
              <a:t>Social Distancing Law Assessment Project 2007, 2009-10</a:t>
            </a:r>
          </a:p>
          <a:p>
            <a:pPr marL="0" lvl="1" indent="0">
              <a:buNone/>
            </a:pPr>
            <a:r>
              <a:rPr lang="en-US" sz="2000" dirty="0">
                <a:solidFill>
                  <a:schemeClr val="tx1"/>
                </a:solidFill>
                <a:latin typeface="+mn-lt"/>
                <a:hlinkClick r:id="rId3">
                  <a:extLst>
                    <a:ext uri="{A12FA001-AC4F-418D-AE19-62706E023703}">
                      <ahyp:hlinkClr xmlns:ahyp="http://schemas.microsoft.com/office/drawing/2018/hyperlinkcolor" val="tx"/>
                    </a:ext>
                  </a:extLst>
                </a:hlinkClick>
              </a:rPr>
              <a:t>https://www.cdc.gov/phlp/publications/social_distancing.html</a:t>
            </a:r>
            <a:endParaRPr lang="en-US" sz="2000" dirty="0">
              <a:solidFill>
                <a:schemeClr val="tx1"/>
              </a:solidFill>
              <a:latin typeface="+mn-lt"/>
            </a:endParaRPr>
          </a:p>
          <a:p>
            <a:pPr marL="0" lvl="1" indent="0">
              <a:buNone/>
            </a:pPr>
            <a:endParaRPr lang="en-US" sz="2000" dirty="0">
              <a:solidFill>
                <a:schemeClr val="tx1"/>
              </a:solidFill>
              <a:latin typeface="+mn-lt"/>
            </a:endParaRPr>
          </a:p>
          <a:p>
            <a:pPr marL="0" lvl="1" indent="0">
              <a:buNone/>
            </a:pPr>
            <a:r>
              <a:rPr lang="en-US" sz="2000" b="1" i="0" dirty="0" err="1">
                <a:effectLst/>
                <a:latin typeface="+mn-lt"/>
              </a:rPr>
              <a:t>Leeb</a:t>
            </a:r>
            <a:r>
              <a:rPr lang="en-US" sz="2000" b="1" i="0" dirty="0">
                <a:effectLst/>
                <a:latin typeface="+mn-lt"/>
              </a:rPr>
              <a:t>, K., Chrysler, D., Goodman. R. (2013). The Social Distancing Law Project Template: A Method for Jurisdictions to Assess Understanding of Relevant Legal Authorities, </a:t>
            </a:r>
            <a:r>
              <a:rPr lang="en-US" sz="2000" b="1" dirty="0">
                <a:effectLst/>
                <a:latin typeface="+mn-lt"/>
              </a:rPr>
              <a:t>Disaster Medicine</a:t>
            </a:r>
            <a:r>
              <a:rPr lang="en-US" sz="2000" b="1" i="1" dirty="0">
                <a:effectLst/>
                <a:latin typeface="+mn-lt"/>
              </a:rPr>
              <a:t>.</a:t>
            </a:r>
          </a:p>
          <a:p>
            <a:pPr marL="0" lvl="1" indent="0">
              <a:buNone/>
            </a:pPr>
            <a:r>
              <a:rPr lang="en-US" sz="2000" b="1" dirty="0">
                <a:solidFill>
                  <a:schemeClr val="tx1"/>
                </a:solidFill>
                <a:effectLst/>
                <a:latin typeface="+mn-lt"/>
                <a:hlinkClick r:id="rId4">
                  <a:extLst>
                    <a:ext uri="{A12FA001-AC4F-418D-AE19-62706E023703}">
                      <ahyp:hlinkClr xmlns:ahyp="http://schemas.microsoft.com/office/drawing/2018/hyperlinkcolor" val="tx"/>
                    </a:ext>
                  </a:extLst>
                </a:hlinkClick>
              </a:rPr>
              <a:t>https://www.cambridge.org/core/journals/disaster-medicine-and-public-health-preparedness/article/abs/social-distancing-law-project-template-a-method-for-jurisdictions-to-assess-understanding-of-relevant-legal-authorities/58D235557DD2CAEEFB71B9299A78144#</a:t>
            </a:r>
            <a:endParaRPr lang="en-US" sz="2000" b="1" dirty="0">
              <a:solidFill>
                <a:schemeClr val="tx1"/>
              </a:solidFill>
              <a:effectLst/>
              <a:latin typeface="+mn-lt"/>
            </a:endParaRPr>
          </a:p>
          <a:p>
            <a:pPr marL="0" lvl="1" indent="0">
              <a:buNone/>
            </a:pPr>
            <a:endParaRPr lang="en-US" sz="2000" dirty="0">
              <a:solidFill>
                <a:schemeClr val="tx1"/>
              </a:solidFill>
              <a:latin typeface="+mn-lt"/>
            </a:endParaRPr>
          </a:p>
          <a:p>
            <a:pPr marL="0" lvl="1" indent="0">
              <a:buNone/>
            </a:pPr>
            <a:r>
              <a:rPr lang="en-US" sz="2000" b="1" dirty="0">
                <a:effectLst/>
                <a:latin typeface="+mn-lt"/>
              </a:rPr>
              <a:t>Chrysler, D. Public health decision-making tool. Network for Public Health Law.</a:t>
            </a:r>
          </a:p>
          <a:p>
            <a:pPr marL="0" lvl="1" indent="0">
              <a:buNone/>
            </a:pPr>
            <a:r>
              <a:rPr lang="en-US" sz="2000" b="1" dirty="0">
                <a:solidFill>
                  <a:schemeClr val="tx1"/>
                </a:solidFill>
                <a:effectLst/>
                <a:latin typeface="+mn-lt"/>
              </a:rPr>
              <a:t>https://</a:t>
            </a:r>
            <a:r>
              <a:rPr lang="en-US" sz="2000" b="1" dirty="0" err="1">
                <a:solidFill>
                  <a:schemeClr val="tx1"/>
                </a:solidFill>
                <a:effectLst/>
                <a:latin typeface="+mn-lt"/>
              </a:rPr>
              <a:t>www.networkforphl.org</a:t>
            </a:r>
            <a:r>
              <a:rPr lang="en-US" sz="2000" b="1" dirty="0">
                <a:solidFill>
                  <a:schemeClr val="tx1"/>
                </a:solidFill>
                <a:effectLst/>
                <a:latin typeface="+mn-lt"/>
              </a:rPr>
              <a:t>/resources/public-health-decision-making-tool</a:t>
            </a:r>
          </a:p>
        </p:txBody>
      </p:sp>
      <p:sp>
        <p:nvSpPr>
          <p:cNvPr id="5" name="Slide Number Placeholder 4"/>
          <p:cNvSpPr>
            <a:spLocks noGrp="1"/>
          </p:cNvSpPr>
          <p:nvPr>
            <p:ph type="sldNum" sz="quarter" idx="12"/>
          </p:nvPr>
        </p:nvSpPr>
        <p:spPr/>
        <p:txBody>
          <a:bodyPr/>
          <a:lstStyle/>
          <a:p>
            <a:fld id="{A4AE216E-30EE-794D-82EB-E7F5CCC91463}" type="slidenum">
              <a:rPr lang="en-US" smtClean="0"/>
              <a:pPr/>
              <a:t>30</a:t>
            </a:fld>
            <a:endParaRPr lang="en-US" dirty="0"/>
          </a:p>
        </p:txBody>
      </p:sp>
    </p:spTree>
    <p:extLst>
      <p:ext uri="{BB962C8B-B14F-4D97-AF65-F5344CB8AC3E}">
        <p14:creationId xmlns:p14="http://schemas.microsoft.com/office/powerpoint/2010/main" val="2001668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1013-5D85-5C3F-B17A-18D25C6B3562}"/>
              </a:ext>
            </a:extLst>
          </p:cNvPr>
          <p:cNvSpPr>
            <a:spLocks noGrp="1"/>
          </p:cNvSpPr>
          <p:nvPr>
            <p:ph type="title"/>
          </p:nvPr>
        </p:nvSpPr>
        <p:spPr>
          <a:xfrm>
            <a:off x="2076451" y="2608761"/>
            <a:ext cx="10119360" cy="769441"/>
          </a:xfrm>
        </p:spPr>
        <p:txBody>
          <a:bodyPr/>
          <a:lstStyle/>
          <a:p>
            <a:r>
              <a:rPr lang="en-US" dirty="0"/>
              <a:t>Thank you!</a:t>
            </a:r>
          </a:p>
        </p:txBody>
      </p:sp>
      <p:sp>
        <p:nvSpPr>
          <p:cNvPr id="3" name="Text Placeholder 2">
            <a:extLst>
              <a:ext uri="{FF2B5EF4-FFF2-40B4-BE49-F238E27FC236}">
                <a16:creationId xmlns:a16="http://schemas.microsoft.com/office/drawing/2014/main" id="{79012911-C40A-D0D7-3C0F-685F560B2344}"/>
              </a:ext>
            </a:extLst>
          </p:cNvPr>
          <p:cNvSpPr>
            <a:spLocks noGrp="1"/>
          </p:cNvSpPr>
          <p:nvPr>
            <p:ph type="body" idx="1"/>
          </p:nvPr>
        </p:nvSpPr>
        <p:spPr>
          <a:xfrm>
            <a:off x="2076451" y="3835402"/>
            <a:ext cx="5634989" cy="2226250"/>
          </a:xfrm>
        </p:spPr>
        <p:txBody>
          <a:bodyPr/>
          <a:lstStyle/>
          <a:p>
            <a:r>
              <a:rPr lang="en-US" sz="2800" dirty="0"/>
              <a:t>Denise Chrysler </a:t>
            </a:r>
            <a:r>
              <a:rPr lang="en-US" sz="2400" dirty="0">
                <a:hlinkClick r:id="rId3"/>
              </a:rPr>
              <a:t>dchrysler@networkforphl.org</a:t>
            </a:r>
            <a:endParaRPr lang="en-US" sz="2400" dirty="0"/>
          </a:p>
          <a:p>
            <a:r>
              <a:rPr lang="en-US" sz="2800" dirty="0"/>
              <a:t>Stacie </a:t>
            </a:r>
            <a:r>
              <a:rPr lang="en-US" sz="2800" dirty="0" err="1"/>
              <a:t>Kershner</a:t>
            </a:r>
            <a:r>
              <a:rPr lang="en-US" sz="2800" dirty="0"/>
              <a:t> </a:t>
            </a:r>
            <a:r>
              <a:rPr lang="en-US" sz="2400" dirty="0">
                <a:hlinkClick r:id="rId4"/>
              </a:rPr>
              <a:t>spkershner@networkforphl.org</a:t>
            </a:r>
            <a:endParaRPr lang="en-US" sz="2400" dirty="0"/>
          </a:p>
          <a:p>
            <a:endParaRPr lang="en-US" sz="2400" dirty="0"/>
          </a:p>
        </p:txBody>
      </p:sp>
    </p:spTree>
    <p:extLst>
      <p:ext uri="{BB962C8B-B14F-4D97-AF65-F5344CB8AC3E}">
        <p14:creationId xmlns:p14="http://schemas.microsoft.com/office/powerpoint/2010/main" val="354541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D864-57E4-9458-989F-852937EB672F}"/>
              </a:ext>
            </a:extLst>
          </p:cNvPr>
          <p:cNvSpPr>
            <a:spLocks noGrp="1"/>
          </p:cNvSpPr>
          <p:nvPr>
            <p:ph type="title"/>
          </p:nvPr>
        </p:nvSpPr>
        <p:spPr>
          <a:xfrm>
            <a:off x="1217408" y="1747610"/>
            <a:ext cx="10594848" cy="4308872"/>
          </a:xfrm>
        </p:spPr>
        <p:txBody>
          <a:bodyPr/>
          <a:lstStyle/>
          <a:p>
            <a:r>
              <a:rPr lang="en-US" sz="2800" dirty="0">
                <a:solidFill>
                  <a:schemeClr val="bg2"/>
                </a:solidFill>
              </a:rPr>
              <a:t>Which of the following best represents your employment?</a:t>
            </a:r>
            <a:br>
              <a:rPr lang="en-US" sz="2800" dirty="0">
                <a:solidFill>
                  <a:schemeClr val="bg2"/>
                </a:solidFill>
              </a:rPr>
            </a:br>
            <a:br>
              <a:rPr lang="en-US" sz="2800" dirty="0">
                <a:solidFill>
                  <a:schemeClr val="bg2"/>
                </a:solidFill>
              </a:rPr>
            </a:br>
            <a:r>
              <a:rPr lang="en-US" sz="2800" dirty="0">
                <a:solidFill>
                  <a:schemeClr val="bg2"/>
                </a:solidFill>
              </a:rPr>
              <a:t>a.  Federal govt.</a:t>
            </a:r>
            <a:br>
              <a:rPr lang="en-US" sz="2800" dirty="0">
                <a:solidFill>
                  <a:schemeClr val="bg2"/>
                </a:solidFill>
              </a:rPr>
            </a:br>
            <a:r>
              <a:rPr lang="en-US" sz="2800" dirty="0">
                <a:solidFill>
                  <a:schemeClr val="bg2"/>
                </a:solidFill>
              </a:rPr>
              <a:t>b.  State govt.</a:t>
            </a:r>
            <a:br>
              <a:rPr lang="en-US" sz="2800" dirty="0">
                <a:solidFill>
                  <a:schemeClr val="bg2"/>
                </a:solidFill>
              </a:rPr>
            </a:br>
            <a:r>
              <a:rPr lang="en-US" sz="2800" dirty="0">
                <a:solidFill>
                  <a:schemeClr val="bg2"/>
                </a:solidFill>
              </a:rPr>
              <a:t>c.  Local govt.</a:t>
            </a:r>
            <a:br>
              <a:rPr lang="en-US" sz="2800" dirty="0">
                <a:solidFill>
                  <a:schemeClr val="bg2"/>
                </a:solidFill>
              </a:rPr>
            </a:br>
            <a:r>
              <a:rPr lang="en-US" sz="2800" dirty="0">
                <a:solidFill>
                  <a:schemeClr val="bg2"/>
                </a:solidFill>
              </a:rPr>
              <a:t>d.  Tribal govt.</a:t>
            </a:r>
            <a:br>
              <a:rPr lang="en-US" sz="2800" dirty="0">
                <a:solidFill>
                  <a:schemeClr val="bg2"/>
                </a:solidFill>
              </a:rPr>
            </a:br>
            <a:r>
              <a:rPr lang="en-US" sz="2800" dirty="0">
                <a:solidFill>
                  <a:schemeClr val="bg2"/>
                </a:solidFill>
              </a:rPr>
              <a:t>e.  Territorial govt.</a:t>
            </a:r>
            <a:br>
              <a:rPr lang="en-US" sz="2800" dirty="0">
                <a:solidFill>
                  <a:schemeClr val="bg2"/>
                </a:solidFill>
              </a:rPr>
            </a:br>
            <a:r>
              <a:rPr lang="en-US" sz="2800" dirty="0">
                <a:solidFill>
                  <a:schemeClr val="bg2"/>
                </a:solidFill>
              </a:rPr>
              <a:t>f.  Research/Academic</a:t>
            </a:r>
            <a:br>
              <a:rPr lang="en-US" sz="2800" dirty="0">
                <a:solidFill>
                  <a:schemeClr val="bg2"/>
                </a:solidFill>
              </a:rPr>
            </a:br>
            <a:r>
              <a:rPr lang="en-US" sz="2800" dirty="0">
                <a:solidFill>
                  <a:schemeClr val="bg2"/>
                </a:solidFill>
              </a:rPr>
              <a:t>g. Other (share in the chat)</a:t>
            </a:r>
            <a:br>
              <a:rPr lang="en-US" sz="2800" dirty="0">
                <a:solidFill>
                  <a:schemeClr val="bg2"/>
                </a:solidFill>
              </a:rPr>
            </a:br>
            <a:r>
              <a:rPr lang="en-US" sz="2800" dirty="0"/>
              <a:t> </a:t>
            </a:r>
            <a:endParaRPr lang="en-US" dirty="0"/>
          </a:p>
        </p:txBody>
      </p:sp>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4</a:t>
            </a:fld>
            <a:endParaRPr lang="en-US"/>
          </a:p>
        </p:txBody>
      </p:sp>
      <p:sp>
        <p:nvSpPr>
          <p:cNvPr id="7" name="Title 1">
            <a:extLst>
              <a:ext uri="{FF2B5EF4-FFF2-40B4-BE49-F238E27FC236}">
                <a16:creationId xmlns:a16="http://schemas.microsoft.com/office/drawing/2014/main" id="{9781DEF0-A582-6F80-AE92-57D8657FAE7E}"/>
              </a:ext>
            </a:extLst>
          </p:cNvPr>
          <p:cNvSpPr txBox="1">
            <a:spLocks/>
          </p:cNvSpPr>
          <p:nvPr/>
        </p:nvSpPr>
        <p:spPr>
          <a:xfrm>
            <a:off x="1578334" y="4456044"/>
            <a:ext cx="10594848" cy="1600438"/>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endParaRPr lang="en-US" dirty="0"/>
          </a:p>
          <a:p>
            <a:endParaRPr lang="en-US" dirty="0"/>
          </a:p>
          <a:p>
            <a:endParaRPr lang="en-US" dirty="0"/>
          </a:p>
          <a:p>
            <a:endParaRPr lang="en-US" dirty="0"/>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217408" y="29024"/>
            <a:ext cx="10594848" cy="830997"/>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i="1" dirty="0"/>
              <a:t>Who’s attending?</a:t>
            </a:r>
            <a:br>
              <a:rPr lang="en-US" dirty="0"/>
            </a:br>
            <a:r>
              <a:rPr lang="en-US" sz="2800" dirty="0"/>
              <a:t>Polling Question #1</a:t>
            </a:r>
            <a:endParaRPr lang="en-US" dirty="0"/>
          </a:p>
        </p:txBody>
      </p:sp>
    </p:spTree>
    <p:extLst>
      <p:ext uri="{BB962C8B-B14F-4D97-AF65-F5344CB8AC3E}">
        <p14:creationId xmlns:p14="http://schemas.microsoft.com/office/powerpoint/2010/main" val="39538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D864-57E4-9458-989F-852937EB672F}"/>
              </a:ext>
            </a:extLst>
          </p:cNvPr>
          <p:cNvSpPr>
            <a:spLocks noGrp="1"/>
          </p:cNvSpPr>
          <p:nvPr>
            <p:ph type="title"/>
          </p:nvPr>
        </p:nvSpPr>
        <p:spPr>
          <a:xfrm>
            <a:off x="1145690" y="1809165"/>
            <a:ext cx="10594848" cy="3447098"/>
          </a:xfrm>
        </p:spPr>
        <p:txBody>
          <a:bodyPr/>
          <a:lstStyle/>
          <a:p>
            <a:r>
              <a:rPr lang="en-US" sz="2800" dirty="0">
                <a:solidFill>
                  <a:schemeClr val="bg2"/>
                </a:solidFill>
              </a:rPr>
              <a:t>Which of the following best represents your role?</a:t>
            </a:r>
            <a:br>
              <a:rPr lang="en-US" sz="2800" dirty="0">
                <a:solidFill>
                  <a:schemeClr val="bg2"/>
                </a:solidFill>
              </a:rPr>
            </a:br>
            <a:br>
              <a:rPr lang="en-US" sz="2800" dirty="0">
                <a:solidFill>
                  <a:schemeClr val="bg2"/>
                </a:solidFill>
              </a:rPr>
            </a:br>
            <a:r>
              <a:rPr lang="en-US" sz="2800" dirty="0">
                <a:solidFill>
                  <a:schemeClr val="bg2"/>
                </a:solidFill>
              </a:rPr>
              <a:t>a.  Attorney</a:t>
            </a:r>
            <a:br>
              <a:rPr lang="en-US" sz="2800" dirty="0">
                <a:solidFill>
                  <a:schemeClr val="bg2"/>
                </a:solidFill>
              </a:rPr>
            </a:br>
            <a:r>
              <a:rPr lang="en-US" sz="2800" dirty="0">
                <a:solidFill>
                  <a:schemeClr val="bg2"/>
                </a:solidFill>
              </a:rPr>
              <a:t>b.  Public health professional</a:t>
            </a:r>
            <a:br>
              <a:rPr lang="en-US" sz="2800" dirty="0">
                <a:solidFill>
                  <a:schemeClr val="bg2"/>
                </a:solidFill>
              </a:rPr>
            </a:br>
            <a:r>
              <a:rPr lang="en-US" sz="2800" dirty="0">
                <a:solidFill>
                  <a:schemeClr val="bg2"/>
                </a:solidFill>
              </a:rPr>
              <a:t>c.  Emergency management professional</a:t>
            </a:r>
            <a:br>
              <a:rPr lang="en-US" sz="2800" dirty="0">
                <a:solidFill>
                  <a:schemeClr val="bg2"/>
                </a:solidFill>
              </a:rPr>
            </a:br>
            <a:r>
              <a:rPr lang="en-US" sz="2800" dirty="0">
                <a:solidFill>
                  <a:schemeClr val="bg2"/>
                </a:solidFill>
              </a:rPr>
              <a:t>d.  Researcher / Academic</a:t>
            </a:r>
            <a:br>
              <a:rPr lang="en-US" sz="2800" dirty="0">
                <a:solidFill>
                  <a:schemeClr val="bg2"/>
                </a:solidFill>
              </a:rPr>
            </a:br>
            <a:r>
              <a:rPr lang="en-US" sz="2800" dirty="0">
                <a:solidFill>
                  <a:schemeClr val="bg2"/>
                </a:solidFill>
              </a:rPr>
              <a:t>e. Other (share in the chat)</a:t>
            </a:r>
            <a:br>
              <a:rPr lang="en-US" sz="2800" dirty="0">
                <a:solidFill>
                  <a:schemeClr val="bg2"/>
                </a:solidFill>
              </a:rPr>
            </a:br>
            <a:r>
              <a:rPr lang="en-US" sz="2800" dirty="0"/>
              <a:t> </a:t>
            </a:r>
            <a:endParaRPr lang="en-US" dirty="0"/>
          </a:p>
        </p:txBody>
      </p:sp>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5</a:t>
            </a:fld>
            <a:endParaRPr lang="en-US"/>
          </a:p>
        </p:txBody>
      </p:sp>
      <p:sp>
        <p:nvSpPr>
          <p:cNvPr id="7" name="Title 1">
            <a:extLst>
              <a:ext uri="{FF2B5EF4-FFF2-40B4-BE49-F238E27FC236}">
                <a16:creationId xmlns:a16="http://schemas.microsoft.com/office/drawing/2014/main" id="{9781DEF0-A582-6F80-AE92-57D8657FAE7E}"/>
              </a:ext>
            </a:extLst>
          </p:cNvPr>
          <p:cNvSpPr txBox="1">
            <a:spLocks/>
          </p:cNvSpPr>
          <p:nvPr/>
        </p:nvSpPr>
        <p:spPr>
          <a:xfrm>
            <a:off x="1578334" y="4456044"/>
            <a:ext cx="10594848" cy="1600438"/>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endParaRPr lang="en-US" dirty="0"/>
          </a:p>
          <a:p>
            <a:endParaRPr lang="en-US" dirty="0"/>
          </a:p>
          <a:p>
            <a:endParaRPr lang="en-US" dirty="0"/>
          </a:p>
          <a:p>
            <a:endParaRPr lang="en-US" dirty="0"/>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235337" y="164697"/>
            <a:ext cx="10594848" cy="830997"/>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i="1" dirty="0"/>
              <a:t>Who’s attending?</a:t>
            </a:r>
            <a:br>
              <a:rPr lang="en-US" dirty="0"/>
            </a:br>
            <a:r>
              <a:rPr lang="en-US" sz="2800" dirty="0"/>
              <a:t>Polling Question #2</a:t>
            </a:r>
            <a:endParaRPr lang="en-US" dirty="0"/>
          </a:p>
        </p:txBody>
      </p:sp>
    </p:spTree>
    <p:extLst>
      <p:ext uri="{BB962C8B-B14F-4D97-AF65-F5344CB8AC3E}">
        <p14:creationId xmlns:p14="http://schemas.microsoft.com/office/powerpoint/2010/main" val="151824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180" y="1143211"/>
            <a:ext cx="4507517" cy="438912"/>
          </a:xfrm>
        </p:spPr>
        <p:txBody>
          <a:bodyPr/>
          <a:lstStyle/>
          <a:p>
            <a:r>
              <a:rPr lang="en-US" dirty="0"/>
              <a:t>Past Participation</a:t>
            </a:r>
          </a:p>
        </p:txBody>
      </p:sp>
      <p:sp>
        <p:nvSpPr>
          <p:cNvPr id="4" name="Content Placeholder 3"/>
          <p:cNvSpPr>
            <a:spLocks noGrp="1"/>
          </p:cNvSpPr>
          <p:nvPr>
            <p:ph sz="quarter" idx="13"/>
          </p:nvPr>
        </p:nvSpPr>
        <p:spPr>
          <a:xfrm>
            <a:off x="7919970" y="1228415"/>
            <a:ext cx="2792463" cy="620683"/>
          </a:xfrm>
        </p:spPr>
        <p:txBody>
          <a:bodyPr/>
          <a:lstStyle/>
          <a:p>
            <a:pPr lvl="1"/>
            <a:r>
              <a:rPr lang="en-US" dirty="0"/>
              <a:t>Michigan’s Experience</a:t>
            </a:r>
          </a:p>
          <a:p>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6</a:t>
            </a:fld>
            <a:endParaRPr lang="en-US"/>
          </a:p>
        </p:txBody>
      </p:sp>
      <p:grpSp>
        <p:nvGrpSpPr>
          <p:cNvPr id="127" name="Group 126" descr="Map of United States showing states and territories participating in Rounds 1 and 2 of the Social Distancing Law Project">
            <a:extLst>
              <a:ext uri="{FF2B5EF4-FFF2-40B4-BE49-F238E27FC236}">
                <a16:creationId xmlns:a16="http://schemas.microsoft.com/office/drawing/2014/main" id="{B6A480B8-AF37-413E-800B-46E1AA38627A}"/>
              </a:ext>
            </a:extLst>
          </p:cNvPr>
          <p:cNvGrpSpPr/>
          <p:nvPr/>
        </p:nvGrpSpPr>
        <p:grpSpPr>
          <a:xfrm>
            <a:off x="2821739" y="1397746"/>
            <a:ext cx="7401762" cy="5427202"/>
            <a:chOff x="702574" y="1716591"/>
            <a:chExt cx="5282914" cy="3988004"/>
          </a:xfrm>
        </p:grpSpPr>
        <p:grpSp>
          <p:nvGrpSpPr>
            <p:cNvPr id="128" name="Group 127">
              <a:extLst>
                <a:ext uri="{FF2B5EF4-FFF2-40B4-BE49-F238E27FC236}">
                  <a16:creationId xmlns:a16="http://schemas.microsoft.com/office/drawing/2014/main" id="{88FA2B50-D147-4CBB-91E8-63336B905BAE}"/>
                </a:ext>
              </a:extLst>
            </p:cNvPr>
            <p:cNvGrpSpPr/>
            <p:nvPr/>
          </p:nvGrpSpPr>
          <p:grpSpPr>
            <a:xfrm>
              <a:off x="702574" y="1716591"/>
              <a:ext cx="5016812" cy="3988004"/>
              <a:chOff x="1982501" y="1605597"/>
              <a:chExt cx="6044807" cy="4805148"/>
            </a:xfrm>
            <a:solidFill>
              <a:srgbClr val="D9D9D9"/>
            </a:solidFill>
            <a:effectLst/>
          </p:grpSpPr>
          <p:sp>
            <p:nvSpPr>
              <p:cNvPr id="182" name="Freeform 181">
                <a:extLst>
                  <a:ext uri="{FF2B5EF4-FFF2-40B4-BE49-F238E27FC236}">
                    <a16:creationId xmlns:a16="http://schemas.microsoft.com/office/drawing/2014/main" id="{91877C73-D667-4857-8529-8AEEEF7E650A}"/>
                  </a:ext>
                </a:extLst>
              </p:cNvPr>
              <p:cNvSpPr>
                <a:spLocks/>
              </p:cNvSpPr>
              <p:nvPr/>
            </p:nvSpPr>
            <p:spPr bwMode="auto">
              <a:xfrm>
                <a:off x="3737181" y="6056409"/>
                <a:ext cx="95753" cy="123471"/>
              </a:xfrm>
              <a:custGeom>
                <a:avLst/>
                <a:gdLst/>
                <a:ahLst/>
                <a:cxnLst>
                  <a:cxn ang="0">
                    <a:pos x="0" y="8"/>
                  </a:cxn>
                  <a:cxn ang="0">
                    <a:pos x="0" y="12"/>
                  </a:cxn>
                  <a:cxn ang="0">
                    <a:pos x="12" y="30"/>
                  </a:cxn>
                  <a:cxn ang="0">
                    <a:pos x="16" y="36"/>
                  </a:cxn>
                  <a:cxn ang="0">
                    <a:pos x="22" y="38"/>
                  </a:cxn>
                  <a:cxn ang="0">
                    <a:pos x="28" y="46"/>
                  </a:cxn>
                  <a:cxn ang="0">
                    <a:pos x="30" y="54"/>
                  </a:cxn>
                  <a:cxn ang="0">
                    <a:pos x="36" y="68"/>
                  </a:cxn>
                  <a:cxn ang="0">
                    <a:pos x="52" y="82"/>
                  </a:cxn>
                  <a:cxn ang="0">
                    <a:pos x="60" y="92"/>
                  </a:cxn>
                  <a:cxn ang="0">
                    <a:pos x="68" y="96"/>
                  </a:cxn>
                  <a:cxn ang="0">
                    <a:pos x="76" y="98"/>
                  </a:cxn>
                  <a:cxn ang="0">
                    <a:pos x="74" y="94"/>
                  </a:cxn>
                  <a:cxn ang="0">
                    <a:pos x="72" y="92"/>
                  </a:cxn>
                  <a:cxn ang="0">
                    <a:pos x="66" y="84"/>
                  </a:cxn>
                  <a:cxn ang="0">
                    <a:pos x="58" y="80"/>
                  </a:cxn>
                  <a:cxn ang="0">
                    <a:pos x="52" y="76"/>
                  </a:cxn>
                  <a:cxn ang="0">
                    <a:pos x="50" y="72"/>
                  </a:cxn>
                  <a:cxn ang="0">
                    <a:pos x="50" y="66"/>
                  </a:cxn>
                  <a:cxn ang="0">
                    <a:pos x="54" y="64"/>
                  </a:cxn>
                  <a:cxn ang="0">
                    <a:pos x="58" y="60"/>
                  </a:cxn>
                  <a:cxn ang="0">
                    <a:pos x="56" y="58"/>
                  </a:cxn>
                  <a:cxn ang="0">
                    <a:pos x="54" y="54"/>
                  </a:cxn>
                  <a:cxn ang="0">
                    <a:pos x="44" y="38"/>
                  </a:cxn>
                  <a:cxn ang="0">
                    <a:pos x="44" y="26"/>
                  </a:cxn>
                  <a:cxn ang="0">
                    <a:pos x="44" y="12"/>
                  </a:cxn>
                  <a:cxn ang="0">
                    <a:pos x="40" y="2"/>
                  </a:cxn>
                  <a:cxn ang="0">
                    <a:pos x="38" y="0"/>
                  </a:cxn>
                  <a:cxn ang="0">
                    <a:pos x="32" y="10"/>
                  </a:cxn>
                  <a:cxn ang="0">
                    <a:pos x="22" y="6"/>
                  </a:cxn>
                  <a:cxn ang="0">
                    <a:pos x="12" y="6"/>
                  </a:cxn>
                  <a:cxn ang="0">
                    <a:pos x="0" y="8"/>
                  </a:cxn>
                </a:cxnLst>
                <a:rect l="0" t="0" r="r" b="b"/>
                <a:pathLst>
                  <a:path w="76" h="98">
                    <a:moveTo>
                      <a:pt x="0" y="8"/>
                    </a:moveTo>
                    <a:lnTo>
                      <a:pt x="0" y="8"/>
                    </a:lnTo>
                    <a:lnTo>
                      <a:pt x="0" y="8"/>
                    </a:lnTo>
                    <a:lnTo>
                      <a:pt x="0" y="12"/>
                    </a:lnTo>
                    <a:lnTo>
                      <a:pt x="4" y="18"/>
                    </a:lnTo>
                    <a:lnTo>
                      <a:pt x="12" y="30"/>
                    </a:lnTo>
                    <a:lnTo>
                      <a:pt x="12" y="30"/>
                    </a:lnTo>
                    <a:lnTo>
                      <a:pt x="16" y="36"/>
                    </a:lnTo>
                    <a:lnTo>
                      <a:pt x="22" y="38"/>
                    </a:lnTo>
                    <a:lnTo>
                      <a:pt x="22" y="38"/>
                    </a:lnTo>
                    <a:lnTo>
                      <a:pt x="26" y="42"/>
                    </a:lnTo>
                    <a:lnTo>
                      <a:pt x="28" y="46"/>
                    </a:lnTo>
                    <a:lnTo>
                      <a:pt x="30" y="54"/>
                    </a:lnTo>
                    <a:lnTo>
                      <a:pt x="30" y="54"/>
                    </a:lnTo>
                    <a:lnTo>
                      <a:pt x="34" y="62"/>
                    </a:lnTo>
                    <a:lnTo>
                      <a:pt x="36" y="68"/>
                    </a:lnTo>
                    <a:lnTo>
                      <a:pt x="36" y="68"/>
                    </a:lnTo>
                    <a:lnTo>
                      <a:pt x="52" y="82"/>
                    </a:lnTo>
                    <a:lnTo>
                      <a:pt x="52" y="82"/>
                    </a:lnTo>
                    <a:lnTo>
                      <a:pt x="60" y="92"/>
                    </a:lnTo>
                    <a:lnTo>
                      <a:pt x="60" y="92"/>
                    </a:lnTo>
                    <a:lnTo>
                      <a:pt x="68" y="96"/>
                    </a:lnTo>
                    <a:lnTo>
                      <a:pt x="74" y="98"/>
                    </a:lnTo>
                    <a:lnTo>
                      <a:pt x="76" y="98"/>
                    </a:lnTo>
                    <a:lnTo>
                      <a:pt x="76" y="98"/>
                    </a:lnTo>
                    <a:lnTo>
                      <a:pt x="74" y="94"/>
                    </a:lnTo>
                    <a:lnTo>
                      <a:pt x="72" y="92"/>
                    </a:lnTo>
                    <a:lnTo>
                      <a:pt x="72" y="92"/>
                    </a:lnTo>
                    <a:lnTo>
                      <a:pt x="70" y="88"/>
                    </a:lnTo>
                    <a:lnTo>
                      <a:pt x="66" y="84"/>
                    </a:lnTo>
                    <a:lnTo>
                      <a:pt x="66" y="84"/>
                    </a:lnTo>
                    <a:lnTo>
                      <a:pt x="58" y="80"/>
                    </a:lnTo>
                    <a:lnTo>
                      <a:pt x="54" y="78"/>
                    </a:lnTo>
                    <a:lnTo>
                      <a:pt x="52" y="76"/>
                    </a:lnTo>
                    <a:lnTo>
                      <a:pt x="52" y="76"/>
                    </a:lnTo>
                    <a:lnTo>
                      <a:pt x="50" y="72"/>
                    </a:lnTo>
                    <a:lnTo>
                      <a:pt x="50" y="70"/>
                    </a:lnTo>
                    <a:lnTo>
                      <a:pt x="50" y="66"/>
                    </a:lnTo>
                    <a:lnTo>
                      <a:pt x="50" y="66"/>
                    </a:lnTo>
                    <a:lnTo>
                      <a:pt x="54" y="64"/>
                    </a:lnTo>
                    <a:lnTo>
                      <a:pt x="56" y="62"/>
                    </a:lnTo>
                    <a:lnTo>
                      <a:pt x="58" y="60"/>
                    </a:lnTo>
                    <a:lnTo>
                      <a:pt x="58" y="60"/>
                    </a:lnTo>
                    <a:lnTo>
                      <a:pt x="56" y="58"/>
                    </a:lnTo>
                    <a:lnTo>
                      <a:pt x="54" y="54"/>
                    </a:lnTo>
                    <a:lnTo>
                      <a:pt x="54" y="54"/>
                    </a:lnTo>
                    <a:lnTo>
                      <a:pt x="44" y="38"/>
                    </a:lnTo>
                    <a:lnTo>
                      <a:pt x="44" y="38"/>
                    </a:lnTo>
                    <a:lnTo>
                      <a:pt x="42" y="32"/>
                    </a:lnTo>
                    <a:lnTo>
                      <a:pt x="44" y="26"/>
                    </a:lnTo>
                    <a:lnTo>
                      <a:pt x="44" y="26"/>
                    </a:lnTo>
                    <a:lnTo>
                      <a:pt x="44" y="12"/>
                    </a:lnTo>
                    <a:lnTo>
                      <a:pt x="42" y="4"/>
                    </a:lnTo>
                    <a:lnTo>
                      <a:pt x="40" y="2"/>
                    </a:lnTo>
                    <a:lnTo>
                      <a:pt x="38" y="0"/>
                    </a:lnTo>
                    <a:lnTo>
                      <a:pt x="38" y="0"/>
                    </a:lnTo>
                    <a:lnTo>
                      <a:pt x="32" y="10"/>
                    </a:lnTo>
                    <a:lnTo>
                      <a:pt x="32" y="10"/>
                    </a:lnTo>
                    <a:lnTo>
                      <a:pt x="28" y="6"/>
                    </a:lnTo>
                    <a:lnTo>
                      <a:pt x="22" y="6"/>
                    </a:lnTo>
                    <a:lnTo>
                      <a:pt x="22" y="6"/>
                    </a:lnTo>
                    <a:lnTo>
                      <a:pt x="12" y="6"/>
                    </a:lnTo>
                    <a:lnTo>
                      <a:pt x="0" y="8"/>
                    </a:lnTo>
                    <a:lnTo>
                      <a:pt x="0" y="8"/>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83" name="Freeform 182">
                <a:extLst>
                  <a:ext uri="{FF2B5EF4-FFF2-40B4-BE49-F238E27FC236}">
                    <a16:creationId xmlns:a16="http://schemas.microsoft.com/office/drawing/2014/main" id="{BEE721EC-0E8F-490C-95C9-CFA0AA779A07}"/>
                  </a:ext>
                </a:extLst>
              </p:cNvPr>
              <p:cNvSpPr>
                <a:spLocks/>
              </p:cNvSpPr>
              <p:nvPr/>
            </p:nvSpPr>
            <p:spPr bwMode="auto">
              <a:xfrm>
                <a:off x="2580234" y="6350270"/>
                <a:ext cx="148669" cy="60475"/>
              </a:xfrm>
              <a:custGeom>
                <a:avLst/>
                <a:gdLst/>
                <a:ahLst/>
                <a:cxnLst>
                  <a:cxn ang="0">
                    <a:pos x="112" y="0"/>
                  </a:cxn>
                  <a:cxn ang="0">
                    <a:pos x="102" y="4"/>
                  </a:cxn>
                  <a:cxn ang="0">
                    <a:pos x="90" y="6"/>
                  </a:cxn>
                  <a:cxn ang="0">
                    <a:pos x="88" y="8"/>
                  </a:cxn>
                  <a:cxn ang="0">
                    <a:pos x="86" y="6"/>
                  </a:cxn>
                  <a:cxn ang="0">
                    <a:pos x="74" y="6"/>
                  </a:cxn>
                  <a:cxn ang="0">
                    <a:pos x="62" y="26"/>
                  </a:cxn>
                  <a:cxn ang="0">
                    <a:pos x="56" y="28"/>
                  </a:cxn>
                  <a:cxn ang="0">
                    <a:pos x="50" y="28"/>
                  </a:cxn>
                  <a:cxn ang="0">
                    <a:pos x="48" y="22"/>
                  </a:cxn>
                  <a:cxn ang="0">
                    <a:pos x="44" y="18"/>
                  </a:cxn>
                  <a:cxn ang="0">
                    <a:pos x="40" y="16"/>
                  </a:cxn>
                  <a:cxn ang="0">
                    <a:pos x="30" y="18"/>
                  </a:cxn>
                  <a:cxn ang="0">
                    <a:pos x="30" y="22"/>
                  </a:cxn>
                  <a:cxn ang="0">
                    <a:pos x="28" y="24"/>
                  </a:cxn>
                  <a:cxn ang="0">
                    <a:pos x="20" y="22"/>
                  </a:cxn>
                  <a:cxn ang="0">
                    <a:pos x="8" y="36"/>
                  </a:cxn>
                  <a:cxn ang="0">
                    <a:pos x="2" y="42"/>
                  </a:cxn>
                  <a:cxn ang="0">
                    <a:pos x="0" y="46"/>
                  </a:cxn>
                  <a:cxn ang="0">
                    <a:pos x="2" y="48"/>
                  </a:cxn>
                  <a:cxn ang="0">
                    <a:pos x="10" y="44"/>
                  </a:cxn>
                  <a:cxn ang="0">
                    <a:pos x="32" y="32"/>
                  </a:cxn>
                  <a:cxn ang="0">
                    <a:pos x="40" y="30"/>
                  </a:cxn>
                  <a:cxn ang="0">
                    <a:pos x="48" y="34"/>
                  </a:cxn>
                  <a:cxn ang="0">
                    <a:pos x="52" y="36"/>
                  </a:cxn>
                  <a:cxn ang="0">
                    <a:pos x="58" y="36"/>
                  </a:cxn>
                  <a:cxn ang="0">
                    <a:pos x="66" y="34"/>
                  </a:cxn>
                  <a:cxn ang="0">
                    <a:pos x="80" y="30"/>
                  </a:cxn>
                  <a:cxn ang="0">
                    <a:pos x="90" y="28"/>
                  </a:cxn>
                  <a:cxn ang="0">
                    <a:pos x="90" y="26"/>
                  </a:cxn>
                  <a:cxn ang="0">
                    <a:pos x="94" y="18"/>
                  </a:cxn>
                  <a:cxn ang="0">
                    <a:pos x="96" y="16"/>
                  </a:cxn>
                  <a:cxn ang="0">
                    <a:pos x="106" y="12"/>
                  </a:cxn>
                  <a:cxn ang="0">
                    <a:pos x="110" y="12"/>
                  </a:cxn>
                  <a:cxn ang="0">
                    <a:pos x="114" y="12"/>
                  </a:cxn>
                  <a:cxn ang="0">
                    <a:pos x="118" y="6"/>
                  </a:cxn>
                  <a:cxn ang="0">
                    <a:pos x="116" y="0"/>
                  </a:cxn>
                  <a:cxn ang="0">
                    <a:pos x="112" y="0"/>
                  </a:cxn>
                </a:cxnLst>
                <a:rect l="0" t="0" r="r" b="b"/>
                <a:pathLst>
                  <a:path w="118" h="48">
                    <a:moveTo>
                      <a:pt x="112" y="0"/>
                    </a:moveTo>
                    <a:lnTo>
                      <a:pt x="112" y="0"/>
                    </a:lnTo>
                    <a:lnTo>
                      <a:pt x="108" y="0"/>
                    </a:lnTo>
                    <a:lnTo>
                      <a:pt x="102" y="4"/>
                    </a:lnTo>
                    <a:lnTo>
                      <a:pt x="102" y="4"/>
                    </a:lnTo>
                    <a:lnTo>
                      <a:pt x="90" y="6"/>
                    </a:lnTo>
                    <a:lnTo>
                      <a:pt x="90" y="6"/>
                    </a:lnTo>
                    <a:lnTo>
                      <a:pt x="88" y="8"/>
                    </a:lnTo>
                    <a:lnTo>
                      <a:pt x="86" y="6"/>
                    </a:lnTo>
                    <a:lnTo>
                      <a:pt x="86" y="6"/>
                    </a:lnTo>
                    <a:lnTo>
                      <a:pt x="80" y="6"/>
                    </a:lnTo>
                    <a:lnTo>
                      <a:pt x="74" y="6"/>
                    </a:lnTo>
                    <a:lnTo>
                      <a:pt x="72" y="20"/>
                    </a:lnTo>
                    <a:lnTo>
                      <a:pt x="62" y="26"/>
                    </a:lnTo>
                    <a:lnTo>
                      <a:pt x="62" y="26"/>
                    </a:lnTo>
                    <a:lnTo>
                      <a:pt x="56" y="28"/>
                    </a:lnTo>
                    <a:lnTo>
                      <a:pt x="52" y="28"/>
                    </a:lnTo>
                    <a:lnTo>
                      <a:pt x="50" y="28"/>
                    </a:lnTo>
                    <a:lnTo>
                      <a:pt x="50" y="28"/>
                    </a:lnTo>
                    <a:lnTo>
                      <a:pt x="48" y="22"/>
                    </a:lnTo>
                    <a:lnTo>
                      <a:pt x="48" y="22"/>
                    </a:lnTo>
                    <a:lnTo>
                      <a:pt x="44" y="18"/>
                    </a:lnTo>
                    <a:lnTo>
                      <a:pt x="40" y="16"/>
                    </a:lnTo>
                    <a:lnTo>
                      <a:pt x="40" y="16"/>
                    </a:lnTo>
                    <a:lnTo>
                      <a:pt x="36" y="16"/>
                    </a:lnTo>
                    <a:lnTo>
                      <a:pt x="30" y="18"/>
                    </a:lnTo>
                    <a:lnTo>
                      <a:pt x="30" y="18"/>
                    </a:lnTo>
                    <a:lnTo>
                      <a:pt x="30" y="22"/>
                    </a:lnTo>
                    <a:lnTo>
                      <a:pt x="28" y="24"/>
                    </a:lnTo>
                    <a:lnTo>
                      <a:pt x="28" y="24"/>
                    </a:lnTo>
                    <a:lnTo>
                      <a:pt x="20" y="22"/>
                    </a:lnTo>
                    <a:lnTo>
                      <a:pt x="20" y="22"/>
                    </a:lnTo>
                    <a:lnTo>
                      <a:pt x="8" y="36"/>
                    </a:lnTo>
                    <a:lnTo>
                      <a:pt x="8" y="36"/>
                    </a:lnTo>
                    <a:lnTo>
                      <a:pt x="2" y="42"/>
                    </a:lnTo>
                    <a:lnTo>
                      <a:pt x="2" y="42"/>
                    </a:lnTo>
                    <a:lnTo>
                      <a:pt x="0" y="46"/>
                    </a:lnTo>
                    <a:lnTo>
                      <a:pt x="0" y="46"/>
                    </a:lnTo>
                    <a:lnTo>
                      <a:pt x="2" y="48"/>
                    </a:lnTo>
                    <a:lnTo>
                      <a:pt x="2" y="48"/>
                    </a:lnTo>
                    <a:lnTo>
                      <a:pt x="6" y="46"/>
                    </a:lnTo>
                    <a:lnTo>
                      <a:pt x="10" y="44"/>
                    </a:lnTo>
                    <a:lnTo>
                      <a:pt x="10" y="44"/>
                    </a:lnTo>
                    <a:lnTo>
                      <a:pt x="32" y="32"/>
                    </a:lnTo>
                    <a:lnTo>
                      <a:pt x="32" y="32"/>
                    </a:lnTo>
                    <a:lnTo>
                      <a:pt x="40" y="30"/>
                    </a:lnTo>
                    <a:lnTo>
                      <a:pt x="46" y="32"/>
                    </a:lnTo>
                    <a:lnTo>
                      <a:pt x="48" y="34"/>
                    </a:lnTo>
                    <a:lnTo>
                      <a:pt x="48" y="34"/>
                    </a:lnTo>
                    <a:lnTo>
                      <a:pt x="52" y="36"/>
                    </a:lnTo>
                    <a:lnTo>
                      <a:pt x="52" y="36"/>
                    </a:lnTo>
                    <a:lnTo>
                      <a:pt x="58" y="36"/>
                    </a:lnTo>
                    <a:lnTo>
                      <a:pt x="66" y="34"/>
                    </a:lnTo>
                    <a:lnTo>
                      <a:pt x="66" y="34"/>
                    </a:lnTo>
                    <a:lnTo>
                      <a:pt x="80" y="30"/>
                    </a:lnTo>
                    <a:lnTo>
                      <a:pt x="80" y="30"/>
                    </a:lnTo>
                    <a:lnTo>
                      <a:pt x="86" y="30"/>
                    </a:lnTo>
                    <a:lnTo>
                      <a:pt x="90" y="28"/>
                    </a:lnTo>
                    <a:lnTo>
                      <a:pt x="90" y="26"/>
                    </a:lnTo>
                    <a:lnTo>
                      <a:pt x="90" y="26"/>
                    </a:lnTo>
                    <a:lnTo>
                      <a:pt x="92" y="20"/>
                    </a:lnTo>
                    <a:lnTo>
                      <a:pt x="94" y="18"/>
                    </a:lnTo>
                    <a:lnTo>
                      <a:pt x="96" y="16"/>
                    </a:lnTo>
                    <a:lnTo>
                      <a:pt x="96" y="16"/>
                    </a:lnTo>
                    <a:lnTo>
                      <a:pt x="100" y="12"/>
                    </a:lnTo>
                    <a:lnTo>
                      <a:pt x="106" y="12"/>
                    </a:lnTo>
                    <a:lnTo>
                      <a:pt x="106" y="12"/>
                    </a:lnTo>
                    <a:lnTo>
                      <a:pt x="110" y="12"/>
                    </a:lnTo>
                    <a:lnTo>
                      <a:pt x="114" y="12"/>
                    </a:lnTo>
                    <a:lnTo>
                      <a:pt x="114" y="12"/>
                    </a:lnTo>
                    <a:lnTo>
                      <a:pt x="116" y="10"/>
                    </a:lnTo>
                    <a:lnTo>
                      <a:pt x="118" y="6"/>
                    </a:lnTo>
                    <a:lnTo>
                      <a:pt x="118" y="2"/>
                    </a:lnTo>
                    <a:lnTo>
                      <a:pt x="116" y="0"/>
                    </a:lnTo>
                    <a:lnTo>
                      <a:pt x="116" y="0"/>
                    </a:lnTo>
                    <a:lnTo>
                      <a:pt x="112" y="0"/>
                    </a:lnTo>
                    <a:lnTo>
                      <a:pt x="112" y="0"/>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84" name="Freeform 183">
                <a:extLst>
                  <a:ext uri="{FF2B5EF4-FFF2-40B4-BE49-F238E27FC236}">
                    <a16:creationId xmlns:a16="http://schemas.microsoft.com/office/drawing/2014/main" id="{A188BC64-B635-43F9-A926-D5D44ED0FF2E}"/>
                  </a:ext>
                </a:extLst>
              </p:cNvPr>
              <p:cNvSpPr>
                <a:spLocks/>
              </p:cNvSpPr>
              <p:nvPr/>
            </p:nvSpPr>
            <p:spPr bwMode="auto">
              <a:xfrm>
                <a:off x="3149711" y="6156245"/>
                <a:ext cx="100792" cy="118431"/>
              </a:xfrm>
              <a:custGeom>
                <a:avLst/>
                <a:gdLst/>
                <a:ahLst/>
                <a:cxnLst>
                  <a:cxn ang="0">
                    <a:pos x="66" y="2"/>
                  </a:cxn>
                  <a:cxn ang="0">
                    <a:pos x="68" y="6"/>
                  </a:cxn>
                  <a:cxn ang="0">
                    <a:pos x="62" y="10"/>
                  </a:cxn>
                  <a:cxn ang="0">
                    <a:pos x="52" y="20"/>
                  </a:cxn>
                  <a:cxn ang="0">
                    <a:pos x="38" y="26"/>
                  </a:cxn>
                  <a:cxn ang="0">
                    <a:pos x="32" y="30"/>
                  </a:cxn>
                  <a:cxn ang="0">
                    <a:pos x="26" y="32"/>
                  </a:cxn>
                  <a:cxn ang="0">
                    <a:pos x="10" y="48"/>
                  </a:cxn>
                  <a:cxn ang="0">
                    <a:pos x="0" y="60"/>
                  </a:cxn>
                  <a:cxn ang="0">
                    <a:pos x="0" y="60"/>
                  </a:cxn>
                  <a:cxn ang="0">
                    <a:pos x="0" y="60"/>
                  </a:cxn>
                  <a:cxn ang="0">
                    <a:pos x="6" y="72"/>
                  </a:cxn>
                  <a:cxn ang="0">
                    <a:pos x="6" y="78"/>
                  </a:cxn>
                  <a:cxn ang="0">
                    <a:pos x="8" y="82"/>
                  </a:cxn>
                  <a:cxn ang="0">
                    <a:pos x="16" y="94"/>
                  </a:cxn>
                  <a:cxn ang="0">
                    <a:pos x="20" y="94"/>
                  </a:cxn>
                  <a:cxn ang="0">
                    <a:pos x="24" y="94"/>
                  </a:cxn>
                  <a:cxn ang="0">
                    <a:pos x="28" y="92"/>
                  </a:cxn>
                  <a:cxn ang="0">
                    <a:pos x="46" y="82"/>
                  </a:cxn>
                  <a:cxn ang="0">
                    <a:pos x="52" y="80"/>
                  </a:cxn>
                  <a:cxn ang="0">
                    <a:pos x="58" y="78"/>
                  </a:cxn>
                  <a:cxn ang="0">
                    <a:pos x="66" y="68"/>
                  </a:cxn>
                  <a:cxn ang="0">
                    <a:pos x="66" y="66"/>
                  </a:cxn>
                  <a:cxn ang="0">
                    <a:pos x="68" y="62"/>
                  </a:cxn>
                  <a:cxn ang="0">
                    <a:pos x="68" y="62"/>
                  </a:cxn>
                  <a:cxn ang="0">
                    <a:pos x="70" y="56"/>
                  </a:cxn>
                  <a:cxn ang="0">
                    <a:pos x="68" y="50"/>
                  </a:cxn>
                  <a:cxn ang="0">
                    <a:pos x="66" y="42"/>
                  </a:cxn>
                  <a:cxn ang="0">
                    <a:pos x="72" y="34"/>
                  </a:cxn>
                  <a:cxn ang="0">
                    <a:pos x="80" y="24"/>
                  </a:cxn>
                  <a:cxn ang="0">
                    <a:pos x="80" y="20"/>
                  </a:cxn>
                  <a:cxn ang="0">
                    <a:pos x="72" y="8"/>
                  </a:cxn>
                  <a:cxn ang="0">
                    <a:pos x="72" y="2"/>
                  </a:cxn>
                  <a:cxn ang="0">
                    <a:pos x="68" y="0"/>
                  </a:cxn>
                </a:cxnLst>
                <a:rect l="0" t="0" r="r" b="b"/>
                <a:pathLst>
                  <a:path w="80" h="94">
                    <a:moveTo>
                      <a:pt x="68" y="0"/>
                    </a:moveTo>
                    <a:lnTo>
                      <a:pt x="66" y="2"/>
                    </a:lnTo>
                    <a:lnTo>
                      <a:pt x="66" y="2"/>
                    </a:lnTo>
                    <a:lnTo>
                      <a:pt x="68" y="6"/>
                    </a:lnTo>
                    <a:lnTo>
                      <a:pt x="66" y="6"/>
                    </a:lnTo>
                    <a:lnTo>
                      <a:pt x="62" y="10"/>
                    </a:lnTo>
                    <a:lnTo>
                      <a:pt x="62" y="10"/>
                    </a:lnTo>
                    <a:lnTo>
                      <a:pt x="52" y="20"/>
                    </a:lnTo>
                    <a:lnTo>
                      <a:pt x="52" y="20"/>
                    </a:lnTo>
                    <a:lnTo>
                      <a:pt x="38" y="26"/>
                    </a:lnTo>
                    <a:lnTo>
                      <a:pt x="38" y="26"/>
                    </a:lnTo>
                    <a:lnTo>
                      <a:pt x="32" y="30"/>
                    </a:lnTo>
                    <a:lnTo>
                      <a:pt x="26" y="32"/>
                    </a:lnTo>
                    <a:lnTo>
                      <a:pt x="26" y="32"/>
                    </a:lnTo>
                    <a:lnTo>
                      <a:pt x="18" y="40"/>
                    </a:lnTo>
                    <a:lnTo>
                      <a:pt x="10" y="48"/>
                    </a:lnTo>
                    <a:lnTo>
                      <a:pt x="10" y="48"/>
                    </a:lnTo>
                    <a:lnTo>
                      <a:pt x="0" y="60"/>
                    </a:lnTo>
                    <a:lnTo>
                      <a:pt x="0" y="60"/>
                    </a:lnTo>
                    <a:lnTo>
                      <a:pt x="0" y="60"/>
                    </a:lnTo>
                    <a:lnTo>
                      <a:pt x="0" y="60"/>
                    </a:lnTo>
                    <a:lnTo>
                      <a:pt x="0" y="60"/>
                    </a:lnTo>
                    <a:lnTo>
                      <a:pt x="4" y="66"/>
                    </a:lnTo>
                    <a:lnTo>
                      <a:pt x="6" y="72"/>
                    </a:lnTo>
                    <a:lnTo>
                      <a:pt x="6" y="72"/>
                    </a:lnTo>
                    <a:lnTo>
                      <a:pt x="6" y="78"/>
                    </a:lnTo>
                    <a:lnTo>
                      <a:pt x="8" y="82"/>
                    </a:lnTo>
                    <a:lnTo>
                      <a:pt x="8" y="82"/>
                    </a:lnTo>
                    <a:lnTo>
                      <a:pt x="12" y="90"/>
                    </a:lnTo>
                    <a:lnTo>
                      <a:pt x="16" y="94"/>
                    </a:lnTo>
                    <a:lnTo>
                      <a:pt x="20" y="94"/>
                    </a:lnTo>
                    <a:lnTo>
                      <a:pt x="20" y="94"/>
                    </a:lnTo>
                    <a:lnTo>
                      <a:pt x="22" y="94"/>
                    </a:lnTo>
                    <a:lnTo>
                      <a:pt x="24" y="94"/>
                    </a:lnTo>
                    <a:lnTo>
                      <a:pt x="28" y="92"/>
                    </a:lnTo>
                    <a:lnTo>
                      <a:pt x="28" y="92"/>
                    </a:lnTo>
                    <a:lnTo>
                      <a:pt x="38" y="86"/>
                    </a:lnTo>
                    <a:lnTo>
                      <a:pt x="46" y="82"/>
                    </a:lnTo>
                    <a:lnTo>
                      <a:pt x="46" y="82"/>
                    </a:lnTo>
                    <a:lnTo>
                      <a:pt x="52" y="80"/>
                    </a:lnTo>
                    <a:lnTo>
                      <a:pt x="58" y="78"/>
                    </a:lnTo>
                    <a:lnTo>
                      <a:pt x="58" y="78"/>
                    </a:lnTo>
                    <a:lnTo>
                      <a:pt x="62" y="74"/>
                    </a:lnTo>
                    <a:lnTo>
                      <a:pt x="66" y="68"/>
                    </a:lnTo>
                    <a:lnTo>
                      <a:pt x="66" y="68"/>
                    </a:lnTo>
                    <a:lnTo>
                      <a:pt x="66" y="66"/>
                    </a:lnTo>
                    <a:lnTo>
                      <a:pt x="68" y="62"/>
                    </a:lnTo>
                    <a:lnTo>
                      <a:pt x="68" y="62"/>
                    </a:lnTo>
                    <a:lnTo>
                      <a:pt x="68" y="62"/>
                    </a:lnTo>
                    <a:lnTo>
                      <a:pt x="68" y="62"/>
                    </a:lnTo>
                    <a:lnTo>
                      <a:pt x="70" y="60"/>
                    </a:lnTo>
                    <a:lnTo>
                      <a:pt x="70" y="56"/>
                    </a:lnTo>
                    <a:lnTo>
                      <a:pt x="68" y="50"/>
                    </a:lnTo>
                    <a:lnTo>
                      <a:pt x="68" y="50"/>
                    </a:lnTo>
                    <a:lnTo>
                      <a:pt x="66" y="42"/>
                    </a:lnTo>
                    <a:lnTo>
                      <a:pt x="66" y="42"/>
                    </a:lnTo>
                    <a:lnTo>
                      <a:pt x="68" y="38"/>
                    </a:lnTo>
                    <a:lnTo>
                      <a:pt x="72" y="34"/>
                    </a:lnTo>
                    <a:lnTo>
                      <a:pt x="76" y="30"/>
                    </a:lnTo>
                    <a:lnTo>
                      <a:pt x="80" y="24"/>
                    </a:lnTo>
                    <a:lnTo>
                      <a:pt x="80" y="24"/>
                    </a:lnTo>
                    <a:lnTo>
                      <a:pt x="80" y="20"/>
                    </a:lnTo>
                    <a:lnTo>
                      <a:pt x="78" y="16"/>
                    </a:lnTo>
                    <a:lnTo>
                      <a:pt x="72" y="8"/>
                    </a:lnTo>
                    <a:lnTo>
                      <a:pt x="72" y="8"/>
                    </a:lnTo>
                    <a:lnTo>
                      <a:pt x="72" y="2"/>
                    </a:lnTo>
                    <a:lnTo>
                      <a:pt x="70" y="0"/>
                    </a:lnTo>
                    <a:lnTo>
                      <a:pt x="68" y="0"/>
                    </a:lnTo>
                    <a:lnTo>
                      <a:pt x="68" y="0"/>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85" name="Freeform 184">
                <a:extLst>
                  <a:ext uri="{FF2B5EF4-FFF2-40B4-BE49-F238E27FC236}">
                    <a16:creationId xmlns:a16="http://schemas.microsoft.com/office/drawing/2014/main" id="{7058C00E-5885-4EDD-9EDB-CCEC86225BB0}"/>
                  </a:ext>
                </a:extLst>
              </p:cNvPr>
              <p:cNvSpPr>
                <a:spLocks/>
              </p:cNvSpPr>
              <p:nvPr/>
            </p:nvSpPr>
            <p:spPr bwMode="auto">
              <a:xfrm>
                <a:off x="2813468" y="6310462"/>
                <a:ext cx="57956" cy="45357"/>
              </a:xfrm>
              <a:custGeom>
                <a:avLst/>
                <a:gdLst/>
                <a:ahLst/>
                <a:cxnLst>
                  <a:cxn ang="0">
                    <a:pos x="8" y="20"/>
                  </a:cxn>
                  <a:cxn ang="0">
                    <a:pos x="10" y="22"/>
                  </a:cxn>
                  <a:cxn ang="0">
                    <a:pos x="12" y="26"/>
                  </a:cxn>
                  <a:cxn ang="0">
                    <a:pos x="16" y="28"/>
                  </a:cxn>
                  <a:cxn ang="0">
                    <a:pos x="20" y="32"/>
                  </a:cxn>
                  <a:cxn ang="0">
                    <a:pos x="22" y="34"/>
                  </a:cxn>
                  <a:cxn ang="0">
                    <a:pos x="26" y="32"/>
                  </a:cxn>
                  <a:cxn ang="0">
                    <a:pos x="28" y="32"/>
                  </a:cxn>
                  <a:cxn ang="0">
                    <a:pos x="30" y="30"/>
                  </a:cxn>
                  <a:cxn ang="0">
                    <a:pos x="36" y="30"/>
                  </a:cxn>
                  <a:cxn ang="0">
                    <a:pos x="40" y="30"/>
                  </a:cxn>
                  <a:cxn ang="0">
                    <a:pos x="44" y="26"/>
                  </a:cxn>
                  <a:cxn ang="0">
                    <a:pos x="42" y="26"/>
                  </a:cxn>
                  <a:cxn ang="0">
                    <a:pos x="42" y="22"/>
                  </a:cxn>
                  <a:cxn ang="0">
                    <a:pos x="42" y="20"/>
                  </a:cxn>
                  <a:cxn ang="0">
                    <a:pos x="46" y="14"/>
                  </a:cxn>
                  <a:cxn ang="0">
                    <a:pos x="44" y="12"/>
                  </a:cxn>
                  <a:cxn ang="0">
                    <a:pos x="42" y="10"/>
                  </a:cxn>
                  <a:cxn ang="0">
                    <a:pos x="40" y="10"/>
                  </a:cxn>
                  <a:cxn ang="0">
                    <a:pos x="36" y="8"/>
                  </a:cxn>
                  <a:cxn ang="0">
                    <a:pos x="32" y="4"/>
                  </a:cxn>
                  <a:cxn ang="0">
                    <a:pos x="28" y="2"/>
                  </a:cxn>
                  <a:cxn ang="0">
                    <a:pos x="24" y="2"/>
                  </a:cxn>
                  <a:cxn ang="0">
                    <a:pos x="20" y="2"/>
                  </a:cxn>
                  <a:cxn ang="0">
                    <a:pos x="18" y="4"/>
                  </a:cxn>
                  <a:cxn ang="0">
                    <a:pos x="14" y="2"/>
                  </a:cxn>
                  <a:cxn ang="0">
                    <a:pos x="6" y="0"/>
                  </a:cxn>
                  <a:cxn ang="0">
                    <a:pos x="0" y="0"/>
                  </a:cxn>
                  <a:cxn ang="0">
                    <a:pos x="0" y="2"/>
                  </a:cxn>
                  <a:cxn ang="0">
                    <a:pos x="0" y="8"/>
                  </a:cxn>
                  <a:cxn ang="0">
                    <a:pos x="0" y="14"/>
                  </a:cxn>
                  <a:cxn ang="0">
                    <a:pos x="4" y="18"/>
                  </a:cxn>
                  <a:cxn ang="0">
                    <a:pos x="8" y="20"/>
                  </a:cxn>
                </a:cxnLst>
                <a:rect l="0" t="0" r="r" b="b"/>
                <a:pathLst>
                  <a:path w="46" h="36">
                    <a:moveTo>
                      <a:pt x="8" y="20"/>
                    </a:moveTo>
                    <a:lnTo>
                      <a:pt x="8" y="20"/>
                    </a:lnTo>
                    <a:lnTo>
                      <a:pt x="10" y="22"/>
                    </a:lnTo>
                    <a:lnTo>
                      <a:pt x="10" y="22"/>
                    </a:lnTo>
                    <a:lnTo>
                      <a:pt x="12" y="24"/>
                    </a:lnTo>
                    <a:lnTo>
                      <a:pt x="12" y="26"/>
                    </a:lnTo>
                    <a:lnTo>
                      <a:pt x="14" y="28"/>
                    </a:lnTo>
                    <a:lnTo>
                      <a:pt x="16" y="28"/>
                    </a:lnTo>
                    <a:lnTo>
                      <a:pt x="16" y="28"/>
                    </a:lnTo>
                    <a:lnTo>
                      <a:pt x="20" y="32"/>
                    </a:lnTo>
                    <a:lnTo>
                      <a:pt x="20" y="32"/>
                    </a:lnTo>
                    <a:lnTo>
                      <a:pt x="22" y="34"/>
                    </a:lnTo>
                    <a:lnTo>
                      <a:pt x="24" y="36"/>
                    </a:lnTo>
                    <a:lnTo>
                      <a:pt x="26" y="32"/>
                    </a:lnTo>
                    <a:lnTo>
                      <a:pt x="26" y="32"/>
                    </a:lnTo>
                    <a:lnTo>
                      <a:pt x="28" y="32"/>
                    </a:lnTo>
                    <a:lnTo>
                      <a:pt x="28" y="32"/>
                    </a:lnTo>
                    <a:lnTo>
                      <a:pt x="30" y="30"/>
                    </a:lnTo>
                    <a:lnTo>
                      <a:pt x="30" y="30"/>
                    </a:lnTo>
                    <a:lnTo>
                      <a:pt x="36" y="30"/>
                    </a:lnTo>
                    <a:lnTo>
                      <a:pt x="36" y="30"/>
                    </a:lnTo>
                    <a:lnTo>
                      <a:pt x="40" y="30"/>
                    </a:lnTo>
                    <a:lnTo>
                      <a:pt x="40" y="30"/>
                    </a:lnTo>
                    <a:lnTo>
                      <a:pt x="44" y="26"/>
                    </a:lnTo>
                    <a:lnTo>
                      <a:pt x="44" y="26"/>
                    </a:lnTo>
                    <a:lnTo>
                      <a:pt x="42" y="26"/>
                    </a:lnTo>
                    <a:lnTo>
                      <a:pt x="42" y="26"/>
                    </a:lnTo>
                    <a:lnTo>
                      <a:pt x="42" y="22"/>
                    </a:lnTo>
                    <a:lnTo>
                      <a:pt x="42" y="20"/>
                    </a:lnTo>
                    <a:lnTo>
                      <a:pt x="42" y="20"/>
                    </a:lnTo>
                    <a:lnTo>
                      <a:pt x="44" y="16"/>
                    </a:lnTo>
                    <a:lnTo>
                      <a:pt x="46" y="14"/>
                    </a:lnTo>
                    <a:lnTo>
                      <a:pt x="46" y="14"/>
                    </a:lnTo>
                    <a:lnTo>
                      <a:pt x="44" y="12"/>
                    </a:lnTo>
                    <a:lnTo>
                      <a:pt x="44" y="12"/>
                    </a:lnTo>
                    <a:lnTo>
                      <a:pt x="42" y="10"/>
                    </a:lnTo>
                    <a:lnTo>
                      <a:pt x="40" y="10"/>
                    </a:lnTo>
                    <a:lnTo>
                      <a:pt x="40" y="10"/>
                    </a:lnTo>
                    <a:lnTo>
                      <a:pt x="36" y="8"/>
                    </a:lnTo>
                    <a:lnTo>
                      <a:pt x="36" y="8"/>
                    </a:lnTo>
                    <a:lnTo>
                      <a:pt x="32" y="4"/>
                    </a:lnTo>
                    <a:lnTo>
                      <a:pt x="32" y="4"/>
                    </a:lnTo>
                    <a:lnTo>
                      <a:pt x="32" y="2"/>
                    </a:lnTo>
                    <a:lnTo>
                      <a:pt x="28" y="2"/>
                    </a:lnTo>
                    <a:lnTo>
                      <a:pt x="28" y="2"/>
                    </a:lnTo>
                    <a:lnTo>
                      <a:pt x="24" y="2"/>
                    </a:lnTo>
                    <a:lnTo>
                      <a:pt x="24" y="2"/>
                    </a:lnTo>
                    <a:lnTo>
                      <a:pt x="20" y="2"/>
                    </a:lnTo>
                    <a:lnTo>
                      <a:pt x="20" y="2"/>
                    </a:lnTo>
                    <a:lnTo>
                      <a:pt x="18" y="4"/>
                    </a:lnTo>
                    <a:lnTo>
                      <a:pt x="14" y="2"/>
                    </a:lnTo>
                    <a:lnTo>
                      <a:pt x="14" y="2"/>
                    </a:lnTo>
                    <a:lnTo>
                      <a:pt x="6" y="0"/>
                    </a:lnTo>
                    <a:lnTo>
                      <a:pt x="6" y="0"/>
                    </a:lnTo>
                    <a:lnTo>
                      <a:pt x="0" y="0"/>
                    </a:lnTo>
                    <a:lnTo>
                      <a:pt x="0" y="0"/>
                    </a:lnTo>
                    <a:lnTo>
                      <a:pt x="0" y="2"/>
                    </a:lnTo>
                    <a:lnTo>
                      <a:pt x="0" y="2"/>
                    </a:lnTo>
                    <a:lnTo>
                      <a:pt x="0" y="8"/>
                    </a:lnTo>
                    <a:lnTo>
                      <a:pt x="0" y="8"/>
                    </a:lnTo>
                    <a:lnTo>
                      <a:pt x="0" y="14"/>
                    </a:lnTo>
                    <a:lnTo>
                      <a:pt x="0" y="14"/>
                    </a:lnTo>
                    <a:lnTo>
                      <a:pt x="4" y="18"/>
                    </a:lnTo>
                    <a:lnTo>
                      <a:pt x="4" y="18"/>
                    </a:lnTo>
                    <a:lnTo>
                      <a:pt x="8" y="20"/>
                    </a:lnTo>
                    <a:lnTo>
                      <a:pt x="8" y="20"/>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86" name="Freeform 185">
                <a:extLst>
                  <a:ext uri="{FF2B5EF4-FFF2-40B4-BE49-F238E27FC236}">
                    <a16:creationId xmlns:a16="http://schemas.microsoft.com/office/drawing/2014/main" id="{17D6A4FF-48C2-41DA-AA8A-7B541526BBE4}"/>
                  </a:ext>
                </a:extLst>
              </p:cNvPr>
              <p:cNvSpPr>
                <a:spLocks/>
              </p:cNvSpPr>
              <p:nvPr/>
            </p:nvSpPr>
            <p:spPr bwMode="auto">
              <a:xfrm>
                <a:off x="4207276" y="2883140"/>
                <a:ext cx="937369" cy="481284"/>
              </a:xfrm>
              <a:custGeom>
                <a:avLst/>
                <a:gdLst/>
                <a:ahLst/>
                <a:cxnLst>
                  <a:cxn ang="0">
                    <a:pos x="744" y="382"/>
                  </a:cxn>
                  <a:cxn ang="0">
                    <a:pos x="734" y="362"/>
                  </a:cxn>
                  <a:cxn ang="0">
                    <a:pos x="716" y="338"/>
                  </a:cxn>
                  <a:cxn ang="0">
                    <a:pos x="714" y="314"/>
                  </a:cxn>
                  <a:cxn ang="0">
                    <a:pos x="698" y="294"/>
                  </a:cxn>
                  <a:cxn ang="0">
                    <a:pos x="702" y="270"/>
                  </a:cxn>
                  <a:cxn ang="0">
                    <a:pos x="686" y="258"/>
                  </a:cxn>
                  <a:cxn ang="0">
                    <a:pos x="696" y="224"/>
                  </a:cxn>
                  <a:cxn ang="0">
                    <a:pos x="680" y="202"/>
                  </a:cxn>
                  <a:cxn ang="0">
                    <a:pos x="676" y="164"/>
                  </a:cxn>
                  <a:cxn ang="0">
                    <a:pos x="658" y="100"/>
                  </a:cxn>
                  <a:cxn ang="0">
                    <a:pos x="644" y="98"/>
                  </a:cxn>
                  <a:cxn ang="0">
                    <a:pos x="640" y="74"/>
                  </a:cxn>
                  <a:cxn ang="0">
                    <a:pos x="642" y="68"/>
                  </a:cxn>
                  <a:cxn ang="0">
                    <a:pos x="572" y="42"/>
                  </a:cxn>
                  <a:cxn ang="0">
                    <a:pos x="518" y="52"/>
                  </a:cxn>
                  <a:cxn ang="0">
                    <a:pos x="468" y="24"/>
                  </a:cxn>
                  <a:cxn ang="0">
                    <a:pos x="22" y="0"/>
                  </a:cxn>
                  <a:cxn ang="0">
                    <a:pos x="0" y="220"/>
                  </a:cxn>
                  <a:cxn ang="0">
                    <a:pos x="170" y="246"/>
                  </a:cxn>
                  <a:cxn ang="0">
                    <a:pos x="164" y="356"/>
                  </a:cxn>
                  <a:cxn ang="0">
                    <a:pos x="744" y="382"/>
                  </a:cxn>
                </a:cxnLst>
                <a:rect l="0" t="0" r="r" b="b"/>
                <a:pathLst>
                  <a:path w="744" h="382">
                    <a:moveTo>
                      <a:pt x="744" y="382"/>
                    </a:moveTo>
                    <a:lnTo>
                      <a:pt x="734" y="362"/>
                    </a:lnTo>
                    <a:lnTo>
                      <a:pt x="716" y="338"/>
                    </a:lnTo>
                    <a:lnTo>
                      <a:pt x="714" y="314"/>
                    </a:lnTo>
                    <a:lnTo>
                      <a:pt x="698" y="294"/>
                    </a:lnTo>
                    <a:lnTo>
                      <a:pt x="702" y="270"/>
                    </a:lnTo>
                    <a:lnTo>
                      <a:pt x="686" y="258"/>
                    </a:lnTo>
                    <a:lnTo>
                      <a:pt x="696" y="224"/>
                    </a:lnTo>
                    <a:lnTo>
                      <a:pt x="680" y="202"/>
                    </a:lnTo>
                    <a:lnTo>
                      <a:pt x="676" y="164"/>
                    </a:lnTo>
                    <a:lnTo>
                      <a:pt x="658" y="100"/>
                    </a:lnTo>
                    <a:lnTo>
                      <a:pt x="644" y="98"/>
                    </a:lnTo>
                    <a:lnTo>
                      <a:pt x="640" y="74"/>
                    </a:lnTo>
                    <a:lnTo>
                      <a:pt x="642" y="68"/>
                    </a:lnTo>
                    <a:lnTo>
                      <a:pt x="572" y="42"/>
                    </a:lnTo>
                    <a:lnTo>
                      <a:pt x="518" y="52"/>
                    </a:lnTo>
                    <a:lnTo>
                      <a:pt x="468" y="24"/>
                    </a:lnTo>
                    <a:lnTo>
                      <a:pt x="22" y="0"/>
                    </a:lnTo>
                    <a:lnTo>
                      <a:pt x="0" y="220"/>
                    </a:lnTo>
                    <a:lnTo>
                      <a:pt x="170" y="246"/>
                    </a:lnTo>
                    <a:lnTo>
                      <a:pt x="164" y="356"/>
                    </a:lnTo>
                    <a:lnTo>
                      <a:pt x="744" y="382"/>
                    </a:lnTo>
                    <a:close/>
                  </a:path>
                </a:pathLst>
              </a:custGeom>
              <a:solidFill>
                <a:srgbClr val="92D050"/>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87" name="Freeform 186">
                <a:extLst>
                  <a:ext uri="{FF2B5EF4-FFF2-40B4-BE49-F238E27FC236}">
                    <a16:creationId xmlns:a16="http://schemas.microsoft.com/office/drawing/2014/main" id="{20B6C1E0-CC9E-4F10-BED8-291772A1F4AC}"/>
                  </a:ext>
                </a:extLst>
              </p:cNvPr>
              <p:cNvSpPr>
                <a:spLocks/>
              </p:cNvSpPr>
              <p:nvPr/>
            </p:nvSpPr>
            <p:spPr bwMode="auto">
              <a:xfrm>
                <a:off x="4383663" y="3331666"/>
                <a:ext cx="851696" cy="473724"/>
              </a:xfrm>
              <a:custGeom>
                <a:avLst/>
                <a:gdLst/>
                <a:ahLst/>
                <a:cxnLst>
                  <a:cxn ang="0">
                    <a:pos x="676" y="376"/>
                  </a:cxn>
                  <a:cxn ang="0">
                    <a:pos x="670" y="138"/>
                  </a:cxn>
                  <a:cxn ang="0">
                    <a:pos x="628" y="88"/>
                  </a:cxn>
                  <a:cxn ang="0">
                    <a:pos x="648" y="46"/>
                  </a:cxn>
                  <a:cxn ang="0">
                    <a:pos x="610" y="40"/>
                  </a:cxn>
                  <a:cxn ang="0">
                    <a:pos x="604" y="26"/>
                  </a:cxn>
                  <a:cxn ang="0">
                    <a:pos x="24" y="0"/>
                  </a:cxn>
                  <a:cxn ang="0">
                    <a:pos x="0" y="346"/>
                  </a:cxn>
                  <a:cxn ang="0">
                    <a:pos x="676" y="376"/>
                  </a:cxn>
                </a:cxnLst>
                <a:rect l="0" t="0" r="r" b="b"/>
                <a:pathLst>
                  <a:path w="676" h="376">
                    <a:moveTo>
                      <a:pt x="676" y="376"/>
                    </a:moveTo>
                    <a:lnTo>
                      <a:pt x="670" y="138"/>
                    </a:lnTo>
                    <a:lnTo>
                      <a:pt x="628" y="88"/>
                    </a:lnTo>
                    <a:lnTo>
                      <a:pt x="648" y="46"/>
                    </a:lnTo>
                    <a:lnTo>
                      <a:pt x="610" y="40"/>
                    </a:lnTo>
                    <a:lnTo>
                      <a:pt x="604" y="26"/>
                    </a:lnTo>
                    <a:lnTo>
                      <a:pt x="24" y="0"/>
                    </a:lnTo>
                    <a:lnTo>
                      <a:pt x="0" y="346"/>
                    </a:lnTo>
                    <a:lnTo>
                      <a:pt x="676" y="376"/>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88" name="Freeform 187">
                <a:extLst>
                  <a:ext uri="{FF2B5EF4-FFF2-40B4-BE49-F238E27FC236}">
                    <a16:creationId xmlns:a16="http://schemas.microsoft.com/office/drawing/2014/main" id="{45126CAB-E9AF-49DD-BDDD-2E48F155B469}"/>
                  </a:ext>
                </a:extLst>
              </p:cNvPr>
              <p:cNvSpPr>
                <a:spLocks/>
              </p:cNvSpPr>
              <p:nvPr/>
            </p:nvSpPr>
            <p:spPr bwMode="auto">
              <a:xfrm>
                <a:off x="3756231" y="3843188"/>
                <a:ext cx="1607638" cy="1587480"/>
              </a:xfrm>
              <a:custGeom>
                <a:avLst/>
                <a:gdLst/>
                <a:ahLst/>
                <a:cxnLst>
                  <a:cxn ang="0">
                    <a:pos x="1252" y="604"/>
                  </a:cxn>
                  <a:cxn ang="0">
                    <a:pos x="1234" y="396"/>
                  </a:cxn>
                  <a:cxn ang="0">
                    <a:pos x="1182" y="360"/>
                  </a:cxn>
                  <a:cxn ang="0">
                    <a:pos x="1122" y="318"/>
                  </a:cxn>
                  <a:cxn ang="0">
                    <a:pos x="1056" y="332"/>
                  </a:cxn>
                  <a:cxn ang="0">
                    <a:pos x="962" y="326"/>
                  </a:cxn>
                  <a:cxn ang="0">
                    <a:pos x="936" y="338"/>
                  </a:cxn>
                  <a:cxn ang="0">
                    <a:pos x="920" y="332"/>
                  </a:cxn>
                  <a:cxn ang="0">
                    <a:pos x="868" y="334"/>
                  </a:cxn>
                  <a:cxn ang="0">
                    <a:pos x="854" y="326"/>
                  </a:cxn>
                  <a:cxn ang="0">
                    <a:pos x="838" y="310"/>
                  </a:cxn>
                  <a:cxn ang="0">
                    <a:pos x="838" y="300"/>
                  </a:cxn>
                  <a:cxn ang="0">
                    <a:pos x="768" y="292"/>
                  </a:cxn>
                  <a:cxn ang="0">
                    <a:pos x="744" y="288"/>
                  </a:cxn>
                  <a:cxn ang="0">
                    <a:pos x="730" y="262"/>
                  </a:cxn>
                  <a:cxn ang="0">
                    <a:pos x="688" y="258"/>
                  </a:cxn>
                  <a:cxn ang="0">
                    <a:pos x="678" y="246"/>
                  </a:cxn>
                  <a:cxn ang="0">
                    <a:pos x="674" y="20"/>
                  </a:cxn>
                  <a:cxn ang="0">
                    <a:pos x="4" y="480"/>
                  </a:cxn>
                  <a:cxn ang="0">
                    <a:pos x="12" y="514"/>
                  </a:cxn>
                  <a:cxn ang="0">
                    <a:pos x="44" y="538"/>
                  </a:cxn>
                  <a:cxn ang="0">
                    <a:pos x="98" y="592"/>
                  </a:cxn>
                  <a:cxn ang="0">
                    <a:pos x="146" y="652"/>
                  </a:cxn>
                  <a:cxn ang="0">
                    <a:pos x="156" y="686"/>
                  </a:cxn>
                  <a:cxn ang="0">
                    <a:pos x="166" y="718"/>
                  </a:cxn>
                  <a:cxn ang="0">
                    <a:pos x="196" y="776"/>
                  </a:cxn>
                  <a:cxn ang="0">
                    <a:pos x="270" y="860"/>
                  </a:cxn>
                  <a:cxn ang="0">
                    <a:pos x="366" y="784"/>
                  </a:cxn>
                  <a:cxn ang="0">
                    <a:pos x="416" y="786"/>
                  </a:cxn>
                  <a:cxn ang="0">
                    <a:pos x="466" y="788"/>
                  </a:cxn>
                  <a:cxn ang="0">
                    <a:pos x="518" y="812"/>
                  </a:cxn>
                  <a:cxn ang="0">
                    <a:pos x="558" y="864"/>
                  </a:cxn>
                  <a:cxn ang="0">
                    <a:pos x="572" y="894"/>
                  </a:cxn>
                  <a:cxn ang="0">
                    <a:pos x="590" y="962"/>
                  </a:cxn>
                  <a:cxn ang="0">
                    <a:pos x="616" y="1008"/>
                  </a:cxn>
                  <a:cxn ang="0">
                    <a:pos x="636" y="1030"/>
                  </a:cxn>
                  <a:cxn ang="0">
                    <a:pos x="660" y="1064"/>
                  </a:cxn>
                  <a:cxn ang="0">
                    <a:pos x="686" y="1128"/>
                  </a:cxn>
                  <a:cxn ang="0">
                    <a:pos x="722" y="1178"/>
                  </a:cxn>
                  <a:cxn ang="0">
                    <a:pos x="772" y="1220"/>
                  </a:cxn>
                  <a:cxn ang="0">
                    <a:pos x="806" y="1234"/>
                  </a:cxn>
                  <a:cxn ang="0">
                    <a:pos x="920" y="1260"/>
                  </a:cxn>
                  <a:cxn ang="0">
                    <a:pos x="908" y="1174"/>
                  </a:cxn>
                  <a:cxn ang="0">
                    <a:pos x="930" y="1104"/>
                  </a:cxn>
                  <a:cxn ang="0">
                    <a:pos x="976" y="1044"/>
                  </a:cxn>
                  <a:cxn ang="0">
                    <a:pos x="1078" y="954"/>
                  </a:cxn>
                  <a:cxn ang="0">
                    <a:pos x="1158" y="884"/>
                  </a:cxn>
                  <a:cxn ang="0">
                    <a:pos x="1222" y="836"/>
                  </a:cxn>
                  <a:cxn ang="0">
                    <a:pos x="1258" y="822"/>
                  </a:cxn>
                  <a:cxn ang="0">
                    <a:pos x="1260" y="784"/>
                  </a:cxn>
                  <a:cxn ang="0">
                    <a:pos x="1268" y="766"/>
                  </a:cxn>
                  <a:cxn ang="0">
                    <a:pos x="1268" y="738"/>
                  </a:cxn>
                  <a:cxn ang="0">
                    <a:pos x="1270" y="708"/>
                  </a:cxn>
                  <a:cxn ang="0">
                    <a:pos x="1276" y="664"/>
                  </a:cxn>
                </a:cxnLst>
                <a:rect l="0" t="0" r="r" b="b"/>
                <a:pathLst>
                  <a:path w="1276" h="1260">
                    <a:moveTo>
                      <a:pt x="1276" y="664"/>
                    </a:moveTo>
                    <a:lnTo>
                      <a:pt x="1272" y="628"/>
                    </a:lnTo>
                    <a:lnTo>
                      <a:pt x="1252" y="604"/>
                    </a:lnTo>
                    <a:lnTo>
                      <a:pt x="1252" y="580"/>
                    </a:lnTo>
                    <a:lnTo>
                      <a:pt x="1230" y="552"/>
                    </a:lnTo>
                    <a:lnTo>
                      <a:pt x="1234" y="396"/>
                    </a:lnTo>
                    <a:lnTo>
                      <a:pt x="1228" y="368"/>
                    </a:lnTo>
                    <a:lnTo>
                      <a:pt x="1212" y="368"/>
                    </a:lnTo>
                    <a:lnTo>
                      <a:pt x="1182" y="360"/>
                    </a:lnTo>
                    <a:lnTo>
                      <a:pt x="1182" y="350"/>
                    </a:lnTo>
                    <a:lnTo>
                      <a:pt x="1160" y="354"/>
                    </a:lnTo>
                    <a:lnTo>
                      <a:pt x="1122" y="318"/>
                    </a:lnTo>
                    <a:lnTo>
                      <a:pt x="1104" y="332"/>
                    </a:lnTo>
                    <a:lnTo>
                      <a:pt x="1092" y="320"/>
                    </a:lnTo>
                    <a:lnTo>
                      <a:pt x="1056" y="332"/>
                    </a:lnTo>
                    <a:lnTo>
                      <a:pt x="1008" y="342"/>
                    </a:lnTo>
                    <a:lnTo>
                      <a:pt x="962" y="326"/>
                    </a:lnTo>
                    <a:lnTo>
                      <a:pt x="962" y="326"/>
                    </a:lnTo>
                    <a:lnTo>
                      <a:pt x="950" y="334"/>
                    </a:lnTo>
                    <a:lnTo>
                      <a:pt x="940" y="338"/>
                    </a:lnTo>
                    <a:lnTo>
                      <a:pt x="936" y="338"/>
                    </a:lnTo>
                    <a:lnTo>
                      <a:pt x="932" y="336"/>
                    </a:lnTo>
                    <a:lnTo>
                      <a:pt x="932" y="336"/>
                    </a:lnTo>
                    <a:lnTo>
                      <a:pt x="920" y="332"/>
                    </a:lnTo>
                    <a:lnTo>
                      <a:pt x="906" y="326"/>
                    </a:lnTo>
                    <a:lnTo>
                      <a:pt x="886" y="322"/>
                    </a:lnTo>
                    <a:lnTo>
                      <a:pt x="868" y="334"/>
                    </a:lnTo>
                    <a:lnTo>
                      <a:pt x="868" y="334"/>
                    </a:lnTo>
                    <a:lnTo>
                      <a:pt x="860" y="330"/>
                    </a:lnTo>
                    <a:lnTo>
                      <a:pt x="854" y="326"/>
                    </a:lnTo>
                    <a:lnTo>
                      <a:pt x="844" y="318"/>
                    </a:lnTo>
                    <a:lnTo>
                      <a:pt x="844" y="318"/>
                    </a:lnTo>
                    <a:lnTo>
                      <a:pt x="838" y="310"/>
                    </a:lnTo>
                    <a:lnTo>
                      <a:pt x="836" y="304"/>
                    </a:lnTo>
                    <a:lnTo>
                      <a:pt x="838" y="302"/>
                    </a:lnTo>
                    <a:lnTo>
                      <a:pt x="838" y="300"/>
                    </a:lnTo>
                    <a:lnTo>
                      <a:pt x="812" y="306"/>
                    </a:lnTo>
                    <a:lnTo>
                      <a:pt x="812" y="306"/>
                    </a:lnTo>
                    <a:lnTo>
                      <a:pt x="768" y="292"/>
                    </a:lnTo>
                    <a:lnTo>
                      <a:pt x="768" y="292"/>
                    </a:lnTo>
                    <a:lnTo>
                      <a:pt x="756" y="288"/>
                    </a:lnTo>
                    <a:lnTo>
                      <a:pt x="744" y="288"/>
                    </a:lnTo>
                    <a:lnTo>
                      <a:pt x="732" y="288"/>
                    </a:lnTo>
                    <a:lnTo>
                      <a:pt x="730" y="262"/>
                    </a:lnTo>
                    <a:lnTo>
                      <a:pt x="730" y="262"/>
                    </a:lnTo>
                    <a:lnTo>
                      <a:pt x="710" y="262"/>
                    </a:lnTo>
                    <a:lnTo>
                      <a:pt x="694" y="262"/>
                    </a:lnTo>
                    <a:lnTo>
                      <a:pt x="688" y="258"/>
                    </a:lnTo>
                    <a:lnTo>
                      <a:pt x="684" y="256"/>
                    </a:lnTo>
                    <a:lnTo>
                      <a:pt x="684" y="256"/>
                    </a:lnTo>
                    <a:lnTo>
                      <a:pt x="678" y="246"/>
                    </a:lnTo>
                    <a:lnTo>
                      <a:pt x="670" y="240"/>
                    </a:lnTo>
                    <a:lnTo>
                      <a:pt x="660" y="234"/>
                    </a:lnTo>
                    <a:lnTo>
                      <a:pt x="674" y="20"/>
                    </a:lnTo>
                    <a:lnTo>
                      <a:pt x="388" y="0"/>
                    </a:lnTo>
                    <a:lnTo>
                      <a:pt x="350" y="522"/>
                    </a:lnTo>
                    <a:lnTo>
                      <a:pt x="4" y="480"/>
                    </a:lnTo>
                    <a:lnTo>
                      <a:pt x="0" y="510"/>
                    </a:lnTo>
                    <a:lnTo>
                      <a:pt x="0" y="510"/>
                    </a:lnTo>
                    <a:lnTo>
                      <a:pt x="12" y="514"/>
                    </a:lnTo>
                    <a:lnTo>
                      <a:pt x="24" y="522"/>
                    </a:lnTo>
                    <a:lnTo>
                      <a:pt x="34" y="528"/>
                    </a:lnTo>
                    <a:lnTo>
                      <a:pt x="44" y="538"/>
                    </a:lnTo>
                    <a:lnTo>
                      <a:pt x="44" y="538"/>
                    </a:lnTo>
                    <a:lnTo>
                      <a:pt x="70" y="564"/>
                    </a:lnTo>
                    <a:lnTo>
                      <a:pt x="98" y="592"/>
                    </a:lnTo>
                    <a:lnTo>
                      <a:pt x="124" y="620"/>
                    </a:lnTo>
                    <a:lnTo>
                      <a:pt x="136" y="636"/>
                    </a:lnTo>
                    <a:lnTo>
                      <a:pt x="146" y="652"/>
                    </a:lnTo>
                    <a:lnTo>
                      <a:pt x="146" y="652"/>
                    </a:lnTo>
                    <a:lnTo>
                      <a:pt x="152" y="668"/>
                    </a:lnTo>
                    <a:lnTo>
                      <a:pt x="156" y="686"/>
                    </a:lnTo>
                    <a:lnTo>
                      <a:pt x="160" y="702"/>
                    </a:lnTo>
                    <a:lnTo>
                      <a:pt x="166" y="718"/>
                    </a:lnTo>
                    <a:lnTo>
                      <a:pt x="166" y="718"/>
                    </a:lnTo>
                    <a:lnTo>
                      <a:pt x="174" y="738"/>
                    </a:lnTo>
                    <a:lnTo>
                      <a:pt x="184" y="758"/>
                    </a:lnTo>
                    <a:lnTo>
                      <a:pt x="196" y="776"/>
                    </a:lnTo>
                    <a:lnTo>
                      <a:pt x="210" y="794"/>
                    </a:lnTo>
                    <a:lnTo>
                      <a:pt x="240" y="828"/>
                    </a:lnTo>
                    <a:lnTo>
                      <a:pt x="270" y="860"/>
                    </a:lnTo>
                    <a:lnTo>
                      <a:pt x="312" y="870"/>
                    </a:lnTo>
                    <a:lnTo>
                      <a:pt x="366" y="784"/>
                    </a:lnTo>
                    <a:lnTo>
                      <a:pt x="366" y="784"/>
                    </a:lnTo>
                    <a:lnTo>
                      <a:pt x="378" y="784"/>
                    </a:lnTo>
                    <a:lnTo>
                      <a:pt x="396" y="784"/>
                    </a:lnTo>
                    <a:lnTo>
                      <a:pt x="416" y="786"/>
                    </a:lnTo>
                    <a:lnTo>
                      <a:pt x="416" y="786"/>
                    </a:lnTo>
                    <a:lnTo>
                      <a:pt x="442" y="788"/>
                    </a:lnTo>
                    <a:lnTo>
                      <a:pt x="466" y="788"/>
                    </a:lnTo>
                    <a:lnTo>
                      <a:pt x="492" y="786"/>
                    </a:lnTo>
                    <a:lnTo>
                      <a:pt x="492" y="786"/>
                    </a:lnTo>
                    <a:lnTo>
                      <a:pt x="518" y="812"/>
                    </a:lnTo>
                    <a:lnTo>
                      <a:pt x="540" y="838"/>
                    </a:lnTo>
                    <a:lnTo>
                      <a:pt x="550" y="850"/>
                    </a:lnTo>
                    <a:lnTo>
                      <a:pt x="558" y="864"/>
                    </a:lnTo>
                    <a:lnTo>
                      <a:pt x="558" y="864"/>
                    </a:lnTo>
                    <a:lnTo>
                      <a:pt x="566" y="878"/>
                    </a:lnTo>
                    <a:lnTo>
                      <a:pt x="572" y="894"/>
                    </a:lnTo>
                    <a:lnTo>
                      <a:pt x="582" y="926"/>
                    </a:lnTo>
                    <a:lnTo>
                      <a:pt x="590" y="962"/>
                    </a:lnTo>
                    <a:lnTo>
                      <a:pt x="590" y="962"/>
                    </a:lnTo>
                    <a:lnTo>
                      <a:pt x="594" y="968"/>
                    </a:lnTo>
                    <a:lnTo>
                      <a:pt x="602" y="986"/>
                    </a:lnTo>
                    <a:lnTo>
                      <a:pt x="616" y="1008"/>
                    </a:lnTo>
                    <a:lnTo>
                      <a:pt x="626" y="1018"/>
                    </a:lnTo>
                    <a:lnTo>
                      <a:pt x="636" y="1030"/>
                    </a:lnTo>
                    <a:lnTo>
                      <a:pt x="636" y="1030"/>
                    </a:lnTo>
                    <a:lnTo>
                      <a:pt x="646" y="1040"/>
                    </a:lnTo>
                    <a:lnTo>
                      <a:pt x="654" y="1052"/>
                    </a:lnTo>
                    <a:lnTo>
                      <a:pt x="660" y="1064"/>
                    </a:lnTo>
                    <a:lnTo>
                      <a:pt x="666" y="1078"/>
                    </a:lnTo>
                    <a:lnTo>
                      <a:pt x="676" y="1104"/>
                    </a:lnTo>
                    <a:lnTo>
                      <a:pt x="686" y="1128"/>
                    </a:lnTo>
                    <a:lnTo>
                      <a:pt x="686" y="1128"/>
                    </a:lnTo>
                    <a:lnTo>
                      <a:pt x="700" y="1152"/>
                    </a:lnTo>
                    <a:lnTo>
                      <a:pt x="722" y="1178"/>
                    </a:lnTo>
                    <a:lnTo>
                      <a:pt x="746" y="1202"/>
                    </a:lnTo>
                    <a:lnTo>
                      <a:pt x="758" y="1212"/>
                    </a:lnTo>
                    <a:lnTo>
                      <a:pt x="772" y="1220"/>
                    </a:lnTo>
                    <a:lnTo>
                      <a:pt x="772" y="1220"/>
                    </a:lnTo>
                    <a:lnTo>
                      <a:pt x="786" y="1228"/>
                    </a:lnTo>
                    <a:lnTo>
                      <a:pt x="806" y="1234"/>
                    </a:lnTo>
                    <a:lnTo>
                      <a:pt x="850" y="1244"/>
                    </a:lnTo>
                    <a:lnTo>
                      <a:pt x="920" y="1260"/>
                    </a:lnTo>
                    <a:lnTo>
                      <a:pt x="920" y="1260"/>
                    </a:lnTo>
                    <a:lnTo>
                      <a:pt x="912" y="1230"/>
                    </a:lnTo>
                    <a:lnTo>
                      <a:pt x="908" y="1200"/>
                    </a:lnTo>
                    <a:lnTo>
                      <a:pt x="908" y="1174"/>
                    </a:lnTo>
                    <a:lnTo>
                      <a:pt x="912" y="1148"/>
                    </a:lnTo>
                    <a:lnTo>
                      <a:pt x="920" y="1126"/>
                    </a:lnTo>
                    <a:lnTo>
                      <a:pt x="930" y="1104"/>
                    </a:lnTo>
                    <a:lnTo>
                      <a:pt x="942" y="1082"/>
                    </a:lnTo>
                    <a:lnTo>
                      <a:pt x="958" y="1062"/>
                    </a:lnTo>
                    <a:lnTo>
                      <a:pt x="976" y="1044"/>
                    </a:lnTo>
                    <a:lnTo>
                      <a:pt x="994" y="1024"/>
                    </a:lnTo>
                    <a:lnTo>
                      <a:pt x="1036" y="990"/>
                    </a:lnTo>
                    <a:lnTo>
                      <a:pt x="1078" y="954"/>
                    </a:lnTo>
                    <a:lnTo>
                      <a:pt x="1122" y="916"/>
                    </a:lnTo>
                    <a:lnTo>
                      <a:pt x="1122" y="916"/>
                    </a:lnTo>
                    <a:lnTo>
                      <a:pt x="1158" y="884"/>
                    </a:lnTo>
                    <a:lnTo>
                      <a:pt x="1190" y="858"/>
                    </a:lnTo>
                    <a:lnTo>
                      <a:pt x="1206" y="846"/>
                    </a:lnTo>
                    <a:lnTo>
                      <a:pt x="1222" y="836"/>
                    </a:lnTo>
                    <a:lnTo>
                      <a:pt x="1240" y="828"/>
                    </a:lnTo>
                    <a:lnTo>
                      <a:pt x="1258" y="822"/>
                    </a:lnTo>
                    <a:lnTo>
                      <a:pt x="1258" y="822"/>
                    </a:lnTo>
                    <a:lnTo>
                      <a:pt x="1258" y="796"/>
                    </a:lnTo>
                    <a:lnTo>
                      <a:pt x="1258" y="796"/>
                    </a:lnTo>
                    <a:lnTo>
                      <a:pt x="1260" y="784"/>
                    </a:lnTo>
                    <a:lnTo>
                      <a:pt x="1262" y="778"/>
                    </a:lnTo>
                    <a:lnTo>
                      <a:pt x="1264" y="774"/>
                    </a:lnTo>
                    <a:lnTo>
                      <a:pt x="1268" y="766"/>
                    </a:lnTo>
                    <a:lnTo>
                      <a:pt x="1268" y="766"/>
                    </a:lnTo>
                    <a:lnTo>
                      <a:pt x="1268" y="752"/>
                    </a:lnTo>
                    <a:lnTo>
                      <a:pt x="1268" y="738"/>
                    </a:lnTo>
                    <a:lnTo>
                      <a:pt x="1268" y="722"/>
                    </a:lnTo>
                    <a:lnTo>
                      <a:pt x="1270" y="708"/>
                    </a:lnTo>
                    <a:lnTo>
                      <a:pt x="1270" y="708"/>
                    </a:lnTo>
                    <a:lnTo>
                      <a:pt x="1274" y="696"/>
                    </a:lnTo>
                    <a:lnTo>
                      <a:pt x="1276" y="680"/>
                    </a:lnTo>
                    <a:lnTo>
                      <a:pt x="1276" y="664"/>
                    </a:lnTo>
                    <a:lnTo>
                      <a:pt x="1276" y="664"/>
                    </a:lnTo>
                    <a:close/>
                  </a:path>
                </a:pathLst>
              </a:custGeom>
              <a:solidFill>
                <a:schemeClr val="accent3"/>
              </a:solidFill>
              <a:ln w="3175">
                <a:solidFill>
                  <a:schemeClr val="bg1"/>
                </a:solidFill>
              </a:ln>
              <a:effectLst/>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89" name="Freeform 188">
                <a:extLst>
                  <a:ext uri="{FF2B5EF4-FFF2-40B4-BE49-F238E27FC236}">
                    <a16:creationId xmlns:a16="http://schemas.microsoft.com/office/drawing/2014/main" id="{C08E1309-ED64-448C-B6E6-9EB43F53C4C8}"/>
                  </a:ext>
                </a:extLst>
              </p:cNvPr>
              <p:cNvSpPr>
                <a:spLocks/>
              </p:cNvSpPr>
              <p:nvPr/>
            </p:nvSpPr>
            <p:spPr bwMode="auto">
              <a:xfrm>
                <a:off x="6286120" y="4006975"/>
                <a:ext cx="637512" cy="650111"/>
              </a:xfrm>
              <a:custGeom>
                <a:avLst/>
                <a:gdLst/>
                <a:ahLst/>
                <a:cxnLst>
                  <a:cxn ang="0">
                    <a:pos x="506" y="316"/>
                  </a:cxn>
                  <a:cxn ang="0">
                    <a:pos x="506" y="316"/>
                  </a:cxn>
                  <a:cxn ang="0">
                    <a:pos x="482" y="306"/>
                  </a:cxn>
                  <a:cxn ang="0">
                    <a:pos x="474" y="300"/>
                  </a:cxn>
                  <a:cxn ang="0">
                    <a:pos x="472" y="294"/>
                  </a:cxn>
                  <a:cxn ang="0">
                    <a:pos x="472" y="294"/>
                  </a:cxn>
                  <a:cxn ang="0">
                    <a:pos x="468" y="286"/>
                  </a:cxn>
                  <a:cxn ang="0">
                    <a:pos x="464" y="274"/>
                  </a:cxn>
                  <a:cxn ang="0">
                    <a:pos x="456" y="260"/>
                  </a:cxn>
                  <a:cxn ang="0">
                    <a:pos x="438" y="256"/>
                  </a:cxn>
                  <a:cxn ang="0">
                    <a:pos x="436" y="238"/>
                  </a:cxn>
                  <a:cxn ang="0">
                    <a:pos x="422" y="206"/>
                  </a:cxn>
                  <a:cxn ang="0">
                    <a:pos x="386" y="180"/>
                  </a:cxn>
                  <a:cxn ang="0">
                    <a:pos x="380" y="170"/>
                  </a:cxn>
                  <a:cxn ang="0">
                    <a:pos x="332" y="124"/>
                  </a:cxn>
                  <a:cxn ang="0">
                    <a:pos x="308" y="112"/>
                  </a:cxn>
                  <a:cxn ang="0">
                    <a:pos x="266" y="56"/>
                  </a:cxn>
                  <a:cxn ang="0">
                    <a:pos x="256" y="58"/>
                  </a:cxn>
                  <a:cxn ang="0">
                    <a:pos x="224" y="38"/>
                  </a:cxn>
                  <a:cxn ang="0">
                    <a:pos x="224" y="38"/>
                  </a:cxn>
                  <a:cxn ang="0">
                    <a:pos x="230" y="32"/>
                  </a:cxn>
                  <a:cxn ang="0">
                    <a:pos x="238" y="20"/>
                  </a:cxn>
                  <a:cxn ang="0">
                    <a:pos x="238" y="20"/>
                  </a:cxn>
                  <a:cxn ang="0">
                    <a:pos x="240" y="12"/>
                  </a:cxn>
                  <a:cxn ang="0">
                    <a:pos x="242" y="0"/>
                  </a:cxn>
                  <a:cxn ang="0">
                    <a:pos x="0" y="22"/>
                  </a:cxn>
                  <a:cxn ang="0">
                    <a:pos x="78" y="292"/>
                  </a:cxn>
                  <a:cxn ang="0">
                    <a:pos x="78" y="292"/>
                  </a:cxn>
                  <a:cxn ang="0">
                    <a:pos x="88" y="304"/>
                  </a:cxn>
                  <a:cxn ang="0">
                    <a:pos x="96" y="312"/>
                  </a:cxn>
                  <a:cxn ang="0">
                    <a:pos x="98" y="320"/>
                  </a:cxn>
                  <a:cxn ang="0">
                    <a:pos x="98" y="320"/>
                  </a:cxn>
                  <a:cxn ang="0">
                    <a:pos x="98" y="332"/>
                  </a:cxn>
                  <a:cxn ang="0">
                    <a:pos x="106" y="342"/>
                  </a:cxn>
                  <a:cxn ang="0">
                    <a:pos x="104" y="352"/>
                  </a:cxn>
                  <a:cxn ang="0">
                    <a:pos x="92" y="358"/>
                  </a:cxn>
                  <a:cxn ang="0">
                    <a:pos x="90" y="374"/>
                  </a:cxn>
                  <a:cxn ang="0">
                    <a:pos x="106" y="410"/>
                  </a:cxn>
                  <a:cxn ang="0">
                    <a:pos x="106" y="482"/>
                  </a:cxn>
                  <a:cxn ang="0">
                    <a:pos x="126" y="510"/>
                  </a:cxn>
                  <a:cxn ang="0">
                    <a:pos x="388" y="504"/>
                  </a:cxn>
                  <a:cxn ang="0">
                    <a:pos x="390" y="514"/>
                  </a:cxn>
                  <a:cxn ang="0">
                    <a:pos x="410" y="516"/>
                  </a:cxn>
                  <a:cxn ang="0">
                    <a:pos x="410" y="492"/>
                  </a:cxn>
                  <a:cxn ang="0">
                    <a:pos x="404" y="474"/>
                  </a:cxn>
                  <a:cxn ang="0">
                    <a:pos x="448" y="472"/>
                  </a:cxn>
                  <a:cxn ang="0">
                    <a:pos x="448" y="472"/>
                  </a:cxn>
                  <a:cxn ang="0">
                    <a:pos x="448" y="464"/>
                  </a:cxn>
                  <a:cxn ang="0">
                    <a:pos x="446" y="454"/>
                  </a:cxn>
                  <a:cxn ang="0">
                    <a:pos x="450" y="434"/>
                  </a:cxn>
                  <a:cxn ang="0">
                    <a:pos x="456" y="414"/>
                  </a:cxn>
                  <a:cxn ang="0">
                    <a:pos x="464" y="394"/>
                  </a:cxn>
                  <a:cxn ang="0">
                    <a:pos x="486" y="356"/>
                  </a:cxn>
                  <a:cxn ang="0">
                    <a:pos x="498" y="336"/>
                  </a:cxn>
                  <a:cxn ang="0">
                    <a:pos x="506" y="316"/>
                  </a:cxn>
                  <a:cxn ang="0">
                    <a:pos x="506" y="316"/>
                  </a:cxn>
                </a:cxnLst>
                <a:rect l="0" t="0" r="r" b="b"/>
                <a:pathLst>
                  <a:path w="506" h="516">
                    <a:moveTo>
                      <a:pt x="506" y="316"/>
                    </a:moveTo>
                    <a:lnTo>
                      <a:pt x="506" y="316"/>
                    </a:lnTo>
                    <a:lnTo>
                      <a:pt x="482" y="306"/>
                    </a:lnTo>
                    <a:lnTo>
                      <a:pt x="474" y="300"/>
                    </a:lnTo>
                    <a:lnTo>
                      <a:pt x="472" y="294"/>
                    </a:lnTo>
                    <a:lnTo>
                      <a:pt x="472" y="294"/>
                    </a:lnTo>
                    <a:lnTo>
                      <a:pt x="468" y="286"/>
                    </a:lnTo>
                    <a:lnTo>
                      <a:pt x="464" y="274"/>
                    </a:lnTo>
                    <a:lnTo>
                      <a:pt x="456" y="260"/>
                    </a:lnTo>
                    <a:lnTo>
                      <a:pt x="438" y="256"/>
                    </a:lnTo>
                    <a:lnTo>
                      <a:pt x="436" y="238"/>
                    </a:lnTo>
                    <a:lnTo>
                      <a:pt x="422" y="206"/>
                    </a:lnTo>
                    <a:lnTo>
                      <a:pt x="386" y="180"/>
                    </a:lnTo>
                    <a:lnTo>
                      <a:pt x="380" y="170"/>
                    </a:lnTo>
                    <a:lnTo>
                      <a:pt x="332" y="124"/>
                    </a:lnTo>
                    <a:lnTo>
                      <a:pt x="308" y="112"/>
                    </a:lnTo>
                    <a:lnTo>
                      <a:pt x="266" y="56"/>
                    </a:lnTo>
                    <a:lnTo>
                      <a:pt x="256" y="58"/>
                    </a:lnTo>
                    <a:lnTo>
                      <a:pt x="224" y="38"/>
                    </a:lnTo>
                    <a:lnTo>
                      <a:pt x="224" y="38"/>
                    </a:lnTo>
                    <a:lnTo>
                      <a:pt x="230" y="32"/>
                    </a:lnTo>
                    <a:lnTo>
                      <a:pt x="238" y="20"/>
                    </a:lnTo>
                    <a:lnTo>
                      <a:pt x="238" y="20"/>
                    </a:lnTo>
                    <a:lnTo>
                      <a:pt x="240" y="12"/>
                    </a:lnTo>
                    <a:lnTo>
                      <a:pt x="242" y="0"/>
                    </a:lnTo>
                    <a:lnTo>
                      <a:pt x="0" y="22"/>
                    </a:lnTo>
                    <a:lnTo>
                      <a:pt x="78" y="292"/>
                    </a:lnTo>
                    <a:lnTo>
                      <a:pt x="78" y="292"/>
                    </a:lnTo>
                    <a:lnTo>
                      <a:pt x="88" y="304"/>
                    </a:lnTo>
                    <a:lnTo>
                      <a:pt x="96" y="312"/>
                    </a:lnTo>
                    <a:lnTo>
                      <a:pt x="98" y="320"/>
                    </a:lnTo>
                    <a:lnTo>
                      <a:pt x="98" y="320"/>
                    </a:lnTo>
                    <a:lnTo>
                      <a:pt x="98" y="332"/>
                    </a:lnTo>
                    <a:lnTo>
                      <a:pt x="106" y="342"/>
                    </a:lnTo>
                    <a:lnTo>
                      <a:pt x="104" y="352"/>
                    </a:lnTo>
                    <a:lnTo>
                      <a:pt x="92" y="358"/>
                    </a:lnTo>
                    <a:lnTo>
                      <a:pt x="90" y="374"/>
                    </a:lnTo>
                    <a:lnTo>
                      <a:pt x="106" y="410"/>
                    </a:lnTo>
                    <a:lnTo>
                      <a:pt x="106" y="482"/>
                    </a:lnTo>
                    <a:lnTo>
                      <a:pt x="126" y="510"/>
                    </a:lnTo>
                    <a:lnTo>
                      <a:pt x="388" y="504"/>
                    </a:lnTo>
                    <a:lnTo>
                      <a:pt x="390" y="514"/>
                    </a:lnTo>
                    <a:lnTo>
                      <a:pt x="410" y="516"/>
                    </a:lnTo>
                    <a:lnTo>
                      <a:pt x="410" y="492"/>
                    </a:lnTo>
                    <a:lnTo>
                      <a:pt x="404" y="474"/>
                    </a:lnTo>
                    <a:lnTo>
                      <a:pt x="448" y="472"/>
                    </a:lnTo>
                    <a:lnTo>
                      <a:pt x="448" y="472"/>
                    </a:lnTo>
                    <a:lnTo>
                      <a:pt x="448" y="464"/>
                    </a:lnTo>
                    <a:lnTo>
                      <a:pt x="446" y="454"/>
                    </a:lnTo>
                    <a:lnTo>
                      <a:pt x="450" y="434"/>
                    </a:lnTo>
                    <a:lnTo>
                      <a:pt x="456" y="414"/>
                    </a:lnTo>
                    <a:lnTo>
                      <a:pt x="464" y="394"/>
                    </a:lnTo>
                    <a:lnTo>
                      <a:pt x="486" y="356"/>
                    </a:lnTo>
                    <a:lnTo>
                      <a:pt x="498" y="336"/>
                    </a:lnTo>
                    <a:lnTo>
                      <a:pt x="506" y="316"/>
                    </a:lnTo>
                    <a:lnTo>
                      <a:pt x="506" y="316"/>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0" name="Freeform 189">
                <a:extLst>
                  <a:ext uri="{FF2B5EF4-FFF2-40B4-BE49-F238E27FC236}">
                    <a16:creationId xmlns:a16="http://schemas.microsoft.com/office/drawing/2014/main" id="{38E41BF8-1770-46D4-A69F-CE3D200147D1}"/>
                  </a:ext>
                </a:extLst>
              </p:cNvPr>
              <p:cNvSpPr>
                <a:spLocks/>
              </p:cNvSpPr>
              <p:nvPr/>
            </p:nvSpPr>
            <p:spPr bwMode="auto">
              <a:xfrm>
                <a:off x="6568338" y="3951539"/>
                <a:ext cx="584596" cy="453566"/>
              </a:xfrm>
              <a:custGeom>
                <a:avLst/>
                <a:gdLst/>
                <a:ahLst/>
                <a:cxnLst>
                  <a:cxn ang="0">
                    <a:pos x="0" y="82"/>
                  </a:cxn>
                  <a:cxn ang="0">
                    <a:pos x="32" y="102"/>
                  </a:cxn>
                  <a:cxn ang="0">
                    <a:pos x="42" y="100"/>
                  </a:cxn>
                  <a:cxn ang="0">
                    <a:pos x="84" y="156"/>
                  </a:cxn>
                  <a:cxn ang="0">
                    <a:pos x="108" y="168"/>
                  </a:cxn>
                  <a:cxn ang="0">
                    <a:pos x="156" y="214"/>
                  </a:cxn>
                  <a:cxn ang="0">
                    <a:pos x="162" y="224"/>
                  </a:cxn>
                  <a:cxn ang="0">
                    <a:pos x="198" y="250"/>
                  </a:cxn>
                  <a:cxn ang="0">
                    <a:pos x="212" y="282"/>
                  </a:cxn>
                  <a:cxn ang="0">
                    <a:pos x="214" y="300"/>
                  </a:cxn>
                  <a:cxn ang="0">
                    <a:pos x="232" y="304"/>
                  </a:cxn>
                  <a:cxn ang="0">
                    <a:pos x="232" y="304"/>
                  </a:cxn>
                  <a:cxn ang="0">
                    <a:pos x="240" y="318"/>
                  </a:cxn>
                  <a:cxn ang="0">
                    <a:pos x="244" y="330"/>
                  </a:cxn>
                  <a:cxn ang="0">
                    <a:pos x="248" y="338"/>
                  </a:cxn>
                  <a:cxn ang="0">
                    <a:pos x="248" y="338"/>
                  </a:cxn>
                  <a:cxn ang="0">
                    <a:pos x="250" y="344"/>
                  </a:cxn>
                  <a:cxn ang="0">
                    <a:pos x="258" y="350"/>
                  </a:cxn>
                  <a:cxn ang="0">
                    <a:pos x="282" y="360"/>
                  </a:cxn>
                  <a:cxn ang="0">
                    <a:pos x="282" y="360"/>
                  </a:cxn>
                  <a:cxn ang="0">
                    <a:pos x="288" y="344"/>
                  </a:cxn>
                  <a:cxn ang="0">
                    <a:pos x="292" y="326"/>
                  </a:cxn>
                  <a:cxn ang="0">
                    <a:pos x="292" y="310"/>
                  </a:cxn>
                  <a:cxn ang="0">
                    <a:pos x="288" y="292"/>
                  </a:cxn>
                  <a:cxn ang="0">
                    <a:pos x="288" y="292"/>
                  </a:cxn>
                  <a:cxn ang="0">
                    <a:pos x="298" y="292"/>
                  </a:cxn>
                  <a:cxn ang="0">
                    <a:pos x="308" y="290"/>
                  </a:cxn>
                  <a:cxn ang="0">
                    <a:pos x="316" y="286"/>
                  </a:cxn>
                  <a:cxn ang="0">
                    <a:pos x="326" y="280"/>
                  </a:cxn>
                  <a:cxn ang="0">
                    <a:pos x="336" y="270"/>
                  </a:cxn>
                  <a:cxn ang="0">
                    <a:pos x="344" y="260"/>
                  </a:cxn>
                  <a:cxn ang="0">
                    <a:pos x="362" y="236"/>
                  </a:cxn>
                  <a:cxn ang="0">
                    <a:pos x="396" y="182"/>
                  </a:cxn>
                  <a:cxn ang="0">
                    <a:pos x="410" y="158"/>
                  </a:cxn>
                  <a:cxn ang="0">
                    <a:pos x="424" y="140"/>
                  </a:cxn>
                  <a:cxn ang="0">
                    <a:pos x="424" y="140"/>
                  </a:cxn>
                  <a:cxn ang="0">
                    <a:pos x="434" y="132"/>
                  </a:cxn>
                  <a:cxn ang="0">
                    <a:pos x="444" y="124"/>
                  </a:cxn>
                  <a:cxn ang="0">
                    <a:pos x="464" y="112"/>
                  </a:cxn>
                  <a:cxn ang="0">
                    <a:pos x="344" y="12"/>
                  </a:cxn>
                  <a:cxn ang="0">
                    <a:pos x="234" y="34"/>
                  </a:cxn>
                  <a:cxn ang="0">
                    <a:pos x="234" y="18"/>
                  </a:cxn>
                  <a:cxn ang="0">
                    <a:pos x="208" y="0"/>
                  </a:cxn>
                  <a:cxn ang="0">
                    <a:pos x="74" y="8"/>
                  </a:cxn>
                  <a:cxn ang="0">
                    <a:pos x="20" y="44"/>
                  </a:cxn>
                  <a:cxn ang="0">
                    <a:pos x="18" y="44"/>
                  </a:cxn>
                  <a:cxn ang="0">
                    <a:pos x="18" y="44"/>
                  </a:cxn>
                  <a:cxn ang="0">
                    <a:pos x="16" y="56"/>
                  </a:cxn>
                  <a:cxn ang="0">
                    <a:pos x="14" y="64"/>
                  </a:cxn>
                  <a:cxn ang="0">
                    <a:pos x="14" y="64"/>
                  </a:cxn>
                  <a:cxn ang="0">
                    <a:pos x="6" y="76"/>
                  </a:cxn>
                  <a:cxn ang="0">
                    <a:pos x="0" y="82"/>
                  </a:cxn>
                  <a:cxn ang="0">
                    <a:pos x="0" y="82"/>
                  </a:cxn>
                </a:cxnLst>
                <a:rect l="0" t="0" r="r" b="b"/>
                <a:pathLst>
                  <a:path w="464" h="360">
                    <a:moveTo>
                      <a:pt x="0" y="82"/>
                    </a:moveTo>
                    <a:lnTo>
                      <a:pt x="32" y="102"/>
                    </a:lnTo>
                    <a:lnTo>
                      <a:pt x="42" y="100"/>
                    </a:lnTo>
                    <a:lnTo>
                      <a:pt x="84" y="156"/>
                    </a:lnTo>
                    <a:lnTo>
                      <a:pt x="108" y="168"/>
                    </a:lnTo>
                    <a:lnTo>
                      <a:pt x="156" y="214"/>
                    </a:lnTo>
                    <a:lnTo>
                      <a:pt x="162" y="224"/>
                    </a:lnTo>
                    <a:lnTo>
                      <a:pt x="198" y="250"/>
                    </a:lnTo>
                    <a:lnTo>
                      <a:pt x="212" y="282"/>
                    </a:lnTo>
                    <a:lnTo>
                      <a:pt x="214" y="300"/>
                    </a:lnTo>
                    <a:lnTo>
                      <a:pt x="232" y="304"/>
                    </a:lnTo>
                    <a:lnTo>
                      <a:pt x="232" y="304"/>
                    </a:lnTo>
                    <a:lnTo>
                      <a:pt x="240" y="318"/>
                    </a:lnTo>
                    <a:lnTo>
                      <a:pt x="244" y="330"/>
                    </a:lnTo>
                    <a:lnTo>
                      <a:pt x="248" y="338"/>
                    </a:lnTo>
                    <a:lnTo>
                      <a:pt x="248" y="338"/>
                    </a:lnTo>
                    <a:lnTo>
                      <a:pt x="250" y="344"/>
                    </a:lnTo>
                    <a:lnTo>
                      <a:pt x="258" y="350"/>
                    </a:lnTo>
                    <a:lnTo>
                      <a:pt x="282" y="360"/>
                    </a:lnTo>
                    <a:lnTo>
                      <a:pt x="282" y="360"/>
                    </a:lnTo>
                    <a:lnTo>
                      <a:pt x="288" y="344"/>
                    </a:lnTo>
                    <a:lnTo>
                      <a:pt x="292" y="326"/>
                    </a:lnTo>
                    <a:lnTo>
                      <a:pt x="292" y="310"/>
                    </a:lnTo>
                    <a:lnTo>
                      <a:pt x="288" y="292"/>
                    </a:lnTo>
                    <a:lnTo>
                      <a:pt x="288" y="292"/>
                    </a:lnTo>
                    <a:lnTo>
                      <a:pt x="298" y="292"/>
                    </a:lnTo>
                    <a:lnTo>
                      <a:pt x="308" y="290"/>
                    </a:lnTo>
                    <a:lnTo>
                      <a:pt x="316" y="286"/>
                    </a:lnTo>
                    <a:lnTo>
                      <a:pt x="326" y="280"/>
                    </a:lnTo>
                    <a:lnTo>
                      <a:pt x="336" y="270"/>
                    </a:lnTo>
                    <a:lnTo>
                      <a:pt x="344" y="260"/>
                    </a:lnTo>
                    <a:lnTo>
                      <a:pt x="362" y="236"/>
                    </a:lnTo>
                    <a:lnTo>
                      <a:pt x="396" y="182"/>
                    </a:lnTo>
                    <a:lnTo>
                      <a:pt x="410" y="158"/>
                    </a:lnTo>
                    <a:lnTo>
                      <a:pt x="424" y="140"/>
                    </a:lnTo>
                    <a:lnTo>
                      <a:pt x="424" y="140"/>
                    </a:lnTo>
                    <a:lnTo>
                      <a:pt x="434" y="132"/>
                    </a:lnTo>
                    <a:lnTo>
                      <a:pt x="444" y="124"/>
                    </a:lnTo>
                    <a:lnTo>
                      <a:pt x="464" y="112"/>
                    </a:lnTo>
                    <a:lnTo>
                      <a:pt x="344" y="12"/>
                    </a:lnTo>
                    <a:lnTo>
                      <a:pt x="234" y="34"/>
                    </a:lnTo>
                    <a:lnTo>
                      <a:pt x="234" y="18"/>
                    </a:lnTo>
                    <a:lnTo>
                      <a:pt x="208" y="0"/>
                    </a:lnTo>
                    <a:lnTo>
                      <a:pt x="74" y="8"/>
                    </a:lnTo>
                    <a:lnTo>
                      <a:pt x="20" y="44"/>
                    </a:lnTo>
                    <a:lnTo>
                      <a:pt x="18" y="44"/>
                    </a:lnTo>
                    <a:lnTo>
                      <a:pt x="18" y="44"/>
                    </a:lnTo>
                    <a:lnTo>
                      <a:pt x="16" y="56"/>
                    </a:lnTo>
                    <a:lnTo>
                      <a:pt x="14" y="64"/>
                    </a:lnTo>
                    <a:lnTo>
                      <a:pt x="14" y="64"/>
                    </a:lnTo>
                    <a:lnTo>
                      <a:pt x="6" y="76"/>
                    </a:lnTo>
                    <a:lnTo>
                      <a:pt x="0" y="82"/>
                    </a:lnTo>
                    <a:lnTo>
                      <a:pt x="0" y="82"/>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1" name="Freeform 190">
                <a:extLst>
                  <a:ext uri="{FF2B5EF4-FFF2-40B4-BE49-F238E27FC236}">
                    <a16:creationId xmlns:a16="http://schemas.microsoft.com/office/drawing/2014/main" id="{B14E74C5-73B5-4FF5-950C-85C9451669BF}"/>
                  </a:ext>
                </a:extLst>
              </p:cNvPr>
              <p:cNvSpPr>
                <a:spLocks/>
              </p:cNvSpPr>
              <p:nvPr/>
            </p:nvSpPr>
            <p:spPr bwMode="auto">
              <a:xfrm>
                <a:off x="5396627" y="2341381"/>
                <a:ext cx="561917" cy="645071"/>
              </a:xfrm>
              <a:custGeom>
                <a:avLst/>
                <a:gdLst/>
                <a:ahLst/>
                <a:cxnLst>
                  <a:cxn ang="0">
                    <a:pos x="428" y="428"/>
                  </a:cxn>
                  <a:cxn ang="0">
                    <a:pos x="432" y="364"/>
                  </a:cxn>
                  <a:cxn ang="0">
                    <a:pos x="436" y="302"/>
                  </a:cxn>
                  <a:cxn ang="0">
                    <a:pos x="436" y="270"/>
                  </a:cxn>
                  <a:cxn ang="0">
                    <a:pos x="446" y="196"/>
                  </a:cxn>
                  <a:cxn ang="0">
                    <a:pos x="432" y="170"/>
                  </a:cxn>
                  <a:cxn ang="0">
                    <a:pos x="412" y="124"/>
                  </a:cxn>
                  <a:cxn ang="0">
                    <a:pos x="390" y="112"/>
                  </a:cxn>
                  <a:cxn ang="0">
                    <a:pos x="376" y="94"/>
                  </a:cxn>
                  <a:cxn ang="0">
                    <a:pos x="372" y="92"/>
                  </a:cxn>
                  <a:cxn ang="0">
                    <a:pos x="356" y="94"/>
                  </a:cxn>
                  <a:cxn ang="0">
                    <a:pos x="218" y="64"/>
                  </a:cxn>
                  <a:cxn ang="0">
                    <a:pos x="210" y="26"/>
                  </a:cxn>
                  <a:cxn ang="0">
                    <a:pos x="184" y="22"/>
                  </a:cxn>
                  <a:cxn ang="0">
                    <a:pos x="154" y="4"/>
                  </a:cxn>
                  <a:cxn ang="0">
                    <a:pos x="150" y="0"/>
                  </a:cxn>
                  <a:cxn ang="0">
                    <a:pos x="140" y="4"/>
                  </a:cxn>
                  <a:cxn ang="0">
                    <a:pos x="124" y="18"/>
                  </a:cxn>
                  <a:cxn ang="0">
                    <a:pos x="102" y="30"/>
                  </a:cxn>
                  <a:cxn ang="0">
                    <a:pos x="86" y="36"/>
                  </a:cxn>
                  <a:cxn ang="0">
                    <a:pos x="62" y="38"/>
                  </a:cxn>
                  <a:cxn ang="0">
                    <a:pos x="50" y="34"/>
                  </a:cxn>
                  <a:cxn ang="0">
                    <a:pos x="46" y="100"/>
                  </a:cxn>
                  <a:cxn ang="0">
                    <a:pos x="22" y="174"/>
                  </a:cxn>
                  <a:cxn ang="0">
                    <a:pos x="12" y="258"/>
                  </a:cxn>
                  <a:cxn ang="0">
                    <a:pos x="84" y="304"/>
                  </a:cxn>
                  <a:cxn ang="0">
                    <a:pos x="146" y="358"/>
                  </a:cxn>
                  <a:cxn ang="0">
                    <a:pos x="160" y="452"/>
                  </a:cxn>
                  <a:cxn ang="0">
                    <a:pos x="194" y="504"/>
                  </a:cxn>
                  <a:cxn ang="0">
                    <a:pos x="446" y="502"/>
                  </a:cxn>
                  <a:cxn ang="0">
                    <a:pos x="434" y="466"/>
                  </a:cxn>
                  <a:cxn ang="0">
                    <a:pos x="428" y="428"/>
                  </a:cxn>
                </a:cxnLst>
                <a:rect l="0" t="0" r="r" b="b"/>
                <a:pathLst>
                  <a:path w="446" h="512">
                    <a:moveTo>
                      <a:pt x="428" y="428"/>
                    </a:moveTo>
                    <a:lnTo>
                      <a:pt x="428" y="428"/>
                    </a:lnTo>
                    <a:lnTo>
                      <a:pt x="428" y="396"/>
                    </a:lnTo>
                    <a:lnTo>
                      <a:pt x="432" y="364"/>
                    </a:lnTo>
                    <a:lnTo>
                      <a:pt x="434" y="332"/>
                    </a:lnTo>
                    <a:lnTo>
                      <a:pt x="436" y="302"/>
                    </a:lnTo>
                    <a:lnTo>
                      <a:pt x="436" y="302"/>
                    </a:lnTo>
                    <a:lnTo>
                      <a:pt x="436" y="270"/>
                    </a:lnTo>
                    <a:lnTo>
                      <a:pt x="438" y="242"/>
                    </a:lnTo>
                    <a:lnTo>
                      <a:pt x="446" y="196"/>
                    </a:lnTo>
                    <a:lnTo>
                      <a:pt x="432" y="188"/>
                    </a:lnTo>
                    <a:lnTo>
                      <a:pt x="432" y="170"/>
                    </a:lnTo>
                    <a:lnTo>
                      <a:pt x="404" y="162"/>
                    </a:lnTo>
                    <a:lnTo>
                      <a:pt x="412" y="124"/>
                    </a:lnTo>
                    <a:lnTo>
                      <a:pt x="390" y="112"/>
                    </a:lnTo>
                    <a:lnTo>
                      <a:pt x="390" y="112"/>
                    </a:lnTo>
                    <a:lnTo>
                      <a:pt x="386" y="108"/>
                    </a:lnTo>
                    <a:lnTo>
                      <a:pt x="376" y="94"/>
                    </a:lnTo>
                    <a:lnTo>
                      <a:pt x="376" y="94"/>
                    </a:lnTo>
                    <a:lnTo>
                      <a:pt x="372" y="92"/>
                    </a:lnTo>
                    <a:lnTo>
                      <a:pt x="368" y="92"/>
                    </a:lnTo>
                    <a:lnTo>
                      <a:pt x="356" y="94"/>
                    </a:lnTo>
                    <a:lnTo>
                      <a:pt x="340" y="102"/>
                    </a:lnTo>
                    <a:lnTo>
                      <a:pt x="218" y="64"/>
                    </a:lnTo>
                    <a:lnTo>
                      <a:pt x="210" y="26"/>
                    </a:lnTo>
                    <a:lnTo>
                      <a:pt x="210" y="26"/>
                    </a:lnTo>
                    <a:lnTo>
                      <a:pt x="196" y="26"/>
                    </a:lnTo>
                    <a:lnTo>
                      <a:pt x="184" y="22"/>
                    </a:lnTo>
                    <a:lnTo>
                      <a:pt x="170" y="16"/>
                    </a:lnTo>
                    <a:lnTo>
                      <a:pt x="154" y="4"/>
                    </a:lnTo>
                    <a:lnTo>
                      <a:pt x="154" y="4"/>
                    </a:lnTo>
                    <a:lnTo>
                      <a:pt x="150" y="0"/>
                    </a:lnTo>
                    <a:lnTo>
                      <a:pt x="144" y="2"/>
                    </a:lnTo>
                    <a:lnTo>
                      <a:pt x="140" y="4"/>
                    </a:lnTo>
                    <a:lnTo>
                      <a:pt x="132" y="10"/>
                    </a:lnTo>
                    <a:lnTo>
                      <a:pt x="124" y="18"/>
                    </a:lnTo>
                    <a:lnTo>
                      <a:pt x="114" y="24"/>
                    </a:lnTo>
                    <a:lnTo>
                      <a:pt x="102" y="30"/>
                    </a:lnTo>
                    <a:lnTo>
                      <a:pt x="86" y="36"/>
                    </a:lnTo>
                    <a:lnTo>
                      <a:pt x="86" y="36"/>
                    </a:lnTo>
                    <a:lnTo>
                      <a:pt x="72" y="38"/>
                    </a:lnTo>
                    <a:lnTo>
                      <a:pt x="62" y="38"/>
                    </a:lnTo>
                    <a:lnTo>
                      <a:pt x="54" y="36"/>
                    </a:lnTo>
                    <a:lnTo>
                      <a:pt x="50" y="34"/>
                    </a:lnTo>
                    <a:lnTo>
                      <a:pt x="48" y="34"/>
                    </a:lnTo>
                    <a:lnTo>
                      <a:pt x="46" y="100"/>
                    </a:lnTo>
                    <a:lnTo>
                      <a:pt x="0" y="148"/>
                    </a:lnTo>
                    <a:lnTo>
                      <a:pt x="22" y="174"/>
                    </a:lnTo>
                    <a:lnTo>
                      <a:pt x="14" y="214"/>
                    </a:lnTo>
                    <a:lnTo>
                      <a:pt x="12" y="258"/>
                    </a:lnTo>
                    <a:lnTo>
                      <a:pt x="54" y="288"/>
                    </a:lnTo>
                    <a:lnTo>
                      <a:pt x="84" y="304"/>
                    </a:lnTo>
                    <a:lnTo>
                      <a:pt x="98" y="326"/>
                    </a:lnTo>
                    <a:lnTo>
                      <a:pt x="146" y="358"/>
                    </a:lnTo>
                    <a:lnTo>
                      <a:pt x="146" y="412"/>
                    </a:lnTo>
                    <a:lnTo>
                      <a:pt x="160" y="452"/>
                    </a:lnTo>
                    <a:lnTo>
                      <a:pt x="160" y="486"/>
                    </a:lnTo>
                    <a:lnTo>
                      <a:pt x="194" y="504"/>
                    </a:lnTo>
                    <a:lnTo>
                      <a:pt x="200" y="512"/>
                    </a:lnTo>
                    <a:lnTo>
                      <a:pt x="446" y="502"/>
                    </a:lnTo>
                    <a:lnTo>
                      <a:pt x="446" y="502"/>
                    </a:lnTo>
                    <a:lnTo>
                      <a:pt x="434" y="466"/>
                    </a:lnTo>
                    <a:lnTo>
                      <a:pt x="430" y="446"/>
                    </a:lnTo>
                    <a:lnTo>
                      <a:pt x="428" y="428"/>
                    </a:lnTo>
                    <a:lnTo>
                      <a:pt x="428" y="428"/>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2" name="Freeform 191">
                <a:extLst>
                  <a:ext uri="{FF2B5EF4-FFF2-40B4-BE49-F238E27FC236}">
                    <a16:creationId xmlns:a16="http://schemas.microsoft.com/office/drawing/2014/main" id="{F401F3E2-6444-44C1-B539-3D072EAAF00C}"/>
                  </a:ext>
                </a:extLst>
              </p:cNvPr>
              <p:cNvSpPr>
                <a:spLocks/>
              </p:cNvSpPr>
              <p:nvPr/>
            </p:nvSpPr>
            <p:spPr bwMode="auto">
              <a:xfrm>
                <a:off x="6588497" y="3137641"/>
                <a:ext cx="511521" cy="519081"/>
              </a:xfrm>
              <a:custGeom>
                <a:avLst/>
                <a:gdLst/>
                <a:ahLst/>
                <a:cxnLst>
                  <a:cxn ang="0">
                    <a:pos x="138" y="40"/>
                  </a:cxn>
                  <a:cxn ang="0">
                    <a:pos x="132" y="88"/>
                  </a:cxn>
                  <a:cxn ang="0">
                    <a:pos x="130" y="116"/>
                  </a:cxn>
                  <a:cxn ang="0">
                    <a:pos x="110" y="138"/>
                  </a:cxn>
                  <a:cxn ang="0">
                    <a:pos x="82" y="162"/>
                  </a:cxn>
                  <a:cxn ang="0">
                    <a:pos x="72" y="168"/>
                  </a:cxn>
                  <a:cxn ang="0">
                    <a:pos x="56" y="190"/>
                  </a:cxn>
                  <a:cxn ang="0">
                    <a:pos x="60" y="200"/>
                  </a:cxn>
                  <a:cxn ang="0">
                    <a:pos x="60" y="210"/>
                  </a:cxn>
                  <a:cxn ang="0">
                    <a:pos x="56" y="212"/>
                  </a:cxn>
                  <a:cxn ang="0">
                    <a:pos x="46" y="214"/>
                  </a:cxn>
                  <a:cxn ang="0">
                    <a:pos x="32" y="216"/>
                  </a:cxn>
                  <a:cxn ang="0">
                    <a:pos x="28" y="220"/>
                  </a:cxn>
                  <a:cxn ang="0">
                    <a:pos x="26" y="238"/>
                  </a:cxn>
                  <a:cxn ang="0">
                    <a:pos x="30" y="254"/>
                  </a:cxn>
                  <a:cxn ang="0">
                    <a:pos x="0" y="314"/>
                  </a:cxn>
                  <a:cxn ang="0">
                    <a:pos x="54" y="376"/>
                  </a:cxn>
                  <a:cxn ang="0">
                    <a:pos x="84" y="408"/>
                  </a:cxn>
                  <a:cxn ang="0">
                    <a:pos x="130" y="390"/>
                  </a:cxn>
                  <a:cxn ang="0">
                    <a:pos x="166" y="390"/>
                  </a:cxn>
                  <a:cxn ang="0">
                    <a:pos x="214" y="364"/>
                  </a:cxn>
                  <a:cxn ang="0">
                    <a:pos x="254" y="226"/>
                  </a:cxn>
                  <a:cxn ang="0">
                    <a:pos x="304" y="188"/>
                  </a:cxn>
                  <a:cxn ang="0">
                    <a:pos x="340" y="160"/>
                  </a:cxn>
                  <a:cxn ang="0">
                    <a:pos x="354" y="102"/>
                  </a:cxn>
                  <a:cxn ang="0">
                    <a:pos x="406" y="92"/>
                  </a:cxn>
                  <a:cxn ang="0">
                    <a:pos x="400" y="88"/>
                  </a:cxn>
                  <a:cxn ang="0">
                    <a:pos x="374" y="80"/>
                  </a:cxn>
                  <a:cxn ang="0">
                    <a:pos x="364" y="80"/>
                  </a:cxn>
                  <a:cxn ang="0">
                    <a:pos x="348" y="82"/>
                  </a:cxn>
                  <a:cxn ang="0">
                    <a:pos x="336" y="90"/>
                  </a:cxn>
                  <a:cxn ang="0">
                    <a:pos x="308" y="92"/>
                  </a:cxn>
                  <a:cxn ang="0">
                    <a:pos x="282" y="116"/>
                  </a:cxn>
                  <a:cxn ang="0">
                    <a:pos x="248" y="88"/>
                  </a:cxn>
                  <a:cxn ang="0">
                    <a:pos x="152" y="0"/>
                  </a:cxn>
                  <a:cxn ang="0">
                    <a:pos x="126" y="12"/>
                  </a:cxn>
                </a:cxnLst>
                <a:rect l="0" t="0" r="r" b="b"/>
                <a:pathLst>
                  <a:path w="406" h="412">
                    <a:moveTo>
                      <a:pt x="126" y="12"/>
                    </a:moveTo>
                    <a:lnTo>
                      <a:pt x="138" y="40"/>
                    </a:lnTo>
                    <a:lnTo>
                      <a:pt x="128" y="58"/>
                    </a:lnTo>
                    <a:lnTo>
                      <a:pt x="132" y="88"/>
                    </a:lnTo>
                    <a:lnTo>
                      <a:pt x="120" y="96"/>
                    </a:lnTo>
                    <a:lnTo>
                      <a:pt x="130" y="116"/>
                    </a:lnTo>
                    <a:lnTo>
                      <a:pt x="130" y="116"/>
                    </a:lnTo>
                    <a:lnTo>
                      <a:pt x="110" y="138"/>
                    </a:lnTo>
                    <a:lnTo>
                      <a:pt x="94" y="152"/>
                    </a:lnTo>
                    <a:lnTo>
                      <a:pt x="82" y="162"/>
                    </a:lnTo>
                    <a:lnTo>
                      <a:pt x="82" y="162"/>
                    </a:lnTo>
                    <a:lnTo>
                      <a:pt x="72" y="168"/>
                    </a:lnTo>
                    <a:lnTo>
                      <a:pt x="64" y="178"/>
                    </a:lnTo>
                    <a:lnTo>
                      <a:pt x="56" y="190"/>
                    </a:lnTo>
                    <a:lnTo>
                      <a:pt x="56" y="190"/>
                    </a:lnTo>
                    <a:lnTo>
                      <a:pt x="60" y="200"/>
                    </a:lnTo>
                    <a:lnTo>
                      <a:pt x="60" y="208"/>
                    </a:lnTo>
                    <a:lnTo>
                      <a:pt x="60" y="210"/>
                    </a:lnTo>
                    <a:lnTo>
                      <a:pt x="56" y="212"/>
                    </a:lnTo>
                    <a:lnTo>
                      <a:pt x="56" y="212"/>
                    </a:lnTo>
                    <a:lnTo>
                      <a:pt x="50" y="214"/>
                    </a:lnTo>
                    <a:lnTo>
                      <a:pt x="46" y="214"/>
                    </a:lnTo>
                    <a:lnTo>
                      <a:pt x="40" y="214"/>
                    </a:lnTo>
                    <a:lnTo>
                      <a:pt x="32" y="216"/>
                    </a:lnTo>
                    <a:lnTo>
                      <a:pt x="32" y="216"/>
                    </a:lnTo>
                    <a:lnTo>
                      <a:pt x="28" y="220"/>
                    </a:lnTo>
                    <a:lnTo>
                      <a:pt x="26" y="224"/>
                    </a:lnTo>
                    <a:lnTo>
                      <a:pt x="26" y="238"/>
                    </a:lnTo>
                    <a:lnTo>
                      <a:pt x="28" y="250"/>
                    </a:lnTo>
                    <a:lnTo>
                      <a:pt x="30" y="254"/>
                    </a:lnTo>
                    <a:lnTo>
                      <a:pt x="0" y="282"/>
                    </a:lnTo>
                    <a:lnTo>
                      <a:pt x="0" y="314"/>
                    </a:lnTo>
                    <a:lnTo>
                      <a:pt x="38" y="368"/>
                    </a:lnTo>
                    <a:lnTo>
                      <a:pt x="54" y="376"/>
                    </a:lnTo>
                    <a:lnTo>
                      <a:pt x="64" y="388"/>
                    </a:lnTo>
                    <a:lnTo>
                      <a:pt x="84" y="408"/>
                    </a:lnTo>
                    <a:lnTo>
                      <a:pt x="108" y="412"/>
                    </a:lnTo>
                    <a:lnTo>
                      <a:pt x="130" y="390"/>
                    </a:lnTo>
                    <a:lnTo>
                      <a:pt x="144" y="404"/>
                    </a:lnTo>
                    <a:lnTo>
                      <a:pt x="166" y="390"/>
                    </a:lnTo>
                    <a:lnTo>
                      <a:pt x="176" y="376"/>
                    </a:lnTo>
                    <a:lnTo>
                      <a:pt x="214" y="364"/>
                    </a:lnTo>
                    <a:lnTo>
                      <a:pt x="248" y="262"/>
                    </a:lnTo>
                    <a:lnTo>
                      <a:pt x="254" y="226"/>
                    </a:lnTo>
                    <a:lnTo>
                      <a:pt x="284" y="236"/>
                    </a:lnTo>
                    <a:lnTo>
                      <a:pt x="304" y="188"/>
                    </a:lnTo>
                    <a:lnTo>
                      <a:pt x="320" y="180"/>
                    </a:lnTo>
                    <a:lnTo>
                      <a:pt x="340" y="160"/>
                    </a:lnTo>
                    <a:lnTo>
                      <a:pt x="352" y="136"/>
                    </a:lnTo>
                    <a:lnTo>
                      <a:pt x="354" y="102"/>
                    </a:lnTo>
                    <a:lnTo>
                      <a:pt x="402" y="128"/>
                    </a:lnTo>
                    <a:lnTo>
                      <a:pt x="406" y="92"/>
                    </a:lnTo>
                    <a:lnTo>
                      <a:pt x="406" y="92"/>
                    </a:lnTo>
                    <a:lnTo>
                      <a:pt x="400" y="88"/>
                    </a:lnTo>
                    <a:lnTo>
                      <a:pt x="390" y="84"/>
                    </a:lnTo>
                    <a:lnTo>
                      <a:pt x="374" y="80"/>
                    </a:lnTo>
                    <a:lnTo>
                      <a:pt x="374" y="80"/>
                    </a:lnTo>
                    <a:lnTo>
                      <a:pt x="364" y="80"/>
                    </a:lnTo>
                    <a:lnTo>
                      <a:pt x="356" y="80"/>
                    </a:lnTo>
                    <a:lnTo>
                      <a:pt x="348" y="82"/>
                    </a:lnTo>
                    <a:lnTo>
                      <a:pt x="344" y="84"/>
                    </a:lnTo>
                    <a:lnTo>
                      <a:pt x="336" y="90"/>
                    </a:lnTo>
                    <a:lnTo>
                      <a:pt x="332" y="92"/>
                    </a:lnTo>
                    <a:lnTo>
                      <a:pt x="308" y="92"/>
                    </a:lnTo>
                    <a:lnTo>
                      <a:pt x="300" y="106"/>
                    </a:lnTo>
                    <a:lnTo>
                      <a:pt x="282" y="116"/>
                    </a:lnTo>
                    <a:lnTo>
                      <a:pt x="254" y="150"/>
                    </a:lnTo>
                    <a:lnTo>
                      <a:pt x="248" y="88"/>
                    </a:lnTo>
                    <a:lnTo>
                      <a:pt x="162" y="104"/>
                    </a:lnTo>
                    <a:lnTo>
                      <a:pt x="152" y="0"/>
                    </a:lnTo>
                    <a:lnTo>
                      <a:pt x="138" y="0"/>
                    </a:lnTo>
                    <a:lnTo>
                      <a:pt x="126" y="12"/>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3" name="Freeform 192">
                <a:extLst>
                  <a:ext uri="{FF2B5EF4-FFF2-40B4-BE49-F238E27FC236}">
                    <a16:creationId xmlns:a16="http://schemas.microsoft.com/office/drawing/2014/main" id="{E27CACA3-5D5C-4CCD-9D85-8B113634EE9E}"/>
                  </a:ext>
                </a:extLst>
              </p:cNvPr>
              <p:cNvSpPr>
                <a:spLocks/>
              </p:cNvSpPr>
              <p:nvPr/>
            </p:nvSpPr>
            <p:spPr bwMode="auto">
              <a:xfrm>
                <a:off x="4260192" y="3767593"/>
                <a:ext cx="985245" cy="521601"/>
              </a:xfrm>
              <a:custGeom>
                <a:avLst/>
                <a:gdLst/>
                <a:ahLst/>
                <a:cxnLst>
                  <a:cxn ang="0">
                    <a:pos x="98" y="0"/>
                  </a:cxn>
                  <a:cxn ang="0">
                    <a:pos x="4" y="2"/>
                  </a:cxn>
                  <a:cxn ang="0">
                    <a:pos x="0" y="60"/>
                  </a:cxn>
                  <a:cxn ang="0">
                    <a:pos x="274" y="80"/>
                  </a:cxn>
                  <a:cxn ang="0">
                    <a:pos x="260" y="294"/>
                  </a:cxn>
                  <a:cxn ang="0">
                    <a:pos x="260" y="294"/>
                  </a:cxn>
                  <a:cxn ang="0">
                    <a:pos x="270" y="300"/>
                  </a:cxn>
                  <a:cxn ang="0">
                    <a:pos x="278" y="306"/>
                  </a:cxn>
                  <a:cxn ang="0">
                    <a:pos x="284" y="316"/>
                  </a:cxn>
                  <a:cxn ang="0">
                    <a:pos x="284" y="316"/>
                  </a:cxn>
                  <a:cxn ang="0">
                    <a:pos x="288" y="318"/>
                  </a:cxn>
                  <a:cxn ang="0">
                    <a:pos x="294" y="322"/>
                  </a:cxn>
                  <a:cxn ang="0">
                    <a:pos x="310" y="322"/>
                  </a:cxn>
                  <a:cxn ang="0">
                    <a:pos x="330" y="322"/>
                  </a:cxn>
                  <a:cxn ang="0">
                    <a:pos x="332" y="348"/>
                  </a:cxn>
                  <a:cxn ang="0">
                    <a:pos x="332" y="348"/>
                  </a:cxn>
                  <a:cxn ang="0">
                    <a:pos x="344" y="348"/>
                  </a:cxn>
                  <a:cxn ang="0">
                    <a:pos x="356" y="348"/>
                  </a:cxn>
                  <a:cxn ang="0">
                    <a:pos x="368" y="352"/>
                  </a:cxn>
                  <a:cxn ang="0">
                    <a:pos x="368" y="352"/>
                  </a:cxn>
                  <a:cxn ang="0">
                    <a:pos x="412" y="366"/>
                  </a:cxn>
                  <a:cxn ang="0">
                    <a:pos x="438" y="360"/>
                  </a:cxn>
                  <a:cxn ang="0">
                    <a:pos x="438" y="360"/>
                  </a:cxn>
                  <a:cxn ang="0">
                    <a:pos x="438" y="362"/>
                  </a:cxn>
                  <a:cxn ang="0">
                    <a:pos x="436" y="364"/>
                  </a:cxn>
                  <a:cxn ang="0">
                    <a:pos x="438" y="370"/>
                  </a:cxn>
                  <a:cxn ang="0">
                    <a:pos x="444" y="378"/>
                  </a:cxn>
                  <a:cxn ang="0">
                    <a:pos x="444" y="378"/>
                  </a:cxn>
                  <a:cxn ang="0">
                    <a:pos x="454" y="386"/>
                  </a:cxn>
                  <a:cxn ang="0">
                    <a:pos x="460" y="390"/>
                  </a:cxn>
                  <a:cxn ang="0">
                    <a:pos x="468" y="394"/>
                  </a:cxn>
                  <a:cxn ang="0">
                    <a:pos x="486" y="382"/>
                  </a:cxn>
                  <a:cxn ang="0">
                    <a:pos x="486" y="382"/>
                  </a:cxn>
                  <a:cxn ang="0">
                    <a:pos x="506" y="386"/>
                  </a:cxn>
                  <a:cxn ang="0">
                    <a:pos x="520" y="392"/>
                  </a:cxn>
                  <a:cxn ang="0">
                    <a:pos x="532" y="396"/>
                  </a:cxn>
                  <a:cxn ang="0">
                    <a:pos x="532" y="396"/>
                  </a:cxn>
                  <a:cxn ang="0">
                    <a:pos x="536" y="398"/>
                  </a:cxn>
                  <a:cxn ang="0">
                    <a:pos x="540" y="398"/>
                  </a:cxn>
                  <a:cxn ang="0">
                    <a:pos x="550" y="394"/>
                  </a:cxn>
                  <a:cxn ang="0">
                    <a:pos x="562" y="386"/>
                  </a:cxn>
                  <a:cxn ang="0">
                    <a:pos x="608" y="402"/>
                  </a:cxn>
                  <a:cxn ang="0">
                    <a:pos x="656" y="392"/>
                  </a:cxn>
                  <a:cxn ang="0">
                    <a:pos x="692" y="380"/>
                  </a:cxn>
                  <a:cxn ang="0">
                    <a:pos x="704" y="392"/>
                  </a:cxn>
                  <a:cxn ang="0">
                    <a:pos x="722" y="378"/>
                  </a:cxn>
                  <a:cxn ang="0">
                    <a:pos x="760" y="414"/>
                  </a:cxn>
                  <a:cxn ang="0">
                    <a:pos x="782" y="410"/>
                  </a:cxn>
                  <a:cxn ang="0">
                    <a:pos x="774" y="30"/>
                  </a:cxn>
                  <a:cxn ang="0">
                    <a:pos x="98" y="0"/>
                  </a:cxn>
                </a:cxnLst>
                <a:rect l="0" t="0" r="r" b="b"/>
                <a:pathLst>
                  <a:path w="782" h="414">
                    <a:moveTo>
                      <a:pt x="98" y="0"/>
                    </a:moveTo>
                    <a:lnTo>
                      <a:pt x="4" y="2"/>
                    </a:lnTo>
                    <a:lnTo>
                      <a:pt x="0" y="60"/>
                    </a:lnTo>
                    <a:lnTo>
                      <a:pt x="274" y="80"/>
                    </a:lnTo>
                    <a:lnTo>
                      <a:pt x="260" y="294"/>
                    </a:lnTo>
                    <a:lnTo>
                      <a:pt x="260" y="294"/>
                    </a:lnTo>
                    <a:lnTo>
                      <a:pt x="270" y="300"/>
                    </a:lnTo>
                    <a:lnTo>
                      <a:pt x="278" y="306"/>
                    </a:lnTo>
                    <a:lnTo>
                      <a:pt x="284" y="316"/>
                    </a:lnTo>
                    <a:lnTo>
                      <a:pt x="284" y="316"/>
                    </a:lnTo>
                    <a:lnTo>
                      <a:pt x="288" y="318"/>
                    </a:lnTo>
                    <a:lnTo>
                      <a:pt x="294" y="322"/>
                    </a:lnTo>
                    <a:lnTo>
                      <a:pt x="310" y="322"/>
                    </a:lnTo>
                    <a:lnTo>
                      <a:pt x="330" y="322"/>
                    </a:lnTo>
                    <a:lnTo>
                      <a:pt x="332" y="348"/>
                    </a:lnTo>
                    <a:lnTo>
                      <a:pt x="332" y="348"/>
                    </a:lnTo>
                    <a:lnTo>
                      <a:pt x="344" y="348"/>
                    </a:lnTo>
                    <a:lnTo>
                      <a:pt x="356" y="348"/>
                    </a:lnTo>
                    <a:lnTo>
                      <a:pt x="368" y="352"/>
                    </a:lnTo>
                    <a:lnTo>
                      <a:pt x="368" y="352"/>
                    </a:lnTo>
                    <a:lnTo>
                      <a:pt x="412" y="366"/>
                    </a:lnTo>
                    <a:lnTo>
                      <a:pt x="438" y="360"/>
                    </a:lnTo>
                    <a:lnTo>
                      <a:pt x="438" y="360"/>
                    </a:lnTo>
                    <a:lnTo>
                      <a:pt x="438" y="362"/>
                    </a:lnTo>
                    <a:lnTo>
                      <a:pt x="436" y="364"/>
                    </a:lnTo>
                    <a:lnTo>
                      <a:pt x="438" y="370"/>
                    </a:lnTo>
                    <a:lnTo>
                      <a:pt x="444" y="378"/>
                    </a:lnTo>
                    <a:lnTo>
                      <a:pt x="444" y="378"/>
                    </a:lnTo>
                    <a:lnTo>
                      <a:pt x="454" y="386"/>
                    </a:lnTo>
                    <a:lnTo>
                      <a:pt x="460" y="390"/>
                    </a:lnTo>
                    <a:lnTo>
                      <a:pt x="468" y="394"/>
                    </a:lnTo>
                    <a:lnTo>
                      <a:pt x="486" y="382"/>
                    </a:lnTo>
                    <a:lnTo>
                      <a:pt x="486" y="382"/>
                    </a:lnTo>
                    <a:lnTo>
                      <a:pt x="506" y="386"/>
                    </a:lnTo>
                    <a:lnTo>
                      <a:pt x="520" y="392"/>
                    </a:lnTo>
                    <a:lnTo>
                      <a:pt x="532" y="396"/>
                    </a:lnTo>
                    <a:lnTo>
                      <a:pt x="532" y="396"/>
                    </a:lnTo>
                    <a:lnTo>
                      <a:pt x="536" y="398"/>
                    </a:lnTo>
                    <a:lnTo>
                      <a:pt x="540" y="398"/>
                    </a:lnTo>
                    <a:lnTo>
                      <a:pt x="550" y="394"/>
                    </a:lnTo>
                    <a:lnTo>
                      <a:pt x="562" y="386"/>
                    </a:lnTo>
                    <a:lnTo>
                      <a:pt x="608" y="402"/>
                    </a:lnTo>
                    <a:lnTo>
                      <a:pt x="656" y="392"/>
                    </a:lnTo>
                    <a:lnTo>
                      <a:pt x="692" y="380"/>
                    </a:lnTo>
                    <a:lnTo>
                      <a:pt x="704" y="392"/>
                    </a:lnTo>
                    <a:lnTo>
                      <a:pt x="722" y="378"/>
                    </a:lnTo>
                    <a:lnTo>
                      <a:pt x="760" y="414"/>
                    </a:lnTo>
                    <a:lnTo>
                      <a:pt x="782" y="410"/>
                    </a:lnTo>
                    <a:lnTo>
                      <a:pt x="774" y="30"/>
                    </a:lnTo>
                    <a:lnTo>
                      <a:pt x="98" y="0"/>
                    </a:lnTo>
                    <a:close/>
                  </a:path>
                </a:pathLst>
              </a:custGeom>
              <a:solidFill>
                <a:schemeClr val="bg1">
                  <a:lumMod val="85000"/>
                </a:schemeClr>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4" name="Freeform 193">
                <a:extLst>
                  <a:ext uri="{FF2B5EF4-FFF2-40B4-BE49-F238E27FC236}">
                    <a16:creationId xmlns:a16="http://schemas.microsoft.com/office/drawing/2014/main" id="{C1605FBE-8AC8-403D-8FCB-14CBD07EDE58}"/>
                  </a:ext>
                </a:extLst>
              </p:cNvPr>
              <p:cNvSpPr>
                <a:spLocks/>
              </p:cNvSpPr>
              <p:nvPr/>
            </p:nvSpPr>
            <p:spPr bwMode="auto">
              <a:xfrm>
                <a:off x="3443774" y="2482491"/>
                <a:ext cx="821458" cy="677829"/>
              </a:xfrm>
              <a:custGeom>
                <a:avLst/>
                <a:gdLst/>
                <a:ahLst/>
                <a:cxnLst>
                  <a:cxn ang="0">
                    <a:pos x="606" y="538"/>
                  </a:cxn>
                  <a:cxn ang="0">
                    <a:pos x="652" y="82"/>
                  </a:cxn>
                  <a:cxn ang="0">
                    <a:pos x="88" y="0"/>
                  </a:cxn>
                  <a:cxn ang="0">
                    <a:pos x="24" y="346"/>
                  </a:cxn>
                  <a:cxn ang="0">
                    <a:pos x="0" y="466"/>
                  </a:cxn>
                  <a:cxn ang="0">
                    <a:pos x="606" y="538"/>
                  </a:cxn>
                </a:cxnLst>
                <a:rect l="0" t="0" r="r" b="b"/>
                <a:pathLst>
                  <a:path w="652" h="538">
                    <a:moveTo>
                      <a:pt x="606" y="538"/>
                    </a:moveTo>
                    <a:lnTo>
                      <a:pt x="652" y="82"/>
                    </a:lnTo>
                    <a:lnTo>
                      <a:pt x="88" y="0"/>
                    </a:lnTo>
                    <a:lnTo>
                      <a:pt x="24" y="346"/>
                    </a:lnTo>
                    <a:lnTo>
                      <a:pt x="0" y="466"/>
                    </a:lnTo>
                    <a:lnTo>
                      <a:pt x="606" y="538"/>
                    </a:lnTo>
                    <a:close/>
                  </a:path>
                </a:pathLst>
              </a:custGeom>
              <a:solidFill>
                <a:schemeClr val="bg1">
                  <a:lumMod val="85000"/>
                </a:schemeClr>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5" name="Freeform 194">
                <a:extLst>
                  <a:ext uri="{FF2B5EF4-FFF2-40B4-BE49-F238E27FC236}">
                    <a16:creationId xmlns:a16="http://schemas.microsoft.com/office/drawing/2014/main" id="{DFD0A364-1710-4DFF-A777-B851C41A286A}"/>
                  </a:ext>
                </a:extLst>
              </p:cNvPr>
              <p:cNvSpPr>
                <a:spLocks/>
              </p:cNvSpPr>
              <p:nvPr/>
            </p:nvSpPr>
            <p:spPr bwMode="auto">
              <a:xfrm>
                <a:off x="3448814" y="3681920"/>
                <a:ext cx="816418" cy="841616"/>
              </a:xfrm>
              <a:custGeom>
                <a:avLst/>
                <a:gdLst/>
                <a:ahLst/>
                <a:cxnLst>
                  <a:cxn ang="0">
                    <a:pos x="96" y="0"/>
                  </a:cxn>
                  <a:cxn ang="0">
                    <a:pos x="0" y="656"/>
                  </a:cxn>
                  <a:cxn ang="0">
                    <a:pos x="82" y="668"/>
                  </a:cxn>
                  <a:cxn ang="0">
                    <a:pos x="94" y="614"/>
                  </a:cxn>
                  <a:cxn ang="0">
                    <a:pos x="94" y="614"/>
                  </a:cxn>
                  <a:cxn ang="0">
                    <a:pos x="130" y="618"/>
                  </a:cxn>
                  <a:cxn ang="0">
                    <a:pos x="168" y="622"/>
                  </a:cxn>
                  <a:cxn ang="0">
                    <a:pos x="208" y="628"/>
                  </a:cxn>
                  <a:cxn ang="0">
                    <a:pos x="226" y="632"/>
                  </a:cxn>
                  <a:cxn ang="0">
                    <a:pos x="244" y="638"/>
                  </a:cxn>
                  <a:cxn ang="0">
                    <a:pos x="248" y="608"/>
                  </a:cxn>
                  <a:cxn ang="0">
                    <a:pos x="594" y="650"/>
                  </a:cxn>
                  <a:cxn ang="0">
                    <a:pos x="632" y="128"/>
                  </a:cxn>
                  <a:cxn ang="0">
                    <a:pos x="644" y="128"/>
                  </a:cxn>
                  <a:cxn ang="0">
                    <a:pos x="648" y="70"/>
                  </a:cxn>
                  <a:cxn ang="0">
                    <a:pos x="96" y="0"/>
                  </a:cxn>
                </a:cxnLst>
                <a:rect l="0" t="0" r="r" b="b"/>
                <a:pathLst>
                  <a:path w="648" h="668">
                    <a:moveTo>
                      <a:pt x="96" y="0"/>
                    </a:moveTo>
                    <a:lnTo>
                      <a:pt x="0" y="656"/>
                    </a:lnTo>
                    <a:lnTo>
                      <a:pt x="82" y="668"/>
                    </a:lnTo>
                    <a:lnTo>
                      <a:pt x="94" y="614"/>
                    </a:lnTo>
                    <a:lnTo>
                      <a:pt x="94" y="614"/>
                    </a:lnTo>
                    <a:lnTo>
                      <a:pt x="130" y="618"/>
                    </a:lnTo>
                    <a:lnTo>
                      <a:pt x="168" y="622"/>
                    </a:lnTo>
                    <a:lnTo>
                      <a:pt x="208" y="628"/>
                    </a:lnTo>
                    <a:lnTo>
                      <a:pt x="226" y="632"/>
                    </a:lnTo>
                    <a:lnTo>
                      <a:pt x="244" y="638"/>
                    </a:lnTo>
                    <a:lnTo>
                      <a:pt x="248" y="608"/>
                    </a:lnTo>
                    <a:lnTo>
                      <a:pt x="594" y="650"/>
                    </a:lnTo>
                    <a:lnTo>
                      <a:pt x="632" y="128"/>
                    </a:lnTo>
                    <a:lnTo>
                      <a:pt x="644" y="128"/>
                    </a:lnTo>
                    <a:lnTo>
                      <a:pt x="648" y="70"/>
                    </a:lnTo>
                    <a:lnTo>
                      <a:pt x="96" y="0"/>
                    </a:lnTo>
                    <a:close/>
                  </a:path>
                </a:pathLst>
              </a:custGeom>
              <a:solidFill>
                <a:schemeClr val="bg1">
                  <a:lumMod val="85000"/>
                </a:schemeClr>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6" name="Freeform 195">
                <a:extLst>
                  <a:ext uri="{FF2B5EF4-FFF2-40B4-BE49-F238E27FC236}">
                    <a16:creationId xmlns:a16="http://schemas.microsoft.com/office/drawing/2014/main" id="{1888AF26-5FD3-4B36-AAD3-8EA1B8DCC471}"/>
                  </a:ext>
                </a:extLst>
              </p:cNvPr>
              <p:cNvSpPr>
                <a:spLocks/>
              </p:cNvSpPr>
              <p:nvPr/>
            </p:nvSpPr>
            <p:spPr bwMode="auto">
              <a:xfrm>
                <a:off x="3007847" y="2852903"/>
                <a:ext cx="650111" cy="829017"/>
              </a:xfrm>
              <a:custGeom>
                <a:avLst/>
                <a:gdLst/>
                <a:ahLst/>
                <a:cxnLst>
                  <a:cxn ang="0">
                    <a:pos x="346" y="172"/>
                  </a:cxn>
                  <a:cxn ang="0">
                    <a:pos x="370" y="52"/>
                  </a:cxn>
                  <a:cxn ang="0">
                    <a:pos x="124" y="0"/>
                  </a:cxn>
                  <a:cxn ang="0">
                    <a:pos x="124" y="0"/>
                  </a:cxn>
                  <a:cxn ang="0">
                    <a:pos x="66" y="270"/>
                  </a:cxn>
                  <a:cxn ang="0">
                    <a:pos x="0" y="580"/>
                  </a:cxn>
                  <a:cxn ang="0">
                    <a:pos x="446" y="658"/>
                  </a:cxn>
                  <a:cxn ang="0">
                    <a:pos x="446" y="658"/>
                  </a:cxn>
                  <a:cxn ang="0">
                    <a:pos x="516" y="192"/>
                  </a:cxn>
                  <a:cxn ang="0">
                    <a:pos x="346" y="172"/>
                  </a:cxn>
                </a:cxnLst>
                <a:rect l="0" t="0" r="r" b="b"/>
                <a:pathLst>
                  <a:path w="516" h="658">
                    <a:moveTo>
                      <a:pt x="346" y="172"/>
                    </a:moveTo>
                    <a:lnTo>
                      <a:pt x="370" y="52"/>
                    </a:lnTo>
                    <a:lnTo>
                      <a:pt x="124" y="0"/>
                    </a:lnTo>
                    <a:lnTo>
                      <a:pt x="124" y="0"/>
                    </a:lnTo>
                    <a:lnTo>
                      <a:pt x="66" y="270"/>
                    </a:lnTo>
                    <a:lnTo>
                      <a:pt x="0" y="580"/>
                    </a:lnTo>
                    <a:lnTo>
                      <a:pt x="446" y="658"/>
                    </a:lnTo>
                    <a:lnTo>
                      <a:pt x="446" y="658"/>
                    </a:lnTo>
                    <a:lnTo>
                      <a:pt x="516" y="192"/>
                    </a:lnTo>
                    <a:lnTo>
                      <a:pt x="346" y="172"/>
                    </a:lnTo>
                    <a:close/>
                  </a:path>
                </a:pathLst>
              </a:custGeom>
              <a:solidFill>
                <a:srgbClr val="92D050"/>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7" name="Freeform 196">
                <a:extLst>
                  <a:ext uri="{FF2B5EF4-FFF2-40B4-BE49-F238E27FC236}">
                    <a16:creationId xmlns:a16="http://schemas.microsoft.com/office/drawing/2014/main" id="{482C2DC6-CE6F-4814-A218-9DBDC7524997}"/>
                  </a:ext>
                </a:extLst>
              </p:cNvPr>
              <p:cNvSpPr>
                <a:spLocks/>
              </p:cNvSpPr>
              <p:nvPr/>
            </p:nvSpPr>
            <p:spPr bwMode="auto">
              <a:xfrm>
                <a:off x="3569765" y="3094804"/>
                <a:ext cx="851696" cy="675309"/>
              </a:xfrm>
              <a:custGeom>
                <a:avLst/>
                <a:gdLst/>
                <a:ahLst/>
                <a:cxnLst>
                  <a:cxn ang="0">
                    <a:pos x="506" y="52"/>
                  </a:cxn>
                  <a:cxn ang="0">
                    <a:pos x="70" y="0"/>
                  </a:cxn>
                  <a:cxn ang="0">
                    <a:pos x="0" y="466"/>
                  </a:cxn>
                  <a:cxn ang="0">
                    <a:pos x="552" y="536"/>
                  </a:cxn>
                  <a:cxn ang="0">
                    <a:pos x="646" y="534"/>
                  </a:cxn>
                  <a:cxn ang="0">
                    <a:pos x="676" y="78"/>
                  </a:cxn>
                  <a:cxn ang="0">
                    <a:pos x="506" y="52"/>
                  </a:cxn>
                </a:cxnLst>
                <a:rect l="0" t="0" r="r" b="b"/>
                <a:pathLst>
                  <a:path w="676" h="536">
                    <a:moveTo>
                      <a:pt x="506" y="52"/>
                    </a:moveTo>
                    <a:lnTo>
                      <a:pt x="70" y="0"/>
                    </a:lnTo>
                    <a:lnTo>
                      <a:pt x="0" y="466"/>
                    </a:lnTo>
                    <a:lnTo>
                      <a:pt x="552" y="536"/>
                    </a:lnTo>
                    <a:lnTo>
                      <a:pt x="646" y="534"/>
                    </a:lnTo>
                    <a:lnTo>
                      <a:pt x="676" y="78"/>
                    </a:lnTo>
                    <a:lnTo>
                      <a:pt x="506" y="52"/>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8" name="Freeform 197">
                <a:extLst>
                  <a:ext uri="{FF2B5EF4-FFF2-40B4-BE49-F238E27FC236}">
                    <a16:creationId xmlns:a16="http://schemas.microsoft.com/office/drawing/2014/main" id="{4BA6BC40-DBDB-4E11-8493-1265BB52DD31}"/>
                  </a:ext>
                </a:extLst>
              </p:cNvPr>
              <p:cNvSpPr>
                <a:spLocks/>
              </p:cNvSpPr>
              <p:nvPr/>
            </p:nvSpPr>
            <p:spPr bwMode="auto">
              <a:xfrm>
                <a:off x="2123394" y="1963410"/>
                <a:ext cx="909651" cy="808859"/>
              </a:xfrm>
              <a:custGeom>
                <a:avLst/>
                <a:gdLst/>
                <a:ahLst/>
                <a:cxnLst>
                  <a:cxn ang="0">
                    <a:pos x="500" y="136"/>
                  </a:cxn>
                  <a:cxn ang="0">
                    <a:pos x="474" y="138"/>
                  </a:cxn>
                  <a:cxn ang="0">
                    <a:pos x="416" y="126"/>
                  </a:cxn>
                  <a:cxn ang="0">
                    <a:pos x="362" y="136"/>
                  </a:cxn>
                  <a:cxn ang="0">
                    <a:pos x="328" y="116"/>
                  </a:cxn>
                  <a:cxn ang="0">
                    <a:pos x="316" y="112"/>
                  </a:cxn>
                  <a:cxn ang="0">
                    <a:pos x="290" y="108"/>
                  </a:cxn>
                  <a:cxn ang="0">
                    <a:pos x="274" y="104"/>
                  </a:cxn>
                  <a:cxn ang="0">
                    <a:pos x="260" y="92"/>
                  </a:cxn>
                  <a:cxn ang="0">
                    <a:pos x="252" y="74"/>
                  </a:cxn>
                  <a:cxn ang="0">
                    <a:pos x="244" y="34"/>
                  </a:cxn>
                  <a:cxn ang="0">
                    <a:pos x="242" y="30"/>
                  </a:cxn>
                  <a:cxn ang="0">
                    <a:pos x="222" y="16"/>
                  </a:cxn>
                  <a:cxn ang="0">
                    <a:pos x="180" y="0"/>
                  </a:cxn>
                  <a:cxn ang="0">
                    <a:pos x="174" y="24"/>
                  </a:cxn>
                  <a:cxn ang="0">
                    <a:pos x="162" y="60"/>
                  </a:cxn>
                  <a:cxn ang="0">
                    <a:pos x="118" y="170"/>
                  </a:cxn>
                  <a:cxn ang="0">
                    <a:pos x="102" y="204"/>
                  </a:cxn>
                  <a:cxn ang="0">
                    <a:pos x="70" y="272"/>
                  </a:cxn>
                  <a:cxn ang="0">
                    <a:pos x="60" y="308"/>
                  </a:cxn>
                  <a:cxn ang="0">
                    <a:pos x="50" y="310"/>
                  </a:cxn>
                  <a:cxn ang="0">
                    <a:pos x="36" y="316"/>
                  </a:cxn>
                  <a:cxn ang="0">
                    <a:pos x="24" y="330"/>
                  </a:cxn>
                  <a:cxn ang="0">
                    <a:pos x="12" y="358"/>
                  </a:cxn>
                  <a:cxn ang="0">
                    <a:pos x="4" y="404"/>
                  </a:cxn>
                  <a:cxn ang="0">
                    <a:pos x="330" y="580"/>
                  </a:cxn>
                  <a:cxn ang="0">
                    <a:pos x="618" y="458"/>
                  </a:cxn>
                  <a:cxn ang="0">
                    <a:pos x="626" y="442"/>
                  </a:cxn>
                  <a:cxn ang="0">
                    <a:pos x="640" y="406"/>
                  </a:cxn>
                  <a:cxn ang="0">
                    <a:pos x="640" y="388"/>
                  </a:cxn>
                  <a:cxn ang="0">
                    <a:pos x="636" y="374"/>
                  </a:cxn>
                  <a:cxn ang="0">
                    <a:pos x="624" y="358"/>
                  </a:cxn>
                  <a:cxn ang="0">
                    <a:pos x="700" y="282"/>
                  </a:cxn>
                  <a:cxn ang="0">
                    <a:pos x="720" y="234"/>
                  </a:cxn>
                  <a:cxn ang="0">
                    <a:pos x="722" y="226"/>
                  </a:cxn>
                  <a:cxn ang="0">
                    <a:pos x="714" y="206"/>
                  </a:cxn>
                  <a:cxn ang="0">
                    <a:pos x="548" y="142"/>
                  </a:cxn>
                </a:cxnLst>
                <a:rect l="0" t="0" r="r" b="b"/>
                <a:pathLst>
                  <a:path w="722" h="642">
                    <a:moveTo>
                      <a:pt x="530" y="142"/>
                    </a:moveTo>
                    <a:lnTo>
                      <a:pt x="500" y="136"/>
                    </a:lnTo>
                    <a:lnTo>
                      <a:pt x="486" y="144"/>
                    </a:lnTo>
                    <a:lnTo>
                      <a:pt x="474" y="138"/>
                    </a:lnTo>
                    <a:lnTo>
                      <a:pt x="428" y="142"/>
                    </a:lnTo>
                    <a:lnTo>
                      <a:pt x="416" y="126"/>
                    </a:lnTo>
                    <a:lnTo>
                      <a:pt x="362" y="136"/>
                    </a:lnTo>
                    <a:lnTo>
                      <a:pt x="362" y="136"/>
                    </a:lnTo>
                    <a:lnTo>
                      <a:pt x="342" y="124"/>
                    </a:lnTo>
                    <a:lnTo>
                      <a:pt x="328" y="116"/>
                    </a:lnTo>
                    <a:lnTo>
                      <a:pt x="316" y="112"/>
                    </a:lnTo>
                    <a:lnTo>
                      <a:pt x="316" y="112"/>
                    </a:lnTo>
                    <a:lnTo>
                      <a:pt x="300" y="112"/>
                    </a:lnTo>
                    <a:lnTo>
                      <a:pt x="290" y="108"/>
                    </a:lnTo>
                    <a:lnTo>
                      <a:pt x="274" y="104"/>
                    </a:lnTo>
                    <a:lnTo>
                      <a:pt x="274" y="104"/>
                    </a:lnTo>
                    <a:lnTo>
                      <a:pt x="266" y="98"/>
                    </a:lnTo>
                    <a:lnTo>
                      <a:pt x="260" y="92"/>
                    </a:lnTo>
                    <a:lnTo>
                      <a:pt x="254" y="82"/>
                    </a:lnTo>
                    <a:lnTo>
                      <a:pt x="252" y="74"/>
                    </a:lnTo>
                    <a:lnTo>
                      <a:pt x="246" y="52"/>
                    </a:lnTo>
                    <a:lnTo>
                      <a:pt x="244" y="34"/>
                    </a:lnTo>
                    <a:lnTo>
                      <a:pt x="244" y="34"/>
                    </a:lnTo>
                    <a:lnTo>
                      <a:pt x="242" y="30"/>
                    </a:lnTo>
                    <a:lnTo>
                      <a:pt x="236" y="24"/>
                    </a:lnTo>
                    <a:lnTo>
                      <a:pt x="222" y="16"/>
                    </a:lnTo>
                    <a:lnTo>
                      <a:pt x="202" y="6"/>
                    </a:lnTo>
                    <a:lnTo>
                      <a:pt x="180" y="0"/>
                    </a:lnTo>
                    <a:lnTo>
                      <a:pt x="180" y="0"/>
                    </a:lnTo>
                    <a:lnTo>
                      <a:pt x="174" y="24"/>
                    </a:lnTo>
                    <a:lnTo>
                      <a:pt x="174" y="24"/>
                    </a:lnTo>
                    <a:lnTo>
                      <a:pt x="162" y="60"/>
                    </a:lnTo>
                    <a:lnTo>
                      <a:pt x="148" y="98"/>
                    </a:lnTo>
                    <a:lnTo>
                      <a:pt x="118" y="170"/>
                    </a:lnTo>
                    <a:lnTo>
                      <a:pt x="118" y="170"/>
                    </a:lnTo>
                    <a:lnTo>
                      <a:pt x="102" y="204"/>
                    </a:lnTo>
                    <a:lnTo>
                      <a:pt x="86" y="238"/>
                    </a:lnTo>
                    <a:lnTo>
                      <a:pt x="70" y="272"/>
                    </a:lnTo>
                    <a:lnTo>
                      <a:pt x="64" y="290"/>
                    </a:lnTo>
                    <a:lnTo>
                      <a:pt x="60" y="308"/>
                    </a:lnTo>
                    <a:lnTo>
                      <a:pt x="60" y="308"/>
                    </a:lnTo>
                    <a:lnTo>
                      <a:pt x="50" y="310"/>
                    </a:lnTo>
                    <a:lnTo>
                      <a:pt x="42" y="312"/>
                    </a:lnTo>
                    <a:lnTo>
                      <a:pt x="36" y="316"/>
                    </a:lnTo>
                    <a:lnTo>
                      <a:pt x="30" y="322"/>
                    </a:lnTo>
                    <a:lnTo>
                      <a:pt x="24" y="330"/>
                    </a:lnTo>
                    <a:lnTo>
                      <a:pt x="20" y="338"/>
                    </a:lnTo>
                    <a:lnTo>
                      <a:pt x="12" y="358"/>
                    </a:lnTo>
                    <a:lnTo>
                      <a:pt x="6" y="380"/>
                    </a:lnTo>
                    <a:lnTo>
                      <a:pt x="4" y="404"/>
                    </a:lnTo>
                    <a:lnTo>
                      <a:pt x="0" y="456"/>
                    </a:lnTo>
                    <a:lnTo>
                      <a:pt x="330" y="580"/>
                    </a:lnTo>
                    <a:lnTo>
                      <a:pt x="578" y="642"/>
                    </a:lnTo>
                    <a:lnTo>
                      <a:pt x="618" y="458"/>
                    </a:lnTo>
                    <a:lnTo>
                      <a:pt x="618" y="458"/>
                    </a:lnTo>
                    <a:lnTo>
                      <a:pt x="626" y="442"/>
                    </a:lnTo>
                    <a:lnTo>
                      <a:pt x="640" y="406"/>
                    </a:lnTo>
                    <a:lnTo>
                      <a:pt x="640" y="406"/>
                    </a:lnTo>
                    <a:lnTo>
                      <a:pt x="642" y="398"/>
                    </a:lnTo>
                    <a:lnTo>
                      <a:pt x="640" y="388"/>
                    </a:lnTo>
                    <a:lnTo>
                      <a:pt x="638" y="380"/>
                    </a:lnTo>
                    <a:lnTo>
                      <a:pt x="636" y="374"/>
                    </a:lnTo>
                    <a:lnTo>
                      <a:pt x="628" y="362"/>
                    </a:lnTo>
                    <a:lnTo>
                      <a:pt x="624" y="358"/>
                    </a:lnTo>
                    <a:lnTo>
                      <a:pt x="700" y="282"/>
                    </a:lnTo>
                    <a:lnTo>
                      <a:pt x="700" y="282"/>
                    </a:lnTo>
                    <a:lnTo>
                      <a:pt x="708" y="266"/>
                    </a:lnTo>
                    <a:lnTo>
                      <a:pt x="720" y="234"/>
                    </a:lnTo>
                    <a:lnTo>
                      <a:pt x="720" y="234"/>
                    </a:lnTo>
                    <a:lnTo>
                      <a:pt x="722" y="226"/>
                    </a:lnTo>
                    <a:lnTo>
                      <a:pt x="718" y="216"/>
                    </a:lnTo>
                    <a:lnTo>
                      <a:pt x="714" y="206"/>
                    </a:lnTo>
                    <a:lnTo>
                      <a:pt x="710" y="198"/>
                    </a:lnTo>
                    <a:lnTo>
                      <a:pt x="548" y="142"/>
                    </a:lnTo>
                    <a:lnTo>
                      <a:pt x="530" y="142"/>
                    </a:lnTo>
                    <a:close/>
                  </a:path>
                </a:pathLst>
              </a:custGeom>
              <a:solidFill>
                <a:srgbClr val="92D050"/>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199" name="Freeform 198">
                <a:extLst>
                  <a:ext uri="{FF2B5EF4-FFF2-40B4-BE49-F238E27FC236}">
                    <a16:creationId xmlns:a16="http://schemas.microsoft.com/office/drawing/2014/main" id="{6FF983CC-8534-4E9D-A8BB-50A88DA2693F}"/>
                  </a:ext>
                </a:extLst>
              </p:cNvPr>
              <p:cNvSpPr>
                <a:spLocks/>
              </p:cNvSpPr>
              <p:nvPr/>
            </p:nvSpPr>
            <p:spPr bwMode="auto">
              <a:xfrm>
                <a:off x="2350177" y="1605597"/>
                <a:ext cx="763502" cy="607274"/>
              </a:xfrm>
              <a:custGeom>
                <a:avLst/>
                <a:gdLst/>
                <a:ahLst/>
                <a:cxnLst>
                  <a:cxn ang="0">
                    <a:pos x="528" y="434"/>
                  </a:cxn>
                  <a:cxn ang="0">
                    <a:pos x="524" y="404"/>
                  </a:cxn>
                  <a:cxn ang="0">
                    <a:pos x="606" y="132"/>
                  </a:cxn>
                  <a:cxn ang="0">
                    <a:pos x="336" y="46"/>
                  </a:cxn>
                  <a:cxn ang="0">
                    <a:pos x="202" y="0"/>
                  </a:cxn>
                  <a:cxn ang="0">
                    <a:pos x="202" y="36"/>
                  </a:cxn>
                  <a:cxn ang="0">
                    <a:pos x="198" y="66"/>
                  </a:cxn>
                  <a:cxn ang="0">
                    <a:pos x="188" y="86"/>
                  </a:cxn>
                  <a:cxn ang="0">
                    <a:pos x="182" y="92"/>
                  </a:cxn>
                  <a:cxn ang="0">
                    <a:pos x="166" y="94"/>
                  </a:cxn>
                  <a:cxn ang="0">
                    <a:pos x="132" y="78"/>
                  </a:cxn>
                  <a:cxn ang="0">
                    <a:pos x="96" y="58"/>
                  </a:cxn>
                  <a:cxn ang="0">
                    <a:pos x="36" y="28"/>
                  </a:cxn>
                  <a:cxn ang="0">
                    <a:pos x="32" y="48"/>
                  </a:cxn>
                  <a:cxn ang="0">
                    <a:pos x="26" y="106"/>
                  </a:cxn>
                  <a:cxn ang="0">
                    <a:pos x="28" y="184"/>
                  </a:cxn>
                  <a:cxn ang="0">
                    <a:pos x="26" y="200"/>
                  </a:cxn>
                  <a:cxn ang="0">
                    <a:pos x="12" y="242"/>
                  </a:cxn>
                  <a:cxn ang="0">
                    <a:pos x="0" y="284"/>
                  </a:cxn>
                  <a:cxn ang="0">
                    <a:pos x="22" y="290"/>
                  </a:cxn>
                  <a:cxn ang="0">
                    <a:pos x="56" y="308"/>
                  </a:cxn>
                  <a:cxn ang="0">
                    <a:pos x="64" y="318"/>
                  </a:cxn>
                  <a:cxn ang="0">
                    <a:pos x="66" y="336"/>
                  </a:cxn>
                  <a:cxn ang="0">
                    <a:pos x="74" y="366"/>
                  </a:cxn>
                  <a:cxn ang="0">
                    <a:pos x="86" y="382"/>
                  </a:cxn>
                  <a:cxn ang="0">
                    <a:pos x="94" y="388"/>
                  </a:cxn>
                  <a:cxn ang="0">
                    <a:pos x="120" y="396"/>
                  </a:cxn>
                  <a:cxn ang="0">
                    <a:pos x="136" y="396"/>
                  </a:cxn>
                  <a:cxn ang="0">
                    <a:pos x="162" y="408"/>
                  </a:cxn>
                  <a:cxn ang="0">
                    <a:pos x="236" y="410"/>
                  </a:cxn>
                  <a:cxn ang="0">
                    <a:pos x="294" y="422"/>
                  </a:cxn>
                  <a:cxn ang="0">
                    <a:pos x="320" y="420"/>
                  </a:cxn>
                  <a:cxn ang="0">
                    <a:pos x="368" y="426"/>
                  </a:cxn>
                  <a:cxn ang="0">
                    <a:pos x="530" y="482"/>
                  </a:cxn>
                  <a:cxn ang="0">
                    <a:pos x="520" y="468"/>
                  </a:cxn>
                  <a:cxn ang="0">
                    <a:pos x="526" y="448"/>
                  </a:cxn>
                  <a:cxn ang="0">
                    <a:pos x="528" y="434"/>
                  </a:cxn>
                </a:cxnLst>
                <a:rect l="0" t="0" r="r" b="b"/>
                <a:pathLst>
                  <a:path w="606" h="482">
                    <a:moveTo>
                      <a:pt x="528" y="434"/>
                    </a:moveTo>
                    <a:lnTo>
                      <a:pt x="528" y="434"/>
                    </a:lnTo>
                    <a:lnTo>
                      <a:pt x="526" y="412"/>
                    </a:lnTo>
                    <a:lnTo>
                      <a:pt x="524" y="404"/>
                    </a:lnTo>
                    <a:lnTo>
                      <a:pt x="606" y="132"/>
                    </a:lnTo>
                    <a:lnTo>
                      <a:pt x="606" y="132"/>
                    </a:lnTo>
                    <a:lnTo>
                      <a:pt x="468" y="88"/>
                    </a:lnTo>
                    <a:lnTo>
                      <a:pt x="336" y="46"/>
                    </a:lnTo>
                    <a:lnTo>
                      <a:pt x="202" y="0"/>
                    </a:lnTo>
                    <a:lnTo>
                      <a:pt x="202" y="0"/>
                    </a:lnTo>
                    <a:lnTo>
                      <a:pt x="204" y="12"/>
                    </a:lnTo>
                    <a:lnTo>
                      <a:pt x="202" y="36"/>
                    </a:lnTo>
                    <a:lnTo>
                      <a:pt x="200" y="52"/>
                    </a:lnTo>
                    <a:lnTo>
                      <a:pt x="198" y="66"/>
                    </a:lnTo>
                    <a:lnTo>
                      <a:pt x="194" y="78"/>
                    </a:lnTo>
                    <a:lnTo>
                      <a:pt x="188" y="86"/>
                    </a:lnTo>
                    <a:lnTo>
                      <a:pt x="188" y="86"/>
                    </a:lnTo>
                    <a:lnTo>
                      <a:pt x="182" y="92"/>
                    </a:lnTo>
                    <a:lnTo>
                      <a:pt x="174" y="94"/>
                    </a:lnTo>
                    <a:lnTo>
                      <a:pt x="166" y="94"/>
                    </a:lnTo>
                    <a:lnTo>
                      <a:pt x="156" y="92"/>
                    </a:lnTo>
                    <a:lnTo>
                      <a:pt x="132" y="78"/>
                    </a:lnTo>
                    <a:lnTo>
                      <a:pt x="96" y="58"/>
                    </a:lnTo>
                    <a:lnTo>
                      <a:pt x="96" y="58"/>
                    </a:lnTo>
                    <a:lnTo>
                      <a:pt x="62" y="40"/>
                    </a:lnTo>
                    <a:lnTo>
                      <a:pt x="36" y="28"/>
                    </a:lnTo>
                    <a:lnTo>
                      <a:pt x="36" y="28"/>
                    </a:lnTo>
                    <a:lnTo>
                      <a:pt x="32" y="48"/>
                    </a:lnTo>
                    <a:lnTo>
                      <a:pt x="28" y="66"/>
                    </a:lnTo>
                    <a:lnTo>
                      <a:pt x="26" y="106"/>
                    </a:lnTo>
                    <a:lnTo>
                      <a:pt x="26" y="144"/>
                    </a:lnTo>
                    <a:lnTo>
                      <a:pt x="28" y="184"/>
                    </a:lnTo>
                    <a:lnTo>
                      <a:pt x="28" y="184"/>
                    </a:lnTo>
                    <a:lnTo>
                      <a:pt x="26" y="200"/>
                    </a:lnTo>
                    <a:lnTo>
                      <a:pt x="22" y="214"/>
                    </a:lnTo>
                    <a:lnTo>
                      <a:pt x="12" y="242"/>
                    </a:lnTo>
                    <a:lnTo>
                      <a:pt x="12" y="242"/>
                    </a:lnTo>
                    <a:lnTo>
                      <a:pt x="0" y="284"/>
                    </a:lnTo>
                    <a:lnTo>
                      <a:pt x="0" y="284"/>
                    </a:lnTo>
                    <a:lnTo>
                      <a:pt x="22" y="290"/>
                    </a:lnTo>
                    <a:lnTo>
                      <a:pt x="42" y="300"/>
                    </a:lnTo>
                    <a:lnTo>
                      <a:pt x="56" y="308"/>
                    </a:lnTo>
                    <a:lnTo>
                      <a:pt x="62" y="314"/>
                    </a:lnTo>
                    <a:lnTo>
                      <a:pt x="64" y="318"/>
                    </a:lnTo>
                    <a:lnTo>
                      <a:pt x="64" y="318"/>
                    </a:lnTo>
                    <a:lnTo>
                      <a:pt x="66" y="336"/>
                    </a:lnTo>
                    <a:lnTo>
                      <a:pt x="72" y="358"/>
                    </a:lnTo>
                    <a:lnTo>
                      <a:pt x="74" y="366"/>
                    </a:lnTo>
                    <a:lnTo>
                      <a:pt x="80" y="376"/>
                    </a:lnTo>
                    <a:lnTo>
                      <a:pt x="86" y="382"/>
                    </a:lnTo>
                    <a:lnTo>
                      <a:pt x="94" y="388"/>
                    </a:lnTo>
                    <a:lnTo>
                      <a:pt x="94" y="388"/>
                    </a:lnTo>
                    <a:lnTo>
                      <a:pt x="110" y="392"/>
                    </a:lnTo>
                    <a:lnTo>
                      <a:pt x="120" y="396"/>
                    </a:lnTo>
                    <a:lnTo>
                      <a:pt x="136" y="396"/>
                    </a:lnTo>
                    <a:lnTo>
                      <a:pt x="136" y="396"/>
                    </a:lnTo>
                    <a:lnTo>
                      <a:pt x="148" y="400"/>
                    </a:lnTo>
                    <a:lnTo>
                      <a:pt x="162" y="408"/>
                    </a:lnTo>
                    <a:lnTo>
                      <a:pt x="182" y="420"/>
                    </a:lnTo>
                    <a:lnTo>
                      <a:pt x="236" y="410"/>
                    </a:lnTo>
                    <a:lnTo>
                      <a:pt x="248" y="426"/>
                    </a:lnTo>
                    <a:lnTo>
                      <a:pt x="294" y="422"/>
                    </a:lnTo>
                    <a:lnTo>
                      <a:pt x="306" y="428"/>
                    </a:lnTo>
                    <a:lnTo>
                      <a:pt x="320" y="420"/>
                    </a:lnTo>
                    <a:lnTo>
                      <a:pt x="350" y="426"/>
                    </a:lnTo>
                    <a:lnTo>
                      <a:pt x="368" y="426"/>
                    </a:lnTo>
                    <a:lnTo>
                      <a:pt x="530" y="482"/>
                    </a:lnTo>
                    <a:lnTo>
                      <a:pt x="530" y="482"/>
                    </a:lnTo>
                    <a:lnTo>
                      <a:pt x="520" y="468"/>
                    </a:lnTo>
                    <a:lnTo>
                      <a:pt x="520" y="468"/>
                    </a:lnTo>
                    <a:lnTo>
                      <a:pt x="524" y="458"/>
                    </a:lnTo>
                    <a:lnTo>
                      <a:pt x="526" y="448"/>
                    </a:lnTo>
                    <a:lnTo>
                      <a:pt x="528" y="434"/>
                    </a:lnTo>
                    <a:lnTo>
                      <a:pt x="528" y="434"/>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0" name="Freeform 199">
                <a:extLst>
                  <a:ext uri="{FF2B5EF4-FFF2-40B4-BE49-F238E27FC236}">
                    <a16:creationId xmlns:a16="http://schemas.microsoft.com/office/drawing/2014/main" id="{DD7371DD-561F-42A8-9B71-9DDC8C16A73E}"/>
                  </a:ext>
                </a:extLst>
              </p:cNvPr>
              <p:cNvSpPr>
                <a:spLocks/>
              </p:cNvSpPr>
              <p:nvPr/>
            </p:nvSpPr>
            <p:spPr bwMode="auto">
              <a:xfrm>
                <a:off x="7578782" y="1860098"/>
                <a:ext cx="448526" cy="685388"/>
              </a:xfrm>
              <a:custGeom>
                <a:avLst/>
                <a:gdLst/>
                <a:ahLst/>
                <a:cxnLst>
                  <a:cxn ang="0">
                    <a:pos x="328" y="234"/>
                  </a:cxn>
                  <a:cxn ang="0">
                    <a:pos x="328" y="222"/>
                  </a:cxn>
                  <a:cxn ang="0">
                    <a:pos x="330" y="214"/>
                  </a:cxn>
                  <a:cxn ang="0">
                    <a:pos x="292" y="198"/>
                  </a:cxn>
                  <a:cxn ang="0">
                    <a:pos x="258" y="174"/>
                  </a:cxn>
                  <a:cxn ang="0">
                    <a:pos x="232" y="142"/>
                  </a:cxn>
                  <a:cxn ang="0">
                    <a:pos x="216" y="104"/>
                  </a:cxn>
                  <a:cxn ang="0">
                    <a:pos x="210" y="72"/>
                  </a:cxn>
                  <a:cxn ang="0">
                    <a:pos x="202" y="40"/>
                  </a:cxn>
                  <a:cxn ang="0">
                    <a:pos x="186" y="12"/>
                  </a:cxn>
                  <a:cxn ang="0">
                    <a:pos x="172" y="4"/>
                  </a:cxn>
                  <a:cxn ang="0">
                    <a:pos x="156" y="0"/>
                  </a:cxn>
                  <a:cxn ang="0">
                    <a:pos x="150" y="0"/>
                  </a:cxn>
                  <a:cxn ang="0">
                    <a:pos x="132" y="12"/>
                  </a:cxn>
                  <a:cxn ang="0">
                    <a:pos x="112" y="26"/>
                  </a:cxn>
                  <a:cxn ang="0">
                    <a:pos x="106" y="28"/>
                  </a:cxn>
                  <a:cxn ang="0">
                    <a:pos x="90" y="28"/>
                  </a:cxn>
                  <a:cxn ang="0">
                    <a:pos x="66" y="26"/>
                  </a:cxn>
                  <a:cxn ang="0">
                    <a:pos x="52" y="32"/>
                  </a:cxn>
                  <a:cxn ang="0">
                    <a:pos x="46" y="40"/>
                  </a:cxn>
                  <a:cxn ang="0">
                    <a:pos x="34" y="78"/>
                  </a:cxn>
                  <a:cxn ang="0">
                    <a:pos x="32" y="122"/>
                  </a:cxn>
                  <a:cxn ang="0">
                    <a:pos x="36" y="206"/>
                  </a:cxn>
                  <a:cxn ang="0">
                    <a:pos x="34" y="228"/>
                  </a:cxn>
                  <a:cxn ang="0">
                    <a:pos x="28" y="258"/>
                  </a:cxn>
                  <a:cxn ang="0">
                    <a:pos x="20" y="276"/>
                  </a:cxn>
                  <a:cxn ang="0">
                    <a:pos x="0" y="290"/>
                  </a:cxn>
                  <a:cxn ang="0">
                    <a:pos x="72" y="510"/>
                  </a:cxn>
                  <a:cxn ang="0">
                    <a:pos x="90" y="542"/>
                  </a:cxn>
                  <a:cxn ang="0">
                    <a:pos x="102" y="544"/>
                  </a:cxn>
                  <a:cxn ang="0">
                    <a:pos x="106" y="528"/>
                  </a:cxn>
                  <a:cxn ang="0">
                    <a:pos x="124" y="492"/>
                  </a:cxn>
                  <a:cxn ang="0">
                    <a:pos x="130" y="476"/>
                  </a:cxn>
                  <a:cxn ang="0">
                    <a:pos x="140" y="448"/>
                  </a:cxn>
                  <a:cxn ang="0">
                    <a:pos x="158" y="428"/>
                  </a:cxn>
                  <a:cxn ang="0">
                    <a:pos x="168" y="420"/>
                  </a:cxn>
                  <a:cxn ang="0">
                    <a:pos x="190" y="402"/>
                  </a:cxn>
                  <a:cxn ang="0">
                    <a:pos x="198" y="392"/>
                  </a:cxn>
                  <a:cxn ang="0">
                    <a:pos x="204" y="370"/>
                  </a:cxn>
                  <a:cxn ang="0">
                    <a:pos x="208" y="352"/>
                  </a:cxn>
                  <a:cxn ang="0">
                    <a:pos x="212" y="348"/>
                  </a:cxn>
                  <a:cxn ang="0">
                    <a:pos x="222" y="344"/>
                  </a:cxn>
                  <a:cxn ang="0">
                    <a:pos x="232" y="346"/>
                  </a:cxn>
                  <a:cxn ang="0">
                    <a:pos x="250" y="352"/>
                  </a:cxn>
                  <a:cxn ang="0">
                    <a:pos x="260" y="350"/>
                  </a:cxn>
                  <a:cxn ang="0">
                    <a:pos x="270" y="342"/>
                  </a:cxn>
                  <a:cxn ang="0">
                    <a:pos x="284" y="320"/>
                  </a:cxn>
                  <a:cxn ang="0">
                    <a:pos x="290" y="308"/>
                  </a:cxn>
                  <a:cxn ang="0">
                    <a:pos x="312" y="284"/>
                  </a:cxn>
                  <a:cxn ang="0">
                    <a:pos x="338" y="262"/>
                  </a:cxn>
                  <a:cxn ang="0">
                    <a:pos x="350" y="272"/>
                  </a:cxn>
                  <a:cxn ang="0">
                    <a:pos x="356" y="256"/>
                  </a:cxn>
                  <a:cxn ang="0">
                    <a:pos x="350" y="250"/>
                  </a:cxn>
                  <a:cxn ang="0">
                    <a:pos x="332" y="238"/>
                  </a:cxn>
                  <a:cxn ang="0">
                    <a:pos x="328" y="234"/>
                  </a:cxn>
                </a:cxnLst>
                <a:rect l="0" t="0" r="r" b="b"/>
                <a:pathLst>
                  <a:path w="356" h="544">
                    <a:moveTo>
                      <a:pt x="328" y="234"/>
                    </a:moveTo>
                    <a:lnTo>
                      <a:pt x="328" y="234"/>
                    </a:lnTo>
                    <a:lnTo>
                      <a:pt x="328" y="228"/>
                    </a:lnTo>
                    <a:lnTo>
                      <a:pt x="328" y="222"/>
                    </a:lnTo>
                    <a:lnTo>
                      <a:pt x="330" y="214"/>
                    </a:lnTo>
                    <a:lnTo>
                      <a:pt x="330" y="214"/>
                    </a:lnTo>
                    <a:lnTo>
                      <a:pt x="310" y="208"/>
                    </a:lnTo>
                    <a:lnTo>
                      <a:pt x="292" y="198"/>
                    </a:lnTo>
                    <a:lnTo>
                      <a:pt x="274" y="188"/>
                    </a:lnTo>
                    <a:lnTo>
                      <a:pt x="258" y="174"/>
                    </a:lnTo>
                    <a:lnTo>
                      <a:pt x="244" y="160"/>
                    </a:lnTo>
                    <a:lnTo>
                      <a:pt x="232" y="142"/>
                    </a:lnTo>
                    <a:lnTo>
                      <a:pt x="224" y="124"/>
                    </a:lnTo>
                    <a:lnTo>
                      <a:pt x="216" y="104"/>
                    </a:lnTo>
                    <a:lnTo>
                      <a:pt x="216" y="104"/>
                    </a:lnTo>
                    <a:lnTo>
                      <a:pt x="210" y="72"/>
                    </a:lnTo>
                    <a:lnTo>
                      <a:pt x="208" y="56"/>
                    </a:lnTo>
                    <a:lnTo>
                      <a:pt x="202" y="40"/>
                    </a:lnTo>
                    <a:lnTo>
                      <a:pt x="194" y="24"/>
                    </a:lnTo>
                    <a:lnTo>
                      <a:pt x="186" y="12"/>
                    </a:lnTo>
                    <a:lnTo>
                      <a:pt x="180" y="8"/>
                    </a:lnTo>
                    <a:lnTo>
                      <a:pt x="172" y="4"/>
                    </a:lnTo>
                    <a:lnTo>
                      <a:pt x="166" y="2"/>
                    </a:lnTo>
                    <a:lnTo>
                      <a:pt x="156" y="0"/>
                    </a:lnTo>
                    <a:lnTo>
                      <a:pt x="156" y="0"/>
                    </a:lnTo>
                    <a:lnTo>
                      <a:pt x="150" y="0"/>
                    </a:lnTo>
                    <a:lnTo>
                      <a:pt x="144" y="2"/>
                    </a:lnTo>
                    <a:lnTo>
                      <a:pt x="132" y="12"/>
                    </a:lnTo>
                    <a:lnTo>
                      <a:pt x="120" y="22"/>
                    </a:lnTo>
                    <a:lnTo>
                      <a:pt x="112" y="26"/>
                    </a:lnTo>
                    <a:lnTo>
                      <a:pt x="106" y="28"/>
                    </a:lnTo>
                    <a:lnTo>
                      <a:pt x="106" y="28"/>
                    </a:lnTo>
                    <a:lnTo>
                      <a:pt x="98" y="28"/>
                    </a:lnTo>
                    <a:lnTo>
                      <a:pt x="90" y="28"/>
                    </a:lnTo>
                    <a:lnTo>
                      <a:pt x="74" y="26"/>
                    </a:lnTo>
                    <a:lnTo>
                      <a:pt x="66" y="26"/>
                    </a:lnTo>
                    <a:lnTo>
                      <a:pt x="60" y="28"/>
                    </a:lnTo>
                    <a:lnTo>
                      <a:pt x="52" y="32"/>
                    </a:lnTo>
                    <a:lnTo>
                      <a:pt x="46" y="40"/>
                    </a:lnTo>
                    <a:lnTo>
                      <a:pt x="46" y="40"/>
                    </a:lnTo>
                    <a:lnTo>
                      <a:pt x="40" y="58"/>
                    </a:lnTo>
                    <a:lnTo>
                      <a:pt x="34" y="78"/>
                    </a:lnTo>
                    <a:lnTo>
                      <a:pt x="32" y="98"/>
                    </a:lnTo>
                    <a:lnTo>
                      <a:pt x="32" y="122"/>
                    </a:lnTo>
                    <a:lnTo>
                      <a:pt x="36" y="166"/>
                    </a:lnTo>
                    <a:lnTo>
                      <a:pt x="36" y="206"/>
                    </a:lnTo>
                    <a:lnTo>
                      <a:pt x="36" y="206"/>
                    </a:lnTo>
                    <a:lnTo>
                      <a:pt x="34" y="228"/>
                    </a:lnTo>
                    <a:lnTo>
                      <a:pt x="32" y="246"/>
                    </a:lnTo>
                    <a:lnTo>
                      <a:pt x="28" y="258"/>
                    </a:lnTo>
                    <a:lnTo>
                      <a:pt x="24" y="268"/>
                    </a:lnTo>
                    <a:lnTo>
                      <a:pt x="20" y="276"/>
                    </a:lnTo>
                    <a:lnTo>
                      <a:pt x="14" y="282"/>
                    </a:lnTo>
                    <a:lnTo>
                      <a:pt x="0" y="290"/>
                    </a:lnTo>
                    <a:lnTo>
                      <a:pt x="66" y="492"/>
                    </a:lnTo>
                    <a:lnTo>
                      <a:pt x="72" y="510"/>
                    </a:lnTo>
                    <a:lnTo>
                      <a:pt x="90" y="522"/>
                    </a:lnTo>
                    <a:lnTo>
                      <a:pt x="90" y="542"/>
                    </a:lnTo>
                    <a:lnTo>
                      <a:pt x="102" y="544"/>
                    </a:lnTo>
                    <a:lnTo>
                      <a:pt x="102" y="544"/>
                    </a:lnTo>
                    <a:lnTo>
                      <a:pt x="104" y="536"/>
                    </a:lnTo>
                    <a:lnTo>
                      <a:pt x="106" y="528"/>
                    </a:lnTo>
                    <a:lnTo>
                      <a:pt x="114" y="510"/>
                    </a:lnTo>
                    <a:lnTo>
                      <a:pt x="124" y="492"/>
                    </a:lnTo>
                    <a:lnTo>
                      <a:pt x="130" y="476"/>
                    </a:lnTo>
                    <a:lnTo>
                      <a:pt x="130" y="476"/>
                    </a:lnTo>
                    <a:lnTo>
                      <a:pt x="136" y="460"/>
                    </a:lnTo>
                    <a:lnTo>
                      <a:pt x="140" y="448"/>
                    </a:lnTo>
                    <a:lnTo>
                      <a:pt x="148" y="438"/>
                    </a:lnTo>
                    <a:lnTo>
                      <a:pt x="158" y="428"/>
                    </a:lnTo>
                    <a:lnTo>
                      <a:pt x="158" y="428"/>
                    </a:lnTo>
                    <a:lnTo>
                      <a:pt x="168" y="420"/>
                    </a:lnTo>
                    <a:lnTo>
                      <a:pt x="180" y="412"/>
                    </a:lnTo>
                    <a:lnTo>
                      <a:pt x="190" y="402"/>
                    </a:lnTo>
                    <a:lnTo>
                      <a:pt x="198" y="392"/>
                    </a:lnTo>
                    <a:lnTo>
                      <a:pt x="198" y="392"/>
                    </a:lnTo>
                    <a:lnTo>
                      <a:pt x="202" y="382"/>
                    </a:lnTo>
                    <a:lnTo>
                      <a:pt x="204" y="370"/>
                    </a:lnTo>
                    <a:lnTo>
                      <a:pt x="206" y="358"/>
                    </a:lnTo>
                    <a:lnTo>
                      <a:pt x="208" y="352"/>
                    </a:lnTo>
                    <a:lnTo>
                      <a:pt x="212" y="348"/>
                    </a:lnTo>
                    <a:lnTo>
                      <a:pt x="212" y="348"/>
                    </a:lnTo>
                    <a:lnTo>
                      <a:pt x="218" y="344"/>
                    </a:lnTo>
                    <a:lnTo>
                      <a:pt x="222" y="344"/>
                    </a:lnTo>
                    <a:lnTo>
                      <a:pt x="228" y="344"/>
                    </a:lnTo>
                    <a:lnTo>
                      <a:pt x="232" y="346"/>
                    </a:lnTo>
                    <a:lnTo>
                      <a:pt x="244" y="350"/>
                    </a:lnTo>
                    <a:lnTo>
                      <a:pt x="250" y="352"/>
                    </a:lnTo>
                    <a:lnTo>
                      <a:pt x="260" y="350"/>
                    </a:lnTo>
                    <a:lnTo>
                      <a:pt x="260" y="350"/>
                    </a:lnTo>
                    <a:lnTo>
                      <a:pt x="266" y="346"/>
                    </a:lnTo>
                    <a:lnTo>
                      <a:pt x="270" y="342"/>
                    </a:lnTo>
                    <a:lnTo>
                      <a:pt x="278" y="332"/>
                    </a:lnTo>
                    <a:lnTo>
                      <a:pt x="284" y="320"/>
                    </a:lnTo>
                    <a:lnTo>
                      <a:pt x="290" y="308"/>
                    </a:lnTo>
                    <a:lnTo>
                      <a:pt x="290" y="308"/>
                    </a:lnTo>
                    <a:lnTo>
                      <a:pt x="300" y="296"/>
                    </a:lnTo>
                    <a:lnTo>
                      <a:pt x="312" y="284"/>
                    </a:lnTo>
                    <a:lnTo>
                      <a:pt x="338" y="262"/>
                    </a:lnTo>
                    <a:lnTo>
                      <a:pt x="338" y="262"/>
                    </a:lnTo>
                    <a:lnTo>
                      <a:pt x="350" y="272"/>
                    </a:lnTo>
                    <a:lnTo>
                      <a:pt x="350" y="272"/>
                    </a:lnTo>
                    <a:lnTo>
                      <a:pt x="356" y="262"/>
                    </a:lnTo>
                    <a:lnTo>
                      <a:pt x="356" y="256"/>
                    </a:lnTo>
                    <a:lnTo>
                      <a:pt x="354" y="252"/>
                    </a:lnTo>
                    <a:lnTo>
                      <a:pt x="350" y="250"/>
                    </a:lnTo>
                    <a:lnTo>
                      <a:pt x="338" y="244"/>
                    </a:lnTo>
                    <a:lnTo>
                      <a:pt x="332" y="238"/>
                    </a:lnTo>
                    <a:lnTo>
                      <a:pt x="328" y="234"/>
                    </a:lnTo>
                    <a:lnTo>
                      <a:pt x="328" y="234"/>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1" name="Freeform 200">
                <a:extLst>
                  <a:ext uri="{FF2B5EF4-FFF2-40B4-BE49-F238E27FC236}">
                    <a16:creationId xmlns:a16="http://schemas.microsoft.com/office/drawing/2014/main" id="{36934D19-ADE8-49E3-A2D0-B932DEBE4F86}"/>
                  </a:ext>
                </a:extLst>
              </p:cNvPr>
              <p:cNvSpPr>
                <a:spLocks/>
              </p:cNvSpPr>
              <p:nvPr/>
            </p:nvSpPr>
            <p:spPr bwMode="auto">
              <a:xfrm>
                <a:off x="7460351" y="2565644"/>
                <a:ext cx="395610" cy="216704"/>
              </a:xfrm>
              <a:custGeom>
                <a:avLst/>
                <a:gdLst/>
                <a:ahLst/>
                <a:cxnLst>
                  <a:cxn ang="0">
                    <a:pos x="310" y="100"/>
                  </a:cxn>
                  <a:cxn ang="0">
                    <a:pos x="310" y="100"/>
                  </a:cxn>
                  <a:cxn ang="0">
                    <a:pos x="306" y="94"/>
                  </a:cxn>
                  <a:cxn ang="0">
                    <a:pos x="302" y="90"/>
                  </a:cxn>
                  <a:cxn ang="0">
                    <a:pos x="302" y="90"/>
                  </a:cxn>
                  <a:cxn ang="0">
                    <a:pos x="298" y="96"/>
                  </a:cxn>
                  <a:cxn ang="0">
                    <a:pos x="288" y="104"/>
                  </a:cxn>
                  <a:cxn ang="0">
                    <a:pos x="282" y="108"/>
                  </a:cxn>
                  <a:cxn ang="0">
                    <a:pos x="274" y="112"/>
                  </a:cxn>
                  <a:cxn ang="0">
                    <a:pos x="266" y="112"/>
                  </a:cxn>
                  <a:cxn ang="0">
                    <a:pos x="258" y="112"/>
                  </a:cxn>
                  <a:cxn ang="0">
                    <a:pos x="258" y="112"/>
                  </a:cxn>
                  <a:cxn ang="0">
                    <a:pos x="250" y="108"/>
                  </a:cxn>
                  <a:cxn ang="0">
                    <a:pos x="244" y="102"/>
                  </a:cxn>
                  <a:cxn ang="0">
                    <a:pos x="232" y="92"/>
                  </a:cxn>
                  <a:cxn ang="0">
                    <a:pos x="220" y="82"/>
                  </a:cxn>
                  <a:cxn ang="0">
                    <a:pos x="212" y="78"/>
                  </a:cxn>
                  <a:cxn ang="0">
                    <a:pos x="204" y="76"/>
                  </a:cxn>
                  <a:cxn ang="0">
                    <a:pos x="204" y="76"/>
                  </a:cxn>
                  <a:cxn ang="0">
                    <a:pos x="208" y="66"/>
                  </a:cxn>
                  <a:cxn ang="0">
                    <a:pos x="216" y="54"/>
                  </a:cxn>
                  <a:cxn ang="0">
                    <a:pos x="220" y="42"/>
                  </a:cxn>
                  <a:cxn ang="0">
                    <a:pos x="222" y="38"/>
                  </a:cxn>
                  <a:cxn ang="0">
                    <a:pos x="222" y="32"/>
                  </a:cxn>
                  <a:cxn ang="0">
                    <a:pos x="222" y="32"/>
                  </a:cxn>
                  <a:cxn ang="0">
                    <a:pos x="218" y="22"/>
                  </a:cxn>
                  <a:cxn ang="0">
                    <a:pos x="212" y="16"/>
                  </a:cxn>
                  <a:cxn ang="0">
                    <a:pos x="204" y="8"/>
                  </a:cxn>
                  <a:cxn ang="0">
                    <a:pos x="200" y="0"/>
                  </a:cxn>
                  <a:cxn ang="0">
                    <a:pos x="162" y="36"/>
                  </a:cxn>
                  <a:cxn ang="0">
                    <a:pos x="4" y="82"/>
                  </a:cxn>
                  <a:cxn ang="0">
                    <a:pos x="0" y="162"/>
                  </a:cxn>
                  <a:cxn ang="0">
                    <a:pos x="6" y="168"/>
                  </a:cxn>
                  <a:cxn ang="0">
                    <a:pos x="184" y="122"/>
                  </a:cxn>
                  <a:cxn ang="0">
                    <a:pos x="184" y="130"/>
                  </a:cxn>
                  <a:cxn ang="0">
                    <a:pos x="218" y="172"/>
                  </a:cxn>
                  <a:cxn ang="0">
                    <a:pos x="218" y="172"/>
                  </a:cxn>
                  <a:cxn ang="0">
                    <a:pos x="226" y="166"/>
                  </a:cxn>
                  <a:cxn ang="0">
                    <a:pos x="234" y="160"/>
                  </a:cxn>
                  <a:cxn ang="0">
                    <a:pos x="234" y="160"/>
                  </a:cxn>
                  <a:cxn ang="0">
                    <a:pos x="258" y="152"/>
                  </a:cxn>
                  <a:cxn ang="0">
                    <a:pos x="274" y="146"/>
                  </a:cxn>
                  <a:cxn ang="0">
                    <a:pos x="288" y="140"/>
                  </a:cxn>
                  <a:cxn ang="0">
                    <a:pos x="302" y="132"/>
                  </a:cxn>
                  <a:cxn ang="0">
                    <a:pos x="310" y="122"/>
                  </a:cxn>
                  <a:cxn ang="0">
                    <a:pos x="314" y="118"/>
                  </a:cxn>
                  <a:cxn ang="0">
                    <a:pos x="314" y="112"/>
                  </a:cxn>
                  <a:cxn ang="0">
                    <a:pos x="314" y="106"/>
                  </a:cxn>
                  <a:cxn ang="0">
                    <a:pos x="310" y="100"/>
                  </a:cxn>
                  <a:cxn ang="0">
                    <a:pos x="310" y="100"/>
                  </a:cxn>
                </a:cxnLst>
                <a:rect l="0" t="0" r="r" b="b"/>
                <a:pathLst>
                  <a:path w="314" h="172">
                    <a:moveTo>
                      <a:pt x="310" y="100"/>
                    </a:moveTo>
                    <a:lnTo>
                      <a:pt x="310" y="100"/>
                    </a:lnTo>
                    <a:lnTo>
                      <a:pt x="306" y="94"/>
                    </a:lnTo>
                    <a:lnTo>
                      <a:pt x="302" y="90"/>
                    </a:lnTo>
                    <a:lnTo>
                      <a:pt x="302" y="90"/>
                    </a:lnTo>
                    <a:lnTo>
                      <a:pt x="298" y="96"/>
                    </a:lnTo>
                    <a:lnTo>
                      <a:pt x="288" y="104"/>
                    </a:lnTo>
                    <a:lnTo>
                      <a:pt x="282" y="108"/>
                    </a:lnTo>
                    <a:lnTo>
                      <a:pt x="274" y="112"/>
                    </a:lnTo>
                    <a:lnTo>
                      <a:pt x="266" y="112"/>
                    </a:lnTo>
                    <a:lnTo>
                      <a:pt x="258" y="112"/>
                    </a:lnTo>
                    <a:lnTo>
                      <a:pt x="258" y="112"/>
                    </a:lnTo>
                    <a:lnTo>
                      <a:pt x="250" y="108"/>
                    </a:lnTo>
                    <a:lnTo>
                      <a:pt x="244" y="102"/>
                    </a:lnTo>
                    <a:lnTo>
                      <a:pt x="232" y="92"/>
                    </a:lnTo>
                    <a:lnTo>
                      <a:pt x="220" y="82"/>
                    </a:lnTo>
                    <a:lnTo>
                      <a:pt x="212" y="78"/>
                    </a:lnTo>
                    <a:lnTo>
                      <a:pt x="204" y="76"/>
                    </a:lnTo>
                    <a:lnTo>
                      <a:pt x="204" y="76"/>
                    </a:lnTo>
                    <a:lnTo>
                      <a:pt x="208" y="66"/>
                    </a:lnTo>
                    <a:lnTo>
                      <a:pt x="216" y="54"/>
                    </a:lnTo>
                    <a:lnTo>
                      <a:pt x="220" y="42"/>
                    </a:lnTo>
                    <a:lnTo>
                      <a:pt x="222" y="38"/>
                    </a:lnTo>
                    <a:lnTo>
                      <a:pt x="222" y="32"/>
                    </a:lnTo>
                    <a:lnTo>
                      <a:pt x="222" y="32"/>
                    </a:lnTo>
                    <a:lnTo>
                      <a:pt x="218" y="22"/>
                    </a:lnTo>
                    <a:lnTo>
                      <a:pt x="212" y="16"/>
                    </a:lnTo>
                    <a:lnTo>
                      <a:pt x="204" y="8"/>
                    </a:lnTo>
                    <a:lnTo>
                      <a:pt x="200" y="0"/>
                    </a:lnTo>
                    <a:lnTo>
                      <a:pt x="162" y="36"/>
                    </a:lnTo>
                    <a:lnTo>
                      <a:pt x="4" y="82"/>
                    </a:lnTo>
                    <a:lnTo>
                      <a:pt x="0" y="162"/>
                    </a:lnTo>
                    <a:lnTo>
                      <a:pt x="6" y="168"/>
                    </a:lnTo>
                    <a:lnTo>
                      <a:pt x="184" y="122"/>
                    </a:lnTo>
                    <a:lnTo>
                      <a:pt x="184" y="130"/>
                    </a:lnTo>
                    <a:lnTo>
                      <a:pt x="218" y="172"/>
                    </a:lnTo>
                    <a:lnTo>
                      <a:pt x="218" y="172"/>
                    </a:lnTo>
                    <a:lnTo>
                      <a:pt x="226" y="166"/>
                    </a:lnTo>
                    <a:lnTo>
                      <a:pt x="234" y="160"/>
                    </a:lnTo>
                    <a:lnTo>
                      <a:pt x="234" y="160"/>
                    </a:lnTo>
                    <a:lnTo>
                      <a:pt x="258" y="152"/>
                    </a:lnTo>
                    <a:lnTo>
                      <a:pt x="274" y="146"/>
                    </a:lnTo>
                    <a:lnTo>
                      <a:pt x="288" y="140"/>
                    </a:lnTo>
                    <a:lnTo>
                      <a:pt x="302" y="132"/>
                    </a:lnTo>
                    <a:lnTo>
                      <a:pt x="310" y="122"/>
                    </a:lnTo>
                    <a:lnTo>
                      <a:pt x="314" y="118"/>
                    </a:lnTo>
                    <a:lnTo>
                      <a:pt x="314" y="112"/>
                    </a:lnTo>
                    <a:lnTo>
                      <a:pt x="314" y="106"/>
                    </a:lnTo>
                    <a:lnTo>
                      <a:pt x="310" y="100"/>
                    </a:lnTo>
                    <a:lnTo>
                      <a:pt x="310" y="100"/>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2" name="Freeform 201">
                <a:extLst>
                  <a:ext uri="{FF2B5EF4-FFF2-40B4-BE49-F238E27FC236}">
                    <a16:creationId xmlns:a16="http://schemas.microsoft.com/office/drawing/2014/main" id="{5698E278-33CB-44E4-8FF9-4BD7F5EBB20F}"/>
                  </a:ext>
                </a:extLst>
              </p:cNvPr>
              <p:cNvSpPr>
                <a:spLocks/>
              </p:cNvSpPr>
              <p:nvPr/>
            </p:nvSpPr>
            <p:spPr bwMode="auto">
              <a:xfrm>
                <a:off x="7467910" y="2731952"/>
                <a:ext cx="199065" cy="249461"/>
              </a:xfrm>
              <a:custGeom>
                <a:avLst/>
                <a:gdLst/>
                <a:ahLst/>
                <a:cxnLst>
                  <a:cxn ang="0">
                    <a:pos x="140" y="0"/>
                  </a:cxn>
                  <a:cxn ang="0">
                    <a:pos x="0" y="36"/>
                  </a:cxn>
                  <a:cxn ang="0">
                    <a:pos x="2" y="38"/>
                  </a:cxn>
                  <a:cxn ang="0">
                    <a:pos x="18" y="124"/>
                  </a:cxn>
                  <a:cxn ang="0">
                    <a:pos x="8" y="142"/>
                  </a:cxn>
                  <a:cxn ang="0">
                    <a:pos x="38" y="198"/>
                  </a:cxn>
                  <a:cxn ang="0">
                    <a:pos x="38" y="198"/>
                  </a:cxn>
                  <a:cxn ang="0">
                    <a:pos x="56" y="184"/>
                  </a:cxn>
                  <a:cxn ang="0">
                    <a:pos x="76" y="168"/>
                  </a:cxn>
                  <a:cxn ang="0">
                    <a:pos x="118" y="142"/>
                  </a:cxn>
                  <a:cxn ang="0">
                    <a:pos x="118" y="142"/>
                  </a:cxn>
                  <a:cxn ang="0">
                    <a:pos x="140" y="128"/>
                  </a:cxn>
                  <a:cxn ang="0">
                    <a:pos x="150" y="120"/>
                  </a:cxn>
                  <a:cxn ang="0">
                    <a:pos x="158" y="112"/>
                  </a:cxn>
                  <a:cxn ang="0">
                    <a:pos x="154" y="44"/>
                  </a:cxn>
                  <a:cxn ang="0">
                    <a:pos x="140" y="0"/>
                  </a:cxn>
                </a:cxnLst>
                <a:rect l="0" t="0" r="r" b="b"/>
                <a:pathLst>
                  <a:path w="158" h="198">
                    <a:moveTo>
                      <a:pt x="140" y="0"/>
                    </a:moveTo>
                    <a:lnTo>
                      <a:pt x="0" y="36"/>
                    </a:lnTo>
                    <a:lnTo>
                      <a:pt x="2" y="38"/>
                    </a:lnTo>
                    <a:lnTo>
                      <a:pt x="18" y="124"/>
                    </a:lnTo>
                    <a:lnTo>
                      <a:pt x="8" y="142"/>
                    </a:lnTo>
                    <a:lnTo>
                      <a:pt x="38" y="198"/>
                    </a:lnTo>
                    <a:lnTo>
                      <a:pt x="38" y="198"/>
                    </a:lnTo>
                    <a:lnTo>
                      <a:pt x="56" y="184"/>
                    </a:lnTo>
                    <a:lnTo>
                      <a:pt x="76" y="168"/>
                    </a:lnTo>
                    <a:lnTo>
                      <a:pt x="118" y="142"/>
                    </a:lnTo>
                    <a:lnTo>
                      <a:pt x="118" y="142"/>
                    </a:lnTo>
                    <a:lnTo>
                      <a:pt x="140" y="128"/>
                    </a:lnTo>
                    <a:lnTo>
                      <a:pt x="150" y="120"/>
                    </a:lnTo>
                    <a:lnTo>
                      <a:pt x="158" y="112"/>
                    </a:lnTo>
                    <a:lnTo>
                      <a:pt x="154" y="44"/>
                    </a:lnTo>
                    <a:lnTo>
                      <a:pt x="140" y="0"/>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3" name="Freeform 202">
                <a:extLst>
                  <a:ext uri="{FF2B5EF4-FFF2-40B4-BE49-F238E27FC236}">
                    <a16:creationId xmlns:a16="http://schemas.microsoft.com/office/drawing/2014/main" id="{175B33C7-3054-4630-AC1A-B475DA36B20F}"/>
                  </a:ext>
                </a:extLst>
              </p:cNvPr>
              <p:cNvSpPr>
                <a:spLocks/>
              </p:cNvSpPr>
              <p:nvPr/>
            </p:nvSpPr>
            <p:spPr bwMode="auto">
              <a:xfrm>
                <a:off x="7644297" y="2719353"/>
                <a:ext cx="90713" cy="153708"/>
              </a:xfrm>
              <a:custGeom>
                <a:avLst/>
                <a:gdLst/>
                <a:ahLst/>
                <a:cxnLst>
                  <a:cxn ang="0">
                    <a:pos x="72" y="50"/>
                  </a:cxn>
                  <a:cxn ang="0">
                    <a:pos x="38" y="8"/>
                  </a:cxn>
                  <a:cxn ang="0">
                    <a:pos x="38" y="0"/>
                  </a:cxn>
                  <a:cxn ang="0">
                    <a:pos x="0" y="10"/>
                  </a:cxn>
                  <a:cxn ang="0">
                    <a:pos x="14" y="54"/>
                  </a:cxn>
                  <a:cxn ang="0">
                    <a:pos x="18" y="122"/>
                  </a:cxn>
                  <a:cxn ang="0">
                    <a:pos x="18" y="122"/>
                  </a:cxn>
                  <a:cxn ang="0">
                    <a:pos x="18" y="122"/>
                  </a:cxn>
                  <a:cxn ang="0">
                    <a:pos x="18" y="122"/>
                  </a:cxn>
                  <a:cxn ang="0">
                    <a:pos x="30" y="104"/>
                  </a:cxn>
                  <a:cxn ang="0">
                    <a:pos x="44" y="86"/>
                  </a:cxn>
                  <a:cxn ang="0">
                    <a:pos x="56" y="68"/>
                  </a:cxn>
                  <a:cxn ang="0">
                    <a:pos x="72" y="50"/>
                  </a:cxn>
                  <a:cxn ang="0">
                    <a:pos x="72" y="50"/>
                  </a:cxn>
                </a:cxnLst>
                <a:rect l="0" t="0" r="r" b="b"/>
                <a:pathLst>
                  <a:path w="72" h="122">
                    <a:moveTo>
                      <a:pt x="72" y="50"/>
                    </a:moveTo>
                    <a:lnTo>
                      <a:pt x="38" y="8"/>
                    </a:lnTo>
                    <a:lnTo>
                      <a:pt x="38" y="0"/>
                    </a:lnTo>
                    <a:lnTo>
                      <a:pt x="0" y="10"/>
                    </a:lnTo>
                    <a:lnTo>
                      <a:pt x="14" y="54"/>
                    </a:lnTo>
                    <a:lnTo>
                      <a:pt x="18" y="122"/>
                    </a:lnTo>
                    <a:lnTo>
                      <a:pt x="18" y="122"/>
                    </a:lnTo>
                    <a:lnTo>
                      <a:pt x="18" y="122"/>
                    </a:lnTo>
                    <a:lnTo>
                      <a:pt x="18" y="122"/>
                    </a:lnTo>
                    <a:lnTo>
                      <a:pt x="30" y="104"/>
                    </a:lnTo>
                    <a:lnTo>
                      <a:pt x="44" y="86"/>
                    </a:lnTo>
                    <a:lnTo>
                      <a:pt x="56" y="68"/>
                    </a:lnTo>
                    <a:lnTo>
                      <a:pt x="72" y="50"/>
                    </a:lnTo>
                    <a:lnTo>
                      <a:pt x="72" y="50"/>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4" name="Freeform 203">
                <a:extLst>
                  <a:ext uri="{FF2B5EF4-FFF2-40B4-BE49-F238E27FC236}">
                    <a16:creationId xmlns:a16="http://schemas.microsoft.com/office/drawing/2014/main" id="{B7538FF2-F987-4F4C-BF39-C0388AE24A74}"/>
                  </a:ext>
                </a:extLst>
              </p:cNvPr>
              <p:cNvSpPr>
                <a:spLocks/>
              </p:cNvSpPr>
              <p:nvPr/>
            </p:nvSpPr>
            <p:spPr bwMode="auto">
              <a:xfrm>
                <a:off x="6802681" y="2343901"/>
                <a:ext cx="713106" cy="672789"/>
              </a:xfrm>
              <a:custGeom>
                <a:avLst/>
                <a:gdLst/>
                <a:ahLst/>
                <a:cxnLst>
                  <a:cxn ang="0">
                    <a:pos x="536" y="450"/>
                  </a:cxn>
                  <a:cxn ang="0">
                    <a:pos x="530" y="346"/>
                  </a:cxn>
                  <a:cxn ang="0">
                    <a:pos x="526" y="256"/>
                  </a:cxn>
                  <a:cxn ang="0">
                    <a:pos x="488" y="158"/>
                  </a:cxn>
                  <a:cxn ang="0">
                    <a:pos x="488" y="144"/>
                  </a:cxn>
                  <a:cxn ang="0">
                    <a:pos x="474" y="108"/>
                  </a:cxn>
                  <a:cxn ang="0">
                    <a:pos x="472" y="96"/>
                  </a:cxn>
                  <a:cxn ang="0">
                    <a:pos x="472" y="58"/>
                  </a:cxn>
                  <a:cxn ang="0">
                    <a:pos x="458" y="0"/>
                  </a:cxn>
                  <a:cxn ang="0">
                    <a:pos x="398" y="12"/>
                  </a:cxn>
                  <a:cxn ang="0">
                    <a:pos x="348" y="20"/>
                  </a:cxn>
                  <a:cxn ang="0">
                    <a:pos x="316" y="28"/>
                  </a:cxn>
                  <a:cxn ang="0">
                    <a:pos x="296" y="46"/>
                  </a:cxn>
                  <a:cxn ang="0">
                    <a:pos x="286" y="72"/>
                  </a:cxn>
                  <a:cxn ang="0">
                    <a:pos x="280" y="100"/>
                  </a:cxn>
                  <a:cxn ang="0">
                    <a:pos x="274" y="164"/>
                  </a:cxn>
                  <a:cxn ang="0">
                    <a:pos x="266" y="208"/>
                  </a:cxn>
                  <a:cxn ang="0">
                    <a:pos x="262" y="222"/>
                  </a:cxn>
                  <a:cxn ang="0">
                    <a:pos x="248" y="242"/>
                  </a:cxn>
                  <a:cxn ang="0">
                    <a:pos x="232" y="256"/>
                  </a:cxn>
                  <a:cxn ang="0">
                    <a:pos x="202" y="264"/>
                  </a:cxn>
                  <a:cxn ang="0">
                    <a:pos x="150" y="276"/>
                  </a:cxn>
                  <a:cxn ang="0">
                    <a:pos x="98" y="286"/>
                  </a:cxn>
                  <a:cxn ang="0">
                    <a:pos x="78" y="294"/>
                  </a:cxn>
                  <a:cxn ang="0">
                    <a:pos x="70" y="302"/>
                  </a:cxn>
                  <a:cxn ang="0">
                    <a:pos x="58" y="318"/>
                  </a:cxn>
                  <a:cxn ang="0">
                    <a:pos x="46" y="358"/>
                  </a:cxn>
                  <a:cxn ang="0">
                    <a:pos x="40" y="378"/>
                  </a:cxn>
                  <a:cxn ang="0">
                    <a:pos x="22" y="406"/>
                  </a:cxn>
                  <a:cxn ang="0">
                    <a:pos x="0" y="430"/>
                  </a:cxn>
                  <a:cxn ang="0">
                    <a:pos x="370" y="382"/>
                  </a:cxn>
                  <a:cxn ang="0">
                    <a:pos x="406" y="422"/>
                  </a:cxn>
                  <a:cxn ang="0">
                    <a:pos x="444" y="438"/>
                  </a:cxn>
                  <a:cxn ang="0">
                    <a:pos x="548" y="534"/>
                  </a:cxn>
                  <a:cxn ang="0">
                    <a:pos x="552" y="522"/>
                  </a:cxn>
                  <a:cxn ang="0">
                    <a:pos x="560" y="512"/>
                  </a:cxn>
                  <a:cxn ang="0">
                    <a:pos x="566" y="506"/>
                  </a:cxn>
                </a:cxnLst>
                <a:rect l="0" t="0" r="r" b="b"/>
                <a:pathLst>
                  <a:path w="566" h="534">
                    <a:moveTo>
                      <a:pt x="566" y="506"/>
                    </a:moveTo>
                    <a:lnTo>
                      <a:pt x="536" y="450"/>
                    </a:lnTo>
                    <a:lnTo>
                      <a:pt x="546" y="432"/>
                    </a:lnTo>
                    <a:lnTo>
                      <a:pt x="530" y="346"/>
                    </a:lnTo>
                    <a:lnTo>
                      <a:pt x="522" y="338"/>
                    </a:lnTo>
                    <a:lnTo>
                      <a:pt x="526" y="256"/>
                    </a:lnTo>
                    <a:lnTo>
                      <a:pt x="502" y="168"/>
                    </a:lnTo>
                    <a:lnTo>
                      <a:pt x="488" y="158"/>
                    </a:lnTo>
                    <a:lnTo>
                      <a:pt x="488" y="144"/>
                    </a:lnTo>
                    <a:lnTo>
                      <a:pt x="488" y="144"/>
                    </a:lnTo>
                    <a:lnTo>
                      <a:pt x="480" y="124"/>
                    </a:lnTo>
                    <a:lnTo>
                      <a:pt x="474" y="108"/>
                    </a:lnTo>
                    <a:lnTo>
                      <a:pt x="472" y="96"/>
                    </a:lnTo>
                    <a:lnTo>
                      <a:pt x="472" y="96"/>
                    </a:lnTo>
                    <a:lnTo>
                      <a:pt x="470" y="74"/>
                    </a:lnTo>
                    <a:lnTo>
                      <a:pt x="472" y="58"/>
                    </a:lnTo>
                    <a:lnTo>
                      <a:pt x="464" y="48"/>
                    </a:lnTo>
                    <a:lnTo>
                      <a:pt x="458" y="0"/>
                    </a:lnTo>
                    <a:lnTo>
                      <a:pt x="458" y="0"/>
                    </a:lnTo>
                    <a:lnTo>
                      <a:pt x="398" y="12"/>
                    </a:lnTo>
                    <a:lnTo>
                      <a:pt x="348" y="20"/>
                    </a:lnTo>
                    <a:lnTo>
                      <a:pt x="348" y="20"/>
                    </a:lnTo>
                    <a:lnTo>
                      <a:pt x="330" y="24"/>
                    </a:lnTo>
                    <a:lnTo>
                      <a:pt x="316" y="28"/>
                    </a:lnTo>
                    <a:lnTo>
                      <a:pt x="306" y="36"/>
                    </a:lnTo>
                    <a:lnTo>
                      <a:pt x="296" y="46"/>
                    </a:lnTo>
                    <a:lnTo>
                      <a:pt x="290" y="58"/>
                    </a:lnTo>
                    <a:lnTo>
                      <a:pt x="286" y="72"/>
                    </a:lnTo>
                    <a:lnTo>
                      <a:pt x="282" y="86"/>
                    </a:lnTo>
                    <a:lnTo>
                      <a:pt x="280" y="100"/>
                    </a:lnTo>
                    <a:lnTo>
                      <a:pt x="276" y="132"/>
                    </a:lnTo>
                    <a:lnTo>
                      <a:pt x="274" y="164"/>
                    </a:lnTo>
                    <a:lnTo>
                      <a:pt x="270" y="194"/>
                    </a:lnTo>
                    <a:lnTo>
                      <a:pt x="266" y="208"/>
                    </a:lnTo>
                    <a:lnTo>
                      <a:pt x="262" y="222"/>
                    </a:lnTo>
                    <a:lnTo>
                      <a:pt x="262" y="222"/>
                    </a:lnTo>
                    <a:lnTo>
                      <a:pt x="256" y="234"/>
                    </a:lnTo>
                    <a:lnTo>
                      <a:pt x="248" y="242"/>
                    </a:lnTo>
                    <a:lnTo>
                      <a:pt x="242" y="250"/>
                    </a:lnTo>
                    <a:lnTo>
                      <a:pt x="232" y="256"/>
                    </a:lnTo>
                    <a:lnTo>
                      <a:pt x="218" y="260"/>
                    </a:lnTo>
                    <a:lnTo>
                      <a:pt x="202" y="264"/>
                    </a:lnTo>
                    <a:lnTo>
                      <a:pt x="150" y="276"/>
                    </a:lnTo>
                    <a:lnTo>
                      <a:pt x="150" y="276"/>
                    </a:lnTo>
                    <a:lnTo>
                      <a:pt x="108" y="284"/>
                    </a:lnTo>
                    <a:lnTo>
                      <a:pt x="98" y="286"/>
                    </a:lnTo>
                    <a:lnTo>
                      <a:pt x="88" y="290"/>
                    </a:lnTo>
                    <a:lnTo>
                      <a:pt x="78" y="294"/>
                    </a:lnTo>
                    <a:lnTo>
                      <a:pt x="70" y="302"/>
                    </a:lnTo>
                    <a:lnTo>
                      <a:pt x="70" y="302"/>
                    </a:lnTo>
                    <a:lnTo>
                      <a:pt x="64" y="310"/>
                    </a:lnTo>
                    <a:lnTo>
                      <a:pt x="58" y="318"/>
                    </a:lnTo>
                    <a:lnTo>
                      <a:pt x="52" y="338"/>
                    </a:lnTo>
                    <a:lnTo>
                      <a:pt x="46" y="358"/>
                    </a:lnTo>
                    <a:lnTo>
                      <a:pt x="40" y="378"/>
                    </a:lnTo>
                    <a:lnTo>
                      <a:pt x="40" y="378"/>
                    </a:lnTo>
                    <a:lnTo>
                      <a:pt x="32" y="392"/>
                    </a:lnTo>
                    <a:lnTo>
                      <a:pt x="22" y="406"/>
                    </a:lnTo>
                    <a:lnTo>
                      <a:pt x="12" y="418"/>
                    </a:lnTo>
                    <a:lnTo>
                      <a:pt x="0" y="430"/>
                    </a:lnTo>
                    <a:lnTo>
                      <a:pt x="4" y="462"/>
                    </a:lnTo>
                    <a:lnTo>
                      <a:pt x="370" y="382"/>
                    </a:lnTo>
                    <a:lnTo>
                      <a:pt x="402" y="398"/>
                    </a:lnTo>
                    <a:lnTo>
                      <a:pt x="406" y="422"/>
                    </a:lnTo>
                    <a:lnTo>
                      <a:pt x="418" y="444"/>
                    </a:lnTo>
                    <a:lnTo>
                      <a:pt x="444" y="438"/>
                    </a:lnTo>
                    <a:lnTo>
                      <a:pt x="524" y="474"/>
                    </a:lnTo>
                    <a:lnTo>
                      <a:pt x="548" y="534"/>
                    </a:lnTo>
                    <a:lnTo>
                      <a:pt x="548" y="534"/>
                    </a:lnTo>
                    <a:lnTo>
                      <a:pt x="552" y="522"/>
                    </a:lnTo>
                    <a:lnTo>
                      <a:pt x="560" y="512"/>
                    </a:lnTo>
                    <a:lnTo>
                      <a:pt x="560" y="512"/>
                    </a:lnTo>
                    <a:lnTo>
                      <a:pt x="566" y="506"/>
                    </a:lnTo>
                    <a:lnTo>
                      <a:pt x="566" y="506"/>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5" name="Freeform 204">
                <a:extLst>
                  <a:ext uri="{FF2B5EF4-FFF2-40B4-BE49-F238E27FC236}">
                    <a16:creationId xmlns:a16="http://schemas.microsoft.com/office/drawing/2014/main" id="{825491DF-9738-4073-BBFF-B383730DF198}"/>
                  </a:ext>
                </a:extLst>
              </p:cNvPr>
              <p:cNvSpPr>
                <a:spLocks/>
              </p:cNvSpPr>
              <p:nvPr/>
            </p:nvSpPr>
            <p:spPr bwMode="auto">
              <a:xfrm>
                <a:off x="7331841" y="2898259"/>
                <a:ext cx="161268" cy="415769"/>
              </a:xfrm>
              <a:custGeom>
                <a:avLst/>
                <a:gdLst/>
                <a:ahLst/>
                <a:cxnLst>
                  <a:cxn ang="0">
                    <a:pos x="128" y="94"/>
                  </a:cxn>
                  <a:cxn ang="0">
                    <a:pos x="104" y="34"/>
                  </a:cxn>
                  <a:cxn ang="0">
                    <a:pos x="26" y="0"/>
                  </a:cxn>
                  <a:cxn ang="0">
                    <a:pos x="10" y="32"/>
                  </a:cxn>
                  <a:cxn ang="0">
                    <a:pos x="0" y="54"/>
                  </a:cxn>
                  <a:cxn ang="0">
                    <a:pos x="10" y="74"/>
                  </a:cxn>
                  <a:cxn ang="0">
                    <a:pos x="2" y="94"/>
                  </a:cxn>
                  <a:cxn ang="0">
                    <a:pos x="48" y="150"/>
                  </a:cxn>
                  <a:cxn ang="0">
                    <a:pos x="12" y="188"/>
                  </a:cxn>
                  <a:cxn ang="0">
                    <a:pos x="12" y="188"/>
                  </a:cxn>
                  <a:cxn ang="0">
                    <a:pos x="8" y="194"/>
                  </a:cxn>
                  <a:cxn ang="0">
                    <a:pos x="6" y="202"/>
                  </a:cxn>
                  <a:cxn ang="0">
                    <a:pos x="4" y="210"/>
                  </a:cxn>
                  <a:cxn ang="0">
                    <a:pos x="2" y="222"/>
                  </a:cxn>
                  <a:cxn ang="0">
                    <a:pos x="6" y="236"/>
                  </a:cxn>
                  <a:cxn ang="0">
                    <a:pos x="12" y="250"/>
                  </a:cxn>
                  <a:cxn ang="0">
                    <a:pos x="24" y="266"/>
                  </a:cxn>
                  <a:cxn ang="0">
                    <a:pos x="24" y="266"/>
                  </a:cxn>
                  <a:cxn ang="0">
                    <a:pos x="78" y="330"/>
                  </a:cxn>
                  <a:cxn ang="0">
                    <a:pos x="78" y="330"/>
                  </a:cxn>
                  <a:cxn ang="0">
                    <a:pos x="80" y="296"/>
                  </a:cxn>
                  <a:cxn ang="0">
                    <a:pos x="82" y="280"/>
                  </a:cxn>
                  <a:cxn ang="0">
                    <a:pos x="84" y="266"/>
                  </a:cxn>
                  <a:cxn ang="0">
                    <a:pos x="84" y="266"/>
                  </a:cxn>
                  <a:cxn ang="0">
                    <a:pos x="94" y="242"/>
                  </a:cxn>
                  <a:cxn ang="0">
                    <a:pos x="104" y="218"/>
                  </a:cxn>
                  <a:cxn ang="0">
                    <a:pos x="104" y="218"/>
                  </a:cxn>
                  <a:cxn ang="0">
                    <a:pos x="112" y="202"/>
                  </a:cxn>
                  <a:cxn ang="0">
                    <a:pos x="116" y="190"/>
                  </a:cxn>
                  <a:cxn ang="0">
                    <a:pos x="118" y="174"/>
                  </a:cxn>
                  <a:cxn ang="0">
                    <a:pos x="114" y="158"/>
                  </a:cxn>
                  <a:cxn ang="0">
                    <a:pos x="114" y="158"/>
                  </a:cxn>
                  <a:cxn ang="0">
                    <a:pos x="120" y="150"/>
                  </a:cxn>
                  <a:cxn ang="0">
                    <a:pos x="122" y="142"/>
                  </a:cxn>
                  <a:cxn ang="0">
                    <a:pos x="124" y="126"/>
                  </a:cxn>
                  <a:cxn ang="0">
                    <a:pos x="126" y="110"/>
                  </a:cxn>
                  <a:cxn ang="0">
                    <a:pos x="128" y="94"/>
                  </a:cxn>
                  <a:cxn ang="0">
                    <a:pos x="128" y="94"/>
                  </a:cxn>
                </a:cxnLst>
                <a:rect l="0" t="0" r="r" b="b"/>
                <a:pathLst>
                  <a:path w="128" h="330">
                    <a:moveTo>
                      <a:pt x="128" y="94"/>
                    </a:moveTo>
                    <a:lnTo>
                      <a:pt x="104" y="34"/>
                    </a:lnTo>
                    <a:lnTo>
                      <a:pt x="26" y="0"/>
                    </a:lnTo>
                    <a:lnTo>
                      <a:pt x="10" y="32"/>
                    </a:lnTo>
                    <a:lnTo>
                      <a:pt x="0" y="54"/>
                    </a:lnTo>
                    <a:lnTo>
                      <a:pt x="10" y="74"/>
                    </a:lnTo>
                    <a:lnTo>
                      <a:pt x="2" y="94"/>
                    </a:lnTo>
                    <a:lnTo>
                      <a:pt x="48" y="150"/>
                    </a:lnTo>
                    <a:lnTo>
                      <a:pt x="12" y="188"/>
                    </a:lnTo>
                    <a:lnTo>
                      <a:pt x="12" y="188"/>
                    </a:lnTo>
                    <a:lnTo>
                      <a:pt x="8" y="194"/>
                    </a:lnTo>
                    <a:lnTo>
                      <a:pt x="6" y="202"/>
                    </a:lnTo>
                    <a:lnTo>
                      <a:pt x="4" y="210"/>
                    </a:lnTo>
                    <a:lnTo>
                      <a:pt x="2" y="222"/>
                    </a:lnTo>
                    <a:lnTo>
                      <a:pt x="6" y="236"/>
                    </a:lnTo>
                    <a:lnTo>
                      <a:pt x="12" y="250"/>
                    </a:lnTo>
                    <a:lnTo>
                      <a:pt x="24" y="266"/>
                    </a:lnTo>
                    <a:lnTo>
                      <a:pt x="24" y="266"/>
                    </a:lnTo>
                    <a:lnTo>
                      <a:pt x="78" y="330"/>
                    </a:lnTo>
                    <a:lnTo>
                      <a:pt x="78" y="330"/>
                    </a:lnTo>
                    <a:lnTo>
                      <a:pt x="80" y="296"/>
                    </a:lnTo>
                    <a:lnTo>
                      <a:pt x="82" y="280"/>
                    </a:lnTo>
                    <a:lnTo>
                      <a:pt x="84" y="266"/>
                    </a:lnTo>
                    <a:lnTo>
                      <a:pt x="84" y="266"/>
                    </a:lnTo>
                    <a:lnTo>
                      <a:pt x="94" y="242"/>
                    </a:lnTo>
                    <a:lnTo>
                      <a:pt x="104" y="218"/>
                    </a:lnTo>
                    <a:lnTo>
                      <a:pt x="104" y="218"/>
                    </a:lnTo>
                    <a:lnTo>
                      <a:pt x="112" y="202"/>
                    </a:lnTo>
                    <a:lnTo>
                      <a:pt x="116" y="190"/>
                    </a:lnTo>
                    <a:lnTo>
                      <a:pt x="118" y="174"/>
                    </a:lnTo>
                    <a:lnTo>
                      <a:pt x="114" y="158"/>
                    </a:lnTo>
                    <a:lnTo>
                      <a:pt x="114" y="158"/>
                    </a:lnTo>
                    <a:lnTo>
                      <a:pt x="120" y="150"/>
                    </a:lnTo>
                    <a:lnTo>
                      <a:pt x="122" y="142"/>
                    </a:lnTo>
                    <a:lnTo>
                      <a:pt x="124" y="126"/>
                    </a:lnTo>
                    <a:lnTo>
                      <a:pt x="126" y="110"/>
                    </a:lnTo>
                    <a:lnTo>
                      <a:pt x="128" y="94"/>
                    </a:lnTo>
                    <a:lnTo>
                      <a:pt x="128" y="94"/>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6" name="Freeform 205">
                <a:extLst>
                  <a:ext uri="{FF2B5EF4-FFF2-40B4-BE49-F238E27FC236}">
                    <a16:creationId xmlns:a16="http://schemas.microsoft.com/office/drawing/2014/main" id="{BAD5BBC1-2728-41F5-8C36-81186E797963}"/>
                  </a:ext>
                </a:extLst>
              </p:cNvPr>
              <p:cNvSpPr>
                <a:spLocks/>
              </p:cNvSpPr>
              <p:nvPr/>
            </p:nvSpPr>
            <p:spPr bwMode="auto">
              <a:xfrm>
                <a:off x="7301603" y="3142681"/>
                <a:ext cx="128510" cy="201585"/>
              </a:xfrm>
              <a:custGeom>
                <a:avLst/>
                <a:gdLst/>
                <a:ahLst/>
                <a:cxnLst>
                  <a:cxn ang="0">
                    <a:pos x="0" y="20"/>
                  </a:cxn>
                  <a:cxn ang="0">
                    <a:pos x="0" y="20"/>
                  </a:cxn>
                  <a:cxn ang="0">
                    <a:pos x="2" y="36"/>
                  </a:cxn>
                  <a:cxn ang="0">
                    <a:pos x="6" y="56"/>
                  </a:cxn>
                  <a:cxn ang="0">
                    <a:pos x="20" y="102"/>
                  </a:cxn>
                  <a:cxn ang="0">
                    <a:pos x="38" y="160"/>
                  </a:cxn>
                  <a:cxn ang="0">
                    <a:pos x="102" y="152"/>
                  </a:cxn>
                  <a:cxn ang="0">
                    <a:pos x="102" y="152"/>
                  </a:cxn>
                  <a:cxn ang="0">
                    <a:pos x="102" y="136"/>
                  </a:cxn>
                  <a:cxn ang="0">
                    <a:pos x="102" y="136"/>
                  </a:cxn>
                  <a:cxn ang="0">
                    <a:pos x="48" y="72"/>
                  </a:cxn>
                  <a:cxn ang="0">
                    <a:pos x="48" y="72"/>
                  </a:cxn>
                  <a:cxn ang="0">
                    <a:pos x="38" y="60"/>
                  </a:cxn>
                  <a:cxn ang="0">
                    <a:pos x="32" y="48"/>
                  </a:cxn>
                  <a:cxn ang="0">
                    <a:pos x="28" y="36"/>
                  </a:cxn>
                  <a:cxn ang="0">
                    <a:pos x="26" y="26"/>
                  </a:cxn>
                  <a:cxn ang="0">
                    <a:pos x="26" y="18"/>
                  </a:cxn>
                  <a:cxn ang="0">
                    <a:pos x="28" y="10"/>
                  </a:cxn>
                  <a:cxn ang="0">
                    <a:pos x="34" y="0"/>
                  </a:cxn>
                  <a:cxn ang="0">
                    <a:pos x="34" y="0"/>
                  </a:cxn>
                  <a:cxn ang="0">
                    <a:pos x="22" y="0"/>
                  </a:cxn>
                  <a:cxn ang="0">
                    <a:pos x="10" y="4"/>
                  </a:cxn>
                  <a:cxn ang="0">
                    <a:pos x="6" y="8"/>
                  </a:cxn>
                  <a:cxn ang="0">
                    <a:pos x="4" y="10"/>
                  </a:cxn>
                  <a:cxn ang="0">
                    <a:pos x="2" y="16"/>
                  </a:cxn>
                  <a:cxn ang="0">
                    <a:pos x="0" y="20"/>
                  </a:cxn>
                  <a:cxn ang="0">
                    <a:pos x="0" y="20"/>
                  </a:cxn>
                </a:cxnLst>
                <a:rect l="0" t="0" r="r" b="b"/>
                <a:pathLst>
                  <a:path w="102" h="160">
                    <a:moveTo>
                      <a:pt x="0" y="20"/>
                    </a:moveTo>
                    <a:lnTo>
                      <a:pt x="0" y="20"/>
                    </a:lnTo>
                    <a:lnTo>
                      <a:pt x="2" y="36"/>
                    </a:lnTo>
                    <a:lnTo>
                      <a:pt x="6" y="56"/>
                    </a:lnTo>
                    <a:lnTo>
                      <a:pt x="20" y="102"/>
                    </a:lnTo>
                    <a:lnTo>
                      <a:pt x="38" y="160"/>
                    </a:lnTo>
                    <a:lnTo>
                      <a:pt x="102" y="152"/>
                    </a:lnTo>
                    <a:lnTo>
                      <a:pt x="102" y="152"/>
                    </a:lnTo>
                    <a:lnTo>
                      <a:pt x="102" y="136"/>
                    </a:lnTo>
                    <a:lnTo>
                      <a:pt x="102" y="136"/>
                    </a:lnTo>
                    <a:lnTo>
                      <a:pt x="48" y="72"/>
                    </a:lnTo>
                    <a:lnTo>
                      <a:pt x="48" y="72"/>
                    </a:lnTo>
                    <a:lnTo>
                      <a:pt x="38" y="60"/>
                    </a:lnTo>
                    <a:lnTo>
                      <a:pt x="32" y="48"/>
                    </a:lnTo>
                    <a:lnTo>
                      <a:pt x="28" y="36"/>
                    </a:lnTo>
                    <a:lnTo>
                      <a:pt x="26" y="26"/>
                    </a:lnTo>
                    <a:lnTo>
                      <a:pt x="26" y="18"/>
                    </a:lnTo>
                    <a:lnTo>
                      <a:pt x="28" y="10"/>
                    </a:lnTo>
                    <a:lnTo>
                      <a:pt x="34" y="0"/>
                    </a:lnTo>
                    <a:lnTo>
                      <a:pt x="34" y="0"/>
                    </a:lnTo>
                    <a:lnTo>
                      <a:pt x="22" y="0"/>
                    </a:lnTo>
                    <a:lnTo>
                      <a:pt x="10" y="4"/>
                    </a:lnTo>
                    <a:lnTo>
                      <a:pt x="6" y="8"/>
                    </a:lnTo>
                    <a:lnTo>
                      <a:pt x="4" y="10"/>
                    </a:lnTo>
                    <a:lnTo>
                      <a:pt x="2" y="16"/>
                    </a:lnTo>
                    <a:lnTo>
                      <a:pt x="0" y="20"/>
                    </a:lnTo>
                    <a:lnTo>
                      <a:pt x="0" y="20"/>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7" name="Freeform 206">
                <a:extLst>
                  <a:ext uri="{FF2B5EF4-FFF2-40B4-BE49-F238E27FC236}">
                    <a16:creationId xmlns:a16="http://schemas.microsoft.com/office/drawing/2014/main" id="{8233177D-DC6E-416E-AF46-A9515901EB70}"/>
                  </a:ext>
                </a:extLst>
              </p:cNvPr>
              <p:cNvSpPr>
                <a:spLocks/>
              </p:cNvSpPr>
              <p:nvPr/>
            </p:nvSpPr>
            <p:spPr bwMode="auto">
              <a:xfrm>
                <a:off x="6732126" y="2825185"/>
                <a:ext cx="660190" cy="443486"/>
              </a:xfrm>
              <a:custGeom>
                <a:avLst/>
                <a:gdLst/>
                <a:ahLst/>
                <a:cxnLst>
                  <a:cxn ang="0">
                    <a:pos x="36" y="236"/>
                  </a:cxn>
                  <a:cxn ang="0">
                    <a:pos x="48" y="352"/>
                  </a:cxn>
                  <a:cxn ang="0">
                    <a:pos x="452" y="276"/>
                  </a:cxn>
                  <a:cxn ang="0">
                    <a:pos x="452" y="276"/>
                  </a:cxn>
                  <a:cxn ang="0">
                    <a:pos x="452" y="272"/>
                  </a:cxn>
                  <a:cxn ang="0">
                    <a:pos x="452" y="272"/>
                  </a:cxn>
                  <a:cxn ang="0">
                    <a:pos x="454" y="268"/>
                  </a:cxn>
                  <a:cxn ang="0">
                    <a:pos x="456" y="262"/>
                  </a:cxn>
                  <a:cxn ang="0">
                    <a:pos x="458" y="260"/>
                  </a:cxn>
                  <a:cxn ang="0">
                    <a:pos x="462" y="256"/>
                  </a:cxn>
                  <a:cxn ang="0">
                    <a:pos x="474" y="252"/>
                  </a:cxn>
                  <a:cxn ang="0">
                    <a:pos x="486" y="252"/>
                  </a:cxn>
                  <a:cxn ang="0">
                    <a:pos x="486" y="252"/>
                  </a:cxn>
                  <a:cxn ang="0">
                    <a:pos x="488" y="246"/>
                  </a:cxn>
                  <a:cxn ang="0">
                    <a:pos x="524" y="208"/>
                  </a:cxn>
                  <a:cxn ang="0">
                    <a:pos x="478" y="152"/>
                  </a:cxn>
                  <a:cxn ang="0">
                    <a:pos x="486" y="132"/>
                  </a:cxn>
                  <a:cxn ang="0">
                    <a:pos x="476" y="112"/>
                  </a:cxn>
                  <a:cxn ang="0">
                    <a:pos x="486" y="90"/>
                  </a:cxn>
                  <a:cxn ang="0">
                    <a:pos x="502" y="58"/>
                  </a:cxn>
                  <a:cxn ang="0">
                    <a:pos x="500" y="56"/>
                  </a:cxn>
                  <a:cxn ang="0">
                    <a:pos x="474" y="62"/>
                  </a:cxn>
                  <a:cxn ang="0">
                    <a:pos x="462" y="40"/>
                  </a:cxn>
                  <a:cxn ang="0">
                    <a:pos x="458" y="16"/>
                  </a:cxn>
                  <a:cxn ang="0">
                    <a:pos x="426" y="0"/>
                  </a:cxn>
                  <a:cxn ang="0">
                    <a:pos x="60" y="80"/>
                  </a:cxn>
                  <a:cxn ang="0">
                    <a:pos x="56" y="48"/>
                  </a:cxn>
                  <a:cxn ang="0">
                    <a:pos x="56" y="48"/>
                  </a:cxn>
                  <a:cxn ang="0">
                    <a:pos x="28" y="70"/>
                  </a:cxn>
                  <a:cxn ang="0">
                    <a:pos x="0" y="90"/>
                  </a:cxn>
                  <a:cxn ang="0">
                    <a:pos x="18" y="224"/>
                  </a:cxn>
                  <a:cxn ang="0">
                    <a:pos x="36" y="236"/>
                  </a:cxn>
                </a:cxnLst>
                <a:rect l="0" t="0" r="r" b="b"/>
                <a:pathLst>
                  <a:path w="524" h="352">
                    <a:moveTo>
                      <a:pt x="36" y="236"/>
                    </a:moveTo>
                    <a:lnTo>
                      <a:pt x="48" y="352"/>
                    </a:lnTo>
                    <a:lnTo>
                      <a:pt x="452" y="276"/>
                    </a:lnTo>
                    <a:lnTo>
                      <a:pt x="452" y="276"/>
                    </a:lnTo>
                    <a:lnTo>
                      <a:pt x="452" y="272"/>
                    </a:lnTo>
                    <a:lnTo>
                      <a:pt x="452" y="272"/>
                    </a:lnTo>
                    <a:lnTo>
                      <a:pt x="454" y="268"/>
                    </a:lnTo>
                    <a:lnTo>
                      <a:pt x="456" y="262"/>
                    </a:lnTo>
                    <a:lnTo>
                      <a:pt x="458" y="260"/>
                    </a:lnTo>
                    <a:lnTo>
                      <a:pt x="462" y="256"/>
                    </a:lnTo>
                    <a:lnTo>
                      <a:pt x="474" y="252"/>
                    </a:lnTo>
                    <a:lnTo>
                      <a:pt x="486" y="252"/>
                    </a:lnTo>
                    <a:lnTo>
                      <a:pt x="486" y="252"/>
                    </a:lnTo>
                    <a:lnTo>
                      <a:pt x="488" y="246"/>
                    </a:lnTo>
                    <a:lnTo>
                      <a:pt x="524" y="208"/>
                    </a:lnTo>
                    <a:lnTo>
                      <a:pt x="478" y="152"/>
                    </a:lnTo>
                    <a:lnTo>
                      <a:pt x="486" y="132"/>
                    </a:lnTo>
                    <a:lnTo>
                      <a:pt x="476" y="112"/>
                    </a:lnTo>
                    <a:lnTo>
                      <a:pt x="486" y="90"/>
                    </a:lnTo>
                    <a:lnTo>
                      <a:pt x="502" y="58"/>
                    </a:lnTo>
                    <a:lnTo>
                      <a:pt x="500" y="56"/>
                    </a:lnTo>
                    <a:lnTo>
                      <a:pt x="474" y="62"/>
                    </a:lnTo>
                    <a:lnTo>
                      <a:pt x="462" y="40"/>
                    </a:lnTo>
                    <a:lnTo>
                      <a:pt x="458" y="16"/>
                    </a:lnTo>
                    <a:lnTo>
                      <a:pt x="426" y="0"/>
                    </a:lnTo>
                    <a:lnTo>
                      <a:pt x="60" y="80"/>
                    </a:lnTo>
                    <a:lnTo>
                      <a:pt x="56" y="48"/>
                    </a:lnTo>
                    <a:lnTo>
                      <a:pt x="56" y="48"/>
                    </a:lnTo>
                    <a:lnTo>
                      <a:pt x="28" y="70"/>
                    </a:lnTo>
                    <a:lnTo>
                      <a:pt x="0" y="90"/>
                    </a:lnTo>
                    <a:lnTo>
                      <a:pt x="18" y="224"/>
                    </a:lnTo>
                    <a:lnTo>
                      <a:pt x="36" y="236"/>
                    </a:lnTo>
                    <a:close/>
                  </a:path>
                </a:pathLst>
              </a:custGeom>
              <a:solidFill>
                <a:srgbClr val="92D050"/>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8" name="Freeform 207">
                <a:extLst>
                  <a:ext uri="{FF2B5EF4-FFF2-40B4-BE49-F238E27FC236}">
                    <a16:creationId xmlns:a16="http://schemas.microsoft.com/office/drawing/2014/main" id="{9AB8F0D0-80EA-4D27-93FB-80B970F41F1D}"/>
                  </a:ext>
                </a:extLst>
              </p:cNvPr>
              <p:cNvSpPr>
                <a:spLocks/>
              </p:cNvSpPr>
              <p:nvPr/>
            </p:nvSpPr>
            <p:spPr bwMode="auto">
              <a:xfrm>
                <a:off x="6900953" y="3172918"/>
                <a:ext cx="529160" cy="377971"/>
              </a:xfrm>
              <a:custGeom>
                <a:avLst/>
                <a:gdLst/>
                <a:ahLst/>
                <a:cxnLst>
                  <a:cxn ang="0">
                    <a:pos x="416" y="138"/>
                  </a:cxn>
                  <a:cxn ang="0">
                    <a:pos x="416" y="138"/>
                  </a:cxn>
                  <a:cxn ang="0">
                    <a:pos x="420" y="128"/>
                  </a:cxn>
                  <a:cxn ang="0">
                    <a:pos x="356" y="136"/>
                  </a:cxn>
                  <a:cxn ang="0">
                    <a:pos x="356" y="136"/>
                  </a:cxn>
                  <a:cxn ang="0">
                    <a:pos x="338" y="80"/>
                  </a:cxn>
                  <a:cxn ang="0">
                    <a:pos x="326" y="36"/>
                  </a:cxn>
                  <a:cxn ang="0">
                    <a:pos x="322" y="16"/>
                  </a:cxn>
                  <a:cxn ang="0">
                    <a:pos x="318" y="0"/>
                  </a:cxn>
                  <a:cxn ang="0">
                    <a:pos x="0" y="60"/>
                  </a:cxn>
                  <a:cxn ang="0">
                    <a:pos x="6" y="122"/>
                  </a:cxn>
                  <a:cxn ang="0">
                    <a:pos x="34" y="88"/>
                  </a:cxn>
                  <a:cxn ang="0">
                    <a:pos x="52" y="78"/>
                  </a:cxn>
                  <a:cxn ang="0">
                    <a:pos x="60" y="64"/>
                  </a:cxn>
                  <a:cxn ang="0">
                    <a:pos x="84" y="64"/>
                  </a:cxn>
                  <a:cxn ang="0">
                    <a:pos x="84" y="64"/>
                  </a:cxn>
                  <a:cxn ang="0">
                    <a:pos x="88" y="62"/>
                  </a:cxn>
                  <a:cxn ang="0">
                    <a:pos x="96" y="56"/>
                  </a:cxn>
                  <a:cxn ang="0">
                    <a:pos x="100" y="54"/>
                  </a:cxn>
                  <a:cxn ang="0">
                    <a:pos x="108" y="52"/>
                  </a:cxn>
                  <a:cxn ang="0">
                    <a:pos x="116" y="52"/>
                  </a:cxn>
                  <a:cxn ang="0">
                    <a:pos x="126" y="52"/>
                  </a:cxn>
                  <a:cxn ang="0">
                    <a:pos x="126" y="52"/>
                  </a:cxn>
                  <a:cxn ang="0">
                    <a:pos x="142" y="56"/>
                  </a:cxn>
                  <a:cxn ang="0">
                    <a:pos x="152" y="60"/>
                  </a:cxn>
                  <a:cxn ang="0">
                    <a:pos x="158" y="64"/>
                  </a:cxn>
                  <a:cxn ang="0">
                    <a:pos x="156" y="76"/>
                  </a:cxn>
                  <a:cxn ang="0">
                    <a:pos x="184" y="82"/>
                  </a:cxn>
                  <a:cxn ang="0">
                    <a:pos x="190" y="104"/>
                  </a:cxn>
                  <a:cxn ang="0">
                    <a:pos x="222" y="104"/>
                  </a:cxn>
                  <a:cxn ang="0">
                    <a:pos x="230" y="116"/>
                  </a:cxn>
                  <a:cxn ang="0">
                    <a:pos x="226" y="158"/>
                  </a:cxn>
                  <a:cxn ang="0">
                    <a:pos x="226" y="178"/>
                  </a:cxn>
                  <a:cxn ang="0">
                    <a:pos x="310" y="198"/>
                  </a:cxn>
                  <a:cxn ang="0">
                    <a:pos x="324" y="226"/>
                  </a:cxn>
                  <a:cxn ang="0">
                    <a:pos x="320" y="252"/>
                  </a:cxn>
                  <a:cxn ang="0">
                    <a:pos x="386" y="300"/>
                  </a:cxn>
                  <a:cxn ang="0">
                    <a:pos x="386" y="300"/>
                  </a:cxn>
                  <a:cxn ang="0">
                    <a:pos x="386" y="300"/>
                  </a:cxn>
                  <a:cxn ang="0">
                    <a:pos x="386" y="300"/>
                  </a:cxn>
                  <a:cxn ang="0">
                    <a:pos x="390" y="260"/>
                  </a:cxn>
                  <a:cxn ang="0">
                    <a:pos x="396" y="218"/>
                  </a:cxn>
                  <a:cxn ang="0">
                    <a:pos x="406" y="178"/>
                  </a:cxn>
                  <a:cxn ang="0">
                    <a:pos x="416" y="138"/>
                  </a:cxn>
                  <a:cxn ang="0">
                    <a:pos x="416" y="138"/>
                  </a:cxn>
                </a:cxnLst>
                <a:rect l="0" t="0" r="r" b="b"/>
                <a:pathLst>
                  <a:path w="420" h="300">
                    <a:moveTo>
                      <a:pt x="416" y="138"/>
                    </a:moveTo>
                    <a:lnTo>
                      <a:pt x="416" y="138"/>
                    </a:lnTo>
                    <a:lnTo>
                      <a:pt x="420" y="128"/>
                    </a:lnTo>
                    <a:lnTo>
                      <a:pt x="356" y="136"/>
                    </a:lnTo>
                    <a:lnTo>
                      <a:pt x="356" y="136"/>
                    </a:lnTo>
                    <a:lnTo>
                      <a:pt x="338" y="80"/>
                    </a:lnTo>
                    <a:lnTo>
                      <a:pt x="326" y="36"/>
                    </a:lnTo>
                    <a:lnTo>
                      <a:pt x="322" y="16"/>
                    </a:lnTo>
                    <a:lnTo>
                      <a:pt x="318" y="0"/>
                    </a:lnTo>
                    <a:lnTo>
                      <a:pt x="0" y="60"/>
                    </a:lnTo>
                    <a:lnTo>
                      <a:pt x="6" y="122"/>
                    </a:lnTo>
                    <a:lnTo>
                      <a:pt x="34" y="88"/>
                    </a:lnTo>
                    <a:lnTo>
                      <a:pt x="52" y="78"/>
                    </a:lnTo>
                    <a:lnTo>
                      <a:pt x="60" y="64"/>
                    </a:lnTo>
                    <a:lnTo>
                      <a:pt x="84" y="64"/>
                    </a:lnTo>
                    <a:lnTo>
                      <a:pt x="84" y="64"/>
                    </a:lnTo>
                    <a:lnTo>
                      <a:pt x="88" y="62"/>
                    </a:lnTo>
                    <a:lnTo>
                      <a:pt x="96" y="56"/>
                    </a:lnTo>
                    <a:lnTo>
                      <a:pt x="100" y="54"/>
                    </a:lnTo>
                    <a:lnTo>
                      <a:pt x="108" y="52"/>
                    </a:lnTo>
                    <a:lnTo>
                      <a:pt x="116" y="52"/>
                    </a:lnTo>
                    <a:lnTo>
                      <a:pt x="126" y="52"/>
                    </a:lnTo>
                    <a:lnTo>
                      <a:pt x="126" y="52"/>
                    </a:lnTo>
                    <a:lnTo>
                      <a:pt x="142" y="56"/>
                    </a:lnTo>
                    <a:lnTo>
                      <a:pt x="152" y="60"/>
                    </a:lnTo>
                    <a:lnTo>
                      <a:pt x="158" y="64"/>
                    </a:lnTo>
                    <a:lnTo>
                      <a:pt x="156" y="76"/>
                    </a:lnTo>
                    <a:lnTo>
                      <a:pt x="184" y="82"/>
                    </a:lnTo>
                    <a:lnTo>
                      <a:pt x="190" y="104"/>
                    </a:lnTo>
                    <a:lnTo>
                      <a:pt x="222" y="104"/>
                    </a:lnTo>
                    <a:lnTo>
                      <a:pt x="230" y="116"/>
                    </a:lnTo>
                    <a:lnTo>
                      <a:pt x="226" y="158"/>
                    </a:lnTo>
                    <a:lnTo>
                      <a:pt x="226" y="178"/>
                    </a:lnTo>
                    <a:lnTo>
                      <a:pt x="310" y="198"/>
                    </a:lnTo>
                    <a:lnTo>
                      <a:pt x="324" y="226"/>
                    </a:lnTo>
                    <a:lnTo>
                      <a:pt x="320" y="252"/>
                    </a:lnTo>
                    <a:lnTo>
                      <a:pt x="386" y="300"/>
                    </a:lnTo>
                    <a:lnTo>
                      <a:pt x="386" y="300"/>
                    </a:lnTo>
                    <a:lnTo>
                      <a:pt x="386" y="300"/>
                    </a:lnTo>
                    <a:lnTo>
                      <a:pt x="386" y="300"/>
                    </a:lnTo>
                    <a:lnTo>
                      <a:pt x="390" y="260"/>
                    </a:lnTo>
                    <a:lnTo>
                      <a:pt x="396" y="218"/>
                    </a:lnTo>
                    <a:lnTo>
                      <a:pt x="406" y="178"/>
                    </a:lnTo>
                    <a:lnTo>
                      <a:pt x="416" y="138"/>
                    </a:lnTo>
                    <a:lnTo>
                      <a:pt x="416" y="138"/>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09" name="Freeform 208">
                <a:extLst>
                  <a:ext uri="{FF2B5EF4-FFF2-40B4-BE49-F238E27FC236}">
                    <a16:creationId xmlns:a16="http://schemas.microsoft.com/office/drawing/2014/main" id="{62FC2F54-3436-42E3-99BF-B1DE7468D9BC}"/>
                  </a:ext>
                </a:extLst>
              </p:cNvPr>
              <p:cNvSpPr>
                <a:spLocks/>
              </p:cNvSpPr>
              <p:nvPr/>
            </p:nvSpPr>
            <p:spPr bwMode="auto">
              <a:xfrm>
                <a:off x="6069416" y="2482491"/>
                <a:ext cx="418288" cy="569477"/>
              </a:xfrm>
              <a:custGeom>
                <a:avLst/>
                <a:gdLst/>
                <a:ahLst/>
                <a:cxnLst>
                  <a:cxn ang="0">
                    <a:pos x="288" y="432"/>
                  </a:cxn>
                  <a:cxn ang="0">
                    <a:pos x="286" y="412"/>
                  </a:cxn>
                  <a:cxn ang="0">
                    <a:pos x="294" y="390"/>
                  </a:cxn>
                  <a:cxn ang="0">
                    <a:pos x="312" y="350"/>
                  </a:cxn>
                  <a:cxn ang="0">
                    <a:pos x="324" y="312"/>
                  </a:cxn>
                  <a:cxn ang="0">
                    <a:pos x="330" y="272"/>
                  </a:cxn>
                  <a:cxn ang="0">
                    <a:pos x="330" y="234"/>
                  </a:cxn>
                  <a:cxn ang="0">
                    <a:pos x="318" y="196"/>
                  </a:cxn>
                  <a:cxn ang="0">
                    <a:pos x="310" y="176"/>
                  </a:cxn>
                  <a:cxn ang="0">
                    <a:pos x="304" y="170"/>
                  </a:cxn>
                  <a:cxn ang="0">
                    <a:pos x="298" y="174"/>
                  </a:cxn>
                  <a:cxn ang="0">
                    <a:pos x="286" y="182"/>
                  </a:cxn>
                  <a:cxn ang="0">
                    <a:pos x="250" y="208"/>
                  </a:cxn>
                  <a:cxn ang="0">
                    <a:pos x="230" y="220"/>
                  </a:cxn>
                  <a:cxn ang="0">
                    <a:pos x="212" y="220"/>
                  </a:cxn>
                  <a:cxn ang="0">
                    <a:pos x="208" y="218"/>
                  </a:cxn>
                  <a:cxn ang="0">
                    <a:pos x="206" y="210"/>
                  </a:cxn>
                  <a:cxn ang="0">
                    <a:pos x="218" y="186"/>
                  </a:cxn>
                  <a:cxn ang="0">
                    <a:pos x="228" y="160"/>
                  </a:cxn>
                  <a:cxn ang="0">
                    <a:pos x="238" y="124"/>
                  </a:cxn>
                  <a:cxn ang="0">
                    <a:pos x="240" y="88"/>
                  </a:cxn>
                  <a:cxn ang="0">
                    <a:pos x="232" y="54"/>
                  </a:cxn>
                  <a:cxn ang="0">
                    <a:pos x="210" y="26"/>
                  </a:cxn>
                  <a:cxn ang="0">
                    <a:pos x="198" y="16"/>
                  </a:cxn>
                  <a:cxn ang="0">
                    <a:pos x="178" y="2"/>
                  </a:cxn>
                  <a:cxn ang="0">
                    <a:pos x="160" y="0"/>
                  </a:cxn>
                  <a:cxn ang="0">
                    <a:pos x="142" y="2"/>
                  </a:cxn>
                  <a:cxn ang="0">
                    <a:pos x="120" y="18"/>
                  </a:cxn>
                  <a:cxn ang="0">
                    <a:pos x="88" y="46"/>
                  </a:cxn>
                  <a:cxn ang="0">
                    <a:pos x="72" y="60"/>
                  </a:cxn>
                  <a:cxn ang="0">
                    <a:pos x="46" y="72"/>
                  </a:cxn>
                  <a:cxn ang="0">
                    <a:pos x="28" y="82"/>
                  </a:cxn>
                  <a:cxn ang="0">
                    <a:pos x="24" y="88"/>
                  </a:cxn>
                  <a:cxn ang="0">
                    <a:pos x="12" y="116"/>
                  </a:cxn>
                  <a:cxn ang="0">
                    <a:pos x="6" y="146"/>
                  </a:cxn>
                  <a:cxn ang="0">
                    <a:pos x="2" y="210"/>
                  </a:cxn>
                  <a:cxn ang="0">
                    <a:pos x="4" y="220"/>
                  </a:cxn>
                  <a:cxn ang="0">
                    <a:pos x="14" y="248"/>
                  </a:cxn>
                  <a:cxn ang="0">
                    <a:pos x="28" y="276"/>
                  </a:cxn>
                  <a:cxn ang="0">
                    <a:pos x="32" y="286"/>
                  </a:cxn>
                  <a:cxn ang="0">
                    <a:pos x="34" y="322"/>
                  </a:cxn>
                  <a:cxn ang="0">
                    <a:pos x="32" y="360"/>
                  </a:cxn>
                  <a:cxn ang="0">
                    <a:pos x="22" y="406"/>
                  </a:cxn>
                  <a:cxn ang="0">
                    <a:pos x="6" y="440"/>
                  </a:cxn>
                  <a:cxn ang="0">
                    <a:pos x="176" y="452"/>
                  </a:cxn>
                </a:cxnLst>
                <a:rect l="0" t="0" r="r" b="b"/>
                <a:pathLst>
                  <a:path w="332" h="452">
                    <a:moveTo>
                      <a:pt x="288" y="432"/>
                    </a:moveTo>
                    <a:lnTo>
                      <a:pt x="288" y="432"/>
                    </a:lnTo>
                    <a:lnTo>
                      <a:pt x="286" y="422"/>
                    </a:lnTo>
                    <a:lnTo>
                      <a:pt x="286" y="412"/>
                    </a:lnTo>
                    <a:lnTo>
                      <a:pt x="290" y="402"/>
                    </a:lnTo>
                    <a:lnTo>
                      <a:pt x="294" y="390"/>
                    </a:lnTo>
                    <a:lnTo>
                      <a:pt x="304" y="368"/>
                    </a:lnTo>
                    <a:lnTo>
                      <a:pt x="312" y="350"/>
                    </a:lnTo>
                    <a:lnTo>
                      <a:pt x="312" y="350"/>
                    </a:lnTo>
                    <a:lnTo>
                      <a:pt x="324" y="312"/>
                    </a:lnTo>
                    <a:lnTo>
                      <a:pt x="328" y="292"/>
                    </a:lnTo>
                    <a:lnTo>
                      <a:pt x="330" y="272"/>
                    </a:lnTo>
                    <a:lnTo>
                      <a:pt x="332" y="254"/>
                    </a:lnTo>
                    <a:lnTo>
                      <a:pt x="330" y="234"/>
                    </a:lnTo>
                    <a:lnTo>
                      <a:pt x="326" y="214"/>
                    </a:lnTo>
                    <a:lnTo>
                      <a:pt x="318" y="196"/>
                    </a:lnTo>
                    <a:lnTo>
                      <a:pt x="318" y="196"/>
                    </a:lnTo>
                    <a:lnTo>
                      <a:pt x="310" y="176"/>
                    </a:lnTo>
                    <a:lnTo>
                      <a:pt x="306" y="172"/>
                    </a:lnTo>
                    <a:lnTo>
                      <a:pt x="304" y="170"/>
                    </a:lnTo>
                    <a:lnTo>
                      <a:pt x="302" y="172"/>
                    </a:lnTo>
                    <a:lnTo>
                      <a:pt x="298" y="174"/>
                    </a:lnTo>
                    <a:lnTo>
                      <a:pt x="286" y="182"/>
                    </a:lnTo>
                    <a:lnTo>
                      <a:pt x="286" y="182"/>
                    </a:lnTo>
                    <a:lnTo>
                      <a:pt x="270" y="192"/>
                    </a:lnTo>
                    <a:lnTo>
                      <a:pt x="250" y="208"/>
                    </a:lnTo>
                    <a:lnTo>
                      <a:pt x="240" y="216"/>
                    </a:lnTo>
                    <a:lnTo>
                      <a:pt x="230" y="220"/>
                    </a:lnTo>
                    <a:lnTo>
                      <a:pt x="220" y="222"/>
                    </a:lnTo>
                    <a:lnTo>
                      <a:pt x="212" y="220"/>
                    </a:lnTo>
                    <a:lnTo>
                      <a:pt x="212" y="220"/>
                    </a:lnTo>
                    <a:lnTo>
                      <a:pt x="208" y="218"/>
                    </a:lnTo>
                    <a:lnTo>
                      <a:pt x="206" y="214"/>
                    </a:lnTo>
                    <a:lnTo>
                      <a:pt x="206" y="210"/>
                    </a:lnTo>
                    <a:lnTo>
                      <a:pt x="210" y="204"/>
                    </a:lnTo>
                    <a:lnTo>
                      <a:pt x="218" y="186"/>
                    </a:lnTo>
                    <a:lnTo>
                      <a:pt x="228" y="160"/>
                    </a:lnTo>
                    <a:lnTo>
                      <a:pt x="228" y="160"/>
                    </a:lnTo>
                    <a:lnTo>
                      <a:pt x="234" y="142"/>
                    </a:lnTo>
                    <a:lnTo>
                      <a:pt x="238" y="124"/>
                    </a:lnTo>
                    <a:lnTo>
                      <a:pt x="240" y="106"/>
                    </a:lnTo>
                    <a:lnTo>
                      <a:pt x="240" y="88"/>
                    </a:lnTo>
                    <a:lnTo>
                      <a:pt x="236" y="72"/>
                    </a:lnTo>
                    <a:lnTo>
                      <a:pt x="232" y="54"/>
                    </a:lnTo>
                    <a:lnTo>
                      <a:pt x="222" y="40"/>
                    </a:lnTo>
                    <a:lnTo>
                      <a:pt x="210" y="26"/>
                    </a:lnTo>
                    <a:lnTo>
                      <a:pt x="210" y="26"/>
                    </a:lnTo>
                    <a:lnTo>
                      <a:pt x="198" y="16"/>
                    </a:lnTo>
                    <a:lnTo>
                      <a:pt x="188" y="8"/>
                    </a:lnTo>
                    <a:lnTo>
                      <a:pt x="178" y="2"/>
                    </a:lnTo>
                    <a:lnTo>
                      <a:pt x="168" y="0"/>
                    </a:lnTo>
                    <a:lnTo>
                      <a:pt x="160" y="0"/>
                    </a:lnTo>
                    <a:lnTo>
                      <a:pt x="150" y="0"/>
                    </a:lnTo>
                    <a:lnTo>
                      <a:pt x="142" y="2"/>
                    </a:lnTo>
                    <a:lnTo>
                      <a:pt x="134" y="6"/>
                    </a:lnTo>
                    <a:lnTo>
                      <a:pt x="120" y="18"/>
                    </a:lnTo>
                    <a:lnTo>
                      <a:pt x="104" y="30"/>
                    </a:lnTo>
                    <a:lnTo>
                      <a:pt x="88" y="46"/>
                    </a:lnTo>
                    <a:lnTo>
                      <a:pt x="72" y="60"/>
                    </a:lnTo>
                    <a:lnTo>
                      <a:pt x="72" y="60"/>
                    </a:lnTo>
                    <a:lnTo>
                      <a:pt x="60" y="66"/>
                    </a:lnTo>
                    <a:lnTo>
                      <a:pt x="46" y="72"/>
                    </a:lnTo>
                    <a:lnTo>
                      <a:pt x="34" y="78"/>
                    </a:lnTo>
                    <a:lnTo>
                      <a:pt x="28" y="82"/>
                    </a:lnTo>
                    <a:lnTo>
                      <a:pt x="24" y="88"/>
                    </a:lnTo>
                    <a:lnTo>
                      <a:pt x="24" y="88"/>
                    </a:lnTo>
                    <a:lnTo>
                      <a:pt x="16" y="102"/>
                    </a:lnTo>
                    <a:lnTo>
                      <a:pt x="12" y="116"/>
                    </a:lnTo>
                    <a:lnTo>
                      <a:pt x="8" y="130"/>
                    </a:lnTo>
                    <a:lnTo>
                      <a:pt x="6" y="146"/>
                    </a:lnTo>
                    <a:lnTo>
                      <a:pt x="2" y="176"/>
                    </a:lnTo>
                    <a:lnTo>
                      <a:pt x="2" y="210"/>
                    </a:lnTo>
                    <a:lnTo>
                      <a:pt x="2" y="210"/>
                    </a:lnTo>
                    <a:lnTo>
                      <a:pt x="4" y="220"/>
                    </a:lnTo>
                    <a:lnTo>
                      <a:pt x="6" y="230"/>
                    </a:lnTo>
                    <a:lnTo>
                      <a:pt x="14" y="248"/>
                    </a:lnTo>
                    <a:lnTo>
                      <a:pt x="24" y="266"/>
                    </a:lnTo>
                    <a:lnTo>
                      <a:pt x="28" y="276"/>
                    </a:lnTo>
                    <a:lnTo>
                      <a:pt x="32" y="286"/>
                    </a:lnTo>
                    <a:lnTo>
                      <a:pt x="32" y="286"/>
                    </a:lnTo>
                    <a:lnTo>
                      <a:pt x="34" y="304"/>
                    </a:lnTo>
                    <a:lnTo>
                      <a:pt x="34" y="322"/>
                    </a:lnTo>
                    <a:lnTo>
                      <a:pt x="32" y="360"/>
                    </a:lnTo>
                    <a:lnTo>
                      <a:pt x="32" y="360"/>
                    </a:lnTo>
                    <a:lnTo>
                      <a:pt x="28" y="382"/>
                    </a:lnTo>
                    <a:lnTo>
                      <a:pt x="22" y="406"/>
                    </a:lnTo>
                    <a:lnTo>
                      <a:pt x="12" y="428"/>
                    </a:lnTo>
                    <a:lnTo>
                      <a:pt x="6" y="440"/>
                    </a:lnTo>
                    <a:lnTo>
                      <a:pt x="0" y="448"/>
                    </a:lnTo>
                    <a:lnTo>
                      <a:pt x="176" y="452"/>
                    </a:lnTo>
                    <a:lnTo>
                      <a:pt x="288" y="432"/>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0" name="Freeform 209">
                <a:extLst>
                  <a:ext uri="{FF2B5EF4-FFF2-40B4-BE49-F238E27FC236}">
                    <a16:creationId xmlns:a16="http://schemas.microsoft.com/office/drawing/2014/main" id="{9A195586-1ED4-4471-84F5-EB5922E2A56D}"/>
                  </a:ext>
                </a:extLst>
              </p:cNvPr>
              <p:cNvSpPr>
                <a:spLocks/>
              </p:cNvSpPr>
              <p:nvPr/>
            </p:nvSpPr>
            <p:spPr bwMode="auto">
              <a:xfrm>
                <a:off x="5661207" y="2260747"/>
                <a:ext cx="597195" cy="327575"/>
              </a:xfrm>
              <a:custGeom>
                <a:avLst/>
                <a:gdLst/>
                <a:ahLst/>
                <a:cxnLst>
                  <a:cxn ang="0">
                    <a:pos x="130" y="166"/>
                  </a:cxn>
                  <a:cxn ang="0">
                    <a:pos x="158" y="156"/>
                  </a:cxn>
                  <a:cxn ang="0">
                    <a:pos x="166" y="158"/>
                  </a:cxn>
                  <a:cxn ang="0">
                    <a:pos x="176" y="172"/>
                  </a:cxn>
                  <a:cxn ang="0">
                    <a:pos x="202" y="188"/>
                  </a:cxn>
                  <a:cxn ang="0">
                    <a:pos x="222" y="234"/>
                  </a:cxn>
                  <a:cxn ang="0">
                    <a:pos x="236" y="260"/>
                  </a:cxn>
                  <a:cxn ang="0">
                    <a:pos x="244" y="218"/>
                  </a:cxn>
                  <a:cxn ang="0">
                    <a:pos x="246" y="206"/>
                  </a:cxn>
                  <a:cxn ang="0">
                    <a:pos x="256" y="194"/>
                  </a:cxn>
                  <a:cxn ang="0">
                    <a:pos x="278" y="188"/>
                  </a:cxn>
                  <a:cxn ang="0">
                    <a:pos x="296" y="180"/>
                  </a:cxn>
                  <a:cxn ang="0">
                    <a:pos x="308" y="174"/>
                  </a:cxn>
                  <a:cxn ang="0">
                    <a:pos x="338" y="150"/>
                  </a:cxn>
                  <a:cxn ang="0">
                    <a:pos x="358" y="136"/>
                  </a:cxn>
                  <a:cxn ang="0">
                    <a:pos x="384" y="132"/>
                  </a:cxn>
                  <a:cxn ang="0">
                    <a:pos x="400" y="134"/>
                  </a:cxn>
                  <a:cxn ang="0">
                    <a:pos x="426" y="142"/>
                  </a:cxn>
                  <a:cxn ang="0">
                    <a:pos x="442" y="140"/>
                  </a:cxn>
                  <a:cxn ang="0">
                    <a:pos x="456" y="134"/>
                  </a:cxn>
                  <a:cxn ang="0">
                    <a:pos x="472" y="122"/>
                  </a:cxn>
                  <a:cxn ang="0">
                    <a:pos x="472" y="108"/>
                  </a:cxn>
                  <a:cxn ang="0">
                    <a:pos x="460" y="96"/>
                  </a:cxn>
                  <a:cxn ang="0">
                    <a:pos x="430" y="78"/>
                  </a:cxn>
                  <a:cxn ang="0">
                    <a:pos x="382" y="64"/>
                  </a:cxn>
                  <a:cxn ang="0">
                    <a:pos x="366" y="62"/>
                  </a:cxn>
                  <a:cxn ang="0">
                    <a:pos x="336" y="68"/>
                  </a:cxn>
                  <a:cxn ang="0">
                    <a:pos x="280" y="86"/>
                  </a:cxn>
                  <a:cxn ang="0">
                    <a:pos x="250" y="90"/>
                  </a:cxn>
                  <a:cxn ang="0">
                    <a:pos x="234" y="88"/>
                  </a:cxn>
                  <a:cxn ang="0">
                    <a:pos x="196" y="76"/>
                  </a:cxn>
                  <a:cxn ang="0">
                    <a:pos x="182" y="68"/>
                  </a:cxn>
                  <a:cxn ang="0">
                    <a:pos x="178" y="62"/>
                  </a:cxn>
                  <a:cxn ang="0">
                    <a:pos x="172" y="36"/>
                  </a:cxn>
                  <a:cxn ang="0">
                    <a:pos x="170" y="20"/>
                  </a:cxn>
                  <a:cxn ang="0">
                    <a:pos x="162" y="6"/>
                  </a:cxn>
                  <a:cxn ang="0">
                    <a:pos x="152" y="2"/>
                  </a:cxn>
                  <a:cxn ang="0">
                    <a:pos x="130" y="2"/>
                  </a:cxn>
                  <a:cxn ang="0">
                    <a:pos x="100" y="20"/>
                  </a:cxn>
                  <a:cxn ang="0">
                    <a:pos x="84" y="34"/>
                  </a:cxn>
                  <a:cxn ang="0">
                    <a:pos x="22" y="82"/>
                  </a:cxn>
                  <a:cxn ang="0">
                    <a:pos x="0" y="90"/>
                  </a:cxn>
                  <a:cxn ang="0">
                    <a:pos x="130" y="166"/>
                  </a:cxn>
                </a:cxnLst>
                <a:rect l="0" t="0" r="r" b="b"/>
                <a:pathLst>
                  <a:path w="474" h="260">
                    <a:moveTo>
                      <a:pt x="130" y="166"/>
                    </a:moveTo>
                    <a:lnTo>
                      <a:pt x="130" y="166"/>
                    </a:lnTo>
                    <a:lnTo>
                      <a:pt x="146" y="158"/>
                    </a:lnTo>
                    <a:lnTo>
                      <a:pt x="158" y="156"/>
                    </a:lnTo>
                    <a:lnTo>
                      <a:pt x="162" y="156"/>
                    </a:lnTo>
                    <a:lnTo>
                      <a:pt x="166" y="158"/>
                    </a:lnTo>
                    <a:lnTo>
                      <a:pt x="166" y="158"/>
                    </a:lnTo>
                    <a:lnTo>
                      <a:pt x="176" y="172"/>
                    </a:lnTo>
                    <a:lnTo>
                      <a:pt x="180" y="176"/>
                    </a:lnTo>
                    <a:lnTo>
                      <a:pt x="202" y="188"/>
                    </a:lnTo>
                    <a:lnTo>
                      <a:pt x="194" y="226"/>
                    </a:lnTo>
                    <a:lnTo>
                      <a:pt x="222" y="234"/>
                    </a:lnTo>
                    <a:lnTo>
                      <a:pt x="222" y="252"/>
                    </a:lnTo>
                    <a:lnTo>
                      <a:pt x="236" y="260"/>
                    </a:lnTo>
                    <a:lnTo>
                      <a:pt x="236" y="260"/>
                    </a:lnTo>
                    <a:lnTo>
                      <a:pt x="244" y="218"/>
                    </a:lnTo>
                    <a:lnTo>
                      <a:pt x="244" y="218"/>
                    </a:lnTo>
                    <a:lnTo>
                      <a:pt x="246" y="206"/>
                    </a:lnTo>
                    <a:lnTo>
                      <a:pt x="250" y="200"/>
                    </a:lnTo>
                    <a:lnTo>
                      <a:pt x="256" y="194"/>
                    </a:lnTo>
                    <a:lnTo>
                      <a:pt x="262" y="192"/>
                    </a:lnTo>
                    <a:lnTo>
                      <a:pt x="278" y="188"/>
                    </a:lnTo>
                    <a:lnTo>
                      <a:pt x="286" y="184"/>
                    </a:lnTo>
                    <a:lnTo>
                      <a:pt x="296" y="180"/>
                    </a:lnTo>
                    <a:lnTo>
                      <a:pt x="296" y="180"/>
                    </a:lnTo>
                    <a:lnTo>
                      <a:pt x="308" y="174"/>
                    </a:lnTo>
                    <a:lnTo>
                      <a:pt x="318" y="166"/>
                    </a:lnTo>
                    <a:lnTo>
                      <a:pt x="338" y="150"/>
                    </a:lnTo>
                    <a:lnTo>
                      <a:pt x="348" y="142"/>
                    </a:lnTo>
                    <a:lnTo>
                      <a:pt x="358" y="136"/>
                    </a:lnTo>
                    <a:lnTo>
                      <a:pt x="372" y="132"/>
                    </a:lnTo>
                    <a:lnTo>
                      <a:pt x="384" y="132"/>
                    </a:lnTo>
                    <a:lnTo>
                      <a:pt x="384" y="132"/>
                    </a:lnTo>
                    <a:lnTo>
                      <a:pt x="400" y="134"/>
                    </a:lnTo>
                    <a:lnTo>
                      <a:pt x="414" y="138"/>
                    </a:lnTo>
                    <a:lnTo>
                      <a:pt x="426" y="142"/>
                    </a:lnTo>
                    <a:lnTo>
                      <a:pt x="434" y="142"/>
                    </a:lnTo>
                    <a:lnTo>
                      <a:pt x="442" y="140"/>
                    </a:lnTo>
                    <a:lnTo>
                      <a:pt x="442" y="140"/>
                    </a:lnTo>
                    <a:lnTo>
                      <a:pt x="456" y="134"/>
                    </a:lnTo>
                    <a:lnTo>
                      <a:pt x="466" y="128"/>
                    </a:lnTo>
                    <a:lnTo>
                      <a:pt x="472" y="122"/>
                    </a:lnTo>
                    <a:lnTo>
                      <a:pt x="474" y="116"/>
                    </a:lnTo>
                    <a:lnTo>
                      <a:pt x="472" y="108"/>
                    </a:lnTo>
                    <a:lnTo>
                      <a:pt x="466" y="102"/>
                    </a:lnTo>
                    <a:lnTo>
                      <a:pt x="460" y="96"/>
                    </a:lnTo>
                    <a:lnTo>
                      <a:pt x="452" y="90"/>
                    </a:lnTo>
                    <a:lnTo>
                      <a:pt x="430" y="78"/>
                    </a:lnTo>
                    <a:lnTo>
                      <a:pt x="406" y="70"/>
                    </a:lnTo>
                    <a:lnTo>
                      <a:pt x="382" y="64"/>
                    </a:lnTo>
                    <a:lnTo>
                      <a:pt x="366" y="62"/>
                    </a:lnTo>
                    <a:lnTo>
                      <a:pt x="366" y="62"/>
                    </a:lnTo>
                    <a:lnTo>
                      <a:pt x="350" y="64"/>
                    </a:lnTo>
                    <a:lnTo>
                      <a:pt x="336" y="68"/>
                    </a:lnTo>
                    <a:lnTo>
                      <a:pt x="308" y="78"/>
                    </a:lnTo>
                    <a:lnTo>
                      <a:pt x="280" y="86"/>
                    </a:lnTo>
                    <a:lnTo>
                      <a:pt x="264" y="88"/>
                    </a:lnTo>
                    <a:lnTo>
                      <a:pt x="250" y="90"/>
                    </a:lnTo>
                    <a:lnTo>
                      <a:pt x="250" y="90"/>
                    </a:lnTo>
                    <a:lnTo>
                      <a:pt x="234" y="88"/>
                    </a:lnTo>
                    <a:lnTo>
                      <a:pt x="214" y="82"/>
                    </a:lnTo>
                    <a:lnTo>
                      <a:pt x="196" y="76"/>
                    </a:lnTo>
                    <a:lnTo>
                      <a:pt x="188" y="72"/>
                    </a:lnTo>
                    <a:lnTo>
                      <a:pt x="182" y="68"/>
                    </a:lnTo>
                    <a:lnTo>
                      <a:pt x="182" y="68"/>
                    </a:lnTo>
                    <a:lnTo>
                      <a:pt x="178" y="62"/>
                    </a:lnTo>
                    <a:lnTo>
                      <a:pt x="174" y="54"/>
                    </a:lnTo>
                    <a:lnTo>
                      <a:pt x="172" y="36"/>
                    </a:lnTo>
                    <a:lnTo>
                      <a:pt x="172" y="28"/>
                    </a:lnTo>
                    <a:lnTo>
                      <a:pt x="170" y="20"/>
                    </a:lnTo>
                    <a:lnTo>
                      <a:pt x="168" y="12"/>
                    </a:lnTo>
                    <a:lnTo>
                      <a:pt x="162" y="6"/>
                    </a:lnTo>
                    <a:lnTo>
                      <a:pt x="162" y="6"/>
                    </a:lnTo>
                    <a:lnTo>
                      <a:pt x="152" y="2"/>
                    </a:lnTo>
                    <a:lnTo>
                      <a:pt x="142" y="0"/>
                    </a:lnTo>
                    <a:lnTo>
                      <a:pt x="130" y="2"/>
                    </a:lnTo>
                    <a:lnTo>
                      <a:pt x="120" y="8"/>
                    </a:lnTo>
                    <a:lnTo>
                      <a:pt x="100" y="20"/>
                    </a:lnTo>
                    <a:lnTo>
                      <a:pt x="84" y="34"/>
                    </a:lnTo>
                    <a:lnTo>
                      <a:pt x="84" y="34"/>
                    </a:lnTo>
                    <a:lnTo>
                      <a:pt x="42" y="68"/>
                    </a:lnTo>
                    <a:lnTo>
                      <a:pt x="22" y="82"/>
                    </a:lnTo>
                    <a:lnTo>
                      <a:pt x="10" y="86"/>
                    </a:lnTo>
                    <a:lnTo>
                      <a:pt x="0" y="90"/>
                    </a:lnTo>
                    <a:lnTo>
                      <a:pt x="8" y="128"/>
                    </a:lnTo>
                    <a:lnTo>
                      <a:pt x="130" y="166"/>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1" name="Freeform 210">
                <a:extLst>
                  <a:ext uri="{FF2B5EF4-FFF2-40B4-BE49-F238E27FC236}">
                    <a16:creationId xmlns:a16="http://schemas.microsoft.com/office/drawing/2014/main" id="{641619C7-8891-4A6B-9DBB-3013378296FB}"/>
                  </a:ext>
                </a:extLst>
              </p:cNvPr>
              <p:cNvSpPr>
                <a:spLocks/>
              </p:cNvSpPr>
              <p:nvPr/>
            </p:nvSpPr>
            <p:spPr bwMode="auto">
              <a:xfrm>
                <a:off x="6107213" y="4601650"/>
                <a:ext cx="1020523" cy="841616"/>
              </a:xfrm>
              <a:custGeom>
                <a:avLst/>
                <a:gdLst/>
                <a:ahLst/>
                <a:cxnLst>
                  <a:cxn ang="0">
                    <a:pos x="800" y="412"/>
                  </a:cxn>
                  <a:cxn ang="0">
                    <a:pos x="780" y="374"/>
                  </a:cxn>
                  <a:cxn ang="0">
                    <a:pos x="758" y="338"/>
                  </a:cxn>
                  <a:cxn ang="0">
                    <a:pos x="730" y="298"/>
                  </a:cxn>
                  <a:cxn ang="0">
                    <a:pos x="726" y="286"/>
                  </a:cxn>
                  <a:cxn ang="0">
                    <a:pos x="724" y="266"/>
                  </a:cxn>
                  <a:cxn ang="0">
                    <a:pos x="718" y="238"/>
                  </a:cxn>
                  <a:cxn ang="0">
                    <a:pos x="680" y="168"/>
                  </a:cxn>
                  <a:cxn ang="0">
                    <a:pos x="646" y="106"/>
                  </a:cxn>
                  <a:cxn ang="0">
                    <a:pos x="600" y="22"/>
                  </a:cxn>
                  <a:cxn ang="0">
                    <a:pos x="590" y="0"/>
                  </a:cxn>
                  <a:cxn ang="0">
                    <a:pos x="552" y="20"/>
                  </a:cxn>
                  <a:cxn ang="0">
                    <a:pos x="532" y="42"/>
                  </a:cxn>
                  <a:cxn ang="0">
                    <a:pos x="268" y="38"/>
                  </a:cxn>
                  <a:cxn ang="0">
                    <a:pos x="0" y="38"/>
                  </a:cxn>
                  <a:cxn ang="0">
                    <a:pos x="18" y="82"/>
                  </a:cxn>
                  <a:cxn ang="0">
                    <a:pos x="16" y="120"/>
                  </a:cxn>
                  <a:cxn ang="0">
                    <a:pos x="102" y="100"/>
                  </a:cxn>
                  <a:cxn ang="0">
                    <a:pos x="128" y="102"/>
                  </a:cxn>
                  <a:cxn ang="0">
                    <a:pos x="148" y="106"/>
                  </a:cxn>
                  <a:cxn ang="0">
                    <a:pos x="202" y="132"/>
                  </a:cxn>
                  <a:cxn ang="0">
                    <a:pos x="234" y="148"/>
                  </a:cxn>
                  <a:cxn ang="0">
                    <a:pos x="268" y="152"/>
                  </a:cxn>
                  <a:cxn ang="0">
                    <a:pos x="282" y="150"/>
                  </a:cxn>
                  <a:cxn ang="0">
                    <a:pos x="324" y="128"/>
                  </a:cxn>
                  <a:cxn ang="0">
                    <a:pos x="352" y="116"/>
                  </a:cxn>
                  <a:cxn ang="0">
                    <a:pos x="370" y="114"/>
                  </a:cxn>
                  <a:cxn ang="0">
                    <a:pos x="376" y="116"/>
                  </a:cxn>
                  <a:cxn ang="0">
                    <a:pos x="396" y="130"/>
                  </a:cxn>
                  <a:cxn ang="0">
                    <a:pos x="426" y="164"/>
                  </a:cxn>
                  <a:cxn ang="0">
                    <a:pos x="442" y="178"/>
                  </a:cxn>
                  <a:cxn ang="0">
                    <a:pos x="456" y="190"/>
                  </a:cxn>
                  <a:cxn ang="0">
                    <a:pos x="482" y="216"/>
                  </a:cxn>
                  <a:cxn ang="0">
                    <a:pos x="492" y="234"/>
                  </a:cxn>
                  <a:cxn ang="0">
                    <a:pos x="496" y="248"/>
                  </a:cxn>
                  <a:cxn ang="0">
                    <a:pos x="496" y="282"/>
                  </a:cxn>
                  <a:cxn ang="0">
                    <a:pos x="494" y="298"/>
                  </a:cxn>
                  <a:cxn ang="0">
                    <a:pos x="504" y="330"/>
                  </a:cxn>
                  <a:cxn ang="0">
                    <a:pos x="518" y="362"/>
                  </a:cxn>
                  <a:cxn ang="0">
                    <a:pos x="536" y="400"/>
                  </a:cxn>
                  <a:cxn ang="0">
                    <a:pos x="580" y="470"/>
                  </a:cxn>
                  <a:cxn ang="0">
                    <a:pos x="604" y="504"/>
                  </a:cxn>
                  <a:cxn ang="0">
                    <a:pos x="642" y="554"/>
                  </a:cxn>
                  <a:cxn ang="0">
                    <a:pos x="658" y="568"/>
                  </a:cxn>
                  <a:cxn ang="0">
                    <a:pos x="684" y="602"/>
                  </a:cxn>
                  <a:cxn ang="0">
                    <a:pos x="712" y="634"/>
                  </a:cxn>
                  <a:cxn ang="0">
                    <a:pos x="718" y="638"/>
                  </a:cxn>
                  <a:cxn ang="0">
                    <a:pos x="730" y="640"/>
                  </a:cxn>
                  <a:cxn ang="0">
                    <a:pos x="746" y="636"/>
                  </a:cxn>
                  <a:cxn ang="0">
                    <a:pos x="758" y="636"/>
                  </a:cxn>
                  <a:cxn ang="0">
                    <a:pos x="762" y="638"/>
                  </a:cxn>
                  <a:cxn ang="0">
                    <a:pos x="764" y="652"/>
                  </a:cxn>
                  <a:cxn ang="0">
                    <a:pos x="766" y="666"/>
                  </a:cxn>
                  <a:cxn ang="0">
                    <a:pos x="770" y="668"/>
                  </a:cxn>
                  <a:cxn ang="0">
                    <a:pos x="780" y="664"/>
                  </a:cxn>
                  <a:cxn ang="0">
                    <a:pos x="788" y="654"/>
                  </a:cxn>
                  <a:cxn ang="0">
                    <a:pos x="796" y="632"/>
                  </a:cxn>
                  <a:cxn ang="0">
                    <a:pos x="800" y="604"/>
                  </a:cxn>
                  <a:cxn ang="0">
                    <a:pos x="804" y="548"/>
                  </a:cxn>
                  <a:cxn ang="0">
                    <a:pos x="806" y="518"/>
                  </a:cxn>
                  <a:cxn ang="0">
                    <a:pos x="810" y="466"/>
                  </a:cxn>
                  <a:cxn ang="0">
                    <a:pos x="804" y="426"/>
                  </a:cxn>
                  <a:cxn ang="0">
                    <a:pos x="800" y="412"/>
                  </a:cxn>
                </a:cxnLst>
                <a:rect l="0" t="0" r="r" b="b"/>
                <a:pathLst>
                  <a:path w="810" h="668">
                    <a:moveTo>
                      <a:pt x="800" y="412"/>
                    </a:moveTo>
                    <a:lnTo>
                      <a:pt x="800" y="412"/>
                    </a:lnTo>
                    <a:lnTo>
                      <a:pt x="792" y="394"/>
                    </a:lnTo>
                    <a:lnTo>
                      <a:pt x="780" y="374"/>
                    </a:lnTo>
                    <a:lnTo>
                      <a:pt x="758" y="338"/>
                    </a:lnTo>
                    <a:lnTo>
                      <a:pt x="758" y="338"/>
                    </a:lnTo>
                    <a:lnTo>
                      <a:pt x="740" y="312"/>
                    </a:lnTo>
                    <a:lnTo>
                      <a:pt x="730" y="298"/>
                    </a:lnTo>
                    <a:lnTo>
                      <a:pt x="728" y="292"/>
                    </a:lnTo>
                    <a:lnTo>
                      <a:pt x="726" y="286"/>
                    </a:lnTo>
                    <a:lnTo>
                      <a:pt x="726" y="286"/>
                    </a:lnTo>
                    <a:lnTo>
                      <a:pt x="724" y="266"/>
                    </a:lnTo>
                    <a:lnTo>
                      <a:pt x="718" y="238"/>
                    </a:lnTo>
                    <a:lnTo>
                      <a:pt x="718" y="238"/>
                    </a:lnTo>
                    <a:lnTo>
                      <a:pt x="706" y="214"/>
                    </a:lnTo>
                    <a:lnTo>
                      <a:pt x="680" y="168"/>
                    </a:lnTo>
                    <a:lnTo>
                      <a:pt x="646" y="106"/>
                    </a:lnTo>
                    <a:lnTo>
                      <a:pt x="646" y="106"/>
                    </a:lnTo>
                    <a:lnTo>
                      <a:pt x="600" y="22"/>
                    </a:lnTo>
                    <a:lnTo>
                      <a:pt x="600" y="22"/>
                    </a:lnTo>
                    <a:lnTo>
                      <a:pt x="594" y="12"/>
                    </a:lnTo>
                    <a:lnTo>
                      <a:pt x="590" y="0"/>
                    </a:lnTo>
                    <a:lnTo>
                      <a:pt x="546" y="2"/>
                    </a:lnTo>
                    <a:lnTo>
                      <a:pt x="552" y="20"/>
                    </a:lnTo>
                    <a:lnTo>
                      <a:pt x="552" y="44"/>
                    </a:lnTo>
                    <a:lnTo>
                      <a:pt x="532" y="42"/>
                    </a:lnTo>
                    <a:lnTo>
                      <a:pt x="530" y="32"/>
                    </a:lnTo>
                    <a:lnTo>
                      <a:pt x="268" y="38"/>
                    </a:lnTo>
                    <a:lnTo>
                      <a:pt x="248" y="10"/>
                    </a:lnTo>
                    <a:lnTo>
                      <a:pt x="0" y="38"/>
                    </a:lnTo>
                    <a:lnTo>
                      <a:pt x="0" y="54"/>
                    </a:lnTo>
                    <a:lnTo>
                      <a:pt x="18" y="82"/>
                    </a:lnTo>
                    <a:lnTo>
                      <a:pt x="16" y="120"/>
                    </a:lnTo>
                    <a:lnTo>
                      <a:pt x="16" y="120"/>
                    </a:lnTo>
                    <a:lnTo>
                      <a:pt x="72" y="106"/>
                    </a:lnTo>
                    <a:lnTo>
                      <a:pt x="102" y="100"/>
                    </a:lnTo>
                    <a:lnTo>
                      <a:pt x="114" y="100"/>
                    </a:lnTo>
                    <a:lnTo>
                      <a:pt x="128" y="102"/>
                    </a:lnTo>
                    <a:lnTo>
                      <a:pt x="128" y="102"/>
                    </a:lnTo>
                    <a:lnTo>
                      <a:pt x="148" y="106"/>
                    </a:lnTo>
                    <a:lnTo>
                      <a:pt x="166" y="114"/>
                    </a:lnTo>
                    <a:lnTo>
                      <a:pt x="202" y="132"/>
                    </a:lnTo>
                    <a:lnTo>
                      <a:pt x="218" y="140"/>
                    </a:lnTo>
                    <a:lnTo>
                      <a:pt x="234" y="148"/>
                    </a:lnTo>
                    <a:lnTo>
                      <a:pt x="252" y="152"/>
                    </a:lnTo>
                    <a:lnTo>
                      <a:pt x="268" y="152"/>
                    </a:lnTo>
                    <a:lnTo>
                      <a:pt x="268" y="152"/>
                    </a:lnTo>
                    <a:lnTo>
                      <a:pt x="282" y="150"/>
                    </a:lnTo>
                    <a:lnTo>
                      <a:pt x="296" y="144"/>
                    </a:lnTo>
                    <a:lnTo>
                      <a:pt x="324" y="128"/>
                    </a:lnTo>
                    <a:lnTo>
                      <a:pt x="338" y="122"/>
                    </a:lnTo>
                    <a:lnTo>
                      <a:pt x="352" y="116"/>
                    </a:lnTo>
                    <a:lnTo>
                      <a:pt x="364" y="114"/>
                    </a:lnTo>
                    <a:lnTo>
                      <a:pt x="370" y="114"/>
                    </a:lnTo>
                    <a:lnTo>
                      <a:pt x="376" y="116"/>
                    </a:lnTo>
                    <a:lnTo>
                      <a:pt x="376" y="116"/>
                    </a:lnTo>
                    <a:lnTo>
                      <a:pt x="386" y="122"/>
                    </a:lnTo>
                    <a:lnTo>
                      <a:pt x="396" y="130"/>
                    </a:lnTo>
                    <a:lnTo>
                      <a:pt x="412" y="146"/>
                    </a:lnTo>
                    <a:lnTo>
                      <a:pt x="426" y="164"/>
                    </a:lnTo>
                    <a:lnTo>
                      <a:pt x="434" y="172"/>
                    </a:lnTo>
                    <a:lnTo>
                      <a:pt x="442" y="178"/>
                    </a:lnTo>
                    <a:lnTo>
                      <a:pt x="442" y="178"/>
                    </a:lnTo>
                    <a:lnTo>
                      <a:pt x="456" y="190"/>
                    </a:lnTo>
                    <a:lnTo>
                      <a:pt x="470" y="202"/>
                    </a:lnTo>
                    <a:lnTo>
                      <a:pt x="482" y="216"/>
                    </a:lnTo>
                    <a:lnTo>
                      <a:pt x="492" y="234"/>
                    </a:lnTo>
                    <a:lnTo>
                      <a:pt x="492" y="234"/>
                    </a:lnTo>
                    <a:lnTo>
                      <a:pt x="494" y="240"/>
                    </a:lnTo>
                    <a:lnTo>
                      <a:pt x="496" y="248"/>
                    </a:lnTo>
                    <a:lnTo>
                      <a:pt x="496" y="264"/>
                    </a:lnTo>
                    <a:lnTo>
                      <a:pt x="496" y="282"/>
                    </a:lnTo>
                    <a:lnTo>
                      <a:pt x="494" y="298"/>
                    </a:lnTo>
                    <a:lnTo>
                      <a:pt x="494" y="298"/>
                    </a:lnTo>
                    <a:lnTo>
                      <a:pt x="498" y="314"/>
                    </a:lnTo>
                    <a:lnTo>
                      <a:pt x="504" y="330"/>
                    </a:lnTo>
                    <a:lnTo>
                      <a:pt x="512" y="344"/>
                    </a:lnTo>
                    <a:lnTo>
                      <a:pt x="518" y="362"/>
                    </a:lnTo>
                    <a:lnTo>
                      <a:pt x="518" y="362"/>
                    </a:lnTo>
                    <a:lnTo>
                      <a:pt x="536" y="400"/>
                    </a:lnTo>
                    <a:lnTo>
                      <a:pt x="556" y="436"/>
                    </a:lnTo>
                    <a:lnTo>
                      <a:pt x="580" y="470"/>
                    </a:lnTo>
                    <a:lnTo>
                      <a:pt x="604" y="504"/>
                    </a:lnTo>
                    <a:lnTo>
                      <a:pt x="604" y="504"/>
                    </a:lnTo>
                    <a:lnTo>
                      <a:pt x="630" y="538"/>
                    </a:lnTo>
                    <a:lnTo>
                      <a:pt x="642" y="554"/>
                    </a:lnTo>
                    <a:lnTo>
                      <a:pt x="658" y="568"/>
                    </a:lnTo>
                    <a:lnTo>
                      <a:pt x="658" y="568"/>
                    </a:lnTo>
                    <a:lnTo>
                      <a:pt x="672" y="584"/>
                    </a:lnTo>
                    <a:lnTo>
                      <a:pt x="684" y="602"/>
                    </a:lnTo>
                    <a:lnTo>
                      <a:pt x="698" y="618"/>
                    </a:lnTo>
                    <a:lnTo>
                      <a:pt x="712" y="634"/>
                    </a:lnTo>
                    <a:lnTo>
                      <a:pt x="712" y="634"/>
                    </a:lnTo>
                    <a:lnTo>
                      <a:pt x="718" y="638"/>
                    </a:lnTo>
                    <a:lnTo>
                      <a:pt x="724" y="640"/>
                    </a:lnTo>
                    <a:lnTo>
                      <a:pt x="730" y="640"/>
                    </a:lnTo>
                    <a:lnTo>
                      <a:pt x="736" y="640"/>
                    </a:lnTo>
                    <a:lnTo>
                      <a:pt x="746" y="636"/>
                    </a:lnTo>
                    <a:lnTo>
                      <a:pt x="752" y="634"/>
                    </a:lnTo>
                    <a:lnTo>
                      <a:pt x="758" y="636"/>
                    </a:lnTo>
                    <a:lnTo>
                      <a:pt x="758" y="636"/>
                    </a:lnTo>
                    <a:lnTo>
                      <a:pt x="762" y="638"/>
                    </a:lnTo>
                    <a:lnTo>
                      <a:pt x="764" y="642"/>
                    </a:lnTo>
                    <a:lnTo>
                      <a:pt x="764" y="652"/>
                    </a:lnTo>
                    <a:lnTo>
                      <a:pt x="764" y="662"/>
                    </a:lnTo>
                    <a:lnTo>
                      <a:pt x="766" y="666"/>
                    </a:lnTo>
                    <a:lnTo>
                      <a:pt x="770" y="668"/>
                    </a:lnTo>
                    <a:lnTo>
                      <a:pt x="770" y="668"/>
                    </a:lnTo>
                    <a:lnTo>
                      <a:pt x="776" y="668"/>
                    </a:lnTo>
                    <a:lnTo>
                      <a:pt x="780" y="664"/>
                    </a:lnTo>
                    <a:lnTo>
                      <a:pt x="784" y="660"/>
                    </a:lnTo>
                    <a:lnTo>
                      <a:pt x="788" y="654"/>
                    </a:lnTo>
                    <a:lnTo>
                      <a:pt x="794" y="642"/>
                    </a:lnTo>
                    <a:lnTo>
                      <a:pt x="796" y="632"/>
                    </a:lnTo>
                    <a:lnTo>
                      <a:pt x="796" y="632"/>
                    </a:lnTo>
                    <a:lnTo>
                      <a:pt x="800" y="604"/>
                    </a:lnTo>
                    <a:lnTo>
                      <a:pt x="802" y="576"/>
                    </a:lnTo>
                    <a:lnTo>
                      <a:pt x="804" y="548"/>
                    </a:lnTo>
                    <a:lnTo>
                      <a:pt x="806" y="518"/>
                    </a:lnTo>
                    <a:lnTo>
                      <a:pt x="806" y="518"/>
                    </a:lnTo>
                    <a:lnTo>
                      <a:pt x="808" y="492"/>
                    </a:lnTo>
                    <a:lnTo>
                      <a:pt x="810" y="466"/>
                    </a:lnTo>
                    <a:lnTo>
                      <a:pt x="808" y="438"/>
                    </a:lnTo>
                    <a:lnTo>
                      <a:pt x="804" y="426"/>
                    </a:lnTo>
                    <a:lnTo>
                      <a:pt x="800" y="412"/>
                    </a:lnTo>
                    <a:lnTo>
                      <a:pt x="800" y="412"/>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2" name="Freeform 211">
                <a:extLst>
                  <a:ext uri="{FF2B5EF4-FFF2-40B4-BE49-F238E27FC236}">
                    <a16:creationId xmlns:a16="http://schemas.microsoft.com/office/drawing/2014/main" id="{6904A6AE-AA30-4320-A692-4C063B6B5E3D}"/>
                  </a:ext>
                </a:extLst>
              </p:cNvPr>
              <p:cNvSpPr>
                <a:spLocks/>
              </p:cNvSpPr>
              <p:nvPr/>
            </p:nvSpPr>
            <p:spPr bwMode="auto">
              <a:xfrm>
                <a:off x="5991302" y="4034693"/>
                <a:ext cx="428368" cy="723185"/>
              </a:xfrm>
              <a:custGeom>
                <a:avLst/>
                <a:gdLst/>
                <a:ahLst/>
                <a:cxnLst>
                  <a:cxn ang="0">
                    <a:pos x="326" y="336"/>
                  </a:cxn>
                  <a:cxn ang="0">
                    <a:pos x="338" y="330"/>
                  </a:cxn>
                  <a:cxn ang="0">
                    <a:pos x="340" y="320"/>
                  </a:cxn>
                  <a:cxn ang="0">
                    <a:pos x="332" y="310"/>
                  </a:cxn>
                  <a:cxn ang="0">
                    <a:pos x="332" y="310"/>
                  </a:cxn>
                  <a:cxn ang="0">
                    <a:pos x="332" y="298"/>
                  </a:cxn>
                  <a:cxn ang="0">
                    <a:pos x="332" y="298"/>
                  </a:cxn>
                  <a:cxn ang="0">
                    <a:pos x="330" y="290"/>
                  </a:cxn>
                  <a:cxn ang="0">
                    <a:pos x="322" y="282"/>
                  </a:cxn>
                  <a:cxn ang="0">
                    <a:pos x="312" y="270"/>
                  </a:cxn>
                  <a:cxn ang="0">
                    <a:pos x="234" y="0"/>
                  </a:cxn>
                  <a:cxn ang="0">
                    <a:pos x="0" y="22"/>
                  </a:cxn>
                  <a:cxn ang="0">
                    <a:pos x="10" y="38"/>
                  </a:cxn>
                  <a:cxn ang="0">
                    <a:pos x="14" y="570"/>
                  </a:cxn>
                  <a:cxn ang="0">
                    <a:pos x="14" y="570"/>
                  </a:cxn>
                  <a:cxn ang="0">
                    <a:pos x="52" y="572"/>
                  </a:cxn>
                  <a:cxn ang="0">
                    <a:pos x="84" y="574"/>
                  </a:cxn>
                  <a:cxn ang="0">
                    <a:pos x="84" y="574"/>
                  </a:cxn>
                  <a:cxn ang="0">
                    <a:pos x="96" y="572"/>
                  </a:cxn>
                  <a:cxn ang="0">
                    <a:pos x="108" y="570"/>
                  </a:cxn>
                  <a:cxn ang="0">
                    <a:pos x="110" y="532"/>
                  </a:cxn>
                  <a:cxn ang="0">
                    <a:pos x="92" y="504"/>
                  </a:cxn>
                  <a:cxn ang="0">
                    <a:pos x="92" y="488"/>
                  </a:cxn>
                  <a:cxn ang="0">
                    <a:pos x="340" y="460"/>
                  </a:cxn>
                  <a:cxn ang="0">
                    <a:pos x="340" y="388"/>
                  </a:cxn>
                  <a:cxn ang="0">
                    <a:pos x="324" y="352"/>
                  </a:cxn>
                  <a:cxn ang="0">
                    <a:pos x="326" y="336"/>
                  </a:cxn>
                </a:cxnLst>
                <a:rect l="0" t="0" r="r" b="b"/>
                <a:pathLst>
                  <a:path w="340" h="574">
                    <a:moveTo>
                      <a:pt x="326" y="336"/>
                    </a:moveTo>
                    <a:lnTo>
                      <a:pt x="338" y="330"/>
                    </a:lnTo>
                    <a:lnTo>
                      <a:pt x="340" y="320"/>
                    </a:lnTo>
                    <a:lnTo>
                      <a:pt x="332" y="310"/>
                    </a:lnTo>
                    <a:lnTo>
                      <a:pt x="332" y="310"/>
                    </a:lnTo>
                    <a:lnTo>
                      <a:pt x="332" y="298"/>
                    </a:lnTo>
                    <a:lnTo>
                      <a:pt x="332" y="298"/>
                    </a:lnTo>
                    <a:lnTo>
                      <a:pt x="330" y="290"/>
                    </a:lnTo>
                    <a:lnTo>
                      <a:pt x="322" y="282"/>
                    </a:lnTo>
                    <a:lnTo>
                      <a:pt x="312" y="270"/>
                    </a:lnTo>
                    <a:lnTo>
                      <a:pt x="234" y="0"/>
                    </a:lnTo>
                    <a:lnTo>
                      <a:pt x="0" y="22"/>
                    </a:lnTo>
                    <a:lnTo>
                      <a:pt x="10" y="38"/>
                    </a:lnTo>
                    <a:lnTo>
                      <a:pt x="14" y="570"/>
                    </a:lnTo>
                    <a:lnTo>
                      <a:pt x="14" y="570"/>
                    </a:lnTo>
                    <a:lnTo>
                      <a:pt x="52" y="572"/>
                    </a:lnTo>
                    <a:lnTo>
                      <a:pt x="84" y="574"/>
                    </a:lnTo>
                    <a:lnTo>
                      <a:pt x="84" y="574"/>
                    </a:lnTo>
                    <a:lnTo>
                      <a:pt x="96" y="572"/>
                    </a:lnTo>
                    <a:lnTo>
                      <a:pt x="108" y="570"/>
                    </a:lnTo>
                    <a:lnTo>
                      <a:pt x="110" y="532"/>
                    </a:lnTo>
                    <a:lnTo>
                      <a:pt x="92" y="504"/>
                    </a:lnTo>
                    <a:lnTo>
                      <a:pt x="92" y="488"/>
                    </a:lnTo>
                    <a:lnTo>
                      <a:pt x="340" y="460"/>
                    </a:lnTo>
                    <a:lnTo>
                      <a:pt x="340" y="388"/>
                    </a:lnTo>
                    <a:lnTo>
                      <a:pt x="324" y="352"/>
                    </a:lnTo>
                    <a:lnTo>
                      <a:pt x="326" y="336"/>
                    </a:lnTo>
                    <a:close/>
                  </a:path>
                </a:pathLst>
              </a:custGeom>
              <a:solidFill>
                <a:srgbClr val="92D050"/>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3" name="Freeform 212">
                <a:extLst>
                  <a:ext uri="{FF2B5EF4-FFF2-40B4-BE49-F238E27FC236}">
                    <a16:creationId xmlns:a16="http://schemas.microsoft.com/office/drawing/2014/main" id="{22A47241-2FC2-41AC-8C3A-6013E5289401}"/>
                  </a:ext>
                </a:extLst>
              </p:cNvPr>
              <p:cNvSpPr>
                <a:spLocks/>
              </p:cNvSpPr>
              <p:nvPr/>
            </p:nvSpPr>
            <p:spPr bwMode="auto">
              <a:xfrm>
                <a:off x="5598212" y="4062411"/>
                <a:ext cx="410729" cy="735784"/>
              </a:xfrm>
              <a:custGeom>
                <a:avLst/>
                <a:gdLst/>
                <a:ahLst/>
                <a:cxnLst>
                  <a:cxn ang="0">
                    <a:pos x="312" y="0"/>
                  </a:cxn>
                  <a:cxn ang="0">
                    <a:pos x="118" y="18"/>
                  </a:cxn>
                  <a:cxn ang="0">
                    <a:pos x="116" y="22"/>
                  </a:cxn>
                  <a:cxn ang="0">
                    <a:pos x="96" y="42"/>
                  </a:cxn>
                  <a:cxn ang="0">
                    <a:pos x="90" y="76"/>
                  </a:cxn>
                  <a:cxn ang="0">
                    <a:pos x="62" y="100"/>
                  </a:cxn>
                  <a:cxn ang="0">
                    <a:pos x="52" y="138"/>
                  </a:cxn>
                  <a:cxn ang="0">
                    <a:pos x="34" y="178"/>
                  </a:cxn>
                  <a:cxn ang="0">
                    <a:pos x="42" y="200"/>
                  </a:cxn>
                  <a:cxn ang="0">
                    <a:pos x="42" y="200"/>
                  </a:cxn>
                  <a:cxn ang="0">
                    <a:pos x="44" y="218"/>
                  </a:cxn>
                  <a:cxn ang="0">
                    <a:pos x="46" y="234"/>
                  </a:cxn>
                  <a:cxn ang="0">
                    <a:pos x="46" y="248"/>
                  </a:cxn>
                  <a:cxn ang="0">
                    <a:pos x="46" y="248"/>
                  </a:cxn>
                  <a:cxn ang="0">
                    <a:pos x="44" y="268"/>
                  </a:cxn>
                  <a:cxn ang="0">
                    <a:pos x="44" y="276"/>
                  </a:cxn>
                  <a:cxn ang="0">
                    <a:pos x="48" y="286"/>
                  </a:cxn>
                  <a:cxn ang="0">
                    <a:pos x="48" y="286"/>
                  </a:cxn>
                  <a:cxn ang="0">
                    <a:pos x="50" y="296"/>
                  </a:cxn>
                  <a:cxn ang="0">
                    <a:pos x="48" y="302"/>
                  </a:cxn>
                  <a:cxn ang="0">
                    <a:pos x="46" y="304"/>
                  </a:cxn>
                  <a:cxn ang="0">
                    <a:pos x="46" y="306"/>
                  </a:cxn>
                  <a:cxn ang="0">
                    <a:pos x="64" y="332"/>
                  </a:cxn>
                  <a:cxn ang="0">
                    <a:pos x="60" y="358"/>
                  </a:cxn>
                  <a:cxn ang="0">
                    <a:pos x="40" y="370"/>
                  </a:cxn>
                  <a:cxn ang="0">
                    <a:pos x="12" y="446"/>
                  </a:cxn>
                  <a:cxn ang="0">
                    <a:pos x="0" y="462"/>
                  </a:cxn>
                  <a:cxn ang="0">
                    <a:pos x="10" y="482"/>
                  </a:cxn>
                  <a:cxn ang="0">
                    <a:pos x="192" y="482"/>
                  </a:cxn>
                  <a:cxn ang="0">
                    <a:pos x="194" y="500"/>
                  </a:cxn>
                  <a:cxn ang="0">
                    <a:pos x="194" y="500"/>
                  </a:cxn>
                  <a:cxn ang="0">
                    <a:pos x="186" y="508"/>
                  </a:cxn>
                  <a:cxn ang="0">
                    <a:pos x="182" y="516"/>
                  </a:cxn>
                  <a:cxn ang="0">
                    <a:pos x="182" y="520"/>
                  </a:cxn>
                  <a:cxn ang="0">
                    <a:pos x="182" y="522"/>
                  </a:cxn>
                  <a:cxn ang="0">
                    <a:pos x="182" y="522"/>
                  </a:cxn>
                  <a:cxn ang="0">
                    <a:pos x="188" y="530"/>
                  </a:cxn>
                  <a:cxn ang="0">
                    <a:pos x="196" y="536"/>
                  </a:cxn>
                  <a:cxn ang="0">
                    <a:pos x="204" y="542"/>
                  </a:cxn>
                  <a:cxn ang="0">
                    <a:pos x="244" y="584"/>
                  </a:cxn>
                  <a:cxn ang="0">
                    <a:pos x="244" y="584"/>
                  </a:cxn>
                  <a:cxn ang="0">
                    <a:pos x="246" y="576"/>
                  </a:cxn>
                  <a:cxn ang="0">
                    <a:pos x="252" y="568"/>
                  </a:cxn>
                  <a:cxn ang="0">
                    <a:pos x="252" y="568"/>
                  </a:cxn>
                  <a:cxn ang="0">
                    <a:pos x="258" y="562"/>
                  </a:cxn>
                  <a:cxn ang="0">
                    <a:pos x="264" y="556"/>
                  </a:cxn>
                  <a:cxn ang="0">
                    <a:pos x="272" y="552"/>
                  </a:cxn>
                  <a:cxn ang="0">
                    <a:pos x="282" y="550"/>
                  </a:cxn>
                  <a:cxn ang="0">
                    <a:pos x="302" y="548"/>
                  </a:cxn>
                  <a:cxn ang="0">
                    <a:pos x="326" y="548"/>
                  </a:cxn>
                  <a:cxn ang="0">
                    <a:pos x="322" y="16"/>
                  </a:cxn>
                  <a:cxn ang="0">
                    <a:pos x="312" y="0"/>
                  </a:cxn>
                </a:cxnLst>
                <a:rect l="0" t="0" r="r" b="b"/>
                <a:pathLst>
                  <a:path w="326" h="584">
                    <a:moveTo>
                      <a:pt x="312" y="0"/>
                    </a:moveTo>
                    <a:lnTo>
                      <a:pt x="118" y="18"/>
                    </a:lnTo>
                    <a:lnTo>
                      <a:pt x="116" y="22"/>
                    </a:lnTo>
                    <a:lnTo>
                      <a:pt x="96" y="42"/>
                    </a:lnTo>
                    <a:lnTo>
                      <a:pt x="90" y="76"/>
                    </a:lnTo>
                    <a:lnTo>
                      <a:pt x="62" y="100"/>
                    </a:lnTo>
                    <a:lnTo>
                      <a:pt x="52" y="138"/>
                    </a:lnTo>
                    <a:lnTo>
                      <a:pt x="34" y="178"/>
                    </a:lnTo>
                    <a:lnTo>
                      <a:pt x="42" y="200"/>
                    </a:lnTo>
                    <a:lnTo>
                      <a:pt x="42" y="200"/>
                    </a:lnTo>
                    <a:lnTo>
                      <a:pt x="44" y="218"/>
                    </a:lnTo>
                    <a:lnTo>
                      <a:pt x="46" y="234"/>
                    </a:lnTo>
                    <a:lnTo>
                      <a:pt x="46" y="248"/>
                    </a:lnTo>
                    <a:lnTo>
                      <a:pt x="46" y="248"/>
                    </a:lnTo>
                    <a:lnTo>
                      <a:pt x="44" y="268"/>
                    </a:lnTo>
                    <a:lnTo>
                      <a:pt x="44" y="276"/>
                    </a:lnTo>
                    <a:lnTo>
                      <a:pt x="48" y="286"/>
                    </a:lnTo>
                    <a:lnTo>
                      <a:pt x="48" y="286"/>
                    </a:lnTo>
                    <a:lnTo>
                      <a:pt x="50" y="296"/>
                    </a:lnTo>
                    <a:lnTo>
                      <a:pt x="48" y="302"/>
                    </a:lnTo>
                    <a:lnTo>
                      <a:pt x="46" y="304"/>
                    </a:lnTo>
                    <a:lnTo>
                      <a:pt x="46" y="306"/>
                    </a:lnTo>
                    <a:lnTo>
                      <a:pt x="64" y="332"/>
                    </a:lnTo>
                    <a:lnTo>
                      <a:pt x="60" y="358"/>
                    </a:lnTo>
                    <a:lnTo>
                      <a:pt x="40" y="370"/>
                    </a:lnTo>
                    <a:lnTo>
                      <a:pt x="12" y="446"/>
                    </a:lnTo>
                    <a:lnTo>
                      <a:pt x="0" y="462"/>
                    </a:lnTo>
                    <a:lnTo>
                      <a:pt x="10" y="482"/>
                    </a:lnTo>
                    <a:lnTo>
                      <a:pt x="192" y="482"/>
                    </a:lnTo>
                    <a:lnTo>
                      <a:pt x="194" y="500"/>
                    </a:lnTo>
                    <a:lnTo>
                      <a:pt x="194" y="500"/>
                    </a:lnTo>
                    <a:lnTo>
                      <a:pt x="186" y="508"/>
                    </a:lnTo>
                    <a:lnTo>
                      <a:pt x="182" y="516"/>
                    </a:lnTo>
                    <a:lnTo>
                      <a:pt x="182" y="520"/>
                    </a:lnTo>
                    <a:lnTo>
                      <a:pt x="182" y="522"/>
                    </a:lnTo>
                    <a:lnTo>
                      <a:pt x="182" y="522"/>
                    </a:lnTo>
                    <a:lnTo>
                      <a:pt x="188" y="530"/>
                    </a:lnTo>
                    <a:lnTo>
                      <a:pt x="196" y="536"/>
                    </a:lnTo>
                    <a:lnTo>
                      <a:pt x="204" y="542"/>
                    </a:lnTo>
                    <a:lnTo>
                      <a:pt x="244" y="584"/>
                    </a:lnTo>
                    <a:lnTo>
                      <a:pt x="244" y="584"/>
                    </a:lnTo>
                    <a:lnTo>
                      <a:pt x="246" y="576"/>
                    </a:lnTo>
                    <a:lnTo>
                      <a:pt x="252" y="568"/>
                    </a:lnTo>
                    <a:lnTo>
                      <a:pt x="252" y="568"/>
                    </a:lnTo>
                    <a:lnTo>
                      <a:pt x="258" y="562"/>
                    </a:lnTo>
                    <a:lnTo>
                      <a:pt x="264" y="556"/>
                    </a:lnTo>
                    <a:lnTo>
                      <a:pt x="272" y="552"/>
                    </a:lnTo>
                    <a:lnTo>
                      <a:pt x="282" y="550"/>
                    </a:lnTo>
                    <a:lnTo>
                      <a:pt x="302" y="548"/>
                    </a:lnTo>
                    <a:lnTo>
                      <a:pt x="326" y="548"/>
                    </a:lnTo>
                    <a:lnTo>
                      <a:pt x="322" y="16"/>
                    </a:lnTo>
                    <a:lnTo>
                      <a:pt x="312" y="0"/>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4" name="Freeform 213">
                <a:extLst>
                  <a:ext uri="{FF2B5EF4-FFF2-40B4-BE49-F238E27FC236}">
                    <a16:creationId xmlns:a16="http://schemas.microsoft.com/office/drawing/2014/main" id="{5BC9643E-2EFC-4D4E-A613-DC416406B574}"/>
                  </a:ext>
                </a:extLst>
              </p:cNvPr>
              <p:cNvSpPr>
                <a:spLocks/>
              </p:cNvSpPr>
              <p:nvPr/>
            </p:nvSpPr>
            <p:spPr bwMode="auto">
              <a:xfrm>
                <a:off x="6444868" y="3611365"/>
                <a:ext cx="992805" cy="481284"/>
              </a:xfrm>
              <a:custGeom>
                <a:avLst/>
                <a:gdLst/>
                <a:ahLst/>
                <a:cxnLst>
                  <a:cxn ang="0">
                    <a:pos x="788" y="104"/>
                  </a:cxn>
                  <a:cxn ang="0">
                    <a:pos x="770" y="50"/>
                  </a:cxn>
                  <a:cxn ang="0">
                    <a:pos x="754" y="0"/>
                  </a:cxn>
                  <a:cxn ang="0">
                    <a:pos x="222" y="102"/>
                  </a:cxn>
                  <a:cxn ang="0">
                    <a:pos x="226" y="134"/>
                  </a:cxn>
                  <a:cxn ang="0">
                    <a:pos x="220" y="134"/>
                  </a:cxn>
                  <a:cxn ang="0">
                    <a:pos x="208" y="148"/>
                  </a:cxn>
                  <a:cxn ang="0">
                    <a:pos x="198" y="168"/>
                  </a:cxn>
                  <a:cxn ang="0">
                    <a:pos x="156" y="190"/>
                  </a:cxn>
                  <a:cxn ang="0">
                    <a:pos x="152" y="186"/>
                  </a:cxn>
                  <a:cxn ang="0">
                    <a:pos x="144" y="186"/>
                  </a:cxn>
                  <a:cxn ang="0">
                    <a:pos x="130" y="200"/>
                  </a:cxn>
                  <a:cxn ang="0">
                    <a:pos x="116" y="220"/>
                  </a:cxn>
                  <a:cxn ang="0">
                    <a:pos x="48" y="258"/>
                  </a:cxn>
                  <a:cxn ang="0">
                    <a:pos x="26" y="292"/>
                  </a:cxn>
                  <a:cxn ang="0">
                    <a:pos x="2" y="302"/>
                  </a:cxn>
                  <a:cxn ang="0">
                    <a:pos x="118" y="314"/>
                  </a:cxn>
                  <a:cxn ang="0">
                    <a:pos x="306" y="270"/>
                  </a:cxn>
                  <a:cxn ang="0">
                    <a:pos x="332" y="304"/>
                  </a:cxn>
                  <a:cxn ang="0">
                    <a:pos x="562" y="382"/>
                  </a:cxn>
                  <a:cxn ang="0">
                    <a:pos x="586" y="370"/>
                  </a:cxn>
                  <a:cxn ang="0">
                    <a:pos x="608" y="356"/>
                  </a:cxn>
                  <a:cxn ang="0">
                    <a:pos x="620" y="344"/>
                  </a:cxn>
                  <a:cxn ang="0">
                    <a:pos x="650" y="300"/>
                  </a:cxn>
                  <a:cxn ang="0">
                    <a:pos x="670" y="274"/>
                  </a:cxn>
                  <a:cxn ang="0">
                    <a:pos x="700" y="256"/>
                  </a:cxn>
                  <a:cxn ang="0">
                    <a:pos x="716" y="250"/>
                  </a:cxn>
                  <a:cxn ang="0">
                    <a:pos x="738" y="232"/>
                  </a:cxn>
                  <a:cxn ang="0">
                    <a:pos x="750" y="208"/>
                  </a:cxn>
                  <a:cxn ang="0">
                    <a:pos x="766" y="164"/>
                  </a:cxn>
                  <a:cxn ang="0">
                    <a:pos x="774" y="148"/>
                  </a:cxn>
                  <a:cxn ang="0">
                    <a:pos x="786" y="126"/>
                  </a:cxn>
                  <a:cxn ang="0">
                    <a:pos x="788" y="112"/>
                  </a:cxn>
                  <a:cxn ang="0">
                    <a:pos x="788" y="104"/>
                  </a:cxn>
                </a:cxnLst>
                <a:rect l="0" t="0" r="r" b="b"/>
                <a:pathLst>
                  <a:path w="788" h="382">
                    <a:moveTo>
                      <a:pt x="788" y="104"/>
                    </a:moveTo>
                    <a:lnTo>
                      <a:pt x="788" y="104"/>
                    </a:lnTo>
                    <a:lnTo>
                      <a:pt x="778" y="76"/>
                    </a:lnTo>
                    <a:lnTo>
                      <a:pt x="770" y="50"/>
                    </a:lnTo>
                    <a:lnTo>
                      <a:pt x="760" y="26"/>
                    </a:lnTo>
                    <a:lnTo>
                      <a:pt x="754" y="0"/>
                    </a:lnTo>
                    <a:lnTo>
                      <a:pt x="226" y="102"/>
                    </a:lnTo>
                    <a:lnTo>
                      <a:pt x="222" y="102"/>
                    </a:lnTo>
                    <a:lnTo>
                      <a:pt x="226" y="134"/>
                    </a:lnTo>
                    <a:lnTo>
                      <a:pt x="226" y="134"/>
                    </a:lnTo>
                    <a:lnTo>
                      <a:pt x="224" y="134"/>
                    </a:lnTo>
                    <a:lnTo>
                      <a:pt x="220" y="134"/>
                    </a:lnTo>
                    <a:lnTo>
                      <a:pt x="214" y="138"/>
                    </a:lnTo>
                    <a:lnTo>
                      <a:pt x="208" y="148"/>
                    </a:lnTo>
                    <a:lnTo>
                      <a:pt x="208" y="148"/>
                    </a:lnTo>
                    <a:lnTo>
                      <a:pt x="198" y="168"/>
                    </a:lnTo>
                    <a:lnTo>
                      <a:pt x="180" y="164"/>
                    </a:lnTo>
                    <a:lnTo>
                      <a:pt x="156" y="190"/>
                    </a:lnTo>
                    <a:lnTo>
                      <a:pt x="156" y="190"/>
                    </a:lnTo>
                    <a:lnTo>
                      <a:pt x="152" y="186"/>
                    </a:lnTo>
                    <a:lnTo>
                      <a:pt x="148" y="184"/>
                    </a:lnTo>
                    <a:lnTo>
                      <a:pt x="144" y="186"/>
                    </a:lnTo>
                    <a:lnTo>
                      <a:pt x="144" y="186"/>
                    </a:lnTo>
                    <a:lnTo>
                      <a:pt x="130" y="200"/>
                    </a:lnTo>
                    <a:lnTo>
                      <a:pt x="118" y="200"/>
                    </a:lnTo>
                    <a:lnTo>
                      <a:pt x="116" y="220"/>
                    </a:lnTo>
                    <a:lnTo>
                      <a:pt x="72" y="254"/>
                    </a:lnTo>
                    <a:lnTo>
                      <a:pt x="48" y="258"/>
                    </a:lnTo>
                    <a:lnTo>
                      <a:pt x="26" y="270"/>
                    </a:lnTo>
                    <a:lnTo>
                      <a:pt x="26" y="292"/>
                    </a:lnTo>
                    <a:lnTo>
                      <a:pt x="8" y="294"/>
                    </a:lnTo>
                    <a:lnTo>
                      <a:pt x="2" y="302"/>
                    </a:lnTo>
                    <a:lnTo>
                      <a:pt x="0" y="324"/>
                    </a:lnTo>
                    <a:lnTo>
                      <a:pt x="118" y="314"/>
                    </a:lnTo>
                    <a:lnTo>
                      <a:pt x="172" y="278"/>
                    </a:lnTo>
                    <a:lnTo>
                      <a:pt x="306" y="270"/>
                    </a:lnTo>
                    <a:lnTo>
                      <a:pt x="332" y="288"/>
                    </a:lnTo>
                    <a:lnTo>
                      <a:pt x="332" y="304"/>
                    </a:lnTo>
                    <a:lnTo>
                      <a:pt x="442" y="282"/>
                    </a:lnTo>
                    <a:lnTo>
                      <a:pt x="562" y="382"/>
                    </a:lnTo>
                    <a:lnTo>
                      <a:pt x="562" y="382"/>
                    </a:lnTo>
                    <a:lnTo>
                      <a:pt x="586" y="370"/>
                    </a:lnTo>
                    <a:lnTo>
                      <a:pt x="598" y="364"/>
                    </a:lnTo>
                    <a:lnTo>
                      <a:pt x="608" y="356"/>
                    </a:lnTo>
                    <a:lnTo>
                      <a:pt x="608" y="356"/>
                    </a:lnTo>
                    <a:lnTo>
                      <a:pt x="620" y="344"/>
                    </a:lnTo>
                    <a:lnTo>
                      <a:pt x="630" y="330"/>
                    </a:lnTo>
                    <a:lnTo>
                      <a:pt x="650" y="300"/>
                    </a:lnTo>
                    <a:lnTo>
                      <a:pt x="660" y="286"/>
                    </a:lnTo>
                    <a:lnTo>
                      <a:pt x="670" y="274"/>
                    </a:lnTo>
                    <a:lnTo>
                      <a:pt x="684" y="264"/>
                    </a:lnTo>
                    <a:lnTo>
                      <a:pt x="700" y="256"/>
                    </a:lnTo>
                    <a:lnTo>
                      <a:pt x="700" y="256"/>
                    </a:lnTo>
                    <a:lnTo>
                      <a:pt x="716" y="250"/>
                    </a:lnTo>
                    <a:lnTo>
                      <a:pt x="728" y="240"/>
                    </a:lnTo>
                    <a:lnTo>
                      <a:pt x="738" y="232"/>
                    </a:lnTo>
                    <a:lnTo>
                      <a:pt x="744" y="220"/>
                    </a:lnTo>
                    <a:lnTo>
                      <a:pt x="750" y="208"/>
                    </a:lnTo>
                    <a:lnTo>
                      <a:pt x="756" y="194"/>
                    </a:lnTo>
                    <a:lnTo>
                      <a:pt x="766" y="164"/>
                    </a:lnTo>
                    <a:lnTo>
                      <a:pt x="766" y="164"/>
                    </a:lnTo>
                    <a:lnTo>
                      <a:pt x="774" y="148"/>
                    </a:lnTo>
                    <a:lnTo>
                      <a:pt x="782" y="134"/>
                    </a:lnTo>
                    <a:lnTo>
                      <a:pt x="786" y="126"/>
                    </a:lnTo>
                    <a:lnTo>
                      <a:pt x="788" y="120"/>
                    </a:lnTo>
                    <a:lnTo>
                      <a:pt x="788" y="112"/>
                    </a:lnTo>
                    <a:lnTo>
                      <a:pt x="788" y="104"/>
                    </a:lnTo>
                    <a:lnTo>
                      <a:pt x="788" y="104"/>
                    </a:lnTo>
                    <a:close/>
                  </a:path>
                </a:pathLst>
              </a:custGeom>
              <a:solidFill>
                <a:schemeClr val="bg1">
                  <a:lumMod val="85000"/>
                </a:schemeClr>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5" name="Freeform 214">
                <a:extLst>
                  <a:ext uri="{FF2B5EF4-FFF2-40B4-BE49-F238E27FC236}">
                    <a16:creationId xmlns:a16="http://schemas.microsoft.com/office/drawing/2014/main" id="{92B87DA3-ADDD-448F-9033-2A9EEA865326}"/>
                  </a:ext>
                </a:extLst>
              </p:cNvPr>
              <p:cNvSpPr>
                <a:spLocks/>
              </p:cNvSpPr>
              <p:nvPr/>
            </p:nvSpPr>
            <p:spPr bwMode="auto">
              <a:xfrm>
                <a:off x="5746881" y="3739875"/>
                <a:ext cx="982726" cy="345214"/>
              </a:xfrm>
              <a:custGeom>
                <a:avLst/>
                <a:gdLst/>
                <a:ahLst/>
                <a:cxnLst>
                  <a:cxn ang="0">
                    <a:pos x="562" y="192"/>
                  </a:cxn>
                  <a:cxn ang="0">
                    <a:pos x="580" y="190"/>
                  </a:cxn>
                  <a:cxn ang="0">
                    <a:pos x="580" y="168"/>
                  </a:cxn>
                  <a:cxn ang="0">
                    <a:pos x="602" y="156"/>
                  </a:cxn>
                  <a:cxn ang="0">
                    <a:pos x="626" y="152"/>
                  </a:cxn>
                  <a:cxn ang="0">
                    <a:pos x="670" y="118"/>
                  </a:cxn>
                  <a:cxn ang="0">
                    <a:pos x="672" y="98"/>
                  </a:cxn>
                  <a:cxn ang="0">
                    <a:pos x="684" y="98"/>
                  </a:cxn>
                  <a:cxn ang="0">
                    <a:pos x="684" y="98"/>
                  </a:cxn>
                  <a:cxn ang="0">
                    <a:pos x="698" y="84"/>
                  </a:cxn>
                  <a:cxn ang="0">
                    <a:pos x="698" y="84"/>
                  </a:cxn>
                  <a:cxn ang="0">
                    <a:pos x="702" y="82"/>
                  </a:cxn>
                  <a:cxn ang="0">
                    <a:pos x="706" y="84"/>
                  </a:cxn>
                  <a:cxn ang="0">
                    <a:pos x="710" y="88"/>
                  </a:cxn>
                  <a:cxn ang="0">
                    <a:pos x="734" y="62"/>
                  </a:cxn>
                  <a:cxn ang="0">
                    <a:pos x="752" y="66"/>
                  </a:cxn>
                  <a:cxn ang="0">
                    <a:pos x="752" y="66"/>
                  </a:cxn>
                  <a:cxn ang="0">
                    <a:pos x="762" y="46"/>
                  </a:cxn>
                  <a:cxn ang="0">
                    <a:pos x="762" y="46"/>
                  </a:cxn>
                  <a:cxn ang="0">
                    <a:pos x="768" y="36"/>
                  </a:cxn>
                  <a:cxn ang="0">
                    <a:pos x="774" y="32"/>
                  </a:cxn>
                  <a:cxn ang="0">
                    <a:pos x="778" y="32"/>
                  </a:cxn>
                  <a:cxn ang="0">
                    <a:pos x="780" y="32"/>
                  </a:cxn>
                  <a:cxn ang="0">
                    <a:pos x="776" y="0"/>
                  </a:cxn>
                  <a:cxn ang="0">
                    <a:pos x="220" y="68"/>
                  </a:cxn>
                  <a:cxn ang="0">
                    <a:pos x="210" y="60"/>
                  </a:cxn>
                  <a:cxn ang="0">
                    <a:pos x="194" y="60"/>
                  </a:cxn>
                  <a:cxn ang="0">
                    <a:pos x="192" y="84"/>
                  </a:cxn>
                  <a:cxn ang="0">
                    <a:pos x="58" y="92"/>
                  </a:cxn>
                  <a:cxn ang="0">
                    <a:pos x="56" y="94"/>
                  </a:cxn>
                  <a:cxn ang="0">
                    <a:pos x="44" y="170"/>
                  </a:cxn>
                  <a:cxn ang="0">
                    <a:pos x="32" y="180"/>
                  </a:cxn>
                  <a:cxn ang="0">
                    <a:pos x="0" y="274"/>
                  </a:cxn>
                  <a:cxn ang="0">
                    <a:pos x="554" y="222"/>
                  </a:cxn>
                  <a:cxn ang="0">
                    <a:pos x="556" y="200"/>
                  </a:cxn>
                  <a:cxn ang="0">
                    <a:pos x="562" y="192"/>
                  </a:cxn>
                </a:cxnLst>
                <a:rect l="0" t="0" r="r" b="b"/>
                <a:pathLst>
                  <a:path w="780" h="274">
                    <a:moveTo>
                      <a:pt x="562" y="192"/>
                    </a:moveTo>
                    <a:lnTo>
                      <a:pt x="580" y="190"/>
                    </a:lnTo>
                    <a:lnTo>
                      <a:pt x="580" y="168"/>
                    </a:lnTo>
                    <a:lnTo>
                      <a:pt x="602" y="156"/>
                    </a:lnTo>
                    <a:lnTo>
                      <a:pt x="626" y="152"/>
                    </a:lnTo>
                    <a:lnTo>
                      <a:pt x="670" y="118"/>
                    </a:lnTo>
                    <a:lnTo>
                      <a:pt x="672" y="98"/>
                    </a:lnTo>
                    <a:lnTo>
                      <a:pt x="684" y="98"/>
                    </a:lnTo>
                    <a:lnTo>
                      <a:pt x="684" y="98"/>
                    </a:lnTo>
                    <a:lnTo>
                      <a:pt x="698" y="84"/>
                    </a:lnTo>
                    <a:lnTo>
                      <a:pt x="698" y="84"/>
                    </a:lnTo>
                    <a:lnTo>
                      <a:pt x="702" y="82"/>
                    </a:lnTo>
                    <a:lnTo>
                      <a:pt x="706" y="84"/>
                    </a:lnTo>
                    <a:lnTo>
                      <a:pt x="710" y="88"/>
                    </a:lnTo>
                    <a:lnTo>
                      <a:pt x="734" y="62"/>
                    </a:lnTo>
                    <a:lnTo>
                      <a:pt x="752" y="66"/>
                    </a:lnTo>
                    <a:lnTo>
                      <a:pt x="752" y="66"/>
                    </a:lnTo>
                    <a:lnTo>
                      <a:pt x="762" y="46"/>
                    </a:lnTo>
                    <a:lnTo>
                      <a:pt x="762" y="46"/>
                    </a:lnTo>
                    <a:lnTo>
                      <a:pt x="768" y="36"/>
                    </a:lnTo>
                    <a:lnTo>
                      <a:pt x="774" y="32"/>
                    </a:lnTo>
                    <a:lnTo>
                      <a:pt x="778" y="32"/>
                    </a:lnTo>
                    <a:lnTo>
                      <a:pt x="780" y="32"/>
                    </a:lnTo>
                    <a:lnTo>
                      <a:pt x="776" y="0"/>
                    </a:lnTo>
                    <a:lnTo>
                      <a:pt x="220" y="68"/>
                    </a:lnTo>
                    <a:lnTo>
                      <a:pt x="210" y="60"/>
                    </a:lnTo>
                    <a:lnTo>
                      <a:pt x="194" y="60"/>
                    </a:lnTo>
                    <a:lnTo>
                      <a:pt x="192" y="84"/>
                    </a:lnTo>
                    <a:lnTo>
                      <a:pt x="58" y="92"/>
                    </a:lnTo>
                    <a:lnTo>
                      <a:pt x="56" y="94"/>
                    </a:lnTo>
                    <a:lnTo>
                      <a:pt x="44" y="170"/>
                    </a:lnTo>
                    <a:lnTo>
                      <a:pt x="32" y="180"/>
                    </a:lnTo>
                    <a:lnTo>
                      <a:pt x="0" y="274"/>
                    </a:lnTo>
                    <a:lnTo>
                      <a:pt x="554" y="222"/>
                    </a:lnTo>
                    <a:lnTo>
                      <a:pt x="556" y="200"/>
                    </a:lnTo>
                    <a:lnTo>
                      <a:pt x="562" y="192"/>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6" name="Freeform 215">
                <a:extLst>
                  <a:ext uri="{FF2B5EF4-FFF2-40B4-BE49-F238E27FC236}">
                    <a16:creationId xmlns:a16="http://schemas.microsoft.com/office/drawing/2014/main" id="{5ABF1D6E-EA88-4893-BEEB-C596E9F13DD0}"/>
                  </a:ext>
                </a:extLst>
              </p:cNvPr>
              <p:cNvSpPr>
                <a:spLocks/>
              </p:cNvSpPr>
              <p:nvPr/>
            </p:nvSpPr>
            <p:spPr bwMode="auto">
              <a:xfrm>
                <a:off x="5819955" y="3419860"/>
                <a:ext cx="844136" cy="435927"/>
              </a:xfrm>
              <a:custGeom>
                <a:avLst/>
                <a:gdLst/>
                <a:ahLst/>
                <a:cxnLst>
                  <a:cxn ang="0">
                    <a:pos x="616" y="216"/>
                  </a:cxn>
                  <a:cxn ang="0">
                    <a:pos x="664" y="152"/>
                  </a:cxn>
                  <a:cxn ang="0">
                    <a:pos x="610" y="90"/>
                  </a:cxn>
                  <a:cxn ang="0">
                    <a:pos x="570" y="30"/>
                  </a:cxn>
                  <a:cxn ang="0">
                    <a:pos x="530" y="42"/>
                  </a:cxn>
                  <a:cxn ang="0">
                    <a:pos x="490" y="36"/>
                  </a:cxn>
                  <a:cxn ang="0">
                    <a:pos x="438" y="2"/>
                  </a:cxn>
                  <a:cxn ang="0">
                    <a:pos x="398" y="18"/>
                  </a:cxn>
                  <a:cxn ang="0">
                    <a:pos x="374" y="54"/>
                  </a:cxn>
                  <a:cxn ang="0">
                    <a:pos x="372" y="52"/>
                  </a:cxn>
                  <a:cxn ang="0">
                    <a:pos x="364" y="48"/>
                  </a:cxn>
                  <a:cxn ang="0">
                    <a:pos x="356" y="52"/>
                  </a:cxn>
                  <a:cxn ang="0">
                    <a:pos x="352" y="56"/>
                  </a:cxn>
                  <a:cxn ang="0">
                    <a:pos x="350" y="64"/>
                  </a:cxn>
                  <a:cxn ang="0">
                    <a:pos x="356" y="74"/>
                  </a:cxn>
                  <a:cxn ang="0">
                    <a:pos x="358" y="76"/>
                  </a:cxn>
                  <a:cxn ang="0">
                    <a:pos x="336" y="98"/>
                  </a:cxn>
                  <a:cxn ang="0">
                    <a:pos x="324" y="116"/>
                  </a:cxn>
                  <a:cxn ang="0">
                    <a:pos x="318" y="132"/>
                  </a:cxn>
                  <a:cxn ang="0">
                    <a:pos x="308" y="146"/>
                  </a:cxn>
                  <a:cxn ang="0">
                    <a:pos x="306" y="154"/>
                  </a:cxn>
                  <a:cxn ang="0">
                    <a:pos x="290" y="146"/>
                  </a:cxn>
                  <a:cxn ang="0">
                    <a:pos x="280" y="138"/>
                  </a:cxn>
                  <a:cxn ang="0">
                    <a:pos x="268" y="136"/>
                  </a:cxn>
                  <a:cxn ang="0">
                    <a:pos x="266" y="138"/>
                  </a:cxn>
                  <a:cxn ang="0">
                    <a:pos x="258" y="152"/>
                  </a:cxn>
                  <a:cxn ang="0">
                    <a:pos x="256" y="164"/>
                  </a:cxn>
                  <a:cxn ang="0">
                    <a:pos x="234" y="160"/>
                  </a:cxn>
                  <a:cxn ang="0">
                    <a:pos x="228" y="162"/>
                  </a:cxn>
                  <a:cxn ang="0">
                    <a:pos x="210" y="174"/>
                  </a:cxn>
                  <a:cxn ang="0">
                    <a:pos x="138" y="174"/>
                  </a:cxn>
                  <a:cxn ang="0">
                    <a:pos x="118" y="190"/>
                  </a:cxn>
                  <a:cxn ang="0">
                    <a:pos x="120" y="222"/>
                  </a:cxn>
                  <a:cxn ang="0">
                    <a:pos x="94" y="232"/>
                  </a:cxn>
                  <a:cxn ang="0">
                    <a:pos x="86" y="234"/>
                  </a:cxn>
                  <a:cxn ang="0">
                    <a:pos x="86" y="240"/>
                  </a:cxn>
                  <a:cxn ang="0">
                    <a:pos x="96" y="264"/>
                  </a:cxn>
                  <a:cxn ang="0">
                    <a:pos x="46" y="264"/>
                  </a:cxn>
                  <a:cxn ang="0">
                    <a:pos x="30" y="282"/>
                  </a:cxn>
                  <a:cxn ang="0">
                    <a:pos x="0" y="346"/>
                  </a:cxn>
                  <a:cxn ang="0">
                    <a:pos x="136" y="314"/>
                  </a:cxn>
                  <a:cxn ang="0">
                    <a:pos x="162" y="322"/>
                  </a:cxn>
                  <a:cxn ang="0">
                    <a:pos x="596" y="242"/>
                  </a:cxn>
                </a:cxnLst>
                <a:rect l="0" t="0" r="r" b="b"/>
                <a:pathLst>
                  <a:path w="670" h="346">
                    <a:moveTo>
                      <a:pt x="610" y="230"/>
                    </a:moveTo>
                    <a:lnTo>
                      <a:pt x="616" y="216"/>
                    </a:lnTo>
                    <a:lnTo>
                      <a:pt x="670" y="158"/>
                    </a:lnTo>
                    <a:lnTo>
                      <a:pt x="664" y="152"/>
                    </a:lnTo>
                    <a:lnTo>
                      <a:pt x="648" y="144"/>
                    </a:lnTo>
                    <a:lnTo>
                      <a:pt x="610" y="90"/>
                    </a:lnTo>
                    <a:lnTo>
                      <a:pt x="610" y="60"/>
                    </a:lnTo>
                    <a:lnTo>
                      <a:pt x="570" y="30"/>
                    </a:lnTo>
                    <a:lnTo>
                      <a:pt x="548" y="50"/>
                    </a:lnTo>
                    <a:lnTo>
                      <a:pt x="530" y="42"/>
                    </a:lnTo>
                    <a:lnTo>
                      <a:pt x="506" y="46"/>
                    </a:lnTo>
                    <a:lnTo>
                      <a:pt x="490" y="36"/>
                    </a:lnTo>
                    <a:lnTo>
                      <a:pt x="456" y="34"/>
                    </a:lnTo>
                    <a:lnTo>
                      <a:pt x="438" y="2"/>
                    </a:lnTo>
                    <a:lnTo>
                      <a:pt x="404" y="0"/>
                    </a:lnTo>
                    <a:lnTo>
                      <a:pt x="398" y="18"/>
                    </a:lnTo>
                    <a:lnTo>
                      <a:pt x="408" y="48"/>
                    </a:lnTo>
                    <a:lnTo>
                      <a:pt x="374" y="54"/>
                    </a:lnTo>
                    <a:lnTo>
                      <a:pt x="374" y="54"/>
                    </a:lnTo>
                    <a:lnTo>
                      <a:pt x="372" y="52"/>
                    </a:lnTo>
                    <a:lnTo>
                      <a:pt x="370" y="50"/>
                    </a:lnTo>
                    <a:lnTo>
                      <a:pt x="364" y="48"/>
                    </a:lnTo>
                    <a:lnTo>
                      <a:pt x="360" y="50"/>
                    </a:lnTo>
                    <a:lnTo>
                      <a:pt x="356" y="52"/>
                    </a:lnTo>
                    <a:lnTo>
                      <a:pt x="356" y="52"/>
                    </a:lnTo>
                    <a:lnTo>
                      <a:pt x="352" y="56"/>
                    </a:lnTo>
                    <a:lnTo>
                      <a:pt x="350" y="60"/>
                    </a:lnTo>
                    <a:lnTo>
                      <a:pt x="350" y="64"/>
                    </a:lnTo>
                    <a:lnTo>
                      <a:pt x="352" y="68"/>
                    </a:lnTo>
                    <a:lnTo>
                      <a:pt x="356" y="74"/>
                    </a:lnTo>
                    <a:lnTo>
                      <a:pt x="358" y="76"/>
                    </a:lnTo>
                    <a:lnTo>
                      <a:pt x="358" y="76"/>
                    </a:lnTo>
                    <a:lnTo>
                      <a:pt x="336" y="98"/>
                    </a:lnTo>
                    <a:lnTo>
                      <a:pt x="336" y="98"/>
                    </a:lnTo>
                    <a:lnTo>
                      <a:pt x="328" y="106"/>
                    </a:lnTo>
                    <a:lnTo>
                      <a:pt x="324" y="116"/>
                    </a:lnTo>
                    <a:lnTo>
                      <a:pt x="322" y="124"/>
                    </a:lnTo>
                    <a:lnTo>
                      <a:pt x="318" y="132"/>
                    </a:lnTo>
                    <a:lnTo>
                      <a:pt x="318" y="132"/>
                    </a:lnTo>
                    <a:lnTo>
                      <a:pt x="308" y="146"/>
                    </a:lnTo>
                    <a:lnTo>
                      <a:pt x="306" y="154"/>
                    </a:lnTo>
                    <a:lnTo>
                      <a:pt x="306" y="154"/>
                    </a:lnTo>
                    <a:lnTo>
                      <a:pt x="300" y="152"/>
                    </a:lnTo>
                    <a:lnTo>
                      <a:pt x="290" y="146"/>
                    </a:lnTo>
                    <a:lnTo>
                      <a:pt x="290" y="146"/>
                    </a:lnTo>
                    <a:lnTo>
                      <a:pt x="280" y="138"/>
                    </a:lnTo>
                    <a:lnTo>
                      <a:pt x="274" y="136"/>
                    </a:lnTo>
                    <a:lnTo>
                      <a:pt x="268" y="136"/>
                    </a:lnTo>
                    <a:lnTo>
                      <a:pt x="268" y="136"/>
                    </a:lnTo>
                    <a:lnTo>
                      <a:pt x="266" y="138"/>
                    </a:lnTo>
                    <a:lnTo>
                      <a:pt x="262" y="142"/>
                    </a:lnTo>
                    <a:lnTo>
                      <a:pt x="258" y="152"/>
                    </a:lnTo>
                    <a:lnTo>
                      <a:pt x="256" y="164"/>
                    </a:lnTo>
                    <a:lnTo>
                      <a:pt x="256" y="164"/>
                    </a:lnTo>
                    <a:lnTo>
                      <a:pt x="246" y="162"/>
                    </a:lnTo>
                    <a:lnTo>
                      <a:pt x="234" y="160"/>
                    </a:lnTo>
                    <a:lnTo>
                      <a:pt x="234" y="160"/>
                    </a:lnTo>
                    <a:lnTo>
                      <a:pt x="228" y="162"/>
                    </a:lnTo>
                    <a:lnTo>
                      <a:pt x="220" y="166"/>
                    </a:lnTo>
                    <a:lnTo>
                      <a:pt x="210" y="174"/>
                    </a:lnTo>
                    <a:lnTo>
                      <a:pt x="178" y="174"/>
                    </a:lnTo>
                    <a:lnTo>
                      <a:pt x="138" y="174"/>
                    </a:lnTo>
                    <a:lnTo>
                      <a:pt x="128" y="184"/>
                    </a:lnTo>
                    <a:lnTo>
                      <a:pt x="118" y="190"/>
                    </a:lnTo>
                    <a:lnTo>
                      <a:pt x="120" y="222"/>
                    </a:lnTo>
                    <a:lnTo>
                      <a:pt x="120" y="222"/>
                    </a:lnTo>
                    <a:lnTo>
                      <a:pt x="106" y="228"/>
                    </a:lnTo>
                    <a:lnTo>
                      <a:pt x="94" y="232"/>
                    </a:lnTo>
                    <a:lnTo>
                      <a:pt x="86" y="234"/>
                    </a:lnTo>
                    <a:lnTo>
                      <a:pt x="86" y="234"/>
                    </a:lnTo>
                    <a:lnTo>
                      <a:pt x="86" y="236"/>
                    </a:lnTo>
                    <a:lnTo>
                      <a:pt x="86" y="240"/>
                    </a:lnTo>
                    <a:lnTo>
                      <a:pt x="88" y="250"/>
                    </a:lnTo>
                    <a:lnTo>
                      <a:pt x="96" y="264"/>
                    </a:lnTo>
                    <a:lnTo>
                      <a:pt x="84" y="276"/>
                    </a:lnTo>
                    <a:lnTo>
                      <a:pt x="46" y="264"/>
                    </a:lnTo>
                    <a:lnTo>
                      <a:pt x="26" y="280"/>
                    </a:lnTo>
                    <a:lnTo>
                      <a:pt x="30" y="282"/>
                    </a:lnTo>
                    <a:lnTo>
                      <a:pt x="32" y="320"/>
                    </a:lnTo>
                    <a:lnTo>
                      <a:pt x="0" y="346"/>
                    </a:lnTo>
                    <a:lnTo>
                      <a:pt x="134" y="338"/>
                    </a:lnTo>
                    <a:lnTo>
                      <a:pt x="136" y="314"/>
                    </a:lnTo>
                    <a:lnTo>
                      <a:pt x="152" y="314"/>
                    </a:lnTo>
                    <a:lnTo>
                      <a:pt x="162" y="322"/>
                    </a:lnTo>
                    <a:lnTo>
                      <a:pt x="578" y="272"/>
                    </a:lnTo>
                    <a:lnTo>
                      <a:pt x="596" y="242"/>
                    </a:lnTo>
                    <a:lnTo>
                      <a:pt x="610" y="230"/>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7" name="Freeform 216">
                <a:extLst>
                  <a:ext uri="{FF2B5EF4-FFF2-40B4-BE49-F238E27FC236}">
                    <a16:creationId xmlns:a16="http://schemas.microsoft.com/office/drawing/2014/main" id="{7B505B5A-80D0-46BD-9947-82D55090BF65}"/>
                  </a:ext>
                </a:extLst>
              </p:cNvPr>
              <p:cNvSpPr>
                <a:spLocks/>
              </p:cNvSpPr>
              <p:nvPr/>
            </p:nvSpPr>
            <p:spPr bwMode="auto">
              <a:xfrm>
                <a:off x="6548180" y="3266151"/>
                <a:ext cx="846656" cy="496402"/>
              </a:xfrm>
              <a:custGeom>
                <a:avLst/>
                <a:gdLst/>
                <a:ahLst/>
                <a:cxnLst>
                  <a:cxn ang="0">
                    <a:pos x="672" y="274"/>
                  </a:cxn>
                  <a:cxn ang="0">
                    <a:pos x="672" y="274"/>
                  </a:cxn>
                  <a:cxn ang="0">
                    <a:pos x="668" y="252"/>
                  </a:cxn>
                  <a:cxn ang="0">
                    <a:pos x="666" y="226"/>
                  </a:cxn>
                  <a:cxn ang="0">
                    <a:pos x="600" y="178"/>
                  </a:cxn>
                  <a:cxn ang="0">
                    <a:pos x="604" y="152"/>
                  </a:cxn>
                  <a:cxn ang="0">
                    <a:pos x="590" y="124"/>
                  </a:cxn>
                  <a:cxn ang="0">
                    <a:pos x="506" y="104"/>
                  </a:cxn>
                  <a:cxn ang="0">
                    <a:pos x="506" y="84"/>
                  </a:cxn>
                  <a:cxn ang="0">
                    <a:pos x="510" y="42"/>
                  </a:cxn>
                  <a:cxn ang="0">
                    <a:pos x="502" y="30"/>
                  </a:cxn>
                  <a:cxn ang="0">
                    <a:pos x="470" y="30"/>
                  </a:cxn>
                  <a:cxn ang="0">
                    <a:pos x="464" y="8"/>
                  </a:cxn>
                  <a:cxn ang="0">
                    <a:pos x="436" y="2"/>
                  </a:cxn>
                  <a:cxn ang="0">
                    <a:pos x="434" y="26"/>
                  </a:cxn>
                  <a:cxn ang="0">
                    <a:pos x="386" y="0"/>
                  </a:cxn>
                  <a:cxn ang="0">
                    <a:pos x="384" y="34"/>
                  </a:cxn>
                  <a:cxn ang="0">
                    <a:pos x="372" y="58"/>
                  </a:cxn>
                  <a:cxn ang="0">
                    <a:pos x="352" y="78"/>
                  </a:cxn>
                  <a:cxn ang="0">
                    <a:pos x="336" y="86"/>
                  </a:cxn>
                  <a:cxn ang="0">
                    <a:pos x="316" y="134"/>
                  </a:cxn>
                  <a:cxn ang="0">
                    <a:pos x="286" y="124"/>
                  </a:cxn>
                  <a:cxn ang="0">
                    <a:pos x="280" y="160"/>
                  </a:cxn>
                  <a:cxn ang="0">
                    <a:pos x="246" y="262"/>
                  </a:cxn>
                  <a:cxn ang="0">
                    <a:pos x="208" y="274"/>
                  </a:cxn>
                  <a:cxn ang="0">
                    <a:pos x="198" y="288"/>
                  </a:cxn>
                  <a:cxn ang="0">
                    <a:pos x="176" y="302"/>
                  </a:cxn>
                  <a:cxn ang="0">
                    <a:pos x="162" y="288"/>
                  </a:cxn>
                  <a:cxn ang="0">
                    <a:pos x="140" y="310"/>
                  </a:cxn>
                  <a:cxn ang="0">
                    <a:pos x="116" y="306"/>
                  </a:cxn>
                  <a:cxn ang="0">
                    <a:pos x="96" y="286"/>
                  </a:cxn>
                  <a:cxn ang="0">
                    <a:pos x="92" y="280"/>
                  </a:cxn>
                  <a:cxn ang="0">
                    <a:pos x="38" y="338"/>
                  </a:cxn>
                  <a:cxn ang="0">
                    <a:pos x="32" y="352"/>
                  </a:cxn>
                  <a:cxn ang="0">
                    <a:pos x="18" y="364"/>
                  </a:cxn>
                  <a:cxn ang="0">
                    <a:pos x="0" y="394"/>
                  </a:cxn>
                  <a:cxn ang="0">
                    <a:pos x="144" y="376"/>
                  </a:cxn>
                  <a:cxn ang="0">
                    <a:pos x="672" y="274"/>
                  </a:cxn>
                </a:cxnLst>
                <a:rect l="0" t="0" r="r" b="b"/>
                <a:pathLst>
                  <a:path w="672" h="394">
                    <a:moveTo>
                      <a:pt x="672" y="274"/>
                    </a:moveTo>
                    <a:lnTo>
                      <a:pt x="672" y="274"/>
                    </a:lnTo>
                    <a:lnTo>
                      <a:pt x="668" y="252"/>
                    </a:lnTo>
                    <a:lnTo>
                      <a:pt x="666" y="226"/>
                    </a:lnTo>
                    <a:lnTo>
                      <a:pt x="600" y="178"/>
                    </a:lnTo>
                    <a:lnTo>
                      <a:pt x="604" y="152"/>
                    </a:lnTo>
                    <a:lnTo>
                      <a:pt x="590" y="124"/>
                    </a:lnTo>
                    <a:lnTo>
                      <a:pt x="506" y="104"/>
                    </a:lnTo>
                    <a:lnTo>
                      <a:pt x="506" y="84"/>
                    </a:lnTo>
                    <a:lnTo>
                      <a:pt x="510" y="42"/>
                    </a:lnTo>
                    <a:lnTo>
                      <a:pt x="502" y="30"/>
                    </a:lnTo>
                    <a:lnTo>
                      <a:pt x="470" y="30"/>
                    </a:lnTo>
                    <a:lnTo>
                      <a:pt x="464" y="8"/>
                    </a:lnTo>
                    <a:lnTo>
                      <a:pt x="436" y="2"/>
                    </a:lnTo>
                    <a:lnTo>
                      <a:pt x="434" y="26"/>
                    </a:lnTo>
                    <a:lnTo>
                      <a:pt x="386" y="0"/>
                    </a:lnTo>
                    <a:lnTo>
                      <a:pt x="384" y="34"/>
                    </a:lnTo>
                    <a:lnTo>
                      <a:pt x="372" y="58"/>
                    </a:lnTo>
                    <a:lnTo>
                      <a:pt x="352" y="78"/>
                    </a:lnTo>
                    <a:lnTo>
                      <a:pt x="336" y="86"/>
                    </a:lnTo>
                    <a:lnTo>
                      <a:pt x="316" y="134"/>
                    </a:lnTo>
                    <a:lnTo>
                      <a:pt x="286" y="124"/>
                    </a:lnTo>
                    <a:lnTo>
                      <a:pt x="280" y="160"/>
                    </a:lnTo>
                    <a:lnTo>
                      <a:pt x="246" y="262"/>
                    </a:lnTo>
                    <a:lnTo>
                      <a:pt x="208" y="274"/>
                    </a:lnTo>
                    <a:lnTo>
                      <a:pt x="198" y="288"/>
                    </a:lnTo>
                    <a:lnTo>
                      <a:pt x="176" y="302"/>
                    </a:lnTo>
                    <a:lnTo>
                      <a:pt x="162" y="288"/>
                    </a:lnTo>
                    <a:lnTo>
                      <a:pt x="140" y="310"/>
                    </a:lnTo>
                    <a:lnTo>
                      <a:pt x="116" y="306"/>
                    </a:lnTo>
                    <a:lnTo>
                      <a:pt x="96" y="286"/>
                    </a:lnTo>
                    <a:lnTo>
                      <a:pt x="92" y="280"/>
                    </a:lnTo>
                    <a:lnTo>
                      <a:pt x="38" y="338"/>
                    </a:lnTo>
                    <a:lnTo>
                      <a:pt x="32" y="352"/>
                    </a:lnTo>
                    <a:lnTo>
                      <a:pt x="18" y="364"/>
                    </a:lnTo>
                    <a:lnTo>
                      <a:pt x="0" y="394"/>
                    </a:lnTo>
                    <a:lnTo>
                      <a:pt x="144" y="376"/>
                    </a:lnTo>
                    <a:lnTo>
                      <a:pt x="672" y="274"/>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8" name="Freeform 217">
                <a:extLst>
                  <a:ext uri="{FF2B5EF4-FFF2-40B4-BE49-F238E27FC236}">
                    <a16:creationId xmlns:a16="http://schemas.microsoft.com/office/drawing/2014/main" id="{AD65C8FB-5CF0-498B-822C-D2BBBAE1F69C}"/>
                  </a:ext>
                </a:extLst>
              </p:cNvPr>
              <p:cNvSpPr>
                <a:spLocks/>
              </p:cNvSpPr>
              <p:nvPr/>
            </p:nvSpPr>
            <p:spPr bwMode="auto">
              <a:xfrm>
                <a:off x="6278560" y="2938576"/>
                <a:ext cx="501442" cy="556878"/>
              </a:xfrm>
              <a:custGeom>
                <a:avLst/>
                <a:gdLst/>
                <a:ahLst/>
                <a:cxnLst>
                  <a:cxn ang="0">
                    <a:pos x="396" y="146"/>
                  </a:cxn>
                  <a:cxn ang="0">
                    <a:pos x="360" y="0"/>
                  </a:cxn>
                  <a:cxn ang="0">
                    <a:pos x="304" y="38"/>
                  </a:cxn>
                  <a:cxn ang="0">
                    <a:pos x="258" y="70"/>
                  </a:cxn>
                  <a:cxn ang="0">
                    <a:pos x="220" y="90"/>
                  </a:cxn>
                  <a:cxn ang="0">
                    <a:pos x="192" y="100"/>
                  </a:cxn>
                  <a:cxn ang="0">
                    <a:pos x="170" y="102"/>
                  </a:cxn>
                  <a:cxn ang="0">
                    <a:pos x="154" y="98"/>
                  </a:cxn>
                  <a:cxn ang="0">
                    <a:pos x="132" y="82"/>
                  </a:cxn>
                  <a:cxn ang="0">
                    <a:pos x="124" y="74"/>
                  </a:cxn>
                  <a:cxn ang="0">
                    <a:pos x="10" y="90"/>
                  </a:cxn>
                  <a:cxn ang="0">
                    <a:pos x="34" y="384"/>
                  </a:cxn>
                  <a:cxn ang="0">
                    <a:pos x="40" y="382"/>
                  </a:cxn>
                  <a:cxn ang="0">
                    <a:pos x="92" y="416"/>
                  </a:cxn>
                  <a:cxn ang="0">
                    <a:pos x="142" y="428"/>
                  </a:cxn>
                  <a:cxn ang="0">
                    <a:pos x="184" y="432"/>
                  </a:cxn>
                  <a:cxn ang="0">
                    <a:pos x="246" y="442"/>
                  </a:cxn>
                  <a:cxn ang="0">
                    <a:pos x="276" y="412"/>
                  </a:cxn>
                  <a:cxn ang="0">
                    <a:pos x="274" y="408"/>
                  </a:cxn>
                  <a:cxn ang="0">
                    <a:pos x="272" y="382"/>
                  </a:cxn>
                  <a:cxn ang="0">
                    <a:pos x="278" y="374"/>
                  </a:cxn>
                  <a:cxn ang="0">
                    <a:pos x="286" y="372"/>
                  </a:cxn>
                  <a:cxn ang="0">
                    <a:pos x="296" y="372"/>
                  </a:cxn>
                  <a:cxn ang="0">
                    <a:pos x="302" y="370"/>
                  </a:cxn>
                  <a:cxn ang="0">
                    <a:pos x="306" y="366"/>
                  </a:cxn>
                  <a:cxn ang="0">
                    <a:pos x="302" y="348"/>
                  </a:cxn>
                  <a:cxn ang="0">
                    <a:pos x="310" y="336"/>
                  </a:cxn>
                  <a:cxn ang="0">
                    <a:pos x="328" y="320"/>
                  </a:cxn>
                  <a:cxn ang="0">
                    <a:pos x="340" y="310"/>
                  </a:cxn>
                  <a:cxn ang="0">
                    <a:pos x="376" y="274"/>
                  </a:cxn>
                  <a:cxn ang="0">
                    <a:pos x="378" y="246"/>
                  </a:cxn>
                  <a:cxn ang="0">
                    <a:pos x="384" y="198"/>
                  </a:cxn>
                  <a:cxn ang="0">
                    <a:pos x="384" y="158"/>
                  </a:cxn>
                </a:cxnLst>
                <a:rect l="0" t="0" r="r" b="b"/>
                <a:pathLst>
                  <a:path w="398" h="442">
                    <a:moveTo>
                      <a:pt x="398" y="158"/>
                    </a:moveTo>
                    <a:lnTo>
                      <a:pt x="396" y="146"/>
                    </a:lnTo>
                    <a:lnTo>
                      <a:pt x="378" y="134"/>
                    </a:lnTo>
                    <a:lnTo>
                      <a:pt x="360" y="0"/>
                    </a:lnTo>
                    <a:lnTo>
                      <a:pt x="360" y="0"/>
                    </a:lnTo>
                    <a:lnTo>
                      <a:pt x="304" y="38"/>
                    </a:lnTo>
                    <a:lnTo>
                      <a:pt x="304" y="38"/>
                    </a:lnTo>
                    <a:lnTo>
                      <a:pt x="258" y="70"/>
                    </a:lnTo>
                    <a:lnTo>
                      <a:pt x="238" y="80"/>
                    </a:lnTo>
                    <a:lnTo>
                      <a:pt x="220" y="90"/>
                    </a:lnTo>
                    <a:lnTo>
                      <a:pt x="206" y="96"/>
                    </a:lnTo>
                    <a:lnTo>
                      <a:pt x="192" y="100"/>
                    </a:lnTo>
                    <a:lnTo>
                      <a:pt x="180" y="102"/>
                    </a:lnTo>
                    <a:lnTo>
                      <a:pt x="170" y="102"/>
                    </a:lnTo>
                    <a:lnTo>
                      <a:pt x="162" y="100"/>
                    </a:lnTo>
                    <a:lnTo>
                      <a:pt x="154" y="98"/>
                    </a:lnTo>
                    <a:lnTo>
                      <a:pt x="142" y="92"/>
                    </a:lnTo>
                    <a:lnTo>
                      <a:pt x="132" y="82"/>
                    </a:lnTo>
                    <a:lnTo>
                      <a:pt x="124" y="74"/>
                    </a:lnTo>
                    <a:lnTo>
                      <a:pt x="124" y="74"/>
                    </a:lnTo>
                    <a:lnTo>
                      <a:pt x="122" y="70"/>
                    </a:lnTo>
                    <a:lnTo>
                      <a:pt x="10" y="90"/>
                    </a:lnTo>
                    <a:lnTo>
                      <a:pt x="0" y="90"/>
                    </a:lnTo>
                    <a:lnTo>
                      <a:pt x="34" y="384"/>
                    </a:lnTo>
                    <a:lnTo>
                      <a:pt x="38" y="388"/>
                    </a:lnTo>
                    <a:lnTo>
                      <a:pt x="40" y="382"/>
                    </a:lnTo>
                    <a:lnTo>
                      <a:pt x="74" y="384"/>
                    </a:lnTo>
                    <a:lnTo>
                      <a:pt x="92" y="416"/>
                    </a:lnTo>
                    <a:lnTo>
                      <a:pt x="126" y="418"/>
                    </a:lnTo>
                    <a:lnTo>
                      <a:pt x="142" y="428"/>
                    </a:lnTo>
                    <a:lnTo>
                      <a:pt x="166" y="424"/>
                    </a:lnTo>
                    <a:lnTo>
                      <a:pt x="184" y="432"/>
                    </a:lnTo>
                    <a:lnTo>
                      <a:pt x="206" y="412"/>
                    </a:lnTo>
                    <a:lnTo>
                      <a:pt x="246" y="442"/>
                    </a:lnTo>
                    <a:lnTo>
                      <a:pt x="246" y="440"/>
                    </a:lnTo>
                    <a:lnTo>
                      <a:pt x="276" y="412"/>
                    </a:lnTo>
                    <a:lnTo>
                      <a:pt x="276" y="412"/>
                    </a:lnTo>
                    <a:lnTo>
                      <a:pt x="274" y="408"/>
                    </a:lnTo>
                    <a:lnTo>
                      <a:pt x="272" y="396"/>
                    </a:lnTo>
                    <a:lnTo>
                      <a:pt x="272" y="382"/>
                    </a:lnTo>
                    <a:lnTo>
                      <a:pt x="274" y="378"/>
                    </a:lnTo>
                    <a:lnTo>
                      <a:pt x="278" y="374"/>
                    </a:lnTo>
                    <a:lnTo>
                      <a:pt x="278" y="374"/>
                    </a:lnTo>
                    <a:lnTo>
                      <a:pt x="286" y="372"/>
                    </a:lnTo>
                    <a:lnTo>
                      <a:pt x="292" y="372"/>
                    </a:lnTo>
                    <a:lnTo>
                      <a:pt x="296" y="372"/>
                    </a:lnTo>
                    <a:lnTo>
                      <a:pt x="302" y="370"/>
                    </a:lnTo>
                    <a:lnTo>
                      <a:pt x="302" y="370"/>
                    </a:lnTo>
                    <a:lnTo>
                      <a:pt x="306" y="368"/>
                    </a:lnTo>
                    <a:lnTo>
                      <a:pt x="306" y="366"/>
                    </a:lnTo>
                    <a:lnTo>
                      <a:pt x="306" y="358"/>
                    </a:lnTo>
                    <a:lnTo>
                      <a:pt x="302" y="348"/>
                    </a:lnTo>
                    <a:lnTo>
                      <a:pt x="302" y="348"/>
                    </a:lnTo>
                    <a:lnTo>
                      <a:pt x="310" y="336"/>
                    </a:lnTo>
                    <a:lnTo>
                      <a:pt x="318" y="326"/>
                    </a:lnTo>
                    <a:lnTo>
                      <a:pt x="328" y="320"/>
                    </a:lnTo>
                    <a:lnTo>
                      <a:pt x="328" y="320"/>
                    </a:lnTo>
                    <a:lnTo>
                      <a:pt x="340" y="310"/>
                    </a:lnTo>
                    <a:lnTo>
                      <a:pt x="356" y="296"/>
                    </a:lnTo>
                    <a:lnTo>
                      <a:pt x="376" y="274"/>
                    </a:lnTo>
                    <a:lnTo>
                      <a:pt x="366" y="254"/>
                    </a:lnTo>
                    <a:lnTo>
                      <a:pt x="378" y="246"/>
                    </a:lnTo>
                    <a:lnTo>
                      <a:pt x="374" y="216"/>
                    </a:lnTo>
                    <a:lnTo>
                      <a:pt x="384" y="198"/>
                    </a:lnTo>
                    <a:lnTo>
                      <a:pt x="372" y="170"/>
                    </a:lnTo>
                    <a:lnTo>
                      <a:pt x="384" y="158"/>
                    </a:lnTo>
                    <a:lnTo>
                      <a:pt x="398" y="158"/>
                    </a:lnTo>
                    <a:close/>
                  </a:path>
                </a:pathLst>
              </a:custGeom>
              <a:solidFill>
                <a:srgbClr val="92D050"/>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19" name="Freeform 218">
                <a:extLst>
                  <a:ext uri="{FF2B5EF4-FFF2-40B4-BE49-F238E27FC236}">
                    <a16:creationId xmlns:a16="http://schemas.microsoft.com/office/drawing/2014/main" id="{EC6CA6F1-886C-4416-8030-9F7B3DDF240D}"/>
                  </a:ext>
                </a:extLst>
              </p:cNvPr>
              <p:cNvSpPr>
                <a:spLocks/>
              </p:cNvSpPr>
              <p:nvPr/>
            </p:nvSpPr>
            <p:spPr bwMode="auto">
              <a:xfrm>
                <a:off x="5565454" y="2973853"/>
                <a:ext cx="456085" cy="798780"/>
              </a:xfrm>
              <a:custGeom>
                <a:avLst/>
                <a:gdLst/>
                <a:ahLst/>
                <a:cxnLst>
                  <a:cxn ang="0">
                    <a:pos x="326" y="490"/>
                  </a:cxn>
                  <a:cxn ang="0">
                    <a:pos x="350" y="374"/>
                  </a:cxn>
                  <a:cxn ang="0">
                    <a:pos x="338" y="82"/>
                  </a:cxn>
                  <a:cxn ang="0">
                    <a:pos x="330" y="82"/>
                  </a:cxn>
                  <a:cxn ang="0">
                    <a:pos x="324" y="74"/>
                  </a:cxn>
                  <a:cxn ang="0">
                    <a:pos x="322" y="58"/>
                  </a:cxn>
                  <a:cxn ang="0">
                    <a:pos x="322" y="40"/>
                  </a:cxn>
                  <a:cxn ang="0">
                    <a:pos x="312" y="0"/>
                  </a:cxn>
                  <a:cxn ang="0">
                    <a:pos x="88" y="42"/>
                  </a:cxn>
                  <a:cxn ang="0">
                    <a:pos x="112" y="88"/>
                  </a:cxn>
                  <a:cxn ang="0">
                    <a:pos x="106" y="90"/>
                  </a:cxn>
                  <a:cxn ang="0">
                    <a:pos x="96" y="104"/>
                  </a:cxn>
                  <a:cxn ang="0">
                    <a:pos x="90" y="114"/>
                  </a:cxn>
                  <a:cxn ang="0">
                    <a:pos x="74" y="134"/>
                  </a:cxn>
                  <a:cxn ang="0">
                    <a:pos x="64" y="138"/>
                  </a:cxn>
                  <a:cxn ang="0">
                    <a:pos x="44" y="140"/>
                  </a:cxn>
                  <a:cxn ang="0">
                    <a:pos x="38" y="142"/>
                  </a:cxn>
                  <a:cxn ang="0">
                    <a:pos x="36" y="150"/>
                  </a:cxn>
                  <a:cxn ang="0">
                    <a:pos x="38" y="156"/>
                  </a:cxn>
                  <a:cxn ang="0">
                    <a:pos x="42" y="172"/>
                  </a:cxn>
                  <a:cxn ang="0">
                    <a:pos x="42" y="182"/>
                  </a:cxn>
                  <a:cxn ang="0">
                    <a:pos x="36" y="202"/>
                  </a:cxn>
                  <a:cxn ang="0">
                    <a:pos x="16" y="242"/>
                  </a:cxn>
                  <a:cxn ang="0">
                    <a:pos x="6" y="260"/>
                  </a:cxn>
                  <a:cxn ang="0">
                    <a:pos x="2" y="270"/>
                  </a:cxn>
                  <a:cxn ang="0">
                    <a:pos x="2" y="288"/>
                  </a:cxn>
                  <a:cxn ang="0">
                    <a:pos x="4" y="296"/>
                  </a:cxn>
                  <a:cxn ang="0">
                    <a:pos x="16" y="338"/>
                  </a:cxn>
                  <a:cxn ang="0">
                    <a:pos x="84" y="434"/>
                  </a:cxn>
                  <a:cxn ang="0">
                    <a:pos x="94" y="432"/>
                  </a:cxn>
                  <a:cxn ang="0">
                    <a:pos x="120" y="430"/>
                  </a:cxn>
                  <a:cxn ang="0">
                    <a:pos x="128" y="436"/>
                  </a:cxn>
                  <a:cxn ang="0">
                    <a:pos x="130" y="444"/>
                  </a:cxn>
                  <a:cxn ang="0">
                    <a:pos x="128" y="448"/>
                  </a:cxn>
                  <a:cxn ang="0">
                    <a:pos x="120" y="474"/>
                  </a:cxn>
                  <a:cxn ang="0">
                    <a:pos x="118" y="510"/>
                  </a:cxn>
                  <a:cxn ang="0">
                    <a:pos x="146" y="540"/>
                  </a:cxn>
                  <a:cxn ang="0">
                    <a:pos x="206" y="596"/>
                  </a:cxn>
                  <a:cxn ang="0">
                    <a:pos x="228" y="634"/>
                  </a:cxn>
                  <a:cxn ang="0">
                    <a:pos x="286" y="630"/>
                  </a:cxn>
                  <a:cxn ang="0">
                    <a:pos x="298" y="618"/>
                  </a:cxn>
                  <a:cxn ang="0">
                    <a:pos x="288" y="594"/>
                  </a:cxn>
                  <a:cxn ang="0">
                    <a:pos x="288" y="588"/>
                  </a:cxn>
                  <a:cxn ang="0">
                    <a:pos x="296" y="586"/>
                  </a:cxn>
                  <a:cxn ang="0">
                    <a:pos x="322" y="576"/>
                  </a:cxn>
                  <a:cxn ang="0">
                    <a:pos x="324" y="542"/>
                  </a:cxn>
                  <a:cxn ang="0">
                    <a:pos x="326" y="506"/>
                  </a:cxn>
                </a:cxnLst>
                <a:rect l="0" t="0" r="r" b="b"/>
                <a:pathLst>
                  <a:path w="362" h="634">
                    <a:moveTo>
                      <a:pt x="326" y="506"/>
                    </a:moveTo>
                    <a:lnTo>
                      <a:pt x="326" y="490"/>
                    </a:lnTo>
                    <a:lnTo>
                      <a:pt x="362" y="434"/>
                    </a:lnTo>
                    <a:lnTo>
                      <a:pt x="350" y="374"/>
                    </a:lnTo>
                    <a:lnTo>
                      <a:pt x="356" y="348"/>
                    </a:lnTo>
                    <a:lnTo>
                      <a:pt x="338" y="82"/>
                    </a:lnTo>
                    <a:lnTo>
                      <a:pt x="338" y="82"/>
                    </a:lnTo>
                    <a:lnTo>
                      <a:pt x="330" y="82"/>
                    </a:lnTo>
                    <a:lnTo>
                      <a:pt x="326" y="78"/>
                    </a:lnTo>
                    <a:lnTo>
                      <a:pt x="324" y="74"/>
                    </a:lnTo>
                    <a:lnTo>
                      <a:pt x="322" y="70"/>
                    </a:lnTo>
                    <a:lnTo>
                      <a:pt x="322" y="58"/>
                    </a:lnTo>
                    <a:lnTo>
                      <a:pt x="322" y="40"/>
                    </a:lnTo>
                    <a:lnTo>
                      <a:pt x="322" y="40"/>
                    </a:lnTo>
                    <a:lnTo>
                      <a:pt x="318" y="20"/>
                    </a:lnTo>
                    <a:lnTo>
                      <a:pt x="312" y="0"/>
                    </a:lnTo>
                    <a:lnTo>
                      <a:pt x="66" y="10"/>
                    </a:lnTo>
                    <a:lnTo>
                      <a:pt x="88" y="42"/>
                    </a:lnTo>
                    <a:lnTo>
                      <a:pt x="112" y="50"/>
                    </a:lnTo>
                    <a:lnTo>
                      <a:pt x="112" y="88"/>
                    </a:lnTo>
                    <a:lnTo>
                      <a:pt x="112" y="88"/>
                    </a:lnTo>
                    <a:lnTo>
                      <a:pt x="106" y="90"/>
                    </a:lnTo>
                    <a:lnTo>
                      <a:pt x="100" y="96"/>
                    </a:lnTo>
                    <a:lnTo>
                      <a:pt x="96" y="104"/>
                    </a:lnTo>
                    <a:lnTo>
                      <a:pt x="96" y="104"/>
                    </a:lnTo>
                    <a:lnTo>
                      <a:pt x="90" y="114"/>
                    </a:lnTo>
                    <a:lnTo>
                      <a:pt x="82" y="124"/>
                    </a:lnTo>
                    <a:lnTo>
                      <a:pt x="74" y="134"/>
                    </a:lnTo>
                    <a:lnTo>
                      <a:pt x="64" y="138"/>
                    </a:lnTo>
                    <a:lnTo>
                      <a:pt x="64" y="138"/>
                    </a:lnTo>
                    <a:lnTo>
                      <a:pt x="52" y="140"/>
                    </a:lnTo>
                    <a:lnTo>
                      <a:pt x="44" y="140"/>
                    </a:lnTo>
                    <a:lnTo>
                      <a:pt x="42" y="140"/>
                    </a:lnTo>
                    <a:lnTo>
                      <a:pt x="38" y="142"/>
                    </a:lnTo>
                    <a:lnTo>
                      <a:pt x="38" y="146"/>
                    </a:lnTo>
                    <a:lnTo>
                      <a:pt x="36" y="150"/>
                    </a:lnTo>
                    <a:lnTo>
                      <a:pt x="36" y="150"/>
                    </a:lnTo>
                    <a:lnTo>
                      <a:pt x="38" y="156"/>
                    </a:lnTo>
                    <a:lnTo>
                      <a:pt x="38" y="162"/>
                    </a:lnTo>
                    <a:lnTo>
                      <a:pt x="42" y="172"/>
                    </a:lnTo>
                    <a:lnTo>
                      <a:pt x="42" y="176"/>
                    </a:lnTo>
                    <a:lnTo>
                      <a:pt x="42" y="182"/>
                    </a:lnTo>
                    <a:lnTo>
                      <a:pt x="40" y="190"/>
                    </a:lnTo>
                    <a:lnTo>
                      <a:pt x="36" y="202"/>
                    </a:lnTo>
                    <a:lnTo>
                      <a:pt x="36" y="202"/>
                    </a:lnTo>
                    <a:lnTo>
                      <a:pt x="16" y="242"/>
                    </a:lnTo>
                    <a:lnTo>
                      <a:pt x="6" y="260"/>
                    </a:lnTo>
                    <a:lnTo>
                      <a:pt x="6" y="260"/>
                    </a:lnTo>
                    <a:lnTo>
                      <a:pt x="4" y="262"/>
                    </a:lnTo>
                    <a:lnTo>
                      <a:pt x="2" y="270"/>
                    </a:lnTo>
                    <a:lnTo>
                      <a:pt x="0" y="280"/>
                    </a:lnTo>
                    <a:lnTo>
                      <a:pt x="2" y="288"/>
                    </a:lnTo>
                    <a:lnTo>
                      <a:pt x="4" y="296"/>
                    </a:lnTo>
                    <a:lnTo>
                      <a:pt x="4" y="296"/>
                    </a:lnTo>
                    <a:lnTo>
                      <a:pt x="14" y="326"/>
                    </a:lnTo>
                    <a:lnTo>
                      <a:pt x="16" y="338"/>
                    </a:lnTo>
                    <a:lnTo>
                      <a:pt x="72" y="390"/>
                    </a:lnTo>
                    <a:lnTo>
                      <a:pt x="84" y="434"/>
                    </a:lnTo>
                    <a:lnTo>
                      <a:pt x="84" y="434"/>
                    </a:lnTo>
                    <a:lnTo>
                      <a:pt x="94" y="432"/>
                    </a:lnTo>
                    <a:lnTo>
                      <a:pt x="112" y="428"/>
                    </a:lnTo>
                    <a:lnTo>
                      <a:pt x="120" y="430"/>
                    </a:lnTo>
                    <a:lnTo>
                      <a:pt x="126" y="432"/>
                    </a:lnTo>
                    <a:lnTo>
                      <a:pt x="128" y="436"/>
                    </a:lnTo>
                    <a:lnTo>
                      <a:pt x="130" y="438"/>
                    </a:lnTo>
                    <a:lnTo>
                      <a:pt x="130" y="444"/>
                    </a:lnTo>
                    <a:lnTo>
                      <a:pt x="128" y="448"/>
                    </a:lnTo>
                    <a:lnTo>
                      <a:pt x="128" y="448"/>
                    </a:lnTo>
                    <a:lnTo>
                      <a:pt x="122" y="462"/>
                    </a:lnTo>
                    <a:lnTo>
                      <a:pt x="120" y="474"/>
                    </a:lnTo>
                    <a:lnTo>
                      <a:pt x="118" y="494"/>
                    </a:lnTo>
                    <a:lnTo>
                      <a:pt x="118" y="510"/>
                    </a:lnTo>
                    <a:lnTo>
                      <a:pt x="118" y="516"/>
                    </a:lnTo>
                    <a:lnTo>
                      <a:pt x="146" y="540"/>
                    </a:lnTo>
                    <a:lnTo>
                      <a:pt x="188" y="562"/>
                    </a:lnTo>
                    <a:lnTo>
                      <a:pt x="206" y="596"/>
                    </a:lnTo>
                    <a:lnTo>
                      <a:pt x="200" y="622"/>
                    </a:lnTo>
                    <a:lnTo>
                      <a:pt x="228" y="634"/>
                    </a:lnTo>
                    <a:lnTo>
                      <a:pt x="248" y="618"/>
                    </a:lnTo>
                    <a:lnTo>
                      <a:pt x="286" y="630"/>
                    </a:lnTo>
                    <a:lnTo>
                      <a:pt x="298" y="618"/>
                    </a:lnTo>
                    <a:lnTo>
                      <a:pt x="298" y="618"/>
                    </a:lnTo>
                    <a:lnTo>
                      <a:pt x="290" y="604"/>
                    </a:lnTo>
                    <a:lnTo>
                      <a:pt x="288" y="594"/>
                    </a:lnTo>
                    <a:lnTo>
                      <a:pt x="288" y="590"/>
                    </a:lnTo>
                    <a:lnTo>
                      <a:pt x="288" y="588"/>
                    </a:lnTo>
                    <a:lnTo>
                      <a:pt x="288" y="588"/>
                    </a:lnTo>
                    <a:lnTo>
                      <a:pt x="296" y="586"/>
                    </a:lnTo>
                    <a:lnTo>
                      <a:pt x="308" y="582"/>
                    </a:lnTo>
                    <a:lnTo>
                      <a:pt x="322" y="576"/>
                    </a:lnTo>
                    <a:lnTo>
                      <a:pt x="320" y="544"/>
                    </a:lnTo>
                    <a:lnTo>
                      <a:pt x="324" y="542"/>
                    </a:lnTo>
                    <a:lnTo>
                      <a:pt x="316" y="524"/>
                    </a:lnTo>
                    <a:lnTo>
                      <a:pt x="326" y="506"/>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20" name="Freeform 219">
                <a:extLst>
                  <a:ext uri="{FF2B5EF4-FFF2-40B4-BE49-F238E27FC236}">
                    <a16:creationId xmlns:a16="http://schemas.microsoft.com/office/drawing/2014/main" id="{21178903-D8DD-4798-A5F0-A233D026887F}"/>
                  </a:ext>
                </a:extLst>
              </p:cNvPr>
              <p:cNvSpPr>
                <a:spLocks/>
              </p:cNvSpPr>
              <p:nvPr/>
            </p:nvSpPr>
            <p:spPr bwMode="auto">
              <a:xfrm>
                <a:off x="5963584" y="3046928"/>
                <a:ext cx="370412" cy="609794"/>
              </a:xfrm>
              <a:custGeom>
                <a:avLst/>
                <a:gdLst/>
                <a:ahLst/>
                <a:cxnLst>
                  <a:cxn ang="0">
                    <a:pos x="288" y="302"/>
                  </a:cxn>
                  <a:cxn ang="0">
                    <a:pos x="250" y="4"/>
                  </a:cxn>
                  <a:cxn ang="0">
                    <a:pos x="84" y="0"/>
                  </a:cxn>
                  <a:cxn ang="0">
                    <a:pos x="64" y="18"/>
                  </a:cxn>
                  <a:cxn ang="0">
                    <a:pos x="36" y="24"/>
                  </a:cxn>
                  <a:cxn ang="0">
                    <a:pos x="22" y="24"/>
                  </a:cxn>
                  <a:cxn ang="0">
                    <a:pos x="34" y="316"/>
                  </a:cxn>
                  <a:cxn ang="0">
                    <a:pos x="10" y="432"/>
                  </a:cxn>
                  <a:cxn ang="0">
                    <a:pos x="0" y="466"/>
                  </a:cxn>
                  <a:cxn ang="0">
                    <a:pos x="14" y="480"/>
                  </a:cxn>
                  <a:cxn ang="0">
                    <a:pos x="64" y="470"/>
                  </a:cxn>
                  <a:cxn ang="0">
                    <a:pos x="96" y="470"/>
                  </a:cxn>
                  <a:cxn ang="0">
                    <a:pos x="114" y="458"/>
                  </a:cxn>
                  <a:cxn ang="0">
                    <a:pos x="120" y="456"/>
                  </a:cxn>
                  <a:cxn ang="0">
                    <a:pos x="142" y="460"/>
                  </a:cxn>
                  <a:cxn ang="0">
                    <a:pos x="144" y="448"/>
                  </a:cxn>
                  <a:cxn ang="0">
                    <a:pos x="152" y="434"/>
                  </a:cxn>
                  <a:cxn ang="0">
                    <a:pos x="154" y="432"/>
                  </a:cxn>
                  <a:cxn ang="0">
                    <a:pos x="166" y="434"/>
                  </a:cxn>
                  <a:cxn ang="0">
                    <a:pos x="176" y="442"/>
                  </a:cxn>
                  <a:cxn ang="0">
                    <a:pos x="192" y="450"/>
                  </a:cxn>
                  <a:cxn ang="0">
                    <a:pos x="194" y="442"/>
                  </a:cxn>
                  <a:cxn ang="0">
                    <a:pos x="204" y="428"/>
                  </a:cxn>
                  <a:cxn ang="0">
                    <a:pos x="210" y="412"/>
                  </a:cxn>
                  <a:cxn ang="0">
                    <a:pos x="222" y="394"/>
                  </a:cxn>
                  <a:cxn ang="0">
                    <a:pos x="244" y="372"/>
                  </a:cxn>
                  <a:cxn ang="0">
                    <a:pos x="242" y="370"/>
                  </a:cxn>
                  <a:cxn ang="0">
                    <a:pos x="236" y="360"/>
                  </a:cxn>
                  <a:cxn ang="0">
                    <a:pos x="238" y="352"/>
                  </a:cxn>
                  <a:cxn ang="0">
                    <a:pos x="242" y="348"/>
                  </a:cxn>
                  <a:cxn ang="0">
                    <a:pos x="250" y="344"/>
                  </a:cxn>
                  <a:cxn ang="0">
                    <a:pos x="258" y="348"/>
                  </a:cxn>
                  <a:cxn ang="0">
                    <a:pos x="294" y="344"/>
                  </a:cxn>
                </a:cxnLst>
                <a:rect l="0" t="0" r="r" b="b"/>
                <a:pathLst>
                  <a:path w="294" h="484">
                    <a:moveTo>
                      <a:pt x="284" y="314"/>
                    </a:moveTo>
                    <a:lnTo>
                      <a:pt x="288" y="302"/>
                    </a:lnTo>
                    <a:lnTo>
                      <a:pt x="284" y="298"/>
                    </a:lnTo>
                    <a:lnTo>
                      <a:pt x="250" y="4"/>
                    </a:lnTo>
                    <a:lnTo>
                      <a:pt x="84" y="0"/>
                    </a:lnTo>
                    <a:lnTo>
                      <a:pt x="84" y="0"/>
                    </a:lnTo>
                    <a:lnTo>
                      <a:pt x="74" y="10"/>
                    </a:lnTo>
                    <a:lnTo>
                      <a:pt x="64" y="18"/>
                    </a:lnTo>
                    <a:lnTo>
                      <a:pt x="50" y="22"/>
                    </a:lnTo>
                    <a:lnTo>
                      <a:pt x="36" y="24"/>
                    </a:lnTo>
                    <a:lnTo>
                      <a:pt x="36" y="24"/>
                    </a:lnTo>
                    <a:lnTo>
                      <a:pt x="22" y="24"/>
                    </a:lnTo>
                    <a:lnTo>
                      <a:pt x="40" y="290"/>
                    </a:lnTo>
                    <a:lnTo>
                      <a:pt x="34" y="316"/>
                    </a:lnTo>
                    <a:lnTo>
                      <a:pt x="46" y="376"/>
                    </a:lnTo>
                    <a:lnTo>
                      <a:pt x="10" y="432"/>
                    </a:lnTo>
                    <a:lnTo>
                      <a:pt x="10" y="448"/>
                    </a:lnTo>
                    <a:lnTo>
                      <a:pt x="0" y="466"/>
                    </a:lnTo>
                    <a:lnTo>
                      <a:pt x="8" y="484"/>
                    </a:lnTo>
                    <a:lnTo>
                      <a:pt x="14" y="480"/>
                    </a:lnTo>
                    <a:lnTo>
                      <a:pt x="24" y="470"/>
                    </a:lnTo>
                    <a:lnTo>
                      <a:pt x="64" y="470"/>
                    </a:lnTo>
                    <a:lnTo>
                      <a:pt x="96" y="470"/>
                    </a:lnTo>
                    <a:lnTo>
                      <a:pt x="96" y="470"/>
                    </a:lnTo>
                    <a:lnTo>
                      <a:pt x="106" y="462"/>
                    </a:lnTo>
                    <a:lnTo>
                      <a:pt x="114" y="458"/>
                    </a:lnTo>
                    <a:lnTo>
                      <a:pt x="120" y="456"/>
                    </a:lnTo>
                    <a:lnTo>
                      <a:pt x="120" y="456"/>
                    </a:lnTo>
                    <a:lnTo>
                      <a:pt x="132" y="458"/>
                    </a:lnTo>
                    <a:lnTo>
                      <a:pt x="142" y="460"/>
                    </a:lnTo>
                    <a:lnTo>
                      <a:pt x="142" y="460"/>
                    </a:lnTo>
                    <a:lnTo>
                      <a:pt x="144" y="448"/>
                    </a:lnTo>
                    <a:lnTo>
                      <a:pt x="148" y="438"/>
                    </a:lnTo>
                    <a:lnTo>
                      <a:pt x="152" y="434"/>
                    </a:lnTo>
                    <a:lnTo>
                      <a:pt x="154" y="432"/>
                    </a:lnTo>
                    <a:lnTo>
                      <a:pt x="154" y="432"/>
                    </a:lnTo>
                    <a:lnTo>
                      <a:pt x="160" y="432"/>
                    </a:lnTo>
                    <a:lnTo>
                      <a:pt x="166" y="434"/>
                    </a:lnTo>
                    <a:lnTo>
                      <a:pt x="176" y="442"/>
                    </a:lnTo>
                    <a:lnTo>
                      <a:pt x="176" y="442"/>
                    </a:lnTo>
                    <a:lnTo>
                      <a:pt x="186" y="448"/>
                    </a:lnTo>
                    <a:lnTo>
                      <a:pt x="192" y="450"/>
                    </a:lnTo>
                    <a:lnTo>
                      <a:pt x="192" y="450"/>
                    </a:lnTo>
                    <a:lnTo>
                      <a:pt x="194" y="442"/>
                    </a:lnTo>
                    <a:lnTo>
                      <a:pt x="204" y="428"/>
                    </a:lnTo>
                    <a:lnTo>
                      <a:pt x="204" y="428"/>
                    </a:lnTo>
                    <a:lnTo>
                      <a:pt x="208" y="420"/>
                    </a:lnTo>
                    <a:lnTo>
                      <a:pt x="210" y="412"/>
                    </a:lnTo>
                    <a:lnTo>
                      <a:pt x="214" y="402"/>
                    </a:lnTo>
                    <a:lnTo>
                      <a:pt x="222" y="394"/>
                    </a:lnTo>
                    <a:lnTo>
                      <a:pt x="222" y="394"/>
                    </a:lnTo>
                    <a:lnTo>
                      <a:pt x="244" y="372"/>
                    </a:lnTo>
                    <a:lnTo>
                      <a:pt x="244" y="372"/>
                    </a:lnTo>
                    <a:lnTo>
                      <a:pt x="242" y="370"/>
                    </a:lnTo>
                    <a:lnTo>
                      <a:pt x="238" y="364"/>
                    </a:lnTo>
                    <a:lnTo>
                      <a:pt x="236" y="360"/>
                    </a:lnTo>
                    <a:lnTo>
                      <a:pt x="236" y="356"/>
                    </a:lnTo>
                    <a:lnTo>
                      <a:pt x="238" y="352"/>
                    </a:lnTo>
                    <a:lnTo>
                      <a:pt x="242" y="348"/>
                    </a:lnTo>
                    <a:lnTo>
                      <a:pt x="242" y="348"/>
                    </a:lnTo>
                    <a:lnTo>
                      <a:pt x="246" y="346"/>
                    </a:lnTo>
                    <a:lnTo>
                      <a:pt x="250" y="344"/>
                    </a:lnTo>
                    <a:lnTo>
                      <a:pt x="256" y="346"/>
                    </a:lnTo>
                    <a:lnTo>
                      <a:pt x="258" y="348"/>
                    </a:lnTo>
                    <a:lnTo>
                      <a:pt x="260" y="350"/>
                    </a:lnTo>
                    <a:lnTo>
                      <a:pt x="294" y="344"/>
                    </a:lnTo>
                    <a:lnTo>
                      <a:pt x="284" y="314"/>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21" name="Freeform 220">
                <a:extLst>
                  <a:ext uri="{FF2B5EF4-FFF2-40B4-BE49-F238E27FC236}">
                    <a16:creationId xmlns:a16="http://schemas.microsoft.com/office/drawing/2014/main" id="{05EC42DB-7B6A-48BC-9F83-5247BC22CB4A}"/>
                  </a:ext>
                </a:extLst>
              </p:cNvPr>
              <p:cNvSpPr>
                <a:spLocks/>
              </p:cNvSpPr>
              <p:nvPr/>
            </p:nvSpPr>
            <p:spPr bwMode="auto">
              <a:xfrm>
                <a:off x="5235359" y="3865866"/>
                <a:ext cx="571997" cy="524120"/>
              </a:xfrm>
              <a:custGeom>
                <a:avLst/>
                <a:gdLst/>
                <a:ahLst/>
                <a:cxnLst>
                  <a:cxn ang="0">
                    <a:pos x="334" y="404"/>
                  </a:cxn>
                  <a:cxn ang="0">
                    <a:pos x="334" y="404"/>
                  </a:cxn>
                  <a:cxn ang="0">
                    <a:pos x="334" y="390"/>
                  </a:cxn>
                  <a:cxn ang="0">
                    <a:pos x="332" y="374"/>
                  </a:cxn>
                  <a:cxn ang="0">
                    <a:pos x="330" y="356"/>
                  </a:cxn>
                  <a:cxn ang="0">
                    <a:pos x="322" y="334"/>
                  </a:cxn>
                  <a:cxn ang="0">
                    <a:pos x="340" y="294"/>
                  </a:cxn>
                  <a:cxn ang="0">
                    <a:pos x="350" y="256"/>
                  </a:cxn>
                  <a:cxn ang="0">
                    <a:pos x="378" y="232"/>
                  </a:cxn>
                  <a:cxn ang="0">
                    <a:pos x="384" y="198"/>
                  </a:cxn>
                  <a:cxn ang="0">
                    <a:pos x="404" y="178"/>
                  </a:cxn>
                  <a:cxn ang="0">
                    <a:pos x="438" y="80"/>
                  </a:cxn>
                  <a:cxn ang="0">
                    <a:pos x="450" y="70"/>
                  </a:cxn>
                  <a:cxn ang="0">
                    <a:pos x="454" y="50"/>
                  </a:cxn>
                  <a:cxn ang="0">
                    <a:pos x="386" y="48"/>
                  </a:cxn>
                  <a:cxn ang="0">
                    <a:pos x="410" y="22"/>
                  </a:cxn>
                  <a:cxn ang="0">
                    <a:pos x="404" y="0"/>
                  </a:cxn>
                  <a:cxn ang="0">
                    <a:pos x="0" y="6"/>
                  </a:cxn>
                  <a:cxn ang="0">
                    <a:pos x="8" y="342"/>
                  </a:cxn>
                  <a:cxn ang="0">
                    <a:pos x="38" y="350"/>
                  </a:cxn>
                  <a:cxn ang="0">
                    <a:pos x="54" y="350"/>
                  </a:cxn>
                  <a:cxn ang="0">
                    <a:pos x="60" y="378"/>
                  </a:cxn>
                  <a:cxn ang="0">
                    <a:pos x="58" y="416"/>
                  </a:cxn>
                  <a:cxn ang="0">
                    <a:pos x="334" y="406"/>
                  </a:cxn>
                  <a:cxn ang="0">
                    <a:pos x="334" y="406"/>
                  </a:cxn>
                  <a:cxn ang="0">
                    <a:pos x="334" y="404"/>
                  </a:cxn>
                  <a:cxn ang="0">
                    <a:pos x="334" y="404"/>
                  </a:cxn>
                </a:cxnLst>
                <a:rect l="0" t="0" r="r" b="b"/>
                <a:pathLst>
                  <a:path w="454" h="416">
                    <a:moveTo>
                      <a:pt x="334" y="404"/>
                    </a:moveTo>
                    <a:lnTo>
                      <a:pt x="334" y="404"/>
                    </a:lnTo>
                    <a:lnTo>
                      <a:pt x="334" y="390"/>
                    </a:lnTo>
                    <a:lnTo>
                      <a:pt x="332" y="374"/>
                    </a:lnTo>
                    <a:lnTo>
                      <a:pt x="330" y="356"/>
                    </a:lnTo>
                    <a:lnTo>
                      <a:pt x="322" y="334"/>
                    </a:lnTo>
                    <a:lnTo>
                      <a:pt x="340" y="294"/>
                    </a:lnTo>
                    <a:lnTo>
                      <a:pt x="350" y="256"/>
                    </a:lnTo>
                    <a:lnTo>
                      <a:pt x="378" y="232"/>
                    </a:lnTo>
                    <a:lnTo>
                      <a:pt x="384" y="198"/>
                    </a:lnTo>
                    <a:lnTo>
                      <a:pt x="404" y="178"/>
                    </a:lnTo>
                    <a:lnTo>
                      <a:pt x="438" y="80"/>
                    </a:lnTo>
                    <a:lnTo>
                      <a:pt x="450" y="70"/>
                    </a:lnTo>
                    <a:lnTo>
                      <a:pt x="454" y="50"/>
                    </a:lnTo>
                    <a:lnTo>
                      <a:pt x="386" y="48"/>
                    </a:lnTo>
                    <a:lnTo>
                      <a:pt x="410" y="22"/>
                    </a:lnTo>
                    <a:lnTo>
                      <a:pt x="404" y="0"/>
                    </a:lnTo>
                    <a:lnTo>
                      <a:pt x="0" y="6"/>
                    </a:lnTo>
                    <a:lnTo>
                      <a:pt x="8" y="342"/>
                    </a:lnTo>
                    <a:lnTo>
                      <a:pt x="38" y="350"/>
                    </a:lnTo>
                    <a:lnTo>
                      <a:pt x="54" y="350"/>
                    </a:lnTo>
                    <a:lnTo>
                      <a:pt x="60" y="378"/>
                    </a:lnTo>
                    <a:lnTo>
                      <a:pt x="58" y="416"/>
                    </a:lnTo>
                    <a:lnTo>
                      <a:pt x="334" y="406"/>
                    </a:lnTo>
                    <a:lnTo>
                      <a:pt x="334" y="406"/>
                    </a:lnTo>
                    <a:lnTo>
                      <a:pt x="334" y="404"/>
                    </a:lnTo>
                    <a:lnTo>
                      <a:pt x="334" y="404"/>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22" name="Freeform 221">
                <a:extLst>
                  <a:ext uri="{FF2B5EF4-FFF2-40B4-BE49-F238E27FC236}">
                    <a16:creationId xmlns:a16="http://schemas.microsoft.com/office/drawing/2014/main" id="{73C5EC4F-5C98-431D-9074-02785C0C6AC6}"/>
                  </a:ext>
                </a:extLst>
              </p:cNvPr>
              <p:cNvSpPr>
                <a:spLocks/>
              </p:cNvSpPr>
              <p:nvPr/>
            </p:nvSpPr>
            <p:spPr bwMode="auto">
              <a:xfrm>
                <a:off x="5305914" y="4377387"/>
                <a:ext cx="619873" cy="564437"/>
              </a:xfrm>
              <a:custGeom>
                <a:avLst/>
                <a:gdLst/>
                <a:ahLst/>
                <a:cxnLst>
                  <a:cxn ang="0">
                    <a:pos x="492" y="424"/>
                  </a:cxn>
                  <a:cxn ang="0">
                    <a:pos x="488" y="402"/>
                  </a:cxn>
                  <a:cxn ang="0">
                    <a:pos x="476" y="356"/>
                  </a:cxn>
                  <a:cxn ang="0">
                    <a:pos x="476" y="334"/>
                  </a:cxn>
                  <a:cxn ang="0">
                    <a:pos x="436" y="292"/>
                  </a:cxn>
                  <a:cxn ang="0">
                    <a:pos x="420" y="280"/>
                  </a:cxn>
                  <a:cxn ang="0">
                    <a:pos x="414" y="272"/>
                  </a:cxn>
                  <a:cxn ang="0">
                    <a:pos x="414" y="266"/>
                  </a:cxn>
                  <a:cxn ang="0">
                    <a:pos x="426" y="250"/>
                  </a:cxn>
                  <a:cxn ang="0">
                    <a:pos x="242" y="232"/>
                  </a:cxn>
                  <a:cxn ang="0">
                    <a:pos x="244" y="196"/>
                  </a:cxn>
                  <a:cxn ang="0">
                    <a:pos x="292" y="108"/>
                  </a:cxn>
                  <a:cxn ang="0">
                    <a:pos x="278" y="56"/>
                  </a:cxn>
                  <a:cxn ang="0">
                    <a:pos x="278" y="54"/>
                  </a:cxn>
                  <a:cxn ang="0">
                    <a:pos x="282" y="46"/>
                  </a:cxn>
                  <a:cxn ang="0">
                    <a:pos x="280" y="36"/>
                  </a:cxn>
                  <a:cxn ang="0">
                    <a:pos x="276" y="18"/>
                  </a:cxn>
                  <a:cxn ang="0">
                    <a:pos x="2" y="10"/>
                  </a:cxn>
                  <a:cxn ang="0">
                    <a:pos x="22" y="156"/>
                  </a:cxn>
                  <a:cxn ang="0">
                    <a:pos x="42" y="204"/>
                  </a:cxn>
                  <a:cxn ang="0">
                    <a:pos x="46" y="240"/>
                  </a:cxn>
                  <a:cxn ang="0">
                    <a:pos x="44" y="272"/>
                  </a:cxn>
                  <a:cxn ang="0">
                    <a:pos x="40" y="284"/>
                  </a:cxn>
                  <a:cxn ang="0">
                    <a:pos x="38" y="314"/>
                  </a:cxn>
                  <a:cxn ang="0">
                    <a:pos x="38" y="342"/>
                  </a:cxn>
                  <a:cxn ang="0">
                    <a:pos x="34" y="350"/>
                  </a:cxn>
                  <a:cxn ang="0">
                    <a:pos x="30" y="360"/>
                  </a:cxn>
                  <a:cxn ang="0">
                    <a:pos x="28" y="372"/>
                  </a:cxn>
                  <a:cxn ang="0">
                    <a:pos x="28" y="398"/>
                  </a:cxn>
                  <a:cxn ang="0">
                    <a:pos x="74" y="392"/>
                  </a:cxn>
                  <a:cxn ang="0">
                    <a:pos x="130" y="400"/>
                  </a:cxn>
                  <a:cxn ang="0">
                    <a:pos x="146" y="404"/>
                  </a:cxn>
                  <a:cxn ang="0">
                    <a:pos x="170" y="406"/>
                  </a:cxn>
                  <a:cxn ang="0">
                    <a:pos x="184" y="402"/>
                  </a:cxn>
                  <a:cxn ang="0">
                    <a:pos x="190" y="396"/>
                  </a:cxn>
                  <a:cxn ang="0">
                    <a:pos x="196" y="386"/>
                  </a:cxn>
                  <a:cxn ang="0">
                    <a:pos x="206" y="380"/>
                  </a:cxn>
                  <a:cxn ang="0">
                    <a:pos x="218" y="378"/>
                  </a:cxn>
                  <a:cxn ang="0">
                    <a:pos x="236" y="386"/>
                  </a:cxn>
                  <a:cxn ang="0">
                    <a:pos x="258" y="410"/>
                  </a:cxn>
                  <a:cxn ang="0">
                    <a:pos x="272" y="422"/>
                  </a:cxn>
                  <a:cxn ang="0">
                    <a:pos x="312" y="440"/>
                  </a:cxn>
                  <a:cxn ang="0">
                    <a:pos x="356" y="448"/>
                  </a:cxn>
                  <a:cxn ang="0">
                    <a:pos x="354" y="446"/>
                  </a:cxn>
                  <a:cxn ang="0">
                    <a:pos x="364" y="444"/>
                  </a:cxn>
                  <a:cxn ang="0">
                    <a:pos x="438" y="430"/>
                  </a:cxn>
                  <a:cxn ang="0">
                    <a:pos x="448" y="430"/>
                  </a:cxn>
                  <a:cxn ang="0">
                    <a:pos x="446" y="432"/>
                  </a:cxn>
                  <a:cxn ang="0">
                    <a:pos x="460" y="434"/>
                  </a:cxn>
                  <a:cxn ang="0">
                    <a:pos x="482" y="446"/>
                  </a:cxn>
                  <a:cxn ang="0">
                    <a:pos x="488" y="444"/>
                  </a:cxn>
                  <a:cxn ang="0">
                    <a:pos x="492" y="438"/>
                  </a:cxn>
                  <a:cxn ang="0">
                    <a:pos x="492" y="424"/>
                  </a:cxn>
                </a:cxnLst>
                <a:rect l="0" t="0" r="r" b="b"/>
                <a:pathLst>
                  <a:path w="492" h="448">
                    <a:moveTo>
                      <a:pt x="492" y="424"/>
                    </a:moveTo>
                    <a:lnTo>
                      <a:pt x="492" y="424"/>
                    </a:lnTo>
                    <a:lnTo>
                      <a:pt x="492" y="414"/>
                    </a:lnTo>
                    <a:lnTo>
                      <a:pt x="488" y="402"/>
                    </a:lnTo>
                    <a:lnTo>
                      <a:pt x="482" y="380"/>
                    </a:lnTo>
                    <a:lnTo>
                      <a:pt x="476" y="356"/>
                    </a:lnTo>
                    <a:lnTo>
                      <a:pt x="474" y="346"/>
                    </a:lnTo>
                    <a:lnTo>
                      <a:pt x="476" y="334"/>
                    </a:lnTo>
                    <a:lnTo>
                      <a:pt x="436" y="292"/>
                    </a:lnTo>
                    <a:lnTo>
                      <a:pt x="436" y="292"/>
                    </a:lnTo>
                    <a:lnTo>
                      <a:pt x="428" y="286"/>
                    </a:lnTo>
                    <a:lnTo>
                      <a:pt x="420" y="280"/>
                    </a:lnTo>
                    <a:lnTo>
                      <a:pt x="414" y="272"/>
                    </a:lnTo>
                    <a:lnTo>
                      <a:pt x="414" y="272"/>
                    </a:lnTo>
                    <a:lnTo>
                      <a:pt x="414" y="270"/>
                    </a:lnTo>
                    <a:lnTo>
                      <a:pt x="414" y="266"/>
                    </a:lnTo>
                    <a:lnTo>
                      <a:pt x="418" y="258"/>
                    </a:lnTo>
                    <a:lnTo>
                      <a:pt x="426" y="250"/>
                    </a:lnTo>
                    <a:lnTo>
                      <a:pt x="424" y="232"/>
                    </a:lnTo>
                    <a:lnTo>
                      <a:pt x="242" y="232"/>
                    </a:lnTo>
                    <a:lnTo>
                      <a:pt x="232" y="212"/>
                    </a:lnTo>
                    <a:lnTo>
                      <a:pt x="244" y="196"/>
                    </a:lnTo>
                    <a:lnTo>
                      <a:pt x="272" y="120"/>
                    </a:lnTo>
                    <a:lnTo>
                      <a:pt x="292" y="108"/>
                    </a:lnTo>
                    <a:lnTo>
                      <a:pt x="296" y="82"/>
                    </a:lnTo>
                    <a:lnTo>
                      <a:pt x="278" y="56"/>
                    </a:lnTo>
                    <a:lnTo>
                      <a:pt x="278" y="56"/>
                    </a:lnTo>
                    <a:lnTo>
                      <a:pt x="278" y="54"/>
                    </a:lnTo>
                    <a:lnTo>
                      <a:pt x="280" y="52"/>
                    </a:lnTo>
                    <a:lnTo>
                      <a:pt x="282" y="46"/>
                    </a:lnTo>
                    <a:lnTo>
                      <a:pt x="280" y="36"/>
                    </a:lnTo>
                    <a:lnTo>
                      <a:pt x="280" y="36"/>
                    </a:lnTo>
                    <a:lnTo>
                      <a:pt x="276" y="26"/>
                    </a:lnTo>
                    <a:lnTo>
                      <a:pt x="276" y="18"/>
                    </a:lnTo>
                    <a:lnTo>
                      <a:pt x="278" y="0"/>
                    </a:lnTo>
                    <a:lnTo>
                      <a:pt x="2" y="10"/>
                    </a:lnTo>
                    <a:lnTo>
                      <a:pt x="0" y="128"/>
                    </a:lnTo>
                    <a:lnTo>
                      <a:pt x="22" y="156"/>
                    </a:lnTo>
                    <a:lnTo>
                      <a:pt x="22" y="180"/>
                    </a:lnTo>
                    <a:lnTo>
                      <a:pt x="42" y="204"/>
                    </a:lnTo>
                    <a:lnTo>
                      <a:pt x="46" y="240"/>
                    </a:lnTo>
                    <a:lnTo>
                      <a:pt x="46" y="240"/>
                    </a:lnTo>
                    <a:lnTo>
                      <a:pt x="46" y="256"/>
                    </a:lnTo>
                    <a:lnTo>
                      <a:pt x="44" y="272"/>
                    </a:lnTo>
                    <a:lnTo>
                      <a:pt x="40" y="284"/>
                    </a:lnTo>
                    <a:lnTo>
                      <a:pt x="40" y="284"/>
                    </a:lnTo>
                    <a:lnTo>
                      <a:pt x="38" y="298"/>
                    </a:lnTo>
                    <a:lnTo>
                      <a:pt x="38" y="314"/>
                    </a:lnTo>
                    <a:lnTo>
                      <a:pt x="38" y="328"/>
                    </a:lnTo>
                    <a:lnTo>
                      <a:pt x="38" y="342"/>
                    </a:lnTo>
                    <a:lnTo>
                      <a:pt x="38" y="342"/>
                    </a:lnTo>
                    <a:lnTo>
                      <a:pt x="34" y="350"/>
                    </a:lnTo>
                    <a:lnTo>
                      <a:pt x="32" y="354"/>
                    </a:lnTo>
                    <a:lnTo>
                      <a:pt x="30" y="360"/>
                    </a:lnTo>
                    <a:lnTo>
                      <a:pt x="28" y="372"/>
                    </a:lnTo>
                    <a:lnTo>
                      <a:pt x="28" y="372"/>
                    </a:lnTo>
                    <a:lnTo>
                      <a:pt x="28" y="398"/>
                    </a:lnTo>
                    <a:lnTo>
                      <a:pt x="28" y="398"/>
                    </a:lnTo>
                    <a:lnTo>
                      <a:pt x="50" y="392"/>
                    </a:lnTo>
                    <a:lnTo>
                      <a:pt x="74" y="392"/>
                    </a:lnTo>
                    <a:lnTo>
                      <a:pt x="100" y="394"/>
                    </a:lnTo>
                    <a:lnTo>
                      <a:pt x="130" y="400"/>
                    </a:lnTo>
                    <a:lnTo>
                      <a:pt x="130" y="400"/>
                    </a:lnTo>
                    <a:lnTo>
                      <a:pt x="146" y="404"/>
                    </a:lnTo>
                    <a:lnTo>
                      <a:pt x="162" y="406"/>
                    </a:lnTo>
                    <a:lnTo>
                      <a:pt x="170" y="406"/>
                    </a:lnTo>
                    <a:lnTo>
                      <a:pt x="178" y="406"/>
                    </a:lnTo>
                    <a:lnTo>
                      <a:pt x="184" y="402"/>
                    </a:lnTo>
                    <a:lnTo>
                      <a:pt x="190" y="396"/>
                    </a:lnTo>
                    <a:lnTo>
                      <a:pt x="190" y="396"/>
                    </a:lnTo>
                    <a:lnTo>
                      <a:pt x="194" y="390"/>
                    </a:lnTo>
                    <a:lnTo>
                      <a:pt x="196" y="386"/>
                    </a:lnTo>
                    <a:lnTo>
                      <a:pt x="200" y="382"/>
                    </a:lnTo>
                    <a:lnTo>
                      <a:pt x="206" y="380"/>
                    </a:lnTo>
                    <a:lnTo>
                      <a:pt x="206" y="380"/>
                    </a:lnTo>
                    <a:lnTo>
                      <a:pt x="218" y="378"/>
                    </a:lnTo>
                    <a:lnTo>
                      <a:pt x="228" y="380"/>
                    </a:lnTo>
                    <a:lnTo>
                      <a:pt x="236" y="386"/>
                    </a:lnTo>
                    <a:lnTo>
                      <a:pt x="244" y="394"/>
                    </a:lnTo>
                    <a:lnTo>
                      <a:pt x="258" y="410"/>
                    </a:lnTo>
                    <a:lnTo>
                      <a:pt x="264" y="418"/>
                    </a:lnTo>
                    <a:lnTo>
                      <a:pt x="272" y="422"/>
                    </a:lnTo>
                    <a:lnTo>
                      <a:pt x="272" y="422"/>
                    </a:lnTo>
                    <a:lnTo>
                      <a:pt x="312" y="440"/>
                    </a:lnTo>
                    <a:lnTo>
                      <a:pt x="330" y="444"/>
                    </a:lnTo>
                    <a:lnTo>
                      <a:pt x="356" y="448"/>
                    </a:lnTo>
                    <a:lnTo>
                      <a:pt x="356" y="448"/>
                    </a:lnTo>
                    <a:lnTo>
                      <a:pt x="354" y="446"/>
                    </a:lnTo>
                    <a:lnTo>
                      <a:pt x="356" y="446"/>
                    </a:lnTo>
                    <a:lnTo>
                      <a:pt x="364" y="444"/>
                    </a:lnTo>
                    <a:lnTo>
                      <a:pt x="402" y="436"/>
                    </a:lnTo>
                    <a:lnTo>
                      <a:pt x="438" y="430"/>
                    </a:lnTo>
                    <a:lnTo>
                      <a:pt x="448" y="430"/>
                    </a:lnTo>
                    <a:lnTo>
                      <a:pt x="448" y="430"/>
                    </a:lnTo>
                    <a:lnTo>
                      <a:pt x="446" y="432"/>
                    </a:lnTo>
                    <a:lnTo>
                      <a:pt x="446" y="432"/>
                    </a:lnTo>
                    <a:lnTo>
                      <a:pt x="452" y="432"/>
                    </a:lnTo>
                    <a:lnTo>
                      <a:pt x="460" y="434"/>
                    </a:lnTo>
                    <a:lnTo>
                      <a:pt x="476" y="444"/>
                    </a:lnTo>
                    <a:lnTo>
                      <a:pt x="482" y="446"/>
                    </a:lnTo>
                    <a:lnTo>
                      <a:pt x="486" y="446"/>
                    </a:lnTo>
                    <a:lnTo>
                      <a:pt x="488" y="444"/>
                    </a:lnTo>
                    <a:lnTo>
                      <a:pt x="490" y="442"/>
                    </a:lnTo>
                    <a:lnTo>
                      <a:pt x="492" y="438"/>
                    </a:lnTo>
                    <a:lnTo>
                      <a:pt x="492" y="424"/>
                    </a:lnTo>
                    <a:lnTo>
                      <a:pt x="492" y="424"/>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23" name="Freeform 222">
                <a:extLst>
                  <a:ext uri="{FF2B5EF4-FFF2-40B4-BE49-F238E27FC236}">
                    <a16:creationId xmlns:a16="http://schemas.microsoft.com/office/drawing/2014/main" id="{A91FE453-93B5-44CC-8326-0561FE300513}"/>
                  </a:ext>
                </a:extLst>
              </p:cNvPr>
              <p:cNvSpPr>
                <a:spLocks/>
              </p:cNvSpPr>
              <p:nvPr/>
            </p:nvSpPr>
            <p:spPr bwMode="auto">
              <a:xfrm>
                <a:off x="5099290" y="3268671"/>
                <a:ext cx="760982" cy="660190"/>
              </a:xfrm>
              <a:custGeom>
                <a:avLst/>
                <a:gdLst/>
                <a:ahLst/>
                <a:cxnLst>
                  <a:cxn ang="0">
                    <a:pos x="602" y="402"/>
                  </a:cxn>
                  <a:cxn ang="0">
                    <a:pos x="570" y="388"/>
                  </a:cxn>
                  <a:cxn ang="0">
                    <a:pos x="576" y="362"/>
                  </a:cxn>
                  <a:cxn ang="0">
                    <a:pos x="558" y="328"/>
                  </a:cxn>
                  <a:cxn ang="0">
                    <a:pos x="516" y="306"/>
                  </a:cxn>
                  <a:cxn ang="0">
                    <a:pos x="488" y="282"/>
                  </a:cxn>
                  <a:cxn ang="0">
                    <a:pos x="488" y="282"/>
                  </a:cxn>
                  <a:cxn ang="0">
                    <a:pos x="488" y="276"/>
                  </a:cxn>
                  <a:cxn ang="0">
                    <a:pos x="488" y="260"/>
                  </a:cxn>
                  <a:cxn ang="0">
                    <a:pos x="490" y="240"/>
                  </a:cxn>
                  <a:cxn ang="0">
                    <a:pos x="492" y="228"/>
                  </a:cxn>
                  <a:cxn ang="0">
                    <a:pos x="498" y="214"/>
                  </a:cxn>
                  <a:cxn ang="0">
                    <a:pos x="498" y="214"/>
                  </a:cxn>
                  <a:cxn ang="0">
                    <a:pos x="500" y="210"/>
                  </a:cxn>
                  <a:cxn ang="0">
                    <a:pos x="500" y="204"/>
                  </a:cxn>
                  <a:cxn ang="0">
                    <a:pos x="498" y="202"/>
                  </a:cxn>
                  <a:cxn ang="0">
                    <a:pos x="496" y="198"/>
                  </a:cxn>
                  <a:cxn ang="0">
                    <a:pos x="490" y="196"/>
                  </a:cxn>
                  <a:cxn ang="0">
                    <a:pos x="482" y="194"/>
                  </a:cxn>
                  <a:cxn ang="0">
                    <a:pos x="464" y="198"/>
                  </a:cxn>
                  <a:cxn ang="0">
                    <a:pos x="454" y="200"/>
                  </a:cxn>
                  <a:cxn ang="0">
                    <a:pos x="442" y="156"/>
                  </a:cxn>
                  <a:cxn ang="0">
                    <a:pos x="386" y="104"/>
                  </a:cxn>
                  <a:cxn ang="0">
                    <a:pos x="386" y="104"/>
                  </a:cxn>
                  <a:cxn ang="0">
                    <a:pos x="384" y="92"/>
                  </a:cxn>
                  <a:cxn ang="0">
                    <a:pos x="374" y="62"/>
                  </a:cxn>
                  <a:cxn ang="0">
                    <a:pos x="374" y="62"/>
                  </a:cxn>
                  <a:cxn ang="0">
                    <a:pos x="372" y="54"/>
                  </a:cxn>
                  <a:cxn ang="0">
                    <a:pos x="370" y="46"/>
                  </a:cxn>
                  <a:cxn ang="0">
                    <a:pos x="372" y="36"/>
                  </a:cxn>
                  <a:cxn ang="0">
                    <a:pos x="374" y="28"/>
                  </a:cxn>
                  <a:cxn ang="0">
                    <a:pos x="376" y="26"/>
                  </a:cxn>
                  <a:cxn ang="0">
                    <a:pos x="376" y="26"/>
                  </a:cxn>
                  <a:cxn ang="0">
                    <a:pos x="380" y="20"/>
                  </a:cxn>
                  <a:cxn ang="0">
                    <a:pos x="348" y="4"/>
                  </a:cxn>
                  <a:cxn ang="0">
                    <a:pos x="0" y="0"/>
                  </a:cxn>
                  <a:cxn ang="0">
                    <a:pos x="6" y="8"/>
                  </a:cxn>
                  <a:cxn ang="0">
                    <a:pos x="8" y="32"/>
                  </a:cxn>
                  <a:cxn ang="0">
                    <a:pos x="26" y="56"/>
                  </a:cxn>
                  <a:cxn ang="0">
                    <a:pos x="42" y="90"/>
                  </a:cxn>
                  <a:cxn ang="0">
                    <a:pos x="80" y="96"/>
                  </a:cxn>
                  <a:cxn ang="0">
                    <a:pos x="60" y="138"/>
                  </a:cxn>
                  <a:cxn ang="0">
                    <a:pos x="102" y="188"/>
                  </a:cxn>
                  <a:cxn ang="0">
                    <a:pos x="108" y="480"/>
                  </a:cxn>
                  <a:cxn ang="0">
                    <a:pos x="512" y="474"/>
                  </a:cxn>
                  <a:cxn ang="0">
                    <a:pos x="518" y="496"/>
                  </a:cxn>
                  <a:cxn ang="0">
                    <a:pos x="494" y="522"/>
                  </a:cxn>
                  <a:cxn ang="0">
                    <a:pos x="562" y="524"/>
                  </a:cxn>
                  <a:cxn ang="0">
                    <a:pos x="570" y="468"/>
                  </a:cxn>
                  <a:cxn ang="0">
                    <a:pos x="604" y="440"/>
                  </a:cxn>
                  <a:cxn ang="0">
                    <a:pos x="602" y="402"/>
                  </a:cxn>
                </a:cxnLst>
                <a:rect l="0" t="0" r="r" b="b"/>
                <a:pathLst>
                  <a:path w="604" h="524">
                    <a:moveTo>
                      <a:pt x="602" y="402"/>
                    </a:moveTo>
                    <a:lnTo>
                      <a:pt x="570" y="388"/>
                    </a:lnTo>
                    <a:lnTo>
                      <a:pt x="576" y="362"/>
                    </a:lnTo>
                    <a:lnTo>
                      <a:pt x="558" y="328"/>
                    </a:lnTo>
                    <a:lnTo>
                      <a:pt x="516" y="306"/>
                    </a:lnTo>
                    <a:lnTo>
                      <a:pt x="488" y="282"/>
                    </a:lnTo>
                    <a:lnTo>
                      <a:pt x="488" y="282"/>
                    </a:lnTo>
                    <a:lnTo>
                      <a:pt x="488" y="276"/>
                    </a:lnTo>
                    <a:lnTo>
                      <a:pt x="488" y="260"/>
                    </a:lnTo>
                    <a:lnTo>
                      <a:pt x="490" y="240"/>
                    </a:lnTo>
                    <a:lnTo>
                      <a:pt x="492" y="228"/>
                    </a:lnTo>
                    <a:lnTo>
                      <a:pt x="498" y="214"/>
                    </a:lnTo>
                    <a:lnTo>
                      <a:pt x="498" y="214"/>
                    </a:lnTo>
                    <a:lnTo>
                      <a:pt x="500" y="210"/>
                    </a:lnTo>
                    <a:lnTo>
                      <a:pt x="500" y="204"/>
                    </a:lnTo>
                    <a:lnTo>
                      <a:pt x="498" y="202"/>
                    </a:lnTo>
                    <a:lnTo>
                      <a:pt x="496" y="198"/>
                    </a:lnTo>
                    <a:lnTo>
                      <a:pt x="490" y="196"/>
                    </a:lnTo>
                    <a:lnTo>
                      <a:pt x="482" y="194"/>
                    </a:lnTo>
                    <a:lnTo>
                      <a:pt x="464" y="198"/>
                    </a:lnTo>
                    <a:lnTo>
                      <a:pt x="454" y="200"/>
                    </a:lnTo>
                    <a:lnTo>
                      <a:pt x="442" y="156"/>
                    </a:lnTo>
                    <a:lnTo>
                      <a:pt x="386" y="104"/>
                    </a:lnTo>
                    <a:lnTo>
                      <a:pt x="386" y="104"/>
                    </a:lnTo>
                    <a:lnTo>
                      <a:pt x="384" y="92"/>
                    </a:lnTo>
                    <a:lnTo>
                      <a:pt x="374" y="62"/>
                    </a:lnTo>
                    <a:lnTo>
                      <a:pt x="374" y="62"/>
                    </a:lnTo>
                    <a:lnTo>
                      <a:pt x="372" y="54"/>
                    </a:lnTo>
                    <a:lnTo>
                      <a:pt x="370" y="46"/>
                    </a:lnTo>
                    <a:lnTo>
                      <a:pt x="372" y="36"/>
                    </a:lnTo>
                    <a:lnTo>
                      <a:pt x="374" y="28"/>
                    </a:lnTo>
                    <a:lnTo>
                      <a:pt x="376" y="26"/>
                    </a:lnTo>
                    <a:lnTo>
                      <a:pt x="376" y="26"/>
                    </a:lnTo>
                    <a:lnTo>
                      <a:pt x="380" y="20"/>
                    </a:lnTo>
                    <a:lnTo>
                      <a:pt x="348" y="4"/>
                    </a:lnTo>
                    <a:lnTo>
                      <a:pt x="0" y="0"/>
                    </a:lnTo>
                    <a:lnTo>
                      <a:pt x="6" y="8"/>
                    </a:lnTo>
                    <a:lnTo>
                      <a:pt x="8" y="32"/>
                    </a:lnTo>
                    <a:lnTo>
                      <a:pt x="26" y="56"/>
                    </a:lnTo>
                    <a:lnTo>
                      <a:pt x="42" y="90"/>
                    </a:lnTo>
                    <a:lnTo>
                      <a:pt x="80" y="96"/>
                    </a:lnTo>
                    <a:lnTo>
                      <a:pt x="60" y="138"/>
                    </a:lnTo>
                    <a:lnTo>
                      <a:pt x="102" y="188"/>
                    </a:lnTo>
                    <a:lnTo>
                      <a:pt x="108" y="480"/>
                    </a:lnTo>
                    <a:lnTo>
                      <a:pt x="512" y="474"/>
                    </a:lnTo>
                    <a:lnTo>
                      <a:pt x="518" y="496"/>
                    </a:lnTo>
                    <a:lnTo>
                      <a:pt x="494" y="522"/>
                    </a:lnTo>
                    <a:lnTo>
                      <a:pt x="562" y="524"/>
                    </a:lnTo>
                    <a:lnTo>
                      <a:pt x="570" y="468"/>
                    </a:lnTo>
                    <a:lnTo>
                      <a:pt x="604" y="440"/>
                    </a:lnTo>
                    <a:lnTo>
                      <a:pt x="602" y="402"/>
                    </a:lnTo>
                    <a:close/>
                  </a:path>
                </a:pathLst>
              </a:custGeom>
              <a:solidFill>
                <a:srgbClr val="92D050"/>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24" name="Freeform 223">
                <a:extLst>
                  <a:ext uri="{FF2B5EF4-FFF2-40B4-BE49-F238E27FC236}">
                    <a16:creationId xmlns:a16="http://schemas.microsoft.com/office/drawing/2014/main" id="{9EA5B52E-002A-40D2-AB60-C513EB19E064}"/>
                  </a:ext>
                </a:extLst>
              </p:cNvPr>
              <p:cNvSpPr>
                <a:spLocks/>
              </p:cNvSpPr>
              <p:nvPr/>
            </p:nvSpPr>
            <p:spPr bwMode="auto">
              <a:xfrm>
                <a:off x="5013616" y="2842823"/>
                <a:ext cx="692948" cy="451046"/>
              </a:xfrm>
              <a:custGeom>
                <a:avLst/>
                <a:gdLst/>
                <a:ahLst/>
                <a:cxnLst>
                  <a:cxn ang="0">
                    <a:pos x="526" y="146"/>
                  </a:cxn>
                  <a:cxn ang="0">
                    <a:pos x="498" y="106"/>
                  </a:cxn>
                  <a:cxn ang="0">
                    <a:pos x="464" y="88"/>
                  </a:cxn>
                  <a:cxn ang="0">
                    <a:pos x="464" y="54"/>
                  </a:cxn>
                  <a:cxn ang="0">
                    <a:pos x="450" y="14"/>
                  </a:cxn>
                  <a:cxn ang="0">
                    <a:pos x="450" y="0"/>
                  </a:cxn>
                  <a:cxn ang="0">
                    <a:pos x="8" y="2"/>
                  </a:cxn>
                  <a:cxn ang="0">
                    <a:pos x="0" y="6"/>
                  </a:cxn>
                  <a:cxn ang="0">
                    <a:pos x="12" y="48"/>
                  </a:cxn>
                  <a:cxn ang="0">
                    <a:pos x="0" y="106"/>
                  </a:cxn>
                  <a:cxn ang="0">
                    <a:pos x="4" y="130"/>
                  </a:cxn>
                  <a:cxn ang="0">
                    <a:pos x="18" y="132"/>
                  </a:cxn>
                  <a:cxn ang="0">
                    <a:pos x="36" y="196"/>
                  </a:cxn>
                  <a:cxn ang="0">
                    <a:pos x="40" y="234"/>
                  </a:cxn>
                  <a:cxn ang="0">
                    <a:pos x="56" y="256"/>
                  </a:cxn>
                  <a:cxn ang="0">
                    <a:pos x="46" y="290"/>
                  </a:cxn>
                  <a:cxn ang="0">
                    <a:pos x="62" y="302"/>
                  </a:cxn>
                  <a:cxn ang="0">
                    <a:pos x="58" y="326"/>
                  </a:cxn>
                  <a:cxn ang="0">
                    <a:pos x="68" y="338"/>
                  </a:cxn>
                  <a:cxn ang="0">
                    <a:pos x="416" y="342"/>
                  </a:cxn>
                  <a:cxn ang="0">
                    <a:pos x="448" y="358"/>
                  </a:cxn>
                  <a:cxn ang="0">
                    <a:pos x="448" y="358"/>
                  </a:cxn>
                  <a:cxn ang="0">
                    <a:pos x="474" y="306"/>
                  </a:cxn>
                  <a:cxn ang="0">
                    <a:pos x="474" y="306"/>
                  </a:cxn>
                  <a:cxn ang="0">
                    <a:pos x="478" y="294"/>
                  </a:cxn>
                  <a:cxn ang="0">
                    <a:pos x="480" y="286"/>
                  </a:cxn>
                  <a:cxn ang="0">
                    <a:pos x="480" y="280"/>
                  </a:cxn>
                  <a:cxn ang="0">
                    <a:pos x="480" y="276"/>
                  </a:cxn>
                  <a:cxn ang="0">
                    <a:pos x="476" y="266"/>
                  </a:cxn>
                  <a:cxn ang="0">
                    <a:pos x="476" y="260"/>
                  </a:cxn>
                  <a:cxn ang="0">
                    <a:pos x="474" y="254"/>
                  </a:cxn>
                  <a:cxn ang="0">
                    <a:pos x="474" y="254"/>
                  </a:cxn>
                  <a:cxn ang="0">
                    <a:pos x="476" y="250"/>
                  </a:cxn>
                  <a:cxn ang="0">
                    <a:pos x="476" y="246"/>
                  </a:cxn>
                  <a:cxn ang="0">
                    <a:pos x="480" y="244"/>
                  </a:cxn>
                  <a:cxn ang="0">
                    <a:pos x="482" y="244"/>
                  </a:cxn>
                  <a:cxn ang="0">
                    <a:pos x="490" y="244"/>
                  </a:cxn>
                  <a:cxn ang="0">
                    <a:pos x="502" y="242"/>
                  </a:cxn>
                  <a:cxn ang="0">
                    <a:pos x="502" y="242"/>
                  </a:cxn>
                  <a:cxn ang="0">
                    <a:pos x="512" y="238"/>
                  </a:cxn>
                  <a:cxn ang="0">
                    <a:pos x="520" y="228"/>
                  </a:cxn>
                  <a:cxn ang="0">
                    <a:pos x="528" y="218"/>
                  </a:cxn>
                  <a:cxn ang="0">
                    <a:pos x="534" y="208"/>
                  </a:cxn>
                  <a:cxn ang="0">
                    <a:pos x="534" y="208"/>
                  </a:cxn>
                  <a:cxn ang="0">
                    <a:pos x="538" y="200"/>
                  </a:cxn>
                  <a:cxn ang="0">
                    <a:pos x="544" y="194"/>
                  </a:cxn>
                  <a:cxn ang="0">
                    <a:pos x="550" y="192"/>
                  </a:cxn>
                  <a:cxn ang="0">
                    <a:pos x="550" y="154"/>
                  </a:cxn>
                  <a:cxn ang="0">
                    <a:pos x="526" y="146"/>
                  </a:cxn>
                </a:cxnLst>
                <a:rect l="0" t="0" r="r" b="b"/>
                <a:pathLst>
                  <a:path w="550" h="358">
                    <a:moveTo>
                      <a:pt x="526" y="146"/>
                    </a:moveTo>
                    <a:lnTo>
                      <a:pt x="498" y="106"/>
                    </a:lnTo>
                    <a:lnTo>
                      <a:pt x="464" y="88"/>
                    </a:lnTo>
                    <a:lnTo>
                      <a:pt x="464" y="54"/>
                    </a:lnTo>
                    <a:lnTo>
                      <a:pt x="450" y="14"/>
                    </a:lnTo>
                    <a:lnTo>
                      <a:pt x="450" y="0"/>
                    </a:lnTo>
                    <a:lnTo>
                      <a:pt x="8" y="2"/>
                    </a:lnTo>
                    <a:lnTo>
                      <a:pt x="0" y="6"/>
                    </a:lnTo>
                    <a:lnTo>
                      <a:pt x="12" y="48"/>
                    </a:lnTo>
                    <a:lnTo>
                      <a:pt x="0" y="106"/>
                    </a:lnTo>
                    <a:lnTo>
                      <a:pt x="4" y="130"/>
                    </a:lnTo>
                    <a:lnTo>
                      <a:pt x="18" y="132"/>
                    </a:lnTo>
                    <a:lnTo>
                      <a:pt x="36" y="196"/>
                    </a:lnTo>
                    <a:lnTo>
                      <a:pt x="40" y="234"/>
                    </a:lnTo>
                    <a:lnTo>
                      <a:pt x="56" y="256"/>
                    </a:lnTo>
                    <a:lnTo>
                      <a:pt x="46" y="290"/>
                    </a:lnTo>
                    <a:lnTo>
                      <a:pt x="62" y="302"/>
                    </a:lnTo>
                    <a:lnTo>
                      <a:pt x="58" y="326"/>
                    </a:lnTo>
                    <a:lnTo>
                      <a:pt x="68" y="338"/>
                    </a:lnTo>
                    <a:lnTo>
                      <a:pt x="416" y="342"/>
                    </a:lnTo>
                    <a:lnTo>
                      <a:pt x="448" y="358"/>
                    </a:lnTo>
                    <a:lnTo>
                      <a:pt x="448" y="358"/>
                    </a:lnTo>
                    <a:lnTo>
                      <a:pt x="474" y="306"/>
                    </a:lnTo>
                    <a:lnTo>
                      <a:pt x="474" y="306"/>
                    </a:lnTo>
                    <a:lnTo>
                      <a:pt x="478" y="294"/>
                    </a:lnTo>
                    <a:lnTo>
                      <a:pt x="480" y="286"/>
                    </a:lnTo>
                    <a:lnTo>
                      <a:pt x="480" y="280"/>
                    </a:lnTo>
                    <a:lnTo>
                      <a:pt x="480" y="276"/>
                    </a:lnTo>
                    <a:lnTo>
                      <a:pt x="476" y="266"/>
                    </a:lnTo>
                    <a:lnTo>
                      <a:pt x="476" y="260"/>
                    </a:lnTo>
                    <a:lnTo>
                      <a:pt x="474" y="254"/>
                    </a:lnTo>
                    <a:lnTo>
                      <a:pt x="474" y="254"/>
                    </a:lnTo>
                    <a:lnTo>
                      <a:pt x="476" y="250"/>
                    </a:lnTo>
                    <a:lnTo>
                      <a:pt x="476" y="246"/>
                    </a:lnTo>
                    <a:lnTo>
                      <a:pt x="480" y="244"/>
                    </a:lnTo>
                    <a:lnTo>
                      <a:pt x="482" y="244"/>
                    </a:lnTo>
                    <a:lnTo>
                      <a:pt x="490" y="244"/>
                    </a:lnTo>
                    <a:lnTo>
                      <a:pt x="502" y="242"/>
                    </a:lnTo>
                    <a:lnTo>
                      <a:pt x="502" y="242"/>
                    </a:lnTo>
                    <a:lnTo>
                      <a:pt x="512" y="238"/>
                    </a:lnTo>
                    <a:lnTo>
                      <a:pt x="520" y="228"/>
                    </a:lnTo>
                    <a:lnTo>
                      <a:pt x="528" y="218"/>
                    </a:lnTo>
                    <a:lnTo>
                      <a:pt x="534" y="208"/>
                    </a:lnTo>
                    <a:lnTo>
                      <a:pt x="534" y="208"/>
                    </a:lnTo>
                    <a:lnTo>
                      <a:pt x="538" y="200"/>
                    </a:lnTo>
                    <a:lnTo>
                      <a:pt x="544" y="194"/>
                    </a:lnTo>
                    <a:lnTo>
                      <a:pt x="550" y="192"/>
                    </a:lnTo>
                    <a:lnTo>
                      <a:pt x="550" y="154"/>
                    </a:lnTo>
                    <a:lnTo>
                      <a:pt x="526" y="146"/>
                    </a:lnTo>
                    <a:close/>
                  </a:path>
                </a:pathLst>
              </a:custGeom>
              <a:solidFill>
                <a:schemeClr val="bg1">
                  <a:lumMod val="85000"/>
                </a:schemeClr>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25" name="Freeform 224">
                <a:extLst>
                  <a:ext uri="{FF2B5EF4-FFF2-40B4-BE49-F238E27FC236}">
                    <a16:creationId xmlns:a16="http://schemas.microsoft.com/office/drawing/2014/main" id="{8E960FDE-9F67-4130-96CA-B15D4DD9E53B}"/>
                  </a:ext>
                </a:extLst>
              </p:cNvPr>
              <p:cNvSpPr>
                <a:spLocks/>
              </p:cNvSpPr>
              <p:nvPr/>
            </p:nvSpPr>
            <p:spPr bwMode="auto">
              <a:xfrm>
                <a:off x="4973298" y="1988608"/>
                <a:ext cx="713106" cy="856735"/>
              </a:xfrm>
              <a:custGeom>
                <a:avLst/>
                <a:gdLst/>
                <a:ahLst/>
                <a:cxnLst>
                  <a:cxn ang="0">
                    <a:pos x="434" y="606"/>
                  </a:cxn>
                  <a:cxn ang="0">
                    <a:pos x="390" y="568"/>
                  </a:cxn>
                  <a:cxn ang="0">
                    <a:pos x="350" y="494"/>
                  </a:cxn>
                  <a:cxn ang="0">
                    <a:pos x="336" y="428"/>
                  </a:cxn>
                  <a:cxn ang="0">
                    <a:pos x="384" y="314"/>
                  </a:cxn>
                  <a:cxn ang="0">
                    <a:pos x="386" y="314"/>
                  </a:cxn>
                  <a:cxn ang="0">
                    <a:pos x="382" y="306"/>
                  </a:cxn>
                  <a:cxn ang="0">
                    <a:pos x="384" y="302"/>
                  </a:cxn>
                  <a:cxn ang="0">
                    <a:pos x="428" y="274"/>
                  </a:cxn>
                  <a:cxn ang="0">
                    <a:pos x="486" y="232"/>
                  </a:cxn>
                  <a:cxn ang="0">
                    <a:pos x="502" y="216"/>
                  </a:cxn>
                  <a:cxn ang="0">
                    <a:pos x="566" y="146"/>
                  </a:cxn>
                  <a:cxn ang="0">
                    <a:pos x="558" y="142"/>
                  </a:cxn>
                  <a:cxn ang="0">
                    <a:pos x="534" y="132"/>
                  </a:cxn>
                  <a:cxn ang="0">
                    <a:pos x="494" y="128"/>
                  </a:cxn>
                  <a:cxn ang="0">
                    <a:pos x="434" y="126"/>
                  </a:cxn>
                  <a:cxn ang="0">
                    <a:pos x="416" y="122"/>
                  </a:cxn>
                  <a:cxn ang="0">
                    <a:pos x="394" y="112"/>
                  </a:cxn>
                  <a:cxn ang="0">
                    <a:pos x="348" y="88"/>
                  </a:cxn>
                  <a:cxn ang="0">
                    <a:pos x="322" y="82"/>
                  </a:cxn>
                  <a:cxn ang="0">
                    <a:pos x="306" y="82"/>
                  </a:cxn>
                  <a:cxn ang="0">
                    <a:pos x="278" y="84"/>
                  </a:cxn>
                  <a:cxn ang="0">
                    <a:pos x="262" y="80"/>
                  </a:cxn>
                  <a:cxn ang="0">
                    <a:pos x="212" y="68"/>
                  </a:cxn>
                  <a:cxn ang="0">
                    <a:pos x="202" y="64"/>
                  </a:cxn>
                  <a:cxn ang="0">
                    <a:pos x="152" y="0"/>
                  </a:cxn>
                  <a:cxn ang="0">
                    <a:pos x="148" y="48"/>
                  </a:cxn>
                  <a:cxn ang="0">
                    <a:pos x="0" y="44"/>
                  </a:cxn>
                  <a:cxn ang="0">
                    <a:pos x="0" y="100"/>
                  </a:cxn>
                  <a:cxn ang="0">
                    <a:pos x="10" y="126"/>
                  </a:cxn>
                  <a:cxn ang="0">
                    <a:pos x="26" y="298"/>
                  </a:cxn>
                  <a:cxn ang="0">
                    <a:pos x="24" y="322"/>
                  </a:cxn>
                  <a:cxn ang="0">
                    <a:pos x="28" y="344"/>
                  </a:cxn>
                  <a:cxn ang="0">
                    <a:pos x="32" y="360"/>
                  </a:cxn>
                  <a:cxn ang="0">
                    <a:pos x="38" y="404"/>
                  </a:cxn>
                  <a:cxn ang="0">
                    <a:pos x="26" y="418"/>
                  </a:cxn>
                  <a:cxn ang="0">
                    <a:pos x="16" y="436"/>
                  </a:cxn>
                  <a:cxn ang="0">
                    <a:pos x="16" y="442"/>
                  </a:cxn>
                  <a:cxn ang="0">
                    <a:pos x="24" y="454"/>
                  </a:cxn>
                  <a:cxn ang="0">
                    <a:pos x="44" y="472"/>
                  </a:cxn>
                  <a:cxn ang="0">
                    <a:pos x="54" y="488"/>
                  </a:cxn>
                  <a:cxn ang="0">
                    <a:pos x="56" y="498"/>
                  </a:cxn>
                  <a:cxn ang="0">
                    <a:pos x="48" y="678"/>
                  </a:cxn>
                  <a:cxn ang="0">
                    <a:pos x="482" y="678"/>
                  </a:cxn>
                </a:cxnLst>
                <a:rect l="0" t="0" r="r" b="b"/>
                <a:pathLst>
                  <a:path w="566" h="680">
                    <a:moveTo>
                      <a:pt x="482" y="638"/>
                    </a:moveTo>
                    <a:lnTo>
                      <a:pt x="434" y="606"/>
                    </a:lnTo>
                    <a:lnTo>
                      <a:pt x="420" y="584"/>
                    </a:lnTo>
                    <a:lnTo>
                      <a:pt x="390" y="568"/>
                    </a:lnTo>
                    <a:lnTo>
                      <a:pt x="348" y="538"/>
                    </a:lnTo>
                    <a:lnTo>
                      <a:pt x="350" y="494"/>
                    </a:lnTo>
                    <a:lnTo>
                      <a:pt x="358" y="454"/>
                    </a:lnTo>
                    <a:lnTo>
                      <a:pt x="336" y="428"/>
                    </a:lnTo>
                    <a:lnTo>
                      <a:pt x="382" y="380"/>
                    </a:lnTo>
                    <a:lnTo>
                      <a:pt x="384" y="314"/>
                    </a:lnTo>
                    <a:lnTo>
                      <a:pt x="386" y="314"/>
                    </a:lnTo>
                    <a:lnTo>
                      <a:pt x="386" y="314"/>
                    </a:lnTo>
                    <a:lnTo>
                      <a:pt x="384" y="310"/>
                    </a:lnTo>
                    <a:lnTo>
                      <a:pt x="382" y="306"/>
                    </a:lnTo>
                    <a:lnTo>
                      <a:pt x="384" y="302"/>
                    </a:lnTo>
                    <a:lnTo>
                      <a:pt x="384" y="302"/>
                    </a:lnTo>
                    <a:lnTo>
                      <a:pt x="396" y="294"/>
                    </a:lnTo>
                    <a:lnTo>
                      <a:pt x="428" y="274"/>
                    </a:lnTo>
                    <a:lnTo>
                      <a:pt x="466" y="246"/>
                    </a:lnTo>
                    <a:lnTo>
                      <a:pt x="486" y="232"/>
                    </a:lnTo>
                    <a:lnTo>
                      <a:pt x="502" y="216"/>
                    </a:lnTo>
                    <a:lnTo>
                      <a:pt x="502" y="216"/>
                    </a:lnTo>
                    <a:lnTo>
                      <a:pt x="548" y="164"/>
                    </a:lnTo>
                    <a:lnTo>
                      <a:pt x="566" y="146"/>
                    </a:lnTo>
                    <a:lnTo>
                      <a:pt x="566" y="146"/>
                    </a:lnTo>
                    <a:lnTo>
                      <a:pt x="558" y="142"/>
                    </a:lnTo>
                    <a:lnTo>
                      <a:pt x="550" y="138"/>
                    </a:lnTo>
                    <a:lnTo>
                      <a:pt x="534" y="132"/>
                    </a:lnTo>
                    <a:lnTo>
                      <a:pt x="514" y="130"/>
                    </a:lnTo>
                    <a:lnTo>
                      <a:pt x="494" y="128"/>
                    </a:lnTo>
                    <a:lnTo>
                      <a:pt x="454" y="128"/>
                    </a:lnTo>
                    <a:lnTo>
                      <a:pt x="434" y="126"/>
                    </a:lnTo>
                    <a:lnTo>
                      <a:pt x="416" y="122"/>
                    </a:lnTo>
                    <a:lnTo>
                      <a:pt x="416" y="122"/>
                    </a:lnTo>
                    <a:lnTo>
                      <a:pt x="404" y="118"/>
                    </a:lnTo>
                    <a:lnTo>
                      <a:pt x="394" y="112"/>
                    </a:lnTo>
                    <a:lnTo>
                      <a:pt x="370" y="100"/>
                    </a:lnTo>
                    <a:lnTo>
                      <a:pt x="348" y="88"/>
                    </a:lnTo>
                    <a:lnTo>
                      <a:pt x="336" y="84"/>
                    </a:lnTo>
                    <a:lnTo>
                      <a:pt x="322" y="82"/>
                    </a:lnTo>
                    <a:lnTo>
                      <a:pt x="322" y="82"/>
                    </a:lnTo>
                    <a:lnTo>
                      <a:pt x="306" y="82"/>
                    </a:lnTo>
                    <a:lnTo>
                      <a:pt x="292" y="84"/>
                    </a:lnTo>
                    <a:lnTo>
                      <a:pt x="278" y="84"/>
                    </a:lnTo>
                    <a:lnTo>
                      <a:pt x="262" y="80"/>
                    </a:lnTo>
                    <a:lnTo>
                      <a:pt x="262" y="80"/>
                    </a:lnTo>
                    <a:lnTo>
                      <a:pt x="230" y="74"/>
                    </a:lnTo>
                    <a:lnTo>
                      <a:pt x="212" y="68"/>
                    </a:lnTo>
                    <a:lnTo>
                      <a:pt x="202" y="64"/>
                    </a:lnTo>
                    <a:lnTo>
                      <a:pt x="202" y="64"/>
                    </a:lnTo>
                    <a:lnTo>
                      <a:pt x="174" y="0"/>
                    </a:lnTo>
                    <a:lnTo>
                      <a:pt x="152" y="0"/>
                    </a:lnTo>
                    <a:lnTo>
                      <a:pt x="148" y="48"/>
                    </a:lnTo>
                    <a:lnTo>
                      <a:pt x="148" y="48"/>
                    </a:lnTo>
                    <a:lnTo>
                      <a:pt x="120" y="48"/>
                    </a:lnTo>
                    <a:lnTo>
                      <a:pt x="0" y="44"/>
                    </a:lnTo>
                    <a:lnTo>
                      <a:pt x="6" y="76"/>
                    </a:lnTo>
                    <a:lnTo>
                      <a:pt x="0" y="100"/>
                    </a:lnTo>
                    <a:lnTo>
                      <a:pt x="10" y="126"/>
                    </a:lnTo>
                    <a:lnTo>
                      <a:pt x="10" y="126"/>
                    </a:lnTo>
                    <a:lnTo>
                      <a:pt x="18" y="206"/>
                    </a:lnTo>
                    <a:lnTo>
                      <a:pt x="26" y="298"/>
                    </a:lnTo>
                    <a:lnTo>
                      <a:pt x="26" y="298"/>
                    </a:lnTo>
                    <a:lnTo>
                      <a:pt x="24" y="322"/>
                    </a:lnTo>
                    <a:lnTo>
                      <a:pt x="26" y="332"/>
                    </a:lnTo>
                    <a:lnTo>
                      <a:pt x="28" y="344"/>
                    </a:lnTo>
                    <a:lnTo>
                      <a:pt x="28" y="344"/>
                    </a:lnTo>
                    <a:lnTo>
                      <a:pt x="32" y="360"/>
                    </a:lnTo>
                    <a:lnTo>
                      <a:pt x="36" y="380"/>
                    </a:lnTo>
                    <a:lnTo>
                      <a:pt x="38" y="404"/>
                    </a:lnTo>
                    <a:lnTo>
                      <a:pt x="38" y="404"/>
                    </a:lnTo>
                    <a:lnTo>
                      <a:pt x="26" y="418"/>
                    </a:lnTo>
                    <a:lnTo>
                      <a:pt x="18" y="430"/>
                    </a:lnTo>
                    <a:lnTo>
                      <a:pt x="16" y="436"/>
                    </a:lnTo>
                    <a:lnTo>
                      <a:pt x="16" y="442"/>
                    </a:lnTo>
                    <a:lnTo>
                      <a:pt x="16" y="442"/>
                    </a:lnTo>
                    <a:lnTo>
                      <a:pt x="20" y="448"/>
                    </a:lnTo>
                    <a:lnTo>
                      <a:pt x="24" y="454"/>
                    </a:lnTo>
                    <a:lnTo>
                      <a:pt x="38" y="466"/>
                    </a:lnTo>
                    <a:lnTo>
                      <a:pt x="44" y="472"/>
                    </a:lnTo>
                    <a:lnTo>
                      <a:pt x="50" y="480"/>
                    </a:lnTo>
                    <a:lnTo>
                      <a:pt x="54" y="488"/>
                    </a:lnTo>
                    <a:lnTo>
                      <a:pt x="56" y="498"/>
                    </a:lnTo>
                    <a:lnTo>
                      <a:pt x="56" y="498"/>
                    </a:lnTo>
                    <a:lnTo>
                      <a:pt x="52" y="598"/>
                    </a:lnTo>
                    <a:lnTo>
                      <a:pt x="48" y="678"/>
                    </a:lnTo>
                    <a:lnTo>
                      <a:pt x="40" y="680"/>
                    </a:lnTo>
                    <a:lnTo>
                      <a:pt x="482" y="678"/>
                    </a:lnTo>
                    <a:lnTo>
                      <a:pt x="482" y="638"/>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grpSp>
            <p:nvGrpSpPr>
              <p:cNvPr id="226" name="Group 225">
                <a:extLst>
                  <a:ext uri="{FF2B5EF4-FFF2-40B4-BE49-F238E27FC236}">
                    <a16:creationId xmlns:a16="http://schemas.microsoft.com/office/drawing/2014/main" id="{5F5F502E-0DBB-4FE7-BC25-8B59BF974FAE}"/>
                  </a:ext>
                </a:extLst>
              </p:cNvPr>
              <p:cNvGrpSpPr/>
              <p:nvPr/>
            </p:nvGrpSpPr>
            <p:grpSpPr>
              <a:xfrm>
                <a:off x="1982501" y="4932487"/>
                <a:ext cx="1015484" cy="740824"/>
                <a:chOff x="4313108" y="5619653"/>
                <a:chExt cx="1015484" cy="740824"/>
              </a:xfrm>
              <a:grpFill/>
              <a:effectLst/>
            </p:grpSpPr>
            <p:sp>
              <p:nvSpPr>
                <p:cNvPr id="238" name="Freeform 237">
                  <a:extLst>
                    <a:ext uri="{FF2B5EF4-FFF2-40B4-BE49-F238E27FC236}">
                      <a16:creationId xmlns:a16="http://schemas.microsoft.com/office/drawing/2014/main" id="{45569472-8AB4-42F5-A5C3-4D9E83ED3ADF}"/>
                    </a:ext>
                  </a:extLst>
                </p:cNvPr>
                <p:cNvSpPr>
                  <a:spLocks/>
                </p:cNvSpPr>
                <p:nvPr/>
              </p:nvSpPr>
              <p:spPr bwMode="auto">
                <a:xfrm>
                  <a:off x="5096770" y="6058100"/>
                  <a:ext cx="231822" cy="302377"/>
                </a:xfrm>
                <a:custGeom>
                  <a:avLst/>
                  <a:gdLst/>
                  <a:ahLst/>
                  <a:cxnLst>
                    <a:cxn ang="0">
                      <a:pos x="182" y="132"/>
                    </a:cxn>
                    <a:cxn ang="0">
                      <a:pos x="168" y="120"/>
                    </a:cxn>
                    <a:cxn ang="0">
                      <a:pos x="158" y="112"/>
                    </a:cxn>
                    <a:cxn ang="0">
                      <a:pos x="156" y="106"/>
                    </a:cxn>
                    <a:cxn ang="0">
                      <a:pos x="150" y="94"/>
                    </a:cxn>
                    <a:cxn ang="0">
                      <a:pos x="144" y="96"/>
                    </a:cxn>
                    <a:cxn ang="0">
                      <a:pos x="140" y="96"/>
                    </a:cxn>
                    <a:cxn ang="0">
                      <a:pos x="140" y="92"/>
                    </a:cxn>
                    <a:cxn ang="0">
                      <a:pos x="140" y="82"/>
                    </a:cxn>
                    <a:cxn ang="0">
                      <a:pos x="140" y="72"/>
                    </a:cxn>
                    <a:cxn ang="0">
                      <a:pos x="138" y="68"/>
                    </a:cxn>
                    <a:cxn ang="0">
                      <a:pos x="116" y="46"/>
                    </a:cxn>
                    <a:cxn ang="0">
                      <a:pos x="104" y="40"/>
                    </a:cxn>
                    <a:cxn ang="0">
                      <a:pos x="72" y="30"/>
                    </a:cxn>
                    <a:cxn ang="0">
                      <a:pos x="64" y="24"/>
                    </a:cxn>
                    <a:cxn ang="0">
                      <a:pos x="54" y="14"/>
                    </a:cxn>
                    <a:cxn ang="0">
                      <a:pos x="34" y="0"/>
                    </a:cxn>
                    <a:cxn ang="0">
                      <a:pos x="22" y="4"/>
                    </a:cxn>
                    <a:cxn ang="0">
                      <a:pos x="20" y="10"/>
                    </a:cxn>
                    <a:cxn ang="0">
                      <a:pos x="22" y="24"/>
                    </a:cxn>
                    <a:cxn ang="0">
                      <a:pos x="26" y="56"/>
                    </a:cxn>
                    <a:cxn ang="0">
                      <a:pos x="22" y="70"/>
                    </a:cxn>
                    <a:cxn ang="0">
                      <a:pos x="14" y="72"/>
                    </a:cxn>
                    <a:cxn ang="0">
                      <a:pos x="8" y="72"/>
                    </a:cxn>
                    <a:cxn ang="0">
                      <a:pos x="2" y="78"/>
                    </a:cxn>
                    <a:cxn ang="0">
                      <a:pos x="0" y="94"/>
                    </a:cxn>
                    <a:cxn ang="0">
                      <a:pos x="10" y="132"/>
                    </a:cxn>
                    <a:cxn ang="0">
                      <a:pos x="18" y="150"/>
                    </a:cxn>
                    <a:cxn ang="0">
                      <a:pos x="20" y="164"/>
                    </a:cxn>
                    <a:cxn ang="0">
                      <a:pos x="16" y="196"/>
                    </a:cxn>
                    <a:cxn ang="0">
                      <a:pos x="18" y="208"/>
                    </a:cxn>
                    <a:cxn ang="0">
                      <a:pos x="24" y="216"/>
                    </a:cxn>
                    <a:cxn ang="0">
                      <a:pos x="44" y="232"/>
                    </a:cxn>
                    <a:cxn ang="0">
                      <a:pos x="52" y="240"/>
                    </a:cxn>
                    <a:cxn ang="0">
                      <a:pos x="58" y="228"/>
                    </a:cxn>
                    <a:cxn ang="0">
                      <a:pos x="98" y="188"/>
                    </a:cxn>
                    <a:cxn ang="0">
                      <a:pos x="112" y="176"/>
                    </a:cxn>
                    <a:cxn ang="0">
                      <a:pos x="128" y="172"/>
                    </a:cxn>
                    <a:cxn ang="0">
                      <a:pos x="168" y="154"/>
                    </a:cxn>
                    <a:cxn ang="0">
                      <a:pos x="182" y="144"/>
                    </a:cxn>
                    <a:cxn ang="0">
                      <a:pos x="184" y="136"/>
                    </a:cxn>
                    <a:cxn ang="0">
                      <a:pos x="182" y="132"/>
                    </a:cxn>
                    <a:cxn ang="0">
                      <a:pos x="182" y="132"/>
                    </a:cxn>
                  </a:cxnLst>
                  <a:rect l="0" t="0" r="r" b="b"/>
                  <a:pathLst>
                    <a:path w="184" h="240">
                      <a:moveTo>
                        <a:pt x="182" y="132"/>
                      </a:moveTo>
                      <a:lnTo>
                        <a:pt x="182" y="132"/>
                      </a:lnTo>
                      <a:lnTo>
                        <a:pt x="176" y="124"/>
                      </a:lnTo>
                      <a:lnTo>
                        <a:pt x="168" y="120"/>
                      </a:lnTo>
                      <a:lnTo>
                        <a:pt x="160" y="114"/>
                      </a:lnTo>
                      <a:lnTo>
                        <a:pt x="158" y="112"/>
                      </a:lnTo>
                      <a:lnTo>
                        <a:pt x="156" y="106"/>
                      </a:lnTo>
                      <a:lnTo>
                        <a:pt x="156" y="106"/>
                      </a:lnTo>
                      <a:lnTo>
                        <a:pt x="152" y="96"/>
                      </a:lnTo>
                      <a:lnTo>
                        <a:pt x="150" y="94"/>
                      </a:lnTo>
                      <a:lnTo>
                        <a:pt x="148" y="94"/>
                      </a:lnTo>
                      <a:lnTo>
                        <a:pt x="144" y="96"/>
                      </a:lnTo>
                      <a:lnTo>
                        <a:pt x="142" y="96"/>
                      </a:lnTo>
                      <a:lnTo>
                        <a:pt x="140" y="96"/>
                      </a:lnTo>
                      <a:lnTo>
                        <a:pt x="140" y="96"/>
                      </a:lnTo>
                      <a:lnTo>
                        <a:pt x="140" y="92"/>
                      </a:lnTo>
                      <a:lnTo>
                        <a:pt x="138" y="90"/>
                      </a:lnTo>
                      <a:lnTo>
                        <a:pt x="140" y="82"/>
                      </a:lnTo>
                      <a:lnTo>
                        <a:pt x="140" y="74"/>
                      </a:lnTo>
                      <a:lnTo>
                        <a:pt x="140" y="72"/>
                      </a:lnTo>
                      <a:lnTo>
                        <a:pt x="138" y="68"/>
                      </a:lnTo>
                      <a:lnTo>
                        <a:pt x="138" y="68"/>
                      </a:lnTo>
                      <a:lnTo>
                        <a:pt x="116" y="46"/>
                      </a:lnTo>
                      <a:lnTo>
                        <a:pt x="116" y="46"/>
                      </a:lnTo>
                      <a:lnTo>
                        <a:pt x="110" y="44"/>
                      </a:lnTo>
                      <a:lnTo>
                        <a:pt x="104" y="40"/>
                      </a:lnTo>
                      <a:lnTo>
                        <a:pt x="88" y="34"/>
                      </a:lnTo>
                      <a:lnTo>
                        <a:pt x="72" y="30"/>
                      </a:lnTo>
                      <a:lnTo>
                        <a:pt x="66" y="26"/>
                      </a:lnTo>
                      <a:lnTo>
                        <a:pt x="64" y="24"/>
                      </a:lnTo>
                      <a:lnTo>
                        <a:pt x="64" y="24"/>
                      </a:lnTo>
                      <a:lnTo>
                        <a:pt x="54" y="14"/>
                      </a:lnTo>
                      <a:lnTo>
                        <a:pt x="40" y="4"/>
                      </a:lnTo>
                      <a:lnTo>
                        <a:pt x="34" y="0"/>
                      </a:lnTo>
                      <a:lnTo>
                        <a:pt x="26" y="0"/>
                      </a:lnTo>
                      <a:lnTo>
                        <a:pt x="22" y="4"/>
                      </a:lnTo>
                      <a:lnTo>
                        <a:pt x="20" y="10"/>
                      </a:lnTo>
                      <a:lnTo>
                        <a:pt x="20" y="10"/>
                      </a:lnTo>
                      <a:lnTo>
                        <a:pt x="20" y="16"/>
                      </a:lnTo>
                      <a:lnTo>
                        <a:pt x="22" y="24"/>
                      </a:lnTo>
                      <a:lnTo>
                        <a:pt x="26" y="46"/>
                      </a:lnTo>
                      <a:lnTo>
                        <a:pt x="26" y="56"/>
                      </a:lnTo>
                      <a:lnTo>
                        <a:pt x="26" y="64"/>
                      </a:lnTo>
                      <a:lnTo>
                        <a:pt x="22" y="70"/>
                      </a:lnTo>
                      <a:lnTo>
                        <a:pt x="18" y="72"/>
                      </a:lnTo>
                      <a:lnTo>
                        <a:pt x="14" y="72"/>
                      </a:lnTo>
                      <a:lnTo>
                        <a:pt x="14" y="72"/>
                      </a:lnTo>
                      <a:lnTo>
                        <a:pt x="8" y="72"/>
                      </a:lnTo>
                      <a:lnTo>
                        <a:pt x="4" y="74"/>
                      </a:lnTo>
                      <a:lnTo>
                        <a:pt x="2" y="78"/>
                      </a:lnTo>
                      <a:lnTo>
                        <a:pt x="0" y="82"/>
                      </a:lnTo>
                      <a:lnTo>
                        <a:pt x="0" y="94"/>
                      </a:lnTo>
                      <a:lnTo>
                        <a:pt x="2" y="106"/>
                      </a:lnTo>
                      <a:lnTo>
                        <a:pt x="10" y="132"/>
                      </a:lnTo>
                      <a:lnTo>
                        <a:pt x="18" y="150"/>
                      </a:lnTo>
                      <a:lnTo>
                        <a:pt x="18" y="150"/>
                      </a:lnTo>
                      <a:lnTo>
                        <a:pt x="20" y="156"/>
                      </a:lnTo>
                      <a:lnTo>
                        <a:pt x="20" y="164"/>
                      </a:lnTo>
                      <a:lnTo>
                        <a:pt x="18" y="180"/>
                      </a:lnTo>
                      <a:lnTo>
                        <a:pt x="16" y="196"/>
                      </a:lnTo>
                      <a:lnTo>
                        <a:pt x="16" y="202"/>
                      </a:lnTo>
                      <a:lnTo>
                        <a:pt x="18" y="208"/>
                      </a:lnTo>
                      <a:lnTo>
                        <a:pt x="18" y="208"/>
                      </a:lnTo>
                      <a:lnTo>
                        <a:pt x="24" y="216"/>
                      </a:lnTo>
                      <a:lnTo>
                        <a:pt x="34" y="224"/>
                      </a:lnTo>
                      <a:lnTo>
                        <a:pt x="44" y="232"/>
                      </a:lnTo>
                      <a:lnTo>
                        <a:pt x="52" y="240"/>
                      </a:lnTo>
                      <a:lnTo>
                        <a:pt x="52" y="240"/>
                      </a:lnTo>
                      <a:lnTo>
                        <a:pt x="54" y="236"/>
                      </a:lnTo>
                      <a:lnTo>
                        <a:pt x="58" y="228"/>
                      </a:lnTo>
                      <a:lnTo>
                        <a:pt x="76" y="208"/>
                      </a:lnTo>
                      <a:lnTo>
                        <a:pt x="98" y="188"/>
                      </a:lnTo>
                      <a:lnTo>
                        <a:pt x="106" y="180"/>
                      </a:lnTo>
                      <a:lnTo>
                        <a:pt x="112" y="176"/>
                      </a:lnTo>
                      <a:lnTo>
                        <a:pt x="112" y="176"/>
                      </a:lnTo>
                      <a:lnTo>
                        <a:pt x="128" y="172"/>
                      </a:lnTo>
                      <a:lnTo>
                        <a:pt x="156" y="160"/>
                      </a:lnTo>
                      <a:lnTo>
                        <a:pt x="168" y="154"/>
                      </a:lnTo>
                      <a:lnTo>
                        <a:pt x="178" y="146"/>
                      </a:lnTo>
                      <a:lnTo>
                        <a:pt x="182" y="144"/>
                      </a:lnTo>
                      <a:lnTo>
                        <a:pt x="184" y="140"/>
                      </a:lnTo>
                      <a:lnTo>
                        <a:pt x="184" y="136"/>
                      </a:lnTo>
                      <a:lnTo>
                        <a:pt x="182" y="132"/>
                      </a:lnTo>
                      <a:lnTo>
                        <a:pt x="182" y="132"/>
                      </a:lnTo>
                      <a:lnTo>
                        <a:pt x="182" y="132"/>
                      </a:lnTo>
                      <a:lnTo>
                        <a:pt x="182" y="132"/>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39" name="Freeform 238">
                  <a:extLst>
                    <a:ext uri="{FF2B5EF4-FFF2-40B4-BE49-F238E27FC236}">
                      <a16:creationId xmlns:a16="http://schemas.microsoft.com/office/drawing/2014/main" id="{B02715A4-ADC2-4D6B-B1DF-AA2CF6350D89}"/>
                    </a:ext>
                  </a:extLst>
                </p:cNvPr>
                <p:cNvSpPr>
                  <a:spLocks/>
                </p:cNvSpPr>
                <p:nvPr/>
              </p:nvSpPr>
              <p:spPr bwMode="auto">
                <a:xfrm>
                  <a:off x="4859907" y="5843916"/>
                  <a:ext cx="110872" cy="40317"/>
                </a:xfrm>
                <a:custGeom>
                  <a:avLst/>
                  <a:gdLst/>
                  <a:ahLst/>
                  <a:cxnLst>
                    <a:cxn ang="0">
                      <a:pos x="88" y="10"/>
                    </a:cxn>
                    <a:cxn ang="0">
                      <a:pos x="88" y="10"/>
                    </a:cxn>
                    <a:cxn ang="0">
                      <a:pos x="88" y="10"/>
                    </a:cxn>
                    <a:cxn ang="0">
                      <a:pos x="88" y="10"/>
                    </a:cxn>
                    <a:cxn ang="0">
                      <a:pos x="72" y="6"/>
                    </a:cxn>
                    <a:cxn ang="0">
                      <a:pos x="56" y="2"/>
                    </a:cxn>
                    <a:cxn ang="0">
                      <a:pos x="56" y="2"/>
                    </a:cxn>
                    <a:cxn ang="0">
                      <a:pos x="40" y="2"/>
                    </a:cxn>
                    <a:cxn ang="0">
                      <a:pos x="22" y="2"/>
                    </a:cxn>
                    <a:cxn ang="0">
                      <a:pos x="22" y="2"/>
                    </a:cxn>
                    <a:cxn ang="0">
                      <a:pos x="12" y="0"/>
                    </a:cxn>
                    <a:cxn ang="0">
                      <a:pos x="6" y="0"/>
                    </a:cxn>
                    <a:cxn ang="0">
                      <a:pos x="2" y="2"/>
                    </a:cxn>
                    <a:cxn ang="0">
                      <a:pos x="2" y="2"/>
                    </a:cxn>
                    <a:cxn ang="0">
                      <a:pos x="0" y="8"/>
                    </a:cxn>
                    <a:cxn ang="0">
                      <a:pos x="0" y="14"/>
                    </a:cxn>
                    <a:cxn ang="0">
                      <a:pos x="0" y="14"/>
                    </a:cxn>
                    <a:cxn ang="0">
                      <a:pos x="2" y="18"/>
                    </a:cxn>
                    <a:cxn ang="0">
                      <a:pos x="6" y="22"/>
                    </a:cxn>
                    <a:cxn ang="0">
                      <a:pos x="14" y="24"/>
                    </a:cxn>
                    <a:cxn ang="0">
                      <a:pos x="22" y="22"/>
                    </a:cxn>
                    <a:cxn ang="0">
                      <a:pos x="30" y="20"/>
                    </a:cxn>
                    <a:cxn ang="0">
                      <a:pos x="30" y="20"/>
                    </a:cxn>
                    <a:cxn ang="0">
                      <a:pos x="34" y="20"/>
                    </a:cxn>
                    <a:cxn ang="0">
                      <a:pos x="38" y="22"/>
                    </a:cxn>
                    <a:cxn ang="0">
                      <a:pos x="46" y="26"/>
                    </a:cxn>
                    <a:cxn ang="0">
                      <a:pos x="56" y="32"/>
                    </a:cxn>
                    <a:cxn ang="0">
                      <a:pos x="60" y="32"/>
                    </a:cxn>
                    <a:cxn ang="0">
                      <a:pos x="64" y="32"/>
                    </a:cxn>
                    <a:cxn ang="0">
                      <a:pos x="64" y="32"/>
                    </a:cxn>
                    <a:cxn ang="0">
                      <a:pos x="78" y="22"/>
                    </a:cxn>
                    <a:cxn ang="0">
                      <a:pos x="86" y="14"/>
                    </a:cxn>
                    <a:cxn ang="0">
                      <a:pos x="88" y="12"/>
                    </a:cxn>
                    <a:cxn ang="0">
                      <a:pos x="88" y="10"/>
                    </a:cxn>
                    <a:cxn ang="0">
                      <a:pos x="88" y="10"/>
                    </a:cxn>
                  </a:cxnLst>
                  <a:rect l="0" t="0" r="r" b="b"/>
                  <a:pathLst>
                    <a:path w="88" h="32">
                      <a:moveTo>
                        <a:pt x="88" y="10"/>
                      </a:moveTo>
                      <a:lnTo>
                        <a:pt x="88" y="10"/>
                      </a:lnTo>
                      <a:lnTo>
                        <a:pt x="88" y="10"/>
                      </a:lnTo>
                      <a:lnTo>
                        <a:pt x="88" y="10"/>
                      </a:lnTo>
                      <a:lnTo>
                        <a:pt x="72" y="6"/>
                      </a:lnTo>
                      <a:lnTo>
                        <a:pt x="56" y="2"/>
                      </a:lnTo>
                      <a:lnTo>
                        <a:pt x="56" y="2"/>
                      </a:lnTo>
                      <a:lnTo>
                        <a:pt x="40" y="2"/>
                      </a:lnTo>
                      <a:lnTo>
                        <a:pt x="22" y="2"/>
                      </a:lnTo>
                      <a:lnTo>
                        <a:pt x="22" y="2"/>
                      </a:lnTo>
                      <a:lnTo>
                        <a:pt x="12" y="0"/>
                      </a:lnTo>
                      <a:lnTo>
                        <a:pt x="6" y="0"/>
                      </a:lnTo>
                      <a:lnTo>
                        <a:pt x="2" y="2"/>
                      </a:lnTo>
                      <a:lnTo>
                        <a:pt x="2" y="2"/>
                      </a:lnTo>
                      <a:lnTo>
                        <a:pt x="0" y="8"/>
                      </a:lnTo>
                      <a:lnTo>
                        <a:pt x="0" y="14"/>
                      </a:lnTo>
                      <a:lnTo>
                        <a:pt x="0" y="14"/>
                      </a:lnTo>
                      <a:lnTo>
                        <a:pt x="2" y="18"/>
                      </a:lnTo>
                      <a:lnTo>
                        <a:pt x="6" y="22"/>
                      </a:lnTo>
                      <a:lnTo>
                        <a:pt x="14" y="24"/>
                      </a:lnTo>
                      <a:lnTo>
                        <a:pt x="22" y="22"/>
                      </a:lnTo>
                      <a:lnTo>
                        <a:pt x="30" y="20"/>
                      </a:lnTo>
                      <a:lnTo>
                        <a:pt x="30" y="20"/>
                      </a:lnTo>
                      <a:lnTo>
                        <a:pt x="34" y="20"/>
                      </a:lnTo>
                      <a:lnTo>
                        <a:pt x="38" y="22"/>
                      </a:lnTo>
                      <a:lnTo>
                        <a:pt x="46" y="26"/>
                      </a:lnTo>
                      <a:lnTo>
                        <a:pt x="56" y="32"/>
                      </a:lnTo>
                      <a:lnTo>
                        <a:pt x="60" y="32"/>
                      </a:lnTo>
                      <a:lnTo>
                        <a:pt x="64" y="32"/>
                      </a:lnTo>
                      <a:lnTo>
                        <a:pt x="64" y="32"/>
                      </a:lnTo>
                      <a:lnTo>
                        <a:pt x="78" y="22"/>
                      </a:lnTo>
                      <a:lnTo>
                        <a:pt x="86" y="14"/>
                      </a:lnTo>
                      <a:lnTo>
                        <a:pt x="88" y="12"/>
                      </a:lnTo>
                      <a:lnTo>
                        <a:pt x="88" y="10"/>
                      </a:lnTo>
                      <a:lnTo>
                        <a:pt x="88" y="10"/>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40" name="Freeform 239">
                  <a:extLst>
                    <a:ext uri="{FF2B5EF4-FFF2-40B4-BE49-F238E27FC236}">
                      <a16:creationId xmlns:a16="http://schemas.microsoft.com/office/drawing/2014/main" id="{21D61469-66DC-4D4A-BD61-D763598326DE}"/>
                    </a:ext>
                  </a:extLst>
                </p:cNvPr>
                <p:cNvSpPr>
                  <a:spLocks/>
                </p:cNvSpPr>
                <p:nvPr/>
              </p:nvSpPr>
              <p:spPr bwMode="auto">
                <a:xfrm>
                  <a:off x="4907783" y="5909431"/>
                  <a:ext cx="42837" cy="45357"/>
                </a:xfrm>
                <a:custGeom>
                  <a:avLst/>
                  <a:gdLst/>
                  <a:ahLst/>
                  <a:cxnLst>
                    <a:cxn ang="0">
                      <a:pos x="34" y="16"/>
                    </a:cxn>
                    <a:cxn ang="0">
                      <a:pos x="34" y="16"/>
                    </a:cxn>
                    <a:cxn ang="0">
                      <a:pos x="28" y="8"/>
                    </a:cxn>
                    <a:cxn ang="0">
                      <a:pos x="22" y="4"/>
                    </a:cxn>
                    <a:cxn ang="0">
                      <a:pos x="14" y="0"/>
                    </a:cxn>
                    <a:cxn ang="0">
                      <a:pos x="4" y="0"/>
                    </a:cxn>
                    <a:cxn ang="0">
                      <a:pos x="4" y="0"/>
                    </a:cxn>
                    <a:cxn ang="0">
                      <a:pos x="0" y="2"/>
                    </a:cxn>
                    <a:cxn ang="0">
                      <a:pos x="0" y="4"/>
                    </a:cxn>
                    <a:cxn ang="0">
                      <a:pos x="0" y="6"/>
                    </a:cxn>
                    <a:cxn ang="0">
                      <a:pos x="0" y="10"/>
                    </a:cxn>
                    <a:cxn ang="0">
                      <a:pos x="6" y="18"/>
                    </a:cxn>
                    <a:cxn ang="0">
                      <a:pos x="8" y="24"/>
                    </a:cxn>
                    <a:cxn ang="0">
                      <a:pos x="8" y="24"/>
                    </a:cxn>
                    <a:cxn ang="0">
                      <a:pos x="10" y="30"/>
                    </a:cxn>
                    <a:cxn ang="0">
                      <a:pos x="14" y="34"/>
                    </a:cxn>
                    <a:cxn ang="0">
                      <a:pos x="18" y="36"/>
                    </a:cxn>
                    <a:cxn ang="0">
                      <a:pos x="24" y="34"/>
                    </a:cxn>
                    <a:cxn ang="0">
                      <a:pos x="28" y="30"/>
                    </a:cxn>
                    <a:cxn ang="0">
                      <a:pos x="32" y="26"/>
                    </a:cxn>
                    <a:cxn ang="0">
                      <a:pos x="34" y="22"/>
                    </a:cxn>
                    <a:cxn ang="0">
                      <a:pos x="34" y="16"/>
                    </a:cxn>
                    <a:cxn ang="0">
                      <a:pos x="34" y="16"/>
                    </a:cxn>
                    <a:cxn ang="0">
                      <a:pos x="34" y="16"/>
                    </a:cxn>
                    <a:cxn ang="0">
                      <a:pos x="34" y="16"/>
                    </a:cxn>
                  </a:cxnLst>
                  <a:rect l="0" t="0" r="r" b="b"/>
                  <a:pathLst>
                    <a:path w="34" h="36">
                      <a:moveTo>
                        <a:pt x="34" y="16"/>
                      </a:moveTo>
                      <a:lnTo>
                        <a:pt x="34" y="16"/>
                      </a:lnTo>
                      <a:lnTo>
                        <a:pt x="28" y="8"/>
                      </a:lnTo>
                      <a:lnTo>
                        <a:pt x="22" y="4"/>
                      </a:lnTo>
                      <a:lnTo>
                        <a:pt x="14" y="0"/>
                      </a:lnTo>
                      <a:lnTo>
                        <a:pt x="4" y="0"/>
                      </a:lnTo>
                      <a:lnTo>
                        <a:pt x="4" y="0"/>
                      </a:lnTo>
                      <a:lnTo>
                        <a:pt x="0" y="2"/>
                      </a:lnTo>
                      <a:lnTo>
                        <a:pt x="0" y="4"/>
                      </a:lnTo>
                      <a:lnTo>
                        <a:pt x="0" y="6"/>
                      </a:lnTo>
                      <a:lnTo>
                        <a:pt x="0" y="10"/>
                      </a:lnTo>
                      <a:lnTo>
                        <a:pt x="6" y="18"/>
                      </a:lnTo>
                      <a:lnTo>
                        <a:pt x="8" y="24"/>
                      </a:lnTo>
                      <a:lnTo>
                        <a:pt x="8" y="24"/>
                      </a:lnTo>
                      <a:lnTo>
                        <a:pt x="10" y="30"/>
                      </a:lnTo>
                      <a:lnTo>
                        <a:pt x="14" y="34"/>
                      </a:lnTo>
                      <a:lnTo>
                        <a:pt x="18" y="36"/>
                      </a:lnTo>
                      <a:lnTo>
                        <a:pt x="24" y="34"/>
                      </a:lnTo>
                      <a:lnTo>
                        <a:pt x="28" y="30"/>
                      </a:lnTo>
                      <a:lnTo>
                        <a:pt x="32" y="26"/>
                      </a:lnTo>
                      <a:lnTo>
                        <a:pt x="34" y="22"/>
                      </a:lnTo>
                      <a:lnTo>
                        <a:pt x="34" y="16"/>
                      </a:lnTo>
                      <a:lnTo>
                        <a:pt x="34" y="16"/>
                      </a:lnTo>
                      <a:lnTo>
                        <a:pt x="34" y="16"/>
                      </a:lnTo>
                      <a:lnTo>
                        <a:pt x="34" y="16"/>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41" name="Freeform 240">
                  <a:extLst>
                    <a:ext uri="{FF2B5EF4-FFF2-40B4-BE49-F238E27FC236}">
                      <a16:creationId xmlns:a16="http://schemas.microsoft.com/office/drawing/2014/main" id="{B35A755A-E248-4AA0-A3E1-41888C32F821}"/>
                    </a:ext>
                  </a:extLst>
                </p:cNvPr>
                <p:cNvSpPr>
                  <a:spLocks/>
                </p:cNvSpPr>
                <p:nvPr/>
              </p:nvSpPr>
              <p:spPr bwMode="auto">
                <a:xfrm>
                  <a:off x="4973298" y="5886753"/>
                  <a:ext cx="131030" cy="103312"/>
                </a:xfrm>
                <a:custGeom>
                  <a:avLst/>
                  <a:gdLst/>
                  <a:ahLst/>
                  <a:cxnLst>
                    <a:cxn ang="0">
                      <a:pos x="96" y="66"/>
                    </a:cxn>
                    <a:cxn ang="0">
                      <a:pos x="96" y="66"/>
                    </a:cxn>
                    <a:cxn ang="0">
                      <a:pos x="100" y="60"/>
                    </a:cxn>
                    <a:cxn ang="0">
                      <a:pos x="104" y="54"/>
                    </a:cxn>
                    <a:cxn ang="0">
                      <a:pos x="104" y="48"/>
                    </a:cxn>
                    <a:cxn ang="0">
                      <a:pos x="102" y="44"/>
                    </a:cxn>
                    <a:cxn ang="0">
                      <a:pos x="100" y="40"/>
                    </a:cxn>
                    <a:cxn ang="0">
                      <a:pos x="94" y="36"/>
                    </a:cxn>
                    <a:cxn ang="0">
                      <a:pos x="82" y="30"/>
                    </a:cxn>
                    <a:cxn ang="0">
                      <a:pos x="82" y="30"/>
                    </a:cxn>
                    <a:cxn ang="0">
                      <a:pos x="76" y="26"/>
                    </a:cxn>
                    <a:cxn ang="0">
                      <a:pos x="72" y="22"/>
                    </a:cxn>
                    <a:cxn ang="0">
                      <a:pos x="68" y="18"/>
                    </a:cxn>
                    <a:cxn ang="0">
                      <a:pos x="64" y="16"/>
                    </a:cxn>
                    <a:cxn ang="0">
                      <a:pos x="64" y="16"/>
                    </a:cxn>
                    <a:cxn ang="0">
                      <a:pos x="56" y="18"/>
                    </a:cxn>
                    <a:cxn ang="0">
                      <a:pos x="48" y="20"/>
                    </a:cxn>
                    <a:cxn ang="0">
                      <a:pos x="42" y="24"/>
                    </a:cxn>
                    <a:cxn ang="0">
                      <a:pos x="34" y="24"/>
                    </a:cxn>
                    <a:cxn ang="0">
                      <a:pos x="34" y="24"/>
                    </a:cxn>
                    <a:cxn ang="0">
                      <a:pos x="30" y="22"/>
                    </a:cxn>
                    <a:cxn ang="0">
                      <a:pos x="26" y="20"/>
                    </a:cxn>
                    <a:cxn ang="0">
                      <a:pos x="22" y="10"/>
                    </a:cxn>
                    <a:cxn ang="0">
                      <a:pos x="22" y="6"/>
                    </a:cxn>
                    <a:cxn ang="0">
                      <a:pos x="18" y="2"/>
                    </a:cxn>
                    <a:cxn ang="0">
                      <a:pos x="16" y="0"/>
                    </a:cxn>
                    <a:cxn ang="0">
                      <a:pos x="10" y="0"/>
                    </a:cxn>
                    <a:cxn ang="0">
                      <a:pos x="10" y="0"/>
                    </a:cxn>
                    <a:cxn ang="0">
                      <a:pos x="4" y="4"/>
                    </a:cxn>
                    <a:cxn ang="0">
                      <a:pos x="2" y="8"/>
                    </a:cxn>
                    <a:cxn ang="0">
                      <a:pos x="0" y="14"/>
                    </a:cxn>
                    <a:cxn ang="0">
                      <a:pos x="2" y="22"/>
                    </a:cxn>
                    <a:cxn ang="0">
                      <a:pos x="4" y="30"/>
                    </a:cxn>
                    <a:cxn ang="0">
                      <a:pos x="8" y="36"/>
                    </a:cxn>
                    <a:cxn ang="0">
                      <a:pos x="14" y="40"/>
                    </a:cxn>
                    <a:cxn ang="0">
                      <a:pos x="20" y="42"/>
                    </a:cxn>
                    <a:cxn ang="0">
                      <a:pos x="20" y="42"/>
                    </a:cxn>
                    <a:cxn ang="0">
                      <a:pos x="26" y="44"/>
                    </a:cxn>
                    <a:cxn ang="0">
                      <a:pos x="30" y="50"/>
                    </a:cxn>
                    <a:cxn ang="0">
                      <a:pos x="36" y="64"/>
                    </a:cxn>
                    <a:cxn ang="0">
                      <a:pos x="42" y="78"/>
                    </a:cxn>
                    <a:cxn ang="0">
                      <a:pos x="46" y="82"/>
                    </a:cxn>
                    <a:cxn ang="0">
                      <a:pos x="50" y="80"/>
                    </a:cxn>
                    <a:cxn ang="0">
                      <a:pos x="50" y="80"/>
                    </a:cxn>
                    <a:cxn ang="0">
                      <a:pos x="54" y="78"/>
                    </a:cxn>
                    <a:cxn ang="0">
                      <a:pos x="60" y="76"/>
                    </a:cxn>
                    <a:cxn ang="0">
                      <a:pos x="74" y="74"/>
                    </a:cxn>
                    <a:cxn ang="0">
                      <a:pos x="86" y="72"/>
                    </a:cxn>
                    <a:cxn ang="0">
                      <a:pos x="92" y="70"/>
                    </a:cxn>
                    <a:cxn ang="0">
                      <a:pos x="96" y="66"/>
                    </a:cxn>
                    <a:cxn ang="0">
                      <a:pos x="96" y="66"/>
                    </a:cxn>
                    <a:cxn ang="0">
                      <a:pos x="96" y="66"/>
                    </a:cxn>
                    <a:cxn ang="0">
                      <a:pos x="96" y="66"/>
                    </a:cxn>
                  </a:cxnLst>
                  <a:rect l="0" t="0" r="r" b="b"/>
                  <a:pathLst>
                    <a:path w="104" h="82">
                      <a:moveTo>
                        <a:pt x="96" y="66"/>
                      </a:moveTo>
                      <a:lnTo>
                        <a:pt x="96" y="66"/>
                      </a:lnTo>
                      <a:lnTo>
                        <a:pt x="100" y="60"/>
                      </a:lnTo>
                      <a:lnTo>
                        <a:pt x="104" y="54"/>
                      </a:lnTo>
                      <a:lnTo>
                        <a:pt x="104" y="48"/>
                      </a:lnTo>
                      <a:lnTo>
                        <a:pt x="102" y="44"/>
                      </a:lnTo>
                      <a:lnTo>
                        <a:pt x="100" y="40"/>
                      </a:lnTo>
                      <a:lnTo>
                        <a:pt x="94" y="36"/>
                      </a:lnTo>
                      <a:lnTo>
                        <a:pt x="82" y="30"/>
                      </a:lnTo>
                      <a:lnTo>
                        <a:pt x="82" y="30"/>
                      </a:lnTo>
                      <a:lnTo>
                        <a:pt x="76" y="26"/>
                      </a:lnTo>
                      <a:lnTo>
                        <a:pt x="72" y="22"/>
                      </a:lnTo>
                      <a:lnTo>
                        <a:pt x="68" y="18"/>
                      </a:lnTo>
                      <a:lnTo>
                        <a:pt x="64" y="16"/>
                      </a:lnTo>
                      <a:lnTo>
                        <a:pt x="64" y="16"/>
                      </a:lnTo>
                      <a:lnTo>
                        <a:pt x="56" y="18"/>
                      </a:lnTo>
                      <a:lnTo>
                        <a:pt x="48" y="20"/>
                      </a:lnTo>
                      <a:lnTo>
                        <a:pt x="42" y="24"/>
                      </a:lnTo>
                      <a:lnTo>
                        <a:pt x="34" y="24"/>
                      </a:lnTo>
                      <a:lnTo>
                        <a:pt x="34" y="24"/>
                      </a:lnTo>
                      <a:lnTo>
                        <a:pt x="30" y="22"/>
                      </a:lnTo>
                      <a:lnTo>
                        <a:pt x="26" y="20"/>
                      </a:lnTo>
                      <a:lnTo>
                        <a:pt x="22" y="10"/>
                      </a:lnTo>
                      <a:lnTo>
                        <a:pt x="22" y="6"/>
                      </a:lnTo>
                      <a:lnTo>
                        <a:pt x="18" y="2"/>
                      </a:lnTo>
                      <a:lnTo>
                        <a:pt x="16" y="0"/>
                      </a:lnTo>
                      <a:lnTo>
                        <a:pt x="10" y="0"/>
                      </a:lnTo>
                      <a:lnTo>
                        <a:pt x="10" y="0"/>
                      </a:lnTo>
                      <a:lnTo>
                        <a:pt x="4" y="4"/>
                      </a:lnTo>
                      <a:lnTo>
                        <a:pt x="2" y="8"/>
                      </a:lnTo>
                      <a:lnTo>
                        <a:pt x="0" y="14"/>
                      </a:lnTo>
                      <a:lnTo>
                        <a:pt x="2" y="22"/>
                      </a:lnTo>
                      <a:lnTo>
                        <a:pt x="4" y="30"/>
                      </a:lnTo>
                      <a:lnTo>
                        <a:pt x="8" y="36"/>
                      </a:lnTo>
                      <a:lnTo>
                        <a:pt x="14" y="40"/>
                      </a:lnTo>
                      <a:lnTo>
                        <a:pt x="20" y="42"/>
                      </a:lnTo>
                      <a:lnTo>
                        <a:pt x="20" y="42"/>
                      </a:lnTo>
                      <a:lnTo>
                        <a:pt x="26" y="44"/>
                      </a:lnTo>
                      <a:lnTo>
                        <a:pt x="30" y="50"/>
                      </a:lnTo>
                      <a:lnTo>
                        <a:pt x="36" y="64"/>
                      </a:lnTo>
                      <a:lnTo>
                        <a:pt x="42" y="78"/>
                      </a:lnTo>
                      <a:lnTo>
                        <a:pt x="46" y="82"/>
                      </a:lnTo>
                      <a:lnTo>
                        <a:pt x="50" y="80"/>
                      </a:lnTo>
                      <a:lnTo>
                        <a:pt x="50" y="80"/>
                      </a:lnTo>
                      <a:lnTo>
                        <a:pt x="54" y="78"/>
                      </a:lnTo>
                      <a:lnTo>
                        <a:pt x="60" y="76"/>
                      </a:lnTo>
                      <a:lnTo>
                        <a:pt x="74" y="74"/>
                      </a:lnTo>
                      <a:lnTo>
                        <a:pt x="86" y="72"/>
                      </a:lnTo>
                      <a:lnTo>
                        <a:pt x="92" y="70"/>
                      </a:lnTo>
                      <a:lnTo>
                        <a:pt x="96" y="66"/>
                      </a:lnTo>
                      <a:lnTo>
                        <a:pt x="96" y="66"/>
                      </a:lnTo>
                      <a:lnTo>
                        <a:pt x="96" y="66"/>
                      </a:lnTo>
                      <a:lnTo>
                        <a:pt x="96" y="66"/>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42" name="Freeform 241">
                  <a:extLst>
                    <a:ext uri="{FF2B5EF4-FFF2-40B4-BE49-F238E27FC236}">
                      <a16:creationId xmlns:a16="http://schemas.microsoft.com/office/drawing/2014/main" id="{5CF3EA8A-1426-4CB0-A547-643AF7CBE00D}"/>
                    </a:ext>
                  </a:extLst>
                </p:cNvPr>
                <p:cNvSpPr>
                  <a:spLocks/>
                </p:cNvSpPr>
                <p:nvPr/>
              </p:nvSpPr>
              <p:spPr bwMode="auto">
                <a:xfrm>
                  <a:off x="4973298" y="5982506"/>
                  <a:ext cx="27718" cy="22678"/>
                </a:xfrm>
                <a:custGeom>
                  <a:avLst/>
                  <a:gdLst/>
                  <a:ahLst/>
                  <a:cxnLst>
                    <a:cxn ang="0">
                      <a:pos x="22" y="12"/>
                    </a:cxn>
                    <a:cxn ang="0">
                      <a:pos x="22" y="12"/>
                    </a:cxn>
                    <a:cxn ang="0">
                      <a:pos x="22" y="4"/>
                    </a:cxn>
                    <a:cxn ang="0">
                      <a:pos x="22" y="2"/>
                    </a:cxn>
                    <a:cxn ang="0">
                      <a:pos x="20" y="0"/>
                    </a:cxn>
                    <a:cxn ang="0">
                      <a:pos x="20" y="0"/>
                    </a:cxn>
                    <a:cxn ang="0">
                      <a:pos x="14" y="2"/>
                    </a:cxn>
                    <a:cxn ang="0">
                      <a:pos x="8" y="6"/>
                    </a:cxn>
                    <a:cxn ang="0">
                      <a:pos x="2" y="12"/>
                    </a:cxn>
                    <a:cxn ang="0">
                      <a:pos x="0" y="14"/>
                    </a:cxn>
                    <a:cxn ang="0">
                      <a:pos x="0" y="16"/>
                    </a:cxn>
                    <a:cxn ang="0">
                      <a:pos x="0" y="16"/>
                    </a:cxn>
                    <a:cxn ang="0">
                      <a:pos x="6" y="18"/>
                    </a:cxn>
                    <a:cxn ang="0">
                      <a:pos x="10" y="18"/>
                    </a:cxn>
                    <a:cxn ang="0">
                      <a:pos x="16" y="16"/>
                    </a:cxn>
                    <a:cxn ang="0">
                      <a:pos x="20" y="14"/>
                    </a:cxn>
                    <a:cxn ang="0">
                      <a:pos x="20" y="14"/>
                    </a:cxn>
                    <a:cxn ang="0">
                      <a:pos x="22" y="12"/>
                    </a:cxn>
                    <a:cxn ang="0">
                      <a:pos x="22" y="12"/>
                    </a:cxn>
                  </a:cxnLst>
                  <a:rect l="0" t="0" r="r" b="b"/>
                  <a:pathLst>
                    <a:path w="22" h="18">
                      <a:moveTo>
                        <a:pt x="22" y="12"/>
                      </a:moveTo>
                      <a:lnTo>
                        <a:pt x="22" y="12"/>
                      </a:lnTo>
                      <a:lnTo>
                        <a:pt x="22" y="4"/>
                      </a:lnTo>
                      <a:lnTo>
                        <a:pt x="22" y="2"/>
                      </a:lnTo>
                      <a:lnTo>
                        <a:pt x="20" y="0"/>
                      </a:lnTo>
                      <a:lnTo>
                        <a:pt x="20" y="0"/>
                      </a:lnTo>
                      <a:lnTo>
                        <a:pt x="14" y="2"/>
                      </a:lnTo>
                      <a:lnTo>
                        <a:pt x="8" y="6"/>
                      </a:lnTo>
                      <a:lnTo>
                        <a:pt x="2" y="12"/>
                      </a:lnTo>
                      <a:lnTo>
                        <a:pt x="0" y="14"/>
                      </a:lnTo>
                      <a:lnTo>
                        <a:pt x="0" y="16"/>
                      </a:lnTo>
                      <a:lnTo>
                        <a:pt x="0" y="16"/>
                      </a:lnTo>
                      <a:lnTo>
                        <a:pt x="6" y="18"/>
                      </a:lnTo>
                      <a:lnTo>
                        <a:pt x="10" y="18"/>
                      </a:lnTo>
                      <a:lnTo>
                        <a:pt x="16" y="16"/>
                      </a:lnTo>
                      <a:lnTo>
                        <a:pt x="20" y="14"/>
                      </a:lnTo>
                      <a:lnTo>
                        <a:pt x="20" y="14"/>
                      </a:lnTo>
                      <a:lnTo>
                        <a:pt x="22" y="12"/>
                      </a:lnTo>
                      <a:lnTo>
                        <a:pt x="22" y="12"/>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43" name="Freeform 242">
                  <a:extLst>
                    <a:ext uri="{FF2B5EF4-FFF2-40B4-BE49-F238E27FC236}">
                      <a16:creationId xmlns:a16="http://schemas.microsoft.com/office/drawing/2014/main" id="{D898FAF8-9A58-452A-B1AF-509EF5229E21}"/>
                    </a:ext>
                  </a:extLst>
                </p:cNvPr>
                <p:cNvSpPr>
                  <a:spLocks/>
                </p:cNvSpPr>
                <p:nvPr/>
              </p:nvSpPr>
              <p:spPr bwMode="auto">
                <a:xfrm>
                  <a:off x="4313108" y="5672569"/>
                  <a:ext cx="35277" cy="50396"/>
                </a:xfrm>
                <a:custGeom>
                  <a:avLst/>
                  <a:gdLst/>
                  <a:ahLst/>
                  <a:cxnLst>
                    <a:cxn ang="0">
                      <a:pos x="28" y="0"/>
                    </a:cxn>
                    <a:cxn ang="0">
                      <a:pos x="28" y="0"/>
                    </a:cxn>
                    <a:cxn ang="0">
                      <a:pos x="26" y="0"/>
                    </a:cxn>
                    <a:cxn ang="0">
                      <a:pos x="24" y="0"/>
                    </a:cxn>
                    <a:cxn ang="0">
                      <a:pos x="20" y="2"/>
                    </a:cxn>
                    <a:cxn ang="0">
                      <a:pos x="14" y="8"/>
                    </a:cxn>
                    <a:cxn ang="0">
                      <a:pos x="6" y="16"/>
                    </a:cxn>
                    <a:cxn ang="0">
                      <a:pos x="2" y="24"/>
                    </a:cxn>
                    <a:cxn ang="0">
                      <a:pos x="0" y="30"/>
                    </a:cxn>
                    <a:cxn ang="0">
                      <a:pos x="0" y="36"/>
                    </a:cxn>
                    <a:cxn ang="0">
                      <a:pos x="2" y="38"/>
                    </a:cxn>
                    <a:cxn ang="0">
                      <a:pos x="6" y="40"/>
                    </a:cxn>
                    <a:cxn ang="0">
                      <a:pos x="6" y="40"/>
                    </a:cxn>
                    <a:cxn ang="0">
                      <a:pos x="18" y="22"/>
                    </a:cxn>
                    <a:cxn ang="0">
                      <a:pos x="26" y="10"/>
                    </a:cxn>
                    <a:cxn ang="0">
                      <a:pos x="28" y="4"/>
                    </a:cxn>
                    <a:cxn ang="0">
                      <a:pos x="28" y="0"/>
                    </a:cxn>
                    <a:cxn ang="0">
                      <a:pos x="28" y="0"/>
                    </a:cxn>
                    <a:cxn ang="0">
                      <a:pos x="28" y="0"/>
                    </a:cxn>
                    <a:cxn ang="0">
                      <a:pos x="28" y="0"/>
                    </a:cxn>
                  </a:cxnLst>
                  <a:rect l="0" t="0" r="r" b="b"/>
                  <a:pathLst>
                    <a:path w="28" h="40">
                      <a:moveTo>
                        <a:pt x="28" y="0"/>
                      </a:moveTo>
                      <a:lnTo>
                        <a:pt x="28" y="0"/>
                      </a:lnTo>
                      <a:lnTo>
                        <a:pt x="26" y="0"/>
                      </a:lnTo>
                      <a:lnTo>
                        <a:pt x="24" y="0"/>
                      </a:lnTo>
                      <a:lnTo>
                        <a:pt x="20" y="2"/>
                      </a:lnTo>
                      <a:lnTo>
                        <a:pt x="14" y="8"/>
                      </a:lnTo>
                      <a:lnTo>
                        <a:pt x="6" y="16"/>
                      </a:lnTo>
                      <a:lnTo>
                        <a:pt x="2" y="24"/>
                      </a:lnTo>
                      <a:lnTo>
                        <a:pt x="0" y="30"/>
                      </a:lnTo>
                      <a:lnTo>
                        <a:pt x="0" y="36"/>
                      </a:lnTo>
                      <a:lnTo>
                        <a:pt x="2" y="38"/>
                      </a:lnTo>
                      <a:lnTo>
                        <a:pt x="6" y="40"/>
                      </a:lnTo>
                      <a:lnTo>
                        <a:pt x="6" y="40"/>
                      </a:lnTo>
                      <a:lnTo>
                        <a:pt x="18" y="22"/>
                      </a:lnTo>
                      <a:lnTo>
                        <a:pt x="26" y="10"/>
                      </a:lnTo>
                      <a:lnTo>
                        <a:pt x="28" y="4"/>
                      </a:lnTo>
                      <a:lnTo>
                        <a:pt x="28" y="0"/>
                      </a:lnTo>
                      <a:lnTo>
                        <a:pt x="28" y="0"/>
                      </a:lnTo>
                      <a:lnTo>
                        <a:pt x="28" y="0"/>
                      </a:lnTo>
                      <a:lnTo>
                        <a:pt x="28" y="0"/>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44" name="Freeform 243">
                  <a:extLst>
                    <a:ext uri="{FF2B5EF4-FFF2-40B4-BE49-F238E27FC236}">
                      <a16:creationId xmlns:a16="http://schemas.microsoft.com/office/drawing/2014/main" id="{E6440D80-2F32-4F8E-900F-942C98873794}"/>
                    </a:ext>
                  </a:extLst>
                </p:cNvPr>
                <p:cNvSpPr>
                  <a:spLocks/>
                </p:cNvSpPr>
                <p:nvPr/>
              </p:nvSpPr>
              <p:spPr bwMode="auto">
                <a:xfrm>
                  <a:off x="4393742" y="5619653"/>
                  <a:ext cx="95753" cy="75594"/>
                </a:xfrm>
                <a:custGeom>
                  <a:avLst/>
                  <a:gdLst/>
                  <a:ahLst/>
                  <a:cxnLst>
                    <a:cxn ang="0">
                      <a:pos x="76" y="16"/>
                    </a:cxn>
                    <a:cxn ang="0">
                      <a:pos x="76" y="16"/>
                    </a:cxn>
                    <a:cxn ang="0">
                      <a:pos x="76" y="16"/>
                    </a:cxn>
                    <a:cxn ang="0">
                      <a:pos x="76" y="16"/>
                    </a:cxn>
                    <a:cxn ang="0">
                      <a:pos x="70" y="10"/>
                    </a:cxn>
                    <a:cxn ang="0">
                      <a:pos x="64" y="4"/>
                    </a:cxn>
                    <a:cxn ang="0">
                      <a:pos x="56" y="0"/>
                    </a:cxn>
                    <a:cxn ang="0">
                      <a:pos x="52" y="0"/>
                    </a:cxn>
                    <a:cxn ang="0">
                      <a:pos x="46" y="2"/>
                    </a:cxn>
                    <a:cxn ang="0">
                      <a:pos x="46" y="2"/>
                    </a:cxn>
                    <a:cxn ang="0">
                      <a:pos x="38" y="4"/>
                    </a:cxn>
                    <a:cxn ang="0">
                      <a:pos x="20" y="12"/>
                    </a:cxn>
                    <a:cxn ang="0">
                      <a:pos x="10" y="16"/>
                    </a:cxn>
                    <a:cxn ang="0">
                      <a:pos x="4" y="22"/>
                    </a:cxn>
                    <a:cxn ang="0">
                      <a:pos x="0" y="30"/>
                    </a:cxn>
                    <a:cxn ang="0">
                      <a:pos x="0" y="34"/>
                    </a:cxn>
                    <a:cxn ang="0">
                      <a:pos x="2" y="38"/>
                    </a:cxn>
                    <a:cxn ang="0">
                      <a:pos x="2" y="38"/>
                    </a:cxn>
                    <a:cxn ang="0">
                      <a:pos x="10" y="48"/>
                    </a:cxn>
                    <a:cxn ang="0">
                      <a:pos x="20" y="56"/>
                    </a:cxn>
                    <a:cxn ang="0">
                      <a:pos x="32" y="60"/>
                    </a:cxn>
                    <a:cxn ang="0">
                      <a:pos x="44" y="60"/>
                    </a:cxn>
                    <a:cxn ang="0">
                      <a:pos x="44" y="60"/>
                    </a:cxn>
                    <a:cxn ang="0">
                      <a:pos x="54" y="58"/>
                    </a:cxn>
                    <a:cxn ang="0">
                      <a:pos x="62" y="54"/>
                    </a:cxn>
                    <a:cxn ang="0">
                      <a:pos x="62" y="54"/>
                    </a:cxn>
                    <a:cxn ang="0">
                      <a:pos x="68" y="50"/>
                    </a:cxn>
                    <a:cxn ang="0">
                      <a:pos x="70" y="44"/>
                    </a:cxn>
                    <a:cxn ang="0">
                      <a:pos x="72" y="32"/>
                    </a:cxn>
                    <a:cxn ang="0">
                      <a:pos x="72" y="32"/>
                    </a:cxn>
                    <a:cxn ang="0">
                      <a:pos x="74" y="24"/>
                    </a:cxn>
                    <a:cxn ang="0">
                      <a:pos x="76" y="18"/>
                    </a:cxn>
                    <a:cxn ang="0">
                      <a:pos x="76" y="16"/>
                    </a:cxn>
                    <a:cxn ang="0">
                      <a:pos x="76" y="16"/>
                    </a:cxn>
                  </a:cxnLst>
                  <a:rect l="0" t="0" r="r" b="b"/>
                  <a:pathLst>
                    <a:path w="76" h="60">
                      <a:moveTo>
                        <a:pt x="76" y="16"/>
                      </a:moveTo>
                      <a:lnTo>
                        <a:pt x="76" y="16"/>
                      </a:lnTo>
                      <a:lnTo>
                        <a:pt x="76" y="16"/>
                      </a:lnTo>
                      <a:lnTo>
                        <a:pt x="76" y="16"/>
                      </a:lnTo>
                      <a:lnTo>
                        <a:pt x="70" y="10"/>
                      </a:lnTo>
                      <a:lnTo>
                        <a:pt x="64" y="4"/>
                      </a:lnTo>
                      <a:lnTo>
                        <a:pt x="56" y="0"/>
                      </a:lnTo>
                      <a:lnTo>
                        <a:pt x="52" y="0"/>
                      </a:lnTo>
                      <a:lnTo>
                        <a:pt x="46" y="2"/>
                      </a:lnTo>
                      <a:lnTo>
                        <a:pt x="46" y="2"/>
                      </a:lnTo>
                      <a:lnTo>
                        <a:pt x="38" y="4"/>
                      </a:lnTo>
                      <a:lnTo>
                        <a:pt x="20" y="12"/>
                      </a:lnTo>
                      <a:lnTo>
                        <a:pt x="10" y="16"/>
                      </a:lnTo>
                      <a:lnTo>
                        <a:pt x="4" y="22"/>
                      </a:lnTo>
                      <a:lnTo>
                        <a:pt x="0" y="30"/>
                      </a:lnTo>
                      <a:lnTo>
                        <a:pt x="0" y="34"/>
                      </a:lnTo>
                      <a:lnTo>
                        <a:pt x="2" y="38"/>
                      </a:lnTo>
                      <a:lnTo>
                        <a:pt x="2" y="38"/>
                      </a:lnTo>
                      <a:lnTo>
                        <a:pt x="10" y="48"/>
                      </a:lnTo>
                      <a:lnTo>
                        <a:pt x="20" y="56"/>
                      </a:lnTo>
                      <a:lnTo>
                        <a:pt x="32" y="60"/>
                      </a:lnTo>
                      <a:lnTo>
                        <a:pt x="44" y="60"/>
                      </a:lnTo>
                      <a:lnTo>
                        <a:pt x="44" y="60"/>
                      </a:lnTo>
                      <a:lnTo>
                        <a:pt x="54" y="58"/>
                      </a:lnTo>
                      <a:lnTo>
                        <a:pt x="62" y="54"/>
                      </a:lnTo>
                      <a:lnTo>
                        <a:pt x="62" y="54"/>
                      </a:lnTo>
                      <a:lnTo>
                        <a:pt x="68" y="50"/>
                      </a:lnTo>
                      <a:lnTo>
                        <a:pt x="70" y="44"/>
                      </a:lnTo>
                      <a:lnTo>
                        <a:pt x="72" y="32"/>
                      </a:lnTo>
                      <a:lnTo>
                        <a:pt x="72" y="32"/>
                      </a:lnTo>
                      <a:lnTo>
                        <a:pt x="74" y="24"/>
                      </a:lnTo>
                      <a:lnTo>
                        <a:pt x="76" y="18"/>
                      </a:lnTo>
                      <a:lnTo>
                        <a:pt x="76" y="16"/>
                      </a:lnTo>
                      <a:lnTo>
                        <a:pt x="76" y="16"/>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45" name="Freeform 244">
                  <a:extLst>
                    <a:ext uri="{FF2B5EF4-FFF2-40B4-BE49-F238E27FC236}">
                      <a16:creationId xmlns:a16="http://schemas.microsoft.com/office/drawing/2014/main" id="{AF7FB6BC-5079-40AA-B59F-2C799983AE37}"/>
                    </a:ext>
                  </a:extLst>
                </p:cNvPr>
                <p:cNvSpPr>
                  <a:spLocks/>
                </p:cNvSpPr>
                <p:nvPr/>
              </p:nvSpPr>
              <p:spPr bwMode="auto">
                <a:xfrm>
                  <a:off x="4678481" y="5738084"/>
                  <a:ext cx="113391" cy="98273"/>
                </a:xfrm>
                <a:custGeom>
                  <a:avLst/>
                  <a:gdLst/>
                  <a:ahLst/>
                  <a:cxnLst>
                    <a:cxn ang="0">
                      <a:pos x="90" y="68"/>
                    </a:cxn>
                    <a:cxn ang="0">
                      <a:pos x="90" y="68"/>
                    </a:cxn>
                    <a:cxn ang="0">
                      <a:pos x="84" y="58"/>
                    </a:cxn>
                    <a:cxn ang="0">
                      <a:pos x="84" y="52"/>
                    </a:cxn>
                    <a:cxn ang="0">
                      <a:pos x="82" y="46"/>
                    </a:cxn>
                    <a:cxn ang="0">
                      <a:pos x="76" y="44"/>
                    </a:cxn>
                    <a:cxn ang="0">
                      <a:pos x="70" y="44"/>
                    </a:cxn>
                    <a:cxn ang="0">
                      <a:pos x="66" y="42"/>
                    </a:cxn>
                    <a:cxn ang="0">
                      <a:pos x="64" y="36"/>
                    </a:cxn>
                    <a:cxn ang="0">
                      <a:pos x="58" y="22"/>
                    </a:cxn>
                    <a:cxn ang="0">
                      <a:pos x="54" y="10"/>
                    </a:cxn>
                    <a:cxn ang="0">
                      <a:pos x="54" y="8"/>
                    </a:cxn>
                    <a:cxn ang="0">
                      <a:pos x="48" y="0"/>
                    </a:cxn>
                    <a:cxn ang="0">
                      <a:pos x="40" y="0"/>
                    </a:cxn>
                    <a:cxn ang="0">
                      <a:pos x="36" y="4"/>
                    </a:cxn>
                    <a:cxn ang="0">
                      <a:pos x="24" y="18"/>
                    </a:cxn>
                    <a:cxn ang="0">
                      <a:pos x="20" y="20"/>
                    </a:cxn>
                    <a:cxn ang="0">
                      <a:pos x="4" y="20"/>
                    </a:cxn>
                    <a:cxn ang="0">
                      <a:pos x="0" y="22"/>
                    </a:cxn>
                    <a:cxn ang="0">
                      <a:pos x="2" y="34"/>
                    </a:cxn>
                    <a:cxn ang="0">
                      <a:pos x="10" y="46"/>
                    </a:cxn>
                    <a:cxn ang="0">
                      <a:pos x="24" y="64"/>
                    </a:cxn>
                    <a:cxn ang="0">
                      <a:pos x="32" y="70"/>
                    </a:cxn>
                    <a:cxn ang="0">
                      <a:pos x="38" y="72"/>
                    </a:cxn>
                    <a:cxn ang="0">
                      <a:pos x="40" y="68"/>
                    </a:cxn>
                    <a:cxn ang="0">
                      <a:pos x="42" y="64"/>
                    </a:cxn>
                    <a:cxn ang="0">
                      <a:pos x="46" y="62"/>
                    </a:cxn>
                    <a:cxn ang="0">
                      <a:pos x="52" y="64"/>
                    </a:cxn>
                    <a:cxn ang="0">
                      <a:pos x="74" y="74"/>
                    </a:cxn>
                    <a:cxn ang="0">
                      <a:pos x="86" y="78"/>
                    </a:cxn>
                    <a:cxn ang="0">
                      <a:pos x="90" y="74"/>
                    </a:cxn>
                    <a:cxn ang="0">
                      <a:pos x="90" y="68"/>
                    </a:cxn>
                  </a:cxnLst>
                  <a:rect l="0" t="0" r="r" b="b"/>
                  <a:pathLst>
                    <a:path w="90" h="78">
                      <a:moveTo>
                        <a:pt x="90" y="68"/>
                      </a:moveTo>
                      <a:lnTo>
                        <a:pt x="90" y="68"/>
                      </a:lnTo>
                      <a:lnTo>
                        <a:pt x="90" y="68"/>
                      </a:lnTo>
                      <a:lnTo>
                        <a:pt x="90" y="68"/>
                      </a:lnTo>
                      <a:lnTo>
                        <a:pt x="86" y="64"/>
                      </a:lnTo>
                      <a:lnTo>
                        <a:pt x="84" y="58"/>
                      </a:lnTo>
                      <a:lnTo>
                        <a:pt x="84" y="58"/>
                      </a:lnTo>
                      <a:lnTo>
                        <a:pt x="84" y="52"/>
                      </a:lnTo>
                      <a:lnTo>
                        <a:pt x="82" y="46"/>
                      </a:lnTo>
                      <a:lnTo>
                        <a:pt x="82" y="46"/>
                      </a:lnTo>
                      <a:lnTo>
                        <a:pt x="80" y="44"/>
                      </a:lnTo>
                      <a:lnTo>
                        <a:pt x="76" y="44"/>
                      </a:lnTo>
                      <a:lnTo>
                        <a:pt x="74" y="46"/>
                      </a:lnTo>
                      <a:lnTo>
                        <a:pt x="70" y="44"/>
                      </a:lnTo>
                      <a:lnTo>
                        <a:pt x="70" y="44"/>
                      </a:lnTo>
                      <a:lnTo>
                        <a:pt x="66" y="42"/>
                      </a:lnTo>
                      <a:lnTo>
                        <a:pt x="64" y="36"/>
                      </a:lnTo>
                      <a:lnTo>
                        <a:pt x="64" y="36"/>
                      </a:lnTo>
                      <a:lnTo>
                        <a:pt x="58" y="22"/>
                      </a:lnTo>
                      <a:lnTo>
                        <a:pt x="58" y="22"/>
                      </a:lnTo>
                      <a:lnTo>
                        <a:pt x="54" y="16"/>
                      </a:lnTo>
                      <a:lnTo>
                        <a:pt x="54" y="10"/>
                      </a:lnTo>
                      <a:lnTo>
                        <a:pt x="54" y="10"/>
                      </a:lnTo>
                      <a:lnTo>
                        <a:pt x="54" y="8"/>
                      </a:lnTo>
                      <a:lnTo>
                        <a:pt x="54" y="4"/>
                      </a:lnTo>
                      <a:lnTo>
                        <a:pt x="48" y="0"/>
                      </a:lnTo>
                      <a:lnTo>
                        <a:pt x="42" y="0"/>
                      </a:lnTo>
                      <a:lnTo>
                        <a:pt x="40" y="0"/>
                      </a:lnTo>
                      <a:lnTo>
                        <a:pt x="36" y="4"/>
                      </a:lnTo>
                      <a:lnTo>
                        <a:pt x="36" y="4"/>
                      </a:lnTo>
                      <a:lnTo>
                        <a:pt x="30" y="12"/>
                      </a:lnTo>
                      <a:lnTo>
                        <a:pt x="24" y="18"/>
                      </a:lnTo>
                      <a:lnTo>
                        <a:pt x="24" y="18"/>
                      </a:lnTo>
                      <a:lnTo>
                        <a:pt x="20" y="20"/>
                      </a:lnTo>
                      <a:lnTo>
                        <a:pt x="12" y="20"/>
                      </a:lnTo>
                      <a:lnTo>
                        <a:pt x="4" y="20"/>
                      </a:lnTo>
                      <a:lnTo>
                        <a:pt x="0" y="22"/>
                      </a:lnTo>
                      <a:lnTo>
                        <a:pt x="0" y="22"/>
                      </a:lnTo>
                      <a:lnTo>
                        <a:pt x="0" y="28"/>
                      </a:lnTo>
                      <a:lnTo>
                        <a:pt x="2" y="34"/>
                      </a:lnTo>
                      <a:lnTo>
                        <a:pt x="10" y="46"/>
                      </a:lnTo>
                      <a:lnTo>
                        <a:pt x="10" y="46"/>
                      </a:lnTo>
                      <a:lnTo>
                        <a:pt x="18" y="58"/>
                      </a:lnTo>
                      <a:lnTo>
                        <a:pt x="24" y="64"/>
                      </a:lnTo>
                      <a:lnTo>
                        <a:pt x="32" y="70"/>
                      </a:lnTo>
                      <a:lnTo>
                        <a:pt x="32" y="70"/>
                      </a:lnTo>
                      <a:lnTo>
                        <a:pt x="34" y="72"/>
                      </a:lnTo>
                      <a:lnTo>
                        <a:pt x="38" y="72"/>
                      </a:lnTo>
                      <a:lnTo>
                        <a:pt x="38" y="72"/>
                      </a:lnTo>
                      <a:lnTo>
                        <a:pt x="40" y="68"/>
                      </a:lnTo>
                      <a:lnTo>
                        <a:pt x="40" y="66"/>
                      </a:lnTo>
                      <a:lnTo>
                        <a:pt x="42" y="64"/>
                      </a:lnTo>
                      <a:lnTo>
                        <a:pt x="42" y="64"/>
                      </a:lnTo>
                      <a:lnTo>
                        <a:pt x="46" y="62"/>
                      </a:lnTo>
                      <a:lnTo>
                        <a:pt x="52" y="64"/>
                      </a:lnTo>
                      <a:lnTo>
                        <a:pt x="52" y="64"/>
                      </a:lnTo>
                      <a:lnTo>
                        <a:pt x="74" y="74"/>
                      </a:lnTo>
                      <a:lnTo>
                        <a:pt x="74" y="74"/>
                      </a:lnTo>
                      <a:lnTo>
                        <a:pt x="78" y="76"/>
                      </a:lnTo>
                      <a:lnTo>
                        <a:pt x="86" y="78"/>
                      </a:lnTo>
                      <a:lnTo>
                        <a:pt x="86" y="78"/>
                      </a:lnTo>
                      <a:lnTo>
                        <a:pt x="90" y="74"/>
                      </a:lnTo>
                      <a:lnTo>
                        <a:pt x="90" y="72"/>
                      </a:lnTo>
                      <a:lnTo>
                        <a:pt x="90" y="68"/>
                      </a:lnTo>
                      <a:lnTo>
                        <a:pt x="90" y="68"/>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grpSp>
          <p:sp>
            <p:nvSpPr>
              <p:cNvPr id="227" name="Freeform 226">
                <a:extLst>
                  <a:ext uri="{FF2B5EF4-FFF2-40B4-BE49-F238E27FC236}">
                    <a16:creationId xmlns:a16="http://schemas.microsoft.com/office/drawing/2014/main" id="{F7C230B6-40AA-4C3D-A70F-723DE58114EE}"/>
                  </a:ext>
                </a:extLst>
              </p:cNvPr>
              <p:cNvSpPr>
                <a:spLocks/>
              </p:cNvSpPr>
              <p:nvPr/>
            </p:nvSpPr>
            <p:spPr bwMode="auto">
              <a:xfrm>
                <a:off x="2614757" y="5428148"/>
                <a:ext cx="75594" cy="78114"/>
              </a:xfrm>
              <a:custGeom>
                <a:avLst/>
                <a:gdLst/>
                <a:ahLst/>
                <a:cxnLst>
                  <a:cxn ang="0">
                    <a:pos x="12" y="26"/>
                  </a:cxn>
                  <a:cxn ang="0">
                    <a:pos x="18" y="28"/>
                  </a:cxn>
                  <a:cxn ang="0">
                    <a:pos x="22" y="32"/>
                  </a:cxn>
                  <a:cxn ang="0">
                    <a:pos x="24" y="38"/>
                  </a:cxn>
                  <a:cxn ang="0">
                    <a:pos x="28" y="50"/>
                  </a:cxn>
                  <a:cxn ang="0">
                    <a:pos x="32" y="52"/>
                  </a:cxn>
                  <a:cxn ang="0">
                    <a:pos x="34" y="54"/>
                  </a:cxn>
                  <a:cxn ang="0">
                    <a:pos x="34" y="58"/>
                  </a:cxn>
                  <a:cxn ang="0">
                    <a:pos x="36" y="60"/>
                  </a:cxn>
                  <a:cxn ang="0">
                    <a:pos x="38" y="60"/>
                  </a:cxn>
                  <a:cxn ang="0">
                    <a:pos x="46" y="54"/>
                  </a:cxn>
                  <a:cxn ang="0">
                    <a:pos x="54" y="62"/>
                  </a:cxn>
                  <a:cxn ang="0">
                    <a:pos x="58" y="58"/>
                  </a:cxn>
                  <a:cxn ang="0">
                    <a:pos x="60" y="52"/>
                  </a:cxn>
                  <a:cxn ang="0">
                    <a:pos x="56" y="48"/>
                  </a:cxn>
                  <a:cxn ang="0">
                    <a:pos x="50" y="48"/>
                  </a:cxn>
                  <a:cxn ang="0">
                    <a:pos x="46" y="46"/>
                  </a:cxn>
                  <a:cxn ang="0">
                    <a:pos x="46" y="40"/>
                  </a:cxn>
                  <a:cxn ang="0">
                    <a:pos x="42" y="34"/>
                  </a:cxn>
                  <a:cxn ang="0">
                    <a:pos x="40" y="28"/>
                  </a:cxn>
                  <a:cxn ang="0">
                    <a:pos x="38" y="22"/>
                  </a:cxn>
                  <a:cxn ang="0">
                    <a:pos x="36" y="18"/>
                  </a:cxn>
                  <a:cxn ang="0">
                    <a:pos x="30" y="16"/>
                  </a:cxn>
                  <a:cxn ang="0">
                    <a:pos x="22" y="18"/>
                  </a:cxn>
                  <a:cxn ang="0">
                    <a:pos x="16" y="10"/>
                  </a:cxn>
                  <a:cxn ang="0">
                    <a:pos x="12" y="6"/>
                  </a:cxn>
                  <a:cxn ang="0">
                    <a:pos x="10" y="0"/>
                  </a:cxn>
                  <a:cxn ang="0">
                    <a:pos x="8" y="2"/>
                  </a:cxn>
                  <a:cxn ang="0">
                    <a:pos x="6" y="4"/>
                  </a:cxn>
                  <a:cxn ang="0">
                    <a:pos x="2" y="8"/>
                  </a:cxn>
                  <a:cxn ang="0">
                    <a:pos x="0" y="12"/>
                  </a:cxn>
                  <a:cxn ang="0">
                    <a:pos x="0" y="22"/>
                  </a:cxn>
                  <a:cxn ang="0">
                    <a:pos x="4" y="28"/>
                  </a:cxn>
                  <a:cxn ang="0">
                    <a:pos x="12" y="26"/>
                  </a:cxn>
                </a:cxnLst>
                <a:rect l="0" t="0" r="r" b="b"/>
                <a:pathLst>
                  <a:path w="60" h="62">
                    <a:moveTo>
                      <a:pt x="12" y="26"/>
                    </a:moveTo>
                    <a:lnTo>
                      <a:pt x="12" y="26"/>
                    </a:lnTo>
                    <a:lnTo>
                      <a:pt x="14" y="26"/>
                    </a:lnTo>
                    <a:lnTo>
                      <a:pt x="18" y="28"/>
                    </a:lnTo>
                    <a:lnTo>
                      <a:pt x="22" y="32"/>
                    </a:lnTo>
                    <a:lnTo>
                      <a:pt x="22" y="32"/>
                    </a:lnTo>
                    <a:lnTo>
                      <a:pt x="24" y="38"/>
                    </a:lnTo>
                    <a:lnTo>
                      <a:pt x="24" y="38"/>
                    </a:lnTo>
                    <a:lnTo>
                      <a:pt x="28" y="50"/>
                    </a:lnTo>
                    <a:lnTo>
                      <a:pt x="28" y="50"/>
                    </a:lnTo>
                    <a:lnTo>
                      <a:pt x="32" y="52"/>
                    </a:lnTo>
                    <a:lnTo>
                      <a:pt x="32" y="52"/>
                    </a:lnTo>
                    <a:lnTo>
                      <a:pt x="34" y="54"/>
                    </a:lnTo>
                    <a:lnTo>
                      <a:pt x="34" y="54"/>
                    </a:lnTo>
                    <a:lnTo>
                      <a:pt x="34" y="54"/>
                    </a:lnTo>
                    <a:lnTo>
                      <a:pt x="34" y="58"/>
                    </a:lnTo>
                    <a:lnTo>
                      <a:pt x="34" y="58"/>
                    </a:lnTo>
                    <a:lnTo>
                      <a:pt x="36" y="60"/>
                    </a:lnTo>
                    <a:lnTo>
                      <a:pt x="38" y="60"/>
                    </a:lnTo>
                    <a:lnTo>
                      <a:pt x="38" y="60"/>
                    </a:lnTo>
                    <a:lnTo>
                      <a:pt x="46" y="54"/>
                    </a:lnTo>
                    <a:lnTo>
                      <a:pt x="46" y="54"/>
                    </a:lnTo>
                    <a:lnTo>
                      <a:pt x="54" y="62"/>
                    </a:lnTo>
                    <a:lnTo>
                      <a:pt x="54" y="62"/>
                    </a:lnTo>
                    <a:lnTo>
                      <a:pt x="58" y="58"/>
                    </a:lnTo>
                    <a:lnTo>
                      <a:pt x="58" y="58"/>
                    </a:lnTo>
                    <a:lnTo>
                      <a:pt x="60" y="56"/>
                    </a:lnTo>
                    <a:lnTo>
                      <a:pt x="60" y="52"/>
                    </a:lnTo>
                    <a:lnTo>
                      <a:pt x="60" y="52"/>
                    </a:lnTo>
                    <a:lnTo>
                      <a:pt x="56" y="48"/>
                    </a:lnTo>
                    <a:lnTo>
                      <a:pt x="54" y="48"/>
                    </a:lnTo>
                    <a:lnTo>
                      <a:pt x="50" y="48"/>
                    </a:lnTo>
                    <a:lnTo>
                      <a:pt x="46" y="46"/>
                    </a:lnTo>
                    <a:lnTo>
                      <a:pt x="46" y="46"/>
                    </a:lnTo>
                    <a:lnTo>
                      <a:pt x="46" y="44"/>
                    </a:lnTo>
                    <a:lnTo>
                      <a:pt x="46" y="40"/>
                    </a:lnTo>
                    <a:lnTo>
                      <a:pt x="46" y="40"/>
                    </a:lnTo>
                    <a:lnTo>
                      <a:pt x="42" y="34"/>
                    </a:lnTo>
                    <a:lnTo>
                      <a:pt x="40" y="32"/>
                    </a:lnTo>
                    <a:lnTo>
                      <a:pt x="40" y="28"/>
                    </a:lnTo>
                    <a:lnTo>
                      <a:pt x="40" y="28"/>
                    </a:lnTo>
                    <a:lnTo>
                      <a:pt x="38" y="22"/>
                    </a:lnTo>
                    <a:lnTo>
                      <a:pt x="36" y="18"/>
                    </a:lnTo>
                    <a:lnTo>
                      <a:pt x="36" y="18"/>
                    </a:lnTo>
                    <a:lnTo>
                      <a:pt x="34" y="16"/>
                    </a:lnTo>
                    <a:lnTo>
                      <a:pt x="30" y="16"/>
                    </a:lnTo>
                    <a:lnTo>
                      <a:pt x="22" y="18"/>
                    </a:lnTo>
                    <a:lnTo>
                      <a:pt x="22" y="18"/>
                    </a:lnTo>
                    <a:lnTo>
                      <a:pt x="20" y="14"/>
                    </a:lnTo>
                    <a:lnTo>
                      <a:pt x="16" y="10"/>
                    </a:lnTo>
                    <a:lnTo>
                      <a:pt x="16" y="10"/>
                    </a:lnTo>
                    <a:lnTo>
                      <a:pt x="12" y="6"/>
                    </a:lnTo>
                    <a:lnTo>
                      <a:pt x="10" y="0"/>
                    </a:lnTo>
                    <a:lnTo>
                      <a:pt x="10" y="0"/>
                    </a:lnTo>
                    <a:lnTo>
                      <a:pt x="8" y="2"/>
                    </a:lnTo>
                    <a:lnTo>
                      <a:pt x="8" y="2"/>
                    </a:lnTo>
                    <a:lnTo>
                      <a:pt x="6" y="4"/>
                    </a:lnTo>
                    <a:lnTo>
                      <a:pt x="6" y="4"/>
                    </a:lnTo>
                    <a:lnTo>
                      <a:pt x="2" y="8"/>
                    </a:lnTo>
                    <a:lnTo>
                      <a:pt x="2" y="8"/>
                    </a:lnTo>
                    <a:lnTo>
                      <a:pt x="0" y="12"/>
                    </a:lnTo>
                    <a:lnTo>
                      <a:pt x="0" y="12"/>
                    </a:lnTo>
                    <a:lnTo>
                      <a:pt x="0" y="22"/>
                    </a:lnTo>
                    <a:lnTo>
                      <a:pt x="0" y="22"/>
                    </a:lnTo>
                    <a:lnTo>
                      <a:pt x="4" y="28"/>
                    </a:lnTo>
                    <a:lnTo>
                      <a:pt x="4" y="28"/>
                    </a:lnTo>
                    <a:lnTo>
                      <a:pt x="8" y="28"/>
                    </a:lnTo>
                    <a:lnTo>
                      <a:pt x="12" y="26"/>
                    </a:lnTo>
                    <a:lnTo>
                      <a:pt x="12" y="26"/>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28" name="Freeform 227">
                <a:extLst>
                  <a:ext uri="{FF2B5EF4-FFF2-40B4-BE49-F238E27FC236}">
                    <a16:creationId xmlns:a16="http://schemas.microsoft.com/office/drawing/2014/main" id="{877A7187-EFDF-4C49-AA1C-CF4B4EE00151}"/>
                  </a:ext>
                </a:extLst>
              </p:cNvPr>
              <p:cNvSpPr>
                <a:spLocks noEditPoints="1"/>
              </p:cNvSpPr>
              <p:nvPr/>
            </p:nvSpPr>
            <p:spPr bwMode="auto">
              <a:xfrm>
                <a:off x="3362412" y="5103698"/>
                <a:ext cx="1259905" cy="1106196"/>
              </a:xfrm>
              <a:custGeom>
                <a:avLst/>
                <a:gdLst/>
                <a:ahLst/>
                <a:cxnLst>
                  <a:cxn ang="0">
                    <a:pos x="910" y="748"/>
                  </a:cxn>
                  <a:cxn ang="0">
                    <a:pos x="812" y="626"/>
                  </a:cxn>
                  <a:cxn ang="0">
                    <a:pos x="774" y="668"/>
                  </a:cxn>
                  <a:cxn ang="0">
                    <a:pos x="730" y="628"/>
                  </a:cxn>
                  <a:cxn ang="0">
                    <a:pos x="690" y="618"/>
                  </a:cxn>
                  <a:cxn ang="0">
                    <a:pos x="672" y="406"/>
                  </a:cxn>
                  <a:cxn ang="0">
                    <a:pos x="642" y="94"/>
                  </a:cxn>
                  <a:cxn ang="0">
                    <a:pos x="522" y="62"/>
                  </a:cxn>
                  <a:cxn ang="0">
                    <a:pos x="472" y="28"/>
                  </a:cxn>
                  <a:cxn ang="0">
                    <a:pos x="424" y="0"/>
                  </a:cxn>
                  <a:cxn ang="0">
                    <a:pos x="370" y="6"/>
                  </a:cxn>
                  <a:cxn ang="0">
                    <a:pos x="296" y="44"/>
                  </a:cxn>
                  <a:cxn ang="0">
                    <a:pos x="224" y="68"/>
                  </a:cxn>
                  <a:cxn ang="0">
                    <a:pos x="202" y="90"/>
                  </a:cxn>
                  <a:cxn ang="0">
                    <a:pos x="228" y="174"/>
                  </a:cxn>
                  <a:cxn ang="0">
                    <a:pos x="250" y="244"/>
                  </a:cxn>
                  <a:cxn ang="0">
                    <a:pos x="214" y="218"/>
                  </a:cxn>
                  <a:cxn ang="0">
                    <a:pos x="178" y="210"/>
                  </a:cxn>
                  <a:cxn ang="0">
                    <a:pos x="154" y="212"/>
                  </a:cxn>
                  <a:cxn ang="0">
                    <a:pos x="116" y="228"/>
                  </a:cxn>
                  <a:cxn ang="0">
                    <a:pos x="130" y="288"/>
                  </a:cxn>
                  <a:cxn ang="0">
                    <a:pos x="216" y="338"/>
                  </a:cxn>
                  <a:cxn ang="0">
                    <a:pos x="218" y="384"/>
                  </a:cxn>
                  <a:cxn ang="0">
                    <a:pos x="152" y="392"/>
                  </a:cxn>
                  <a:cxn ang="0">
                    <a:pos x="96" y="424"/>
                  </a:cxn>
                  <a:cxn ang="0">
                    <a:pos x="90" y="488"/>
                  </a:cxn>
                  <a:cxn ang="0">
                    <a:pos x="86" y="512"/>
                  </a:cxn>
                  <a:cxn ang="0">
                    <a:pos x="106" y="556"/>
                  </a:cxn>
                  <a:cxn ang="0">
                    <a:pos x="130" y="574"/>
                  </a:cxn>
                  <a:cxn ang="0">
                    <a:pos x="150" y="592"/>
                  </a:cxn>
                  <a:cxn ang="0">
                    <a:pos x="130" y="640"/>
                  </a:cxn>
                  <a:cxn ang="0">
                    <a:pos x="178" y="636"/>
                  </a:cxn>
                  <a:cxn ang="0">
                    <a:pos x="222" y="664"/>
                  </a:cxn>
                  <a:cxn ang="0">
                    <a:pos x="254" y="672"/>
                  </a:cxn>
                  <a:cxn ang="0">
                    <a:pos x="164" y="770"/>
                  </a:cxn>
                  <a:cxn ang="0">
                    <a:pos x="66" y="812"/>
                  </a:cxn>
                  <a:cxn ang="0">
                    <a:pos x="8" y="848"/>
                  </a:cxn>
                  <a:cxn ang="0">
                    <a:pos x="56" y="830"/>
                  </a:cxn>
                  <a:cxn ang="0">
                    <a:pos x="124" y="834"/>
                  </a:cxn>
                  <a:cxn ang="0">
                    <a:pos x="152" y="808"/>
                  </a:cxn>
                  <a:cxn ang="0">
                    <a:pos x="184" y="808"/>
                  </a:cxn>
                  <a:cxn ang="0">
                    <a:pos x="208" y="784"/>
                  </a:cxn>
                  <a:cxn ang="0">
                    <a:pos x="250" y="764"/>
                  </a:cxn>
                  <a:cxn ang="0">
                    <a:pos x="350" y="684"/>
                  </a:cxn>
                  <a:cxn ang="0">
                    <a:pos x="340" y="660"/>
                  </a:cxn>
                  <a:cxn ang="0">
                    <a:pos x="356" y="640"/>
                  </a:cxn>
                  <a:cxn ang="0">
                    <a:pos x="430" y="554"/>
                  </a:cxn>
                  <a:cxn ang="0">
                    <a:pos x="426" y="576"/>
                  </a:cxn>
                  <a:cxn ang="0">
                    <a:pos x="402" y="624"/>
                  </a:cxn>
                  <a:cxn ang="0">
                    <a:pos x="420" y="634"/>
                  </a:cxn>
                  <a:cxn ang="0">
                    <a:pos x="406" y="662"/>
                  </a:cxn>
                  <a:cxn ang="0">
                    <a:pos x="460" y="622"/>
                  </a:cxn>
                  <a:cxn ang="0">
                    <a:pos x="504" y="580"/>
                  </a:cxn>
                  <a:cxn ang="0">
                    <a:pos x="554" y="612"/>
                  </a:cxn>
                  <a:cxn ang="0">
                    <a:pos x="680" y="640"/>
                  </a:cxn>
                  <a:cxn ang="0">
                    <a:pos x="786" y="708"/>
                  </a:cxn>
                  <a:cxn ang="0">
                    <a:pos x="824" y="756"/>
                  </a:cxn>
                  <a:cxn ang="0">
                    <a:pos x="866" y="806"/>
                  </a:cxn>
                  <a:cxn ang="0">
                    <a:pos x="912" y="868"/>
                  </a:cxn>
                  <a:cxn ang="0">
                    <a:pos x="952" y="862"/>
                  </a:cxn>
                  <a:cxn ang="0">
                    <a:pos x="998" y="836"/>
                  </a:cxn>
                  <a:cxn ang="0">
                    <a:pos x="392" y="16"/>
                  </a:cxn>
                </a:cxnLst>
                <a:rect l="0" t="0" r="r" b="b"/>
                <a:pathLst>
                  <a:path w="1000" h="878">
                    <a:moveTo>
                      <a:pt x="968" y="786"/>
                    </a:moveTo>
                    <a:lnTo>
                      <a:pt x="968" y="786"/>
                    </a:lnTo>
                    <a:lnTo>
                      <a:pt x="954" y="782"/>
                    </a:lnTo>
                    <a:lnTo>
                      <a:pt x="948" y="780"/>
                    </a:lnTo>
                    <a:lnTo>
                      <a:pt x="940" y="778"/>
                    </a:lnTo>
                    <a:lnTo>
                      <a:pt x="930" y="772"/>
                    </a:lnTo>
                    <a:lnTo>
                      <a:pt x="930" y="772"/>
                    </a:lnTo>
                    <a:lnTo>
                      <a:pt x="922" y="768"/>
                    </a:lnTo>
                    <a:lnTo>
                      <a:pt x="918" y="762"/>
                    </a:lnTo>
                    <a:lnTo>
                      <a:pt x="910" y="748"/>
                    </a:lnTo>
                    <a:lnTo>
                      <a:pt x="902" y="730"/>
                    </a:lnTo>
                    <a:lnTo>
                      <a:pt x="896" y="722"/>
                    </a:lnTo>
                    <a:lnTo>
                      <a:pt x="888" y="712"/>
                    </a:lnTo>
                    <a:lnTo>
                      <a:pt x="888" y="712"/>
                    </a:lnTo>
                    <a:lnTo>
                      <a:pt x="870" y="690"/>
                    </a:lnTo>
                    <a:lnTo>
                      <a:pt x="852" y="670"/>
                    </a:lnTo>
                    <a:lnTo>
                      <a:pt x="834" y="652"/>
                    </a:lnTo>
                    <a:lnTo>
                      <a:pt x="816" y="630"/>
                    </a:lnTo>
                    <a:lnTo>
                      <a:pt x="816" y="630"/>
                    </a:lnTo>
                    <a:lnTo>
                      <a:pt x="812" y="626"/>
                    </a:lnTo>
                    <a:lnTo>
                      <a:pt x="808" y="626"/>
                    </a:lnTo>
                    <a:lnTo>
                      <a:pt x="806" y="628"/>
                    </a:lnTo>
                    <a:lnTo>
                      <a:pt x="804" y="630"/>
                    </a:lnTo>
                    <a:lnTo>
                      <a:pt x="800" y="638"/>
                    </a:lnTo>
                    <a:lnTo>
                      <a:pt x="800" y="642"/>
                    </a:lnTo>
                    <a:lnTo>
                      <a:pt x="800" y="642"/>
                    </a:lnTo>
                    <a:lnTo>
                      <a:pt x="792" y="650"/>
                    </a:lnTo>
                    <a:lnTo>
                      <a:pt x="784" y="660"/>
                    </a:lnTo>
                    <a:lnTo>
                      <a:pt x="774" y="668"/>
                    </a:lnTo>
                    <a:lnTo>
                      <a:pt x="774" y="668"/>
                    </a:lnTo>
                    <a:lnTo>
                      <a:pt x="768" y="672"/>
                    </a:lnTo>
                    <a:lnTo>
                      <a:pt x="764" y="672"/>
                    </a:lnTo>
                    <a:lnTo>
                      <a:pt x="762" y="670"/>
                    </a:lnTo>
                    <a:lnTo>
                      <a:pt x="762" y="668"/>
                    </a:lnTo>
                    <a:lnTo>
                      <a:pt x="762" y="668"/>
                    </a:lnTo>
                    <a:lnTo>
                      <a:pt x="752" y="658"/>
                    </a:lnTo>
                    <a:lnTo>
                      <a:pt x="742" y="648"/>
                    </a:lnTo>
                    <a:lnTo>
                      <a:pt x="742" y="648"/>
                    </a:lnTo>
                    <a:lnTo>
                      <a:pt x="734" y="638"/>
                    </a:lnTo>
                    <a:lnTo>
                      <a:pt x="730" y="628"/>
                    </a:lnTo>
                    <a:lnTo>
                      <a:pt x="718" y="610"/>
                    </a:lnTo>
                    <a:lnTo>
                      <a:pt x="718" y="610"/>
                    </a:lnTo>
                    <a:lnTo>
                      <a:pt x="712" y="604"/>
                    </a:lnTo>
                    <a:lnTo>
                      <a:pt x="710" y="604"/>
                    </a:lnTo>
                    <a:lnTo>
                      <a:pt x="710" y="604"/>
                    </a:lnTo>
                    <a:lnTo>
                      <a:pt x="706" y="610"/>
                    </a:lnTo>
                    <a:lnTo>
                      <a:pt x="702" y="614"/>
                    </a:lnTo>
                    <a:lnTo>
                      <a:pt x="702" y="614"/>
                    </a:lnTo>
                    <a:lnTo>
                      <a:pt x="694" y="616"/>
                    </a:lnTo>
                    <a:lnTo>
                      <a:pt x="690" y="618"/>
                    </a:lnTo>
                    <a:lnTo>
                      <a:pt x="684" y="616"/>
                    </a:lnTo>
                    <a:lnTo>
                      <a:pt x="682" y="614"/>
                    </a:lnTo>
                    <a:lnTo>
                      <a:pt x="678" y="610"/>
                    </a:lnTo>
                    <a:lnTo>
                      <a:pt x="676" y="606"/>
                    </a:lnTo>
                    <a:lnTo>
                      <a:pt x="672" y="594"/>
                    </a:lnTo>
                    <a:lnTo>
                      <a:pt x="672" y="580"/>
                    </a:lnTo>
                    <a:lnTo>
                      <a:pt x="672" y="564"/>
                    </a:lnTo>
                    <a:lnTo>
                      <a:pt x="672" y="542"/>
                    </a:lnTo>
                    <a:lnTo>
                      <a:pt x="672" y="542"/>
                    </a:lnTo>
                    <a:lnTo>
                      <a:pt x="672" y="406"/>
                    </a:lnTo>
                    <a:lnTo>
                      <a:pt x="670" y="268"/>
                    </a:lnTo>
                    <a:lnTo>
                      <a:pt x="670" y="268"/>
                    </a:lnTo>
                    <a:lnTo>
                      <a:pt x="666" y="112"/>
                    </a:lnTo>
                    <a:lnTo>
                      <a:pt x="666" y="112"/>
                    </a:lnTo>
                    <a:lnTo>
                      <a:pt x="662" y="114"/>
                    </a:lnTo>
                    <a:lnTo>
                      <a:pt x="662" y="114"/>
                    </a:lnTo>
                    <a:lnTo>
                      <a:pt x="656" y="106"/>
                    </a:lnTo>
                    <a:lnTo>
                      <a:pt x="648" y="98"/>
                    </a:lnTo>
                    <a:lnTo>
                      <a:pt x="648" y="98"/>
                    </a:lnTo>
                    <a:lnTo>
                      <a:pt x="642" y="94"/>
                    </a:lnTo>
                    <a:lnTo>
                      <a:pt x="636" y="92"/>
                    </a:lnTo>
                    <a:lnTo>
                      <a:pt x="624" y="88"/>
                    </a:lnTo>
                    <a:lnTo>
                      <a:pt x="600" y="86"/>
                    </a:lnTo>
                    <a:lnTo>
                      <a:pt x="600" y="86"/>
                    </a:lnTo>
                    <a:lnTo>
                      <a:pt x="572" y="82"/>
                    </a:lnTo>
                    <a:lnTo>
                      <a:pt x="560" y="80"/>
                    </a:lnTo>
                    <a:lnTo>
                      <a:pt x="548" y="74"/>
                    </a:lnTo>
                    <a:lnTo>
                      <a:pt x="548" y="74"/>
                    </a:lnTo>
                    <a:lnTo>
                      <a:pt x="530" y="64"/>
                    </a:lnTo>
                    <a:lnTo>
                      <a:pt x="522" y="62"/>
                    </a:lnTo>
                    <a:lnTo>
                      <a:pt x="512" y="62"/>
                    </a:lnTo>
                    <a:lnTo>
                      <a:pt x="512" y="62"/>
                    </a:lnTo>
                    <a:lnTo>
                      <a:pt x="502" y="60"/>
                    </a:lnTo>
                    <a:lnTo>
                      <a:pt x="496" y="58"/>
                    </a:lnTo>
                    <a:lnTo>
                      <a:pt x="492" y="56"/>
                    </a:lnTo>
                    <a:lnTo>
                      <a:pt x="492" y="56"/>
                    </a:lnTo>
                    <a:lnTo>
                      <a:pt x="486" y="50"/>
                    </a:lnTo>
                    <a:lnTo>
                      <a:pt x="482" y="42"/>
                    </a:lnTo>
                    <a:lnTo>
                      <a:pt x="478" y="36"/>
                    </a:lnTo>
                    <a:lnTo>
                      <a:pt x="472" y="28"/>
                    </a:lnTo>
                    <a:lnTo>
                      <a:pt x="472" y="28"/>
                    </a:lnTo>
                    <a:lnTo>
                      <a:pt x="464" y="24"/>
                    </a:lnTo>
                    <a:lnTo>
                      <a:pt x="454" y="20"/>
                    </a:lnTo>
                    <a:lnTo>
                      <a:pt x="446" y="16"/>
                    </a:lnTo>
                    <a:lnTo>
                      <a:pt x="436" y="12"/>
                    </a:lnTo>
                    <a:lnTo>
                      <a:pt x="436" y="12"/>
                    </a:lnTo>
                    <a:lnTo>
                      <a:pt x="430" y="4"/>
                    </a:lnTo>
                    <a:lnTo>
                      <a:pt x="428" y="2"/>
                    </a:lnTo>
                    <a:lnTo>
                      <a:pt x="424" y="0"/>
                    </a:lnTo>
                    <a:lnTo>
                      <a:pt x="424" y="0"/>
                    </a:lnTo>
                    <a:lnTo>
                      <a:pt x="416" y="0"/>
                    </a:lnTo>
                    <a:lnTo>
                      <a:pt x="410" y="2"/>
                    </a:lnTo>
                    <a:lnTo>
                      <a:pt x="404" y="8"/>
                    </a:lnTo>
                    <a:lnTo>
                      <a:pt x="398" y="12"/>
                    </a:lnTo>
                    <a:lnTo>
                      <a:pt x="398" y="12"/>
                    </a:lnTo>
                    <a:lnTo>
                      <a:pt x="390" y="12"/>
                    </a:lnTo>
                    <a:lnTo>
                      <a:pt x="384" y="10"/>
                    </a:lnTo>
                    <a:lnTo>
                      <a:pt x="378" y="8"/>
                    </a:lnTo>
                    <a:lnTo>
                      <a:pt x="370" y="6"/>
                    </a:lnTo>
                    <a:lnTo>
                      <a:pt x="370" y="6"/>
                    </a:lnTo>
                    <a:lnTo>
                      <a:pt x="364" y="8"/>
                    </a:lnTo>
                    <a:lnTo>
                      <a:pt x="360" y="10"/>
                    </a:lnTo>
                    <a:lnTo>
                      <a:pt x="352" y="18"/>
                    </a:lnTo>
                    <a:lnTo>
                      <a:pt x="352" y="18"/>
                    </a:lnTo>
                    <a:lnTo>
                      <a:pt x="340" y="22"/>
                    </a:lnTo>
                    <a:lnTo>
                      <a:pt x="328" y="26"/>
                    </a:lnTo>
                    <a:lnTo>
                      <a:pt x="316" y="30"/>
                    </a:lnTo>
                    <a:lnTo>
                      <a:pt x="304" y="36"/>
                    </a:lnTo>
                    <a:lnTo>
                      <a:pt x="304" y="36"/>
                    </a:lnTo>
                    <a:lnTo>
                      <a:pt x="296" y="44"/>
                    </a:lnTo>
                    <a:lnTo>
                      <a:pt x="288" y="52"/>
                    </a:lnTo>
                    <a:lnTo>
                      <a:pt x="282" y="62"/>
                    </a:lnTo>
                    <a:lnTo>
                      <a:pt x="274" y="70"/>
                    </a:lnTo>
                    <a:lnTo>
                      <a:pt x="274" y="70"/>
                    </a:lnTo>
                    <a:lnTo>
                      <a:pt x="264" y="76"/>
                    </a:lnTo>
                    <a:lnTo>
                      <a:pt x="254" y="78"/>
                    </a:lnTo>
                    <a:lnTo>
                      <a:pt x="242" y="78"/>
                    </a:lnTo>
                    <a:lnTo>
                      <a:pt x="230" y="74"/>
                    </a:lnTo>
                    <a:lnTo>
                      <a:pt x="230" y="74"/>
                    </a:lnTo>
                    <a:lnTo>
                      <a:pt x="224" y="68"/>
                    </a:lnTo>
                    <a:lnTo>
                      <a:pt x="224" y="68"/>
                    </a:lnTo>
                    <a:lnTo>
                      <a:pt x="218" y="68"/>
                    </a:lnTo>
                    <a:lnTo>
                      <a:pt x="216" y="70"/>
                    </a:lnTo>
                    <a:lnTo>
                      <a:pt x="214" y="76"/>
                    </a:lnTo>
                    <a:lnTo>
                      <a:pt x="214" y="76"/>
                    </a:lnTo>
                    <a:lnTo>
                      <a:pt x="212" y="80"/>
                    </a:lnTo>
                    <a:lnTo>
                      <a:pt x="208" y="82"/>
                    </a:lnTo>
                    <a:lnTo>
                      <a:pt x="204" y="86"/>
                    </a:lnTo>
                    <a:lnTo>
                      <a:pt x="202" y="90"/>
                    </a:lnTo>
                    <a:lnTo>
                      <a:pt x="202" y="90"/>
                    </a:lnTo>
                    <a:lnTo>
                      <a:pt x="200" y="94"/>
                    </a:lnTo>
                    <a:lnTo>
                      <a:pt x="200" y="100"/>
                    </a:lnTo>
                    <a:lnTo>
                      <a:pt x="204" y="110"/>
                    </a:lnTo>
                    <a:lnTo>
                      <a:pt x="218" y="130"/>
                    </a:lnTo>
                    <a:lnTo>
                      <a:pt x="218" y="130"/>
                    </a:lnTo>
                    <a:lnTo>
                      <a:pt x="220" y="138"/>
                    </a:lnTo>
                    <a:lnTo>
                      <a:pt x="222" y="146"/>
                    </a:lnTo>
                    <a:lnTo>
                      <a:pt x="226" y="162"/>
                    </a:lnTo>
                    <a:lnTo>
                      <a:pt x="226" y="162"/>
                    </a:lnTo>
                    <a:lnTo>
                      <a:pt x="228" y="174"/>
                    </a:lnTo>
                    <a:lnTo>
                      <a:pt x="234" y="186"/>
                    </a:lnTo>
                    <a:lnTo>
                      <a:pt x="250" y="206"/>
                    </a:lnTo>
                    <a:lnTo>
                      <a:pt x="250" y="206"/>
                    </a:lnTo>
                    <a:lnTo>
                      <a:pt x="252" y="210"/>
                    </a:lnTo>
                    <a:lnTo>
                      <a:pt x="252" y="216"/>
                    </a:lnTo>
                    <a:lnTo>
                      <a:pt x="252" y="226"/>
                    </a:lnTo>
                    <a:lnTo>
                      <a:pt x="252" y="226"/>
                    </a:lnTo>
                    <a:lnTo>
                      <a:pt x="252" y="236"/>
                    </a:lnTo>
                    <a:lnTo>
                      <a:pt x="252" y="240"/>
                    </a:lnTo>
                    <a:lnTo>
                      <a:pt x="250" y="244"/>
                    </a:lnTo>
                    <a:lnTo>
                      <a:pt x="250" y="244"/>
                    </a:lnTo>
                    <a:lnTo>
                      <a:pt x="244" y="244"/>
                    </a:lnTo>
                    <a:lnTo>
                      <a:pt x="238" y="244"/>
                    </a:lnTo>
                    <a:lnTo>
                      <a:pt x="224" y="240"/>
                    </a:lnTo>
                    <a:lnTo>
                      <a:pt x="224" y="240"/>
                    </a:lnTo>
                    <a:lnTo>
                      <a:pt x="216" y="232"/>
                    </a:lnTo>
                    <a:lnTo>
                      <a:pt x="208" y="224"/>
                    </a:lnTo>
                    <a:lnTo>
                      <a:pt x="208" y="224"/>
                    </a:lnTo>
                    <a:lnTo>
                      <a:pt x="212" y="222"/>
                    </a:lnTo>
                    <a:lnTo>
                      <a:pt x="214" y="218"/>
                    </a:lnTo>
                    <a:lnTo>
                      <a:pt x="216" y="212"/>
                    </a:lnTo>
                    <a:lnTo>
                      <a:pt x="216" y="208"/>
                    </a:lnTo>
                    <a:lnTo>
                      <a:pt x="214" y="204"/>
                    </a:lnTo>
                    <a:lnTo>
                      <a:pt x="212" y="202"/>
                    </a:lnTo>
                    <a:lnTo>
                      <a:pt x="206" y="200"/>
                    </a:lnTo>
                    <a:lnTo>
                      <a:pt x="206" y="200"/>
                    </a:lnTo>
                    <a:lnTo>
                      <a:pt x="196" y="200"/>
                    </a:lnTo>
                    <a:lnTo>
                      <a:pt x="188" y="204"/>
                    </a:lnTo>
                    <a:lnTo>
                      <a:pt x="188" y="204"/>
                    </a:lnTo>
                    <a:lnTo>
                      <a:pt x="178" y="210"/>
                    </a:lnTo>
                    <a:lnTo>
                      <a:pt x="174" y="216"/>
                    </a:lnTo>
                    <a:lnTo>
                      <a:pt x="174" y="218"/>
                    </a:lnTo>
                    <a:lnTo>
                      <a:pt x="174" y="218"/>
                    </a:lnTo>
                    <a:lnTo>
                      <a:pt x="174" y="218"/>
                    </a:lnTo>
                    <a:lnTo>
                      <a:pt x="168" y="214"/>
                    </a:lnTo>
                    <a:lnTo>
                      <a:pt x="166" y="212"/>
                    </a:lnTo>
                    <a:lnTo>
                      <a:pt x="164" y="208"/>
                    </a:lnTo>
                    <a:lnTo>
                      <a:pt x="164" y="208"/>
                    </a:lnTo>
                    <a:lnTo>
                      <a:pt x="162" y="210"/>
                    </a:lnTo>
                    <a:lnTo>
                      <a:pt x="154" y="212"/>
                    </a:lnTo>
                    <a:lnTo>
                      <a:pt x="142" y="216"/>
                    </a:lnTo>
                    <a:lnTo>
                      <a:pt x="142" y="216"/>
                    </a:lnTo>
                    <a:lnTo>
                      <a:pt x="128" y="220"/>
                    </a:lnTo>
                    <a:lnTo>
                      <a:pt x="122" y="222"/>
                    </a:lnTo>
                    <a:lnTo>
                      <a:pt x="120" y="222"/>
                    </a:lnTo>
                    <a:lnTo>
                      <a:pt x="120" y="220"/>
                    </a:lnTo>
                    <a:lnTo>
                      <a:pt x="120" y="220"/>
                    </a:lnTo>
                    <a:lnTo>
                      <a:pt x="116" y="222"/>
                    </a:lnTo>
                    <a:lnTo>
                      <a:pt x="116" y="222"/>
                    </a:lnTo>
                    <a:lnTo>
                      <a:pt x="116" y="228"/>
                    </a:lnTo>
                    <a:lnTo>
                      <a:pt x="120" y="236"/>
                    </a:lnTo>
                    <a:lnTo>
                      <a:pt x="126" y="252"/>
                    </a:lnTo>
                    <a:lnTo>
                      <a:pt x="126" y="252"/>
                    </a:lnTo>
                    <a:lnTo>
                      <a:pt x="130" y="260"/>
                    </a:lnTo>
                    <a:lnTo>
                      <a:pt x="132" y="268"/>
                    </a:lnTo>
                    <a:lnTo>
                      <a:pt x="132" y="268"/>
                    </a:lnTo>
                    <a:lnTo>
                      <a:pt x="130" y="278"/>
                    </a:lnTo>
                    <a:lnTo>
                      <a:pt x="130" y="282"/>
                    </a:lnTo>
                    <a:lnTo>
                      <a:pt x="130" y="288"/>
                    </a:lnTo>
                    <a:lnTo>
                      <a:pt x="130" y="288"/>
                    </a:lnTo>
                    <a:lnTo>
                      <a:pt x="132" y="294"/>
                    </a:lnTo>
                    <a:lnTo>
                      <a:pt x="136" y="298"/>
                    </a:lnTo>
                    <a:lnTo>
                      <a:pt x="144" y="302"/>
                    </a:lnTo>
                    <a:lnTo>
                      <a:pt x="144" y="302"/>
                    </a:lnTo>
                    <a:lnTo>
                      <a:pt x="158" y="310"/>
                    </a:lnTo>
                    <a:lnTo>
                      <a:pt x="172" y="316"/>
                    </a:lnTo>
                    <a:lnTo>
                      <a:pt x="172" y="316"/>
                    </a:lnTo>
                    <a:lnTo>
                      <a:pt x="188" y="324"/>
                    </a:lnTo>
                    <a:lnTo>
                      <a:pt x="202" y="332"/>
                    </a:lnTo>
                    <a:lnTo>
                      <a:pt x="216" y="338"/>
                    </a:lnTo>
                    <a:lnTo>
                      <a:pt x="224" y="340"/>
                    </a:lnTo>
                    <a:lnTo>
                      <a:pt x="234" y="340"/>
                    </a:lnTo>
                    <a:lnTo>
                      <a:pt x="234" y="340"/>
                    </a:lnTo>
                    <a:lnTo>
                      <a:pt x="234" y="356"/>
                    </a:lnTo>
                    <a:lnTo>
                      <a:pt x="234" y="364"/>
                    </a:lnTo>
                    <a:lnTo>
                      <a:pt x="232" y="372"/>
                    </a:lnTo>
                    <a:lnTo>
                      <a:pt x="232" y="372"/>
                    </a:lnTo>
                    <a:lnTo>
                      <a:pt x="230" y="378"/>
                    </a:lnTo>
                    <a:lnTo>
                      <a:pt x="226" y="380"/>
                    </a:lnTo>
                    <a:lnTo>
                      <a:pt x="218" y="384"/>
                    </a:lnTo>
                    <a:lnTo>
                      <a:pt x="208" y="386"/>
                    </a:lnTo>
                    <a:lnTo>
                      <a:pt x="198" y="386"/>
                    </a:lnTo>
                    <a:lnTo>
                      <a:pt x="198" y="386"/>
                    </a:lnTo>
                    <a:lnTo>
                      <a:pt x="188" y="386"/>
                    </a:lnTo>
                    <a:lnTo>
                      <a:pt x="178" y="390"/>
                    </a:lnTo>
                    <a:lnTo>
                      <a:pt x="170" y="394"/>
                    </a:lnTo>
                    <a:lnTo>
                      <a:pt x="160" y="394"/>
                    </a:lnTo>
                    <a:lnTo>
                      <a:pt x="160" y="394"/>
                    </a:lnTo>
                    <a:lnTo>
                      <a:pt x="156" y="394"/>
                    </a:lnTo>
                    <a:lnTo>
                      <a:pt x="152" y="392"/>
                    </a:lnTo>
                    <a:lnTo>
                      <a:pt x="144" y="388"/>
                    </a:lnTo>
                    <a:lnTo>
                      <a:pt x="144" y="388"/>
                    </a:lnTo>
                    <a:lnTo>
                      <a:pt x="138" y="388"/>
                    </a:lnTo>
                    <a:lnTo>
                      <a:pt x="134" y="390"/>
                    </a:lnTo>
                    <a:lnTo>
                      <a:pt x="126" y="398"/>
                    </a:lnTo>
                    <a:lnTo>
                      <a:pt x="126" y="398"/>
                    </a:lnTo>
                    <a:lnTo>
                      <a:pt x="118" y="406"/>
                    </a:lnTo>
                    <a:lnTo>
                      <a:pt x="110" y="412"/>
                    </a:lnTo>
                    <a:lnTo>
                      <a:pt x="104" y="418"/>
                    </a:lnTo>
                    <a:lnTo>
                      <a:pt x="96" y="424"/>
                    </a:lnTo>
                    <a:lnTo>
                      <a:pt x="96" y="424"/>
                    </a:lnTo>
                    <a:lnTo>
                      <a:pt x="94" y="432"/>
                    </a:lnTo>
                    <a:lnTo>
                      <a:pt x="90" y="438"/>
                    </a:lnTo>
                    <a:lnTo>
                      <a:pt x="90" y="438"/>
                    </a:lnTo>
                    <a:lnTo>
                      <a:pt x="82" y="448"/>
                    </a:lnTo>
                    <a:lnTo>
                      <a:pt x="78" y="454"/>
                    </a:lnTo>
                    <a:lnTo>
                      <a:pt x="78" y="462"/>
                    </a:lnTo>
                    <a:lnTo>
                      <a:pt x="82" y="474"/>
                    </a:lnTo>
                    <a:lnTo>
                      <a:pt x="82" y="474"/>
                    </a:lnTo>
                    <a:lnTo>
                      <a:pt x="90" y="488"/>
                    </a:lnTo>
                    <a:lnTo>
                      <a:pt x="92" y="496"/>
                    </a:lnTo>
                    <a:lnTo>
                      <a:pt x="92" y="500"/>
                    </a:lnTo>
                    <a:lnTo>
                      <a:pt x="92" y="500"/>
                    </a:lnTo>
                    <a:lnTo>
                      <a:pt x="90" y="502"/>
                    </a:lnTo>
                    <a:lnTo>
                      <a:pt x="86" y="502"/>
                    </a:lnTo>
                    <a:lnTo>
                      <a:pt x="84" y="502"/>
                    </a:lnTo>
                    <a:lnTo>
                      <a:pt x="82" y="506"/>
                    </a:lnTo>
                    <a:lnTo>
                      <a:pt x="82" y="506"/>
                    </a:lnTo>
                    <a:lnTo>
                      <a:pt x="82" y="510"/>
                    </a:lnTo>
                    <a:lnTo>
                      <a:pt x="86" y="512"/>
                    </a:lnTo>
                    <a:lnTo>
                      <a:pt x="90" y="518"/>
                    </a:lnTo>
                    <a:lnTo>
                      <a:pt x="90" y="518"/>
                    </a:lnTo>
                    <a:lnTo>
                      <a:pt x="92" y="524"/>
                    </a:lnTo>
                    <a:lnTo>
                      <a:pt x="92" y="530"/>
                    </a:lnTo>
                    <a:lnTo>
                      <a:pt x="92" y="534"/>
                    </a:lnTo>
                    <a:lnTo>
                      <a:pt x="94" y="540"/>
                    </a:lnTo>
                    <a:lnTo>
                      <a:pt x="94" y="540"/>
                    </a:lnTo>
                    <a:lnTo>
                      <a:pt x="100" y="548"/>
                    </a:lnTo>
                    <a:lnTo>
                      <a:pt x="106" y="556"/>
                    </a:lnTo>
                    <a:lnTo>
                      <a:pt x="106" y="556"/>
                    </a:lnTo>
                    <a:lnTo>
                      <a:pt x="100" y="558"/>
                    </a:lnTo>
                    <a:lnTo>
                      <a:pt x="100" y="558"/>
                    </a:lnTo>
                    <a:lnTo>
                      <a:pt x="100" y="562"/>
                    </a:lnTo>
                    <a:lnTo>
                      <a:pt x="102" y="566"/>
                    </a:lnTo>
                    <a:lnTo>
                      <a:pt x="106" y="572"/>
                    </a:lnTo>
                    <a:lnTo>
                      <a:pt x="114" y="578"/>
                    </a:lnTo>
                    <a:lnTo>
                      <a:pt x="122" y="578"/>
                    </a:lnTo>
                    <a:lnTo>
                      <a:pt x="122" y="578"/>
                    </a:lnTo>
                    <a:lnTo>
                      <a:pt x="126" y="578"/>
                    </a:lnTo>
                    <a:lnTo>
                      <a:pt x="130" y="574"/>
                    </a:lnTo>
                    <a:lnTo>
                      <a:pt x="136" y="568"/>
                    </a:lnTo>
                    <a:lnTo>
                      <a:pt x="140" y="558"/>
                    </a:lnTo>
                    <a:lnTo>
                      <a:pt x="144" y="552"/>
                    </a:lnTo>
                    <a:lnTo>
                      <a:pt x="144" y="552"/>
                    </a:lnTo>
                    <a:lnTo>
                      <a:pt x="148" y="558"/>
                    </a:lnTo>
                    <a:lnTo>
                      <a:pt x="150" y="566"/>
                    </a:lnTo>
                    <a:lnTo>
                      <a:pt x="150" y="580"/>
                    </a:lnTo>
                    <a:lnTo>
                      <a:pt x="150" y="580"/>
                    </a:lnTo>
                    <a:lnTo>
                      <a:pt x="150" y="586"/>
                    </a:lnTo>
                    <a:lnTo>
                      <a:pt x="150" y="592"/>
                    </a:lnTo>
                    <a:lnTo>
                      <a:pt x="144" y="600"/>
                    </a:lnTo>
                    <a:lnTo>
                      <a:pt x="144" y="600"/>
                    </a:lnTo>
                    <a:lnTo>
                      <a:pt x="142" y="608"/>
                    </a:lnTo>
                    <a:lnTo>
                      <a:pt x="142" y="612"/>
                    </a:lnTo>
                    <a:lnTo>
                      <a:pt x="142" y="622"/>
                    </a:lnTo>
                    <a:lnTo>
                      <a:pt x="142" y="626"/>
                    </a:lnTo>
                    <a:lnTo>
                      <a:pt x="140" y="630"/>
                    </a:lnTo>
                    <a:lnTo>
                      <a:pt x="136" y="634"/>
                    </a:lnTo>
                    <a:lnTo>
                      <a:pt x="130" y="640"/>
                    </a:lnTo>
                    <a:lnTo>
                      <a:pt x="130" y="640"/>
                    </a:lnTo>
                    <a:lnTo>
                      <a:pt x="134" y="644"/>
                    </a:lnTo>
                    <a:lnTo>
                      <a:pt x="140" y="646"/>
                    </a:lnTo>
                    <a:lnTo>
                      <a:pt x="152" y="648"/>
                    </a:lnTo>
                    <a:lnTo>
                      <a:pt x="152" y="648"/>
                    </a:lnTo>
                    <a:lnTo>
                      <a:pt x="158" y="648"/>
                    </a:lnTo>
                    <a:lnTo>
                      <a:pt x="162" y="644"/>
                    </a:lnTo>
                    <a:lnTo>
                      <a:pt x="166" y="640"/>
                    </a:lnTo>
                    <a:lnTo>
                      <a:pt x="170" y="638"/>
                    </a:lnTo>
                    <a:lnTo>
                      <a:pt x="170" y="638"/>
                    </a:lnTo>
                    <a:lnTo>
                      <a:pt x="178" y="636"/>
                    </a:lnTo>
                    <a:lnTo>
                      <a:pt x="184" y="640"/>
                    </a:lnTo>
                    <a:lnTo>
                      <a:pt x="190" y="646"/>
                    </a:lnTo>
                    <a:lnTo>
                      <a:pt x="194" y="654"/>
                    </a:lnTo>
                    <a:lnTo>
                      <a:pt x="202" y="668"/>
                    </a:lnTo>
                    <a:lnTo>
                      <a:pt x="206" y="672"/>
                    </a:lnTo>
                    <a:lnTo>
                      <a:pt x="210" y="672"/>
                    </a:lnTo>
                    <a:lnTo>
                      <a:pt x="210" y="672"/>
                    </a:lnTo>
                    <a:lnTo>
                      <a:pt x="214" y="670"/>
                    </a:lnTo>
                    <a:lnTo>
                      <a:pt x="218" y="668"/>
                    </a:lnTo>
                    <a:lnTo>
                      <a:pt x="222" y="664"/>
                    </a:lnTo>
                    <a:lnTo>
                      <a:pt x="226" y="662"/>
                    </a:lnTo>
                    <a:lnTo>
                      <a:pt x="226" y="662"/>
                    </a:lnTo>
                    <a:lnTo>
                      <a:pt x="238" y="662"/>
                    </a:lnTo>
                    <a:lnTo>
                      <a:pt x="242" y="662"/>
                    </a:lnTo>
                    <a:lnTo>
                      <a:pt x="248" y="660"/>
                    </a:lnTo>
                    <a:lnTo>
                      <a:pt x="248" y="660"/>
                    </a:lnTo>
                    <a:lnTo>
                      <a:pt x="250" y="660"/>
                    </a:lnTo>
                    <a:lnTo>
                      <a:pt x="252" y="664"/>
                    </a:lnTo>
                    <a:lnTo>
                      <a:pt x="254" y="672"/>
                    </a:lnTo>
                    <a:lnTo>
                      <a:pt x="254" y="672"/>
                    </a:lnTo>
                    <a:lnTo>
                      <a:pt x="250" y="678"/>
                    </a:lnTo>
                    <a:lnTo>
                      <a:pt x="248" y="684"/>
                    </a:lnTo>
                    <a:lnTo>
                      <a:pt x="248" y="684"/>
                    </a:lnTo>
                    <a:lnTo>
                      <a:pt x="240" y="702"/>
                    </a:lnTo>
                    <a:lnTo>
                      <a:pt x="230" y="718"/>
                    </a:lnTo>
                    <a:lnTo>
                      <a:pt x="230" y="718"/>
                    </a:lnTo>
                    <a:lnTo>
                      <a:pt x="224" y="728"/>
                    </a:lnTo>
                    <a:lnTo>
                      <a:pt x="216" y="738"/>
                    </a:lnTo>
                    <a:lnTo>
                      <a:pt x="200" y="750"/>
                    </a:lnTo>
                    <a:lnTo>
                      <a:pt x="164" y="770"/>
                    </a:lnTo>
                    <a:lnTo>
                      <a:pt x="164" y="770"/>
                    </a:lnTo>
                    <a:lnTo>
                      <a:pt x="144" y="782"/>
                    </a:lnTo>
                    <a:lnTo>
                      <a:pt x="134" y="786"/>
                    </a:lnTo>
                    <a:lnTo>
                      <a:pt x="122" y="788"/>
                    </a:lnTo>
                    <a:lnTo>
                      <a:pt x="122" y="788"/>
                    </a:lnTo>
                    <a:lnTo>
                      <a:pt x="110" y="790"/>
                    </a:lnTo>
                    <a:lnTo>
                      <a:pt x="98" y="794"/>
                    </a:lnTo>
                    <a:lnTo>
                      <a:pt x="76" y="808"/>
                    </a:lnTo>
                    <a:lnTo>
                      <a:pt x="76" y="808"/>
                    </a:lnTo>
                    <a:lnTo>
                      <a:pt x="66" y="812"/>
                    </a:lnTo>
                    <a:lnTo>
                      <a:pt x="56" y="814"/>
                    </a:lnTo>
                    <a:lnTo>
                      <a:pt x="36" y="818"/>
                    </a:lnTo>
                    <a:lnTo>
                      <a:pt x="26" y="820"/>
                    </a:lnTo>
                    <a:lnTo>
                      <a:pt x="16" y="824"/>
                    </a:lnTo>
                    <a:lnTo>
                      <a:pt x="8" y="828"/>
                    </a:lnTo>
                    <a:lnTo>
                      <a:pt x="0" y="836"/>
                    </a:lnTo>
                    <a:lnTo>
                      <a:pt x="0" y="836"/>
                    </a:lnTo>
                    <a:lnTo>
                      <a:pt x="2" y="842"/>
                    </a:lnTo>
                    <a:lnTo>
                      <a:pt x="4" y="846"/>
                    </a:lnTo>
                    <a:lnTo>
                      <a:pt x="8" y="848"/>
                    </a:lnTo>
                    <a:lnTo>
                      <a:pt x="12" y="848"/>
                    </a:lnTo>
                    <a:lnTo>
                      <a:pt x="20" y="844"/>
                    </a:lnTo>
                    <a:lnTo>
                      <a:pt x="28" y="842"/>
                    </a:lnTo>
                    <a:lnTo>
                      <a:pt x="28" y="842"/>
                    </a:lnTo>
                    <a:lnTo>
                      <a:pt x="40" y="840"/>
                    </a:lnTo>
                    <a:lnTo>
                      <a:pt x="52" y="842"/>
                    </a:lnTo>
                    <a:lnTo>
                      <a:pt x="52" y="842"/>
                    </a:lnTo>
                    <a:lnTo>
                      <a:pt x="52" y="836"/>
                    </a:lnTo>
                    <a:lnTo>
                      <a:pt x="54" y="832"/>
                    </a:lnTo>
                    <a:lnTo>
                      <a:pt x="56" y="830"/>
                    </a:lnTo>
                    <a:lnTo>
                      <a:pt x="60" y="830"/>
                    </a:lnTo>
                    <a:lnTo>
                      <a:pt x="78" y="830"/>
                    </a:lnTo>
                    <a:lnTo>
                      <a:pt x="78" y="830"/>
                    </a:lnTo>
                    <a:lnTo>
                      <a:pt x="90" y="828"/>
                    </a:lnTo>
                    <a:lnTo>
                      <a:pt x="100" y="824"/>
                    </a:lnTo>
                    <a:lnTo>
                      <a:pt x="110" y="820"/>
                    </a:lnTo>
                    <a:lnTo>
                      <a:pt x="116" y="820"/>
                    </a:lnTo>
                    <a:lnTo>
                      <a:pt x="124" y="822"/>
                    </a:lnTo>
                    <a:lnTo>
                      <a:pt x="124" y="822"/>
                    </a:lnTo>
                    <a:lnTo>
                      <a:pt x="124" y="834"/>
                    </a:lnTo>
                    <a:lnTo>
                      <a:pt x="126" y="836"/>
                    </a:lnTo>
                    <a:lnTo>
                      <a:pt x="132" y="838"/>
                    </a:lnTo>
                    <a:lnTo>
                      <a:pt x="132" y="838"/>
                    </a:lnTo>
                    <a:lnTo>
                      <a:pt x="132" y="830"/>
                    </a:lnTo>
                    <a:lnTo>
                      <a:pt x="134" y="820"/>
                    </a:lnTo>
                    <a:lnTo>
                      <a:pt x="134" y="820"/>
                    </a:lnTo>
                    <a:lnTo>
                      <a:pt x="138" y="816"/>
                    </a:lnTo>
                    <a:lnTo>
                      <a:pt x="142" y="812"/>
                    </a:lnTo>
                    <a:lnTo>
                      <a:pt x="152" y="808"/>
                    </a:lnTo>
                    <a:lnTo>
                      <a:pt x="152" y="808"/>
                    </a:lnTo>
                    <a:lnTo>
                      <a:pt x="156" y="814"/>
                    </a:lnTo>
                    <a:lnTo>
                      <a:pt x="160" y="818"/>
                    </a:lnTo>
                    <a:lnTo>
                      <a:pt x="160" y="818"/>
                    </a:lnTo>
                    <a:lnTo>
                      <a:pt x="164" y="818"/>
                    </a:lnTo>
                    <a:lnTo>
                      <a:pt x="166" y="818"/>
                    </a:lnTo>
                    <a:lnTo>
                      <a:pt x="168" y="812"/>
                    </a:lnTo>
                    <a:lnTo>
                      <a:pt x="168" y="812"/>
                    </a:lnTo>
                    <a:lnTo>
                      <a:pt x="174" y="808"/>
                    </a:lnTo>
                    <a:lnTo>
                      <a:pt x="178" y="808"/>
                    </a:lnTo>
                    <a:lnTo>
                      <a:pt x="184" y="808"/>
                    </a:lnTo>
                    <a:lnTo>
                      <a:pt x="190" y="808"/>
                    </a:lnTo>
                    <a:lnTo>
                      <a:pt x="190" y="808"/>
                    </a:lnTo>
                    <a:lnTo>
                      <a:pt x="194" y="806"/>
                    </a:lnTo>
                    <a:lnTo>
                      <a:pt x="198" y="804"/>
                    </a:lnTo>
                    <a:lnTo>
                      <a:pt x="200" y="798"/>
                    </a:lnTo>
                    <a:lnTo>
                      <a:pt x="200" y="792"/>
                    </a:lnTo>
                    <a:lnTo>
                      <a:pt x="204" y="786"/>
                    </a:lnTo>
                    <a:lnTo>
                      <a:pt x="204" y="786"/>
                    </a:lnTo>
                    <a:lnTo>
                      <a:pt x="206" y="784"/>
                    </a:lnTo>
                    <a:lnTo>
                      <a:pt x="208" y="784"/>
                    </a:lnTo>
                    <a:lnTo>
                      <a:pt x="212" y="784"/>
                    </a:lnTo>
                    <a:lnTo>
                      <a:pt x="212" y="784"/>
                    </a:lnTo>
                    <a:lnTo>
                      <a:pt x="216" y="782"/>
                    </a:lnTo>
                    <a:lnTo>
                      <a:pt x="220" y="778"/>
                    </a:lnTo>
                    <a:lnTo>
                      <a:pt x="220" y="778"/>
                    </a:lnTo>
                    <a:lnTo>
                      <a:pt x="230" y="770"/>
                    </a:lnTo>
                    <a:lnTo>
                      <a:pt x="236" y="768"/>
                    </a:lnTo>
                    <a:lnTo>
                      <a:pt x="242" y="766"/>
                    </a:lnTo>
                    <a:lnTo>
                      <a:pt x="242" y="766"/>
                    </a:lnTo>
                    <a:lnTo>
                      <a:pt x="250" y="764"/>
                    </a:lnTo>
                    <a:lnTo>
                      <a:pt x="256" y="760"/>
                    </a:lnTo>
                    <a:lnTo>
                      <a:pt x="266" y="750"/>
                    </a:lnTo>
                    <a:lnTo>
                      <a:pt x="266" y="750"/>
                    </a:lnTo>
                    <a:lnTo>
                      <a:pt x="276" y="740"/>
                    </a:lnTo>
                    <a:lnTo>
                      <a:pt x="286" y="732"/>
                    </a:lnTo>
                    <a:lnTo>
                      <a:pt x="310" y="718"/>
                    </a:lnTo>
                    <a:lnTo>
                      <a:pt x="310" y="718"/>
                    </a:lnTo>
                    <a:lnTo>
                      <a:pt x="330" y="702"/>
                    </a:lnTo>
                    <a:lnTo>
                      <a:pt x="350" y="684"/>
                    </a:lnTo>
                    <a:lnTo>
                      <a:pt x="350" y="684"/>
                    </a:lnTo>
                    <a:lnTo>
                      <a:pt x="352" y="682"/>
                    </a:lnTo>
                    <a:lnTo>
                      <a:pt x="356" y="680"/>
                    </a:lnTo>
                    <a:lnTo>
                      <a:pt x="356" y="680"/>
                    </a:lnTo>
                    <a:lnTo>
                      <a:pt x="356" y="678"/>
                    </a:lnTo>
                    <a:lnTo>
                      <a:pt x="356" y="674"/>
                    </a:lnTo>
                    <a:lnTo>
                      <a:pt x="354" y="668"/>
                    </a:lnTo>
                    <a:lnTo>
                      <a:pt x="350" y="662"/>
                    </a:lnTo>
                    <a:lnTo>
                      <a:pt x="346" y="656"/>
                    </a:lnTo>
                    <a:lnTo>
                      <a:pt x="346" y="656"/>
                    </a:lnTo>
                    <a:lnTo>
                      <a:pt x="340" y="660"/>
                    </a:lnTo>
                    <a:lnTo>
                      <a:pt x="336" y="658"/>
                    </a:lnTo>
                    <a:lnTo>
                      <a:pt x="334" y="658"/>
                    </a:lnTo>
                    <a:lnTo>
                      <a:pt x="334" y="654"/>
                    </a:lnTo>
                    <a:lnTo>
                      <a:pt x="334" y="654"/>
                    </a:lnTo>
                    <a:lnTo>
                      <a:pt x="336" y="650"/>
                    </a:lnTo>
                    <a:lnTo>
                      <a:pt x="338" y="646"/>
                    </a:lnTo>
                    <a:lnTo>
                      <a:pt x="344" y="642"/>
                    </a:lnTo>
                    <a:lnTo>
                      <a:pt x="344" y="642"/>
                    </a:lnTo>
                    <a:lnTo>
                      <a:pt x="350" y="642"/>
                    </a:lnTo>
                    <a:lnTo>
                      <a:pt x="356" y="640"/>
                    </a:lnTo>
                    <a:lnTo>
                      <a:pt x="362" y="636"/>
                    </a:lnTo>
                    <a:lnTo>
                      <a:pt x="368" y="628"/>
                    </a:lnTo>
                    <a:lnTo>
                      <a:pt x="378" y="616"/>
                    </a:lnTo>
                    <a:lnTo>
                      <a:pt x="384" y="606"/>
                    </a:lnTo>
                    <a:lnTo>
                      <a:pt x="384" y="606"/>
                    </a:lnTo>
                    <a:lnTo>
                      <a:pt x="398" y="586"/>
                    </a:lnTo>
                    <a:lnTo>
                      <a:pt x="398" y="586"/>
                    </a:lnTo>
                    <a:lnTo>
                      <a:pt x="406" y="574"/>
                    </a:lnTo>
                    <a:lnTo>
                      <a:pt x="422" y="560"/>
                    </a:lnTo>
                    <a:lnTo>
                      <a:pt x="430" y="554"/>
                    </a:lnTo>
                    <a:lnTo>
                      <a:pt x="436" y="552"/>
                    </a:lnTo>
                    <a:lnTo>
                      <a:pt x="440" y="552"/>
                    </a:lnTo>
                    <a:lnTo>
                      <a:pt x="442" y="554"/>
                    </a:lnTo>
                    <a:lnTo>
                      <a:pt x="444" y="556"/>
                    </a:lnTo>
                    <a:lnTo>
                      <a:pt x="446" y="562"/>
                    </a:lnTo>
                    <a:lnTo>
                      <a:pt x="446" y="562"/>
                    </a:lnTo>
                    <a:lnTo>
                      <a:pt x="444" y="564"/>
                    </a:lnTo>
                    <a:lnTo>
                      <a:pt x="444" y="566"/>
                    </a:lnTo>
                    <a:lnTo>
                      <a:pt x="438" y="570"/>
                    </a:lnTo>
                    <a:lnTo>
                      <a:pt x="426" y="576"/>
                    </a:lnTo>
                    <a:lnTo>
                      <a:pt x="426" y="576"/>
                    </a:lnTo>
                    <a:lnTo>
                      <a:pt x="418" y="578"/>
                    </a:lnTo>
                    <a:lnTo>
                      <a:pt x="416" y="580"/>
                    </a:lnTo>
                    <a:lnTo>
                      <a:pt x="414" y="586"/>
                    </a:lnTo>
                    <a:lnTo>
                      <a:pt x="414" y="586"/>
                    </a:lnTo>
                    <a:lnTo>
                      <a:pt x="412" y="596"/>
                    </a:lnTo>
                    <a:lnTo>
                      <a:pt x="408" y="608"/>
                    </a:lnTo>
                    <a:lnTo>
                      <a:pt x="408" y="608"/>
                    </a:lnTo>
                    <a:lnTo>
                      <a:pt x="404" y="616"/>
                    </a:lnTo>
                    <a:lnTo>
                      <a:pt x="402" y="624"/>
                    </a:lnTo>
                    <a:lnTo>
                      <a:pt x="402" y="624"/>
                    </a:lnTo>
                    <a:lnTo>
                      <a:pt x="402" y="630"/>
                    </a:lnTo>
                    <a:lnTo>
                      <a:pt x="402" y="634"/>
                    </a:lnTo>
                    <a:lnTo>
                      <a:pt x="404" y="636"/>
                    </a:lnTo>
                    <a:lnTo>
                      <a:pt x="404" y="636"/>
                    </a:lnTo>
                    <a:lnTo>
                      <a:pt x="408" y="636"/>
                    </a:lnTo>
                    <a:lnTo>
                      <a:pt x="412" y="636"/>
                    </a:lnTo>
                    <a:lnTo>
                      <a:pt x="418" y="636"/>
                    </a:lnTo>
                    <a:lnTo>
                      <a:pt x="420" y="634"/>
                    </a:lnTo>
                    <a:lnTo>
                      <a:pt x="420" y="634"/>
                    </a:lnTo>
                    <a:lnTo>
                      <a:pt x="418" y="638"/>
                    </a:lnTo>
                    <a:lnTo>
                      <a:pt x="414" y="642"/>
                    </a:lnTo>
                    <a:lnTo>
                      <a:pt x="402" y="650"/>
                    </a:lnTo>
                    <a:lnTo>
                      <a:pt x="398" y="652"/>
                    </a:lnTo>
                    <a:lnTo>
                      <a:pt x="394" y="656"/>
                    </a:lnTo>
                    <a:lnTo>
                      <a:pt x="394" y="660"/>
                    </a:lnTo>
                    <a:lnTo>
                      <a:pt x="398" y="664"/>
                    </a:lnTo>
                    <a:lnTo>
                      <a:pt x="398" y="664"/>
                    </a:lnTo>
                    <a:lnTo>
                      <a:pt x="402" y="664"/>
                    </a:lnTo>
                    <a:lnTo>
                      <a:pt x="406" y="662"/>
                    </a:lnTo>
                    <a:lnTo>
                      <a:pt x="416" y="658"/>
                    </a:lnTo>
                    <a:lnTo>
                      <a:pt x="434" y="648"/>
                    </a:lnTo>
                    <a:lnTo>
                      <a:pt x="434" y="648"/>
                    </a:lnTo>
                    <a:lnTo>
                      <a:pt x="434" y="652"/>
                    </a:lnTo>
                    <a:lnTo>
                      <a:pt x="432" y="656"/>
                    </a:lnTo>
                    <a:lnTo>
                      <a:pt x="432" y="656"/>
                    </a:lnTo>
                    <a:lnTo>
                      <a:pt x="448" y="640"/>
                    </a:lnTo>
                    <a:lnTo>
                      <a:pt x="456" y="632"/>
                    </a:lnTo>
                    <a:lnTo>
                      <a:pt x="460" y="622"/>
                    </a:lnTo>
                    <a:lnTo>
                      <a:pt x="460" y="622"/>
                    </a:lnTo>
                    <a:lnTo>
                      <a:pt x="466" y="628"/>
                    </a:lnTo>
                    <a:lnTo>
                      <a:pt x="470" y="628"/>
                    </a:lnTo>
                    <a:lnTo>
                      <a:pt x="476" y="626"/>
                    </a:lnTo>
                    <a:lnTo>
                      <a:pt x="482" y="622"/>
                    </a:lnTo>
                    <a:lnTo>
                      <a:pt x="490" y="612"/>
                    </a:lnTo>
                    <a:lnTo>
                      <a:pt x="496" y="602"/>
                    </a:lnTo>
                    <a:lnTo>
                      <a:pt x="496" y="602"/>
                    </a:lnTo>
                    <a:lnTo>
                      <a:pt x="500" y="586"/>
                    </a:lnTo>
                    <a:lnTo>
                      <a:pt x="502" y="582"/>
                    </a:lnTo>
                    <a:lnTo>
                      <a:pt x="504" y="580"/>
                    </a:lnTo>
                    <a:lnTo>
                      <a:pt x="508" y="578"/>
                    </a:lnTo>
                    <a:lnTo>
                      <a:pt x="514" y="578"/>
                    </a:lnTo>
                    <a:lnTo>
                      <a:pt x="514" y="578"/>
                    </a:lnTo>
                    <a:lnTo>
                      <a:pt x="520" y="578"/>
                    </a:lnTo>
                    <a:lnTo>
                      <a:pt x="526" y="580"/>
                    </a:lnTo>
                    <a:lnTo>
                      <a:pt x="534" y="588"/>
                    </a:lnTo>
                    <a:lnTo>
                      <a:pt x="540" y="596"/>
                    </a:lnTo>
                    <a:lnTo>
                      <a:pt x="548" y="606"/>
                    </a:lnTo>
                    <a:lnTo>
                      <a:pt x="548" y="606"/>
                    </a:lnTo>
                    <a:lnTo>
                      <a:pt x="554" y="612"/>
                    </a:lnTo>
                    <a:lnTo>
                      <a:pt x="562" y="618"/>
                    </a:lnTo>
                    <a:lnTo>
                      <a:pt x="572" y="622"/>
                    </a:lnTo>
                    <a:lnTo>
                      <a:pt x="582" y="624"/>
                    </a:lnTo>
                    <a:lnTo>
                      <a:pt x="602" y="628"/>
                    </a:lnTo>
                    <a:lnTo>
                      <a:pt x="622" y="630"/>
                    </a:lnTo>
                    <a:lnTo>
                      <a:pt x="622" y="630"/>
                    </a:lnTo>
                    <a:lnTo>
                      <a:pt x="644" y="632"/>
                    </a:lnTo>
                    <a:lnTo>
                      <a:pt x="668" y="636"/>
                    </a:lnTo>
                    <a:lnTo>
                      <a:pt x="668" y="636"/>
                    </a:lnTo>
                    <a:lnTo>
                      <a:pt x="680" y="640"/>
                    </a:lnTo>
                    <a:lnTo>
                      <a:pt x="694" y="646"/>
                    </a:lnTo>
                    <a:lnTo>
                      <a:pt x="706" y="652"/>
                    </a:lnTo>
                    <a:lnTo>
                      <a:pt x="718" y="660"/>
                    </a:lnTo>
                    <a:lnTo>
                      <a:pt x="742" y="678"/>
                    </a:lnTo>
                    <a:lnTo>
                      <a:pt x="764" y="696"/>
                    </a:lnTo>
                    <a:lnTo>
                      <a:pt x="762" y="696"/>
                    </a:lnTo>
                    <a:lnTo>
                      <a:pt x="762" y="696"/>
                    </a:lnTo>
                    <a:lnTo>
                      <a:pt x="766" y="698"/>
                    </a:lnTo>
                    <a:lnTo>
                      <a:pt x="774" y="702"/>
                    </a:lnTo>
                    <a:lnTo>
                      <a:pt x="786" y="708"/>
                    </a:lnTo>
                    <a:lnTo>
                      <a:pt x="786" y="708"/>
                    </a:lnTo>
                    <a:lnTo>
                      <a:pt x="790" y="710"/>
                    </a:lnTo>
                    <a:lnTo>
                      <a:pt x="794" y="710"/>
                    </a:lnTo>
                    <a:lnTo>
                      <a:pt x="794" y="710"/>
                    </a:lnTo>
                    <a:lnTo>
                      <a:pt x="792" y="712"/>
                    </a:lnTo>
                    <a:lnTo>
                      <a:pt x="792" y="716"/>
                    </a:lnTo>
                    <a:lnTo>
                      <a:pt x="800" y="728"/>
                    </a:lnTo>
                    <a:lnTo>
                      <a:pt x="814" y="744"/>
                    </a:lnTo>
                    <a:lnTo>
                      <a:pt x="814" y="744"/>
                    </a:lnTo>
                    <a:lnTo>
                      <a:pt x="824" y="756"/>
                    </a:lnTo>
                    <a:lnTo>
                      <a:pt x="830" y="768"/>
                    </a:lnTo>
                    <a:lnTo>
                      <a:pt x="842" y="796"/>
                    </a:lnTo>
                    <a:lnTo>
                      <a:pt x="842" y="796"/>
                    </a:lnTo>
                    <a:lnTo>
                      <a:pt x="846" y="802"/>
                    </a:lnTo>
                    <a:lnTo>
                      <a:pt x="848" y="806"/>
                    </a:lnTo>
                    <a:lnTo>
                      <a:pt x="852" y="808"/>
                    </a:lnTo>
                    <a:lnTo>
                      <a:pt x="852" y="808"/>
                    </a:lnTo>
                    <a:lnTo>
                      <a:pt x="856" y="810"/>
                    </a:lnTo>
                    <a:lnTo>
                      <a:pt x="860" y="808"/>
                    </a:lnTo>
                    <a:lnTo>
                      <a:pt x="866" y="806"/>
                    </a:lnTo>
                    <a:lnTo>
                      <a:pt x="870" y="804"/>
                    </a:lnTo>
                    <a:lnTo>
                      <a:pt x="870" y="804"/>
                    </a:lnTo>
                    <a:lnTo>
                      <a:pt x="876" y="808"/>
                    </a:lnTo>
                    <a:lnTo>
                      <a:pt x="884" y="814"/>
                    </a:lnTo>
                    <a:lnTo>
                      <a:pt x="894" y="826"/>
                    </a:lnTo>
                    <a:lnTo>
                      <a:pt x="894" y="826"/>
                    </a:lnTo>
                    <a:lnTo>
                      <a:pt x="898" y="834"/>
                    </a:lnTo>
                    <a:lnTo>
                      <a:pt x="900" y="840"/>
                    </a:lnTo>
                    <a:lnTo>
                      <a:pt x="906" y="854"/>
                    </a:lnTo>
                    <a:lnTo>
                      <a:pt x="912" y="868"/>
                    </a:lnTo>
                    <a:lnTo>
                      <a:pt x="916" y="874"/>
                    </a:lnTo>
                    <a:lnTo>
                      <a:pt x="924" y="878"/>
                    </a:lnTo>
                    <a:lnTo>
                      <a:pt x="924" y="878"/>
                    </a:lnTo>
                    <a:lnTo>
                      <a:pt x="932" y="874"/>
                    </a:lnTo>
                    <a:lnTo>
                      <a:pt x="932" y="874"/>
                    </a:lnTo>
                    <a:lnTo>
                      <a:pt x="940" y="872"/>
                    </a:lnTo>
                    <a:lnTo>
                      <a:pt x="948" y="872"/>
                    </a:lnTo>
                    <a:lnTo>
                      <a:pt x="948" y="872"/>
                    </a:lnTo>
                    <a:lnTo>
                      <a:pt x="948" y="866"/>
                    </a:lnTo>
                    <a:lnTo>
                      <a:pt x="952" y="862"/>
                    </a:lnTo>
                    <a:lnTo>
                      <a:pt x="962" y="852"/>
                    </a:lnTo>
                    <a:lnTo>
                      <a:pt x="962" y="852"/>
                    </a:lnTo>
                    <a:lnTo>
                      <a:pt x="966" y="854"/>
                    </a:lnTo>
                    <a:lnTo>
                      <a:pt x="972" y="858"/>
                    </a:lnTo>
                    <a:lnTo>
                      <a:pt x="982" y="864"/>
                    </a:lnTo>
                    <a:lnTo>
                      <a:pt x="982" y="864"/>
                    </a:lnTo>
                    <a:lnTo>
                      <a:pt x="988" y="870"/>
                    </a:lnTo>
                    <a:lnTo>
                      <a:pt x="988" y="870"/>
                    </a:lnTo>
                    <a:lnTo>
                      <a:pt x="994" y="852"/>
                    </a:lnTo>
                    <a:lnTo>
                      <a:pt x="998" y="836"/>
                    </a:lnTo>
                    <a:lnTo>
                      <a:pt x="998" y="836"/>
                    </a:lnTo>
                    <a:lnTo>
                      <a:pt x="1000" y="828"/>
                    </a:lnTo>
                    <a:lnTo>
                      <a:pt x="998" y="818"/>
                    </a:lnTo>
                    <a:lnTo>
                      <a:pt x="996" y="812"/>
                    </a:lnTo>
                    <a:lnTo>
                      <a:pt x="992" y="806"/>
                    </a:lnTo>
                    <a:lnTo>
                      <a:pt x="988" y="800"/>
                    </a:lnTo>
                    <a:lnTo>
                      <a:pt x="982" y="794"/>
                    </a:lnTo>
                    <a:lnTo>
                      <a:pt x="968" y="786"/>
                    </a:lnTo>
                    <a:lnTo>
                      <a:pt x="968" y="786"/>
                    </a:lnTo>
                    <a:close/>
                    <a:moveTo>
                      <a:pt x="392" y="16"/>
                    </a:moveTo>
                    <a:lnTo>
                      <a:pt x="392" y="16"/>
                    </a:lnTo>
                    <a:lnTo>
                      <a:pt x="392" y="16"/>
                    </a:lnTo>
                    <a:lnTo>
                      <a:pt x="392" y="16"/>
                    </a:lnTo>
                    <a:lnTo>
                      <a:pt x="392" y="16"/>
                    </a:lnTo>
                    <a:lnTo>
                      <a:pt x="392" y="16"/>
                    </a:lnTo>
                    <a:close/>
                  </a:path>
                </a:pathLst>
              </a:custGeom>
              <a:solidFill>
                <a:schemeClr val="accent3"/>
              </a:solidFill>
              <a:ln w="3175">
                <a:solidFill>
                  <a:schemeClr val="bg1"/>
                </a:solidFill>
              </a:ln>
              <a:effectLst/>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29" name="Freeform 228">
                <a:extLst>
                  <a:ext uri="{FF2B5EF4-FFF2-40B4-BE49-F238E27FC236}">
                    <a16:creationId xmlns:a16="http://schemas.microsoft.com/office/drawing/2014/main" id="{AD0B5660-2A9B-43D0-8273-77C914E850B8}"/>
                  </a:ext>
                </a:extLst>
              </p:cNvPr>
              <p:cNvSpPr>
                <a:spLocks/>
              </p:cNvSpPr>
              <p:nvPr/>
            </p:nvSpPr>
            <p:spPr bwMode="auto">
              <a:xfrm>
                <a:off x="2032681" y="2537926"/>
                <a:ext cx="841616" cy="1652995"/>
              </a:xfrm>
              <a:custGeom>
                <a:avLst/>
                <a:gdLst/>
                <a:ahLst/>
                <a:cxnLst>
                  <a:cxn ang="0">
                    <a:pos x="612" y="1256"/>
                  </a:cxn>
                  <a:cxn ang="0">
                    <a:pos x="612" y="1238"/>
                  </a:cxn>
                  <a:cxn ang="0">
                    <a:pos x="622" y="1188"/>
                  </a:cxn>
                  <a:cxn ang="0">
                    <a:pos x="628" y="1172"/>
                  </a:cxn>
                  <a:cxn ang="0">
                    <a:pos x="646" y="1130"/>
                  </a:cxn>
                  <a:cxn ang="0">
                    <a:pos x="652" y="1104"/>
                  </a:cxn>
                  <a:cxn ang="0">
                    <a:pos x="656" y="1078"/>
                  </a:cxn>
                  <a:cxn ang="0">
                    <a:pos x="668" y="1044"/>
                  </a:cxn>
                  <a:cxn ang="0">
                    <a:pos x="402" y="124"/>
                  </a:cxn>
                  <a:cxn ang="0">
                    <a:pos x="72" y="0"/>
                  </a:cxn>
                  <a:cxn ang="0">
                    <a:pos x="68" y="56"/>
                  </a:cxn>
                  <a:cxn ang="0">
                    <a:pos x="62" y="96"/>
                  </a:cxn>
                  <a:cxn ang="0">
                    <a:pos x="54" y="108"/>
                  </a:cxn>
                  <a:cxn ang="0">
                    <a:pos x="24" y="152"/>
                  </a:cxn>
                  <a:cxn ang="0">
                    <a:pos x="6" y="182"/>
                  </a:cxn>
                  <a:cxn ang="0">
                    <a:pos x="0" y="210"/>
                  </a:cxn>
                  <a:cxn ang="0">
                    <a:pos x="4" y="228"/>
                  </a:cxn>
                  <a:cxn ang="0">
                    <a:pos x="18" y="264"/>
                  </a:cxn>
                  <a:cxn ang="0">
                    <a:pos x="20" y="284"/>
                  </a:cxn>
                  <a:cxn ang="0">
                    <a:pos x="20" y="310"/>
                  </a:cxn>
                  <a:cxn ang="0">
                    <a:pos x="18" y="362"/>
                  </a:cxn>
                  <a:cxn ang="0">
                    <a:pos x="18" y="390"/>
                  </a:cxn>
                  <a:cxn ang="0">
                    <a:pos x="28" y="510"/>
                  </a:cxn>
                  <a:cxn ang="0">
                    <a:pos x="40" y="578"/>
                  </a:cxn>
                  <a:cxn ang="0">
                    <a:pos x="54" y="612"/>
                  </a:cxn>
                  <a:cxn ang="0">
                    <a:pos x="60" y="618"/>
                  </a:cxn>
                  <a:cxn ang="0">
                    <a:pos x="62" y="628"/>
                  </a:cxn>
                  <a:cxn ang="0">
                    <a:pos x="82" y="648"/>
                  </a:cxn>
                  <a:cxn ang="0">
                    <a:pos x="86" y="654"/>
                  </a:cxn>
                  <a:cxn ang="0">
                    <a:pos x="94" y="678"/>
                  </a:cxn>
                  <a:cxn ang="0">
                    <a:pos x="94" y="718"/>
                  </a:cxn>
                  <a:cxn ang="0">
                    <a:pos x="92" y="760"/>
                  </a:cxn>
                  <a:cxn ang="0">
                    <a:pos x="96" y="790"/>
                  </a:cxn>
                  <a:cxn ang="0">
                    <a:pos x="100" y="798"/>
                  </a:cxn>
                  <a:cxn ang="0">
                    <a:pos x="122" y="856"/>
                  </a:cxn>
                  <a:cxn ang="0">
                    <a:pos x="136" y="916"/>
                  </a:cxn>
                  <a:cxn ang="0">
                    <a:pos x="142" y="942"/>
                  </a:cxn>
                  <a:cxn ang="0">
                    <a:pos x="152" y="964"/>
                  </a:cxn>
                  <a:cxn ang="0">
                    <a:pos x="168" y="982"/>
                  </a:cxn>
                  <a:cxn ang="0">
                    <a:pos x="190" y="996"/>
                  </a:cxn>
                  <a:cxn ang="0">
                    <a:pos x="220" y="1014"/>
                  </a:cxn>
                  <a:cxn ang="0">
                    <a:pos x="282" y="1060"/>
                  </a:cxn>
                  <a:cxn ang="0">
                    <a:pos x="340" y="1116"/>
                  </a:cxn>
                  <a:cxn ang="0">
                    <a:pos x="374" y="1162"/>
                  </a:cxn>
                  <a:cxn ang="0">
                    <a:pos x="390" y="1194"/>
                  </a:cxn>
                  <a:cxn ang="0">
                    <a:pos x="396" y="1210"/>
                  </a:cxn>
                  <a:cxn ang="0">
                    <a:pos x="404" y="1248"/>
                  </a:cxn>
                  <a:cxn ang="0">
                    <a:pos x="404" y="1266"/>
                  </a:cxn>
                  <a:cxn ang="0">
                    <a:pos x="394" y="1280"/>
                  </a:cxn>
                  <a:cxn ang="0">
                    <a:pos x="520" y="1302"/>
                  </a:cxn>
                  <a:cxn ang="0">
                    <a:pos x="590" y="1312"/>
                  </a:cxn>
                  <a:cxn ang="0">
                    <a:pos x="604" y="1294"/>
                  </a:cxn>
                  <a:cxn ang="0">
                    <a:pos x="618" y="1280"/>
                  </a:cxn>
                  <a:cxn ang="0">
                    <a:pos x="624" y="1272"/>
                  </a:cxn>
                  <a:cxn ang="0">
                    <a:pos x="618" y="1268"/>
                  </a:cxn>
                  <a:cxn ang="0">
                    <a:pos x="612" y="1256"/>
                  </a:cxn>
                </a:cxnLst>
                <a:rect l="0" t="0" r="r" b="b"/>
                <a:pathLst>
                  <a:path w="668" h="1312">
                    <a:moveTo>
                      <a:pt x="612" y="1256"/>
                    </a:moveTo>
                    <a:lnTo>
                      <a:pt x="612" y="1256"/>
                    </a:lnTo>
                    <a:lnTo>
                      <a:pt x="612" y="1246"/>
                    </a:lnTo>
                    <a:lnTo>
                      <a:pt x="612" y="1238"/>
                    </a:lnTo>
                    <a:lnTo>
                      <a:pt x="614" y="1220"/>
                    </a:lnTo>
                    <a:lnTo>
                      <a:pt x="622" y="1188"/>
                    </a:lnTo>
                    <a:lnTo>
                      <a:pt x="622" y="1188"/>
                    </a:lnTo>
                    <a:lnTo>
                      <a:pt x="628" y="1172"/>
                    </a:lnTo>
                    <a:lnTo>
                      <a:pt x="638" y="1152"/>
                    </a:lnTo>
                    <a:lnTo>
                      <a:pt x="646" y="1130"/>
                    </a:lnTo>
                    <a:lnTo>
                      <a:pt x="650" y="1118"/>
                    </a:lnTo>
                    <a:lnTo>
                      <a:pt x="652" y="1104"/>
                    </a:lnTo>
                    <a:lnTo>
                      <a:pt x="652" y="1104"/>
                    </a:lnTo>
                    <a:lnTo>
                      <a:pt x="656" y="1078"/>
                    </a:lnTo>
                    <a:lnTo>
                      <a:pt x="662" y="1060"/>
                    </a:lnTo>
                    <a:lnTo>
                      <a:pt x="668" y="1044"/>
                    </a:lnTo>
                    <a:lnTo>
                      <a:pt x="308" y="454"/>
                    </a:lnTo>
                    <a:lnTo>
                      <a:pt x="402" y="124"/>
                    </a:lnTo>
                    <a:lnTo>
                      <a:pt x="402" y="124"/>
                    </a:lnTo>
                    <a:lnTo>
                      <a:pt x="72" y="0"/>
                    </a:lnTo>
                    <a:lnTo>
                      <a:pt x="72" y="0"/>
                    </a:lnTo>
                    <a:lnTo>
                      <a:pt x="68" y="56"/>
                    </a:lnTo>
                    <a:lnTo>
                      <a:pt x="66" y="78"/>
                    </a:lnTo>
                    <a:lnTo>
                      <a:pt x="62" y="96"/>
                    </a:lnTo>
                    <a:lnTo>
                      <a:pt x="62" y="96"/>
                    </a:lnTo>
                    <a:lnTo>
                      <a:pt x="54" y="108"/>
                    </a:lnTo>
                    <a:lnTo>
                      <a:pt x="46" y="122"/>
                    </a:lnTo>
                    <a:lnTo>
                      <a:pt x="24" y="152"/>
                    </a:lnTo>
                    <a:lnTo>
                      <a:pt x="14" y="166"/>
                    </a:lnTo>
                    <a:lnTo>
                      <a:pt x="6" y="182"/>
                    </a:lnTo>
                    <a:lnTo>
                      <a:pt x="2" y="196"/>
                    </a:lnTo>
                    <a:lnTo>
                      <a:pt x="0" y="210"/>
                    </a:lnTo>
                    <a:lnTo>
                      <a:pt x="0" y="210"/>
                    </a:lnTo>
                    <a:lnTo>
                      <a:pt x="4" y="228"/>
                    </a:lnTo>
                    <a:lnTo>
                      <a:pt x="12" y="246"/>
                    </a:lnTo>
                    <a:lnTo>
                      <a:pt x="18" y="264"/>
                    </a:lnTo>
                    <a:lnTo>
                      <a:pt x="20" y="274"/>
                    </a:lnTo>
                    <a:lnTo>
                      <a:pt x="20" y="284"/>
                    </a:lnTo>
                    <a:lnTo>
                      <a:pt x="20" y="284"/>
                    </a:lnTo>
                    <a:lnTo>
                      <a:pt x="20" y="310"/>
                    </a:lnTo>
                    <a:lnTo>
                      <a:pt x="18" y="336"/>
                    </a:lnTo>
                    <a:lnTo>
                      <a:pt x="18" y="362"/>
                    </a:lnTo>
                    <a:lnTo>
                      <a:pt x="18" y="390"/>
                    </a:lnTo>
                    <a:lnTo>
                      <a:pt x="18" y="390"/>
                    </a:lnTo>
                    <a:lnTo>
                      <a:pt x="20" y="438"/>
                    </a:lnTo>
                    <a:lnTo>
                      <a:pt x="28" y="510"/>
                    </a:lnTo>
                    <a:lnTo>
                      <a:pt x="34" y="546"/>
                    </a:lnTo>
                    <a:lnTo>
                      <a:pt x="40" y="578"/>
                    </a:lnTo>
                    <a:lnTo>
                      <a:pt x="50" y="604"/>
                    </a:lnTo>
                    <a:lnTo>
                      <a:pt x="54" y="612"/>
                    </a:lnTo>
                    <a:lnTo>
                      <a:pt x="60" y="618"/>
                    </a:lnTo>
                    <a:lnTo>
                      <a:pt x="60" y="618"/>
                    </a:lnTo>
                    <a:lnTo>
                      <a:pt x="60" y="622"/>
                    </a:lnTo>
                    <a:lnTo>
                      <a:pt x="62" y="628"/>
                    </a:lnTo>
                    <a:lnTo>
                      <a:pt x="68" y="634"/>
                    </a:lnTo>
                    <a:lnTo>
                      <a:pt x="82" y="648"/>
                    </a:lnTo>
                    <a:lnTo>
                      <a:pt x="82" y="648"/>
                    </a:lnTo>
                    <a:lnTo>
                      <a:pt x="86" y="654"/>
                    </a:lnTo>
                    <a:lnTo>
                      <a:pt x="90" y="662"/>
                    </a:lnTo>
                    <a:lnTo>
                      <a:pt x="94" y="678"/>
                    </a:lnTo>
                    <a:lnTo>
                      <a:pt x="94" y="698"/>
                    </a:lnTo>
                    <a:lnTo>
                      <a:pt x="94" y="718"/>
                    </a:lnTo>
                    <a:lnTo>
                      <a:pt x="92" y="740"/>
                    </a:lnTo>
                    <a:lnTo>
                      <a:pt x="92" y="760"/>
                    </a:lnTo>
                    <a:lnTo>
                      <a:pt x="94" y="780"/>
                    </a:lnTo>
                    <a:lnTo>
                      <a:pt x="96" y="790"/>
                    </a:lnTo>
                    <a:lnTo>
                      <a:pt x="100" y="798"/>
                    </a:lnTo>
                    <a:lnTo>
                      <a:pt x="100" y="798"/>
                    </a:lnTo>
                    <a:lnTo>
                      <a:pt x="112" y="826"/>
                    </a:lnTo>
                    <a:lnTo>
                      <a:pt x="122" y="856"/>
                    </a:lnTo>
                    <a:lnTo>
                      <a:pt x="130" y="886"/>
                    </a:lnTo>
                    <a:lnTo>
                      <a:pt x="136" y="916"/>
                    </a:lnTo>
                    <a:lnTo>
                      <a:pt x="136" y="916"/>
                    </a:lnTo>
                    <a:lnTo>
                      <a:pt x="142" y="942"/>
                    </a:lnTo>
                    <a:lnTo>
                      <a:pt x="146" y="952"/>
                    </a:lnTo>
                    <a:lnTo>
                      <a:pt x="152" y="964"/>
                    </a:lnTo>
                    <a:lnTo>
                      <a:pt x="160" y="972"/>
                    </a:lnTo>
                    <a:lnTo>
                      <a:pt x="168" y="982"/>
                    </a:lnTo>
                    <a:lnTo>
                      <a:pt x="178" y="990"/>
                    </a:lnTo>
                    <a:lnTo>
                      <a:pt x="190" y="996"/>
                    </a:lnTo>
                    <a:lnTo>
                      <a:pt x="190" y="996"/>
                    </a:lnTo>
                    <a:lnTo>
                      <a:pt x="220" y="1014"/>
                    </a:lnTo>
                    <a:lnTo>
                      <a:pt x="250" y="1036"/>
                    </a:lnTo>
                    <a:lnTo>
                      <a:pt x="282" y="1060"/>
                    </a:lnTo>
                    <a:lnTo>
                      <a:pt x="312" y="1086"/>
                    </a:lnTo>
                    <a:lnTo>
                      <a:pt x="340" y="1116"/>
                    </a:lnTo>
                    <a:lnTo>
                      <a:pt x="364" y="1146"/>
                    </a:lnTo>
                    <a:lnTo>
                      <a:pt x="374" y="1162"/>
                    </a:lnTo>
                    <a:lnTo>
                      <a:pt x="384" y="1178"/>
                    </a:lnTo>
                    <a:lnTo>
                      <a:pt x="390" y="1194"/>
                    </a:lnTo>
                    <a:lnTo>
                      <a:pt x="396" y="1210"/>
                    </a:lnTo>
                    <a:lnTo>
                      <a:pt x="396" y="1210"/>
                    </a:lnTo>
                    <a:lnTo>
                      <a:pt x="400" y="1226"/>
                    </a:lnTo>
                    <a:lnTo>
                      <a:pt x="404" y="1248"/>
                    </a:lnTo>
                    <a:lnTo>
                      <a:pt x="404" y="1258"/>
                    </a:lnTo>
                    <a:lnTo>
                      <a:pt x="404" y="1266"/>
                    </a:lnTo>
                    <a:lnTo>
                      <a:pt x="400" y="1274"/>
                    </a:lnTo>
                    <a:lnTo>
                      <a:pt x="394" y="1280"/>
                    </a:lnTo>
                    <a:lnTo>
                      <a:pt x="394" y="1280"/>
                    </a:lnTo>
                    <a:lnTo>
                      <a:pt x="520" y="1302"/>
                    </a:lnTo>
                    <a:lnTo>
                      <a:pt x="520" y="1302"/>
                    </a:lnTo>
                    <a:lnTo>
                      <a:pt x="590" y="1312"/>
                    </a:lnTo>
                    <a:lnTo>
                      <a:pt x="590" y="1312"/>
                    </a:lnTo>
                    <a:lnTo>
                      <a:pt x="604" y="1294"/>
                    </a:lnTo>
                    <a:lnTo>
                      <a:pt x="618" y="1280"/>
                    </a:lnTo>
                    <a:lnTo>
                      <a:pt x="618" y="1280"/>
                    </a:lnTo>
                    <a:lnTo>
                      <a:pt x="624" y="1274"/>
                    </a:lnTo>
                    <a:lnTo>
                      <a:pt x="624" y="1272"/>
                    </a:lnTo>
                    <a:lnTo>
                      <a:pt x="622" y="1272"/>
                    </a:lnTo>
                    <a:lnTo>
                      <a:pt x="618" y="1268"/>
                    </a:lnTo>
                    <a:lnTo>
                      <a:pt x="616" y="1264"/>
                    </a:lnTo>
                    <a:lnTo>
                      <a:pt x="612" y="1256"/>
                    </a:lnTo>
                    <a:lnTo>
                      <a:pt x="612" y="1256"/>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30" name="Freeform 229">
                <a:extLst>
                  <a:ext uri="{FF2B5EF4-FFF2-40B4-BE49-F238E27FC236}">
                    <a16:creationId xmlns:a16="http://schemas.microsoft.com/office/drawing/2014/main" id="{EC73154A-3C2C-44F2-9FA1-5EFF6325D315}"/>
                  </a:ext>
                </a:extLst>
              </p:cNvPr>
              <p:cNvSpPr>
                <a:spLocks/>
              </p:cNvSpPr>
              <p:nvPr/>
            </p:nvSpPr>
            <p:spPr bwMode="auto">
              <a:xfrm>
                <a:off x="2776025" y="3583647"/>
                <a:ext cx="793740" cy="924770"/>
              </a:xfrm>
              <a:custGeom>
                <a:avLst/>
                <a:gdLst/>
                <a:ahLst/>
                <a:cxnLst>
                  <a:cxn ang="0">
                    <a:pos x="630" y="78"/>
                  </a:cxn>
                  <a:cxn ang="0">
                    <a:pos x="184" y="0"/>
                  </a:cxn>
                  <a:cxn ang="0">
                    <a:pos x="184" y="0"/>
                  </a:cxn>
                  <a:cxn ang="0">
                    <a:pos x="162" y="94"/>
                  </a:cxn>
                  <a:cxn ang="0">
                    <a:pos x="162" y="94"/>
                  </a:cxn>
                  <a:cxn ang="0">
                    <a:pos x="160" y="98"/>
                  </a:cxn>
                  <a:cxn ang="0">
                    <a:pos x="158" y="100"/>
                  </a:cxn>
                  <a:cxn ang="0">
                    <a:pos x="152" y="102"/>
                  </a:cxn>
                  <a:cxn ang="0">
                    <a:pos x="146" y="100"/>
                  </a:cxn>
                  <a:cxn ang="0">
                    <a:pos x="144" y="100"/>
                  </a:cxn>
                  <a:cxn ang="0">
                    <a:pos x="144" y="100"/>
                  </a:cxn>
                  <a:cxn ang="0">
                    <a:pos x="136" y="94"/>
                  </a:cxn>
                  <a:cxn ang="0">
                    <a:pos x="126" y="90"/>
                  </a:cxn>
                  <a:cxn ang="0">
                    <a:pos x="112" y="88"/>
                  </a:cxn>
                  <a:cxn ang="0">
                    <a:pos x="112" y="88"/>
                  </a:cxn>
                  <a:cxn ang="0">
                    <a:pos x="104" y="90"/>
                  </a:cxn>
                  <a:cxn ang="0">
                    <a:pos x="100" y="94"/>
                  </a:cxn>
                  <a:cxn ang="0">
                    <a:pos x="98" y="98"/>
                  </a:cxn>
                  <a:cxn ang="0">
                    <a:pos x="96" y="104"/>
                  </a:cxn>
                  <a:cxn ang="0">
                    <a:pos x="96" y="116"/>
                  </a:cxn>
                  <a:cxn ang="0">
                    <a:pos x="96" y="122"/>
                  </a:cxn>
                  <a:cxn ang="0">
                    <a:pos x="90" y="196"/>
                  </a:cxn>
                  <a:cxn ang="0">
                    <a:pos x="78" y="214"/>
                  </a:cxn>
                  <a:cxn ang="0">
                    <a:pos x="78" y="214"/>
                  </a:cxn>
                  <a:cxn ang="0">
                    <a:pos x="72" y="230"/>
                  </a:cxn>
                  <a:cxn ang="0">
                    <a:pos x="66" y="248"/>
                  </a:cxn>
                  <a:cxn ang="0">
                    <a:pos x="62" y="274"/>
                  </a:cxn>
                  <a:cxn ang="0">
                    <a:pos x="62" y="274"/>
                  </a:cxn>
                  <a:cxn ang="0">
                    <a:pos x="60" y="288"/>
                  </a:cxn>
                  <a:cxn ang="0">
                    <a:pos x="56" y="300"/>
                  </a:cxn>
                  <a:cxn ang="0">
                    <a:pos x="48" y="322"/>
                  </a:cxn>
                  <a:cxn ang="0">
                    <a:pos x="38" y="342"/>
                  </a:cxn>
                  <a:cxn ang="0">
                    <a:pos x="32" y="358"/>
                  </a:cxn>
                  <a:cxn ang="0">
                    <a:pos x="32" y="358"/>
                  </a:cxn>
                  <a:cxn ang="0">
                    <a:pos x="24" y="390"/>
                  </a:cxn>
                  <a:cxn ang="0">
                    <a:pos x="22" y="408"/>
                  </a:cxn>
                  <a:cxn ang="0">
                    <a:pos x="22" y="416"/>
                  </a:cxn>
                  <a:cxn ang="0">
                    <a:pos x="22" y="426"/>
                  </a:cxn>
                  <a:cxn ang="0">
                    <a:pos x="22" y="426"/>
                  </a:cxn>
                  <a:cxn ang="0">
                    <a:pos x="26" y="434"/>
                  </a:cxn>
                  <a:cxn ang="0">
                    <a:pos x="28" y="438"/>
                  </a:cxn>
                  <a:cxn ang="0">
                    <a:pos x="32" y="442"/>
                  </a:cxn>
                  <a:cxn ang="0">
                    <a:pos x="34" y="442"/>
                  </a:cxn>
                  <a:cxn ang="0">
                    <a:pos x="34" y="444"/>
                  </a:cxn>
                  <a:cxn ang="0">
                    <a:pos x="28" y="450"/>
                  </a:cxn>
                  <a:cxn ang="0">
                    <a:pos x="28" y="450"/>
                  </a:cxn>
                  <a:cxn ang="0">
                    <a:pos x="14" y="464"/>
                  </a:cxn>
                  <a:cxn ang="0">
                    <a:pos x="0" y="482"/>
                  </a:cxn>
                  <a:cxn ang="0">
                    <a:pos x="0" y="482"/>
                  </a:cxn>
                  <a:cxn ang="0">
                    <a:pos x="14" y="484"/>
                  </a:cxn>
                  <a:cxn ang="0">
                    <a:pos x="18" y="498"/>
                  </a:cxn>
                  <a:cxn ang="0">
                    <a:pos x="358" y="708"/>
                  </a:cxn>
                  <a:cxn ang="0">
                    <a:pos x="534" y="734"/>
                  </a:cxn>
                  <a:cxn ang="0">
                    <a:pos x="630" y="78"/>
                  </a:cxn>
                  <a:cxn ang="0">
                    <a:pos x="630" y="78"/>
                  </a:cxn>
                </a:cxnLst>
                <a:rect l="0" t="0" r="r" b="b"/>
                <a:pathLst>
                  <a:path w="630" h="734">
                    <a:moveTo>
                      <a:pt x="630" y="78"/>
                    </a:moveTo>
                    <a:lnTo>
                      <a:pt x="184" y="0"/>
                    </a:lnTo>
                    <a:lnTo>
                      <a:pt x="184" y="0"/>
                    </a:lnTo>
                    <a:lnTo>
                      <a:pt x="162" y="94"/>
                    </a:lnTo>
                    <a:lnTo>
                      <a:pt x="162" y="94"/>
                    </a:lnTo>
                    <a:lnTo>
                      <a:pt x="160" y="98"/>
                    </a:lnTo>
                    <a:lnTo>
                      <a:pt x="158" y="100"/>
                    </a:lnTo>
                    <a:lnTo>
                      <a:pt x="152" y="102"/>
                    </a:lnTo>
                    <a:lnTo>
                      <a:pt x="146" y="100"/>
                    </a:lnTo>
                    <a:lnTo>
                      <a:pt x="144" y="100"/>
                    </a:lnTo>
                    <a:lnTo>
                      <a:pt x="144" y="100"/>
                    </a:lnTo>
                    <a:lnTo>
                      <a:pt x="136" y="94"/>
                    </a:lnTo>
                    <a:lnTo>
                      <a:pt x="126" y="90"/>
                    </a:lnTo>
                    <a:lnTo>
                      <a:pt x="112" y="88"/>
                    </a:lnTo>
                    <a:lnTo>
                      <a:pt x="112" y="88"/>
                    </a:lnTo>
                    <a:lnTo>
                      <a:pt x="104" y="90"/>
                    </a:lnTo>
                    <a:lnTo>
                      <a:pt x="100" y="94"/>
                    </a:lnTo>
                    <a:lnTo>
                      <a:pt x="98" y="98"/>
                    </a:lnTo>
                    <a:lnTo>
                      <a:pt x="96" y="104"/>
                    </a:lnTo>
                    <a:lnTo>
                      <a:pt x="96" y="116"/>
                    </a:lnTo>
                    <a:lnTo>
                      <a:pt x="96" y="122"/>
                    </a:lnTo>
                    <a:lnTo>
                      <a:pt x="90" y="196"/>
                    </a:lnTo>
                    <a:lnTo>
                      <a:pt x="78" y="214"/>
                    </a:lnTo>
                    <a:lnTo>
                      <a:pt x="78" y="214"/>
                    </a:lnTo>
                    <a:lnTo>
                      <a:pt x="72" y="230"/>
                    </a:lnTo>
                    <a:lnTo>
                      <a:pt x="66" y="248"/>
                    </a:lnTo>
                    <a:lnTo>
                      <a:pt x="62" y="274"/>
                    </a:lnTo>
                    <a:lnTo>
                      <a:pt x="62" y="274"/>
                    </a:lnTo>
                    <a:lnTo>
                      <a:pt x="60" y="288"/>
                    </a:lnTo>
                    <a:lnTo>
                      <a:pt x="56" y="300"/>
                    </a:lnTo>
                    <a:lnTo>
                      <a:pt x="48" y="322"/>
                    </a:lnTo>
                    <a:lnTo>
                      <a:pt x="38" y="342"/>
                    </a:lnTo>
                    <a:lnTo>
                      <a:pt x="32" y="358"/>
                    </a:lnTo>
                    <a:lnTo>
                      <a:pt x="32" y="358"/>
                    </a:lnTo>
                    <a:lnTo>
                      <a:pt x="24" y="390"/>
                    </a:lnTo>
                    <a:lnTo>
                      <a:pt x="22" y="408"/>
                    </a:lnTo>
                    <a:lnTo>
                      <a:pt x="22" y="416"/>
                    </a:lnTo>
                    <a:lnTo>
                      <a:pt x="22" y="426"/>
                    </a:lnTo>
                    <a:lnTo>
                      <a:pt x="22" y="426"/>
                    </a:lnTo>
                    <a:lnTo>
                      <a:pt x="26" y="434"/>
                    </a:lnTo>
                    <a:lnTo>
                      <a:pt x="28" y="438"/>
                    </a:lnTo>
                    <a:lnTo>
                      <a:pt x="32" y="442"/>
                    </a:lnTo>
                    <a:lnTo>
                      <a:pt x="34" y="442"/>
                    </a:lnTo>
                    <a:lnTo>
                      <a:pt x="34" y="444"/>
                    </a:lnTo>
                    <a:lnTo>
                      <a:pt x="28" y="450"/>
                    </a:lnTo>
                    <a:lnTo>
                      <a:pt x="28" y="450"/>
                    </a:lnTo>
                    <a:lnTo>
                      <a:pt x="14" y="464"/>
                    </a:lnTo>
                    <a:lnTo>
                      <a:pt x="0" y="482"/>
                    </a:lnTo>
                    <a:lnTo>
                      <a:pt x="0" y="482"/>
                    </a:lnTo>
                    <a:lnTo>
                      <a:pt x="14" y="484"/>
                    </a:lnTo>
                    <a:lnTo>
                      <a:pt x="18" y="498"/>
                    </a:lnTo>
                    <a:lnTo>
                      <a:pt x="358" y="708"/>
                    </a:lnTo>
                    <a:lnTo>
                      <a:pt x="534" y="734"/>
                    </a:lnTo>
                    <a:lnTo>
                      <a:pt x="630" y="78"/>
                    </a:lnTo>
                    <a:lnTo>
                      <a:pt x="630" y="78"/>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31" name="Freeform 230">
                <a:extLst>
                  <a:ext uri="{FF2B5EF4-FFF2-40B4-BE49-F238E27FC236}">
                    <a16:creationId xmlns:a16="http://schemas.microsoft.com/office/drawing/2014/main" id="{9428696C-692E-496F-9596-7DA897E1B7F6}"/>
                  </a:ext>
                </a:extLst>
              </p:cNvPr>
              <p:cNvSpPr>
                <a:spLocks/>
              </p:cNvSpPr>
              <p:nvPr/>
            </p:nvSpPr>
            <p:spPr bwMode="auto">
              <a:xfrm>
                <a:off x="7379717" y="2308624"/>
                <a:ext cx="201585" cy="360333"/>
              </a:xfrm>
              <a:custGeom>
                <a:avLst/>
                <a:gdLst/>
                <a:ahLst/>
                <a:cxnLst>
                  <a:cxn ang="0">
                    <a:pos x="134" y="180"/>
                  </a:cxn>
                  <a:cxn ang="0">
                    <a:pos x="134" y="180"/>
                  </a:cxn>
                  <a:cxn ang="0">
                    <a:pos x="140" y="154"/>
                  </a:cxn>
                  <a:cxn ang="0">
                    <a:pos x="146" y="140"/>
                  </a:cxn>
                  <a:cxn ang="0">
                    <a:pos x="152" y="128"/>
                  </a:cxn>
                  <a:cxn ang="0">
                    <a:pos x="158" y="110"/>
                  </a:cxn>
                  <a:cxn ang="0">
                    <a:pos x="158" y="110"/>
                  </a:cxn>
                  <a:cxn ang="0">
                    <a:pos x="160" y="100"/>
                  </a:cxn>
                  <a:cxn ang="0">
                    <a:pos x="160" y="88"/>
                  </a:cxn>
                  <a:cxn ang="0">
                    <a:pos x="156" y="74"/>
                  </a:cxn>
                  <a:cxn ang="0">
                    <a:pos x="152" y="62"/>
                  </a:cxn>
                  <a:cxn ang="0">
                    <a:pos x="140" y="36"/>
                  </a:cxn>
                  <a:cxn ang="0">
                    <a:pos x="128" y="12"/>
                  </a:cxn>
                  <a:cxn ang="0">
                    <a:pos x="128" y="12"/>
                  </a:cxn>
                  <a:cxn ang="0">
                    <a:pos x="126" y="0"/>
                  </a:cxn>
                  <a:cxn ang="0">
                    <a:pos x="126" y="0"/>
                  </a:cxn>
                  <a:cxn ang="0">
                    <a:pos x="76" y="12"/>
                  </a:cxn>
                  <a:cxn ang="0">
                    <a:pos x="0" y="28"/>
                  </a:cxn>
                  <a:cxn ang="0">
                    <a:pos x="6" y="76"/>
                  </a:cxn>
                  <a:cxn ang="0">
                    <a:pos x="14" y="86"/>
                  </a:cxn>
                  <a:cxn ang="0">
                    <a:pos x="14" y="86"/>
                  </a:cxn>
                  <a:cxn ang="0">
                    <a:pos x="12" y="102"/>
                  </a:cxn>
                  <a:cxn ang="0">
                    <a:pos x="14" y="124"/>
                  </a:cxn>
                  <a:cxn ang="0">
                    <a:pos x="14" y="124"/>
                  </a:cxn>
                  <a:cxn ang="0">
                    <a:pos x="16" y="136"/>
                  </a:cxn>
                  <a:cxn ang="0">
                    <a:pos x="22" y="152"/>
                  </a:cxn>
                  <a:cxn ang="0">
                    <a:pos x="30" y="172"/>
                  </a:cxn>
                  <a:cxn ang="0">
                    <a:pos x="30" y="186"/>
                  </a:cxn>
                  <a:cxn ang="0">
                    <a:pos x="44" y="196"/>
                  </a:cxn>
                  <a:cxn ang="0">
                    <a:pos x="68" y="284"/>
                  </a:cxn>
                  <a:cxn ang="0">
                    <a:pos x="68" y="286"/>
                  </a:cxn>
                  <a:cxn ang="0">
                    <a:pos x="120" y="270"/>
                  </a:cxn>
                  <a:cxn ang="0">
                    <a:pos x="120" y="270"/>
                  </a:cxn>
                  <a:cxn ang="0">
                    <a:pos x="120" y="262"/>
                  </a:cxn>
                  <a:cxn ang="0">
                    <a:pos x="120" y="262"/>
                  </a:cxn>
                  <a:cxn ang="0">
                    <a:pos x="120" y="246"/>
                  </a:cxn>
                  <a:cxn ang="0">
                    <a:pos x="124" y="228"/>
                  </a:cxn>
                  <a:cxn ang="0">
                    <a:pos x="134" y="180"/>
                  </a:cxn>
                  <a:cxn ang="0">
                    <a:pos x="134" y="180"/>
                  </a:cxn>
                </a:cxnLst>
                <a:rect l="0" t="0" r="r" b="b"/>
                <a:pathLst>
                  <a:path w="160" h="286">
                    <a:moveTo>
                      <a:pt x="134" y="180"/>
                    </a:moveTo>
                    <a:lnTo>
                      <a:pt x="134" y="180"/>
                    </a:lnTo>
                    <a:lnTo>
                      <a:pt x="140" y="154"/>
                    </a:lnTo>
                    <a:lnTo>
                      <a:pt x="146" y="140"/>
                    </a:lnTo>
                    <a:lnTo>
                      <a:pt x="152" y="128"/>
                    </a:lnTo>
                    <a:lnTo>
                      <a:pt x="158" y="110"/>
                    </a:lnTo>
                    <a:lnTo>
                      <a:pt x="158" y="110"/>
                    </a:lnTo>
                    <a:lnTo>
                      <a:pt x="160" y="100"/>
                    </a:lnTo>
                    <a:lnTo>
                      <a:pt x="160" y="88"/>
                    </a:lnTo>
                    <a:lnTo>
                      <a:pt x="156" y="74"/>
                    </a:lnTo>
                    <a:lnTo>
                      <a:pt x="152" y="62"/>
                    </a:lnTo>
                    <a:lnTo>
                      <a:pt x="140" y="36"/>
                    </a:lnTo>
                    <a:lnTo>
                      <a:pt x="128" y="12"/>
                    </a:lnTo>
                    <a:lnTo>
                      <a:pt x="128" y="12"/>
                    </a:lnTo>
                    <a:lnTo>
                      <a:pt x="126" y="0"/>
                    </a:lnTo>
                    <a:lnTo>
                      <a:pt x="126" y="0"/>
                    </a:lnTo>
                    <a:lnTo>
                      <a:pt x="76" y="12"/>
                    </a:lnTo>
                    <a:lnTo>
                      <a:pt x="0" y="28"/>
                    </a:lnTo>
                    <a:lnTo>
                      <a:pt x="6" y="76"/>
                    </a:lnTo>
                    <a:lnTo>
                      <a:pt x="14" y="86"/>
                    </a:lnTo>
                    <a:lnTo>
                      <a:pt x="14" y="86"/>
                    </a:lnTo>
                    <a:lnTo>
                      <a:pt x="12" y="102"/>
                    </a:lnTo>
                    <a:lnTo>
                      <a:pt x="14" y="124"/>
                    </a:lnTo>
                    <a:lnTo>
                      <a:pt x="14" y="124"/>
                    </a:lnTo>
                    <a:lnTo>
                      <a:pt x="16" y="136"/>
                    </a:lnTo>
                    <a:lnTo>
                      <a:pt x="22" y="152"/>
                    </a:lnTo>
                    <a:lnTo>
                      <a:pt x="30" y="172"/>
                    </a:lnTo>
                    <a:lnTo>
                      <a:pt x="30" y="186"/>
                    </a:lnTo>
                    <a:lnTo>
                      <a:pt x="44" y="196"/>
                    </a:lnTo>
                    <a:lnTo>
                      <a:pt x="68" y="284"/>
                    </a:lnTo>
                    <a:lnTo>
                      <a:pt x="68" y="286"/>
                    </a:lnTo>
                    <a:lnTo>
                      <a:pt x="120" y="270"/>
                    </a:lnTo>
                    <a:lnTo>
                      <a:pt x="120" y="270"/>
                    </a:lnTo>
                    <a:lnTo>
                      <a:pt x="120" y="262"/>
                    </a:lnTo>
                    <a:lnTo>
                      <a:pt x="120" y="262"/>
                    </a:lnTo>
                    <a:lnTo>
                      <a:pt x="120" y="246"/>
                    </a:lnTo>
                    <a:lnTo>
                      <a:pt x="124" y="228"/>
                    </a:lnTo>
                    <a:lnTo>
                      <a:pt x="134" y="180"/>
                    </a:lnTo>
                    <a:lnTo>
                      <a:pt x="134" y="180"/>
                    </a:lnTo>
                    <a:close/>
                  </a:path>
                </a:pathLst>
              </a:custGeom>
              <a:solidFill>
                <a:schemeClr val="accent3"/>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32" name="Freeform 231">
                <a:extLst>
                  <a:ext uri="{FF2B5EF4-FFF2-40B4-BE49-F238E27FC236}">
                    <a16:creationId xmlns:a16="http://schemas.microsoft.com/office/drawing/2014/main" id="{496FF9AB-6CA1-444B-8AE8-5CEFC28EC708}"/>
                  </a:ext>
                </a:extLst>
              </p:cNvPr>
              <p:cNvSpPr>
                <a:spLocks/>
              </p:cNvSpPr>
              <p:nvPr/>
            </p:nvSpPr>
            <p:spPr bwMode="auto">
              <a:xfrm>
                <a:off x="7530906" y="2225470"/>
                <a:ext cx="181426" cy="423328"/>
              </a:xfrm>
              <a:custGeom>
                <a:avLst/>
                <a:gdLst/>
                <a:ahLst/>
                <a:cxnLst>
                  <a:cxn ang="0">
                    <a:pos x="144" y="270"/>
                  </a:cxn>
                  <a:cxn ang="0">
                    <a:pos x="144" y="270"/>
                  </a:cxn>
                  <a:cxn ang="0">
                    <a:pos x="140" y="260"/>
                  </a:cxn>
                  <a:cxn ang="0">
                    <a:pos x="140" y="260"/>
                  </a:cxn>
                  <a:cxn ang="0">
                    <a:pos x="140" y="254"/>
                  </a:cxn>
                  <a:cxn ang="0">
                    <a:pos x="128" y="252"/>
                  </a:cxn>
                  <a:cxn ang="0">
                    <a:pos x="128" y="232"/>
                  </a:cxn>
                  <a:cxn ang="0">
                    <a:pos x="110" y="220"/>
                  </a:cxn>
                  <a:cxn ang="0">
                    <a:pos x="104" y="202"/>
                  </a:cxn>
                  <a:cxn ang="0">
                    <a:pos x="38" y="0"/>
                  </a:cxn>
                  <a:cxn ang="0">
                    <a:pos x="38" y="0"/>
                  </a:cxn>
                  <a:cxn ang="0">
                    <a:pos x="28" y="10"/>
                  </a:cxn>
                  <a:cxn ang="0">
                    <a:pos x="28" y="10"/>
                  </a:cxn>
                  <a:cxn ang="0">
                    <a:pos x="20" y="18"/>
                  </a:cxn>
                  <a:cxn ang="0">
                    <a:pos x="14" y="26"/>
                  </a:cxn>
                  <a:cxn ang="0">
                    <a:pos x="12" y="36"/>
                  </a:cxn>
                  <a:cxn ang="0">
                    <a:pos x="12" y="44"/>
                  </a:cxn>
                  <a:cxn ang="0">
                    <a:pos x="12" y="58"/>
                  </a:cxn>
                  <a:cxn ang="0">
                    <a:pos x="14" y="64"/>
                  </a:cxn>
                  <a:cxn ang="0">
                    <a:pos x="14" y="64"/>
                  </a:cxn>
                  <a:cxn ang="0">
                    <a:pos x="6" y="66"/>
                  </a:cxn>
                  <a:cxn ang="0">
                    <a:pos x="6" y="66"/>
                  </a:cxn>
                  <a:cxn ang="0">
                    <a:pos x="8" y="78"/>
                  </a:cxn>
                  <a:cxn ang="0">
                    <a:pos x="8" y="78"/>
                  </a:cxn>
                  <a:cxn ang="0">
                    <a:pos x="20" y="102"/>
                  </a:cxn>
                  <a:cxn ang="0">
                    <a:pos x="32" y="128"/>
                  </a:cxn>
                  <a:cxn ang="0">
                    <a:pos x="36" y="140"/>
                  </a:cxn>
                  <a:cxn ang="0">
                    <a:pos x="40" y="154"/>
                  </a:cxn>
                  <a:cxn ang="0">
                    <a:pos x="40" y="166"/>
                  </a:cxn>
                  <a:cxn ang="0">
                    <a:pos x="38" y="176"/>
                  </a:cxn>
                  <a:cxn ang="0">
                    <a:pos x="38" y="176"/>
                  </a:cxn>
                  <a:cxn ang="0">
                    <a:pos x="32" y="194"/>
                  </a:cxn>
                  <a:cxn ang="0">
                    <a:pos x="26" y="206"/>
                  </a:cxn>
                  <a:cxn ang="0">
                    <a:pos x="20" y="220"/>
                  </a:cxn>
                  <a:cxn ang="0">
                    <a:pos x="14" y="246"/>
                  </a:cxn>
                  <a:cxn ang="0">
                    <a:pos x="14" y="246"/>
                  </a:cxn>
                  <a:cxn ang="0">
                    <a:pos x="4" y="294"/>
                  </a:cxn>
                  <a:cxn ang="0">
                    <a:pos x="0" y="312"/>
                  </a:cxn>
                  <a:cxn ang="0">
                    <a:pos x="0" y="328"/>
                  </a:cxn>
                  <a:cxn ang="0">
                    <a:pos x="0" y="328"/>
                  </a:cxn>
                  <a:cxn ang="0">
                    <a:pos x="0" y="336"/>
                  </a:cxn>
                  <a:cxn ang="0">
                    <a:pos x="106" y="306"/>
                  </a:cxn>
                  <a:cxn ang="0">
                    <a:pos x="144" y="270"/>
                  </a:cxn>
                </a:cxnLst>
                <a:rect l="0" t="0" r="r" b="b"/>
                <a:pathLst>
                  <a:path w="144" h="336">
                    <a:moveTo>
                      <a:pt x="144" y="270"/>
                    </a:moveTo>
                    <a:lnTo>
                      <a:pt x="144" y="270"/>
                    </a:lnTo>
                    <a:lnTo>
                      <a:pt x="140" y="260"/>
                    </a:lnTo>
                    <a:lnTo>
                      <a:pt x="140" y="260"/>
                    </a:lnTo>
                    <a:lnTo>
                      <a:pt x="140" y="254"/>
                    </a:lnTo>
                    <a:lnTo>
                      <a:pt x="128" y="252"/>
                    </a:lnTo>
                    <a:lnTo>
                      <a:pt x="128" y="232"/>
                    </a:lnTo>
                    <a:lnTo>
                      <a:pt x="110" y="220"/>
                    </a:lnTo>
                    <a:lnTo>
                      <a:pt x="104" y="202"/>
                    </a:lnTo>
                    <a:lnTo>
                      <a:pt x="38" y="0"/>
                    </a:lnTo>
                    <a:lnTo>
                      <a:pt x="38" y="0"/>
                    </a:lnTo>
                    <a:lnTo>
                      <a:pt x="28" y="10"/>
                    </a:lnTo>
                    <a:lnTo>
                      <a:pt x="28" y="10"/>
                    </a:lnTo>
                    <a:lnTo>
                      <a:pt x="20" y="18"/>
                    </a:lnTo>
                    <a:lnTo>
                      <a:pt x="14" y="26"/>
                    </a:lnTo>
                    <a:lnTo>
                      <a:pt x="12" y="36"/>
                    </a:lnTo>
                    <a:lnTo>
                      <a:pt x="12" y="44"/>
                    </a:lnTo>
                    <a:lnTo>
                      <a:pt x="12" y="58"/>
                    </a:lnTo>
                    <a:lnTo>
                      <a:pt x="14" y="64"/>
                    </a:lnTo>
                    <a:lnTo>
                      <a:pt x="14" y="64"/>
                    </a:lnTo>
                    <a:lnTo>
                      <a:pt x="6" y="66"/>
                    </a:lnTo>
                    <a:lnTo>
                      <a:pt x="6" y="66"/>
                    </a:lnTo>
                    <a:lnTo>
                      <a:pt x="8" y="78"/>
                    </a:lnTo>
                    <a:lnTo>
                      <a:pt x="8" y="78"/>
                    </a:lnTo>
                    <a:lnTo>
                      <a:pt x="20" y="102"/>
                    </a:lnTo>
                    <a:lnTo>
                      <a:pt x="32" y="128"/>
                    </a:lnTo>
                    <a:lnTo>
                      <a:pt x="36" y="140"/>
                    </a:lnTo>
                    <a:lnTo>
                      <a:pt x="40" y="154"/>
                    </a:lnTo>
                    <a:lnTo>
                      <a:pt x="40" y="166"/>
                    </a:lnTo>
                    <a:lnTo>
                      <a:pt x="38" y="176"/>
                    </a:lnTo>
                    <a:lnTo>
                      <a:pt x="38" y="176"/>
                    </a:lnTo>
                    <a:lnTo>
                      <a:pt x="32" y="194"/>
                    </a:lnTo>
                    <a:lnTo>
                      <a:pt x="26" y="206"/>
                    </a:lnTo>
                    <a:lnTo>
                      <a:pt x="20" y="220"/>
                    </a:lnTo>
                    <a:lnTo>
                      <a:pt x="14" y="246"/>
                    </a:lnTo>
                    <a:lnTo>
                      <a:pt x="14" y="246"/>
                    </a:lnTo>
                    <a:lnTo>
                      <a:pt x="4" y="294"/>
                    </a:lnTo>
                    <a:lnTo>
                      <a:pt x="0" y="312"/>
                    </a:lnTo>
                    <a:lnTo>
                      <a:pt x="0" y="328"/>
                    </a:lnTo>
                    <a:lnTo>
                      <a:pt x="0" y="328"/>
                    </a:lnTo>
                    <a:lnTo>
                      <a:pt x="0" y="336"/>
                    </a:lnTo>
                    <a:lnTo>
                      <a:pt x="106" y="306"/>
                    </a:lnTo>
                    <a:lnTo>
                      <a:pt x="144" y="270"/>
                    </a:lnTo>
                    <a:close/>
                  </a:path>
                </a:pathLst>
              </a:custGeom>
              <a:solidFill>
                <a:srgbClr val="92D050"/>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33" name="Freeform 232">
                <a:extLst>
                  <a:ext uri="{FF2B5EF4-FFF2-40B4-BE49-F238E27FC236}">
                    <a16:creationId xmlns:a16="http://schemas.microsoft.com/office/drawing/2014/main" id="{775B9F74-29A4-448E-B74F-73EFC41BFABA}"/>
                  </a:ext>
                </a:extLst>
              </p:cNvPr>
              <p:cNvSpPr>
                <a:spLocks/>
              </p:cNvSpPr>
              <p:nvPr/>
            </p:nvSpPr>
            <p:spPr bwMode="auto">
              <a:xfrm>
                <a:off x="2851619" y="1771904"/>
                <a:ext cx="695467" cy="1146513"/>
              </a:xfrm>
              <a:custGeom>
                <a:avLst/>
                <a:gdLst/>
                <a:ahLst/>
                <a:cxnLst>
                  <a:cxn ang="0">
                    <a:pos x="454" y="570"/>
                  </a:cxn>
                  <a:cxn ang="0">
                    <a:pos x="448" y="556"/>
                  </a:cxn>
                  <a:cxn ang="0">
                    <a:pos x="430" y="522"/>
                  </a:cxn>
                  <a:cxn ang="0">
                    <a:pos x="420" y="496"/>
                  </a:cxn>
                  <a:cxn ang="0">
                    <a:pos x="416" y="484"/>
                  </a:cxn>
                  <a:cxn ang="0">
                    <a:pos x="400" y="450"/>
                  </a:cxn>
                  <a:cxn ang="0">
                    <a:pos x="374" y="420"/>
                  </a:cxn>
                  <a:cxn ang="0">
                    <a:pos x="364" y="412"/>
                  </a:cxn>
                  <a:cxn ang="0">
                    <a:pos x="358" y="424"/>
                  </a:cxn>
                  <a:cxn ang="0">
                    <a:pos x="352" y="444"/>
                  </a:cxn>
                  <a:cxn ang="0">
                    <a:pos x="342" y="452"/>
                  </a:cxn>
                  <a:cxn ang="0">
                    <a:pos x="332" y="454"/>
                  </a:cxn>
                  <a:cxn ang="0">
                    <a:pos x="324" y="452"/>
                  </a:cxn>
                  <a:cxn ang="0">
                    <a:pos x="322" y="446"/>
                  </a:cxn>
                  <a:cxn ang="0">
                    <a:pos x="326" y="434"/>
                  </a:cxn>
                  <a:cxn ang="0">
                    <a:pos x="324" y="412"/>
                  </a:cxn>
                  <a:cxn ang="0">
                    <a:pos x="324" y="392"/>
                  </a:cxn>
                  <a:cxn ang="0">
                    <a:pos x="328" y="376"/>
                  </a:cxn>
                  <a:cxn ang="0">
                    <a:pos x="328" y="360"/>
                  </a:cxn>
                  <a:cxn ang="0">
                    <a:pos x="326" y="352"/>
                  </a:cxn>
                  <a:cxn ang="0">
                    <a:pos x="310" y="326"/>
                  </a:cxn>
                  <a:cxn ang="0">
                    <a:pos x="292" y="310"/>
                  </a:cxn>
                  <a:cxn ang="0">
                    <a:pos x="284" y="296"/>
                  </a:cxn>
                  <a:cxn ang="0">
                    <a:pos x="282" y="290"/>
                  </a:cxn>
                  <a:cxn ang="0">
                    <a:pos x="286" y="276"/>
                  </a:cxn>
                  <a:cxn ang="0">
                    <a:pos x="290" y="264"/>
                  </a:cxn>
                  <a:cxn ang="0">
                    <a:pos x="286" y="250"/>
                  </a:cxn>
                  <a:cxn ang="0">
                    <a:pos x="274" y="208"/>
                  </a:cxn>
                  <a:cxn ang="0">
                    <a:pos x="268" y="180"/>
                  </a:cxn>
                  <a:cxn ang="0">
                    <a:pos x="264" y="150"/>
                  </a:cxn>
                  <a:cxn ang="0">
                    <a:pos x="266" y="110"/>
                  </a:cxn>
                  <a:cxn ang="0">
                    <a:pos x="272" y="70"/>
                  </a:cxn>
                  <a:cxn ang="0">
                    <a:pos x="274" y="58"/>
                  </a:cxn>
                  <a:cxn ang="0">
                    <a:pos x="288" y="22"/>
                  </a:cxn>
                  <a:cxn ang="0">
                    <a:pos x="208" y="0"/>
                  </a:cxn>
                  <a:cxn ang="0">
                    <a:pos x="126" y="272"/>
                  </a:cxn>
                  <a:cxn ang="0">
                    <a:pos x="130" y="302"/>
                  </a:cxn>
                  <a:cxn ang="0">
                    <a:pos x="128" y="316"/>
                  </a:cxn>
                  <a:cxn ang="0">
                    <a:pos x="122" y="336"/>
                  </a:cxn>
                  <a:cxn ang="0">
                    <a:pos x="126" y="340"/>
                  </a:cxn>
                  <a:cxn ang="0">
                    <a:pos x="142" y="372"/>
                  </a:cxn>
                  <a:cxn ang="0">
                    <a:pos x="142" y="386"/>
                  </a:cxn>
                  <a:cxn ang="0">
                    <a:pos x="130" y="418"/>
                  </a:cxn>
                  <a:cxn ang="0">
                    <a:pos x="46" y="510"/>
                  </a:cxn>
                  <a:cxn ang="0">
                    <a:pos x="50" y="514"/>
                  </a:cxn>
                  <a:cxn ang="0">
                    <a:pos x="60" y="532"/>
                  </a:cxn>
                  <a:cxn ang="0">
                    <a:pos x="64" y="550"/>
                  </a:cxn>
                  <a:cxn ang="0">
                    <a:pos x="62" y="558"/>
                  </a:cxn>
                  <a:cxn ang="0">
                    <a:pos x="40" y="610"/>
                  </a:cxn>
                  <a:cxn ang="0">
                    <a:pos x="242" y="856"/>
                  </a:cxn>
                  <a:cxn ang="0">
                    <a:pos x="552" y="596"/>
                  </a:cxn>
                  <a:cxn ang="0">
                    <a:pos x="524" y="584"/>
                  </a:cxn>
                  <a:cxn ang="0">
                    <a:pos x="490" y="584"/>
                  </a:cxn>
                  <a:cxn ang="0">
                    <a:pos x="468" y="580"/>
                  </a:cxn>
                  <a:cxn ang="0">
                    <a:pos x="456" y="572"/>
                  </a:cxn>
                  <a:cxn ang="0">
                    <a:pos x="454" y="570"/>
                  </a:cxn>
                </a:cxnLst>
                <a:rect l="0" t="0" r="r" b="b"/>
                <a:pathLst>
                  <a:path w="552" h="910">
                    <a:moveTo>
                      <a:pt x="454" y="570"/>
                    </a:moveTo>
                    <a:lnTo>
                      <a:pt x="454" y="570"/>
                    </a:lnTo>
                    <a:lnTo>
                      <a:pt x="452" y="562"/>
                    </a:lnTo>
                    <a:lnTo>
                      <a:pt x="448" y="556"/>
                    </a:lnTo>
                    <a:lnTo>
                      <a:pt x="440" y="542"/>
                    </a:lnTo>
                    <a:lnTo>
                      <a:pt x="430" y="522"/>
                    </a:lnTo>
                    <a:lnTo>
                      <a:pt x="424" y="510"/>
                    </a:lnTo>
                    <a:lnTo>
                      <a:pt x="420" y="496"/>
                    </a:lnTo>
                    <a:lnTo>
                      <a:pt x="420" y="496"/>
                    </a:lnTo>
                    <a:lnTo>
                      <a:pt x="416" y="484"/>
                    </a:lnTo>
                    <a:lnTo>
                      <a:pt x="412" y="472"/>
                    </a:lnTo>
                    <a:lnTo>
                      <a:pt x="400" y="450"/>
                    </a:lnTo>
                    <a:lnTo>
                      <a:pt x="384" y="428"/>
                    </a:lnTo>
                    <a:lnTo>
                      <a:pt x="374" y="420"/>
                    </a:lnTo>
                    <a:lnTo>
                      <a:pt x="364" y="412"/>
                    </a:lnTo>
                    <a:lnTo>
                      <a:pt x="364" y="412"/>
                    </a:lnTo>
                    <a:lnTo>
                      <a:pt x="360" y="418"/>
                    </a:lnTo>
                    <a:lnTo>
                      <a:pt x="358" y="424"/>
                    </a:lnTo>
                    <a:lnTo>
                      <a:pt x="354" y="438"/>
                    </a:lnTo>
                    <a:lnTo>
                      <a:pt x="352" y="444"/>
                    </a:lnTo>
                    <a:lnTo>
                      <a:pt x="348" y="450"/>
                    </a:lnTo>
                    <a:lnTo>
                      <a:pt x="342" y="452"/>
                    </a:lnTo>
                    <a:lnTo>
                      <a:pt x="332" y="454"/>
                    </a:lnTo>
                    <a:lnTo>
                      <a:pt x="332" y="454"/>
                    </a:lnTo>
                    <a:lnTo>
                      <a:pt x="326" y="454"/>
                    </a:lnTo>
                    <a:lnTo>
                      <a:pt x="324" y="452"/>
                    </a:lnTo>
                    <a:lnTo>
                      <a:pt x="322" y="450"/>
                    </a:lnTo>
                    <a:lnTo>
                      <a:pt x="322" y="446"/>
                    </a:lnTo>
                    <a:lnTo>
                      <a:pt x="326" y="434"/>
                    </a:lnTo>
                    <a:lnTo>
                      <a:pt x="326" y="434"/>
                    </a:lnTo>
                    <a:lnTo>
                      <a:pt x="326" y="422"/>
                    </a:lnTo>
                    <a:lnTo>
                      <a:pt x="324" y="412"/>
                    </a:lnTo>
                    <a:lnTo>
                      <a:pt x="322" y="402"/>
                    </a:lnTo>
                    <a:lnTo>
                      <a:pt x="324" y="392"/>
                    </a:lnTo>
                    <a:lnTo>
                      <a:pt x="324" y="392"/>
                    </a:lnTo>
                    <a:lnTo>
                      <a:pt x="328" y="376"/>
                    </a:lnTo>
                    <a:lnTo>
                      <a:pt x="328" y="370"/>
                    </a:lnTo>
                    <a:lnTo>
                      <a:pt x="328" y="360"/>
                    </a:lnTo>
                    <a:lnTo>
                      <a:pt x="328" y="360"/>
                    </a:lnTo>
                    <a:lnTo>
                      <a:pt x="326" y="352"/>
                    </a:lnTo>
                    <a:lnTo>
                      <a:pt x="320" y="342"/>
                    </a:lnTo>
                    <a:lnTo>
                      <a:pt x="310" y="326"/>
                    </a:lnTo>
                    <a:lnTo>
                      <a:pt x="310" y="326"/>
                    </a:lnTo>
                    <a:lnTo>
                      <a:pt x="292" y="310"/>
                    </a:lnTo>
                    <a:lnTo>
                      <a:pt x="286" y="300"/>
                    </a:lnTo>
                    <a:lnTo>
                      <a:pt x="284" y="296"/>
                    </a:lnTo>
                    <a:lnTo>
                      <a:pt x="282" y="290"/>
                    </a:lnTo>
                    <a:lnTo>
                      <a:pt x="282" y="290"/>
                    </a:lnTo>
                    <a:lnTo>
                      <a:pt x="284" y="282"/>
                    </a:lnTo>
                    <a:lnTo>
                      <a:pt x="286" y="276"/>
                    </a:lnTo>
                    <a:lnTo>
                      <a:pt x="288" y="270"/>
                    </a:lnTo>
                    <a:lnTo>
                      <a:pt x="290" y="264"/>
                    </a:lnTo>
                    <a:lnTo>
                      <a:pt x="290" y="264"/>
                    </a:lnTo>
                    <a:lnTo>
                      <a:pt x="286" y="250"/>
                    </a:lnTo>
                    <a:lnTo>
                      <a:pt x="282" y="236"/>
                    </a:lnTo>
                    <a:lnTo>
                      <a:pt x="274" y="208"/>
                    </a:lnTo>
                    <a:lnTo>
                      <a:pt x="274" y="208"/>
                    </a:lnTo>
                    <a:lnTo>
                      <a:pt x="268" y="180"/>
                    </a:lnTo>
                    <a:lnTo>
                      <a:pt x="264" y="150"/>
                    </a:lnTo>
                    <a:lnTo>
                      <a:pt x="264" y="150"/>
                    </a:lnTo>
                    <a:lnTo>
                      <a:pt x="264" y="130"/>
                    </a:lnTo>
                    <a:lnTo>
                      <a:pt x="266" y="110"/>
                    </a:lnTo>
                    <a:lnTo>
                      <a:pt x="270" y="90"/>
                    </a:lnTo>
                    <a:lnTo>
                      <a:pt x="272" y="70"/>
                    </a:lnTo>
                    <a:lnTo>
                      <a:pt x="272" y="70"/>
                    </a:lnTo>
                    <a:lnTo>
                      <a:pt x="274" y="58"/>
                    </a:lnTo>
                    <a:lnTo>
                      <a:pt x="278" y="46"/>
                    </a:lnTo>
                    <a:lnTo>
                      <a:pt x="288" y="22"/>
                    </a:lnTo>
                    <a:lnTo>
                      <a:pt x="288" y="22"/>
                    </a:lnTo>
                    <a:lnTo>
                      <a:pt x="208" y="0"/>
                    </a:lnTo>
                    <a:lnTo>
                      <a:pt x="126" y="272"/>
                    </a:lnTo>
                    <a:lnTo>
                      <a:pt x="126" y="272"/>
                    </a:lnTo>
                    <a:lnTo>
                      <a:pt x="128" y="280"/>
                    </a:lnTo>
                    <a:lnTo>
                      <a:pt x="130" y="302"/>
                    </a:lnTo>
                    <a:lnTo>
                      <a:pt x="130" y="302"/>
                    </a:lnTo>
                    <a:lnTo>
                      <a:pt x="128" y="316"/>
                    </a:lnTo>
                    <a:lnTo>
                      <a:pt x="126" y="326"/>
                    </a:lnTo>
                    <a:lnTo>
                      <a:pt x="122" y="336"/>
                    </a:lnTo>
                    <a:lnTo>
                      <a:pt x="122" y="336"/>
                    </a:lnTo>
                    <a:lnTo>
                      <a:pt x="126" y="340"/>
                    </a:lnTo>
                    <a:lnTo>
                      <a:pt x="134" y="354"/>
                    </a:lnTo>
                    <a:lnTo>
                      <a:pt x="142" y="372"/>
                    </a:lnTo>
                    <a:lnTo>
                      <a:pt x="144" y="380"/>
                    </a:lnTo>
                    <a:lnTo>
                      <a:pt x="142" y="386"/>
                    </a:lnTo>
                    <a:lnTo>
                      <a:pt x="142" y="386"/>
                    </a:lnTo>
                    <a:lnTo>
                      <a:pt x="130" y="418"/>
                    </a:lnTo>
                    <a:lnTo>
                      <a:pt x="122" y="434"/>
                    </a:lnTo>
                    <a:lnTo>
                      <a:pt x="46" y="510"/>
                    </a:lnTo>
                    <a:lnTo>
                      <a:pt x="46" y="510"/>
                    </a:lnTo>
                    <a:lnTo>
                      <a:pt x="50" y="514"/>
                    </a:lnTo>
                    <a:lnTo>
                      <a:pt x="58" y="526"/>
                    </a:lnTo>
                    <a:lnTo>
                      <a:pt x="60" y="532"/>
                    </a:lnTo>
                    <a:lnTo>
                      <a:pt x="62" y="540"/>
                    </a:lnTo>
                    <a:lnTo>
                      <a:pt x="64" y="550"/>
                    </a:lnTo>
                    <a:lnTo>
                      <a:pt x="62" y="558"/>
                    </a:lnTo>
                    <a:lnTo>
                      <a:pt x="62" y="558"/>
                    </a:lnTo>
                    <a:lnTo>
                      <a:pt x="48" y="594"/>
                    </a:lnTo>
                    <a:lnTo>
                      <a:pt x="40" y="610"/>
                    </a:lnTo>
                    <a:lnTo>
                      <a:pt x="0" y="794"/>
                    </a:lnTo>
                    <a:lnTo>
                      <a:pt x="242" y="856"/>
                    </a:lnTo>
                    <a:lnTo>
                      <a:pt x="494" y="910"/>
                    </a:lnTo>
                    <a:lnTo>
                      <a:pt x="552" y="596"/>
                    </a:lnTo>
                    <a:lnTo>
                      <a:pt x="524" y="584"/>
                    </a:lnTo>
                    <a:lnTo>
                      <a:pt x="524" y="584"/>
                    </a:lnTo>
                    <a:lnTo>
                      <a:pt x="514" y="584"/>
                    </a:lnTo>
                    <a:lnTo>
                      <a:pt x="490" y="584"/>
                    </a:lnTo>
                    <a:lnTo>
                      <a:pt x="478" y="582"/>
                    </a:lnTo>
                    <a:lnTo>
                      <a:pt x="468" y="580"/>
                    </a:lnTo>
                    <a:lnTo>
                      <a:pt x="458" y="576"/>
                    </a:lnTo>
                    <a:lnTo>
                      <a:pt x="456" y="572"/>
                    </a:lnTo>
                    <a:lnTo>
                      <a:pt x="454" y="570"/>
                    </a:lnTo>
                    <a:lnTo>
                      <a:pt x="454" y="570"/>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34" name="Freeform 233">
                <a:extLst>
                  <a:ext uri="{FF2B5EF4-FFF2-40B4-BE49-F238E27FC236}">
                    <a16:creationId xmlns:a16="http://schemas.microsoft.com/office/drawing/2014/main" id="{1FEB819B-E393-4762-902C-52BC51A5B755}"/>
                  </a:ext>
                </a:extLst>
              </p:cNvPr>
              <p:cNvSpPr>
                <a:spLocks/>
              </p:cNvSpPr>
              <p:nvPr/>
            </p:nvSpPr>
            <p:spPr bwMode="auto">
              <a:xfrm>
                <a:off x="3184234" y="1799622"/>
                <a:ext cx="1138954" cy="786180"/>
              </a:xfrm>
              <a:custGeom>
                <a:avLst/>
                <a:gdLst/>
                <a:ahLst/>
                <a:cxnLst>
                  <a:cxn ang="0">
                    <a:pos x="904" y="154"/>
                  </a:cxn>
                  <a:cxn ang="0">
                    <a:pos x="784" y="138"/>
                  </a:cxn>
                  <a:cxn ang="0">
                    <a:pos x="430" y="80"/>
                  </a:cxn>
                  <a:cxn ang="0">
                    <a:pos x="94" y="18"/>
                  </a:cxn>
                  <a:cxn ang="0">
                    <a:pos x="24" y="0"/>
                  </a:cxn>
                  <a:cxn ang="0">
                    <a:pos x="14" y="24"/>
                  </a:cxn>
                  <a:cxn ang="0">
                    <a:pos x="8" y="48"/>
                  </a:cxn>
                  <a:cxn ang="0">
                    <a:pos x="6" y="68"/>
                  </a:cxn>
                  <a:cxn ang="0">
                    <a:pos x="0" y="108"/>
                  </a:cxn>
                  <a:cxn ang="0">
                    <a:pos x="0" y="128"/>
                  </a:cxn>
                  <a:cxn ang="0">
                    <a:pos x="10" y="186"/>
                  </a:cxn>
                  <a:cxn ang="0">
                    <a:pos x="18" y="214"/>
                  </a:cxn>
                  <a:cxn ang="0">
                    <a:pos x="26" y="242"/>
                  </a:cxn>
                  <a:cxn ang="0">
                    <a:pos x="24" y="248"/>
                  </a:cxn>
                  <a:cxn ang="0">
                    <a:pos x="20" y="260"/>
                  </a:cxn>
                  <a:cxn ang="0">
                    <a:pos x="18" y="268"/>
                  </a:cxn>
                  <a:cxn ang="0">
                    <a:pos x="22" y="278"/>
                  </a:cxn>
                  <a:cxn ang="0">
                    <a:pos x="46" y="304"/>
                  </a:cxn>
                  <a:cxn ang="0">
                    <a:pos x="56" y="320"/>
                  </a:cxn>
                  <a:cxn ang="0">
                    <a:pos x="64" y="338"/>
                  </a:cxn>
                  <a:cxn ang="0">
                    <a:pos x="64" y="348"/>
                  </a:cxn>
                  <a:cxn ang="0">
                    <a:pos x="60" y="370"/>
                  </a:cxn>
                  <a:cxn ang="0">
                    <a:pos x="58" y="380"/>
                  </a:cxn>
                  <a:cxn ang="0">
                    <a:pos x="62" y="400"/>
                  </a:cxn>
                  <a:cxn ang="0">
                    <a:pos x="62" y="412"/>
                  </a:cxn>
                  <a:cxn ang="0">
                    <a:pos x="58" y="428"/>
                  </a:cxn>
                  <a:cxn ang="0">
                    <a:pos x="62" y="432"/>
                  </a:cxn>
                  <a:cxn ang="0">
                    <a:pos x="68" y="432"/>
                  </a:cxn>
                  <a:cxn ang="0">
                    <a:pos x="84" y="428"/>
                  </a:cxn>
                  <a:cxn ang="0">
                    <a:pos x="90" y="416"/>
                  </a:cxn>
                  <a:cxn ang="0">
                    <a:pos x="96" y="396"/>
                  </a:cxn>
                  <a:cxn ang="0">
                    <a:pos x="100" y="390"/>
                  </a:cxn>
                  <a:cxn ang="0">
                    <a:pos x="120" y="406"/>
                  </a:cxn>
                  <a:cxn ang="0">
                    <a:pos x="148" y="450"/>
                  </a:cxn>
                  <a:cxn ang="0">
                    <a:pos x="156" y="474"/>
                  </a:cxn>
                  <a:cxn ang="0">
                    <a:pos x="160" y="488"/>
                  </a:cxn>
                  <a:cxn ang="0">
                    <a:pos x="176" y="520"/>
                  </a:cxn>
                  <a:cxn ang="0">
                    <a:pos x="188" y="540"/>
                  </a:cxn>
                  <a:cxn ang="0">
                    <a:pos x="190" y="548"/>
                  </a:cxn>
                  <a:cxn ang="0">
                    <a:pos x="194" y="554"/>
                  </a:cxn>
                  <a:cxn ang="0">
                    <a:pos x="214" y="560"/>
                  </a:cxn>
                  <a:cxn ang="0">
                    <a:pos x="250" y="562"/>
                  </a:cxn>
                  <a:cxn ang="0">
                    <a:pos x="288" y="574"/>
                  </a:cxn>
                  <a:cxn ang="0">
                    <a:pos x="858" y="624"/>
                  </a:cxn>
                </a:cxnLst>
                <a:rect l="0" t="0" r="r" b="b"/>
                <a:pathLst>
                  <a:path w="904" h="624">
                    <a:moveTo>
                      <a:pt x="858" y="624"/>
                    </a:moveTo>
                    <a:lnTo>
                      <a:pt x="904" y="154"/>
                    </a:lnTo>
                    <a:lnTo>
                      <a:pt x="904" y="154"/>
                    </a:lnTo>
                    <a:lnTo>
                      <a:pt x="784" y="138"/>
                    </a:lnTo>
                    <a:lnTo>
                      <a:pt x="664" y="120"/>
                    </a:lnTo>
                    <a:lnTo>
                      <a:pt x="430" y="80"/>
                    </a:lnTo>
                    <a:lnTo>
                      <a:pt x="230" y="44"/>
                    </a:lnTo>
                    <a:lnTo>
                      <a:pt x="94" y="18"/>
                    </a:lnTo>
                    <a:lnTo>
                      <a:pt x="94" y="18"/>
                    </a:lnTo>
                    <a:lnTo>
                      <a:pt x="24" y="0"/>
                    </a:lnTo>
                    <a:lnTo>
                      <a:pt x="24" y="0"/>
                    </a:lnTo>
                    <a:lnTo>
                      <a:pt x="14" y="24"/>
                    </a:lnTo>
                    <a:lnTo>
                      <a:pt x="10" y="36"/>
                    </a:lnTo>
                    <a:lnTo>
                      <a:pt x="8" y="48"/>
                    </a:lnTo>
                    <a:lnTo>
                      <a:pt x="8" y="48"/>
                    </a:lnTo>
                    <a:lnTo>
                      <a:pt x="6" y="68"/>
                    </a:lnTo>
                    <a:lnTo>
                      <a:pt x="2" y="88"/>
                    </a:lnTo>
                    <a:lnTo>
                      <a:pt x="0" y="108"/>
                    </a:lnTo>
                    <a:lnTo>
                      <a:pt x="0" y="128"/>
                    </a:lnTo>
                    <a:lnTo>
                      <a:pt x="0" y="128"/>
                    </a:lnTo>
                    <a:lnTo>
                      <a:pt x="4" y="158"/>
                    </a:lnTo>
                    <a:lnTo>
                      <a:pt x="10" y="186"/>
                    </a:lnTo>
                    <a:lnTo>
                      <a:pt x="10" y="186"/>
                    </a:lnTo>
                    <a:lnTo>
                      <a:pt x="18" y="214"/>
                    </a:lnTo>
                    <a:lnTo>
                      <a:pt x="22" y="228"/>
                    </a:lnTo>
                    <a:lnTo>
                      <a:pt x="26" y="242"/>
                    </a:lnTo>
                    <a:lnTo>
                      <a:pt x="26" y="242"/>
                    </a:lnTo>
                    <a:lnTo>
                      <a:pt x="24" y="248"/>
                    </a:lnTo>
                    <a:lnTo>
                      <a:pt x="22" y="254"/>
                    </a:lnTo>
                    <a:lnTo>
                      <a:pt x="20" y="260"/>
                    </a:lnTo>
                    <a:lnTo>
                      <a:pt x="18" y="268"/>
                    </a:lnTo>
                    <a:lnTo>
                      <a:pt x="18" y="268"/>
                    </a:lnTo>
                    <a:lnTo>
                      <a:pt x="20" y="274"/>
                    </a:lnTo>
                    <a:lnTo>
                      <a:pt x="22" y="278"/>
                    </a:lnTo>
                    <a:lnTo>
                      <a:pt x="28" y="288"/>
                    </a:lnTo>
                    <a:lnTo>
                      <a:pt x="46" y="304"/>
                    </a:lnTo>
                    <a:lnTo>
                      <a:pt x="46" y="304"/>
                    </a:lnTo>
                    <a:lnTo>
                      <a:pt x="56" y="320"/>
                    </a:lnTo>
                    <a:lnTo>
                      <a:pt x="62" y="330"/>
                    </a:lnTo>
                    <a:lnTo>
                      <a:pt x="64" y="338"/>
                    </a:lnTo>
                    <a:lnTo>
                      <a:pt x="64" y="338"/>
                    </a:lnTo>
                    <a:lnTo>
                      <a:pt x="64" y="348"/>
                    </a:lnTo>
                    <a:lnTo>
                      <a:pt x="64" y="354"/>
                    </a:lnTo>
                    <a:lnTo>
                      <a:pt x="60" y="370"/>
                    </a:lnTo>
                    <a:lnTo>
                      <a:pt x="60" y="370"/>
                    </a:lnTo>
                    <a:lnTo>
                      <a:pt x="58" y="380"/>
                    </a:lnTo>
                    <a:lnTo>
                      <a:pt x="60" y="390"/>
                    </a:lnTo>
                    <a:lnTo>
                      <a:pt x="62" y="400"/>
                    </a:lnTo>
                    <a:lnTo>
                      <a:pt x="62" y="412"/>
                    </a:lnTo>
                    <a:lnTo>
                      <a:pt x="62" y="412"/>
                    </a:lnTo>
                    <a:lnTo>
                      <a:pt x="58" y="424"/>
                    </a:lnTo>
                    <a:lnTo>
                      <a:pt x="58" y="428"/>
                    </a:lnTo>
                    <a:lnTo>
                      <a:pt x="60" y="430"/>
                    </a:lnTo>
                    <a:lnTo>
                      <a:pt x="62" y="432"/>
                    </a:lnTo>
                    <a:lnTo>
                      <a:pt x="68" y="432"/>
                    </a:lnTo>
                    <a:lnTo>
                      <a:pt x="68" y="432"/>
                    </a:lnTo>
                    <a:lnTo>
                      <a:pt x="78" y="430"/>
                    </a:lnTo>
                    <a:lnTo>
                      <a:pt x="84" y="428"/>
                    </a:lnTo>
                    <a:lnTo>
                      <a:pt x="88" y="422"/>
                    </a:lnTo>
                    <a:lnTo>
                      <a:pt x="90" y="416"/>
                    </a:lnTo>
                    <a:lnTo>
                      <a:pt x="94" y="402"/>
                    </a:lnTo>
                    <a:lnTo>
                      <a:pt x="96" y="396"/>
                    </a:lnTo>
                    <a:lnTo>
                      <a:pt x="100" y="390"/>
                    </a:lnTo>
                    <a:lnTo>
                      <a:pt x="100" y="390"/>
                    </a:lnTo>
                    <a:lnTo>
                      <a:pt x="110" y="398"/>
                    </a:lnTo>
                    <a:lnTo>
                      <a:pt x="120" y="406"/>
                    </a:lnTo>
                    <a:lnTo>
                      <a:pt x="136" y="428"/>
                    </a:lnTo>
                    <a:lnTo>
                      <a:pt x="148" y="450"/>
                    </a:lnTo>
                    <a:lnTo>
                      <a:pt x="152" y="462"/>
                    </a:lnTo>
                    <a:lnTo>
                      <a:pt x="156" y="474"/>
                    </a:lnTo>
                    <a:lnTo>
                      <a:pt x="156" y="474"/>
                    </a:lnTo>
                    <a:lnTo>
                      <a:pt x="160" y="488"/>
                    </a:lnTo>
                    <a:lnTo>
                      <a:pt x="166" y="500"/>
                    </a:lnTo>
                    <a:lnTo>
                      <a:pt x="176" y="520"/>
                    </a:lnTo>
                    <a:lnTo>
                      <a:pt x="184" y="534"/>
                    </a:lnTo>
                    <a:lnTo>
                      <a:pt x="188" y="540"/>
                    </a:lnTo>
                    <a:lnTo>
                      <a:pt x="190" y="548"/>
                    </a:lnTo>
                    <a:lnTo>
                      <a:pt x="190" y="548"/>
                    </a:lnTo>
                    <a:lnTo>
                      <a:pt x="192" y="550"/>
                    </a:lnTo>
                    <a:lnTo>
                      <a:pt x="194" y="554"/>
                    </a:lnTo>
                    <a:lnTo>
                      <a:pt x="204" y="558"/>
                    </a:lnTo>
                    <a:lnTo>
                      <a:pt x="214" y="560"/>
                    </a:lnTo>
                    <a:lnTo>
                      <a:pt x="226" y="562"/>
                    </a:lnTo>
                    <a:lnTo>
                      <a:pt x="250" y="562"/>
                    </a:lnTo>
                    <a:lnTo>
                      <a:pt x="260" y="562"/>
                    </a:lnTo>
                    <a:lnTo>
                      <a:pt x="288" y="574"/>
                    </a:lnTo>
                    <a:lnTo>
                      <a:pt x="294" y="542"/>
                    </a:lnTo>
                    <a:lnTo>
                      <a:pt x="858" y="624"/>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35" name="Freeform 234">
                <a:extLst>
                  <a:ext uri="{FF2B5EF4-FFF2-40B4-BE49-F238E27FC236}">
                    <a16:creationId xmlns:a16="http://schemas.microsoft.com/office/drawing/2014/main" id="{5871DAB6-A1D3-4AA5-8960-ADACC690DF58}"/>
                  </a:ext>
                </a:extLst>
              </p:cNvPr>
              <p:cNvSpPr>
                <a:spLocks/>
              </p:cNvSpPr>
              <p:nvPr/>
            </p:nvSpPr>
            <p:spPr bwMode="auto">
              <a:xfrm>
                <a:off x="2420732" y="2694155"/>
                <a:ext cx="743344" cy="1159112"/>
              </a:xfrm>
              <a:custGeom>
                <a:avLst/>
                <a:gdLst/>
                <a:ahLst/>
                <a:cxnLst>
                  <a:cxn ang="0">
                    <a:pos x="584" y="124"/>
                  </a:cxn>
                  <a:cxn ang="0">
                    <a:pos x="342" y="62"/>
                  </a:cxn>
                  <a:cxn ang="0">
                    <a:pos x="338" y="62"/>
                  </a:cxn>
                  <a:cxn ang="0">
                    <a:pos x="332" y="60"/>
                  </a:cxn>
                  <a:cxn ang="0">
                    <a:pos x="332" y="60"/>
                  </a:cxn>
                  <a:cxn ang="0">
                    <a:pos x="94" y="0"/>
                  </a:cxn>
                  <a:cxn ang="0">
                    <a:pos x="0" y="330"/>
                  </a:cxn>
                  <a:cxn ang="0">
                    <a:pos x="360" y="920"/>
                  </a:cxn>
                  <a:cxn ang="0">
                    <a:pos x="372" y="902"/>
                  </a:cxn>
                  <a:cxn ang="0">
                    <a:pos x="378" y="828"/>
                  </a:cxn>
                  <a:cxn ang="0">
                    <a:pos x="378" y="828"/>
                  </a:cxn>
                  <a:cxn ang="0">
                    <a:pos x="378" y="822"/>
                  </a:cxn>
                  <a:cxn ang="0">
                    <a:pos x="378" y="810"/>
                  </a:cxn>
                  <a:cxn ang="0">
                    <a:pos x="380" y="804"/>
                  </a:cxn>
                  <a:cxn ang="0">
                    <a:pos x="382" y="800"/>
                  </a:cxn>
                  <a:cxn ang="0">
                    <a:pos x="386" y="796"/>
                  </a:cxn>
                  <a:cxn ang="0">
                    <a:pos x="394" y="794"/>
                  </a:cxn>
                  <a:cxn ang="0">
                    <a:pos x="394" y="794"/>
                  </a:cxn>
                  <a:cxn ang="0">
                    <a:pos x="408" y="796"/>
                  </a:cxn>
                  <a:cxn ang="0">
                    <a:pos x="418" y="800"/>
                  </a:cxn>
                  <a:cxn ang="0">
                    <a:pos x="426" y="806"/>
                  </a:cxn>
                  <a:cxn ang="0">
                    <a:pos x="426" y="806"/>
                  </a:cxn>
                  <a:cxn ang="0">
                    <a:pos x="428" y="806"/>
                  </a:cxn>
                  <a:cxn ang="0">
                    <a:pos x="434" y="808"/>
                  </a:cxn>
                  <a:cxn ang="0">
                    <a:pos x="440" y="806"/>
                  </a:cxn>
                  <a:cxn ang="0">
                    <a:pos x="442" y="804"/>
                  </a:cxn>
                  <a:cxn ang="0">
                    <a:pos x="444" y="800"/>
                  </a:cxn>
                  <a:cxn ang="0">
                    <a:pos x="444" y="800"/>
                  </a:cxn>
                  <a:cxn ang="0">
                    <a:pos x="466" y="710"/>
                  </a:cxn>
                  <a:cxn ang="0">
                    <a:pos x="508" y="512"/>
                  </a:cxn>
                  <a:cxn ang="0">
                    <a:pos x="590" y="126"/>
                  </a:cxn>
                  <a:cxn ang="0">
                    <a:pos x="584" y="124"/>
                  </a:cxn>
                </a:cxnLst>
                <a:rect l="0" t="0" r="r" b="b"/>
                <a:pathLst>
                  <a:path w="590" h="920">
                    <a:moveTo>
                      <a:pt x="584" y="124"/>
                    </a:moveTo>
                    <a:lnTo>
                      <a:pt x="342" y="62"/>
                    </a:lnTo>
                    <a:lnTo>
                      <a:pt x="338" y="62"/>
                    </a:lnTo>
                    <a:lnTo>
                      <a:pt x="332" y="60"/>
                    </a:lnTo>
                    <a:lnTo>
                      <a:pt x="332" y="60"/>
                    </a:lnTo>
                    <a:lnTo>
                      <a:pt x="94" y="0"/>
                    </a:lnTo>
                    <a:lnTo>
                      <a:pt x="0" y="330"/>
                    </a:lnTo>
                    <a:lnTo>
                      <a:pt x="360" y="920"/>
                    </a:lnTo>
                    <a:lnTo>
                      <a:pt x="372" y="902"/>
                    </a:lnTo>
                    <a:lnTo>
                      <a:pt x="378" y="828"/>
                    </a:lnTo>
                    <a:lnTo>
                      <a:pt x="378" y="828"/>
                    </a:lnTo>
                    <a:lnTo>
                      <a:pt x="378" y="822"/>
                    </a:lnTo>
                    <a:lnTo>
                      <a:pt x="378" y="810"/>
                    </a:lnTo>
                    <a:lnTo>
                      <a:pt x="380" y="804"/>
                    </a:lnTo>
                    <a:lnTo>
                      <a:pt x="382" y="800"/>
                    </a:lnTo>
                    <a:lnTo>
                      <a:pt x="386" y="796"/>
                    </a:lnTo>
                    <a:lnTo>
                      <a:pt x="394" y="794"/>
                    </a:lnTo>
                    <a:lnTo>
                      <a:pt x="394" y="794"/>
                    </a:lnTo>
                    <a:lnTo>
                      <a:pt x="408" y="796"/>
                    </a:lnTo>
                    <a:lnTo>
                      <a:pt x="418" y="800"/>
                    </a:lnTo>
                    <a:lnTo>
                      <a:pt x="426" y="806"/>
                    </a:lnTo>
                    <a:lnTo>
                      <a:pt x="426" y="806"/>
                    </a:lnTo>
                    <a:lnTo>
                      <a:pt x="428" y="806"/>
                    </a:lnTo>
                    <a:lnTo>
                      <a:pt x="434" y="808"/>
                    </a:lnTo>
                    <a:lnTo>
                      <a:pt x="440" y="806"/>
                    </a:lnTo>
                    <a:lnTo>
                      <a:pt x="442" y="804"/>
                    </a:lnTo>
                    <a:lnTo>
                      <a:pt x="444" y="800"/>
                    </a:lnTo>
                    <a:lnTo>
                      <a:pt x="444" y="800"/>
                    </a:lnTo>
                    <a:lnTo>
                      <a:pt x="466" y="710"/>
                    </a:lnTo>
                    <a:lnTo>
                      <a:pt x="508" y="512"/>
                    </a:lnTo>
                    <a:lnTo>
                      <a:pt x="590" y="126"/>
                    </a:lnTo>
                    <a:lnTo>
                      <a:pt x="584" y="124"/>
                    </a:lnTo>
                    <a:close/>
                  </a:path>
                </a:pathLst>
              </a:custGeom>
              <a:solidFill>
                <a:schemeClr val="bg1">
                  <a:lumMod val="85000"/>
                </a:schemeClr>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36" name="Freeform 235">
                <a:extLst>
                  <a:ext uri="{FF2B5EF4-FFF2-40B4-BE49-F238E27FC236}">
                    <a16:creationId xmlns:a16="http://schemas.microsoft.com/office/drawing/2014/main" id="{291DA94F-2F36-4EE2-B467-CF1E4D65FD0C}"/>
                  </a:ext>
                </a:extLst>
              </p:cNvPr>
              <p:cNvSpPr>
                <a:spLocks/>
              </p:cNvSpPr>
              <p:nvPr/>
            </p:nvSpPr>
            <p:spPr bwMode="auto">
              <a:xfrm>
                <a:off x="4275311" y="1993648"/>
                <a:ext cx="745864" cy="529160"/>
              </a:xfrm>
              <a:custGeom>
                <a:avLst/>
                <a:gdLst/>
                <a:ahLst/>
                <a:cxnLst>
                  <a:cxn ang="0">
                    <a:pos x="592" y="400"/>
                  </a:cxn>
                  <a:cxn ang="0">
                    <a:pos x="592" y="400"/>
                  </a:cxn>
                  <a:cxn ang="0">
                    <a:pos x="590" y="376"/>
                  </a:cxn>
                  <a:cxn ang="0">
                    <a:pos x="586" y="356"/>
                  </a:cxn>
                  <a:cxn ang="0">
                    <a:pos x="582" y="340"/>
                  </a:cxn>
                  <a:cxn ang="0">
                    <a:pos x="582" y="340"/>
                  </a:cxn>
                  <a:cxn ang="0">
                    <a:pos x="580" y="328"/>
                  </a:cxn>
                  <a:cxn ang="0">
                    <a:pos x="578" y="318"/>
                  </a:cxn>
                  <a:cxn ang="0">
                    <a:pos x="580" y="294"/>
                  </a:cxn>
                  <a:cxn ang="0">
                    <a:pos x="580" y="294"/>
                  </a:cxn>
                  <a:cxn ang="0">
                    <a:pos x="572" y="202"/>
                  </a:cxn>
                  <a:cxn ang="0">
                    <a:pos x="564" y="122"/>
                  </a:cxn>
                  <a:cxn ang="0">
                    <a:pos x="554" y="96"/>
                  </a:cxn>
                  <a:cxn ang="0">
                    <a:pos x="560" y="72"/>
                  </a:cxn>
                  <a:cxn ang="0">
                    <a:pos x="554" y="40"/>
                  </a:cxn>
                  <a:cxn ang="0">
                    <a:pos x="554" y="40"/>
                  </a:cxn>
                  <a:cxn ang="0">
                    <a:pos x="448" y="34"/>
                  </a:cxn>
                  <a:cxn ang="0">
                    <a:pos x="304" y="26"/>
                  </a:cxn>
                  <a:cxn ang="0">
                    <a:pos x="304" y="26"/>
                  </a:cxn>
                  <a:cxn ang="0">
                    <a:pos x="244" y="22"/>
                  </a:cxn>
                  <a:cxn ang="0">
                    <a:pos x="178" y="16"/>
                  </a:cxn>
                  <a:cxn ang="0">
                    <a:pos x="38" y="0"/>
                  </a:cxn>
                  <a:cxn ang="0">
                    <a:pos x="0" y="380"/>
                  </a:cxn>
                  <a:cxn ang="0">
                    <a:pos x="576" y="420"/>
                  </a:cxn>
                  <a:cxn ang="0">
                    <a:pos x="576" y="420"/>
                  </a:cxn>
                  <a:cxn ang="0">
                    <a:pos x="586" y="406"/>
                  </a:cxn>
                  <a:cxn ang="0">
                    <a:pos x="592" y="400"/>
                  </a:cxn>
                  <a:cxn ang="0">
                    <a:pos x="592" y="400"/>
                  </a:cxn>
                </a:cxnLst>
                <a:rect l="0" t="0" r="r" b="b"/>
                <a:pathLst>
                  <a:path w="592" h="420">
                    <a:moveTo>
                      <a:pt x="592" y="400"/>
                    </a:moveTo>
                    <a:lnTo>
                      <a:pt x="592" y="400"/>
                    </a:lnTo>
                    <a:lnTo>
                      <a:pt x="590" y="376"/>
                    </a:lnTo>
                    <a:lnTo>
                      <a:pt x="586" y="356"/>
                    </a:lnTo>
                    <a:lnTo>
                      <a:pt x="582" y="340"/>
                    </a:lnTo>
                    <a:lnTo>
                      <a:pt x="582" y="340"/>
                    </a:lnTo>
                    <a:lnTo>
                      <a:pt x="580" y="328"/>
                    </a:lnTo>
                    <a:lnTo>
                      <a:pt x="578" y="318"/>
                    </a:lnTo>
                    <a:lnTo>
                      <a:pt x="580" y="294"/>
                    </a:lnTo>
                    <a:lnTo>
                      <a:pt x="580" y="294"/>
                    </a:lnTo>
                    <a:lnTo>
                      <a:pt x="572" y="202"/>
                    </a:lnTo>
                    <a:lnTo>
                      <a:pt x="564" y="122"/>
                    </a:lnTo>
                    <a:lnTo>
                      <a:pt x="554" y="96"/>
                    </a:lnTo>
                    <a:lnTo>
                      <a:pt x="560" y="72"/>
                    </a:lnTo>
                    <a:lnTo>
                      <a:pt x="554" y="40"/>
                    </a:lnTo>
                    <a:lnTo>
                      <a:pt x="554" y="40"/>
                    </a:lnTo>
                    <a:lnTo>
                      <a:pt x="448" y="34"/>
                    </a:lnTo>
                    <a:lnTo>
                      <a:pt x="304" y="26"/>
                    </a:lnTo>
                    <a:lnTo>
                      <a:pt x="304" y="26"/>
                    </a:lnTo>
                    <a:lnTo>
                      <a:pt x="244" y="22"/>
                    </a:lnTo>
                    <a:lnTo>
                      <a:pt x="178" y="16"/>
                    </a:lnTo>
                    <a:lnTo>
                      <a:pt x="38" y="0"/>
                    </a:lnTo>
                    <a:lnTo>
                      <a:pt x="0" y="380"/>
                    </a:lnTo>
                    <a:lnTo>
                      <a:pt x="576" y="420"/>
                    </a:lnTo>
                    <a:lnTo>
                      <a:pt x="576" y="420"/>
                    </a:lnTo>
                    <a:lnTo>
                      <a:pt x="586" y="406"/>
                    </a:lnTo>
                    <a:lnTo>
                      <a:pt x="592" y="400"/>
                    </a:lnTo>
                    <a:lnTo>
                      <a:pt x="592" y="400"/>
                    </a:lnTo>
                    <a:close/>
                  </a:path>
                </a:pathLst>
              </a:custGeom>
              <a:solidFill>
                <a:srgbClr val="92D050"/>
              </a:solid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sp>
            <p:nvSpPr>
              <p:cNvPr id="237" name="Freeform 236">
                <a:extLst>
                  <a:ext uri="{FF2B5EF4-FFF2-40B4-BE49-F238E27FC236}">
                    <a16:creationId xmlns:a16="http://schemas.microsoft.com/office/drawing/2014/main" id="{18FBB672-6EA0-47BE-BB60-215B085673A7}"/>
                  </a:ext>
                </a:extLst>
              </p:cNvPr>
              <p:cNvSpPr>
                <a:spLocks/>
              </p:cNvSpPr>
              <p:nvPr/>
            </p:nvSpPr>
            <p:spPr bwMode="auto">
              <a:xfrm>
                <a:off x="4234994" y="2472411"/>
                <a:ext cx="808859" cy="496402"/>
              </a:xfrm>
              <a:custGeom>
                <a:avLst/>
                <a:gdLst/>
                <a:ahLst/>
                <a:cxnLst>
                  <a:cxn ang="0">
                    <a:pos x="602" y="58"/>
                  </a:cxn>
                  <a:cxn ang="0">
                    <a:pos x="602" y="58"/>
                  </a:cxn>
                  <a:cxn ang="0">
                    <a:pos x="604" y="50"/>
                  </a:cxn>
                  <a:cxn ang="0">
                    <a:pos x="608" y="40"/>
                  </a:cxn>
                  <a:cxn ang="0">
                    <a:pos x="32" y="0"/>
                  </a:cxn>
                  <a:cxn ang="0">
                    <a:pos x="0" y="326"/>
                  </a:cxn>
                  <a:cxn ang="0">
                    <a:pos x="446" y="350"/>
                  </a:cxn>
                  <a:cxn ang="0">
                    <a:pos x="496" y="378"/>
                  </a:cxn>
                  <a:cxn ang="0">
                    <a:pos x="550" y="368"/>
                  </a:cxn>
                  <a:cxn ang="0">
                    <a:pos x="620" y="394"/>
                  </a:cxn>
                  <a:cxn ang="0">
                    <a:pos x="630" y="342"/>
                  </a:cxn>
                  <a:cxn ang="0">
                    <a:pos x="618" y="300"/>
                  </a:cxn>
                  <a:cxn ang="0">
                    <a:pos x="634" y="294"/>
                  </a:cxn>
                  <a:cxn ang="0">
                    <a:pos x="634" y="294"/>
                  </a:cxn>
                  <a:cxn ang="0">
                    <a:pos x="638" y="214"/>
                  </a:cxn>
                  <a:cxn ang="0">
                    <a:pos x="642" y="114"/>
                  </a:cxn>
                  <a:cxn ang="0">
                    <a:pos x="642" y="114"/>
                  </a:cxn>
                  <a:cxn ang="0">
                    <a:pos x="640" y="104"/>
                  </a:cxn>
                  <a:cxn ang="0">
                    <a:pos x="636" y="96"/>
                  </a:cxn>
                  <a:cxn ang="0">
                    <a:pos x="630" y="88"/>
                  </a:cxn>
                  <a:cxn ang="0">
                    <a:pos x="624" y="82"/>
                  </a:cxn>
                  <a:cxn ang="0">
                    <a:pos x="610" y="70"/>
                  </a:cxn>
                  <a:cxn ang="0">
                    <a:pos x="606" y="64"/>
                  </a:cxn>
                  <a:cxn ang="0">
                    <a:pos x="602" y="58"/>
                  </a:cxn>
                  <a:cxn ang="0">
                    <a:pos x="602" y="58"/>
                  </a:cxn>
                </a:cxnLst>
                <a:rect l="0" t="0" r="r" b="b"/>
                <a:pathLst>
                  <a:path w="642" h="394">
                    <a:moveTo>
                      <a:pt x="602" y="58"/>
                    </a:moveTo>
                    <a:lnTo>
                      <a:pt x="602" y="58"/>
                    </a:lnTo>
                    <a:lnTo>
                      <a:pt x="604" y="50"/>
                    </a:lnTo>
                    <a:lnTo>
                      <a:pt x="608" y="40"/>
                    </a:lnTo>
                    <a:lnTo>
                      <a:pt x="32" y="0"/>
                    </a:lnTo>
                    <a:lnTo>
                      <a:pt x="0" y="326"/>
                    </a:lnTo>
                    <a:lnTo>
                      <a:pt x="446" y="350"/>
                    </a:lnTo>
                    <a:lnTo>
                      <a:pt x="496" y="378"/>
                    </a:lnTo>
                    <a:lnTo>
                      <a:pt x="550" y="368"/>
                    </a:lnTo>
                    <a:lnTo>
                      <a:pt x="620" y="394"/>
                    </a:lnTo>
                    <a:lnTo>
                      <a:pt x="630" y="342"/>
                    </a:lnTo>
                    <a:lnTo>
                      <a:pt x="618" y="300"/>
                    </a:lnTo>
                    <a:lnTo>
                      <a:pt x="634" y="294"/>
                    </a:lnTo>
                    <a:lnTo>
                      <a:pt x="634" y="294"/>
                    </a:lnTo>
                    <a:lnTo>
                      <a:pt x="638" y="214"/>
                    </a:lnTo>
                    <a:lnTo>
                      <a:pt x="642" y="114"/>
                    </a:lnTo>
                    <a:lnTo>
                      <a:pt x="642" y="114"/>
                    </a:lnTo>
                    <a:lnTo>
                      <a:pt x="640" y="104"/>
                    </a:lnTo>
                    <a:lnTo>
                      <a:pt x="636" y="96"/>
                    </a:lnTo>
                    <a:lnTo>
                      <a:pt x="630" y="88"/>
                    </a:lnTo>
                    <a:lnTo>
                      <a:pt x="624" y="82"/>
                    </a:lnTo>
                    <a:lnTo>
                      <a:pt x="610" y="70"/>
                    </a:lnTo>
                    <a:lnTo>
                      <a:pt x="606" y="64"/>
                    </a:lnTo>
                    <a:lnTo>
                      <a:pt x="602" y="58"/>
                    </a:lnTo>
                    <a:lnTo>
                      <a:pt x="602" y="58"/>
                    </a:lnTo>
                    <a:close/>
                  </a:path>
                </a:pathLst>
              </a:custGeom>
              <a:grpFill/>
              <a:ln w="3175">
                <a:solidFill>
                  <a:schemeClr val="bg1"/>
                </a:solidFill>
              </a:ln>
            </p:spPr>
            <p:txBody>
              <a:bodyPr vert="horz" wrap="square" lIns="62319" tIns="31160" rIns="62319" bIns="3116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27" dirty="0">
                  <a:latin typeface="Georgia" panose="02040502050405020303" pitchFamily="18" charset="0"/>
                </a:endParaRPr>
              </a:p>
            </p:txBody>
          </p:sp>
        </p:grpSp>
        <p:grpSp>
          <p:nvGrpSpPr>
            <p:cNvPr id="129" name="Group 128">
              <a:extLst>
                <a:ext uri="{FF2B5EF4-FFF2-40B4-BE49-F238E27FC236}">
                  <a16:creationId xmlns:a16="http://schemas.microsoft.com/office/drawing/2014/main" id="{D904AD7A-C3C5-4EDA-B1D1-EFB018476B45}"/>
                </a:ext>
              </a:extLst>
            </p:cNvPr>
            <p:cNvGrpSpPr/>
            <p:nvPr/>
          </p:nvGrpSpPr>
          <p:grpSpPr>
            <a:xfrm>
              <a:off x="770673" y="1926470"/>
              <a:ext cx="5214815" cy="3552919"/>
              <a:chOff x="860963" y="2189282"/>
              <a:chExt cx="5018966" cy="3419467"/>
            </a:xfrm>
          </p:grpSpPr>
          <p:sp>
            <p:nvSpPr>
              <p:cNvPr id="130" name="TextBox 11">
                <a:extLst>
                  <a:ext uri="{FF2B5EF4-FFF2-40B4-BE49-F238E27FC236}">
                    <a16:creationId xmlns:a16="http://schemas.microsoft.com/office/drawing/2014/main" id="{4558346B-9D6A-44FA-ABCD-B29FA7C704D5}"/>
                  </a:ext>
                </a:extLst>
              </p:cNvPr>
              <p:cNvSpPr txBox="1"/>
              <p:nvPr/>
            </p:nvSpPr>
            <p:spPr>
              <a:xfrm>
                <a:off x="2364894" y="5534338"/>
                <a:ext cx="284817"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ALASKA</a:t>
                </a:r>
              </a:p>
            </p:txBody>
          </p:sp>
          <p:sp>
            <p:nvSpPr>
              <p:cNvPr id="131" name="TextBox 12">
                <a:extLst>
                  <a:ext uri="{FF2B5EF4-FFF2-40B4-BE49-F238E27FC236}">
                    <a16:creationId xmlns:a16="http://schemas.microsoft.com/office/drawing/2014/main" id="{9D64F6AD-AAEB-49F2-B80F-5FA25CFF1949}"/>
                  </a:ext>
                </a:extLst>
              </p:cNvPr>
              <p:cNvSpPr txBox="1"/>
              <p:nvPr/>
            </p:nvSpPr>
            <p:spPr>
              <a:xfrm>
                <a:off x="860963" y="4899346"/>
                <a:ext cx="286294"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HAWAII</a:t>
                </a:r>
              </a:p>
            </p:txBody>
          </p:sp>
          <p:sp>
            <p:nvSpPr>
              <p:cNvPr id="132" name="Oval 131">
                <a:extLst>
                  <a:ext uri="{FF2B5EF4-FFF2-40B4-BE49-F238E27FC236}">
                    <a16:creationId xmlns:a16="http://schemas.microsoft.com/office/drawing/2014/main" id="{9570197C-8E30-4F4A-A42F-5C00DCD35FDA}"/>
                  </a:ext>
                </a:extLst>
              </p:cNvPr>
              <p:cNvSpPr>
                <a:spLocks noChangeAspect="1"/>
              </p:cNvSpPr>
              <p:nvPr/>
            </p:nvSpPr>
            <p:spPr>
              <a:xfrm>
                <a:off x="5236700" y="2939918"/>
                <a:ext cx="52894" cy="52894"/>
              </a:xfrm>
              <a:prstGeom prst="ellipse">
                <a:avLst/>
              </a:prstGeom>
              <a:solidFill>
                <a:srgbClr val="746555"/>
              </a:solidFill>
              <a:ln w="12700" cmpd="sng">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62319" tIns="31160" rIns="62319" bIns="3116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525" dirty="0">
                  <a:latin typeface="Georgia" panose="02040502050405020303" pitchFamily="18" charset="0"/>
                </a:endParaRPr>
              </a:p>
            </p:txBody>
          </p:sp>
          <p:sp>
            <p:nvSpPr>
              <p:cNvPr id="133" name="TextBox 14">
                <a:extLst>
                  <a:ext uri="{FF2B5EF4-FFF2-40B4-BE49-F238E27FC236}">
                    <a16:creationId xmlns:a16="http://schemas.microsoft.com/office/drawing/2014/main" id="{7902617E-6F2B-44B0-970A-09822CEBE811}"/>
                  </a:ext>
                </a:extLst>
              </p:cNvPr>
              <p:cNvSpPr txBox="1"/>
              <p:nvPr/>
            </p:nvSpPr>
            <p:spPr>
              <a:xfrm>
                <a:off x="5058887" y="3164357"/>
                <a:ext cx="436889"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NEW JERSEY</a:t>
                </a:r>
              </a:p>
            </p:txBody>
          </p:sp>
          <p:sp>
            <p:nvSpPr>
              <p:cNvPr id="134" name="TextBox 15">
                <a:extLst>
                  <a:ext uri="{FF2B5EF4-FFF2-40B4-BE49-F238E27FC236}">
                    <a16:creationId xmlns:a16="http://schemas.microsoft.com/office/drawing/2014/main" id="{056A3D8C-8E1C-488D-81E8-FE9F1F44E54E}"/>
                  </a:ext>
                </a:extLst>
              </p:cNvPr>
              <p:cNvSpPr txBox="1"/>
              <p:nvPr/>
            </p:nvSpPr>
            <p:spPr>
              <a:xfrm>
                <a:off x="5145242" y="3092849"/>
                <a:ext cx="492992"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CONNECTICUT</a:t>
                </a:r>
              </a:p>
            </p:txBody>
          </p:sp>
          <p:cxnSp>
            <p:nvCxnSpPr>
              <p:cNvPr id="135" name="Straight Connector 134">
                <a:extLst>
                  <a:ext uri="{FF2B5EF4-FFF2-40B4-BE49-F238E27FC236}">
                    <a16:creationId xmlns:a16="http://schemas.microsoft.com/office/drawing/2014/main" id="{3FF0AE3F-5AF8-4475-B662-D6318473AD62}"/>
                  </a:ext>
                </a:extLst>
              </p:cNvPr>
              <p:cNvCxnSpPr>
                <a:stCxn id="132" idx="4"/>
              </p:cNvCxnSpPr>
              <p:nvPr/>
            </p:nvCxnSpPr>
            <p:spPr>
              <a:xfrm rot="16200000" flipH="1">
                <a:off x="5197671" y="3046923"/>
                <a:ext cx="130953" cy="0"/>
              </a:xfrm>
              <a:prstGeom prst="line">
                <a:avLst/>
              </a:prstGeom>
              <a:ln w="63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6" name="TextBox 17">
                <a:extLst>
                  <a:ext uri="{FF2B5EF4-FFF2-40B4-BE49-F238E27FC236}">
                    <a16:creationId xmlns:a16="http://schemas.microsoft.com/office/drawing/2014/main" id="{2F30DD70-DC56-4ED8-838B-69DB093DB214}"/>
                  </a:ext>
                </a:extLst>
              </p:cNvPr>
              <p:cNvSpPr txBox="1"/>
              <p:nvPr/>
            </p:nvSpPr>
            <p:spPr>
              <a:xfrm>
                <a:off x="1201740" y="2189282"/>
                <a:ext cx="479704"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WASHINGTON</a:t>
                </a:r>
              </a:p>
            </p:txBody>
          </p:sp>
          <p:sp>
            <p:nvSpPr>
              <p:cNvPr id="137" name="TextBox 18">
                <a:extLst>
                  <a:ext uri="{FF2B5EF4-FFF2-40B4-BE49-F238E27FC236}">
                    <a16:creationId xmlns:a16="http://schemas.microsoft.com/office/drawing/2014/main" id="{29BEB1FB-9CAB-4C94-9436-57B161BB0F1F}"/>
                  </a:ext>
                </a:extLst>
              </p:cNvPr>
              <p:cNvSpPr txBox="1"/>
              <p:nvPr/>
            </p:nvSpPr>
            <p:spPr>
              <a:xfrm>
                <a:off x="1933403" y="2342732"/>
                <a:ext cx="364544"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MONTANA</a:t>
                </a:r>
              </a:p>
            </p:txBody>
          </p:sp>
          <p:sp>
            <p:nvSpPr>
              <p:cNvPr id="138" name="TextBox 19">
                <a:extLst>
                  <a:ext uri="{FF2B5EF4-FFF2-40B4-BE49-F238E27FC236}">
                    <a16:creationId xmlns:a16="http://schemas.microsoft.com/office/drawing/2014/main" id="{55C74ACC-A399-4A55-8E9E-1865CBB1488F}"/>
                  </a:ext>
                </a:extLst>
              </p:cNvPr>
              <p:cNvSpPr txBox="1"/>
              <p:nvPr/>
            </p:nvSpPr>
            <p:spPr>
              <a:xfrm>
                <a:off x="2727349" y="2395972"/>
                <a:ext cx="301058" cy="148823"/>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NORTH</a:t>
                </a:r>
                <a:br>
                  <a:rPr lang="en-US" sz="525" dirty="0">
                    <a:latin typeface="Georgia" panose="02040502050405020303" pitchFamily="18" charset="0"/>
                  </a:rPr>
                </a:br>
                <a:r>
                  <a:rPr lang="en-US" sz="525" dirty="0">
                    <a:latin typeface="Georgia" panose="02040502050405020303" pitchFamily="18" charset="0"/>
                  </a:rPr>
                  <a:t>DAKOTA</a:t>
                </a:r>
              </a:p>
            </p:txBody>
          </p:sp>
          <p:sp>
            <p:nvSpPr>
              <p:cNvPr id="139" name="TextBox 20">
                <a:extLst>
                  <a:ext uri="{FF2B5EF4-FFF2-40B4-BE49-F238E27FC236}">
                    <a16:creationId xmlns:a16="http://schemas.microsoft.com/office/drawing/2014/main" id="{8BC1EE0D-8BE7-4FF4-9981-729F6E6A99DF}"/>
                  </a:ext>
                </a:extLst>
              </p:cNvPr>
              <p:cNvSpPr txBox="1"/>
              <p:nvPr/>
            </p:nvSpPr>
            <p:spPr>
              <a:xfrm>
                <a:off x="3184439" y="2597787"/>
                <a:ext cx="422124"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MINNESOTA</a:t>
                </a:r>
              </a:p>
            </p:txBody>
          </p:sp>
          <p:sp>
            <p:nvSpPr>
              <p:cNvPr id="140" name="TextBox 21">
                <a:extLst>
                  <a:ext uri="{FF2B5EF4-FFF2-40B4-BE49-F238E27FC236}">
                    <a16:creationId xmlns:a16="http://schemas.microsoft.com/office/drawing/2014/main" id="{026BF877-AAF4-4ADD-9411-BF47C63ADEA9}"/>
                  </a:ext>
                </a:extLst>
              </p:cNvPr>
              <p:cNvSpPr txBox="1"/>
              <p:nvPr/>
            </p:nvSpPr>
            <p:spPr>
              <a:xfrm>
                <a:off x="1036238" y="2597787"/>
                <a:ext cx="311393"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OREGON</a:t>
                </a:r>
              </a:p>
            </p:txBody>
          </p:sp>
          <p:sp>
            <p:nvSpPr>
              <p:cNvPr id="141" name="TextBox 22">
                <a:extLst>
                  <a:ext uri="{FF2B5EF4-FFF2-40B4-BE49-F238E27FC236}">
                    <a16:creationId xmlns:a16="http://schemas.microsoft.com/office/drawing/2014/main" id="{4EA771F3-5CEA-4413-999A-84A83C0D9C0D}"/>
                  </a:ext>
                </a:extLst>
              </p:cNvPr>
              <p:cNvSpPr txBox="1"/>
              <p:nvPr/>
            </p:nvSpPr>
            <p:spPr>
              <a:xfrm>
                <a:off x="1580100" y="2719518"/>
                <a:ext cx="252337"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IDAHO</a:t>
                </a:r>
              </a:p>
            </p:txBody>
          </p:sp>
          <p:sp>
            <p:nvSpPr>
              <p:cNvPr id="142" name="TextBox 23">
                <a:extLst>
                  <a:ext uri="{FF2B5EF4-FFF2-40B4-BE49-F238E27FC236}">
                    <a16:creationId xmlns:a16="http://schemas.microsoft.com/office/drawing/2014/main" id="{030FFF41-717C-44DC-AEFD-EFAFEE4C6EEA}"/>
                  </a:ext>
                </a:extLst>
              </p:cNvPr>
              <p:cNvSpPr txBox="1"/>
              <p:nvPr/>
            </p:nvSpPr>
            <p:spPr>
              <a:xfrm>
                <a:off x="2155522" y="2904028"/>
                <a:ext cx="363067"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WYOMING</a:t>
                </a:r>
              </a:p>
            </p:txBody>
          </p:sp>
          <p:sp>
            <p:nvSpPr>
              <p:cNvPr id="143" name="TextBox 24">
                <a:extLst>
                  <a:ext uri="{FF2B5EF4-FFF2-40B4-BE49-F238E27FC236}">
                    <a16:creationId xmlns:a16="http://schemas.microsoft.com/office/drawing/2014/main" id="{B418D628-8A25-4771-BEC1-F93E13853280}"/>
                  </a:ext>
                </a:extLst>
              </p:cNvPr>
              <p:cNvSpPr txBox="1"/>
              <p:nvPr/>
            </p:nvSpPr>
            <p:spPr>
              <a:xfrm>
                <a:off x="2709805" y="3125290"/>
                <a:ext cx="376356"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NEBRASKA</a:t>
                </a:r>
              </a:p>
            </p:txBody>
          </p:sp>
          <p:sp>
            <p:nvSpPr>
              <p:cNvPr id="144" name="TextBox 25">
                <a:extLst>
                  <a:ext uri="{FF2B5EF4-FFF2-40B4-BE49-F238E27FC236}">
                    <a16:creationId xmlns:a16="http://schemas.microsoft.com/office/drawing/2014/main" id="{1F8426FD-FE45-4284-AF75-7876715BBE05}"/>
                  </a:ext>
                </a:extLst>
              </p:cNvPr>
              <p:cNvSpPr txBox="1"/>
              <p:nvPr/>
            </p:nvSpPr>
            <p:spPr>
              <a:xfrm>
                <a:off x="2656144" y="2806475"/>
                <a:ext cx="532854"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SOUTH DAKOTA</a:t>
                </a:r>
              </a:p>
            </p:txBody>
          </p:sp>
          <p:sp>
            <p:nvSpPr>
              <p:cNvPr id="145" name="TextBox 26">
                <a:extLst>
                  <a:ext uri="{FF2B5EF4-FFF2-40B4-BE49-F238E27FC236}">
                    <a16:creationId xmlns:a16="http://schemas.microsoft.com/office/drawing/2014/main" id="{DDB20B6C-114D-4B23-B289-812613418F60}"/>
                  </a:ext>
                </a:extLst>
              </p:cNvPr>
              <p:cNvSpPr txBox="1"/>
              <p:nvPr/>
            </p:nvSpPr>
            <p:spPr>
              <a:xfrm>
                <a:off x="3589389" y="2806476"/>
                <a:ext cx="404407"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WISCONSIN</a:t>
                </a:r>
              </a:p>
            </p:txBody>
          </p:sp>
          <p:sp>
            <p:nvSpPr>
              <p:cNvPr id="146" name="TextBox 27">
                <a:extLst>
                  <a:ext uri="{FF2B5EF4-FFF2-40B4-BE49-F238E27FC236}">
                    <a16:creationId xmlns:a16="http://schemas.microsoft.com/office/drawing/2014/main" id="{58AC478D-85A2-4C2E-BE25-3F9F6096485A}"/>
                  </a:ext>
                </a:extLst>
              </p:cNvPr>
              <p:cNvSpPr txBox="1"/>
              <p:nvPr/>
            </p:nvSpPr>
            <p:spPr>
              <a:xfrm>
                <a:off x="4037704" y="2928207"/>
                <a:ext cx="373403"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MICHIGAN</a:t>
                </a:r>
              </a:p>
            </p:txBody>
          </p:sp>
          <p:sp>
            <p:nvSpPr>
              <p:cNvPr id="147" name="TextBox 28">
                <a:extLst>
                  <a:ext uri="{FF2B5EF4-FFF2-40B4-BE49-F238E27FC236}">
                    <a16:creationId xmlns:a16="http://schemas.microsoft.com/office/drawing/2014/main" id="{683AC77E-223E-4C42-BCAA-08AC52E12BCA}"/>
                  </a:ext>
                </a:extLst>
              </p:cNvPr>
              <p:cNvSpPr txBox="1"/>
              <p:nvPr/>
            </p:nvSpPr>
            <p:spPr>
              <a:xfrm>
                <a:off x="4789451" y="2862979"/>
                <a:ext cx="377831"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NEW YORK</a:t>
                </a:r>
              </a:p>
            </p:txBody>
          </p:sp>
          <p:sp>
            <p:nvSpPr>
              <p:cNvPr id="148" name="TextBox 29">
                <a:extLst>
                  <a:ext uri="{FF2B5EF4-FFF2-40B4-BE49-F238E27FC236}">
                    <a16:creationId xmlns:a16="http://schemas.microsoft.com/office/drawing/2014/main" id="{9BC1A12F-B94D-410D-8951-BDEDA8CB7E31}"/>
                  </a:ext>
                </a:extLst>
              </p:cNvPr>
              <p:cNvSpPr txBox="1"/>
              <p:nvPr/>
            </p:nvSpPr>
            <p:spPr>
              <a:xfrm>
                <a:off x="4963837" y="2603601"/>
                <a:ext cx="358638"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VERMONT</a:t>
                </a:r>
              </a:p>
            </p:txBody>
          </p:sp>
          <p:sp>
            <p:nvSpPr>
              <p:cNvPr id="149" name="TextBox 30">
                <a:extLst>
                  <a:ext uri="{FF2B5EF4-FFF2-40B4-BE49-F238E27FC236}">
                    <a16:creationId xmlns:a16="http://schemas.microsoft.com/office/drawing/2014/main" id="{C2D234CD-641A-4CA1-AB03-3315DCC36DB6}"/>
                  </a:ext>
                </a:extLst>
              </p:cNvPr>
              <p:cNvSpPr txBox="1"/>
              <p:nvPr/>
            </p:nvSpPr>
            <p:spPr>
              <a:xfrm>
                <a:off x="5308463" y="2435499"/>
                <a:ext cx="255290"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MAINE</a:t>
                </a:r>
              </a:p>
            </p:txBody>
          </p:sp>
          <p:sp>
            <p:nvSpPr>
              <p:cNvPr id="150" name="TextBox 31">
                <a:extLst>
                  <a:ext uri="{FF2B5EF4-FFF2-40B4-BE49-F238E27FC236}">
                    <a16:creationId xmlns:a16="http://schemas.microsoft.com/office/drawing/2014/main" id="{EC66E5FD-989C-4A11-BD02-727310548A05}"/>
                  </a:ext>
                </a:extLst>
              </p:cNvPr>
              <p:cNvSpPr txBox="1"/>
              <p:nvPr/>
            </p:nvSpPr>
            <p:spPr>
              <a:xfrm>
                <a:off x="5251969" y="2673164"/>
                <a:ext cx="587483"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NEW HAMPSHIRE</a:t>
                </a:r>
              </a:p>
            </p:txBody>
          </p:sp>
          <p:sp>
            <p:nvSpPr>
              <p:cNvPr id="151" name="TextBox 32">
                <a:extLst>
                  <a:ext uri="{FF2B5EF4-FFF2-40B4-BE49-F238E27FC236}">
                    <a16:creationId xmlns:a16="http://schemas.microsoft.com/office/drawing/2014/main" id="{FA4E9063-6E35-423A-9680-984563D7D45C}"/>
                  </a:ext>
                </a:extLst>
              </p:cNvPr>
              <p:cNvSpPr txBox="1"/>
              <p:nvPr/>
            </p:nvSpPr>
            <p:spPr>
              <a:xfrm>
                <a:off x="5298352" y="2818082"/>
                <a:ext cx="581577"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MASSACHUSETTS</a:t>
                </a:r>
              </a:p>
            </p:txBody>
          </p:sp>
          <p:sp>
            <p:nvSpPr>
              <p:cNvPr id="152" name="TextBox 33">
                <a:extLst>
                  <a:ext uri="{FF2B5EF4-FFF2-40B4-BE49-F238E27FC236}">
                    <a16:creationId xmlns:a16="http://schemas.microsoft.com/office/drawing/2014/main" id="{6A780DBF-9301-44EC-A171-5A0994394AA5}"/>
                  </a:ext>
                </a:extLst>
              </p:cNvPr>
              <p:cNvSpPr txBox="1"/>
              <p:nvPr/>
            </p:nvSpPr>
            <p:spPr>
              <a:xfrm>
                <a:off x="5333101" y="2916628"/>
                <a:ext cx="515138"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RHODE ISLAND</a:t>
                </a:r>
              </a:p>
            </p:txBody>
          </p:sp>
          <p:sp>
            <p:nvSpPr>
              <p:cNvPr id="153" name="TextBox 34">
                <a:extLst>
                  <a:ext uri="{FF2B5EF4-FFF2-40B4-BE49-F238E27FC236}">
                    <a16:creationId xmlns:a16="http://schemas.microsoft.com/office/drawing/2014/main" id="{56C1EA6F-326C-4FBC-B627-939C9F9255E5}"/>
                  </a:ext>
                </a:extLst>
              </p:cNvPr>
              <p:cNvSpPr txBox="1"/>
              <p:nvPr/>
            </p:nvSpPr>
            <p:spPr>
              <a:xfrm>
                <a:off x="968309" y="3527563"/>
                <a:ext cx="425077"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CALIFORNIA</a:t>
                </a:r>
              </a:p>
            </p:txBody>
          </p:sp>
          <p:sp>
            <p:nvSpPr>
              <p:cNvPr id="154" name="TextBox 35">
                <a:extLst>
                  <a:ext uri="{FF2B5EF4-FFF2-40B4-BE49-F238E27FC236}">
                    <a16:creationId xmlns:a16="http://schemas.microsoft.com/office/drawing/2014/main" id="{BEA26307-4D32-4B17-BA7F-5EC353581891}"/>
                  </a:ext>
                </a:extLst>
              </p:cNvPr>
              <p:cNvSpPr txBox="1"/>
              <p:nvPr/>
            </p:nvSpPr>
            <p:spPr>
              <a:xfrm>
                <a:off x="1264926" y="3158170"/>
                <a:ext cx="302535"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NEVADA</a:t>
                </a:r>
              </a:p>
            </p:txBody>
          </p:sp>
          <p:sp>
            <p:nvSpPr>
              <p:cNvPr id="155" name="TextBox 36">
                <a:extLst>
                  <a:ext uri="{FF2B5EF4-FFF2-40B4-BE49-F238E27FC236}">
                    <a16:creationId xmlns:a16="http://schemas.microsoft.com/office/drawing/2014/main" id="{4E58B4C3-05A6-4D99-9F93-86BBAA0C5155}"/>
                  </a:ext>
                </a:extLst>
              </p:cNvPr>
              <p:cNvSpPr txBox="1"/>
              <p:nvPr/>
            </p:nvSpPr>
            <p:spPr>
              <a:xfrm>
                <a:off x="1786262" y="3279901"/>
                <a:ext cx="222808"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UTAH</a:t>
                </a:r>
              </a:p>
            </p:txBody>
          </p:sp>
          <p:sp>
            <p:nvSpPr>
              <p:cNvPr id="156" name="TextBox 37">
                <a:extLst>
                  <a:ext uri="{FF2B5EF4-FFF2-40B4-BE49-F238E27FC236}">
                    <a16:creationId xmlns:a16="http://schemas.microsoft.com/office/drawing/2014/main" id="{7CAC8482-A615-4A9B-BAB6-91191D67CEE0}"/>
                  </a:ext>
                </a:extLst>
              </p:cNvPr>
              <p:cNvSpPr txBox="1"/>
              <p:nvPr/>
            </p:nvSpPr>
            <p:spPr>
              <a:xfrm>
                <a:off x="2203398" y="3401632"/>
                <a:ext cx="389643"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COLORADO</a:t>
                </a:r>
              </a:p>
            </p:txBody>
          </p:sp>
          <p:sp>
            <p:nvSpPr>
              <p:cNvPr id="157" name="TextBox 38">
                <a:extLst>
                  <a:ext uri="{FF2B5EF4-FFF2-40B4-BE49-F238E27FC236}">
                    <a16:creationId xmlns:a16="http://schemas.microsoft.com/office/drawing/2014/main" id="{20C7D1B7-BF6A-4EC1-A5BD-F049B647C515}"/>
                  </a:ext>
                </a:extLst>
              </p:cNvPr>
              <p:cNvSpPr txBox="1"/>
              <p:nvPr/>
            </p:nvSpPr>
            <p:spPr>
              <a:xfrm>
                <a:off x="2885715" y="3523365"/>
                <a:ext cx="289247"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KANSAS</a:t>
                </a:r>
              </a:p>
            </p:txBody>
          </p:sp>
          <p:sp>
            <p:nvSpPr>
              <p:cNvPr id="158" name="TextBox 39">
                <a:extLst>
                  <a:ext uri="{FF2B5EF4-FFF2-40B4-BE49-F238E27FC236}">
                    <a16:creationId xmlns:a16="http://schemas.microsoft.com/office/drawing/2014/main" id="{2B82E911-EC54-4703-A37E-7FEB3D725D04}"/>
                  </a:ext>
                </a:extLst>
              </p:cNvPr>
              <p:cNvSpPr txBox="1"/>
              <p:nvPr/>
            </p:nvSpPr>
            <p:spPr>
              <a:xfrm>
                <a:off x="3395538" y="3111804"/>
                <a:ext cx="216903"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IOWA</a:t>
                </a:r>
              </a:p>
            </p:txBody>
          </p:sp>
          <p:sp>
            <p:nvSpPr>
              <p:cNvPr id="159" name="TextBox 40">
                <a:extLst>
                  <a:ext uri="{FF2B5EF4-FFF2-40B4-BE49-F238E27FC236}">
                    <a16:creationId xmlns:a16="http://schemas.microsoft.com/office/drawing/2014/main" id="{5D921BA7-DDF0-460D-9507-67CC8A3A65C4}"/>
                  </a:ext>
                </a:extLst>
              </p:cNvPr>
              <p:cNvSpPr txBox="1"/>
              <p:nvPr/>
            </p:nvSpPr>
            <p:spPr>
              <a:xfrm>
                <a:off x="3687680" y="3291503"/>
                <a:ext cx="318775"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ILLINOIS</a:t>
                </a:r>
              </a:p>
            </p:txBody>
          </p:sp>
          <p:sp>
            <p:nvSpPr>
              <p:cNvPr id="160" name="TextBox 41">
                <a:extLst>
                  <a:ext uri="{FF2B5EF4-FFF2-40B4-BE49-F238E27FC236}">
                    <a16:creationId xmlns:a16="http://schemas.microsoft.com/office/drawing/2014/main" id="{4A16A2A9-72DF-475D-B21C-17B8F5320001}"/>
                  </a:ext>
                </a:extLst>
              </p:cNvPr>
              <p:cNvSpPr txBox="1"/>
              <p:nvPr/>
            </p:nvSpPr>
            <p:spPr>
              <a:xfrm>
                <a:off x="3440221" y="3619031"/>
                <a:ext cx="357162"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MISSOURI</a:t>
                </a:r>
              </a:p>
            </p:txBody>
          </p:sp>
          <p:sp>
            <p:nvSpPr>
              <p:cNvPr id="161" name="TextBox 42">
                <a:extLst>
                  <a:ext uri="{FF2B5EF4-FFF2-40B4-BE49-F238E27FC236}">
                    <a16:creationId xmlns:a16="http://schemas.microsoft.com/office/drawing/2014/main" id="{A87275A4-458B-4FBC-846E-3C14E2980323}"/>
                  </a:ext>
                </a:extLst>
              </p:cNvPr>
              <p:cNvSpPr txBox="1"/>
              <p:nvPr/>
            </p:nvSpPr>
            <p:spPr>
              <a:xfrm>
                <a:off x="3433349" y="3932990"/>
                <a:ext cx="373403"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ARKANSAS</a:t>
                </a:r>
              </a:p>
            </p:txBody>
          </p:sp>
          <p:sp>
            <p:nvSpPr>
              <p:cNvPr id="162" name="TextBox 43">
                <a:extLst>
                  <a:ext uri="{FF2B5EF4-FFF2-40B4-BE49-F238E27FC236}">
                    <a16:creationId xmlns:a16="http://schemas.microsoft.com/office/drawing/2014/main" id="{C7995DF3-7862-4EB7-A4D1-0BB05AD13496}"/>
                  </a:ext>
                </a:extLst>
              </p:cNvPr>
              <p:cNvSpPr txBox="1"/>
              <p:nvPr/>
            </p:nvSpPr>
            <p:spPr>
              <a:xfrm>
                <a:off x="3952600" y="3795822"/>
                <a:ext cx="408836"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TENNESSEE</a:t>
                </a:r>
              </a:p>
            </p:txBody>
          </p:sp>
          <p:sp>
            <p:nvSpPr>
              <p:cNvPr id="163" name="TextBox 44">
                <a:extLst>
                  <a:ext uri="{FF2B5EF4-FFF2-40B4-BE49-F238E27FC236}">
                    <a16:creationId xmlns:a16="http://schemas.microsoft.com/office/drawing/2014/main" id="{15DDF441-4828-4A6F-B2CB-18228EBC66E7}"/>
                  </a:ext>
                </a:extLst>
              </p:cNvPr>
              <p:cNvSpPr txBox="1"/>
              <p:nvPr/>
            </p:nvSpPr>
            <p:spPr>
              <a:xfrm>
                <a:off x="4060089" y="3616127"/>
                <a:ext cx="382261"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KENTUCKY</a:t>
                </a:r>
              </a:p>
            </p:txBody>
          </p:sp>
          <p:sp>
            <p:nvSpPr>
              <p:cNvPr id="164" name="TextBox 45">
                <a:extLst>
                  <a:ext uri="{FF2B5EF4-FFF2-40B4-BE49-F238E27FC236}">
                    <a16:creationId xmlns:a16="http://schemas.microsoft.com/office/drawing/2014/main" id="{4166A5C6-8725-4CFD-9F2C-CAD9E3AACA64}"/>
                  </a:ext>
                </a:extLst>
              </p:cNvPr>
              <p:cNvSpPr txBox="1"/>
              <p:nvPr/>
            </p:nvSpPr>
            <p:spPr>
              <a:xfrm>
                <a:off x="4006525" y="3254380"/>
                <a:ext cx="315822"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INDIANA</a:t>
                </a:r>
              </a:p>
            </p:txBody>
          </p:sp>
          <p:sp>
            <p:nvSpPr>
              <p:cNvPr id="165" name="TextBox 46">
                <a:extLst>
                  <a:ext uri="{FF2B5EF4-FFF2-40B4-BE49-F238E27FC236}">
                    <a16:creationId xmlns:a16="http://schemas.microsoft.com/office/drawing/2014/main" id="{45242C0C-1166-438C-A089-5E64241A6BC1}"/>
                  </a:ext>
                </a:extLst>
              </p:cNvPr>
              <p:cNvSpPr txBox="1"/>
              <p:nvPr/>
            </p:nvSpPr>
            <p:spPr>
              <a:xfrm>
                <a:off x="4295072" y="3337891"/>
                <a:ext cx="210998"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OHIO</a:t>
                </a:r>
              </a:p>
            </p:txBody>
          </p:sp>
          <p:sp>
            <p:nvSpPr>
              <p:cNvPr id="166" name="TextBox 47">
                <a:extLst>
                  <a:ext uri="{FF2B5EF4-FFF2-40B4-BE49-F238E27FC236}">
                    <a16:creationId xmlns:a16="http://schemas.microsoft.com/office/drawing/2014/main" id="{4587D1C6-D7C2-462E-AF1D-9F80A1CB8896}"/>
                  </a:ext>
                </a:extLst>
              </p:cNvPr>
              <p:cNvSpPr txBox="1"/>
              <p:nvPr/>
            </p:nvSpPr>
            <p:spPr>
              <a:xfrm>
                <a:off x="4595498" y="3135012"/>
                <a:ext cx="523997"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PENNSYLVANIA</a:t>
                </a:r>
              </a:p>
            </p:txBody>
          </p:sp>
          <p:sp>
            <p:nvSpPr>
              <p:cNvPr id="167" name="TextBox 48">
                <a:extLst>
                  <a:ext uri="{FF2B5EF4-FFF2-40B4-BE49-F238E27FC236}">
                    <a16:creationId xmlns:a16="http://schemas.microsoft.com/office/drawing/2014/main" id="{D4DB4162-2432-4E34-AE04-8158DD878F95}"/>
                  </a:ext>
                </a:extLst>
              </p:cNvPr>
              <p:cNvSpPr txBox="1"/>
              <p:nvPr/>
            </p:nvSpPr>
            <p:spPr>
              <a:xfrm>
                <a:off x="1550123" y="3904347"/>
                <a:ext cx="324681"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ARIZONA</a:t>
                </a:r>
              </a:p>
            </p:txBody>
          </p:sp>
          <p:sp>
            <p:nvSpPr>
              <p:cNvPr id="168" name="TextBox 49">
                <a:extLst>
                  <a:ext uri="{FF2B5EF4-FFF2-40B4-BE49-F238E27FC236}">
                    <a16:creationId xmlns:a16="http://schemas.microsoft.com/office/drawing/2014/main" id="{7E0F2C1F-8E81-4DC9-9560-BEEAFF012B3F}"/>
                  </a:ext>
                </a:extLst>
              </p:cNvPr>
              <p:cNvSpPr txBox="1"/>
              <p:nvPr/>
            </p:nvSpPr>
            <p:spPr>
              <a:xfrm>
                <a:off x="2131621" y="3899625"/>
                <a:ext cx="296629" cy="148823"/>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NEW</a:t>
                </a:r>
                <a:br>
                  <a:rPr lang="en-US" sz="525" dirty="0">
                    <a:latin typeface="Georgia" panose="02040502050405020303" pitchFamily="18" charset="0"/>
                  </a:rPr>
                </a:br>
                <a:r>
                  <a:rPr lang="en-US" sz="525" dirty="0">
                    <a:latin typeface="Georgia" panose="02040502050405020303" pitchFamily="18" charset="0"/>
                  </a:rPr>
                  <a:t>MEXICO</a:t>
                </a:r>
              </a:p>
            </p:txBody>
          </p:sp>
          <p:sp>
            <p:nvSpPr>
              <p:cNvPr id="169" name="TextBox 50">
                <a:extLst>
                  <a:ext uri="{FF2B5EF4-FFF2-40B4-BE49-F238E27FC236}">
                    <a16:creationId xmlns:a16="http://schemas.microsoft.com/office/drawing/2014/main" id="{A0E4D80B-EBEE-4F7E-87F8-1F7883C82F29}"/>
                  </a:ext>
                </a:extLst>
              </p:cNvPr>
              <p:cNvSpPr txBox="1"/>
              <p:nvPr/>
            </p:nvSpPr>
            <p:spPr>
              <a:xfrm>
                <a:off x="2812055" y="4391276"/>
                <a:ext cx="244954"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TEXAS</a:t>
                </a:r>
              </a:p>
            </p:txBody>
          </p:sp>
          <p:sp>
            <p:nvSpPr>
              <p:cNvPr id="170" name="TextBox 51">
                <a:extLst>
                  <a:ext uri="{FF2B5EF4-FFF2-40B4-BE49-F238E27FC236}">
                    <a16:creationId xmlns:a16="http://schemas.microsoft.com/office/drawing/2014/main" id="{0925F4F4-0CB2-48C7-A241-73B2D502D559}"/>
                  </a:ext>
                </a:extLst>
              </p:cNvPr>
              <p:cNvSpPr txBox="1"/>
              <p:nvPr/>
            </p:nvSpPr>
            <p:spPr>
              <a:xfrm>
                <a:off x="3486500" y="4484023"/>
                <a:ext cx="388166"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LOUISIANA</a:t>
                </a:r>
              </a:p>
            </p:txBody>
          </p:sp>
          <p:sp>
            <p:nvSpPr>
              <p:cNvPr id="171" name="TextBox 52">
                <a:extLst>
                  <a:ext uri="{FF2B5EF4-FFF2-40B4-BE49-F238E27FC236}">
                    <a16:creationId xmlns:a16="http://schemas.microsoft.com/office/drawing/2014/main" id="{A2270906-7E5C-42E5-8A56-D0A4A513B055}"/>
                  </a:ext>
                </a:extLst>
              </p:cNvPr>
              <p:cNvSpPr txBox="1"/>
              <p:nvPr/>
            </p:nvSpPr>
            <p:spPr>
              <a:xfrm>
                <a:off x="3674592" y="4304329"/>
                <a:ext cx="416218"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MISSISSIPPI</a:t>
                </a:r>
              </a:p>
            </p:txBody>
          </p:sp>
          <p:sp>
            <p:nvSpPr>
              <p:cNvPr id="172" name="TextBox 53">
                <a:extLst>
                  <a:ext uri="{FF2B5EF4-FFF2-40B4-BE49-F238E27FC236}">
                    <a16:creationId xmlns:a16="http://schemas.microsoft.com/office/drawing/2014/main" id="{08195739-68C8-4E5B-8EFA-81E081E7F2E6}"/>
                  </a:ext>
                </a:extLst>
              </p:cNvPr>
              <p:cNvSpPr txBox="1"/>
              <p:nvPr/>
            </p:nvSpPr>
            <p:spPr>
              <a:xfrm>
                <a:off x="2973273" y="3886994"/>
                <a:ext cx="407360"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OKLAHOMA</a:t>
                </a:r>
              </a:p>
            </p:txBody>
          </p:sp>
          <p:sp>
            <p:nvSpPr>
              <p:cNvPr id="173" name="TextBox 54">
                <a:extLst>
                  <a:ext uri="{FF2B5EF4-FFF2-40B4-BE49-F238E27FC236}">
                    <a16:creationId xmlns:a16="http://schemas.microsoft.com/office/drawing/2014/main" id="{F924944E-3C5A-4E9A-90F3-1BFCF023AED1}"/>
                  </a:ext>
                </a:extLst>
              </p:cNvPr>
              <p:cNvSpPr txBox="1"/>
              <p:nvPr/>
            </p:nvSpPr>
            <p:spPr>
              <a:xfrm>
                <a:off x="4290957" y="4084058"/>
                <a:ext cx="327633"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GEORGIA</a:t>
                </a:r>
              </a:p>
            </p:txBody>
          </p:sp>
          <p:sp>
            <p:nvSpPr>
              <p:cNvPr id="174" name="TextBox 55">
                <a:extLst>
                  <a:ext uri="{FF2B5EF4-FFF2-40B4-BE49-F238E27FC236}">
                    <a16:creationId xmlns:a16="http://schemas.microsoft.com/office/drawing/2014/main" id="{D34537D5-3FE2-4E53-9EE7-1C926962DE8D}"/>
                  </a:ext>
                </a:extLst>
              </p:cNvPr>
              <p:cNvSpPr txBox="1"/>
              <p:nvPr/>
            </p:nvSpPr>
            <p:spPr>
              <a:xfrm>
                <a:off x="3994665" y="4176832"/>
                <a:ext cx="345350"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ALABAMA</a:t>
                </a:r>
              </a:p>
            </p:txBody>
          </p:sp>
          <p:sp>
            <p:nvSpPr>
              <p:cNvPr id="175" name="TextBox 56">
                <a:extLst>
                  <a:ext uri="{FF2B5EF4-FFF2-40B4-BE49-F238E27FC236}">
                    <a16:creationId xmlns:a16="http://schemas.microsoft.com/office/drawing/2014/main" id="{73AB1631-C61B-4B5C-B527-5DF9594DD5A2}"/>
                  </a:ext>
                </a:extLst>
              </p:cNvPr>
              <p:cNvSpPr txBox="1"/>
              <p:nvPr/>
            </p:nvSpPr>
            <p:spPr>
              <a:xfrm>
                <a:off x="4516656" y="4533774"/>
                <a:ext cx="318775"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FLORIDA</a:t>
                </a:r>
              </a:p>
            </p:txBody>
          </p:sp>
          <p:sp>
            <p:nvSpPr>
              <p:cNvPr id="176" name="TextBox 57">
                <a:extLst>
                  <a:ext uri="{FF2B5EF4-FFF2-40B4-BE49-F238E27FC236}">
                    <a16:creationId xmlns:a16="http://schemas.microsoft.com/office/drawing/2014/main" id="{6E744268-72FD-481B-98FB-1C970082010E}"/>
                  </a:ext>
                </a:extLst>
              </p:cNvPr>
              <p:cNvSpPr txBox="1"/>
              <p:nvPr/>
            </p:nvSpPr>
            <p:spPr>
              <a:xfrm>
                <a:off x="4537214" y="3925284"/>
                <a:ext cx="364544" cy="148823"/>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SOUTH</a:t>
                </a:r>
                <a:br>
                  <a:rPr lang="en-US" sz="525" dirty="0">
                    <a:latin typeface="Georgia" panose="02040502050405020303" pitchFamily="18" charset="0"/>
                  </a:rPr>
                </a:br>
                <a:r>
                  <a:rPr lang="en-US" sz="525" dirty="0">
                    <a:latin typeface="Georgia" panose="02040502050405020303" pitchFamily="18" charset="0"/>
                  </a:rPr>
                  <a:t>CAROLINA</a:t>
                </a:r>
              </a:p>
            </p:txBody>
          </p:sp>
          <p:sp>
            <p:nvSpPr>
              <p:cNvPr id="177" name="TextBox 58">
                <a:extLst>
                  <a:ext uri="{FF2B5EF4-FFF2-40B4-BE49-F238E27FC236}">
                    <a16:creationId xmlns:a16="http://schemas.microsoft.com/office/drawing/2014/main" id="{7DDBF2C0-5DF4-4B7D-8244-91D217F3E53E}"/>
                  </a:ext>
                </a:extLst>
              </p:cNvPr>
              <p:cNvSpPr txBox="1"/>
              <p:nvPr/>
            </p:nvSpPr>
            <p:spPr>
              <a:xfrm>
                <a:off x="4726856" y="3699670"/>
                <a:ext cx="364544" cy="148823"/>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NORTH</a:t>
                </a:r>
                <a:br>
                  <a:rPr lang="en-US" sz="525" dirty="0">
                    <a:latin typeface="Georgia" panose="02040502050405020303" pitchFamily="18" charset="0"/>
                  </a:rPr>
                </a:br>
                <a:r>
                  <a:rPr lang="en-US" sz="525" dirty="0">
                    <a:latin typeface="Georgia" panose="02040502050405020303" pitchFamily="18" charset="0"/>
                  </a:rPr>
                  <a:t>CAROLINA</a:t>
                </a:r>
              </a:p>
            </p:txBody>
          </p:sp>
          <p:sp>
            <p:nvSpPr>
              <p:cNvPr id="178" name="TextBox 59">
                <a:extLst>
                  <a:ext uri="{FF2B5EF4-FFF2-40B4-BE49-F238E27FC236}">
                    <a16:creationId xmlns:a16="http://schemas.microsoft.com/office/drawing/2014/main" id="{8F80050A-95CF-406B-93FA-83DF565F5E39}"/>
                  </a:ext>
                </a:extLst>
              </p:cNvPr>
              <p:cNvSpPr txBox="1"/>
              <p:nvPr/>
            </p:nvSpPr>
            <p:spPr>
              <a:xfrm>
                <a:off x="4716108" y="3526147"/>
                <a:ext cx="333539"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VIRGINIA</a:t>
                </a:r>
              </a:p>
            </p:txBody>
          </p:sp>
          <p:sp>
            <p:nvSpPr>
              <p:cNvPr id="179" name="TextBox 60">
                <a:extLst>
                  <a:ext uri="{FF2B5EF4-FFF2-40B4-BE49-F238E27FC236}">
                    <a16:creationId xmlns:a16="http://schemas.microsoft.com/office/drawing/2014/main" id="{B6EFB90E-002F-4E39-B4D4-07EC6CE2162D}"/>
                  </a:ext>
                </a:extLst>
              </p:cNvPr>
              <p:cNvSpPr txBox="1"/>
              <p:nvPr/>
            </p:nvSpPr>
            <p:spPr>
              <a:xfrm>
                <a:off x="4427265" y="3402602"/>
                <a:ext cx="333539" cy="148823"/>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WEST</a:t>
                </a:r>
                <a:br>
                  <a:rPr lang="en-US" sz="525" dirty="0">
                    <a:latin typeface="Georgia" panose="02040502050405020303" pitchFamily="18" charset="0"/>
                  </a:rPr>
                </a:br>
                <a:r>
                  <a:rPr lang="en-US" sz="525" dirty="0">
                    <a:latin typeface="Georgia" panose="02040502050405020303" pitchFamily="18" charset="0"/>
                  </a:rPr>
                  <a:t>VIRGINIA</a:t>
                </a:r>
              </a:p>
            </p:txBody>
          </p:sp>
          <p:sp>
            <p:nvSpPr>
              <p:cNvPr id="180" name="TextBox 61">
                <a:extLst>
                  <a:ext uri="{FF2B5EF4-FFF2-40B4-BE49-F238E27FC236}">
                    <a16:creationId xmlns:a16="http://schemas.microsoft.com/office/drawing/2014/main" id="{2C0A8CA9-F7D6-4422-9629-3A5DD3414081}"/>
                  </a:ext>
                </a:extLst>
              </p:cNvPr>
              <p:cNvSpPr txBox="1"/>
              <p:nvPr/>
            </p:nvSpPr>
            <p:spPr>
              <a:xfrm>
                <a:off x="5057615" y="3423250"/>
                <a:ext cx="397026"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MARYLAND</a:t>
                </a:r>
              </a:p>
            </p:txBody>
          </p:sp>
          <p:sp>
            <p:nvSpPr>
              <p:cNvPr id="181" name="TextBox 62">
                <a:extLst>
                  <a:ext uri="{FF2B5EF4-FFF2-40B4-BE49-F238E27FC236}">
                    <a16:creationId xmlns:a16="http://schemas.microsoft.com/office/drawing/2014/main" id="{333F48D2-21A7-4DA8-B91A-9B1165B7DC74}"/>
                  </a:ext>
                </a:extLst>
              </p:cNvPr>
              <p:cNvSpPr txBox="1"/>
              <p:nvPr/>
            </p:nvSpPr>
            <p:spPr>
              <a:xfrm>
                <a:off x="5178265" y="3313115"/>
                <a:ext cx="394072" cy="74411"/>
              </a:xfrm>
              <a:prstGeom prst="rect">
                <a:avLst/>
              </a:prstGeom>
            </p:spPr>
            <p:txBody>
              <a:bodyPr wrap="none" lIns="24536" tIns="0" rIns="24536"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25" dirty="0">
                    <a:latin typeface="Georgia" panose="02040502050405020303" pitchFamily="18" charset="0"/>
                  </a:rPr>
                  <a:t>DELAWARE</a:t>
                </a:r>
              </a:p>
            </p:txBody>
          </p:sp>
        </p:grpSp>
      </p:grpSp>
      <p:sp>
        <p:nvSpPr>
          <p:cNvPr id="246" name="TextBox 245">
            <a:extLst>
              <a:ext uri="{FF2B5EF4-FFF2-40B4-BE49-F238E27FC236}">
                <a16:creationId xmlns:a16="http://schemas.microsoft.com/office/drawing/2014/main" id="{C2336307-8BE9-653F-9512-F7E7E42E7CCB}"/>
              </a:ext>
            </a:extLst>
          </p:cNvPr>
          <p:cNvSpPr txBox="1"/>
          <p:nvPr/>
        </p:nvSpPr>
        <p:spPr>
          <a:xfrm>
            <a:off x="9624656" y="4623498"/>
            <a:ext cx="2296410" cy="1415772"/>
          </a:xfrm>
          <a:prstGeom prst="rect">
            <a:avLst/>
          </a:prstGeom>
          <a:noFill/>
        </p:spPr>
        <p:txBody>
          <a:bodyPr wrap="square" rtlCol="0">
            <a:spAutoFit/>
          </a:bodyPr>
          <a:lstStyle/>
          <a:p>
            <a:r>
              <a:rPr lang="en-US" b="1" dirty="0">
                <a:solidFill>
                  <a:schemeClr val="accent3"/>
                </a:solidFill>
              </a:rPr>
              <a:t>Round 1</a:t>
            </a:r>
          </a:p>
          <a:p>
            <a:r>
              <a:rPr lang="en-US" sz="1600" b="1" dirty="0">
                <a:solidFill>
                  <a:schemeClr val="accent3"/>
                </a:solidFill>
              </a:rPr>
              <a:t>(+ Washington DC and Puerto Rico)</a:t>
            </a:r>
          </a:p>
          <a:p>
            <a:endParaRPr lang="en-US" b="1" dirty="0">
              <a:solidFill>
                <a:srgbClr val="92D050"/>
              </a:solidFill>
            </a:endParaRPr>
          </a:p>
          <a:p>
            <a:r>
              <a:rPr lang="en-US" b="1" dirty="0">
                <a:solidFill>
                  <a:srgbClr val="92D050"/>
                </a:solidFill>
              </a:rPr>
              <a:t>Round 2</a:t>
            </a:r>
          </a:p>
        </p:txBody>
      </p:sp>
    </p:spTree>
    <p:extLst>
      <p:ext uri="{BB962C8B-B14F-4D97-AF65-F5344CB8AC3E}">
        <p14:creationId xmlns:p14="http://schemas.microsoft.com/office/powerpoint/2010/main" val="143912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D864-57E4-9458-989F-852937EB672F}"/>
              </a:ext>
            </a:extLst>
          </p:cNvPr>
          <p:cNvSpPr>
            <a:spLocks noGrp="1"/>
          </p:cNvSpPr>
          <p:nvPr>
            <p:ph type="title"/>
          </p:nvPr>
        </p:nvSpPr>
        <p:spPr>
          <a:xfrm>
            <a:off x="1085729" y="1920895"/>
            <a:ext cx="9596387" cy="3016210"/>
          </a:xfrm>
        </p:spPr>
        <p:txBody>
          <a:bodyPr/>
          <a:lstStyle/>
          <a:p>
            <a:r>
              <a:rPr lang="en-US" sz="2800" dirty="0">
                <a:solidFill>
                  <a:schemeClr val="bg2"/>
                </a:solidFill>
              </a:rPr>
              <a:t>Based on this map, do you live in a jurisdiction that participated in Rounds I or II of the Social Distancing Law Project?</a:t>
            </a:r>
            <a:br>
              <a:rPr lang="en-US" sz="2800" dirty="0">
                <a:solidFill>
                  <a:schemeClr val="bg2"/>
                </a:solidFill>
              </a:rPr>
            </a:br>
            <a:br>
              <a:rPr lang="en-US" sz="2800" dirty="0">
                <a:solidFill>
                  <a:schemeClr val="bg2"/>
                </a:solidFill>
              </a:rPr>
            </a:br>
            <a:r>
              <a:rPr lang="en-US" sz="2800" dirty="0">
                <a:solidFill>
                  <a:schemeClr val="bg2"/>
                </a:solidFill>
              </a:rPr>
              <a:t>a.  Yes</a:t>
            </a:r>
            <a:br>
              <a:rPr lang="en-US" sz="2800" dirty="0">
                <a:solidFill>
                  <a:schemeClr val="bg2"/>
                </a:solidFill>
              </a:rPr>
            </a:br>
            <a:r>
              <a:rPr lang="en-US" sz="2800" dirty="0">
                <a:solidFill>
                  <a:schemeClr val="bg2"/>
                </a:solidFill>
              </a:rPr>
              <a:t>b.  No</a:t>
            </a:r>
            <a:br>
              <a:rPr lang="en-US" sz="2800" dirty="0">
                <a:solidFill>
                  <a:schemeClr val="bg2"/>
                </a:solidFill>
              </a:rPr>
            </a:br>
            <a:r>
              <a:rPr lang="en-US" sz="2800" dirty="0"/>
              <a:t> </a:t>
            </a:r>
            <a:endParaRPr lang="en-US" dirty="0"/>
          </a:p>
        </p:txBody>
      </p:sp>
      <p:sp>
        <p:nvSpPr>
          <p:cNvPr id="3" name="Slide Number Placeholder 2">
            <a:extLst>
              <a:ext uri="{FF2B5EF4-FFF2-40B4-BE49-F238E27FC236}">
                <a16:creationId xmlns:a16="http://schemas.microsoft.com/office/drawing/2014/main" id="{B009A423-EF59-03AB-5B73-D7F607FE30C9}"/>
              </a:ext>
            </a:extLst>
          </p:cNvPr>
          <p:cNvSpPr>
            <a:spLocks noGrp="1"/>
          </p:cNvSpPr>
          <p:nvPr>
            <p:ph type="sldNum" sz="quarter" idx="12"/>
          </p:nvPr>
        </p:nvSpPr>
        <p:spPr/>
        <p:txBody>
          <a:bodyPr/>
          <a:lstStyle/>
          <a:p>
            <a:fld id="{A4AE216E-30EE-794D-82EB-E7F5CCC91463}" type="slidenum">
              <a:rPr lang="en-US" smtClean="0"/>
              <a:pPr/>
              <a:t>7</a:t>
            </a:fld>
            <a:endParaRPr lang="en-US"/>
          </a:p>
        </p:txBody>
      </p:sp>
      <p:sp>
        <p:nvSpPr>
          <p:cNvPr id="7" name="Title 1">
            <a:extLst>
              <a:ext uri="{FF2B5EF4-FFF2-40B4-BE49-F238E27FC236}">
                <a16:creationId xmlns:a16="http://schemas.microsoft.com/office/drawing/2014/main" id="{9781DEF0-A582-6F80-AE92-57D8657FAE7E}"/>
              </a:ext>
            </a:extLst>
          </p:cNvPr>
          <p:cNvSpPr txBox="1">
            <a:spLocks/>
          </p:cNvSpPr>
          <p:nvPr/>
        </p:nvSpPr>
        <p:spPr>
          <a:xfrm>
            <a:off x="1578334" y="4456044"/>
            <a:ext cx="10594848" cy="1600438"/>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endParaRPr lang="en-US" dirty="0"/>
          </a:p>
          <a:p>
            <a:endParaRPr lang="en-US" dirty="0"/>
          </a:p>
          <a:p>
            <a:endParaRPr lang="en-US" dirty="0"/>
          </a:p>
          <a:p>
            <a:endParaRPr lang="en-US" dirty="0"/>
          </a:p>
        </p:txBody>
      </p:sp>
      <p:sp>
        <p:nvSpPr>
          <p:cNvPr id="8" name="Title 1">
            <a:extLst>
              <a:ext uri="{FF2B5EF4-FFF2-40B4-BE49-F238E27FC236}">
                <a16:creationId xmlns:a16="http://schemas.microsoft.com/office/drawing/2014/main" id="{8A6153C4-EF9C-73AC-9B5A-57C8D4D17F2D}"/>
              </a:ext>
            </a:extLst>
          </p:cNvPr>
          <p:cNvSpPr txBox="1">
            <a:spLocks/>
          </p:cNvSpPr>
          <p:nvPr/>
        </p:nvSpPr>
        <p:spPr>
          <a:xfrm>
            <a:off x="1085729" y="148295"/>
            <a:ext cx="10594848" cy="830997"/>
          </a:xfrm>
          <a:prstGeom prst="rect">
            <a:avLst/>
          </a:prstGeom>
        </p:spPr>
        <p:txBody>
          <a:bodyPr vert="horz" wrap="square" lIns="0" tIns="0" rIns="0" bIns="0" rtlCol="0" anchor="t">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algn="r"/>
            <a:r>
              <a:rPr lang="en-US" i="1" dirty="0"/>
              <a:t>Who’s attending?</a:t>
            </a:r>
            <a:br>
              <a:rPr lang="en-US" dirty="0"/>
            </a:br>
            <a:r>
              <a:rPr lang="en-US" sz="2800" dirty="0"/>
              <a:t>Polling Question #3</a:t>
            </a:r>
            <a:endParaRPr lang="en-US" dirty="0"/>
          </a:p>
        </p:txBody>
      </p:sp>
    </p:spTree>
    <p:extLst>
      <p:ext uri="{BB962C8B-B14F-4D97-AF65-F5344CB8AC3E}">
        <p14:creationId xmlns:p14="http://schemas.microsoft.com/office/powerpoint/2010/main" val="116631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02" y="1049772"/>
            <a:ext cx="10594848" cy="430887"/>
          </a:xfrm>
        </p:spPr>
        <p:txBody>
          <a:bodyPr/>
          <a:lstStyle/>
          <a:p>
            <a:r>
              <a:rPr lang="en-US" sz="2800" dirty="0"/>
              <a:t>The Update: PMLP (AKA SDLP Round 3)</a:t>
            </a:r>
          </a:p>
        </p:txBody>
      </p:sp>
      <p:sp>
        <p:nvSpPr>
          <p:cNvPr id="4" name="Content Placeholder 3"/>
          <p:cNvSpPr>
            <a:spLocks noGrp="1"/>
          </p:cNvSpPr>
          <p:nvPr>
            <p:ph sz="quarter" idx="13"/>
          </p:nvPr>
        </p:nvSpPr>
        <p:spPr>
          <a:xfrm>
            <a:off x="1290451" y="1714359"/>
            <a:ext cx="7464425" cy="4778231"/>
          </a:xfrm>
        </p:spPr>
        <p:txBody>
          <a:bodyPr/>
          <a:lstStyle/>
          <a:p>
            <a:pPr lvl="1"/>
            <a:r>
              <a:rPr lang="en-US" sz="2000" dirty="0"/>
              <a:t>Name</a:t>
            </a:r>
          </a:p>
          <a:p>
            <a:pPr lvl="1"/>
            <a:r>
              <a:rPr lang="en-US" sz="2000" dirty="0"/>
              <a:t>Communicable Diseases</a:t>
            </a:r>
          </a:p>
          <a:p>
            <a:pPr lvl="1"/>
            <a:r>
              <a:rPr lang="en-US" sz="2000" dirty="0"/>
              <a:t>Audience</a:t>
            </a:r>
          </a:p>
          <a:p>
            <a:pPr lvl="1"/>
            <a:r>
              <a:rPr lang="en-US" sz="2000" dirty="0"/>
              <a:t>Themes</a:t>
            </a:r>
          </a:p>
          <a:p>
            <a:pPr marL="514350" lvl="2" indent="-285750">
              <a:buFont typeface="Arial" panose="020B0604020202020204" pitchFamily="34" charset="0"/>
              <a:buChar char="–"/>
            </a:pPr>
            <a:r>
              <a:rPr lang="en-US" sz="1800" dirty="0"/>
              <a:t>Legal Authority</a:t>
            </a:r>
          </a:p>
          <a:p>
            <a:pPr marL="514350" lvl="2" indent="-285750">
              <a:buFont typeface="Arial" panose="020B0604020202020204" pitchFamily="34" charset="0"/>
              <a:buChar char="–"/>
            </a:pPr>
            <a:r>
              <a:rPr lang="en-US" sz="1800" dirty="0"/>
              <a:t>Implementation</a:t>
            </a:r>
          </a:p>
          <a:p>
            <a:pPr marL="514350" lvl="2" indent="-285750">
              <a:buFont typeface="Arial" panose="020B0604020202020204" pitchFamily="34" charset="0"/>
              <a:buChar char="–"/>
            </a:pPr>
            <a:r>
              <a:rPr lang="en-US" sz="1800" dirty="0"/>
              <a:t>Equity</a:t>
            </a:r>
          </a:p>
          <a:p>
            <a:pPr marL="514350" lvl="2" indent="-285750">
              <a:buFont typeface="Arial" panose="020B0604020202020204" pitchFamily="34" charset="0"/>
              <a:buChar char="–"/>
            </a:pPr>
            <a:r>
              <a:rPr lang="en-US" sz="1800" dirty="0"/>
              <a:t>Communication</a:t>
            </a:r>
          </a:p>
          <a:p>
            <a:pPr marL="514350" lvl="2" indent="-285750">
              <a:buFont typeface="Arial" panose="020B0604020202020204" pitchFamily="34" charset="0"/>
              <a:buChar char="–"/>
            </a:pPr>
            <a:r>
              <a:rPr lang="en-US" sz="1800" dirty="0"/>
              <a:t>Continuity</a:t>
            </a:r>
          </a:p>
          <a:p>
            <a:pPr lvl="1"/>
            <a:r>
              <a:rPr lang="en-US" sz="2000" dirty="0"/>
              <a:t>Components</a:t>
            </a:r>
          </a:p>
          <a:p>
            <a:pPr lvl="1"/>
            <a:r>
              <a:rPr lang="en-US" sz="2000" dirty="0"/>
              <a:t>Disease Control Measures</a:t>
            </a:r>
          </a:p>
          <a:p>
            <a:pPr lvl="1"/>
            <a:r>
              <a:rPr lang="en-US" sz="2000" dirty="0"/>
              <a:t>Flexibility/Scalability/Customization</a:t>
            </a:r>
          </a:p>
        </p:txBody>
      </p:sp>
      <p:sp>
        <p:nvSpPr>
          <p:cNvPr id="5" name="Slide Number Placeholder 4"/>
          <p:cNvSpPr>
            <a:spLocks noGrp="1"/>
          </p:cNvSpPr>
          <p:nvPr>
            <p:ph type="sldNum" sz="quarter" idx="12"/>
          </p:nvPr>
        </p:nvSpPr>
        <p:spPr/>
        <p:txBody>
          <a:bodyPr/>
          <a:lstStyle/>
          <a:p>
            <a:fld id="{A4AE216E-30EE-794D-82EB-E7F5CCC91463}" type="slidenum">
              <a:rPr lang="en-US" smtClean="0"/>
              <a:pPr/>
              <a:t>8</a:t>
            </a:fld>
            <a:endParaRPr lang="en-US" dirty="0"/>
          </a:p>
        </p:txBody>
      </p:sp>
      <p:sp>
        <p:nvSpPr>
          <p:cNvPr id="6" name="Footer Placeholder 9">
            <a:extLst>
              <a:ext uri="{FF2B5EF4-FFF2-40B4-BE49-F238E27FC236}">
                <a16:creationId xmlns:a16="http://schemas.microsoft.com/office/drawing/2014/main" id="{DD145611-7973-A158-5763-BCB8E6A7560E}"/>
              </a:ext>
            </a:extLst>
          </p:cNvPr>
          <p:cNvSpPr txBox="1">
            <a:spLocks/>
          </p:cNvSpPr>
          <p:nvPr/>
        </p:nvSpPr>
        <p:spPr>
          <a:xfrm>
            <a:off x="6090424" y="5854612"/>
            <a:ext cx="5495826" cy="396301"/>
          </a:xfrm>
          <a:prstGeom prst="rect">
            <a:avLst/>
          </a:prstGeom>
        </p:spPr>
        <p:txBody>
          <a:bodyPr vert="horz" lIns="68580" tIns="34290" rIns="68580" bIns="3429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fontAlgn="auto">
              <a:spcBef>
                <a:spcPts val="0"/>
              </a:spcBef>
              <a:spcAft>
                <a:spcPts val="0"/>
              </a:spcAft>
            </a:pPr>
            <a:r>
              <a:rPr lang="en-US" sz="1400" dirty="0">
                <a:solidFill>
                  <a:srgbClr val="404040"/>
                </a:solidFill>
                <a:latin typeface="Arial"/>
              </a:rPr>
              <a:t>Image: Reminder to physically distance in orange circle on ground..</a:t>
            </a:r>
          </a:p>
        </p:txBody>
      </p:sp>
      <p:pic>
        <p:nvPicPr>
          <p:cNvPr id="7" name="Picture 6" descr="Picture : Reminder to physically distance in orange circle on ground..">
            <a:extLst>
              <a:ext uri="{FF2B5EF4-FFF2-40B4-BE49-F238E27FC236}">
                <a16:creationId xmlns:a16="http://schemas.microsoft.com/office/drawing/2014/main" id="{22083A1F-9BB2-7124-487C-1F29BC6F6B50}"/>
              </a:ext>
            </a:extLst>
          </p:cNvPr>
          <p:cNvPicPr>
            <a:picLocks noChangeAspect="1"/>
          </p:cNvPicPr>
          <p:nvPr/>
        </p:nvPicPr>
        <p:blipFill>
          <a:blip r:embed="rId3"/>
          <a:stretch>
            <a:fillRect/>
          </a:stretch>
        </p:blipFill>
        <p:spPr>
          <a:xfrm>
            <a:off x="6130180" y="2235285"/>
            <a:ext cx="5328904" cy="35543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321" y="1311006"/>
            <a:ext cx="10452847" cy="430887"/>
          </a:xfrm>
        </p:spPr>
        <p:txBody>
          <a:bodyPr/>
          <a:lstStyle/>
          <a:p>
            <a:r>
              <a:rPr lang="en-US" sz="2800" dirty="0"/>
              <a:t>Included in the Tool </a:t>
            </a:r>
          </a:p>
        </p:txBody>
      </p:sp>
      <p:sp>
        <p:nvSpPr>
          <p:cNvPr id="5" name="Slide Number Placeholder 4"/>
          <p:cNvSpPr>
            <a:spLocks noGrp="1"/>
          </p:cNvSpPr>
          <p:nvPr>
            <p:ph type="sldNum" sz="quarter" idx="12"/>
          </p:nvPr>
        </p:nvSpPr>
        <p:spPr/>
        <p:txBody>
          <a:bodyPr/>
          <a:lstStyle/>
          <a:p>
            <a:fld id="{A4AE216E-30EE-794D-82EB-E7F5CCC91463}" type="slidenum">
              <a:rPr lang="en-US" smtClean="0"/>
              <a:pPr/>
              <a:t>9</a:t>
            </a:fld>
            <a:endParaRPr lang="en-US"/>
          </a:p>
        </p:txBody>
      </p:sp>
      <p:pic>
        <p:nvPicPr>
          <p:cNvPr id="8" name="Picture 7" descr="Cover of Report Draft">
            <a:extLst>
              <a:ext uri="{FF2B5EF4-FFF2-40B4-BE49-F238E27FC236}">
                <a16:creationId xmlns:a16="http://schemas.microsoft.com/office/drawing/2014/main" id="{E8DB61FF-1B35-6188-CC74-D95DCF59FC82}"/>
              </a:ext>
            </a:extLst>
          </p:cNvPr>
          <p:cNvPicPr>
            <a:picLocks noChangeAspect="1"/>
          </p:cNvPicPr>
          <p:nvPr/>
        </p:nvPicPr>
        <p:blipFill>
          <a:blip r:embed="rId3"/>
          <a:stretch>
            <a:fillRect/>
          </a:stretch>
        </p:blipFill>
        <p:spPr>
          <a:xfrm rot="20917850">
            <a:off x="1323450" y="2345718"/>
            <a:ext cx="2928070" cy="3785065"/>
          </a:xfrm>
          <a:prstGeom prst="rect">
            <a:avLst/>
          </a:prstGeom>
          <a:ln>
            <a:solidFill>
              <a:srgbClr val="000000"/>
            </a:solidFill>
          </a:ln>
        </p:spPr>
      </p:pic>
      <p:sp>
        <p:nvSpPr>
          <p:cNvPr id="9" name="TextBox 8">
            <a:extLst>
              <a:ext uri="{FF2B5EF4-FFF2-40B4-BE49-F238E27FC236}">
                <a16:creationId xmlns:a16="http://schemas.microsoft.com/office/drawing/2014/main" id="{E0171D45-50C8-1B62-F9F0-EAC4B141B1CE}"/>
              </a:ext>
            </a:extLst>
          </p:cNvPr>
          <p:cNvSpPr txBox="1"/>
          <p:nvPr/>
        </p:nvSpPr>
        <p:spPr>
          <a:xfrm>
            <a:off x="4401291" y="2382484"/>
            <a:ext cx="3415551" cy="371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spcBef>
                <a:spcPct val="20000"/>
              </a:spcBef>
              <a:buClr>
                <a:srgbClr val="D22730"/>
              </a:buClr>
              <a:buFont typeface="Wingdings" panose="05000000000000000000" pitchFamily="2" charset="2"/>
              <a:buChar char="§"/>
              <a:defRPr sz="2000">
                <a:solidFill>
                  <a:srgbClr val="00213D"/>
                </a:solidFill>
                <a:latin typeface="Calibri" panose="020F0502020204030204" pitchFamily="34" charset="0"/>
              </a:defRPr>
            </a:lvl1pPr>
            <a:lvl2pPr marL="742950" lvl="1" indent="-285750">
              <a:spcBef>
                <a:spcPct val="20000"/>
              </a:spcBef>
              <a:buClr>
                <a:srgbClr val="003057"/>
              </a:buClr>
              <a:buFont typeface="Arial" panose="020B0604020202020204" pitchFamily="34" charset="0"/>
              <a:buChar char="–"/>
              <a:defRPr sz="2000">
                <a:solidFill>
                  <a:srgbClr val="00213D"/>
                </a:solidFill>
                <a:latin typeface="Calibri" panose="020F0502020204030204" pitchFamily="34" charset="0"/>
              </a:defRPr>
            </a:lvl2pPr>
            <a:lvl3pPr marL="1143000" lvl="2" indent="-228600">
              <a:spcBef>
                <a:spcPct val="20000"/>
              </a:spcBef>
              <a:buClrTx/>
              <a:buFont typeface="Arial" panose="020B0604020202020204" pitchFamily="34" charset="0"/>
              <a:buChar char="•"/>
              <a:defRPr sz="2000">
                <a:solidFill>
                  <a:srgbClr val="00213D"/>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accent4">
                    <a:lumMod val="75000"/>
                  </a:schemeClr>
                </a:solidFill>
                <a:latin typeface="Calibri" panose="020F0502020204030204" pitchFamily="34" charset="0"/>
              </a:defRPr>
            </a:lvl4pPr>
            <a:lvl5pPr indent="0">
              <a:spcBef>
                <a:spcPct val="20000"/>
              </a:spcBef>
              <a:buFont typeface="Arial" panose="020B0604020202020204" pitchFamily="34" charset="0"/>
              <a:buNone/>
              <a:defRPr sz="2000">
                <a:solidFill>
                  <a:schemeClr val="accent4">
                    <a:lumMod val="75000"/>
                  </a:schemeClr>
                </a:solidFill>
                <a:latin typeface="Calibri" panose="020F0502020204030204"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a:buClr>
                <a:srgbClr val="C00000"/>
              </a:buClr>
            </a:pPr>
            <a:r>
              <a:rPr lang="en-US" sz="2400" dirty="0">
                <a:latin typeface="+mj-lt"/>
              </a:rPr>
              <a:t>Report</a:t>
            </a:r>
          </a:p>
          <a:p>
            <a:pPr>
              <a:buClr>
                <a:srgbClr val="C00000"/>
              </a:buClr>
            </a:pPr>
            <a:r>
              <a:rPr lang="en-US" sz="2400" dirty="0">
                <a:latin typeface="+mj-lt"/>
              </a:rPr>
              <a:t>User Guide</a:t>
            </a:r>
          </a:p>
          <a:p>
            <a:pPr lvl="1"/>
            <a:r>
              <a:rPr lang="en-US" dirty="0">
                <a:latin typeface="+mj-lt"/>
              </a:rPr>
              <a:t>Legal Assessment and Template Questionnaire</a:t>
            </a:r>
          </a:p>
          <a:p>
            <a:pPr lvl="1"/>
            <a:r>
              <a:rPr lang="en-US" dirty="0">
                <a:latin typeface="+mj-lt"/>
              </a:rPr>
              <a:t>Legal Consultation Meeting and Tabletop Exercise</a:t>
            </a:r>
          </a:p>
          <a:p>
            <a:pPr lvl="1"/>
            <a:r>
              <a:rPr lang="en-US" dirty="0">
                <a:latin typeface="+mj-lt"/>
              </a:rPr>
              <a:t>Report and Action Steps</a:t>
            </a:r>
          </a:p>
        </p:txBody>
      </p:sp>
      <p:pic>
        <p:nvPicPr>
          <p:cNvPr id="10" name="Picture 9" descr="Cover of User Guide Draft">
            <a:extLst>
              <a:ext uri="{FF2B5EF4-FFF2-40B4-BE49-F238E27FC236}">
                <a16:creationId xmlns:a16="http://schemas.microsoft.com/office/drawing/2014/main" id="{3BF29DEF-BB6F-7FFB-691A-C02A767CCFE9}"/>
              </a:ext>
            </a:extLst>
          </p:cNvPr>
          <p:cNvPicPr>
            <a:picLocks noChangeAspect="1"/>
          </p:cNvPicPr>
          <p:nvPr/>
        </p:nvPicPr>
        <p:blipFill>
          <a:blip r:embed="rId4"/>
          <a:stretch>
            <a:fillRect/>
          </a:stretch>
        </p:blipFill>
        <p:spPr>
          <a:xfrm rot="756743">
            <a:off x="8222784" y="2333055"/>
            <a:ext cx="2968753" cy="3841915"/>
          </a:xfrm>
          <a:prstGeom prst="rect">
            <a:avLst/>
          </a:prstGeom>
          <a:ln>
            <a:solidFill>
              <a:srgbClr val="000000"/>
            </a:solidFill>
          </a:ln>
        </p:spPr>
      </p:pic>
    </p:spTree>
    <p:extLst>
      <p:ext uri="{BB962C8B-B14F-4D97-AF65-F5344CB8AC3E}">
        <p14:creationId xmlns:p14="http://schemas.microsoft.com/office/powerpoint/2010/main" val="2538892026"/>
      </p:ext>
    </p:extLst>
  </p:cSld>
  <p:clrMapOvr>
    <a:masterClrMapping/>
  </p:clrMapOvr>
</p:sld>
</file>

<file path=ppt/theme/theme1.xml><?xml version="1.0" encoding="utf-8"?>
<a:theme xmlns:a="http://schemas.openxmlformats.org/drawingml/2006/main" name="OldversionNetwork_PPT_template">
  <a:themeElements>
    <a:clrScheme name="Network with Hyperlinks">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OldversionNetwork_PPT_template</Template>
  <TotalTime>1626</TotalTime>
  <Words>5780</Words>
  <Application>Microsoft Office PowerPoint</Application>
  <PresentationFormat>Widescreen</PresentationFormat>
  <Paragraphs>442</Paragraphs>
  <Slides>31</Slides>
  <Notes>21</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Georgia</vt:lpstr>
      <vt:lpstr>Helvetica</vt:lpstr>
      <vt:lpstr>Lucida Grande</vt:lpstr>
      <vt:lpstr>Nunito Sans</vt:lpstr>
      <vt:lpstr>Times New Roman</vt:lpstr>
      <vt:lpstr>Wingdings</vt:lpstr>
      <vt:lpstr>OldversionNetwork_PPT_template</vt:lpstr>
      <vt:lpstr>The Prevention Measures Law Project A Tool for Assessing Legal Preparedness for Emergencies</vt:lpstr>
      <vt:lpstr>PowerPoint Presentation</vt:lpstr>
      <vt:lpstr>Agenda</vt:lpstr>
      <vt:lpstr>Which of the following best represents your employment?  a.  Federal govt. b.  State govt. c.  Local govt. d.  Tribal govt. e.  Territorial govt. f.  Research/Academic g. Other (share in the chat)  </vt:lpstr>
      <vt:lpstr>Which of the following best represents your role?  a.  Attorney b.  Public health professional c.  Emergency management professional d.  Researcher / Academic e. Other (share in the chat)  </vt:lpstr>
      <vt:lpstr>Past Participation</vt:lpstr>
      <vt:lpstr>Based on this map, do you live in a jurisdiction that participated in Rounds I or II of the Social Distancing Law Project?  a.  Yes b.  No  </vt:lpstr>
      <vt:lpstr>The Update: PMLP (AKA SDLP Round 3)</vt:lpstr>
      <vt:lpstr>Included in the Tool </vt:lpstr>
      <vt:lpstr>Legal Assessment</vt:lpstr>
      <vt:lpstr>Disease Control Measures</vt:lpstr>
      <vt:lpstr>Sample Assessment Questions:  Exclusion of Students, Cancellation or Altered Practices of Schools </vt:lpstr>
      <vt:lpstr>Sample Assessment Questions:  Exclusion of Students and Closure or Altered Practices of Schools </vt:lpstr>
      <vt:lpstr>Sample Assessment Questions:  Exclusion of Students and Closure or Altered Practices of Schools </vt:lpstr>
      <vt:lpstr>Legal Consultation Meeting with Tabletop Exercise</vt:lpstr>
      <vt:lpstr>Legal Consultation Meeting Attendees</vt:lpstr>
      <vt:lpstr>Sample Tabletop Exercise</vt:lpstr>
      <vt:lpstr>Sample Action Steps Report</vt:lpstr>
      <vt:lpstr>Pilot Sites</vt:lpstr>
      <vt:lpstr>PowerPoint Presentation</vt:lpstr>
      <vt:lpstr>PowerPoint Presentation</vt:lpstr>
      <vt:lpstr>PowerPoint Presentation</vt:lpstr>
      <vt:lpstr>PowerPoint Presentation</vt:lpstr>
      <vt:lpstr>PowerPoint Presentation</vt:lpstr>
      <vt:lpstr>What challenges did your jurisdiction face when implementing these measures?  How could this PMLP help your jurisdiction to address challenges with implementing disease control measures before the next disease outbreak?</vt:lpstr>
      <vt:lpstr>Who do you think should be included at the Legal Consultation Meeting and Tabletop Exercise in your jurisdiction? </vt:lpstr>
      <vt:lpstr>What challenges might your jurisdiction face with implementing the Prevention Measures Law Project Toolkit? What would help you to address these challenges?</vt:lpstr>
      <vt:lpstr>How can a tool such as the PMLP help your jurisdiction to  consider health equity when implementing disease control measures?</vt:lpstr>
      <vt:lpstr>Questions?</vt:lpstr>
      <vt:lpstr>Resources</vt:lpstr>
      <vt:lpstr>Thank you!</vt:lpstr>
    </vt:vector>
  </TitlesOfParts>
  <Company>William Mitchell College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Network</dc:title>
  <dc:creator>Windows User</dc:creator>
  <cp:lastModifiedBy>Stacie Patrice Kershner</cp:lastModifiedBy>
  <cp:revision>28</cp:revision>
  <cp:lastPrinted>2011-06-22T19:44:08Z</cp:lastPrinted>
  <dcterms:created xsi:type="dcterms:W3CDTF">2013-02-06T16:11:28Z</dcterms:created>
  <dcterms:modified xsi:type="dcterms:W3CDTF">2023-04-06T13:51:32Z</dcterms:modified>
</cp:coreProperties>
</file>