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729" r:id="rId3"/>
    <p:sldMasterId id="2147483718" r:id="rId4"/>
  </p:sldMasterIdLst>
  <p:notesMasterIdLst>
    <p:notesMasterId r:id="rId44"/>
  </p:notesMasterIdLst>
  <p:handoutMasterIdLst>
    <p:handoutMasterId r:id="rId45"/>
  </p:handoutMasterIdLst>
  <p:sldIdLst>
    <p:sldId id="269" r:id="rId5"/>
    <p:sldId id="1103" r:id="rId6"/>
    <p:sldId id="1110" r:id="rId7"/>
    <p:sldId id="1111" r:id="rId8"/>
    <p:sldId id="1112" r:id="rId9"/>
    <p:sldId id="1114" r:id="rId10"/>
    <p:sldId id="1115" r:id="rId11"/>
    <p:sldId id="1116" r:id="rId12"/>
    <p:sldId id="1117" r:id="rId13"/>
    <p:sldId id="1118" r:id="rId14"/>
    <p:sldId id="1119" r:id="rId15"/>
    <p:sldId id="1120" r:id="rId16"/>
    <p:sldId id="1121" r:id="rId17"/>
    <p:sldId id="1122" r:id="rId18"/>
    <p:sldId id="1123" r:id="rId19"/>
    <p:sldId id="1124" r:id="rId20"/>
    <p:sldId id="1125" r:id="rId21"/>
    <p:sldId id="1127" r:id="rId22"/>
    <p:sldId id="1128" r:id="rId23"/>
    <p:sldId id="1126" r:id="rId24"/>
    <p:sldId id="1130" r:id="rId25"/>
    <p:sldId id="1131" r:id="rId26"/>
    <p:sldId id="1132" r:id="rId27"/>
    <p:sldId id="1133" r:id="rId28"/>
    <p:sldId id="1134" r:id="rId29"/>
    <p:sldId id="1135" r:id="rId30"/>
    <p:sldId id="1136" r:id="rId31"/>
    <p:sldId id="1137" r:id="rId32"/>
    <p:sldId id="1138" r:id="rId33"/>
    <p:sldId id="1139" r:id="rId34"/>
    <p:sldId id="1140" r:id="rId35"/>
    <p:sldId id="1141" r:id="rId36"/>
    <p:sldId id="1142" r:id="rId37"/>
    <p:sldId id="1143" r:id="rId38"/>
    <p:sldId id="1144" r:id="rId39"/>
    <p:sldId id="1145" r:id="rId40"/>
    <p:sldId id="1146" r:id="rId41"/>
    <p:sldId id="1147" r:id="rId42"/>
    <p:sldId id="606"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8">
          <p15:clr>
            <a:srgbClr val="A4A3A4"/>
          </p15:clr>
        </p15:guide>
        <p15:guide id="2" orient="horz" pos="1443">
          <p15:clr>
            <a:srgbClr val="A4A3A4"/>
          </p15:clr>
        </p15:guide>
        <p15:guide id="3" orient="horz" pos="4029">
          <p15:clr>
            <a:srgbClr val="A4A3A4"/>
          </p15:clr>
        </p15:guide>
        <p15:guide id="4" orient="horz" pos="4210">
          <p15:clr>
            <a:srgbClr val="A4A3A4"/>
          </p15:clr>
        </p15:guide>
        <p15:guide id="5" orient="horz" pos="2556">
          <p15:clr>
            <a:srgbClr val="A4A3A4"/>
          </p15:clr>
        </p15:guide>
        <p15:guide id="6" orient="horz">
          <p15:clr>
            <a:srgbClr val="A4A3A4"/>
          </p15:clr>
        </p15:guide>
        <p15:guide id="7" pos="760">
          <p15:clr>
            <a:srgbClr val="A4A3A4"/>
          </p15:clr>
        </p15:guide>
        <p15:guide id="8" pos="5462">
          <p15:clr>
            <a:srgbClr val="A4A3A4"/>
          </p15:clr>
        </p15:guide>
        <p15:guide id="9" pos="298">
          <p15:clr>
            <a:srgbClr val="A4A3A4"/>
          </p15:clr>
        </p15:guide>
        <p15:guide id="10" pos="2749">
          <p15:clr>
            <a:srgbClr val="A4A3A4"/>
          </p15:clr>
        </p15:guide>
        <p15:guide id="11" pos="99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EFF"/>
    <a:srgbClr val="FEFEFF"/>
    <a:srgbClr val="FEFFFE"/>
    <a:srgbClr val="FEFFFF"/>
    <a:srgbClr val="FCFEFD"/>
    <a:srgbClr val="FDFEFD"/>
    <a:srgbClr val="FFFEFD"/>
    <a:srgbClr val="FFFFFE"/>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5" autoAdjust="0"/>
    <p:restoredTop sz="94668" autoAdjust="0"/>
  </p:normalViewPr>
  <p:slideViewPr>
    <p:cSldViewPr snapToGrid="0">
      <p:cViewPr varScale="1">
        <p:scale>
          <a:sx n="93" d="100"/>
          <a:sy n="93" d="100"/>
        </p:scale>
        <p:origin x="259" y="82"/>
      </p:cViewPr>
      <p:guideLst>
        <p:guide orient="horz" pos="1068"/>
        <p:guide orient="horz" pos="1443"/>
        <p:guide orient="horz" pos="4029"/>
        <p:guide orient="horz" pos="4210"/>
        <p:guide orient="horz" pos="2556"/>
        <p:guide orient="horz"/>
        <p:guide pos="760"/>
        <p:guide pos="5462"/>
        <p:guide pos="298"/>
        <p:guide pos="2749"/>
        <p:guide pos="9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0" d="100"/>
          <a:sy n="60" d="100"/>
        </p:scale>
        <p:origin x="-262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C07D0D-CCDF-4A1E-BAD7-EDB80F1C325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97D0A74-3196-4572-85C8-29D08ADD73A5}">
      <dgm:prSet phldrT="[Text]" phldr="0"/>
      <dgm:spPr/>
      <dgm:t>
        <a:bodyPr/>
        <a:lstStyle/>
        <a:p>
          <a:pPr rtl="0"/>
          <a:r>
            <a:rPr lang="en-US">
              <a:latin typeface="Calibri"/>
            </a:rPr>
            <a:t>High housing costs strain budgets</a:t>
          </a:r>
          <a:endParaRPr lang="en-US"/>
        </a:p>
      </dgm:t>
    </dgm:pt>
    <dgm:pt modelId="{046652DE-73D1-43BC-8904-A497F9EED835}" type="parTrans" cxnId="{46667B12-FCD2-4E11-8CBD-E8598D0267C2}">
      <dgm:prSet/>
      <dgm:spPr/>
      <dgm:t>
        <a:bodyPr/>
        <a:lstStyle/>
        <a:p>
          <a:endParaRPr lang="en-US"/>
        </a:p>
      </dgm:t>
    </dgm:pt>
    <dgm:pt modelId="{85F74616-AFB6-4574-B733-720D168391C5}" type="sibTrans" cxnId="{46667B12-FCD2-4E11-8CBD-E8598D0267C2}">
      <dgm:prSet/>
      <dgm:spPr/>
      <dgm:t>
        <a:bodyPr/>
        <a:lstStyle/>
        <a:p>
          <a:endParaRPr lang="en-US"/>
        </a:p>
      </dgm:t>
    </dgm:pt>
    <dgm:pt modelId="{93DAEBC0-C9F6-4EAA-84BE-2602ABD396A8}">
      <dgm:prSet phldrT="[Text]" phldr="0"/>
      <dgm:spPr/>
      <dgm:t>
        <a:bodyPr/>
        <a:lstStyle/>
        <a:p>
          <a:pPr rtl="0"/>
          <a:r>
            <a:rPr lang="en-US">
              <a:latin typeface="Calibri"/>
            </a:rPr>
            <a:t>Families reduce spending on flexible budget items to maintain housing (food, medical costs)</a:t>
          </a:r>
          <a:endParaRPr lang="en-US"/>
        </a:p>
      </dgm:t>
    </dgm:pt>
    <dgm:pt modelId="{95FCE19C-B418-4694-BF54-8454A296AF48}" type="parTrans" cxnId="{DB591196-0C97-4593-98ED-E91D051FDB39}">
      <dgm:prSet/>
      <dgm:spPr/>
      <dgm:t>
        <a:bodyPr/>
        <a:lstStyle/>
        <a:p>
          <a:endParaRPr lang="en-US"/>
        </a:p>
      </dgm:t>
    </dgm:pt>
    <dgm:pt modelId="{28924B27-9724-4398-9EA8-80230AF826E2}" type="sibTrans" cxnId="{DB591196-0C97-4593-98ED-E91D051FDB39}">
      <dgm:prSet/>
      <dgm:spPr/>
      <dgm:t>
        <a:bodyPr/>
        <a:lstStyle/>
        <a:p>
          <a:endParaRPr lang="en-US"/>
        </a:p>
      </dgm:t>
    </dgm:pt>
    <dgm:pt modelId="{1A172661-FDE8-45CB-9781-5FA91CBB6EFC}">
      <dgm:prSet phldrT="[Text]" phldr="0"/>
      <dgm:spPr/>
      <dgm:t>
        <a:bodyPr/>
        <a:lstStyle/>
        <a:p>
          <a:pPr rtl="0"/>
          <a:r>
            <a:rPr lang="en-US">
              <a:latin typeface="Calibri"/>
            </a:rPr>
            <a:t>Families move to "super commuter locations"</a:t>
          </a:r>
          <a:endParaRPr lang="en-US"/>
        </a:p>
      </dgm:t>
    </dgm:pt>
    <dgm:pt modelId="{EFFC5843-CC2B-417D-82D2-3BC8A206A269}" type="parTrans" cxnId="{A6BF0C40-3FEC-4EAE-9B73-C6D42161C10C}">
      <dgm:prSet/>
      <dgm:spPr/>
      <dgm:t>
        <a:bodyPr/>
        <a:lstStyle/>
        <a:p>
          <a:endParaRPr lang="en-US"/>
        </a:p>
      </dgm:t>
    </dgm:pt>
    <dgm:pt modelId="{D1CEA7B8-A50E-47BC-88EE-BDD406947C46}" type="sibTrans" cxnId="{A6BF0C40-3FEC-4EAE-9B73-C6D42161C10C}">
      <dgm:prSet/>
      <dgm:spPr/>
      <dgm:t>
        <a:bodyPr/>
        <a:lstStyle/>
        <a:p>
          <a:endParaRPr lang="en-US"/>
        </a:p>
      </dgm:t>
    </dgm:pt>
    <dgm:pt modelId="{C6A4CEA2-0BFD-4C84-9875-BDD72EB4BC6B}">
      <dgm:prSet phldrT="[Text]" phldr="0"/>
      <dgm:spPr/>
      <dgm:t>
        <a:bodyPr/>
        <a:lstStyle/>
        <a:p>
          <a:pPr rtl="0"/>
          <a:r>
            <a:rPr lang="en-US">
              <a:latin typeface="Calibri"/>
            </a:rPr>
            <a:t>Families move to flood plan or other climate vulnerable locations</a:t>
          </a:r>
          <a:endParaRPr lang="en-US"/>
        </a:p>
      </dgm:t>
    </dgm:pt>
    <dgm:pt modelId="{09A89B59-A730-4747-B701-CA195C701095}" type="parTrans" cxnId="{7A388D64-1CA6-4359-9803-EEB337EBCB29}">
      <dgm:prSet/>
      <dgm:spPr/>
      <dgm:t>
        <a:bodyPr/>
        <a:lstStyle/>
        <a:p>
          <a:endParaRPr lang="en-US"/>
        </a:p>
      </dgm:t>
    </dgm:pt>
    <dgm:pt modelId="{7A42769C-A46B-43DA-9C59-801D07D9D5B9}" type="sibTrans" cxnId="{7A388D64-1CA6-4359-9803-EEB337EBCB29}">
      <dgm:prSet/>
      <dgm:spPr/>
      <dgm:t>
        <a:bodyPr/>
        <a:lstStyle/>
        <a:p>
          <a:endParaRPr lang="en-US"/>
        </a:p>
      </dgm:t>
    </dgm:pt>
    <dgm:pt modelId="{AAB159D4-1BB3-452F-9D54-95DCE64CC57B}">
      <dgm:prSet phldrT="[Text]" phldr="0"/>
      <dgm:spPr/>
      <dgm:t>
        <a:bodyPr/>
        <a:lstStyle/>
        <a:p>
          <a:pPr rtl="0"/>
          <a:r>
            <a:rPr lang="en-US">
              <a:latin typeface="Calibri"/>
            </a:rPr>
            <a:t>Climate impacts disproportionately impact low income families or moderate income BIPOC families </a:t>
          </a:r>
          <a:endParaRPr lang="en-US"/>
        </a:p>
      </dgm:t>
    </dgm:pt>
    <dgm:pt modelId="{3C5EBB27-57F0-4A5F-B802-9184D87FF8DB}" type="parTrans" cxnId="{F7BC4EBD-4521-4D76-B776-11080264ACDC}">
      <dgm:prSet/>
      <dgm:spPr/>
      <dgm:t>
        <a:bodyPr/>
        <a:lstStyle/>
        <a:p>
          <a:endParaRPr lang="en-US"/>
        </a:p>
      </dgm:t>
    </dgm:pt>
    <dgm:pt modelId="{80647851-4A3E-4FBF-8671-AA3CE9EE3EA2}" type="sibTrans" cxnId="{F7BC4EBD-4521-4D76-B776-11080264ACDC}">
      <dgm:prSet/>
      <dgm:spPr/>
      <dgm:t>
        <a:bodyPr/>
        <a:lstStyle/>
        <a:p>
          <a:endParaRPr lang="en-US"/>
        </a:p>
      </dgm:t>
    </dgm:pt>
    <dgm:pt modelId="{6429DDB6-7A67-4503-88DB-02C4D2B1FDF4}">
      <dgm:prSet phldr="0"/>
      <dgm:spPr/>
      <dgm:t>
        <a:bodyPr/>
        <a:lstStyle/>
        <a:p>
          <a:pPr rtl="0"/>
          <a:r>
            <a:rPr lang="en-US">
              <a:latin typeface="Calibri"/>
            </a:rPr>
            <a:t>COVID-19, wildfires, flooding interrupt work and income</a:t>
          </a:r>
        </a:p>
      </dgm:t>
    </dgm:pt>
    <dgm:pt modelId="{5CC4E384-8408-4652-B925-8FE9FAC79412}" type="parTrans" cxnId="{CE49994B-BECB-4634-9F59-15AC67647EA9}">
      <dgm:prSet/>
      <dgm:spPr/>
    </dgm:pt>
    <dgm:pt modelId="{862E8E89-BD54-4831-8549-A56EE0095888}" type="sibTrans" cxnId="{CE49994B-BECB-4634-9F59-15AC67647EA9}">
      <dgm:prSet/>
      <dgm:spPr/>
    </dgm:pt>
    <dgm:pt modelId="{FDB2D494-68BB-440D-9CBE-5731836E8F4A}" type="pres">
      <dgm:prSet presAssocID="{05C07D0D-CCDF-4A1E-BAD7-EDB80F1C3259}" presName="Name0" presStyleCnt="0">
        <dgm:presLayoutVars>
          <dgm:dir/>
          <dgm:resizeHandles val="exact"/>
        </dgm:presLayoutVars>
      </dgm:prSet>
      <dgm:spPr/>
    </dgm:pt>
    <dgm:pt modelId="{0E2A2661-8847-4476-A4A9-5930C1F07ED5}" type="pres">
      <dgm:prSet presAssocID="{05C07D0D-CCDF-4A1E-BAD7-EDB80F1C3259}" presName="cycle" presStyleCnt="0"/>
      <dgm:spPr/>
    </dgm:pt>
    <dgm:pt modelId="{0BC0843B-B41C-4525-BC63-9092148A149B}" type="pres">
      <dgm:prSet presAssocID="{E97D0A74-3196-4572-85C8-29D08ADD73A5}" presName="nodeFirstNode" presStyleLbl="node1" presStyleIdx="0" presStyleCnt="6">
        <dgm:presLayoutVars>
          <dgm:bulletEnabled val="1"/>
        </dgm:presLayoutVars>
      </dgm:prSet>
      <dgm:spPr/>
    </dgm:pt>
    <dgm:pt modelId="{7F582E79-7732-4791-9B7E-943747C66963}" type="pres">
      <dgm:prSet presAssocID="{85F74616-AFB6-4574-B733-720D168391C5}" presName="sibTransFirstNode" presStyleLbl="bgShp" presStyleIdx="0" presStyleCnt="1"/>
      <dgm:spPr/>
    </dgm:pt>
    <dgm:pt modelId="{73162EFB-0942-4335-95AA-B9EBE7865F4A}" type="pres">
      <dgm:prSet presAssocID="{93DAEBC0-C9F6-4EAA-84BE-2602ABD396A8}" presName="nodeFollowingNodes" presStyleLbl="node1" presStyleIdx="1" presStyleCnt="6">
        <dgm:presLayoutVars>
          <dgm:bulletEnabled val="1"/>
        </dgm:presLayoutVars>
      </dgm:prSet>
      <dgm:spPr/>
    </dgm:pt>
    <dgm:pt modelId="{F4957DE7-30A6-4CAE-82C4-89A9DB104879}" type="pres">
      <dgm:prSet presAssocID="{1A172661-FDE8-45CB-9781-5FA91CBB6EFC}" presName="nodeFollowingNodes" presStyleLbl="node1" presStyleIdx="2" presStyleCnt="6">
        <dgm:presLayoutVars>
          <dgm:bulletEnabled val="1"/>
        </dgm:presLayoutVars>
      </dgm:prSet>
      <dgm:spPr/>
    </dgm:pt>
    <dgm:pt modelId="{F039E92C-DA0F-4F16-A1EE-E97A69032734}" type="pres">
      <dgm:prSet presAssocID="{C6A4CEA2-0BFD-4C84-9875-BDD72EB4BC6B}" presName="nodeFollowingNodes" presStyleLbl="node1" presStyleIdx="3" presStyleCnt="6">
        <dgm:presLayoutVars>
          <dgm:bulletEnabled val="1"/>
        </dgm:presLayoutVars>
      </dgm:prSet>
      <dgm:spPr/>
    </dgm:pt>
    <dgm:pt modelId="{B7990226-A585-403D-8472-3C20CC3F32DD}" type="pres">
      <dgm:prSet presAssocID="{AAB159D4-1BB3-452F-9D54-95DCE64CC57B}" presName="nodeFollowingNodes" presStyleLbl="node1" presStyleIdx="4" presStyleCnt="6">
        <dgm:presLayoutVars>
          <dgm:bulletEnabled val="1"/>
        </dgm:presLayoutVars>
      </dgm:prSet>
      <dgm:spPr/>
    </dgm:pt>
    <dgm:pt modelId="{D68ECDE3-26C2-4327-A776-8F11A2E8504D}" type="pres">
      <dgm:prSet presAssocID="{6429DDB6-7A67-4503-88DB-02C4D2B1FDF4}" presName="nodeFollowingNodes" presStyleLbl="node1" presStyleIdx="5" presStyleCnt="6">
        <dgm:presLayoutVars>
          <dgm:bulletEnabled val="1"/>
        </dgm:presLayoutVars>
      </dgm:prSet>
      <dgm:spPr/>
    </dgm:pt>
  </dgm:ptLst>
  <dgm:cxnLst>
    <dgm:cxn modelId="{45E63502-806F-4DCD-8C66-D411B2F0E787}" type="presOf" srcId="{AAB159D4-1BB3-452F-9D54-95DCE64CC57B}" destId="{B7990226-A585-403D-8472-3C20CC3F32DD}" srcOrd="0" destOrd="0" presId="urn:microsoft.com/office/officeart/2005/8/layout/cycle3"/>
    <dgm:cxn modelId="{46667B12-FCD2-4E11-8CBD-E8598D0267C2}" srcId="{05C07D0D-CCDF-4A1E-BAD7-EDB80F1C3259}" destId="{E97D0A74-3196-4572-85C8-29D08ADD73A5}" srcOrd="0" destOrd="0" parTransId="{046652DE-73D1-43BC-8904-A497F9EED835}" sibTransId="{85F74616-AFB6-4574-B733-720D168391C5}"/>
    <dgm:cxn modelId="{E98E5337-9974-4BC0-B171-A878E7D4A4F8}" type="presOf" srcId="{C6A4CEA2-0BFD-4C84-9875-BDD72EB4BC6B}" destId="{F039E92C-DA0F-4F16-A1EE-E97A69032734}" srcOrd="0" destOrd="0" presId="urn:microsoft.com/office/officeart/2005/8/layout/cycle3"/>
    <dgm:cxn modelId="{A6BF0C40-3FEC-4EAE-9B73-C6D42161C10C}" srcId="{05C07D0D-CCDF-4A1E-BAD7-EDB80F1C3259}" destId="{1A172661-FDE8-45CB-9781-5FA91CBB6EFC}" srcOrd="2" destOrd="0" parTransId="{EFFC5843-CC2B-417D-82D2-3BC8A206A269}" sibTransId="{D1CEA7B8-A50E-47BC-88EE-BDD406947C46}"/>
    <dgm:cxn modelId="{912CCB60-B3FA-4442-A205-04D391735329}" type="presOf" srcId="{6429DDB6-7A67-4503-88DB-02C4D2B1FDF4}" destId="{D68ECDE3-26C2-4327-A776-8F11A2E8504D}" srcOrd="0" destOrd="0" presId="urn:microsoft.com/office/officeart/2005/8/layout/cycle3"/>
    <dgm:cxn modelId="{7A388D64-1CA6-4359-9803-EEB337EBCB29}" srcId="{05C07D0D-CCDF-4A1E-BAD7-EDB80F1C3259}" destId="{C6A4CEA2-0BFD-4C84-9875-BDD72EB4BC6B}" srcOrd="3" destOrd="0" parTransId="{09A89B59-A730-4747-B701-CA195C701095}" sibTransId="{7A42769C-A46B-43DA-9C59-801D07D9D5B9}"/>
    <dgm:cxn modelId="{1E6CD265-48FF-4C31-B201-3972DABC8750}" type="presOf" srcId="{1A172661-FDE8-45CB-9781-5FA91CBB6EFC}" destId="{F4957DE7-30A6-4CAE-82C4-89A9DB104879}" srcOrd="0" destOrd="0" presId="urn:microsoft.com/office/officeart/2005/8/layout/cycle3"/>
    <dgm:cxn modelId="{CE49994B-BECB-4634-9F59-15AC67647EA9}" srcId="{05C07D0D-CCDF-4A1E-BAD7-EDB80F1C3259}" destId="{6429DDB6-7A67-4503-88DB-02C4D2B1FDF4}" srcOrd="5" destOrd="0" parTransId="{5CC4E384-8408-4652-B925-8FE9FAC79412}" sibTransId="{862E8E89-BD54-4831-8549-A56EE0095888}"/>
    <dgm:cxn modelId="{DCF6C67F-181E-4EA0-B5E9-E68626386884}" type="presOf" srcId="{05C07D0D-CCDF-4A1E-BAD7-EDB80F1C3259}" destId="{FDB2D494-68BB-440D-9CBE-5731836E8F4A}" srcOrd="0" destOrd="0" presId="urn:microsoft.com/office/officeart/2005/8/layout/cycle3"/>
    <dgm:cxn modelId="{0C92BB81-0DEC-4488-A2B8-212BDD8C4C48}" type="presOf" srcId="{85F74616-AFB6-4574-B733-720D168391C5}" destId="{7F582E79-7732-4791-9B7E-943747C66963}" srcOrd="0" destOrd="0" presId="urn:microsoft.com/office/officeart/2005/8/layout/cycle3"/>
    <dgm:cxn modelId="{646D5C88-851A-4536-A6F8-97E73BC429EF}" type="presOf" srcId="{E97D0A74-3196-4572-85C8-29D08ADD73A5}" destId="{0BC0843B-B41C-4525-BC63-9092148A149B}" srcOrd="0" destOrd="0" presId="urn:microsoft.com/office/officeart/2005/8/layout/cycle3"/>
    <dgm:cxn modelId="{DB591196-0C97-4593-98ED-E91D051FDB39}" srcId="{05C07D0D-CCDF-4A1E-BAD7-EDB80F1C3259}" destId="{93DAEBC0-C9F6-4EAA-84BE-2602ABD396A8}" srcOrd="1" destOrd="0" parTransId="{95FCE19C-B418-4694-BF54-8454A296AF48}" sibTransId="{28924B27-9724-4398-9EA8-80230AF826E2}"/>
    <dgm:cxn modelId="{87CCDCA1-5152-4992-AC3E-E29B688C83E9}" type="presOf" srcId="{93DAEBC0-C9F6-4EAA-84BE-2602ABD396A8}" destId="{73162EFB-0942-4335-95AA-B9EBE7865F4A}" srcOrd="0" destOrd="0" presId="urn:microsoft.com/office/officeart/2005/8/layout/cycle3"/>
    <dgm:cxn modelId="{F7BC4EBD-4521-4D76-B776-11080264ACDC}" srcId="{05C07D0D-CCDF-4A1E-BAD7-EDB80F1C3259}" destId="{AAB159D4-1BB3-452F-9D54-95DCE64CC57B}" srcOrd="4" destOrd="0" parTransId="{3C5EBB27-57F0-4A5F-B802-9184D87FF8DB}" sibTransId="{80647851-4A3E-4FBF-8671-AA3CE9EE3EA2}"/>
    <dgm:cxn modelId="{70AFF7C2-116C-42A8-BCA6-F46C7DC79DDA}" type="presParOf" srcId="{FDB2D494-68BB-440D-9CBE-5731836E8F4A}" destId="{0E2A2661-8847-4476-A4A9-5930C1F07ED5}" srcOrd="0" destOrd="0" presId="urn:microsoft.com/office/officeart/2005/8/layout/cycle3"/>
    <dgm:cxn modelId="{AFA97403-0917-4060-AD3E-401CC17D9D7A}" type="presParOf" srcId="{0E2A2661-8847-4476-A4A9-5930C1F07ED5}" destId="{0BC0843B-B41C-4525-BC63-9092148A149B}" srcOrd="0" destOrd="0" presId="urn:microsoft.com/office/officeart/2005/8/layout/cycle3"/>
    <dgm:cxn modelId="{1ED6CBEF-FB5F-4F03-89BB-5DE2C019357A}" type="presParOf" srcId="{0E2A2661-8847-4476-A4A9-5930C1F07ED5}" destId="{7F582E79-7732-4791-9B7E-943747C66963}" srcOrd="1" destOrd="0" presId="urn:microsoft.com/office/officeart/2005/8/layout/cycle3"/>
    <dgm:cxn modelId="{3E474583-17C0-4D33-B5F8-9DC4905020A4}" type="presParOf" srcId="{0E2A2661-8847-4476-A4A9-5930C1F07ED5}" destId="{73162EFB-0942-4335-95AA-B9EBE7865F4A}" srcOrd="2" destOrd="0" presId="urn:microsoft.com/office/officeart/2005/8/layout/cycle3"/>
    <dgm:cxn modelId="{B25A7130-D53C-4559-A53D-3EE3E3E38334}" type="presParOf" srcId="{0E2A2661-8847-4476-A4A9-5930C1F07ED5}" destId="{F4957DE7-30A6-4CAE-82C4-89A9DB104879}" srcOrd="3" destOrd="0" presId="urn:microsoft.com/office/officeart/2005/8/layout/cycle3"/>
    <dgm:cxn modelId="{EEC623D2-18B7-4A99-B6C2-8DE92867C3D9}" type="presParOf" srcId="{0E2A2661-8847-4476-A4A9-5930C1F07ED5}" destId="{F039E92C-DA0F-4F16-A1EE-E97A69032734}" srcOrd="4" destOrd="0" presId="urn:microsoft.com/office/officeart/2005/8/layout/cycle3"/>
    <dgm:cxn modelId="{C97FDF4F-EE58-45D7-A5FB-252FC068498A}" type="presParOf" srcId="{0E2A2661-8847-4476-A4A9-5930C1F07ED5}" destId="{B7990226-A585-403D-8472-3C20CC3F32DD}" srcOrd="5" destOrd="0" presId="urn:microsoft.com/office/officeart/2005/8/layout/cycle3"/>
    <dgm:cxn modelId="{E5EEC490-9734-4CF9-9A55-B9B8C04A6DB8}" type="presParOf" srcId="{0E2A2661-8847-4476-A4A9-5930C1F07ED5}" destId="{D68ECDE3-26C2-4327-A776-8F11A2E8504D}"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9A393-6E00-48A4-876E-1881E0EE9913}"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41C0279C-4D57-4E03-A5FA-42D441B98509}">
      <dgm:prSet phldrT="[Text]" phldr="0"/>
      <dgm:spPr/>
      <dgm:t>
        <a:bodyPr/>
        <a:lstStyle/>
        <a:p>
          <a:pPr rtl="0"/>
          <a:r>
            <a:rPr lang="en-US">
              <a:latin typeface="Calibri"/>
            </a:rPr>
            <a:t>Housing Affordability</a:t>
          </a:r>
          <a:endParaRPr lang="en-US"/>
        </a:p>
      </dgm:t>
    </dgm:pt>
    <dgm:pt modelId="{41E12783-6336-42C1-810F-11103D9F7515}" type="parTrans" cxnId="{664E85BE-AE48-4881-8FAF-BFC0E7DD239E}">
      <dgm:prSet/>
      <dgm:spPr/>
    </dgm:pt>
    <dgm:pt modelId="{1C061546-7A52-4465-B53E-FB2DC7D4B02D}" type="sibTrans" cxnId="{664E85BE-AE48-4881-8FAF-BFC0E7DD239E}">
      <dgm:prSet/>
      <dgm:spPr/>
      <dgm:t>
        <a:bodyPr/>
        <a:lstStyle/>
        <a:p>
          <a:endParaRPr lang="en-US"/>
        </a:p>
      </dgm:t>
    </dgm:pt>
    <dgm:pt modelId="{F554E192-06DA-4B2C-990A-8A7DD458A2F3}">
      <dgm:prSet phldrT="[Text]" phldr="0"/>
      <dgm:spPr/>
      <dgm:t>
        <a:bodyPr/>
        <a:lstStyle/>
        <a:p>
          <a:pPr rtl="0"/>
          <a:r>
            <a:rPr lang="en-US">
              <a:latin typeface="Calibri"/>
            </a:rPr>
            <a:t>Equity In Government Emergency Response</a:t>
          </a:r>
          <a:endParaRPr lang="en-US"/>
        </a:p>
      </dgm:t>
    </dgm:pt>
    <dgm:pt modelId="{44B907D2-CDE3-4EF1-96F5-E4F475A5E3C7}" type="parTrans" cxnId="{6204F1DF-9CF9-41B8-B84A-827C8105F85D}">
      <dgm:prSet/>
      <dgm:spPr/>
    </dgm:pt>
    <dgm:pt modelId="{44D316DC-4A0E-4ABE-A49A-E3FD45856693}" type="sibTrans" cxnId="{6204F1DF-9CF9-41B8-B84A-827C8105F85D}">
      <dgm:prSet/>
      <dgm:spPr/>
      <dgm:t>
        <a:bodyPr/>
        <a:lstStyle/>
        <a:p>
          <a:endParaRPr lang="en-US"/>
        </a:p>
      </dgm:t>
    </dgm:pt>
    <dgm:pt modelId="{79A99B6C-684D-4C72-A4A9-534799A2A278}">
      <dgm:prSet phldrT="[Text]" phldr="0"/>
      <dgm:spPr/>
      <dgm:t>
        <a:bodyPr/>
        <a:lstStyle/>
        <a:p>
          <a:pPr rtl="0"/>
          <a:r>
            <a:rPr lang="en-US">
              <a:latin typeface="Calibri"/>
            </a:rPr>
            <a:t>Reduced Impact of Climate and Health Disasters on Family Income and Health</a:t>
          </a:r>
          <a:endParaRPr lang="en-US"/>
        </a:p>
      </dgm:t>
    </dgm:pt>
    <dgm:pt modelId="{5DD0A7F1-780B-4B86-8557-49DEEF7D6E6D}" type="parTrans" cxnId="{26BF6A2A-E5D6-4D22-9794-857ADC8E78C2}">
      <dgm:prSet/>
      <dgm:spPr/>
    </dgm:pt>
    <dgm:pt modelId="{5380C759-129D-4DE9-B545-DC38108BC2C9}" type="sibTrans" cxnId="{26BF6A2A-E5D6-4D22-9794-857ADC8E78C2}">
      <dgm:prSet/>
      <dgm:spPr/>
    </dgm:pt>
    <dgm:pt modelId="{1364DC3E-BF76-4EE6-B31F-F8C483A04F9B}" type="pres">
      <dgm:prSet presAssocID="{B6F9A393-6E00-48A4-876E-1881E0EE9913}" presName="Name0" presStyleCnt="0">
        <dgm:presLayoutVars>
          <dgm:dir/>
          <dgm:resizeHandles val="exact"/>
        </dgm:presLayoutVars>
      </dgm:prSet>
      <dgm:spPr/>
    </dgm:pt>
    <dgm:pt modelId="{717780A1-A3B5-4B7E-8F55-856A1823158E}" type="pres">
      <dgm:prSet presAssocID="{B6F9A393-6E00-48A4-876E-1881E0EE9913}" presName="vNodes" presStyleCnt="0"/>
      <dgm:spPr/>
    </dgm:pt>
    <dgm:pt modelId="{9864B123-46CA-424C-BDF1-FA8C85C807CA}" type="pres">
      <dgm:prSet presAssocID="{41C0279C-4D57-4E03-A5FA-42D441B98509}" presName="node" presStyleLbl="node1" presStyleIdx="0" presStyleCnt="3">
        <dgm:presLayoutVars>
          <dgm:bulletEnabled val="1"/>
        </dgm:presLayoutVars>
      </dgm:prSet>
      <dgm:spPr/>
    </dgm:pt>
    <dgm:pt modelId="{1391CA0A-E8F7-4D9B-B8E5-48FFC1C1DD4B}" type="pres">
      <dgm:prSet presAssocID="{1C061546-7A52-4465-B53E-FB2DC7D4B02D}" presName="spacerT" presStyleCnt="0"/>
      <dgm:spPr/>
    </dgm:pt>
    <dgm:pt modelId="{E1825E7E-E664-45DA-8A0F-16BFF193C6EB}" type="pres">
      <dgm:prSet presAssocID="{1C061546-7A52-4465-B53E-FB2DC7D4B02D}" presName="sibTrans" presStyleLbl="sibTrans2D1" presStyleIdx="0" presStyleCnt="2"/>
      <dgm:spPr/>
    </dgm:pt>
    <dgm:pt modelId="{23758AF2-2DA3-4BCC-8318-4FDC117D2F20}" type="pres">
      <dgm:prSet presAssocID="{1C061546-7A52-4465-B53E-FB2DC7D4B02D}" presName="spacerB" presStyleCnt="0"/>
      <dgm:spPr/>
    </dgm:pt>
    <dgm:pt modelId="{636EB425-2C9D-4BDF-AF19-903FEF9F5C7F}" type="pres">
      <dgm:prSet presAssocID="{F554E192-06DA-4B2C-990A-8A7DD458A2F3}" presName="node" presStyleLbl="node1" presStyleIdx="1" presStyleCnt="3">
        <dgm:presLayoutVars>
          <dgm:bulletEnabled val="1"/>
        </dgm:presLayoutVars>
      </dgm:prSet>
      <dgm:spPr/>
    </dgm:pt>
    <dgm:pt modelId="{81CA6673-A79C-4113-B835-D9D9BAB9A7B5}" type="pres">
      <dgm:prSet presAssocID="{B6F9A393-6E00-48A4-876E-1881E0EE9913}" presName="sibTransLast" presStyleLbl="sibTrans2D1" presStyleIdx="1" presStyleCnt="2"/>
      <dgm:spPr/>
    </dgm:pt>
    <dgm:pt modelId="{A913718F-1B05-473A-86B8-F07AB919C390}" type="pres">
      <dgm:prSet presAssocID="{B6F9A393-6E00-48A4-876E-1881E0EE9913}" presName="connectorText" presStyleLbl="sibTrans2D1" presStyleIdx="1" presStyleCnt="2"/>
      <dgm:spPr/>
    </dgm:pt>
    <dgm:pt modelId="{F2B1DF2D-AF3D-4EEC-9E0A-F73247697E59}" type="pres">
      <dgm:prSet presAssocID="{B6F9A393-6E00-48A4-876E-1881E0EE9913}" presName="lastNode" presStyleLbl="node1" presStyleIdx="2" presStyleCnt="3">
        <dgm:presLayoutVars>
          <dgm:bulletEnabled val="1"/>
        </dgm:presLayoutVars>
      </dgm:prSet>
      <dgm:spPr/>
    </dgm:pt>
  </dgm:ptLst>
  <dgm:cxnLst>
    <dgm:cxn modelId="{8DAE7E21-7666-476E-A68F-72901BC89898}" type="presOf" srcId="{B6F9A393-6E00-48A4-876E-1881E0EE9913}" destId="{1364DC3E-BF76-4EE6-B31F-F8C483A04F9B}" srcOrd="0" destOrd="0" presId="urn:microsoft.com/office/officeart/2005/8/layout/equation2"/>
    <dgm:cxn modelId="{57FFDA29-AE63-4436-A544-B3503A4CE4C1}" type="presOf" srcId="{44D316DC-4A0E-4ABE-A49A-E3FD45856693}" destId="{81CA6673-A79C-4113-B835-D9D9BAB9A7B5}" srcOrd="0" destOrd="0" presId="urn:microsoft.com/office/officeart/2005/8/layout/equation2"/>
    <dgm:cxn modelId="{26BF6A2A-E5D6-4D22-9794-857ADC8E78C2}" srcId="{B6F9A393-6E00-48A4-876E-1881E0EE9913}" destId="{79A99B6C-684D-4C72-A4A9-534799A2A278}" srcOrd="2" destOrd="0" parTransId="{5DD0A7F1-780B-4B86-8557-49DEEF7D6E6D}" sibTransId="{5380C759-129D-4DE9-B545-DC38108BC2C9}"/>
    <dgm:cxn modelId="{4BD0A22F-499E-4F2B-986C-6A5E7136DD07}" type="presOf" srcId="{F554E192-06DA-4B2C-990A-8A7DD458A2F3}" destId="{636EB425-2C9D-4BDF-AF19-903FEF9F5C7F}" srcOrd="0" destOrd="0" presId="urn:microsoft.com/office/officeart/2005/8/layout/equation2"/>
    <dgm:cxn modelId="{73166F48-2CDC-4589-9AF5-EAEAB29E8ACB}" type="presOf" srcId="{79A99B6C-684D-4C72-A4A9-534799A2A278}" destId="{F2B1DF2D-AF3D-4EEC-9E0A-F73247697E59}" srcOrd="0" destOrd="0" presId="urn:microsoft.com/office/officeart/2005/8/layout/equation2"/>
    <dgm:cxn modelId="{D7555B9B-7AAF-4C51-BD07-F79ACF26B657}" type="presOf" srcId="{44D316DC-4A0E-4ABE-A49A-E3FD45856693}" destId="{A913718F-1B05-473A-86B8-F07AB919C390}" srcOrd="1" destOrd="0" presId="urn:microsoft.com/office/officeart/2005/8/layout/equation2"/>
    <dgm:cxn modelId="{D408D0AE-1243-4F1B-8E33-D3AD033373DA}" type="presOf" srcId="{41C0279C-4D57-4E03-A5FA-42D441B98509}" destId="{9864B123-46CA-424C-BDF1-FA8C85C807CA}" srcOrd="0" destOrd="0" presId="urn:microsoft.com/office/officeart/2005/8/layout/equation2"/>
    <dgm:cxn modelId="{664E85BE-AE48-4881-8FAF-BFC0E7DD239E}" srcId="{B6F9A393-6E00-48A4-876E-1881E0EE9913}" destId="{41C0279C-4D57-4E03-A5FA-42D441B98509}" srcOrd="0" destOrd="0" parTransId="{41E12783-6336-42C1-810F-11103D9F7515}" sibTransId="{1C061546-7A52-4465-B53E-FB2DC7D4B02D}"/>
    <dgm:cxn modelId="{8E961AD0-BB3F-4D4E-8577-98C537572A84}" type="presOf" srcId="{1C061546-7A52-4465-B53E-FB2DC7D4B02D}" destId="{E1825E7E-E664-45DA-8A0F-16BFF193C6EB}" srcOrd="0" destOrd="0" presId="urn:microsoft.com/office/officeart/2005/8/layout/equation2"/>
    <dgm:cxn modelId="{6204F1DF-9CF9-41B8-B84A-827C8105F85D}" srcId="{B6F9A393-6E00-48A4-876E-1881E0EE9913}" destId="{F554E192-06DA-4B2C-990A-8A7DD458A2F3}" srcOrd="1" destOrd="0" parTransId="{44B907D2-CDE3-4EF1-96F5-E4F475A5E3C7}" sibTransId="{44D316DC-4A0E-4ABE-A49A-E3FD45856693}"/>
    <dgm:cxn modelId="{AD3A7FA7-88E2-412E-8E6F-ADFA8895FBFF}" type="presParOf" srcId="{1364DC3E-BF76-4EE6-B31F-F8C483A04F9B}" destId="{717780A1-A3B5-4B7E-8F55-856A1823158E}" srcOrd="0" destOrd="0" presId="urn:microsoft.com/office/officeart/2005/8/layout/equation2"/>
    <dgm:cxn modelId="{C9DE5612-7749-4626-A269-E04522EBD6CC}" type="presParOf" srcId="{717780A1-A3B5-4B7E-8F55-856A1823158E}" destId="{9864B123-46CA-424C-BDF1-FA8C85C807CA}" srcOrd="0" destOrd="0" presId="urn:microsoft.com/office/officeart/2005/8/layout/equation2"/>
    <dgm:cxn modelId="{774F115B-2524-48B9-9E8F-2857F3AF9306}" type="presParOf" srcId="{717780A1-A3B5-4B7E-8F55-856A1823158E}" destId="{1391CA0A-E8F7-4D9B-B8E5-48FFC1C1DD4B}" srcOrd="1" destOrd="0" presId="urn:microsoft.com/office/officeart/2005/8/layout/equation2"/>
    <dgm:cxn modelId="{0B8D45CB-FC00-43BA-A16D-E0648E30F580}" type="presParOf" srcId="{717780A1-A3B5-4B7E-8F55-856A1823158E}" destId="{E1825E7E-E664-45DA-8A0F-16BFF193C6EB}" srcOrd="2" destOrd="0" presId="urn:microsoft.com/office/officeart/2005/8/layout/equation2"/>
    <dgm:cxn modelId="{032811FE-BF14-48D0-8F02-586430E7DD87}" type="presParOf" srcId="{717780A1-A3B5-4B7E-8F55-856A1823158E}" destId="{23758AF2-2DA3-4BCC-8318-4FDC117D2F20}" srcOrd="3" destOrd="0" presId="urn:microsoft.com/office/officeart/2005/8/layout/equation2"/>
    <dgm:cxn modelId="{0D3413BD-30BD-4A1E-BBA9-BDD33CDF71AF}" type="presParOf" srcId="{717780A1-A3B5-4B7E-8F55-856A1823158E}" destId="{636EB425-2C9D-4BDF-AF19-903FEF9F5C7F}" srcOrd="4" destOrd="0" presId="urn:microsoft.com/office/officeart/2005/8/layout/equation2"/>
    <dgm:cxn modelId="{5944129A-1055-4D9B-A690-A77F5D6F88FB}" type="presParOf" srcId="{1364DC3E-BF76-4EE6-B31F-F8C483A04F9B}" destId="{81CA6673-A79C-4113-B835-D9D9BAB9A7B5}" srcOrd="1" destOrd="0" presId="urn:microsoft.com/office/officeart/2005/8/layout/equation2"/>
    <dgm:cxn modelId="{56430BBD-3164-4DEB-9077-82D377FFD922}" type="presParOf" srcId="{81CA6673-A79C-4113-B835-D9D9BAB9A7B5}" destId="{A913718F-1B05-473A-86B8-F07AB919C390}" srcOrd="0" destOrd="0" presId="urn:microsoft.com/office/officeart/2005/8/layout/equation2"/>
    <dgm:cxn modelId="{F6EB556D-F33C-4685-BDD8-23FB80B30701}" type="presParOf" srcId="{1364DC3E-BF76-4EE6-B31F-F8C483A04F9B}" destId="{F2B1DF2D-AF3D-4EEC-9E0A-F73247697E59}"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07D0D-CCDF-4A1E-BAD7-EDB80F1C325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97D0A74-3196-4572-85C8-29D08ADD73A5}">
      <dgm:prSet phldrT="[Text]" phldr="0"/>
      <dgm:spPr/>
      <dgm:t>
        <a:bodyPr/>
        <a:lstStyle/>
        <a:p>
          <a:pPr rtl="0"/>
          <a:r>
            <a:rPr lang="en-US">
              <a:latin typeface="Calibri"/>
            </a:rPr>
            <a:t>High housing costs strain budgets</a:t>
          </a:r>
          <a:endParaRPr lang="en-US"/>
        </a:p>
      </dgm:t>
    </dgm:pt>
    <dgm:pt modelId="{046652DE-73D1-43BC-8904-A497F9EED835}" type="parTrans" cxnId="{46667B12-FCD2-4E11-8CBD-E8598D0267C2}">
      <dgm:prSet/>
      <dgm:spPr/>
      <dgm:t>
        <a:bodyPr/>
        <a:lstStyle/>
        <a:p>
          <a:endParaRPr lang="en-US"/>
        </a:p>
      </dgm:t>
    </dgm:pt>
    <dgm:pt modelId="{85F74616-AFB6-4574-B733-720D168391C5}" type="sibTrans" cxnId="{46667B12-FCD2-4E11-8CBD-E8598D0267C2}">
      <dgm:prSet/>
      <dgm:spPr/>
      <dgm:t>
        <a:bodyPr/>
        <a:lstStyle/>
        <a:p>
          <a:endParaRPr lang="en-US"/>
        </a:p>
      </dgm:t>
    </dgm:pt>
    <dgm:pt modelId="{93DAEBC0-C9F6-4EAA-84BE-2602ABD396A8}">
      <dgm:prSet phldrT="[Text]" phldr="0"/>
      <dgm:spPr/>
      <dgm:t>
        <a:bodyPr/>
        <a:lstStyle/>
        <a:p>
          <a:pPr rtl="0"/>
          <a:r>
            <a:rPr lang="en-US">
              <a:latin typeface="Calibri"/>
            </a:rPr>
            <a:t>Families reduce spending on flexible budget items to maintain housing (food, medical costs)</a:t>
          </a:r>
          <a:endParaRPr lang="en-US"/>
        </a:p>
      </dgm:t>
    </dgm:pt>
    <dgm:pt modelId="{95FCE19C-B418-4694-BF54-8454A296AF48}" type="parTrans" cxnId="{DB591196-0C97-4593-98ED-E91D051FDB39}">
      <dgm:prSet/>
      <dgm:spPr/>
      <dgm:t>
        <a:bodyPr/>
        <a:lstStyle/>
        <a:p>
          <a:endParaRPr lang="en-US"/>
        </a:p>
      </dgm:t>
    </dgm:pt>
    <dgm:pt modelId="{28924B27-9724-4398-9EA8-80230AF826E2}" type="sibTrans" cxnId="{DB591196-0C97-4593-98ED-E91D051FDB39}">
      <dgm:prSet/>
      <dgm:spPr/>
      <dgm:t>
        <a:bodyPr/>
        <a:lstStyle/>
        <a:p>
          <a:endParaRPr lang="en-US"/>
        </a:p>
      </dgm:t>
    </dgm:pt>
    <dgm:pt modelId="{1A172661-FDE8-45CB-9781-5FA91CBB6EFC}">
      <dgm:prSet phldrT="[Text]" phldr="0"/>
      <dgm:spPr/>
      <dgm:t>
        <a:bodyPr/>
        <a:lstStyle/>
        <a:p>
          <a:pPr rtl="0"/>
          <a:r>
            <a:rPr lang="en-US">
              <a:latin typeface="Calibri"/>
            </a:rPr>
            <a:t>Families move to "super commuter locations"</a:t>
          </a:r>
          <a:endParaRPr lang="en-US"/>
        </a:p>
      </dgm:t>
    </dgm:pt>
    <dgm:pt modelId="{EFFC5843-CC2B-417D-82D2-3BC8A206A269}" type="parTrans" cxnId="{A6BF0C40-3FEC-4EAE-9B73-C6D42161C10C}">
      <dgm:prSet/>
      <dgm:spPr/>
      <dgm:t>
        <a:bodyPr/>
        <a:lstStyle/>
        <a:p>
          <a:endParaRPr lang="en-US"/>
        </a:p>
      </dgm:t>
    </dgm:pt>
    <dgm:pt modelId="{D1CEA7B8-A50E-47BC-88EE-BDD406947C46}" type="sibTrans" cxnId="{A6BF0C40-3FEC-4EAE-9B73-C6D42161C10C}">
      <dgm:prSet/>
      <dgm:spPr/>
      <dgm:t>
        <a:bodyPr/>
        <a:lstStyle/>
        <a:p>
          <a:endParaRPr lang="en-US"/>
        </a:p>
      </dgm:t>
    </dgm:pt>
    <dgm:pt modelId="{C6A4CEA2-0BFD-4C84-9875-BDD72EB4BC6B}">
      <dgm:prSet phldrT="[Text]" phldr="0"/>
      <dgm:spPr/>
      <dgm:t>
        <a:bodyPr/>
        <a:lstStyle/>
        <a:p>
          <a:pPr rtl="0"/>
          <a:r>
            <a:rPr lang="en-US">
              <a:latin typeface="Calibri"/>
            </a:rPr>
            <a:t>Families move to flood plan or other climate vulnerable locations</a:t>
          </a:r>
          <a:endParaRPr lang="en-US"/>
        </a:p>
      </dgm:t>
    </dgm:pt>
    <dgm:pt modelId="{09A89B59-A730-4747-B701-CA195C701095}" type="parTrans" cxnId="{7A388D64-1CA6-4359-9803-EEB337EBCB29}">
      <dgm:prSet/>
      <dgm:spPr/>
      <dgm:t>
        <a:bodyPr/>
        <a:lstStyle/>
        <a:p>
          <a:endParaRPr lang="en-US"/>
        </a:p>
      </dgm:t>
    </dgm:pt>
    <dgm:pt modelId="{7A42769C-A46B-43DA-9C59-801D07D9D5B9}" type="sibTrans" cxnId="{7A388D64-1CA6-4359-9803-EEB337EBCB29}">
      <dgm:prSet/>
      <dgm:spPr/>
      <dgm:t>
        <a:bodyPr/>
        <a:lstStyle/>
        <a:p>
          <a:endParaRPr lang="en-US"/>
        </a:p>
      </dgm:t>
    </dgm:pt>
    <dgm:pt modelId="{AAB159D4-1BB3-452F-9D54-95DCE64CC57B}">
      <dgm:prSet phldrT="[Text]" phldr="0"/>
      <dgm:spPr/>
      <dgm:t>
        <a:bodyPr/>
        <a:lstStyle/>
        <a:p>
          <a:pPr rtl="0"/>
          <a:r>
            <a:rPr lang="en-US">
              <a:latin typeface="Calibri"/>
            </a:rPr>
            <a:t>Climate impacts disproportionately impact low income families or moderate income BIPOC families </a:t>
          </a:r>
          <a:endParaRPr lang="en-US"/>
        </a:p>
      </dgm:t>
    </dgm:pt>
    <dgm:pt modelId="{3C5EBB27-57F0-4A5F-B802-9184D87FF8DB}" type="parTrans" cxnId="{F7BC4EBD-4521-4D76-B776-11080264ACDC}">
      <dgm:prSet/>
      <dgm:spPr/>
      <dgm:t>
        <a:bodyPr/>
        <a:lstStyle/>
        <a:p>
          <a:endParaRPr lang="en-US"/>
        </a:p>
      </dgm:t>
    </dgm:pt>
    <dgm:pt modelId="{80647851-4A3E-4FBF-8671-AA3CE9EE3EA2}" type="sibTrans" cxnId="{F7BC4EBD-4521-4D76-B776-11080264ACDC}">
      <dgm:prSet/>
      <dgm:spPr/>
      <dgm:t>
        <a:bodyPr/>
        <a:lstStyle/>
        <a:p>
          <a:endParaRPr lang="en-US"/>
        </a:p>
      </dgm:t>
    </dgm:pt>
    <dgm:pt modelId="{6429DDB6-7A67-4503-88DB-02C4D2B1FDF4}">
      <dgm:prSet phldr="0"/>
      <dgm:spPr/>
      <dgm:t>
        <a:bodyPr/>
        <a:lstStyle/>
        <a:p>
          <a:pPr rtl="0"/>
          <a:r>
            <a:rPr lang="en-US">
              <a:latin typeface="Calibri"/>
            </a:rPr>
            <a:t>COVID-19, wildfires, flooding interrupt work and income</a:t>
          </a:r>
        </a:p>
      </dgm:t>
    </dgm:pt>
    <dgm:pt modelId="{5CC4E384-8408-4652-B925-8FE9FAC79412}" type="parTrans" cxnId="{CE49994B-BECB-4634-9F59-15AC67647EA9}">
      <dgm:prSet/>
      <dgm:spPr/>
    </dgm:pt>
    <dgm:pt modelId="{862E8E89-BD54-4831-8549-A56EE0095888}" type="sibTrans" cxnId="{CE49994B-BECB-4634-9F59-15AC67647EA9}">
      <dgm:prSet/>
      <dgm:spPr/>
    </dgm:pt>
    <dgm:pt modelId="{FDB2D494-68BB-440D-9CBE-5731836E8F4A}" type="pres">
      <dgm:prSet presAssocID="{05C07D0D-CCDF-4A1E-BAD7-EDB80F1C3259}" presName="Name0" presStyleCnt="0">
        <dgm:presLayoutVars>
          <dgm:dir/>
          <dgm:resizeHandles val="exact"/>
        </dgm:presLayoutVars>
      </dgm:prSet>
      <dgm:spPr/>
    </dgm:pt>
    <dgm:pt modelId="{0E2A2661-8847-4476-A4A9-5930C1F07ED5}" type="pres">
      <dgm:prSet presAssocID="{05C07D0D-CCDF-4A1E-BAD7-EDB80F1C3259}" presName="cycle" presStyleCnt="0"/>
      <dgm:spPr/>
    </dgm:pt>
    <dgm:pt modelId="{0BC0843B-B41C-4525-BC63-9092148A149B}" type="pres">
      <dgm:prSet presAssocID="{E97D0A74-3196-4572-85C8-29D08ADD73A5}" presName="nodeFirstNode" presStyleLbl="node1" presStyleIdx="0" presStyleCnt="6">
        <dgm:presLayoutVars>
          <dgm:bulletEnabled val="1"/>
        </dgm:presLayoutVars>
      </dgm:prSet>
      <dgm:spPr/>
    </dgm:pt>
    <dgm:pt modelId="{7F582E79-7732-4791-9B7E-943747C66963}" type="pres">
      <dgm:prSet presAssocID="{85F74616-AFB6-4574-B733-720D168391C5}" presName="sibTransFirstNode" presStyleLbl="bgShp" presStyleIdx="0" presStyleCnt="1"/>
      <dgm:spPr/>
    </dgm:pt>
    <dgm:pt modelId="{73162EFB-0942-4335-95AA-B9EBE7865F4A}" type="pres">
      <dgm:prSet presAssocID="{93DAEBC0-C9F6-4EAA-84BE-2602ABD396A8}" presName="nodeFollowingNodes" presStyleLbl="node1" presStyleIdx="1" presStyleCnt="6">
        <dgm:presLayoutVars>
          <dgm:bulletEnabled val="1"/>
        </dgm:presLayoutVars>
      </dgm:prSet>
      <dgm:spPr/>
    </dgm:pt>
    <dgm:pt modelId="{F4957DE7-30A6-4CAE-82C4-89A9DB104879}" type="pres">
      <dgm:prSet presAssocID="{1A172661-FDE8-45CB-9781-5FA91CBB6EFC}" presName="nodeFollowingNodes" presStyleLbl="node1" presStyleIdx="2" presStyleCnt="6">
        <dgm:presLayoutVars>
          <dgm:bulletEnabled val="1"/>
        </dgm:presLayoutVars>
      </dgm:prSet>
      <dgm:spPr/>
    </dgm:pt>
    <dgm:pt modelId="{F039E92C-DA0F-4F16-A1EE-E97A69032734}" type="pres">
      <dgm:prSet presAssocID="{C6A4CEA2-0BFD-4C84-9875-BDD72EB4BC6B}" presName="nodeFollowingNodes" presStyleLbl="node1" presStyleIdx="3" presStyleCnt="6">
        <dgm:presLayoutVars>
          <dgm:bulletEnabled val="1"/>
        </dgm:presLayoutVars>
      </dgm:prSet>
      <dgm:spPr/>
    </dgm:pt>
    <dgm:pt modelId="{B7990226-A585-403D-8472-3C20CC3F32DD}" type="pres">
      <dgm:prSet presAssocID="{AAB159D4-1BB3-452F-9D54-95DCE64CC57B}" presName="nodeFollowingNodes" presStyleLbl="node1" presStyleIdx="4" presStyleCnt="6">
        <dgm:presLayoutVars>
          <dgm:bulletEnabled val="1"/>
        </dgm:presLayoutVars>
      </dgm:prSet>
      <dgm:spPr/>
    </dgm:pt>
    <dgm:pt modelId="{D68ECDE3-26C2-4327-A776-8F11A2E8504D}" type="pres">
      <dgm:prSet presAssocID="{6429DDB6-7A67-4503-88DB-02C4D2B1FDF4}" presName="nodeFollowingNodes" presStyleLbl="node1" presStyleIdx="5" presStyleCnt="6">
        <dgm:presLayoutVars>
          <dgm:bulletEnabled val="1"/>
        </dgm:presLayoutVars>
      </dgm:prSet>
      <dgm:spPr/>
    </dgm:pt>
  </dgm:ptLst>
  <dgm:cxnLst>
    <dgm:cxn modelId="{C7992301-53D2-4592-A49E-D68BAE8432DF}" type="presOf" srcId="{C6A4CEA2-0BFD-4C84-9875-BDD72EB4BC6B}" destId="{F039E92C-DA0F-4F16-A1EE-E97A69032734}" srcOrd="0" destOrd="0" presId="urn:microsoft.com/office/officeart/2005/8/layout/cycle3"/>
    <dgm:cxn modelId="{46667B12-FCD2-4E11-8CBD-E8598D0267C2}" srcId="{05C07D0D-CCDF-4A1E-BAD7-EDB80F1C3259}" destId="{E97D0A74-3196-4572-85C8-29D08ADD73A5}" srcOrd="0" destOrd="0" parTransId="{046652DE-73D1-43BC-8904-A497F9EED835}" sibTransId="{85F74616-AFB6-4574-B733-720D168391C5}"/>
    <dgm:cxn modelId="{0E85BD15-FBFC-45A2-8DE4-AEC92A5041E5}" type="presOf" srcId="{85F74616-AFB6-4574-B733-720D168391C5}" destId="{7F582E79-7732-4791-9B7E-943747C66963}" srcOrd="0" destOrd="0" presId="urn:microsoft.com/office/officeart/2005/8/layout/cycle3"/>
    <dgm:cxn modelId="{7979E926-D336-4221-9A91-0A65B3055AC7}" type="presOf" srcId="{93DAEBC0-C9F6-4EAA-84BE-2602ABD396A8}" destId="{73162EFB-0942-4335-95AA-B9EBE7865F4A}" srcOrd="0" destOrd="0" presId="urn:microsoft.com/office/officeart/2005/8/layout/cycle3"/>
    <dgm:cxn modelId="{A6BF0C40-3FEC-4EAE-9B73-C6D42161C10C}" srcId="{05C07D0D-CCDF-4A1E-BAD7-EDB80F1C3259}" destId="{1A172661-FDE8-45CB-9781-5FA91CBB6EFC}" srcOrd="2" destOrd="0" parTransId="{EFFC5843-CC2B-417D-82D2-3BC8A206A269}" sibTransId="{D1CEA7B8-A50E-47BC-88EE-BDD406947C46}"/>
    <dgm:cxn modelId="{7A388D64-1CA6-4359-9803-EEB337EBCB29}" srcId="{05C07D0D-CCDF-4A1E-BAD7-EDB80F1C3259}" destId="{C6A4CEA2-0BFD-4C84-9875-BDD72EB4BC6B}" srcOrd="3" destOrd="0" parTransId="{09A89B59-A730-4747-B701-CA195C701095}" sibTransId="{7A42769C-A46B-43DA-9C59-801D07D9D5B9}"/>
    <dgm:cxn modelId="{CE49994B-BECB-4634-9F59-15AC67647EA9}" srcId="{05C07D0D-CCDF-4A1E-BAD7-EDB80F1C3259}" destId="{6429DDB6-7A67-4503-88DB-02C4D2B1FDF4}" srcOrd="5" destOrd="0" parTransId="{5CC4E384-8408-4652-B925-8FE9FAC79412}" sibTransId="{862E8E89-BD54-4831-8549-A56EE0095888}"/>
    <dgm:cxn modelId="{15554459-9838-4BE5-B0F0-D8E22ACC8723}" type="presOf" srcId="{6429DDB6-7A67-4503-88DB-02C4D2B1FDF4}" destId="{D68ECDE3-26C2-4327-A776-8F11A2E8504D}" srcOrd="0" destOrd="0" presId="urn:microsoft.com/office/officeart/2005/8/layout/cycle3"/>
    <dgm:cxn modelId="{DCF6C67F-181E-4EA0-B5E9-E68626386884}" type="presOf" srcId="{05C07D0D-CCDF-4A1E-BAD7-EDB80F1C3259}" destId="{FDB2D494-68BB-440D-9CBE-5731836E8F4A}" srcOrd="0" destOrd="0" presId="urn:microsoft.com/office/officeart/2005/8/layout/cycle3"/>
    <dgm:cxn modelId="{DB591196-0C97-4593-98ED-E91D051FDB39}" srcId="{05C07D0D-CCDF-4A1E-BAD7-EDB80F1C3259}" destId="{93DAEBC0-C9F6-4EAA-84BE-2602ABD396A8}" srcOrd="1" destOrd="0" parTransId="{95FCE19C-B418-4694-BF54-8454A296AF48}" sibTransId="{28924B27-9724-4398-9EA8-80230AF826E2}"/>
    <dgm:cxn modelId="{715B2F9B-DA94-4C26-8664-5DC9CC4071A9}" type="presOf" srcId="{E97D0A74-3196-4572-85C8-29D08ADD73A5}" destId="{0BC0843B-B41C-4525-BC63-9092148A149B}" srcOrd="0" destOrd="0" presId="urn:microsoft.com/office/officeart/2005/8/layout/cycle3"/>
    <dgm:cxn modelId="{F7BC4EBD-4521-4D76-B776-11080264ACDC}" srcId="{05C07D0D-CCDF-4A1E-BAD7-EDB80F1C3259}" destId="{AAB159D4-1BB3-452F-9D54-95DCE64CC57B}" srcOrd="4" destOrd="0" parTransId="{3C5EBB27-57F0-4A5F-B802-9184D87FF8DB}" sibTransId="{80647851-4A3E-4FBF-8671-AA3CE9EE3EA2}"/>
    <dgm:cxn modelId="{0E2695EB-D083-470A-A302-420CB9366796}" type="presOf" srcId="{AAB159D4-1BB3-452F-9D54-95DCE64CC57B}" destId="{B7990226-A585-403D-8472-3C20CC3F32DD}" srcOrd="0" destOrd="0" presId="urn:microsoft.com/office/officeart/2005/8/layout/cycle3"/>
    <dgm:cxn modelId="{703D4DF0-5D72-4CC1-A93F-BE36913836FE}" type="presOf" srcId="{1A172661-FDE8-45CB-9781-5FA91CBB6EFC}" destId="{F4957DE7-30A6-4CAE-82C4-89A9DB104879}" srcOrd="0" destOrd="0" presId="urn:microsoft.com/office/officeart/2005/8/layout/cycle3"/>
    <dgm:cxn modelId="{70AFF7C2-116C-42A8-BCA6-F46C7DC79DDA}" type="presParOf" srcId="{FDB2D494-68BB-440D-9CBE-5731836E8F4A}" destId="{0E2A2661-8847-4476-A4A9-5930C1F07ED5}" srcOrd="0" destOrd="0" presId="urn:microsoft.com/office/officeart/2005/8/layout/cycle3"/>
    <dgm:cxn modelId="{D6B2FF6F-ED1F-438D-A456-E718DF20F019}" type="presParOf" srcId="{0E2A2661-8847-4476-A4A9-5930C1F07ED5}" destId="{0BC0843B-B41C-4525-BC63-9092148A149B}" srcOrd="0" destOrd="0" presId="urn:microsoft.com/office/officeart/2005/8/layout/cycle3"/>
    <dgm:cxn modelId="{246F0EBB-AE85-4B09-B92A-7A693A549F8B}" type="presParOf" srcId="{0E2A2661-8847-4476-A4A9-5930C1F07ED5}" destId="{7F582E79-7732-4791-9B7E-943747C66963}" srcOrd="1" destOrd="0" presId="urn:microsoft.com/office/officeart/2005/8/layout/cycle3"/>
    <dgm:cxn modelId="{038C0518-95D9-48DF-986C-EDE753BD45DE}" type="presParOf" srcId="{0E2A2661-8847-4476-A4A9-5930C1F07ED5}" destId="{73162EFB-0942-4335-95AA-B9EBE7865F4A}" srcOrd="2" destOrd="0" presId="urn:microsoft.com/office/officeart/2005/8/layout/cycle3"/>
    <dgm:cxn modelId="{161B874C-4B04-4A28-89F8-A8C964D254FF}" type="presParOf" srcId="{0E2A2661-8847-4476-A4A9-5930C1F07ED5}" destId="{F4957DE7-30A6-4CAE-82C4-89A9DB104879}" srcOrd="3" destOrd="0" presId="urn:microsoft.com/office/officeart/2005/8/layout/cycle3"/>
    <dgm:cxn modelId="{63AA2E3B-064A-446C-BC34-A16600E297CD}" type="presParOf" srcId="{0E2A2661-8847-4476-A4A9-5930C1F07ED5}" destId="{F039E92C-DA0F-4F16-A1EE-E97A69032734}" srcOrd="4" destOrd="0" presId="urn:microsoft.com/office/officeart/2005/8/layout/cycle3"/>
    <dgm:cxn modelId="{7DEEC819-C631-49AE-B855-1FF4608E8899}" type="presParOf" srcId="{0E2A2661-8847-4476-A4A9-5930C1F07ED5}" destId="{B7990226-A585-403D-8472-3C20CC3F32DD}" srcOrd="5" destOrd="0" presId="urn:microsoft.com/office/officeart/2005/8/layout/cycle3"/>
    <dgm:cxn modelId="{673C8C1B-D8EC-4C65-9B4A-50EB24CBBAF9}" type="presParOf" srcId="{0E2A2661-8847-4476-A4A9-5930C1F07ED5}" destId="{D68ECDE3-26C2-4327-A776-8F11A2E8504D}" srcOrd="6"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C07D0D-CCDF-4A1E-BAD7-EDB80F1C325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E97D0A74-3196-4572-85C8-29D08ADD73A5}">
      <dgm:prSet phldrT="[Text]" phldr="0"/>
      <dgm:spPr/>
      <dgm:t>
        <a:bodyPr/>
        <a:lstStyle/>
        <a:p>
          <a:pPr rtl="0"/>
          <a:r>
            <a:rPr lang="en-US">
              <a:latin typeface="Calibri"/>
            </a:rPr>
            <a:t>Housing costs fit family budgets</a:t>
          </a:r>
          <a:endParaRPr lang="en-US"/>
        </a:p>
      </dgm:t>
    </dgm:pt>
    <dgm:pt modelId="{046652DE-73D1-43BC-8904-A497F9EED835}" type="parTrans" cxnId="{46667B12-FCD2-4E11-8CBD-E8598D0267C2}">
      <dgm:prSet/>
      <dgm:spPr/>
      <dgm:t>
        <a:bodyPr/>
        <a:lstStyle/>
        <a:p>
          <a:endParaRPr lang="en-US"/>
        </a:p>
      </dgm:t>
    </dgm:pt>
    <dgm:pt modelId="{85F74616-AFB6-4574-B733-720D168391C5}" type="sibTrans" cxnId="{46667B12-FCD2-4E11-8CBD-E8598D0267C2}">
      <dgm:prSet/>
      <dgm:spPr/>
      <dgm:t>
        <a:bodyPr/>
        <a:lstStyle/>
        <a:p>
          <a:endParaRPr lang="en-US"/>
        </a:p>
      </dgm:t>
    </dgm:pt>
    <dgm:pt modelId="{93DAEBC0-C9F6-4EAA-84BE-2602ABD396A8}">
      <dgm:prSet phldrT="[Text]" phldr="0"/>
      <dgm:spPr/>
      <dgm:t>
        <a:bodyPr/>
        <a:lstStyle/>
        <a:p>
          <a:pPr rtl="0"/>
          <a:r>
            <a:rPr lang="en-US">
              <a:latin typeface="Calibri"/>
            </a:rPr>
            <a:t>Families spend on child care, enrichment, health, and food</a:t>
          </a:r>
          <a:endParaRPr lang="en-US"/>
        </a:p>
      </dgm:t>
    </dgm:pt>
    <dgm:pt modelId="{95FCE19C-B418-4694-BF54-8454A296AF48}" type="parTrans" cxnId="{DB591196-0C97-4593-98ED-E91D051FDB39}">
      <dgm:prSet/>
      <dgm:spPr/>
      <dgm:t>
        <a:bodyPr/>
        <a:lstStyle/>
        <a:p>
          <a:endParaRPr lang="en-US"/>
        </a:p>
      </dgm:t>
    </dgm:pt>
    <dgm:pt modelId="{28924B27-9724-4398-9EA8-80230AF826E2}" type="sibTrans" cxnId="{DB591196-0C97-4593-98ED-E91D051FDB39}">
      <dgm:prSet/>
      <dgm:spPr/>
      <dgm:t>
        <a:bodyPr/>
        <a:lstStyle/>
        <a:p>
          <a:endParaRPr lang="en-US"/>
        </a:p>
      </dgm:t>
    </dgm:pt>
    <dgm:pt modelId="{1A172661-FDE8-45CB-9781-5FA91CBB6EFC}">
      <dgm:prSet phldrT="[Text]" phldr="0"/>
      <dgm:spPr/>
      <dgm:t>
        <a:bodyPr/>
        <a:lstStyle/>
        <a:p>
          <a:pPr rtl="0"/>
          <a:r>
            <a:rPr lang="en-US">
              <a:latin typeface="Calibri"/>
            </a:rPr>
            <a:t>Families live in communities close to friends, extended family, and work</a:t>
          </a:r>
          <a:endParaRPr lang="en-US"/>
        </a:p>
      </dgm:t>
    </dgm:pt>
    <dgm:pt modelId="{EFFC5843-CC2B-417D-82D2-3BC8A206A269}" type="parTrans" cxnId="{A6BF0C40-3FEC-4EAE-9B73-C6D42161C10C}">
      <dgm:prSet/>
      <dgm:spPr/>
      <dgm:t>
        <a:bodyPr/>
        <a:lstStyle/>
        <a:p>
          <a:endParaRPr lang="en-US"/>
        </a:p>
      </dgm:t>
    </dgm:pt>
    <dgm:pt modelId="{D1CEA7B8-A50E-47BC-88EE-BDD406947C46}" type="sibTrans" cxnId="{A6BF0C40-3FEC-4EAE-9B73-C6D42161C10C}">
      <dgm:prSet/>
      <dgm:spPr/>
      <dgm:t>
        <a:bodyPr/>
        <a:lstStyle/>
        <a:p>
          <a:endParaRPr lang="en-US"/>
        </a:p>
      </dgm:t>
    </dgm:pt>
    <dgm:pt modelId="{C6A4CEA2-0BFD-4C84-9875-BDD72EB4BC6B}">
      <dgm:prSet phldrT="[Text]" phldr="0"/>
      <dgm:spPr/>
      <dgm:t>
        <a:bodyPr/>
        <a:lstStyle/>
        <a:p>
          <a:pPr rtl="0"/>
          <a:r>
            <a:rPr lang="en-US">
              <a:latin typeface="Calibri"/>
            </a:rPr>
            <a:t>Housing suffering from sea level rise or wildfire impacts are mitigated or shifted</a:t>
          </a:r>
          <a:endParaRPr lang="en-US"/>
        </a:p>
      </dgm:t>
    </dgm:pt>
    <dgm:pt modelId="{09A89B59-A730-4747-B701-CA195C701095}" type="parTrans" cxnId="{7A388D64-1CA6-4359-9803-EEB337EBCB29}">
      <dgm:prSet/>
      <dgm:spPr/>
      <dgm:t>
        <a:bodyPr/>
        <a:lstStyle/>
        <a:p>
          <a:endParaRPr lang="en-US"/>
        </a:p>
      </dgm:t>
    </dgm:pt>
    <dgm:pt modelId="{7A42769C-A46B-43DA-9C59-801D07D9D5B9}" type="sibTrans" cxnId="{7A388D64-1CA6-4359-9803-EEB337EBCB29}">
      <dgm:prSet/>
      <dgm:spPr/>
      <dgm:t>
        <a:bodyPr/>
        <a:lstStyle/>
        <a:p>
          <a:endParaRPr lang="en-US"/>
        </a:p>
      </dgm:t>
    </dgm:pt>
    <dgm:pt modelId="{AAB159D4-1BB3-452F-9D54-95DCE64CC57B}">
      <dgm:prSet phldrT="[Text]" phldr="0"/>
      <dgm:spPr/>
      <dgm:t>
        <a:bodyPr/>
        <a:lstStyle/>
        <a:p>
          <a:pPr rtl="0"/>
          <a:r>
            <a:rPr lang="en-US">
              <a:latin typeface="Calibri"/>
            </a:rPr>
            <a:t>Climate impacts burdens reduced for moderate income BIPOC families </a:t>
          </a:r>
          <a:endParaRPr lang="en-US"/>
        </a:p>
      </dgm:t>
    </dgm:pt>
    <dgm:pt modelId="{3C5EBB27-57F0-4A5F-B802-9184D87FF8DB}" type="parTrans" cxnId="{F7BC4EBD-4521-4D76-B776-11080264ACDC}">
      <dgm:prSet/>
      <dgm:spPr/>
      <dgm:t>
        <a:bodyPr/>
        <a:lstStyle/>
        <a:p>
          <a:endParaRPr lang="en-US"/>
        </a:p>
      </dgm:t>
    </dgm:pt>
    <dgm:pt modelId="{80647851-4A3E-4FBF-8671-AA3CE9EE3EA2}" type="sibTrans" cxnId="{F7BC4EBD-4521-4D76-B776-11080264ACDC}">
      <dgm:prSet/>
      <dgm:spPr/>
      <dgm:t>
        <a:bodyPr/>
        <a:lstStyle/>
        <a:p>
          <a:endParaRPr lang="en-US"/>
        </a:p>
      </dgm:t>
    </dgm:pt>
    <dgm:pt modelId="{6429DDB6-7A67-4503-88DB-02C4D2B1FDF4}">
      <dgm:prSet phldr="0"/>
      <dgm:spPr/>
      <dgm:t>
        <a:bodyPr/>
        <a:lstStyle/>
        <a:p>
          <a:pPr rtl="0"/>
          <a:r>
            <a:rPr lang="en-US">
              <a:latin typeface="Calibri"/>
            </a:rPr>
            <a:t>COVID-19, wildfires, flooding response standards prioritize equity for hourly workers, low income and others</a:t>
          </a:r>
        </a:p>
      </dgm:t>
    </dgm:pt>
    <dgm:pt modelId="{5CC4E384-8408-4652-B925-8FE9FAC79412}" type="parTrans" cxnId="{CE49994B-BECB-4634-9F59-15AC67647EA9}">
      <dgm:prSet/>
      <dgm:spPr/>
    </dgm:pt>
    <dgm:pt modelId="{862E8E89-BD54-4831-8549-A56EE0095888}" type="sibTrans" cxnId="{CE49994B-BECB-4634-9F59-15AC67647EA9}">
      <dgm:prSet/>
      <dgm:spPr/>
    </dgm:pt>
    <dgm:pt modelId="{FDB2D494-68BB-440D-9CBE-5731836E8F4A}" type="pres">
      <dgm:prSet presAssocID="{05C07D0D-CCDF-4A1E-BAD7-EDB80F1C3259}" presName="Name0" presStyleCnt="0">
        <dgm:presLayoutVars>
          <dgm:dir/>
          <dgm:resizeHandles val="exact"/>
        </dgm:presLayoutVars>
      </dgm:prSet>
      <dgm:spPr/>
    </dgm:pt>
    <dgm:pt modelId="{0E2A2661-8847-4476-A4A9-5930C1F07ED5}" type="pres">
      <dgm:prSet presAssocID="{05C07D0D-CCDF-4A1E-BAD7-EDB80F1C3259}" presName="cycle" presStyleCnt="0"/>
      <dgm:spPr/>
    </dgm:pt>
    <dgm:pt modelId="{0BC0843B-B41C-4525-BC63-9092148A149B}" type="pres">
      <dgm:prSet presAssocID="{E97D0A74-3196-4572-85C8-29D08ADD73A5}" presName="nodeFirstNode" presStyleLbl="node1" presStyleIdx="0" presStyleCnt="6">
        <dgm:presLayoutVars>
          <dgm:bulletEnabled val="1"/>
        </dgm:presLayoutVars>
      </dgm:prSet>
      <dgm:spPr/>
    </dgm:pt>
    <dgm:pt modelId="{7F582E79-7732-4791-9B7E-943747C66963}" type="pres">
      <dgm:prSet presAssocID="{85F74616-AFB6-4574-B733-720D168391C5}" presName="sibTransFirstNode" presStyleLbl="bgShp" presStyleIdx="0" presStyleCnt="1"/>
      <dgm:spPr/>
    </dgm:pt>
    <dgm:pt modelId="{73162EFB-0942-4335-95AA-B9EBE7865F4A}" type="pres">
      <dgm:prSet presAssocID="{93DAEBC0-C9F6-4EAA-84BE-2602ABD396A8}" presName="nodeFollowingNodes" presStyleLbl="node1" presStyleIdx="1" presStyleCnt="6">
        <dgm:presLayoutVars>
          <dgm:bulletEnabled val="1"/>
        </dgm:presLayoutVars>
      </dgm:prSet>
      <dgm:spPr/>
    </dgm:pt>
    <dgm:pt modelId="{F4957DE7-30A6-4CAE-82C4-89A9DB104879}" type="pres">
      <dgm:prSet presAssocID="{1A172661-FDE8-45CB-9781-5FA91CBB6EFC}" presName="nodeFollowingNodes" presStyleLbl="node1" presStyleIdx="2" presStyleCnt="6">
        <dgm:presLayoutVars>
          <dgm:bulletEnabled val="1"/>
        </dgm:presLayoutVars>
      </dgm:prSet>
      <dgm:spPr/>
    </dgm:pt>
    <dgm:pt modelId="{F039E92C-DA0F-4F16-A1EE-E97A69032734}" type="pres">
      <dgm:prSet presAssocID="{C6A4CEA2-0BFD-4C84-9875-BDD72EB4BC6B}" presName="nodeFollowingNodes" presStyleLbl="node1" presStyleIdx="3" presStyleCnt="6">
        <dgm:presLayoutVars>
          <dgm:bulletEnabled val="1"/>
        </dgm:presLayoutVars>
      </dgm:prSet>
      <dgm:spPr/>
    </dgm:pt>
    <dgm:pt modelId="{B7990226-A585-403D-8472-3C20CC3F32DD}" type="pres">
      <dgm:prSet presAssocID="{AAB159D4-1BB3-452F-9D54-95DCE64CC57B}" presName="nodeFollowingNodes" presStyleLbl="node1" presStyleIdx="4" presStyleCnt="6">
        <dgm:presLayoutVars>
          <dgm:bulletEnabled val="1"/>
        </dgm:presLayoutVars>
      </dgm:prSet>
      <dgm:spPr/>
    </dgm:pt>
    <dgm:pt modelId="{D68ECDE3-26C2-4327-A776-8F11A2E8504D}" type="pres">
      <dgm:prSet presAssocID="{6429DDB6-7A67-4503-88DB-02C4D2B1FDF4}" presName="nodeFollowingNodes" presStyleLbl="node1" presStyleIdx="5" presStyleCnt="6">
        <dgm:presLayoutVars>
          <dgm:bulletEnabled val="1"/>
        </dgm:presLayoutVars>
      </dgm:prSet>
      <dgm:spPr/>
    </dgm:pt>
  </dgm:ptLst>
  <dgm:cxnLst>
    <dgm:cxn modelId="{907B0500-0DF2-491D-AD50-AAA0A1E03C53}" type="presOf" srcId="{1A172661-FDE8-45CB-9781-5FA91CBB6EFC}" destId="{F4957DE7-30A6-4CAE-82C4-89A9DB104879}" srcOrd="0" destOrd="0" presId="urn:microsoft.com/office/officeart/2005/8/layout/cycle3"/>
    <dgm:cxn modelId="{46667B12-FCD2-4E11-8CBD-E8598D0267C2}" srcId="{05C07D0D-CCDF-4A1E-BAD7-EDB80F1C3259}" destId="{E97D0A74-3196-4572-85C8-29D08ADD73A5}" srcOrd="0" destOrd="0" parTransId="{046652DE-73D1-43BC-8904-A497F9EED835}" sibTransId="{85F74616-AFB6-4574-B733-720D168391C5}"/>
    <dgm:cxn modelId="{66EEFB35-C070-489A-85DA-B9EEC728328C}" type="presOf" srcId="{E97D0A74-3196-4572-85C8-29D08ADD73A5}" destId="{0BC0843B-B41C-4525-BC63-9092148A149B}" srcOrd="0" destOrd="0" presId="urn:microsoft.com/office/officeart/2005/8/layout/cycle3"/>
    <dgm:cxn modelId="{A6BF0C40-3FEC-4EAE-9B73-C6D42161C10C}" srcId="{05C07D0D-CCDF-4A1E-BAD7-EDB80F1C3259}" destId="{1A172661-FDE8-45CB-9781-5FA91CBB6EFC}" srcOrd="2" destOrd="0" parTransId="{EFFC5843-CC2B-417D-82D2-3BC8A206A269}" sibTransId="{D1CEA7B8-A50E-47BC-88EE-BDD406947C46}"/>
    <dgm:cxn modelId="{7A388D64-1CA6-4359-9803-EEB337EBCB29}" srcId="{05C07D0D-CCDF-4A1E-BAD7-EDB80F1C3259}" destId="{C6A4CEA2-0BFD-4C84-9875-BDD72EB4BC6B}" srcOrd="3" destOrd="0" parTransId="{09A89B59-A730-4747-B701-CA195C701095}" sibTransId="{7A42769C-A46B-43DA-9C59-801D07D9D5B9}"/>
    <dgm:cxn modelId="{0116CD66-CF01-44E3-97B0-16AF1AD94CD9}" type="presOf" srcId="{85F74616-AFB6-4574-B733-720D168391C5}" destId="{7F582E79-7732-4791-9B7E-943747C66963}" srcOrd="0" destOrd="0" presId="urn:microsoft.com/office/officeart/2005/8/layout/cycle3"/>
    <dgm:cxn modelId="{CE49994B-BECB-4634-9F59-15AC67647EA9}" srcId="{05C07D0D-CCDF-4A1E-BAD7-EDB80F1C3259}" destId="{6429DDB6-7A67-4503-88DB-02C4D2B1FDF4}" srcOrd="5" destOrd="0" parTransId="{5CC4E384-8408-4652-B925-8FE9FAC79412}" sibTransId="{862E8E89-BD54-4831-8549-A56EE0095888}"/>
    <dgm:cxn modelId="{09C1907B-AB5C-45A7-B072-562C424138E7}" type="presOf" srcId="{C6A4CEA2-0BFD-4C84-9875-BDD72EB4BC6B}" destId="{F039E92C-DA0F-4F16-A1EE-E97A69032734}" srcOrd="0" destOrd="0" presId="urn:microsoft.com/office/officeart/2005/8/layout/cycle3"/>
    <dgm:cxn modelId="{DCF6C67F-181E-4EA0-B5E9-E68626386884}" type="presOf" srcId="{05C07D0D-CCDF-4A1E-BAD7-EDB80F1C3259}" destId="{FDB2D494-68BB-440D-9CBE-5731836E8F4A}" srcOrd="0" destOrd="0" presId="urn:microsoft.com/office/officeart/2005/8/layout/cycle3"/>
    <dgm:cxn modelId="{DC4E4C84-14E8-4A03-B406-FAF503247CFC}" type="presOf" srcId="{93DAEBC0-C9F6-4EAA-84BE-2602ABD396A8}" destId="{73162EFB-0942-4335-95AA-B9EBE7865F4A}" srcOrd="0" destOrd="0" presId="urn:microsoft.com/office/officeart/2005/8/layout/cycle3"/>
    <dgm:cxn modelId="{FFC9F58B-5F8D-4ED5-87CB-CDEF96F3879D}" type="presOf" srcId="{AAB159D4-1BB3-452F-9D54-95DCE64CC57B}" destId="{B7990226-A585-403D-8472-3C20CC3F32DD}" srcOrd="0" destOrd="0" presId="urn:microsoft.com/office/officeart/2005/8/layout/cycle3"/>
    <dgm:cxn modelId="{DB591196-0C97-4593-98ED-E91D051FDB39}" srcId="{05C07D0D-CCDF-4A1E-BAD7-EDB80F1C3259}" destId="{93DAEBC0-C9F6-4EAA-84BE-2602ABD396A8}" srcOrd="1" destOrd="0" parTransId="{95FCE19C-B418-4694-BF54-8454A296AF48}" sibTransId="{28924B27-9724-4398-9EA8-80230AF826E2}"/>
    <dgm:cxn modelId="{81A90C9C-5B0B-4A1A-BF2B-2ED9739AACE8}" type="presOf" srcId="{6429DDB6-7A67-4503-88DB-02C4D2B1FDF4}" destId="{D68ECDE3-26C2-4327-A776-8F11A2E8504D}" srcOrd="0" destOrd="0" presId="urn:microsoft.com/office/officeart/2005/8/layout/cycle3"/>
    <dgm:cxn modelId="{F7BC4EBD-4521-4D76-B776-11080264ACDC}" srcId="{05C07D0D-CCDF-4A1E-BAD7-EDB80F1C3259}" destId="{AAB159D4-1BB3-452F-9D54-95DCE64CC57B}" srcOrd="4" destOrd="0" parTransId="{3C5EBB27-57F0-4A5F-B802-9184D87FF8DB}" sibTransId="{80647851-4A3E-4FBF-8671-AA3CE9EE3EA2}"/>
    <dgm:cxn modelId="{70AFF7C2-116C-42A8-BCA6-F46C7DC79DDA}" type="presParOf" srcId="{FDB2D494-68BB-440D-9CBE-5731836E8F4A}" destId="{0E2A2661-8847-4476-A4A9-5930C1F07ED5}" srcOrd="0" destOrd="0" presId="urn:microsoft.com/office/officeart/2005/8/layout/cycle3"/>
    <dgm:cxn modelId="{63F82A76-6A0A-41F7-8EA4-BB1895FC3B8D}" type="presParOf" srcId="{0E2A2661-8847-4476-A4A9-5930C1F07ED5}" destId="{0BC0843B-B41C-4525-BC63-9092148A149B}" srcOrd="0" destOrd="0" presId="urn:microsoft.com/office/officeart/2005/8/layout/cycle3"/>
    <dgm:cxn modelId="{5B381CD8-2C7F-45F7-9188-18F80D0360E4}" type="presParOf" srcId="{0E2A2661-8847-4476-A4A9-5930C1F07ED5}" destId="{7F582E79-7732-4791-9B7E-943747C66963}" srcOrd="1" destOrd="0" presId="urn:microsoft.com/office/officeart/2005/8/layout/cycle3"/>
    <dgm:cxn modelId="{F52D22E9-8668-4CF0-91F5-4EDC12F3FA2A}" type="presParOf" srcId="{0E2A2661-8847-4476-A4A9-5930C1F07ED5}" destId="{73162EFB-0942-4335-95AA-B9EBE7865F4A}" srcOrd="2" destOrd="0" presId="urn:microsoft.com/office/officeart/2005/8/layout/cycle3"/>
    <dgm:cxn modelId="{2796F84A-8B4C-4D48-8ADD-2F82C17446D6}" type="presParOf" srcId="{0E2A2661-8847-4476-A4A9-5930C1F07ED5}" destId="{F4957DE7-30A6-4CAE-82C4-89A9DB104879}" srcOrd="3" destOrd="0" presId="urn:microsoft.com/office/officeart/2005/8/layout/cycle3"/>
    <dgm:cxn modelId="{8A9ED2DD-8641-405E-9BA6-55721EC53C27}" type="presParOf" srcId="{0E2A2661-8847-4476-A4A9-5930C1F07ED5}" destId="{F039E92C-DA0F-4F16-A1EE-E97A69032734}" srcOrd="4" destOrd="0" presId="urn:microsoft.com/office/officeart/2005/8/layout/cycle3"/>
    <dgm:cxn modelId="{4DB578B8-9BFC-45D6-A557-8C32D066163B}" type="presParOf" srcId="{0E2A2661-8847-4476-A4A9-5930C1F07ED5}" destId="{B7990226-A585-403D-8472-3C20CC3F32DD}" srcOrd="5" destOrd="0" presId="urn:microsoft.com/office/officeart/2005/8/layout/cycle3"/>
    <dgm:cxn modelId="{3FBF111B-2438-4EAF-A061-44B23161ECFD}" type="presParOf" srcId="{0E2A2661-8847-4476-A4A9-5930C1F07ED5}" destId="{D68ECDE3-26C2-4327-A776-8F11A2E8504D}"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7E12FB-117D-4C1F-AEB7-2EA4E82FFD38}" type="doc">
      <dgm:prSet loTypeId="urn:microsoft.com/office/officeart/2005/8/layout/orgChart1" loCatId="hierarchy" qsTypeId="urn:microsoft.com/office/officeart/2005/8/quickstyle/simple2" qsCatId="simple" csTypeId="urn:microsoft.com/office/officeart/2005/8/colors/accent4_4" csCatId="accent4" phldr="1"/>
      <dgm:spPr/>
      <dgm:t>
        <a:bodyPr/>
        <a:lstStyle/>
        <a:p>
          <a:endParaRPr lang="en-US"/>
        </a:p>
      </dgm:t>
    </dgm:pt>
    <dgm:pt modelId="{5BF7ECED-A41B-4D38-8DB7-C9E40BB7AE86}">
      <dgm:prSet phldrT="[Text]"/>
      <dgm:spPr/>
      <dgm:t>
        <a:bodyPr/>
        <a:lstStyle/>
        <a:p>
          <a:r>
            <a:rPr lang="en-US" dirty="0"/>
            <a:t>Non-profit organization (CLT) buys land</a:t>
          </a:r>
        </a:p>
      </dgm:t>
    </dgm:pt>
    <dgm:pt modelId="{CB3CDE7E-A794-4B51-99D9-D98BF0F0BB77}" type="parTrans" cxnId="{96218273-0D85-42D9-B9BE-E8E49447FE42}">
      <dgm:prSet/>
      <dgm:spPr/>
      <dgm:t>
        <a:bodyPr/>
        <a:lstStyle/>
        <a:p>
          <a:endParaRPr lang="en-US"/>
        </a:p>
      </dgm:t>
    </dgm:pt>
    <dgm:pt modelId="{96C4FC71-9452-41FF-BE61-5A1B6F65793E}" type="sibTrans" cxnId="{96218273-0D85-42D9-B9BE-E8E49447FE42}">
      <dgm:prSet/>
      <dgm:spPr/>
      <dgm:t>
        <a:bodyPr/>
        <a:lstStyle/>
        <a:p>
          <a:endParaRPr lang="en-US"/>
        </a:p>
      </dgm:t>
    </dgm:pt>
    <dgm:pt modelId="{3ED9872C-7AF1-4A64-8221-414317A24951}" type="asst">
      <dgm:prSet phldrT="[Text]"/>
      <dgm:spPr/>
      <dgm:t>
        <a:bodyPr/>
        <a:lstStyle/>
        <a:p>
          <a:r>
            <a:rPr lang="en-US" dirty="0"/>
            <a:t>Sells the residence(s) on the land for low price</a:t>
          </a:r>
        </a:p>
      </dgm:t>
    </dgm:pt>
    <dgm:pt modelId="{D9A6B022-4C70-40A3-A1EE-EFA730D66927}" type="parTrans" cxnId="{DCCCABCD-0CE9-4065-AA12-FFEE788996D1}">
      <dgm:prSet/>
      <dgm:spPr/>
      <dgm:t>
        <a:bodyPr/>
        <a:lstStyle/>
        <a:p>
          <a:endParaRPr lang="en-US"/>
        </a:p>
      </dgm:t>
    </dgm:pt>
    <dgm:pt modelId="{3832BFAB-CA48-42D4-8BB0-211830E0DD57}" type="sibTrans" cxnId="{DCCCABCD-0CE9-4065-AA12-FFEE788996D1}">
      <dgm:prSet/>
      <dgm:spPr/>
      <dgm:t>
        <a:bodyPr/>
        <a:lstStyle/>
        <a:p>
          <a:endParaRPr lang="en-US"/>
        </a:p>
      </dgm:t>
    </dgm:pt>
    <dgm:pt modelId="{9DBA8C2F-1B61-458D-B64F-C0EFAA4BBACD}" type="asst">
      <dgm:prSet phldrT="[Text]"/>
      <dgm:spPr/>
      <dgm:t>
        <a:bodyPr/>
        <a:lstStyle/>
        <a:p>
          <a:r>
            <a:rPr lang="en-US" dirty="0"/>
            <a:t>Keeps ownership of land, long-term lease to residents</a:t>
          </a:r>
        </a:p>
      </dgm:t>
    </dgm:pt>
    <dgm:pt modelId="{165B714F-FADD-44F2-9064-3BB61F5A45F7}" type="parTrans" cxnId="{66EB72D9-6ECD-43E2-A1DC-49DCB085CEAC}">
      <dgm:prSet/>
      <dgm:spPr/>
      <dgm:t>
        <a:bodyPr/>
        <a:lstStyle/>
        <a:p>
          <a:endParaRPr lang="en-US"/>
        </a:p>
      </dgm:t>
    </dgm:pt>
    <dgm:pt modelId="{F080EA36-189C-4A91-88FD-8E701EA50DC3}" type="sibTrans" cxnId="{66EB72D9-6ECD-43E2-A1DC-49DCB085CEAC}">
      <dgm:prSet/>
      <dgm:spPr/>
      <dgm:t>
        <a:bodyPr/>
        <a:lstStyle/>
        <a:p>
          <a:endParaRPr lang="en-US"/>
        </a:p>
      </dgm:t>
    </dgm:pt>
    <dgm:pt modelId="{0F845833-8FB9-4C52-982C-82A6AE3784BB}" type="pres">
      <dgm:prSet presAssocID="{687E12FB-117D-4C1F-AEB7-2EA4E82FFD38}" presName="hierChild1" presStyleCnt="0">
        <dgm:presLayoutVars>
          <dgm:orgChart val="1"/>
          <dgm:chPref val="1"/>
          <dgm:dir/>
          <dgm:animOne val="branch"/>
          <dgm:animLvl val="lvl"/>
          <dgm:resizeHandles/>
        </dgm:presLayoutVars>
      </dgm:prSet>
      <dgm:spPr/>
    </dgm:pt>
    <dgm:pt modelId="{C4A940A2-1D33-42C4-9413-A70AA0202308}" type="pres">
      <dgm:prSet presAssocID="{5BF7ECED-A41B-4D38-8DB7-C9E40BB7AE86}" presName="hierRoot1" presStyleCnt="0">
        <dgm:presLayoutVars>
          <dgm:hierBranch val="init"/>
        </dgm:presLayoutVars>
      </dgm:prSet>
      <dgm:spPr/>
    </dgm:pt>
    <dgm:pt modelId="{B9D82F8A-BF43-4069-8797-06532C67F69F}" type="pres">
      <dgm:prSet presAssocID="{5BF7ECED-A41B-4D38-8DB7-C9E40BB7AE86}" presName="rootComposite1" presStyleCnt="0"/>
      <dgm:spPr/>
    </dgm:pt>
    <dgm:pt modelId="{2AC76E84-081B-4F6D-9C52-BD8E8B5C9208}" type="pres">
      <dgm:prSet presAssocID="{5BF7ECED-A41B-4D38-8DB7-C9E40BB7AE86}" presName="rootText1" presStyleLbl="node0" presStyleIdx="0" presStyleCnt="1">
        <dgm:presLayoutVars>
          <dgm:chPref val="3"/>
        </dgm:presLayoutVars>
      </dgm:prSet>
      <dgm:spPr/>
    </dgm:pt>
    <dgm:pt modelId="{949DFFE3-0FE1-436D-BBF0-A56D8AA6B08D}" type="pres">
      <dgm:prSet presAssocID="{5BF7ECED-A41B-4D38-8DB7-C9E40BB7AE86}" presName="rootConnector1" presStyleLbl="node1" presStyleIdx="0" presStyleCnt="0"/>
      <dgm:spPr/>
    </dgm:pt>
    <dgm:pt modelId="{9257CBB7-4CE0-4E75-AB9E-2C4E7F34CC0B}" type="pres">
      <dgm:prSet presAssocID="{5BF7ECED-A41B-4D38-8DB7-C9E40BB7AE86}" presName="hierChild2" presStyleCnt="0"/>
      <dgm:spPr/>
    </dgm:pt>
    <dgm:pt modelId="{7D905136-B239-466A-99E7-AC9F94218442}" type="pres">
      <dgm:prSet presAssocID="{5BF7ECED-A41B-4D38-8DB7-C9E40BB7AE86}" presName="hierChild3" presStyleCnt="0"/>
      <dgm:spPr/>
    </dgm:pt>
    <dgm:pt modelId="{508CDEFE-DACA-4B73-BF63-25C5491AF741}" type="pres">
      <dgm:prSet presAssocID="{D9A6B022-4C70-40A3-A1EE-EFA730D66927}" presName="Name111" presStyleLbl="parChTrans1D2" presStyleIdx="0" presStyleCnt="2"/>
      <dgm:spPr/>
    </dgm:pt>
    <dgm:pt modelId="{2E1536DB-8D56-4B0C-9010-2D7780E31CEC}" type="pres">
      <dgm:prSet presAssocID="{3ED9872C-7AF1-4A64-8221-414317A24951}" presName="hierRoot3" presStyleCnt="0">
        <dgm:presLayoutVars>
          <dgm:hierBranch val="init"/>
        </dgm:presLayoutVars>
      </dgm:prSet>
      <dgm:spPr/>
    </dgm:pt>
    <dgm:pt modelId="{0A01A204-B8C3-4C71-BF4E-6FB07B8C4980}" type="pres">
      <dgm:prSet presAssocID="{3ED9872C-7AF1-4A64-8221-414317A24951}" presName="rootComposite3" presStyleCnt="0"/>
      <dgm:spPr/>
    </dgm:pt>
    <dgm:pt modelId="{6B786DFA-D5C3-45FE-B778-1D5D5811DA71}" type="pres">
      <dgm:prSet presAssocID="{3ED9872C-7AF1-4A64-8221-414317A24951}" presName="rootText3" presStyleLbl="asst1" presStyleIdx="0" presStyleCnt="2">
        <dgm:presLayoutVars>
          <dgm:chPref val="3"/>
        </dgm:presLayoutVars>
      </dgm:prSet>
      <dgm:spPr/>
    </dgm:pt>
    <dgm:pt modelId="{783AD3E5-804A-4073-9F63-602F486F9D47}" type="pres">
      <dgm:prSet presAssocID="{3ED9872C-7AF1-4A64-8221-414317A24951}" presName="rootConnector3" presStyleLbl="asst1" presStyleIdx="0" presStyleCnt="2"/>
      <dgm:spPr/>
    </dgm:pt>
    <dgm:pt modelId="{122255F9-18FC-4536-AF21-3DA30D0AB27B}" type="pres">
      <dgm:prSet presAssocID="{3ED9872C-7AF1-4A64-8221-414317A24951}" presName="hierChild6" presStyleCnt="0"/>
      <dgm:spPr/>
    </dgm:pt>
    <dgm:pt modelId="{E4409DAC-1968-4B0F-992A-D176C801CA21}" type="pres">
      <dgm:prSet presAssocID="{3ED9872C-7AF1-4A64-8221-414317A24951}" presName="hierChild7" presStyleCnt="0"/>
      <dgm:spPr/>
    </dgm:pt>
    <dgm:pt modelId="{B13924A1-8B51-4D3E-9794-928230A4B0DF}" type="pres">
      <dgm:prSet presAssocID="{165B714F-FADD-44F2-9064-3BB61F5A45F7}" presName="Name111" presStyleLbl="parChTrans1D2" presStyleIdx="1" presStyleCnt="2"/>
      <dgm:spPr/>
    </dgm:pt>
    <dgm:pt modelId="{691CDDF7-D3D3-4E86-BDCD-2FC52A0B8E32}" type="pres">
      <dgm:prSet presAssocID="{9DBA8C2F-1B61-458D-B64F-C0EFAA4BBACD}" presName="hierRoot3" presStyleCnt="0">
        <dgm:presLayoutVars>
          <dgm:hierBranch val="init"/>
        </dgm:presLayoutVars>
      </dgm:prSet>
      <dgm:spPr/>
    </dgm:pt>
    <dgm:pt modelId="{F218EE1E-24DA-42B2-A7F0-4C587F50EA73}" type="pres">
      <dgm:prSet presAssocID="{9DBA8C2F-1B61-458D-B64F-C0EFAA4BBACD}" presName="rootComposite3" presStyleCnt="0"/>
      <dgm:spPr/>
    </dgm:pt>
    <dgm:pt modelId="{44CAD681-F7A7-4A2D-9B0F-E34B47A54637}" type="pres">
      <dgm:prSet presAssocID="{9DBA8C2F-1B61-458D-B64F-C0EFAA4BBACD}" presName="rootText3" presStyleLbl="asst1" presStyleIdx="1" presStyleCnt="2">
        <dgm:presLayoutVars>
          <dgm:chPref val="3"/>
        </dgm:presLayoutVars>
      </dgm:prSet>
      <dgm:spPr/>
    </dgm:pt>
    <dgm:pt modelId="{5C1FDA2C-1D08-438B-9564-64C0C63C90EA}" type="pres">
      <dgm:prSet presAssocID="{9DBA8C2F-1B61-458D-B64F-C0EFAA4BBACD}" presName="rootConnector3" presStyleLbl="asst1" presStyleIdx="1" presStyleCnt="2"/>
      <dgm:spPr/>
    </dgm:pt>
    <dgm:pt modelId="{DE9E207B-56B5-4F51-9590-1EE58BAB6ED3}" type="pres">
      <dgm:prSet presAssocID="{9DBA8C2F-1B61-458D-B64F-C0EFAA4BBACD}" presName="hierChild6" presStyleCnt="0"/>
      <dgm:spPr/>
    </dgm:pt>
    <dgm:pt modelId="{93B9A78B-D3BF-4AC0-8402-B6679D906685}" type="pres">
      <dgm:prSet presAssocID="{9DBA8C2F-1B61-458D-B64F-C0EFAA4BBACD}" presName="hierChild7" presStyleCnt="0"/>
      <dgm:spPr/>
    </dgm:pt>
  </dgm:ptLst>
  <dgm:cxnLst>
    <dgm:cxn modelId="{4FB8B408-B347-4167-AD50-7685B309650C}" type="presOf" srcId="{9DBA8C2F-1B61-458D-B64F-C0EFAA4BBACD}" destId="{44CAD681-F7A7-4A2D-9B0F-E34B47A54637}" srcOrd="0" destOrd="0" presId="urn:microsoft.com/office/officeart/2005/8/layout/orgChart1"/>
    <dgm:cxn modelId="{ED00240D-C256-4356-A7A1-92742D9833A1}" type="presOf" srcId="{165B714F-FADD-44F2-9064-3BB61F5A45F7}" destId="{B13924A1-8B51-4D3E-9794-928230A4B0DF}" srcOrd="0" destOrd="0" presId="urn:microsoft.com/office/officeart/2005/8/layout/orgChart1"/>
    <dgm:cxn modelId="{438E4F33-4CA5-4052-A3E4-E6E48173C482}" type="presOf" srcId="{687E12FB-117D-4C1F-AEB7-2EA4E82FFD38}" destId="{0F845833-8FB9-4C52-982C-82A6AE3784BB}" srcOrd="0" destOrd="0" presId="urn:microsoft.com/office/officeart/2005/8/layout/orgChart1"/>
    <dgm:cxn modelId="{6AC7336F-3E40-414D-BE8E-98471F4DCF65}" type="presOf" srcId="{5BF7ECED-A41B-4D38-8DB7-C9E40BB7AE86}" destId="{949DFFE3-0FE1-436D-BBF0-A56D8AA6B08D}" srcOrd="1" destOrd="0" presId="urn:microsoft.com/office/officeart/2005/8/layout/orgChart1"/>
    <dgm:cxn modelId="{6287D950-C12E-449D-9DD5-72E728166414}" type="presOf" srcId="{5BF7ECED-A41B-4D38-8DB7-C9E40BB7AE86}" destId="{2AC76E84-081B-4F6D-9C52-BD8E8B5C9208}" srcOrd="0" destOrd="0" presId="urn:microsoft.com/office/officeart/2005/8/layout/orgChart1"/>
    <dgm:cxn modelId="{96218273-0D85-42D9-B9BE-E8E49447FE42}" srcId="{687E12FB-117D-4C1F-AEB7-2EA4E82FFD38}" destId="{5BF7ECED-A41B-4D38-8DB7-C9E40BB7AE86}" srcOrd="0" destOrd="0" parTransId="{CB3CDE7E-A794-4B51-99D9-D98BF0F0BB77}" sibTransId="{96C4FC71-9452-41FF-BE61-5A1B6F65793E}"/>
    <dgm:cxn modelId="{FAF2EB79-03BE-4D1A-AEA9-A245034347EC}" type="presOf" srcId="{3ED9872C-7AF1-4A64-8221-414317A24951}" destId="{6B786DFA-D5C3-45FE-B778-1D5D5811DA71}" srcOrd="0" destOrd="0" presId="urn:microsoft.com/office/officeart/2005/8/layout/orgChart1"/>
    <dgm:cxn modelId="{089EB6A2-B39B-4625-864A-35201D4F98D5}" type="presOf" srcId="{D9A6B022-4C70-40A3-A1EE-EFA730D66927}" destId="{508CDEFE-DACA-4B73-BF63-25C5491AF741}" srcOrd="0" destOrd="0" presId="urn:microsoft.com/office/officeart/2005/8/layout/orgChart1"/>
    <dgm:cxn modelId="{0C92B3B4-5C1D-4A17-9E6A-B9438C7EEFFA}" type="presOf" srcId="{3ED9872C-7AF1-4A64-8221-414317A24951}" destId="{783AD3E5-804A-4073-9F63-602F486F9D47}" srcOrd="1" destOrd="0" presId="urn:microsoft.com/office/officeart/2005/8/layout/orgChart1"/>
    <dgm:cxn modelId="{455985CB-7D3D-4137-A4E6-F02EF509D0E8}" type="presOf" srcId="{9DBA8C2F-1B61-458D-B64F-C0EFAA4BBACD}" destId="{5C1FDA2C-1D08-438B-9564-64C0C63C90EA}" srcOrd="1" destOrd="0" presId="urn:microsoft.com/office/officeart/2005/8/layout/orgChart1"/>
    <dgm:cxn modelId="{DCCCABCD-0CE9-4065-AA12-FFEE788996D1}" srcId="{5BF7ECED-A41B-4D38-8DB7-C9E40BB7AE86}" destId="{3ED9872C-7AF1-4A64-8221-414317A24951}" srcOrd="0" destOrd="0" parTransId="{D9A6B022-4C70-40A3-A1EE-EFA730D66927}" sibTransId="{3832BFAB-CA48-42D4-8BB0-211830E0DD57}"/>
    <dgm:cxn modelId="{66EB72D9-6ECD-43E2-A1DC-49DCB085CEAC}" srcId="{5BF7ECED-A41B-4D38-8DB7-C9E40BB7AE86}" destId="{9DBA8C2F-1B61-458D-B64F-C0EFAA4BBACD}" srcOrd="1" destOrd="0" parTransId="{165B714F-FADD-44F2-9064-3BB61F5A45F7}" sibTransId="{F080EA36-189C-4A91-88FD-8E701EA50DC3}"/>
    <dgm:cxn modelId="{37F3AD17-3C61-429F-AE71-4613DBC5600E}" type="presParOf" srcId="{0F845833-8FB9-4C52-982C-82A6AE3784BB}" destId="{C4A940A2-1D33-42C4-9413-A70AA0202308}" srcOrd="0" destOrd="0" presId="urn:microsoft.com/office/officeart/2005/8/layout/orgChart1"/>
    <dgm:cxn modelId="{7552CA6D-5113-4462-8CA4-3C1D1CEF0BA5}" type="presParOf" srcId="{C4A940A2-1D33-42C4-9413-A70AA0202308}" destId="{B9D82F8A-BF43-4069-8797-06532C67F69F}" srcOrd="0" destOrd="0" presId="urn:microsoft.com/office/officeart/2005/8/layout/orgChart1"/>
    <dgm:cxn modelId="{DC7593EF-2965-4743-A61C-A467DD5A84EF}" type="presParOf" srcId="{B9D82F8A-BF43-4069-8797-06532C67F69F}" destId="{2AC76E84-081B-4F6D-9C52-BD8E8B5C9208}" srcOrd="0" destOrd="0" presId="urn:microsoft.com/office/officeart/2005/8/layout/orgChart1"/>
    <dgm:cxn modelId="{3CE47508-F631-45B7-8854-A0469580026A}" type="presParOf" srcId="{B9D82F8A-BF43-4069-8797-06532C67F69F}" destId="{949DFFE3-0FE1-436D-BBF0-A56D8AA6B08D}" srcOrd="1" destOrd="0" presId="urn:microsoft.com/office/officeart/2005/8/layout/orgChart1"/>
    <dgm:cxn modelId="{B5230C93-A464-4128-BA88-3CCDEC6B7499}" type="presParOf" srcId="{C4A940A2-1D33-42C4-9413-A70AA0202308}" destId="{9257CBB7-4CE0-4E75-AB9E-2C4E7F34CC0B}" srcOrd="1" destOrd="0" presId="urn:microsoft.com/office/officeart/2005/8/layout/orgChart1"/>
    <dgm:cxn modelId="{474CCFE2-92E9-4D4F-9635-24E10A5AB8A3}" type="presParOf" srcId="{C4A940A2-1D33-42C4-9413-A70AA0202308}" destId="{7D905136-B239-466A-99E7-AC9F94218442}" srcOrd="2" destOrd="0" presId="urn:microsoft.com/office/officeart/2005/8/layout/orgChart1"/>
    <dgm:cxn modelId="{EB12068E-5D6A-47ED-B061-A66DC3B3CBF9}" type="presParOf" srcId="{7D905136-B239-466A-99E7-AC9F94218442}" destId="{508CDEFE-DACA-4B73-BF63-25C5491AF741}" srcOrd="0" destOrd="0" presId="urn:microsoft.com/office/officeart/2005/8/layout/orgChart1"/>
    <dgm:cxn modelId="{A31DAFD5-80C8-478A-8FF7-F2186F024FE1}" type="presParOf" srcId="{7D905136-B239-466A-99E7-AC9F94218442}" destId="{2E1536DB-8D56-4B0C-9010-2D7780E31CEC}" srcOrd="1" destOrd="0" presId="urn:microsoft.com/office/officeart/2005/8/layout/orgChart1"/>
    <dgm:cxn modelId="{432476B3-5013-4FA3-A013-C14874EB7669}" type="presParOf" srcId="{2E1536DB-8D56-4B0C-9010-2D7780E31CEC}" destId="{0A01A204-B8C3-4C71-BF4E-6FB07B8C4980}" srcOrd="0" destOrd="0" presId="urn:microsoft.com/office/officeart/2005/8/layout/orgChart1"/>
    <dgm:cxn modelId="{2F6B9CCD-F89F-4EAA-AD38-960E33B209E7}" type="presParOf" srcId="{0A01A204-B8C3-4C71-BF4E-6FB07B8C4980}" destId="{6B786DFA-D5C3-45FE-B778-1D5D5811DA71}" srcOrd="0" destOrd="0" presId="urn:microsoft.com/office/officeart/2005/8/layout/orgChart1"/>
    <dgm:cxn modelId="{06EBAADB-6C90-431E-BAE1-8403714E5AC2}" type="presParOf" srcId="{0A01A204-B8C3-4C71-BF4E-6FB07B8C4980}" destId="{783AD3E5-804A-4073-9F63-602F486F9D47}" srcOrd="1" destOrd="0" presId="urn:microsoft.com/office/officeart/2005/8/layout/orgChart1"/>
    <dgm:cxn modelId="{F99F69E5-F72D-4897-B84C-0B1D3239D547}" type="presParOf" srcId="{2E1536DB-8D56-4B0C-9010-2D7780E31CEC}" destId="{122255F9-18FC-4536-AF21-3DA30D0AB27B}" srcOrd="1" destOrd="0" presId="urn:microsoft.com/office/officeart/2005/8/layout/orgChart1"/>
    <dgm:cxn modelId="{4FC809B9-BA43-448D-B838-0C7FF37B6760}" type="presParOf" srcId="{2E1536DB-8D56-4B0C-9010-2D7780E31CEC}" destId="{E4409DAC-1968-4B0F-992A-D176C801CA21}" srcOrd="2" destOrd="0" presId="urn:microsoft.com/office/officeart/2005/8/layout/orgChart1"/>
    <dgm:cxn modelId="{E4892820-E7A1-487C-94F2-328E3FC76D04}" type="presParOf" srcId="{7D905136-B239-466A-99E7-AC9F94218442}" destId="{B13924A1-8B51-4D3E-9794-928230A4B0DF}" srcOrd="2" destOrd="0" presId="urn:microsoft.com/office/officeart/2005/8/layout/orgChart1"/>
    <dgm:cxn modelId="{27118813-B7AC-48AA-AAE9-9A31E1C6B63B}" type="presParOf" srcId="{7D905136-B239-466A-99E7-AC9F94218442}" destId="{691CDDF7-D3D3-4E86-BDCD-2FC52A0B8E32}" srcOrd="3" destOrd="0" presId="urn:microsoft.com/office/officeart/2005/8/layout/orgChart1"/>
    <dgm:cxn modelId="{B15992B8-A7CA-45DA-BC2E-8A99E2DC5690}" type="presParOf" srcId="{691CDDF7-D3D3-4E86-BDCD-2FC52A0B8E32}" destId="{F218EE1E-24DA-42B2-A7F0-4C587F50EA73}" srcOrd="0" destOrd="0" presId="urn:microsoft.com/office/officeart/2005/8/layout/orgChart1"/>
    <dgm:cxn modelId="{6310A977-1F68-4764-8541-DD1D957FCC51}" type="presParOf" srcId="{F218EE1E-24DA-42B2-A7F0-4C587F50EA73}" destId="{44CAD681-F7A7-4A2D-9B0F-E34B47A54637}" srcOrd="0" destOrd="0" presId="urn:microsoft.com/office/officeart/2005/8/layout/orgChart1"/>
    <dgm:cxn modelId="{B5664465-CCF9-42DE-BA85-76C84B7EF7FD}" type="presParOf" srcId="{F218EE1E-24DA-42B2-A7F0-4C587F50EA73}" destId="{5C1FDA2C-1D08-438B-9564-64C0C63C90EA}" srcOrd="1" destOrd="0" presId="urn:microsoft.com/office/officeart/2005/8/layout/orgChart1"/>
    <dgm:cxn modelId="{8F8D856B-E4C4-438F-A98D-8DFC859E4CD2}" type="presParOf" srcId="{691CDDF7-D3D3-4E86-BDCD-2FC52A0B8E32}" destId="{DE9E207B-56B5-4F51-9590-1EE58BAB6ED3}" srcOrd="1" destOrd="0" presId="urn:microsoft.com/office/officeart/2005/8/layout/orgChart1"/>
    <dgm:cxn modelId="{FE55B32F-5C22-46AF-9BDE-AF2F939170E6}" type="presParOf" srcId="{691CDDF7-D3D3-4E86-BDCD-2FC52A0B8E32}" destId="{93B9A78B-D3BF-4AC0-8402-B6679D90668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82E79-7732-4791-9B7E-943747C66963}">
      <dsp:nvSpPr>
        <dsp:cNvPr id="0" name=""/>
        <dsp:cNvSpPr/>
      </dsp:nvSpPr>
      <dsp:spPr>
        <a:xfrm>
          <a:off x="307011" y="-4149"/>
          <a:ext cx="3424577" cy="3424577"/>
        </a:xfrm>
        <a:prstGeom prst="circularArrow">
          <a:avLst>
            <a:gd name="adj1" fmla="val 5274"/>
            <a:gd name="adj2" fmla="val 312630"/>
            <a:gd name="adj3" fmla="val 14332452"/>
            <a:gd name="adj4" fmla="val 1706622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C0843B-B41C-4525-BC63-9092148A149B}">
      <dsp:nvSpPr>
        <dsp:cNvPr id="0" name=""/>
        <dsp:cNvSpPr/>
      </dsp:nvSpPr>
      <dsp:spPr>
        <a:xfrm>
          <a:off x="1407002" y="180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High housing costs strain budgets</a:t>
          </a:r>
          <a:endParaRPr lang="en-US" sz="700" kern="1200"/>
        </a:p>
      </dsp:txBody>
      <dsp:txXfrm>
        <a:off x="1436892" y="31696"/>
        <a:ext cx="1164815" cy="552517"/>
      </dsp:txXfrm>
    </dsp:sp>
    <dsp:sp modelId="{73162EFB-0942-4335-95AA-B9EBE7865F4A}">
      <dsp:nvSpPr>
        <dsp:cNvPr id="0" name=""/>
        <dsp:cNvSpPr/>
      </dsp:nvSpPr>
      <dsp:spPr>
        <a:xfrm>
          <a:off x="2610155"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reduce spending on flexible budget items to maintain housing (food, medical costs)</a:t>
          </a:r>
          <a:endParaRPr lang="en-US" sz="700" kern="1200"/>
        </a:p>
      </dsp:txBody>
      <dsp:txXfrm>
        <a:off x="2640045" y="726336"/>
        <a:ext cx="1164815" cy="552517"/>
      </dsp:txXfrm>
    </dsp:sp>
    <dsp:sp modelId="{F4957DE7-30A6-4CAE-82C4-89A9DB104879}">
      <dsp:nvSpPr>
        <dsp:cNvPr id="0" name=""/>
        <dsp:cNvSpPr/>
      </dsp:nvSpPr>
      <dsp:spPr>
        <a:xfrm>
          <a:off x="2610155"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move to "super commuter locations"</a:t>
          </a:r>
          <a:endParaRPr lang="en-US" sz="700" kern="1200"/>
        </a:p>
      </dsp:txBody>
      <dsp:txXfrm>
        <a:off x="2640045" y="2115617"/>
        <a:ext cx="1164815" cy="552517"/>
      </dsp:txXfrm>
    </dsp:sp>
    <dsp:sp modelId="{F039E92C-DA0F-4F16-A1EE-E97A69032734}">
      <dsp:nvSpPr>
        <dsp:cNvPr id="0" name=""/>
        <dsp:cNvSpPr/>
      </dsp:nvSpPr>
      <dsp:spPr>
        <a:xfrm>
          <a:off x="1407002" y="2780368"/>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move to flood plan or other climate vulnerable locations</a:t>
          </a:r>
          <a:endParaRPr lang="en-US" sz="700" kern="1200"/>
        </a:p>
      </dsp:txBody>
      <dsp:txXfrm>
        <a:off x="1436892" y="2810258"/>
        <a:ext cx="1164815" cy="552517"/>
      </dsp:txXfrm>
    </dsp:sp>
    <dsp:sp modelId="{B7990226-A585-403D-8472-3C20CC3F32DD}">
      <dsp:nvSpPr>
        <dsp:cNvPr id="0" name=""/>
        <dsp:cNvSpPr/>
      </dsp:nvSpPr>
      <dsp:spPr>
        <a:xfrm>
          <a:off x="203849"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Climate impacts disproportionately impact low income families or moderate income BIPOC families </a:t>
          </a:r>
          <a:endParaRPr lang="en-US" sz="700" kern="1200"/>
        </a:p>
      </dsp:txBody>
      <dsp:txXfrm>
        <a:off x="233739" y="2115617"/>
        <a:ext cx="1164815" cy="552517"/>
      </dsp:txXfrm>
    </dsp:sp>
    <dsp:sp modelId="{D68ECDE3-26C2-4327-A776-8F11A2E8504D}">
      <dsp:nvSpPr>
        <dsp:cNvPr id="0" name=""/>
        <dsp:cNvSpPr/>
      </dsp:nvSpPr>
      <dsp:spPr>
        <a:xfrm>
          <a:off x="203849"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COVID-19, wildfires, flooding interrupt work and income</a:t>
          </a:r>
        </a:p>
      </dsp:txBody>
      <dsp:txXfrm>
        <a:off x="233739" y="726336"/>
        <a:ext cx="1164815" cy="552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4B123-46CA-424C-BDF1-FA8C85C807CA}">
      <dsp:nvSpPr>
        <dsp:cNvPr id="0" name=""/>
        <dsp:cNvSpPr/>
      </dsp:nvSpPr>
      <dsp:spPr>
        <a:xfrm>
          <a:off x="3155" y="161381"/>
          <a:ext cx="1120080" cy="11200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rPr>
            <a:t>Housing Affordability</a:t>
          </a:r>
          <a:endParaRPr lang="en-US" sz="1100" kern="1200"/>
        </a:p>
      </dsp:txBody>
      <dsp:txXfrm>
        <a:off x="167187" y="325413"/>
        <a:ext cx="792016" cy="792016"/>
      </dsp:txXfrm>
    </dsp:sp>
    <dsp:sp modelId="{E1825E7E-E664-45DA-8A0F-16BFF193C6EB}">
      <dsp:nvSpPr>
        <dsp:cNvPr id="0" name=""/>
        <dsp:cNvSpPr/>
      </dsp:nvSpPr>
      <dsp:spPr>
        <a:xfrm>
          <a:off x="238372" y="1372412"/>
          <a:ext cx="649646" cy="64964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24483" y="1620837"/>
        <a:ext cx="477424" cy="152796"/>
      </dsp:txXfrm>
    </dsp:sp>
    <dsp:sp modelId="{636EB425-2C9D-4BDF-AF19-903FEF9F5C7F}">
      <dsp:nvSpPr>
        <dsp:cNvPr id="0" name=""/>
        <dsp:cNvSpPr/>
      </dsp:nvSpPr>
      <dsp:spPr>
        <a:xfrm>
          <a:off x="3155" y="2113009"/>
          <a:ext cx="1120080" cy="11200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Calibri"/>
            </a:rPr>
            <a:t>Equity In Government Emergency Response</a:t>
          </a:r>
          <a:endParaRPr lang="en-US" sz="1100" kern="1200"/>
        </a:p>
      </dsp:txBody>
      <dsp:txXfrm>
        <a:off x="167187" y="2277041"/>
        <a:ext cx="792016" cy="792016"/>
      </dsp:txXfrm>
    </dsp:sp>
    <dsp:sp modelId="{81CA6673-A79C-4113-B835-D9D9BAB9A7B5}">
      <dsp:nvSpPr>
        <dsp:cNvPr id="0" name=""/>
        <dsp:cNvSpPr/>
      </dsp:nvSpPr>
      <dsp:spPr>
        <a:xfrm>
          <a:off x="1291247" y="1488901"/>
          <a:ext cx="356185" cy="4166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291247" y="1572235"/>
        <a:ext cx="249330" cy="250001"/>
      </dsp:txXfrm>
    </dsp:sp>
    <dsp:sp modelId="{F2B1DF2D-AF3D-4EEC-9E0A-F73247697E59}">
      <dsp:nvSpPr>
        <dsp:cNvPr id="0" name=""/>
        <dsp:cNvSpPr/>
      </dsp:nvSpPr>
      <dsp:spPr>
        <a:xfrm>
          <a:off x="1795283" y="577155"/>
          <a:ext cx="2240160" cy="224016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a:rPr>
            <a:t>Reduced Impact of Climate and Health Disasters on Family Income and Health</a:t>
          </a:r>
          <a:endParaRPr lang="en-US" sz="1800" kern="1200"/>
        </a:p>
      </dsp:txBody>
      <dsp:txXfrm>
        <a:off x="2123347" y="905219"/>
        <a:ext cx="1584032" cy="15840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82E79-7732-4791-9B7E-943747C66963}">
      <dsp:nvSpPr>
        <dsp:cNvPr id="0" name=""/>
        <dsp:cNvSpPr/>
      </dsp:nvSpPr>
      <dsp:spPr>
        <a:xfrm>
          <a:off x="307011" y="-4149"/>
          <a:ext cx="3424577" cy="3424577"/>
        </a:xfrm>
        <a:prstGeom prst="circularArrow">
          <a:avLst>
            <a:gd name="adj1" fmla="val 5274"/>
            <a:gd name="adj2" fmla="val 312630"/>
            <a:gd name="adj3" fmla="val 14332452"/>
            <a:gd name="adj4" fmla="val 1706622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C0843B-B41C-4525-BC63-9092148A149B}">
      <dsp:nvSpPr>
        <dsp:cNvPr id="0" name=""/>
        <dsp:cNvSpPr/>
      </dsp:nvSpPr>
      <dsp:spPr>
        <a:xfrm>
          <a:off x="1407002" y="180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High housing costs strain budgets</a:t>
          </a:r>
          <a:endParaRPr lang="en-US" sz="700" kern="1200"/>
        </a:p>
      </dsp:txBody>
      <dsp:txXfrm>
        <a:off x="1436892" y="31696"/>
        <a:ext cx="1164815" cy="552517"/>
      </dsp:txXfrm>
    </dsp:sp>
    <dsp:sp modelId="{73162EFB-0942-4335-95AA-B9EBE7865F4A}">
      <dsp:nvSpPr>
        <dsp:cNvPr id="0" name=""/>
        <dsp:cNvSpPr/>
      </dsp:nvSpPr>
      <dsp:spPr>
        <a:xfrm>
          <a:off x="2610155"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reduce spending on flexible budget items to maintain housing (food, medical costs)</a:t>
          </a:r>
          <a:endParaRPr lang="en-US" sz="700" kern="1200"/>
        </a:p>
      </dsp:txBody>
      <dsp:txXfrm>
        <a:off x="2640045" y="726336"/>
        <a:ext cx="1164815" cy="552517"/>
      </dsp:txXfrm>
    </dsp:sp>
    <dsp:sp modelId="{F4957DE7-30A6-4CAE-82C4-89A9DB104879}">
      <dsp:nvSpPr>
        <dsp:cNvPr id="0" name=""/>
        <dsp:cNvSpPr/>
      </dsp:nvSpPr>
      <dsp:spPr>
        <a:xfrm>
          <a:off x="2610155"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move to "super commuter locations"</a:t>
          </a:r>
          <a:endParaRPr lang="en-US" sz="700" kern="1200"/>
        </a:p>
      </dsp:txBody>
      <dsp:txXfrm>
        <a:off x="2640045" y="2115617"/>
        <a:ext cx="1164815" cy="552517"/>
      </dsp:txXfrm>
    </dsp:sp>
    <dsp:sp modelId="{F039E92C-DA0F-4F16-A1EE-E97A69032734}">
      <dsp:nvSpPr>
        <dsp:cNvPr id="0" name=""/>
        <dsp:cNvSpPr/>
      </dsp:nvSpPr>
      <dsp:spPr>
        <a:xfrm>
          <a:off x="1407002" y="2780368"/>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move to flood plan or other climate vulnerable locations</a:t>
          </a:r>
          <a:endParaRPr lang="en-US" sz="700" kern="1200"/>
        </a:p>
      </dsp:txBody>
      <dsp:txXfrm>
        <a:off x="1436892" y="2810258"/>
        <a:ext cx="1164815" cy="552517"/>
      </dsp:txXfrm>
    </dsp:sp>
    <dsp:sp modelId="{B7990226-A585-403D-8472-3C20CC3F32DD}">
      <dsp:nvSpPr>
        <dsp:cNvPr id="0" name=""/>
        <dsp:cNvSpPr/>
      </dsp:nvSpPr>
      <dsp:spPr>
        <a:xfrm>
          <a:off x="203849"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Climate impacts disproportionately impact low income families or moderate income BIPOC families </a:t>
          </a:r>
          <a:endParaRPr lang="en-US" sz="700" kern="1200"/>
        </a:p>
      </dsp:txBody>
      <dsp:txXfrm>
        <a:off x="233739" y="2115617"/>
        <a:ext cx="1164815" cy="552517"/>
      </dsp:txXfrm>
    </dsp:sp>
    <dsp:sp modelId="{D68ECDE3-26C2-4327-A776-8F11A2E8504D}">
      <dsp:nvSpPr>
        <dsp:cNvPr id="0" name=""/>
        <dsp:cNvSpPr/>
      </dsp:nvSpPr>
      <dsp:spPr>
        <a:xfrm>
          <a:off x="203849"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COVID-19, wildfires, flooding interrupt work and income</a:t>
          </a:r>
        </a:p>
      </dsp:txBody>
      <dsp:txXfrm>
        <a:off x="233739" y="726336"/>
        <a:ext cx="1164815" cy="552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82E79-7732-4791-9B7E-943747C66963}">
      <dsp:nvSpPr>
        <dsp:cNvPr id="0" name=""/>
        <dsp:cNvSpPr/>
      </dsp:nvSpPr>
      <dsp:spPr>
        <a:xfrm>
          <a:off x="307011" y="-4149"/>
          <a:ext cx="3424577" cy="3424577"/>
        </a:xfrm>
        <a:prstGeom prst="circularArrow">
          <a:avLst>
            <a:gd name="adj1" fmla="val 5274"/>
            <a:gd name="adj2" fmla="val 312630"/>
            <a:gd name="adj3" fmla="val 14332452"/>
            <a:gd name="adj4" fmla="val 17066228"/>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C0843B-B41C-4525-BC63-9092148A149B}">
      <dsp:nvSpPr>
        <dsp:cNvPr id="0" name=""/>
        <dsp:cNvSpPr/>
      </dsp:nvSpPr>
      <dsp:spPr>
        <a:xfrm>
          <a:off x="1407002" y="180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Housing costs fit family budgets</a:t>
          </a:r>
          <a:endParaRPr lang="en-US" sz="700" kern="1200"/>
        </a:p>
      </dsp:txBody>
      <dsp:txXfrm>
        <a:off x="1436892" y="31696"/>
        <a:ext cx="1164815" cy="552517"/>
      </dsp:txXfrm>
    </dsp:sp>
    <dsp:sp modelId="{73162EFB-0942-4335-95AA-B9EBE7865F4A}">
      <dsp:nvSpPr>
        <dsp:cNvPr id="0" name=""/>
        <dsp:cNvSpPr/>
      </dsp:nvSpPr>
      <dsp:spPr>
        <a:xfrm>
          <a:off x="2610155"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spend on child care, enrichment, health, and food</a:t>
          </a:r>
          <a:endParaRPr lang="en-US" sz="700" kern="1200"/>
        </a:p>
      </dsp:txBody>
      <dsp:txXfrm>
        <a:off x="2640045" y="726336"/>
        <a:ext cx="1164815" cy="552517"/>
      </dsp:txXfrm>
    </dsp:sp>
    <dsp:sp modelId="{F4957DE7-30A6-4CAE-82C4-89A9DB104879}">
      <dsp:nvSpPr>
        <dsp:cNvPr id="0" name=""/>
        <dsp:cNvSpPr/>
      </dsp:nvSpPr>
      <dsp:spPr>
        <a:xfrm>
          <a:off x="2610155"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Families live in communities close to friends, extended family, and work</a:t>
          </a:r>
          <a:endParaRPr lang="en-US" sz="700" kern="1200"/>
        </a:p>
      </dsp:txBody>
      <dsp:txXfrm>
        <a:off x="2640045" y="2115617"/>
        <a:ext cx="1164815" cy="552517"/>
      </dsp:txXfrm>
    </dsp:sp>
    <dsp:sp modelId="{F039E92C-DA0F-4F16-A1EE-E97A69032734}">
      <dsp:nvSpPr>
        <dsp:cNvPr id="0" name=""/>
        <dsp:cNvSpPr/>
      </dsp:nvSpPr>
      <dsp:spPr>
        <a:xfrm>
          <a:off x="1407002" y="2780368"/>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Housing suffering from sea level rise or wildfire impacts are mitigated or shifted</a:t>
          </a:r>
          <a:endParaRPr lang="en-US" sz="700" kern="1200"/>
        </a:p>
      </dsp:txBody>
      <dsp:txXfrm>
        <a:off x="1436892" y="2810258"/>
        <a:ext cx="1164815" cy="552517"/>
      </dsp:txXfrm>
    </dsp:sp>
    <dsp:sp modelId="{B7990226-A585-403D-8472-3C20CC3F32DD}">
      <dsp:nvSpPr>
        <dsp:cNvPr id="0" name=""/>
        <dsp:cNvSpPr/>
      </dsp:nvSpPr>
      <dsp:spPr>
        <a:xfrm>
          <a:off x="203849" y="2085727"/>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Climate impacts burdens reduced for moderate income BIPOC families </a:t>
          </a:r>
          <a:endParaRPr lang="en-US" sz="700" kern="1200"/>
        </a:p>
      </dsp:txBody>
      <dsp:txXfrm>
        <a:off x="233739" y="2115617"/>
        <a:ext cx="1164815" cy="552517"/>
      </dsp:txXfrm>
    </dsp:sp>
    <dsp:sp modelId="{D68ECDE3-26C2-4327-A776-8F11A2E8504D}">
      <dsp:nvSpPr>
        <dsp:cNvPr id="0" name=""/>
        <dsp:cNvSpPr/>
      </dsp:nvSpPr>
      <dsp:spPr>
        <a:xfrm>
          <a:off x="203849" y="696446"/>
          <a:ext cx="1224595" cy="6122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latin typeface="Calibri"/>
            </a:rPr>
            <a:t>COVID-19, wildfires, flooding response standards prioritize equity for hourly workers, low income and others</a:t>
          </a:r>
        </a:p>
      </dsp:txBody>
      <dsp:txXfrm>
        <a:off x="233739" y="726336"/>
        <a:ext cx="1164815" cy="5525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924A1-8B51-4D3E-9794-928230A4B0DF}">
      <dsp:nvSpPr>
        <dsp:cNvPr id="0" name=""/>
        <dsp:cNvSpPr/>
      </dsp:nvSpPr>
      <dsp:spPr>
        <a:xfrm>
          <a:off x="3732212" y="1708796"/>
          <a:ext cx="354473" cy="1552932"/>
        </a:xfrm>
        <a:custGeom>
          <a:avLst/>
          <a:gdLst/>
          <a:ahLst/>
          <a:cxnLst/>
          <a:rect l="0" t="0" r="0" b="0"/>
          <a:pathLst>
            <a:path>
              <a:moveTo>
                <a:pt x="0" y="0"/>
              </a:moveTo>
              <a:lnTo>
                <a:pt x="0" y="1552932"/>
              </a:lnTo>
              <a:lnTo>
                <a:pt x="354473" y="1552932"/>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8CDEFE-DACA-4B73-BF63-25C5491AF741}">
      <dsp:nvSpPr>
        <dsp:cNvPr id="0" name=""/>
        <dsp:cNvSpPr/>
      </dsp:nvSpPr>
      <dsp:spPr>
        <a:xfrm>
          <a:off x="3377738" y="1708796"/>
          <a:ext cx="354473" cy="1552932"/>
        </a:xfrm>
        <a:custGeom>
          <a:avLst/>
          <a:gdLst/>
          <a:ahLst/>
          <a:cxnLst/>
          <a:rect l="0" t="0" r="0" b="0"/>
          <a:pathLst>
            <a:path>
              <a:moveTo>
                <a:pt x="354473" y="0"/>
              </a:moveTo>
              <a:lnTo>
                <a:pt x="354473" y="1552932"/>
              </a:lnTo>
              <a:lnTo>
                <a:pt x="0" y="1552932"/>
              </a:lnTo>
            </a:path>
          </a:pathLst>
        </a:custGeom>
        <a:noFill/>
        <a:ln w="25400" cap="flat" cmpd="sng" algn="ctr">
          <a:solidFill>
            <a:schemeClr val="accent4">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C76E84-081B-4F6D-9C52-BD8E8B5C9208}">
      <dsp:nvSpPr>
        <dsp:cNvPr id="0" name=""/>
        <dsp:cNvSpPr/>
      </dsp:nvSpPr>
      <dsp:spPr>
        <a:xfrm>
          <a:off x="2044242" y="20827"/>
          <a:ext cx="3375939" cy="1687969"/>
        </a:xfrm>
        <a:prstGeom prst="rect">
          <a:avLst/>
        </a:prstGeom>
        <a:solidFill>
          <a:schemeClr val="accent4">
            <a:shade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Non-profit organization (CLT) buys land</a:t>
          </a:r>
        </a:p>
      </dsp:txBody>
      <dsp:txXfrm>
        <a:off x="2044242" y="20827"/>
        <a:ext cx="3375939" cy="1687969"/>
      </dsp:txXfrm>
    </dsp:sp>
    <dsp:sp modelId="{6B786DFA-D5C3-45FE-B778-1D5D5811DA71}">
      <dsp:nvSpPr>
        <dsp:cNvPr id="0" name=""/>
        <dsp:cNvSpPr/>
      </dsp:nvSpPr>
      <dsp:spPr>
        <a:xfrm>
          <a:off x="1799" y="2417744"/>
          <a:ext cx="3375939" cy="1687969"/>
        </a:xfrm>
        <a:prstGeom prst="rect">
          <a:avLst/>
        </a:prstGeom>
        <a:solidFill>
          <a:schemeClr val="accent4">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Sells the residence(s) on the land for low price</a:t>
          </a:r>
        </a:p>
      </dsp:txBody>
      <dsp:txXfrm>
        <a:off x="1799" y="2417744"/>
        <a:ext cx="3375939" cy="1687969"/>
      </dsp:txXfrm>
    </dsp:sp>
    <dsp:sp modelId="{44CAD681-F7A7-4A2D-9B0F-E34B47A54637}">
      <dsp:nvSpPr>
        <dsp:cNvPr id="0" name=""/>
        <dsp:cNvSpPr/>
      </dsp:nvSpPr>
      <dsp:spPr>
        <a:xfrm>
          <a:off x="4086686" y="2417744"/>
          <a:ext cx="3375939" cy="1687969"/>
        </a:xfrm>
        <a:prstGeom prst="rect">
          <a:avLst/>
        </a:prstGeom>
        <a:solidFill>
          <a:schemeClr val="accent4">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Keeps ownership of land, long-term lease to residents</a:t>
          </a:r>
        </a:p>
      </dsp:txBody>
      <dsp:txXfrm>
        <a:off x="4086686" y="2417744"/>
        <a:ext cx="3375939" cy="168796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5/19/2022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5/19/2022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rban.org/urban-wire/evidence-shows-military-service-reduces-racial-homeownership-ga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136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cs typeface="Calibri"/>
            </a:endParaRPr>
          </a:p>
          <a:p>
            <a:pPr>
              <a:buFont typeface="Arial"/>
              <a:buChar char="•"/>
            </a:pPr>
            <a:r>
              <a:rPr lang="en-US"/>
              <a:t>The Bay Area Black Housing Advisory Taskforce is a coalition of over 35 Black-led organizations dedicated to serving the health and well-being of the Bay Area’s Black communities, with expertise in housing development, housing finance, and Black economic development. Together, the members of Black HAT are charting a future for the Black Bay Area.   </a:t>
            </a:r>
            <a:endParaRPr lang="en-US">
              <a:cs typeface="Calibri" panose="020F0502020204030204"/>
            </a:endParaRPr>
          </a:p>
          <a:p>
            <a:endParaRPr lang="en-US">
              <a:cs typeface="Calibri" panose="020F0502020204030204"/>
            </a:endParaRPr>
          </a:p>
          <a:p>
            <a:pPr>
              <a:buFont typeface="Arial"/>
              <a:buChar char="•"/>
            </a:pPr>
            <a:r>
              <a:rPr lang="en-US"/>
              <a:t>The coalition formed in 2020 to develop a coordinated strategy to harness government investment in our region’s Black communities. This group, with decades of combined experience in Black housing and economic justice, identified critical regional investment priorities and compiled their shared pipelines to address Black housing needs in the areas of homeownership, neighborhoods and communities, homelessness and re-entry, development and finance, and reparations.   </a:t>
            </a:r>
            <a:endParaRPr lang="en-US">
              <a:cs typeface="Calibri"/>
            </a:endParaRPr>
          </a:p>
          <a:p>
            <a:pPr>
              <a:buFont typeface="Arial"/>
              <a:buChar char="•"/>
            </a:pPr>
            <a:r>
              <a:rPr lang="en-US"/>
              <a:t>  </a:t>
            </a:r>
            <a:endParaRPr lang="en-US">
              <a:cs typeface="Calibri"/>
            </a:endParaRPr>
          </a:p>
          <a:p>
            <a:pPr marL="285750" indent="-285750">
              <a:spcBef>
                <a:spcPct val="20000"/>
              </a:spcBef>
              <a:spcAft>
                <a:spcPct val="0"/>
              </a:spcAft>
              <a:buFont typeface="Arial"/>
              <a:buChar char="•"/>
            </a:pPr>
            <a:r>
              <a:rPr lang="en-US"/>
              <a:t>With the help of the Bay Area Regional Health Inequities Initiative (BARHII)—the coalition of the Bay Area’s local public health departments focused on health equity—the coalition developed a two-part strategy: 1) Establish a $500 million Bay Area Regional Black Housing Fund, and 2) foster government investment in a set of local projects that are being driven forward by Black leaders to help serve the housing needs of Black communities. Our two-part strategy is attached as an appendix to this letter.  </a:t>
            </a:r>
            <a:r>
              <a:rPr lang="en-US" b="1"/>
              <a:t> </a:t>
            </a:r>
            <a:r>
              <a:rPr lang="en-US"/>
              <a:t> </a:t>
            </a:r>
            <a:endParaRPr lang="en-US">
              <a:cs typeface="Calibri"/>
            </a:endParaRPr>
          </a:p>
          <a:p>
            <a:pPr>
              <a:buFont typeface="Arial"/>
              <a:buChar char="•"/>
            </a:pPr>
            <a:endParaRPr lang="en-US"/>
          </a:p>
          <a:p>
            <a:r>
              <a:rPr lang="en-US">
                <a:cs typeface="Calibri"/>
              </a:rPr>
              <a:t>Add all advisors</a:t>
            </a:r>
          </a:p>
          <a:p>
            <a:endParaRPr lang="en-US">
              <a:ea typeface="Calibri"/>
              <a:cs typeface="Calibri"/>
            </a:endParaRPr>
          </a:p>
          <a:p>
            <a:r>
              <a:rPr lang="en-US">
                <a:ea typeface="Calibri"/>
                <a:cs typeface="Calibri"/>
              </a:rPr>
              <a:t>Put people's name in categories </a:t>
            </a:r>
          </a:p>
          <a:p>
            <a:endParaRPr lang="en-US">
              <a:ea typeface="Calibri"/>
              <a:cs typeface="Calibri"/>
            </a:endParaRPr>
          </a:p>
          <a:p>
            <a:r>
              <a:rPr lang="en-US">
                <a:ea typeface="Calibri"/>
                <a:cs typeface="Calibri"/>
              </a:rPr>
              <a:t>Capacity building, Regional Strategist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A24364F-B18E-4B63-A3DB-BAAA0D2F523D}" type="slidenum">
              <a:rPr lang="en-US" smtClean="0"/>
              <a:t>15</a:t>
            </a:fld>
            <a:endParaRPr lang="en-US"/>
          </a:p>
        </p:txBody>
      </p:sp>
    </p:spTree>
    <p:extLst>
      <p:ext uri="{BB962C8B-B14F-4D97-AF65-F5344CB8AC3E}">
        <p14:creationId xmlns:p14="http://schemas.microsoft.com/office/powerpoint/2010/main" val="1578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ea typeface="Calibri"/>
                <a:cs typeface="Calibri"/>
              </a:rPr>
              <a:t>We  are a coalition of over 40 Black-led organizations and allies. We count among our endorsers, Mayor, Libby Schaff, Tides, All elected officials, Black Leadership Council, Supervisor Keith Carson</a:t>
            </a:r>
          </a:p>
          <a:p>
            <a:r>
              <a:rPr lang="en-US">
                <a:ea typeface="Calibri"/>
                <a:cs typeface="Calibri"/>
              </a:rPr>
              <a:t>Founding Endorsers</a:t>
            </a:r>
            <a:endParaRPr lang="en-US"/>
          </a:p>
          <a:p>
            <a:r>
              <a:rPr lang="en-US">
                <a:ea typeface="Calibri"/>
                <a:cs typeface="Calibri"/>
              </a:rPr>
              <a:t>Elected Officials </a:t>
            </a:r>
          </a:p>
          <a:p>
            <a:r>
              <a:rPr lang="en-US">
                <a:ea typeface="Calibri"/>
                <a:cs typeface="Calibri"/>
              </a:rPr>
              <a:t>Mayor Libby Schaff in Oakland </a:t>
            </a:r>
          </a:p>
          <a:p>
            <a:r>
              <a:rPr lang="en-US">
                <a:ea typeface="Calibri"/>
                <a:cs typeface="Calibri"/>
              </a:rPr>
              <a:t>Treva Reid </a:t>
            </a:r>
          </a:p>
          <a:p>
            <a:r>
              <a:rPr lang="en-US">
                <a:ea typeface="Calibri"/>
                <a:cs typeface="Calibri"/>
              </a:rPr>
              <a:t>Chris </a:t>
            </a:r>
            <a:r>
              <a:rPr lang="en-US" err="1">
                <a:ea typeface="Calibri"/>
                <a:cs typeface="Calibri"/>
              </a:rPr>
              <a:t>Coursey</a:t>
            </a:r>
            <a:r>
              <a:rPr lang="en-US">
                <a:ea typeface="Calibri"/>
                <a:cs typeface="Calibri"/>
              </a:rPr>
              <a:t> </a:t>
            </a:r>
          </a:p>
          <a:p>
            <a:r>
              <a:rPr lang="en-US">
                <a:ea typeface="Calibri"/>
                <a:cs typeface="Calibri"/>
              </a:rPr>
              <a:t>Linda Hopkins </a:t>
            </a:r>
          </a:p>
          <a:p>
            <a:r>
              <a:rPr lang="en-US" err="1">
                <a:ea typeface="Calibri"/>
                <a:cs typeface="Calibri"/>
              </a:rPr>
              <a:t>Ga'Nelle</a:t>
            </a:r>
            <a:r>
              <a:rPr lang="en-US">
                <a:ea typeface="Calibri"/>
                <a:cs typeface="Calibri"/>
              </a:rPr>
              <a:t> </a:t>
            </a:r>
          </a:p>
        </p:txBody>
      </p:sp>
      <p:sp>
        <p:nvSpPr>
          <p:cNvPr id="4" name="Slide Number Placeholder 3"/>
          <p:cNvSpPr>
            <a:spLocks noGrp="1"/>
          </p:cNvSpPr>
          <p:nvPr>
            <p:ph type="sldNum" sz="quarter" idx="5"/>
          </p:nvPr>
        </p:nvSpPr>
        <p:spPr/>
        <p:txBody>
          <a:bodyPr/>
          <a:lstStyle/>
          <a:p>
            <a:fld id="{AA24364F-B18E-4B63-A3DB-BAAA0D2F523D}" type="slidenum">
              <a:rPr lang="en-US" smtClean="0"/>
              <a:t>16</a:t>
            </a:fld>
            <a:endParaRPr lang="en-US"/>
          </a:p>
        </p:txBody>
      </p:sp>
    </p:spTree>
    <p:extLst>
      <p:ext uri="{BB962C8B-B14F-4D97-AF65-F5344CB8AC3E}">
        <p14:creationId xmlns:p14="http://schemas.microsoft.com/office/powerpoint/2010/main" val="217987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24364F-B18E-4B63-A3DB-BAAA0D2F523D}" type="slidenum">
              <a:rPr lang="en-US" smtClean="0"/>
              <a:t>18</a:t>
            </a:fld>
            <a:endParaRPr lang="en-US"/>
          </a:p>
        </p:txBody>
      </p:sp>
    </p:spTree>
    <p:extLst>
      <p:ext uri="{BB962C8B-B14F-4D97-AF65-F5344CB8AC3E}">
        <p14:creationId xmlns:p14="http://schemas.microsoft.com/office/powerpoint/2010/main" val="243005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275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11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602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162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Bay Area Regional Health Inequities Initiative also known as BARHII is the coalition of the Bay Area’s governmental public health departments – founded to work on issues of health outside the doctor’s office.  We’ve been working intently on housing issues for a number of years. </a:t>
            </a:r>
          </a:p>
          <a:p>
            <a:endParaRPr lang="en-US"/>
          </a:p>
          <a:p>
            <a:r>
              <a:rPr lang="en-US"/>
              <a:t>A few years ago (2018), we partnered with the Federal Reserve on some original research which showed: housing affordability is a central issue for health region-wide (and not just in the three big cities) - and that it's particularly acute for people of color – especially Black residents – because of the compounding impacts of decades of discrimination, unequal access to wealth and quality jobs, and high housing costs, among other factors.  </a:t>
            </a:r>
            <a:endParaRPr lang="en-US">
              <a:ea typeface="Calibri" panose="020F0502020204030204"/>
              <a:cs typeface="Calibri"/>
            </a:endParaRPr>
          </a:p>
          <a:p>
            <a:endParaRPr lang="en-US">
              <a:ea typeface="Calibri" panose="020F0502020204030204"/>
              <a:cs typeface="Calibri"/>
            </a:endParaRPr>
          </a:p>
          <a:p>
            <a:r>
              <a:rPr lang="en-US">
                <a:cs typeface="Calibri"/>
              </a:rPr>
              <a:t>From this study came our path to the regional Black Housing Agenda</a:t>
            </a:r>
          </a:p>
          <a:p>
            <a:endParaRPr lang="en-US">
              <a:ea typeface="Calibri"/>
              <a:cs typeface="Calibri"/>
            </a:endParaRPr>
          </a:p>
          <a:p>
            <a:endParaRPr lang="en-US"/>
          </a:p>
          <a:p>
            <a:endParaRPr lang="en-US"/>
          </a:p>
          <a:p>
            <a:endParaRPr lang="en-US"/>
          </a:p>
          <a:p>
            <a:endParaRPr lang="en-US"/>
          </a:p>
          <a:p>
            <a:endParaRPr lang="en-US"/>
          </a:p>
          <a:p>
            <a:endParaRPr lang="en-US"/>
          </a:p>
          <a:p>
            <a:r>
              <a:rPr lang="en-US"/>
              <a:t>And addressing issues such as climate impacts, environmental injustice, housing, and racial equity. We are focused on changing public health practice through working with public health employees. </a:t>
            </a:r>
            <a:endParaRPr lang="en-US">
              <a:cs typeface="Calibri"/>
            </a:endParaRPr>
          </a:p>
        </p:txBody>
      </p:sp>
      <p:sp>
        <p:nvSpPr>
          <p:cNvPr id="4" name="Slide Number Placeholder 3"/>
          <p:cNvSpPr>
            <a:spLocks noGrp="1"/>
          </p:cNvSpPr>
          <p:nvPr>
            <p:ph type="sldNum" sz="quarter" idx="5"/>
          </p:nvPr>
        </p:nvSpPr>
        <p:spPr/>
        <p:txBody>
          <a:bodyPr/>
          <a:lstStyle/>
          <a:p>
            <a:fld id="{AA24364F-B18E-4B63-A3DB-BAAA0D2F523D}" type="slidenum">
              <a:rPr lang="en-US" smtClean="0"/>
              <a:t>6</a:t>
            </a:fld>
            <a:endParaRPr lang="en-US"/>
          </a:p>
        </p:txBody>
      </p:sp>
    </p:spTree>
    <p:extLst>
      <p:ext uri="{BB962C8B-B14F-4D97-AF65-F5344CB8AC3E}">
        <p14:creationId xmlns:p14="http://schemas.microsoft.com/office/powerpoint/2010/main" val="234766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Although the whole Bay Area is currently experiencing a catastrophic housing crisis, affecting folks across the income spectrum, Black communities have for generations been stripped of access to wealth, prosperity, and opportunity, including the stability and wealth-building opportunities found in homeownership and affordable housing. This wealth gap is due to a history of redlining, predatory lending, discrimination, and overt racism. As a result, Black families have an average net worth of $24,000, compared with $188,000 for White families, based on data from the Federal Reserve. </a:t>
            </a:r>
          </a:p>
          <a:p>
            <a:endParaRPr lang="en-US"/>
          </a:p>
          <a:p>
            <a:endParaRPr lang="en-US">
              <a:ea typeface="Calibri" panose="020F0502020204030204"/>
              <a:cs typeface="Calibri" panose="020F0502020204030204"/>
            </a:endParaRPr>
          </a:p>
          <a:p>
            <a:r>
              <a:rPr lang="en-US">
                <a:ea typeface="Calibri" panose="020F0502020204030204"/>
                <a:cs typeface="Calibri" panose="020F0502020204030204"/>
              </a:rPr>
              <a:t>Make sure to mention a regional strategy!</a:t>
            </a:r>
          </a:p>
          <a:p>
            <a:endParaRPr lang="en-US"/>
          </a:p>
          <a:p>
            <a:r>
              <a:rPr lang="en-US"/>
              <a:t>We saw that the systemic issues affecting Black communities – and the lack of attention to Black-led solutions – is having real impacts on health and well-being.  </a:t>
            </a:r>
            <a:endParaRPr lang="en-US">
              <a:ea typeface="Calibri"/>
              <a:cs typeface="Calibri" panose="020F0502020204030204"/>
            </a:endParaRPr>
          </a:p>
          <a:p>
            <a:r>
              <a:rPr lang="en-US"/>
              <a:t>We’re seeing a re-segregation of our region and an overall loss of Black residents from the Bay Area. Black commercial districts and civic infrastructure are being dismantled. And we’re experiencing a decade-long difference in life expectancy.  </a:t>
            </a:r>
            <a:endParaRPr lang="en-US">
              <a:cs typeface="Calibri"/>
            </a:endParaRPr>
          </a:p>
          <a:p>
            <a:endParaRPr lang="en-US">
              <a:cs typeface="Calibri"/>
            </a:endParaRPr>
          </a:p>
          <a:p>
            <a:endParaRPr lang="en-US"/>
          </a:p>
          <a:p>
            <a:endParaRPr lang="en-US"/>
          </a:p>
          <a:p>
            <a:r>
              <a:rPr lang="en-US"/>
              <a:t>In 2019, there were an estimated 950,000 Black residents in the 9-county Bay Area region¹ and the surrounding 5-county region (Yolo, Sacramento, San Joaquin, Stanislaus, and Merced) to the east.</a:t>
            </a:r>
            <a:endParaRPr lang="en-US">
              <a:cs typeface="Calibri"/>
            </a:endParaRPr>
          </a:p>
          <a:p>
            <a:endParaRPr lang="en-US"/>
          </a:p>
          <a:p>
            <a:r>
              <a:rPr lang="en-US"/>
              <a:t>In Alameda County where the Black population decreased by 4%, the total county population (people of all racial and ethnic identities) in Alameda County increased 11%.</a:t>
            </a:r>
            <a:endParaRPr lang="en-US">
              <a:cs typeface="Calibri"/>
            </a:endParaRPr>
          </a:p>
          <a:p>
            <a:endParaRPr lang="en-US" b="1"/>
          </a:p>
          <a:p>
            <a:r>
              <a:rPr lang="en-US"/>
              <a:t>More than 600,000 Black residents live in the Bay Area; 4 in 5 live in Alameda, Contra Costa, Solano, and Santa Clara Counties</a:t>
            </a:r>
            <a:endParaRPr lang="en-US">
              <a:cs typeface="Calibri"/>
            </a:endParaRPr>
          </a:p>
          <a:p>
            <a:endParaRPr lang="en-US" b="1"/>
          </a:p>
          <a:p>
            <a:r>
              <a:rPr lang="en-US"/>
              <a:t>In 2019, about 19,000 more Black residents lived in the Bay Area than in 2010 (a 3% increase); Contra Costa had the biggest increase in the number of Black residents while neighboring Alameda County had 9,000 fewer Black residents in 2019 than in 2010</a:t>
            </a:r>
            <a:endParaRPr lang="en-US">
              <a:cs typeface="Calibri"/>
            </a:endParaRPr>
          </a:p>
          <a:p>
            <a:endParaRPr lang="en-US" b="1"/>
          </a:p>
          <a:p>
            <a:r>
              <a:rPr lang="en-US"/>
              <a:t>In Sacramento County, there was a 12% increase in the number of Black residents to 211,000, outpacing the county’s 9% increase in total residents.</a:t>
            </a:r>
            <a:endParaRPr lang="en-US" b="1"/>
          </a:p>
          <a:p>
            <a:endParaRPr lang="en-US" b="1"/>
          </a:p>
          <a:p>
            <a:r>
              <a:rPr lang="en-US"/>
              <a:t>In San Joaquin County, there was a 15% increase in the number of Black residents to 76,000, outpacing the county’s 11% increase in total residents.</a:t>
            </a:r>
            <a:endParaRPr lang="en-US" b="1"/>
          </a:p>
          <a:p>
            <a:endParaRPr lang="en-US" b="1"/>
          </a:p>
          <a:p>
            <a:r>
              <a:rPr lang="en-US"/>
              <a:t>In Stanislaus, there was a 18% increase in the number of Black residents to 26,000, outpacing the county’s 7% increase in total residents. </a:t>
            </a:r>
            <a:endParaRPr lang="en-US" b="1"/>
          </a:p>
        </p:txBody>
      </p:sp>
      <p:sp>
        <p:nvSpPr>
          <p:cNvPr id="4" name="Slide Number Placeholder 3"/>
          <p:cNvSpPr>
            <a:spLocks noGrp="1"/>
          </p:cNvSpPr>
          <p:nvPr>
            <p:ph type="sldNum" sz="quarter" idx="5"/>
          </p:nvPr>
        </p:nvSpPr>
        <p:spPr/>
        <p:txBody>
          <a:bodyPr/>
          <a:lstStyle/>
          <a:p>
            <a:fld id="{AA24364F-B18E-4B63-A3DB-BAAA0D2F523D}" type="slidenum">
              <a:rPr lang="en-US" smtClean="0"/>
              <a:t>9</a:t>
            </a:fld>
            <a:endParaRPr lang="en-US"/>
          </a:p>
        </p:txBody>
      </p:sp>
    </p:spTree>
    <p:extLst>
      <p:ext uri="{BB962C8B-B14F-4D97-AF65-F5344CB8AC3E}">
        <p14:creationId xmlns:p14="http://schemas.microsoft.com/office/powerpoint/2010/main" val="47414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Although the whole Bay Area is currently experiencing a catastrophic housing crisis, affecting folks across the income spectrum, Black communities have for generations been stripped of access to wealth, prosperity, and opportunity, including the stability and wealth-building opportunities found in homeownership and affordable housing. This wealth gap is due to a history of redlining, predatory lending, discrimination, and overt racism. As a result, Black families have an average net worth of $24,000, compared with $188,000 for White families, based on data from the Federal Reserve. </a:t>
            </a:r>
          </a:p>
          <a:p>
            <a:endParaRPr lang="en-US"/>
          </a:p>
          <a:p>
            <a:endParaRPr lang="en-US">
              <a:ea typeface="Calibri" panose="020F0502020204030204"/>
              <a:cs typeface="Calibri" panose="020F0502020204030204"/>
            </a:endParaRPr>
          </a:p>
          <a:p>
            <a:r>
              <a:rPr lang="en-US">
                <a:ea typeface="Calibri" panose="020F0502020204030204"/>
                <a:cs typeface="Calibri" panose="020F0502020204030204"/>
              </a:rPr>
              <a:t>Make sure to mention a regional strategy!</a:t>
            </a:r>
          </a:p>
          <a:p>
            <a:endParaRPr lang="en-US"/>
          </a:p>
          <a:p>
            <a:r>
              <a:rPr lang="en-US"/>
              <a:t>We saw that the systemic issues affecting Black communities – and the lack of attention to Black-led solutions – is having real impacts on health and well-being.  </a:t>
            </a:r>
            <a:endParaRPr lang="en-US">
              <a:ea typeface="Calibri"/>
              <a:cs typeface="Calibri" panose="020F0502020204030204"/>
            </a:endParaRPr>
          </a:p>
          <a:p>
            <a:r>
              <a:rPr lang="en-US"/>
              <a:t>We’re seeing a re-segregation of our region and an overall loss of Black residents from the Bay Area. Black commercial districts and civic infrastructure are being dismantled. And we’re experiencing a decade-long difference in life expectancy.  </a:t>
            </a:r>
            <a:endParaRPr lang="en-US">
              <a:cs typeface="Calibri"/>
            </a:endParaRPr>
          </a:p>
          <a:p>
            <a:endParaRPr lang="en-US">
              <a:cs typeface="Calibri"/>
            </a:endParaRPr>
          </a:p>
          <a:p>
            <a:endParaRPr lang="en-US"/>
          </a:p>
          <a:p>
            <a:endParaRPr lang="en-US"/>
          </a:p>
          <a:p>
            <a:r>
              <a:rPr lang="en-US"/>
              <a:t>In 2019, there were an estimated 950,000 Black residents in the 9-county Bay Area region¹ and the surrounding 5-county region (Yolo, Sacramento, San Joaquin, Stanislaus, and Merced) to the east.</a:t>
            </a:r>
            <a:endParaRPr lang="en-US">
              <a:cs typeface="Calibri"/>
            </a:endParaRPr>
          </a:p>
          <a:p>
            <a:endParaRPr lang="en-US"/>
          </a:p>
          <a:p>
            <a:r>
              <a:rPr lang="en-US"/>
              <a:t>In Alameda County where the Black population decreased by 4%, the total county population (people of all racial and ethnic identities) in Alameda County increased 11%.</a:t>
            </a:r>
            <a:endParaRPr lang="en-US">
              <a:cs typeface="Calibri"/>
            </a:endParaRPr>
          </a:p>
          <a:p>
            <a:endParaRPr lang="en-US" b="1"/>
          </a:p>
          <a:p>
            <a:r>
              <a:rPr lang="en-US"/>
              <a:t>More than 600,000 Black residents live in the Bay Area; 4 in 5 live in Alameda, Contra Costa, Solano, and Santa Clara Counties</a:t>
            </a:r>
            <a:endParaRPr lang="en-US">
              <a:cs typeface="Calibri"/>
            </a:endParaRPr>
          </a:p>
          <a:p>
            <a:endParaRPr lang="en-US" b="1"/>
          </a:p>
          <a:p>
            <a:r>
              <a:rPr lang="en-US"/>
              <a:t>In 2019, about 19,000 more Black residents lived in the Bay Area than in 2010 (a 3% increase); Contra Costa had the biggest increase in the number of Black residents while neighboring Alameda County had 9,000 fewer Black residents in 2019 than in 2010</a:t>
            </a:r>
            <a:endParaRPr lang="en-US">
              <a:cs typeface="Calibri"/>
            </a:endParaRPr>
          </a:p>
          <a:p>
            <a:endParaRPr lang="en-US" b="1"/>
          </a:p>
          <a:p>
            <a:r>
              <a:rPr lang="en-US"/>
              <a:t>In Sacramento County, there was a 12% increase in the number of Black residents to 211,000, outpacing the county’s 9% increase in total residents.</a:t>
            </a:r>
            <a:endParaRPr lang="en-US" b="1"/>
          </a:p>
          <a:p>
            <a:endParaRPr lang="en-US" b="1"/>
          </a:p>
          <a:p>
            <a:r>
              <a:rPr lang="en-US"/>
              <a:t>In San Joaquin County, there was a 15% increase in the number of Black residents to 76,000, outpacing the county’s 11% increase in total residents.</a:t>
            </a:r>
            <a:endParaRPr lang="en-US" b="1"/>
          </a:p>
          <a:p>
            <a:endParaRPr lang="en-US" b="1"/>
          </a:p>
          <a:p>
            <a:r>
              <a:rPr lang="en-US"/>
              <a:t>In Stanislaus, there was a 18% increase in the number of Black residents to 26,000, outpacing the county’s 7% increase in total residents. </a:t>
            </a:r>
            <a:endParaRPr lang="en-US" b="1"/>
          </a:p>
        </p:txBody>
      </p:sp>
      <p:sp>
        <p:nvSpPr>
          <p:cNvPr id="4" name="Slide Number Placeholder 3"/>
          <p:cNvSpPr>
            <a:spLocks noGrp="1"/>
          </p:cNvSpPr>
          <p:nvPr>
            <p:ph type="sldNum" sz="quarter" idx="5"/>
          </p:nvPr>
        </p:nvSpPr>
        <p:spPr/>
        <p:txBody>
          <a:bodyPr/>
          <a:lstStyle/>
          <a:p>
            <a:fld id="{AA24364F-B18E-4B63-A3DB-BAAA0D2F523D}" type="slidenum">
              <a:rPr lang="en-US" smtClean="0"/>
              <a:t>12</a:t>
            </a:fld>
            <a:endParaRPr lang="en-US"/>
          </a:p>
        </p:txBody>
      </p:sp>
    </p:spTree>
    <p:extLst>
      <p:ext uri="{BB962C8B-B14F-4D97-AF65-F5344CB8AC3E}">
        <p14:creationId xmlns:p14="http://schemas.microsoft.com/office/powerpoint/2010/main" val="109614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Smart are problem and solution</a:t>
            </a:r>
          </a:p>
          <a:p>
            <a:endParaRPr lang="en-US"/>
          </a:p>
          <a:p>
            <a:r>
              <a:rPr lang="en-US"/>
              <a:t>A little more story at the beginning</a:t>
            </a:r>
          </a:p>
          <a:p>
            <a:endParaRPr lang="en-US"/>
          </a:p>
          <a:p>
            <a:r>
              <a:rPr lang="en-US" sz="1800">
                <a:effectLst/>
                <a:latin typeface="Calibri" panose="020F0502020204030204" pitchFamily="34" charset="0"/>
                <a:ea typeface="Times New Roman" panose="02020603050405020304" pitchFamily="18" charset="0"/>
                <a:cs typeface="Times New Roman" panose="02020603050405020304" pitchFamily="18" charset="0"/>
              </a:rPr>
              <a:t>Bay Area Black residents moved out </a:t>
            </a:r>
            <a:r>
              <a:rPr lang="en-US" sz="180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from San Francisco (-43%, 33,325 people), Oakland (-40%, 63,587 people), Berkeley (-49%, 9,254 people</a:t>
            </a:r>
            <a:r>
              <a:rPr lang="en-US" sz="1800">
                <a:effectLst/>
                <a:latin typeface="Calibri" panose="020F0502020204030204" pitchFamily="34" charset="0"/>
                <a:ea typeface="Times New Roman" panose="02020603050405020304" pitchFamily="18" charset="0"/>
                <a:cs typeface="Times New Roman" panose="02020603050405020304" pitchFamily="18" charset="0"/>
              </a:rPr>
              <a:t>), and East Palo Alto (-66%, 6,483 people) to Brentwood (+6,271%, 4,014 population size), Antioch (+1,196%, 21,973 population size), Elk Grove (+5,119%, 18,317 people), and Stockton (+79%, 35,066 population size).</a:t>
            </a:r>
          </a:p>
          <a:p>
            <a:endParaRPr lang="en-US" sz="180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California overall, the </a:t>
            </a:r>
            <a:r>
              <a:rPr lang="en-US" sz="1800" err="1">
                <a:effectLst/>
                <a:latin typeface="Calibri" panose="020F0502020204030204" pitchFamily="34" charset="0"/>
                <a:ea typeface="Times New Roman" panose="02020603050405020304" pitchFamily="18" charset="0"/>
                <a:cs typeface="Times New Roman" panose="02020603050405020304" pitchFamily="18" charset="0"/>
              </a:rPr>
              <a:t>CalMatters</a:t>
            </a:r>
            <a:r>
              <a:rPr lang="en-US" sz="1800">
                <a:effectLst/>
                <a:latin typeface="Calibri" panose="020F0502020204030204" pitchFamily="34" charset="0"/>
                <a:ea typeface="Times New Roman" panose="02020603050405020304" pitchFamily="18" charset="0"/>
                <a:cs typeface="Times New Roman" panose="02020603050405020304" pitchFamily="18" charset="0"/>
              </a:rPr>
              <a:t> analysis found that in addition to moving further inland, in 2018, 75,000 Black residents left the state entirely, moving most frequently to Nevada (10,222 people), Texas (9,909 people), and Georgia (7,712 people). </a:t>
            </a:r>
            <a:r>
              <a:rPr lang="en-US" sz="1800">
                <a:effectLst/>
                <a:latin typeface="Calibri" panose="020F0502020204030204" pitchFamily="34" charset="0"/>
                <a:ea typeface="Times New Roman" panose="02020603050405020304" pitchFamily="18" charset="0"/>
                <a:cs typeface="Calibri" panose="020F0502020204030204" pitchFamily="34" charset="0"/>
              </a:rPr>
              <a:t>Figure 4 in References.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According to an analysis conducted by the Urban Institute, “the homeownership rate for black veteran households is 8.3 percent higher than nonmilitary households, showing how military service has a huge effect on shrinking the homeownership gap.” In the same analysis, the Urban Institute also found that Black veterans across all age groups were more likely to be homeowners than Black non-veterans. </a:t>
            </a:r>
            <a:r>
              <a:rPr lang="en-US" sz="1800">
                <a:effectLst/>
                <a:latin typeface="Calibri" panose="020F0502020204030204" pitchFamily="34" charset="0"/>
                <a:ea typeface="Times New Roman" panose="02020603050405020304" pitchFamily="18" charset="0"/>
                <a:cs typeface="Calibri" panose="020F0502020204030204" pitchFamily="34" charset="0"/>
              </a:rPr>
              <a:t>Sarah </a:t>
            </a:r>
            <a:r>
              <a:rPr lang="en-US" sz="1800" err="1">
                <a:effectLst/>
                <a:latin typeface="Calibri" panose="020F0502020204030204" pitchFamily="34" charset="0"/>
                <a:ea typeface="Times New Roman" panose="02020603050405020304" pitchFamily="18" charset="0"/>
                <a:cs typeface="Calibri" panose="020F0502020204030204" pitchFamily="34" charset="0"/>
              </a:rPr>
              <a:t>Strochak</a:t>
            </a:r>
            <a:r>
              <a:rPr lang="en-US" sz="1800">
                <a:effectLst/>
                <a:latin typeface="Calibri" panose="020F0502020204030204" pitchFamily="34" charset="0"/>
                <a:ea typeface="Times New Roman" panose="02020603050405020304" pitchFamily="18" charset="0"/>
                <a:cs typeface="Calibri" panose="020F0502020204030204" pitchFamily="34" charset="0"/>
              </a:rPr>
              <a:t> et. al., “Evidence Shows Military Service Reduces the Racial Homeownership Gap,” Urban Institute, February 26, 2020. </a:t>
            </a:r>
            <a:r>
              <a:rPr lang="en-US" sz="18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https://www.urban.org/urban-wire/evidence-shows-military-service-reduces-racial-homeownership-gap</a:t>
            </a:r>
            <a:r>
              <a:rPr lang="en-US" sz="1800">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a:p>
            <a:r>
              <a:rPr lang="en-US"/>
              <a:t>How the government is responsible for the movement of Black people </a:t>
            </a:r>
          </a:p>
        </p:txBody>
      </p:sp>
      <p:sp>
        <p:nvSpPr>
          <p:cNvPr id="4" name="Slide Number Placeholder 3"/>
          <p:cNvSpPr>
            <a:spLocks noGrp="1"/>
          </p:cNvSpPr>
          <p:nvPr>
            <p:ph type="sldNum" sz="quarter" idx="5"/>
          </p:nvPr>
        </p:nvSpPr>
        <p:spPr/>
        <p:txBody>
          <a:bodyPr/>
          <a:lstStyle/>
          <a:p>
            <a:fld id="{AA24364F-B18E-4B63-A3DB-BAAA0D2F523D}" type="slidenum">
              <a:rPr lang="en-US" smtClean="0"/>
              <a:t>13</a:t>
            </a:fld>
            <a:endParaRPr lang="en-US"/>
          </a:p>
        </p:txBody>
      </p:sp>
    </p:spTree>
    <p:extLst>
      <p:ext uri="{BB962C8B-B14F-4D97-AF65-F5344CB8AC3E}">
        <p14:creationId xmlns:p14="http://schemas.microsoft.com/office/powerpoint/2010/main" val="380309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Font typeface="Arial"/>
              <a:buChar char="•"/>
            </a:pPr>
            <a:r>
              <a:rPr lang="en-US"/>
              <a:t>The Bay Area Black Housing Advisory Taskforce is a coalition of over 35 Black-led organizations dedicated to serving the health and well-being of the Bay Area’s Black communities, with expertise in housing development, housing finance, and Black economic development. Together, the members of Black HAT are charting a future for the Black Bay Area.   </a:t>
            </a:r>
            <a:endParaRPr lang="en-US">
              <a:cs typeface="Calibri" panose="020F0502020204030204"/>
            </a:endParaRPr>
          </a:p>
          <a:p>
            <a:endParaRPr lang="en-US">
              <a:cs typeface="Calibri" panose="020F0502020204030204"/>
            </a:endParaRPr>
          </a:p>
          <a:p>
            <a:pPr>
              <a:buFont typeface="Arial"/>
              <a:buChar char="•"/>
            </a:pPr>
            <a:r>
              <a:rPr lang="en-US"/>
              <a:t>The coalition formed in 2020 to develop a coordinated strategy to harness government investment in our region’s Black communities. This group, with decades of combined experience in Black housing and economic justice, identified critical regional investment priorities and compiled their shared pipelines to address Black housing needs in the areas of homeownership, neighborhoods and communities, homelessness and re-entry, development and finance, and reparations.   </a:t>
            </a:r>
            <a:endParaRPr lang="en-US">
              <a:cs typeface="Calibri"/>
            </a:endParaRPr>
          </a:p>
          <a:p>
            <a:pPr>
              <a:buFont typeface="Arial"/>
              <a:buChar char="•"/>
            </a:pPr>
            <a:r>
              <a:rPr lang="en-US"/>
              <a:t>  </a:t>
            </a:r>
            <a:endParaRPr lang="en-US">
              <a:cs typeface="Calibri"/>
            </a:endParaRPr>
          </a:p>
          <a:p>
            <a:pPr marL="285750" indent="-285750">
              <a:spcBef>
                <a:spcPct val="20000"/>
              </a:spcBef>
              <a:spcAft>
                <a:spcPct val="0"/>
              </a:spcAft>
              <a:buFont typeface="Arial"/>
              <a:buChar char="•"/>
            </a:pPr>
            <a:r>
              <a:rPr lang="en-US"/>
              <a:t>With the help of the Bay Area Regional Health Inequities Initiative (BARHII)—the coalition of the Bay Area’s local public health departments focused on health equity—the coalition developed a two-part strategy: 1) Establish a $500 million Bay Area Regional Black Housing Fund, and 2) foster government investment in a set of local projects that are being driven forward by Black leaders to help serve the housing needs of Black communities. Our two-part strategy is attached as an appendix to this letter.  </a:t>
            </a:r>
            <a:r>
              <a:rPr lang="en-US" b="1"/>
              <a:t> </a:t>
            </a:r>
            <a:r>
              <a:rPr lang="en-US"/>
              <a:t> </a:t>
            </a:r>
            <a:endParaRPr lang="en-US">
              <a:cs typeface="Calibri"/>
            </a:endParaRPr>
          </a:p>
          <a:p>
            <a:pPr>
              <a:buFont typeface="Arial"/>
              <a:buChar char="•"/>
            </a:pPr>
            <a:endParaRPr lang="en-US"/>
          </a:p>
          <a:p>
            <a:pPr>
              <a:buFont typeface="Arial"/>
              <a:buChar char="•"/>
            </a:pPr>
            <a:endParaRPr lang="en-US"/>
          </a:p>
          <a:p>
            <a:pPr>
              <a:buFont typeface="Arial"/>
              <a:buChar char="•"/>
            </a:pPr>
            <a:r>
              <a:rPr lang="en-US"/>
              <a:t>$500 million is a small amount of money compared to what is needed but it is a very strong start. This moment, partnered with financial strategy and Black-centered solutions, can lead to stability and upward mobility, determining the legacy of the Black Bay Area. This fund can and will change the material conditions for Black people in the Bay Area. Therefore, we need a champion of your caliber - a champion that believes in affordability, housing production, Black maternal health, and innovative solutions to address deep-rooted and generational problems. </a:t>
            </a:r>
            <a:endParaRPr lang="en-US">
              <a:cs typeface="Calibri" panose="020F0502020204030204"/>
            </a:endParaRPr>
          </a:p>
          <a:p>
            <a:pPr>
              <a:buFont typeface="Arial"/>
              <a:buChar char="•"/>
            </a:pPr>
            <a:r>
              <a:rPr lang="en-US"/>
              <a:t>  </a:t>
            </a:r>
          </a:p>
          <a:p>
            <a:pPr>
              <a:buFont typeface="Arial"/>
              <a:buChar char="•"/>
            </a:pPr>
            <a:r>
              <a:rPr lang="en-US">
                <a:cs typeface="Calibri" panose="020F0502020204030204"/>
              </a:rPr>
              <a:t>Where are we in the life cycle. This ask has gone to </a:t>
            </a:r>
          </a:p>
          <a:p>
            <a:pPr>
              <a:buFont typeface="Arial"/>
              <a:buChar char="•"/>
            </a:pPr>
            <a:r>
              <a:rPr lang="en-US">
                <a:cs typeface="Calibri" panose="020F0502020204030204"/>
              </a:rPr>
              <a:t>Timeline? </a:t>
            </a:r>
          </a:p>
          <a:p>
            <a:pPr>
              <a:buFont typeface="Arial"/>
              <a:buChar char="•"/>
            </a:pPr>
            <a:r>
              <a:rPr lang="en-US">
                <a:cs typeface="Calibri" panose="020F0502020204030204"/>
              </a:rPr>
              <a:t>Who else is supporting this project </a:t>
            </a:r>
          </a:p>
          <a:p>
            <a:pPr>
              <a:buFont typeface="Arial"/>
              <a:buChar char="•"/>
            </a:pPr>
            <a:r>
              <a:rPr lang="en-US">
                <a:cs typeface="Calibri" panose="020F0502020204030204"/>
              </a:rPr>
              <a:t>How we want to give out the </a:t>
            </a:r>
            <a:r>
              <a:rPr lang="en-US" err="1">
                <a:cs typeface="Calibri" panose="020F0502020204030204"/>
              </a:rPr>
              <a:t>monet</a:t>
            </a:r>
            <a:r>
              <a:rPr lang="en-US">
                <a:cs typeface="Calibri" panose="020F0502020204030204"/>
              </a:rPr>
              <a:t> </a:t>
            </a:r>
          </a:p>
          <a:p>
            <a:pPr>
              <a:buFont typeface="Arial"/>
              <a:buChar char="•"/>
            </a:pPr>
            <a:r>
              <a:rPr lang="en-US">
                <a:cs typeface="Calibri" panose="020F0502020204030204"/>
              </a:rPr>
              <a:t>- MJ: strong 20 grants, phase ourselves </a:t>
            </a:r>
          </a:p>
          <a:p>
            <a:pPr>
              <a:buFont typeface="Arial"/>
              <a:buChar char="•"/>
            </a:pPr>
            <a:r>
              <a:rPr lang="en-US">
                <a:cs typeface="Calibri" panose="020F0502020204030204"/>
              </a:rPr>
              <a:t>Later on real estate </a:t>
            </a:r>
          </a:p>
          <a:p>
            <a:pPr>
              <a:buFont typeface="Arial"/>
              <a:buChar char="•"/>
            </a:pPr>
            <a:r>
              <a:rPr lang="en-US">
                <a:cs typeface="Calibri" panose="020F0502020204030204"/>
              </a:rPr>
              <a:t>Will it go to for-profit agencies </a:t>
            </a:r>
          </a:p>
          <a:p>
            <a:pPr>
              <a:buFont typeface="Arial"/>
              <a:buChar char="•"/>
            </a:pPr>
            <a:r>
              <a:rPr lang="en-US">
                <a:cs typeface="Calibri" panose="020F0502020204030204"/>
              </a:rPr>
              <a:t>Would go on the center side </a:t>
            </a:r>
          </a:p>
          <a:p>
            <a:pPr>
              <a:buFont typeface="Arial"/>
              <a:buChar char="•"/>
            </a:pPr>
            <a:r>
              <a:rPr lang="en-US">
                <a:cs typeface="Calibri" panose="020F0502020204030204"/>
              </a:rPr>
              <a:t>Financial structure may change </a:t>
            </a:r>
          </a:p>
          <a:p>
            <a:pPr>
              <a:buFont typeface="Arial"/>
              <a:buChar char="•"/>
            </a:pPr>
            <a:r>
              <a:rPr lang="en-US">
                <a:cs typeface="Calibri" panose="020F0502020204030204"/>
              </a:rPr>
              <a:t>We </a:t>
            </a:r>
            <a:r>
              <a:rPr lang="en-US" err="1">
                <a:cs typeface="Calibri" panose="020F0502020204030204"/>
              </a:rPr>
              <a:t>we</a:t>
            </a:r>
            <a:r>
              <a:rPr lang="en-US">
                <a:cs typeface="Calibri" panose="020F0502020204030204"/>
              </a:rPr>
              <a:t> need someone with experience on fund management. Capitalization of Black-led CDFIs </a:t>
            </a:r>
          </a:p>
          <a:p>
            <a:pPr>
              <a:buFont typeface="Arial"/>
              <a:buChar char="•"/>
            </a:pPr>
            <a:r>
              <a:rPr lang="en-US" err="1">
                <a:cs typeface="Calibri" panose="020F0502020204030204"/>
              </a:rPr>
              <a:t>Janiece</a:t>
            </a:r>
            <a:r>
              <a:rPr lang="en-US">
                <a:cs typeface="Calibri" panose="020F0502020204030204"/>
              </a:rPr>
              <a:t> – we land the plane for a new strategic direction. WE made a pivot for our equity and strategic direction. We landed last </a:t>
            </a:r>
            <a:r>
              <a:rPr lang="en-US" err="1">
                <a:cs typeface="Calibri" panose="020F0502020204030204"/>
              </a:rPr>
              <a:t>november</a:t>
            </a:r>
            <a:r>
              <a:rPr lang="en-US">
                <a:cs typeface="Calibri" panose="020F0502020204030204"/>
              </a:rPr>
              <a:t> on to focus on shifting power. And start areas for elevation for BIPOC fund </a:t>
            </a:r>
          </a:p>
          <a:p>
            <a:pPr>
              <a:buFont typeface="Arial"/>
              <a:buChar char="•"/>
            </a:pPr>
            <a:r>
              <a:rPr lang="en-US">
                <a:cs typeface="Calibri" panose="020F0502020204030204"/>
              </a:rPr>
              <a:t>Next Steps: </a:t>
            </a:r>
          </a:p>
          <a:p>
            <a:pPr>
              <a:buFont typeface="Arial"/>
              <a:buChar char="•"/>
            </a:pPr>
            <a:r>
              <a:rPr lang="en-US">
                <a:cs typeface="Calibri" panose="020F0502020204030204"/>
              </a:rPr>
              <a:t>Send over the document </a:t>
            </a:r>
          </a:p>
          <a:p>
            <a:pPr lvl="1">
              <a:buFont typeface="Arial"/>
              <a:buChar char="•"/>
            </a:pPr>
            <a:r>
              <a:rPr lang="en-US">
                <a:cs typeface="Calibri" panose="020F0502020204030204"/>
              </a:rPr>
              <a:t>They will respond with their questions and then  setup a call</a:t>
            </a:r>
          </a:p>
        </p:txBody>
      </p:sp>
      <p:sp>
        <p:nvSpPr>
          <p:cNvPr id="4" name="Slide Number Placeholder 3"/>
          <p:cNvSpPr>
            <a:spLocks noGrp="1"/>
          </p:cNvSpPr>
          <p:nvPr>
            <p:ph type="sldNum" sz="quarter" idx="5"/>
          </p:nvPr>
        </p:nvSpPr>
        <p:spPr/>
        <p:txBody>
          <a:bodyPr/>
          <a:lstStyle/>
          <a:p>
            <a:fld id="{AA24364F-B18E-4B63-A3DB-BAAA0D2F523D}" type="slidenum">
              <a:rPr lang="en-US" smtClean="0"/>
              <a:t>14</a:t>
            </a:fld>
            <a:endParaRPr lang="en-US"/>
          </a:p>
        </p:txBody>
      </p:sp>
    </p:spTree>
    <p:extLst>
      <p:ext uri="{BB962C8B-B14F-4D97-AF65-F5344CB8AC3E}">
        <p14:creationId xmlns:p14="http://schemas.microsoft.com/office/powerpoint/2010/main" val="3174052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065961"/>
            <a:ext cx="758952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0"/>
            <a:ext cx="7252050" cy="456535"/>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19047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2286000"/>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2286000"/>
          </a:xfrm>
        </p:spPr>
        <p:txBody>
          <a:bodyPr/>
          <a:lstStyle/>
          <a:p>
            <a:r>
              <a:rPr lang="en-US"/>
              <a:t>Click icon to add picture</a:t>
            </a:r>
          </a:p>
        </p:txBody>
      </p:sp>
      <p:sp>
        <p:nvSpPr>
          <p:cNvPr id="10" name="Text Placeholder 6"/>
          <p:cNvSpPr>
            <a:spLocks noGrp="1"/>
          </p:cNvSpPr>
          <p:nvPr>
            <p:ph type="body" sz="quarter" idx="16" hasCustomPrompt="1"/>
          </p:nvPr>
        </p:nvSpPr>
        <p:spPr>
          <a:xfrm>
            <a:off x="397620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4" y="2307303"/>
            <a:ext cx="5986019" cy="1430135"/>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381000"/>
          </a:xfrm>
          <a:prstGeom prst="rect">
            <a:avLst/>
          </a:prstGeom>
          <a:solidFill>
            <a:srgbClr val="89C546"/>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4" name="Rectangle 3"/>
          <p:cNvSpPr>
            <a:spLocks noChangeArrowheads="1"/>
          </p:cNvSpPr>
          <p:nvPr/>
        </p:nvSpPr>
        <p:spPr bwMode="auto">
          <a:xfrm>
            <a:off x="0" y="6477000"/>
            <a:ext cx="9144000" cy="381000"/>
          </a:xfrm>
          <a:prstGeom prst="rect">
            <a:avLst/>
          </a:prstGeom>
          <a:solidFill>
            <a:srgbClr val="919CA3"/>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5" name="Text Box 6"/>
          <p:cNvSpPr txBox="1">
            <a:spLocks noChangeArrowheads="1"/>
          </p:cNvSpPr>
          <p:nvPr/>
        </p:nvSpPr>
        <p:spPr bwMode="auto">
          <a:xfrm>
            <a:off x="6477000" y="6562727"/>
            <a:ext cx="2667000" cy="240772"/>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ts val="1200"/>
              </a:lnSpc>
              <a:defRPr/>
            </a:pPr>
            <a:r>
              <a:rPr lang="en-US" altLang="en-US" sz="975" b="1">
                <a:solidFill>
                  <a:schemeClr val="bg1"/>
                </a:solidFill>
                <a:latin typeface="Calibri" pitchFamily="34" charset="0"/>
                <a:cs typeface="Arial" pitchFamily="34" charset="0"/>
              </a:rPr>
              <a:t>© 2013 THE EDUCATION TRUST</a:t>
            </a:r>
          </a:p>
        </p:txBody>
      </p:sp>
      <p:sp>
        <p:nvSpPr>
          <p:cNvPr id="2" name="Title 1"/>
          <p:cNvSpPr>
            <a:spLocks noGrp="1"/>
          </p:cNvSpPr>
          <p:nvPr>
            <p:ph type="ctrTitle"/>
          </p:nvPr>
        </p:nvSpPr>
        <p:spPr>
          <a:xfrm>
            <a:off x="685800" y="1676400"/>
            <a:ext cx="7772400" cy="3581400"/>
          </a:xfrm>
        </p:spPr>
        <p:txBody>
          <a:bodyPr>
            <a:normAutofit/>
          </a:bodyPr>
          <a:lstStyle>
            <a:lvl1pPr>
              <a:defRPr sz="3000">
                <a:latin typeface="+mn-lt"/>
              </a:defRPr>
            </a:lvl1pPr>
          </a:lstStyle>
          <a:p>
            <a:r>
              <a:rPr lang="en-US"/>
              <a:t>Click to edit Master title style</a:t>
            </a:r>
          </a:p>
        </p:txBody>
      </p:sp>
    </p:spTree>
    <p:extLst>
      <p:ext uri="{BB962C8B-B14F-4D97-AF65-F5344CB8AC3E}">
        <p14:creationId xmlns:p14="http://schemas.microsoft.com/office/powerpoint/2010/main" val="298591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3717"/>
            <a:ext cx="8229600" cy="1066800"/>
          </a:xfrm>
        </p:spPr>
        <p:txBody>
          <a:bodyPr>
            <a:normAutofit/>
          </a:bodyPr>
          <a:lstStyle>
            <a:lvl1pPr>
              <a:defRPr sz="30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762000" y="1953491"/>
            <a:ext cx="7620000" cy="391529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21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91524644-AAB6-47AE-A056-A894F182D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1008" y="2451101"/>
            <a:ext cx="3805844" cy="3226447"/>
          </a:xfrm>
          <a:prstGeom prst="rect">
            <a:avLst/>
          </a:prstGeom>
        </p:spPr>
      </p:pic>
      <p:sp>
        <p:nvSpPr>
          <p:cNvPr id="7" name="Rectangle 6">
            <a:extLst>
              <a:ext uri="{FF2B5EF4-FFF2-40B4-BE49-F238E27FC236}">
                <a16:creationId xmlns:a16="http://schemas.microsoft.com/office/drawing/2014/main" id="{7295FED9-9258-4122-83B7-74C8ECBF8691}"/>
              </a:ext>
            </a:extLst>
          </p:cNvPr>
          <p:cNvSpPr/>
          <p:nvPr/>
        </p:nvSpPr>
        <p:spPr>
          <a:xfrm>
            <a:off x="0" y="4289900"/>
            <a:ext cx="9144000" cy="1617189"/>
          </a:xfrm>
          <a:prstGeom prst="rect">
            <a:avLst/>
          </a:prstGeom>
          <a:solidFill>
            <a:srgbClr val="28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22313" y="4406902"/>
            <a:ext cx="7772400" cy="1362075"/>
          </a:xfrm>
        </p:spPr>
        <p:txBody>
          <a:bodyPr anchor="ctr"/>
          <a:lstStyle>
            <a:lvl1pPr algn="l">
              <a:defRPr sz="3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pic>
        <p:nvPicPr>
          <p:cNvPr id="9" name="Picture 8" descr="A picture containing food&#10;&#10;Description automatically generated">
            <a:extLst>
              <a:ext uri="{FF2B5EF4-FFF2-40B4-BE49-F238E27FC236}">
                <a16:creationId xmlns:a16="http://schemas.microsoft.com/office/drawing/2014/main" id="{158ED88F-A981-4803-9920-676DD7D1CA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0677" y="2584725"/>
            <a:ext cx="1887681" cy="869055"/>
          </a:xfrm>
          <a:prstGeom prst="rect">
            <a:avLst/>
          </a:prstGeom>
        </p:spPr>
      </p:pic>
    </p:spTree>
    <p:extLst>
      <p:ext uri="{BB962C8B-B14F-4D97-AF65-F5344CB8AC3E}">
        <p14:creationId xmlns:p14="http://schemas.microsoft.com/office/powerpoint/2010/main" val="1219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spTree>
    <p:extLst>
      <p:ext uri="{BB962C8B-B14F-4D97-AF65-F5344CB8AC3E}">
        <p14:creationId xmlns:p14="http://schemas.microsoft.com/office/powerpoint/2010/main" val="2349752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spTree>
    <p:extLst>
      <p:ext uri="{BB962C8B-B14F-4D97-AF65-F5344CB8AC3E}">
        <p14:creationId xmlns:p14="http://schemas.microsoft.com/office/powerpoint/2010/main" val="31886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638800"/>
            <a:ext cx="9144000" cy="1219200"/>
          </a:xfrm>
          <a:prstGeom prst="rect">
            <a:avLst/>
          </a:prstGeom>
          <a:solidFill>
            <a:srgbClr val="919CA3"/>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a:latin typeface="Calibri" pitchFamily="34" charset="0"/>
              <a:ea typeface="+mn-ea"/>
              <a:cs typeface="Arial" pitchFamily="34" charset="0"/>
            </a:endParaRPr>
          </a:p>
        </p:txBody>
      </p:sp>
      <p:sp>
        <p:nvSpPr>
          <p:cNvPr id="5" name="Rectangle 4"/>
          <p:cNvSpPr>
            <a:spLocks noChangeArrowheads="1"/>
          </p:cNvSpPr>
          <p:nvPr/>
        </p:nvSpPr>
        <p:spPr bwMode="auto">
          <a:xfrm>
            <a:off x="0" y="0"/>
            <a:ext cx="9144000" cy="381000"/>
          </a:xfrm>
          <a:prstGeom prst="rect">
            <a:avLst/>
          </a:prstGeom>
          <a:solidFill>
            <a:srgbClr val="FFD457"/>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cxnSp>
        <p:nvCxnSpPr>
          <p:cNvPr id="6" name="Straight Connector 5"/>
          <p:cNvCxnSpPr/>
          <p:nvPr/>
        </p:nvCxnSpPr>
        <p:spPr>
          <a:xfrm rot="5400000">
            <a:off x="2209801" y="6248402"/>
            <a:ext cx="1219200" cy="3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2" descr="ED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38802"/>
            <a:ext cx="2819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7600" y="914400"/>
            <a:ext cx="5029200" cy="2286000"/>
          </a:xfrm>
        </p:spPr>
        <p:txBody>
          <a:bodyPr>
            <a:normAutofit/>
          </a:bodyPr>
          <a:lstStyle>
            <a:lvl1pPr algn="l">
              <a:defRPr sz="3000">
                <a:latin typeface="+mj-lt"/>
              </a:defRPr>
            </a:lvl1pPr>
          </a:lstStyle>
          <a:p>
            <a:r>
              <a:rPr lang="en-US"/>
              <a:t>Click to edit Master title style</a:t>
            </a:r>
          </a:p>
        </p:txBody>
      </p:sp>
      <p:sp>
        <p:nvSpPr>
          <p:cNvPr id="10" name="Text Placeholder 9"/>
          <p:cNvSpPr>
            <a:spLocks noGrp="1"/>
          </p:cNvSpPr>
          <p:nvPr>
            <p:ph type="body" sz="quarter" idx="10"/>
          </p:nvPr>
        </p:nvSpPr>
        <p:spPr>
          <a:xfrm>
            <a:off x="3124200" y="5867400"/>
            <a:ext cx="5791200" cy="762000"/>
          </a:xfrm>
        </p:spPr>
        <p:txBody>
          <a:bodyPr/>
          <a:lstStyle>
            <a:lvl1pPr>
              <a:buNone/>
              <a:defRPr sz="1200" b="1">
                <a:solidFill>
                  <a:srgbClr val="FFD457"/>
                </a:solidFill>
                <a:latin typeface="+mn-lt"/>
              </a:defRPr>
            </a:lvl1pPr>
          </a:lstStyle>
          <a:p>
            <a:pPr lvl="0"/>
            <a:r>
              <a:rPr lang="en-US"/>
              <a:t>Click to edit Master text styles</a:t>
            </a:r>
          </a:p>
        </p:txBody>
      </p:sp>
    </p:spTree>
    <p:extLst>
      <p:ext uri="{BB962C8B-B14F-4D97-AF65-F5344CB8AC3E}">
        <p14:creationId xmlns:p14="http://schemas.microsoft.com/office/powerpoint/2010/main" val="265420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spTree>
    <p:extLst>
      <p:ext uri="{BB962C8B-B14F-4D97-AF65-F5344CB8AC3E}">
        <p14:creationId xmlns:p14="http://schemas.microsoft.com/office/powerpoint/2010/main" val="1371877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spTree>
    <p:extLst>
      <p:ext uri="{BB962C8B-B14F-4D97-AF65-F5344CB8AC3E}">
        <p14:creationId xmlns:p14="http://schemas.microsoft.com/office/powerpoint/2010/main" val="77095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210461"/>
            <a:ext cx="758952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400800"/>
            <a:ext cx="7259320" cy="456535"/>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236E061-6294-4ED9-9EC5-F3DF0CB51792}" type="datetimeFigureOut">
              <a:rPr lang="en-US" smtClean="0"/>
              <a:t>5/19/2022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811E066-3B72-4CEA-9599-8A11E0AD9D40}" type="slidenum">
              <a:rPr lang="en-US" smtClean="0"/>
              <a:t>‹#›</a:t>
            </a:fld>
            <a:endParaRPr lang="en-US"/>
          </a:p>
        </p:txBody>
      </p:sp>
    </p:spTree>
    <p:extLst>
      <p:ext uri="{BB962C8B-B14F-4D97-AF65-F5344CB8AC3E}">
        <p14:creationId xmlns:p14="http://schemas.microsoft.com/office/powerpoint/2010/main" val="2875562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381000"/>
          </a:xfrm>
          <a:prstGeom prst="rect">
            <a:avLst/>
          </a:prstGeom>
          <a:solidFill>
            <a:srgbClr val="89C546"/>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4" name="Rectangle 3"/>
          <p:cNvSpPr>
            <a:spLocks noChangeArrowheads="1"/>
          </p:cNvSpPr>
          <p:nvPr/>
        </p:nvSpPr>
        <p:spPr bwMode="auto">
          <a:xfrm>
            <a:off x="0" y="6477000"/>
            <a:ext cx="9144000" cy="381000"/>
          </a:xfrm>
          <a:prstGeom prst="rect">
            <a:avLst/>
          </a:prstGeom>
          <a:solidFill>
            <a:srgbClr val="919CA3"/>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5" name="Text Box 6"/>
          <p:cNvSpPr txBox="1">
            <a:spLocks noChangeArrowheads="1"/>
          </p:cNvSpPr>
          <p:nvPr/>
        </p:nvSpPr>
        <p:spPr bwMode="auto">
          <a:xfrm>
            <a:off x="6477000" y="6562727"/>
            <a:ext cx="2667000" cy="240772"/>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ts val="1200"/>
              </a:lnSpc>
              <a:defRPr/>
            </a:pPr>
            <a:r>
              <a:rPr lang="en-US" altLang="en-US" sz="975" b="1">
                <a:solidFill>
                  <a:schemeClr val="bg1"/>
                </a:solidFill>
                <a:latin typeface="Calibri" pitchFamily="34" charset="0"/>
                <a:cs typeface="Arial" pitchFamily="34" charset="0"/>
              </a:rPr>
              <a:t>© 2013 THE EDUCATION TRUST</a:t>
            </a:r>
          </a:p>
        </p:txBody>
      </p:sp>
      <p:sp>
        <p:nvSpPr>
          <p:cNvPr id="2" name="Title 1"/>
          <p:cNvSpPr>
            <a:spLocks noGrp="1"/>
          </p:cNvSpPr>
          <p:nvPr>
            <p:ph type="ctrTitle"/>
          </p:nvPr>
        </p:nvSpPr>
        <p:spPr>
          <a:xfrm>
            <a:off x="685800" y="1676400"/>
            <a:ext cx="7772400" cy="3581400"/>
          </a:xfrm>
        </p:spPr>
        <p:txBody>
          <a:bodyPr>
            <a:normAutofit/>
          </a:bodyPr>
          <a:lstStyle>
            <a:lvl1pPr>
              <a:defRPr sz="3000">
                <a:latin typeface="+mn-lt"/>
              </a:defRPr>
            </a:lvl1pPr>
          </a:lstStyle>
          <a:p>
            <a:r>
              <a:rPr lang="en-US"/>
              <a:t>Click to edit Master title style</a:t>
            </a:r>
          </a:p>
        </p:txBody>
      </p:sp>
    </p:spTree>
    <p:extLst>
      <p:ext uri="{BB962C8B-B14F-4D97-AF65-F5344CB8AC3E}">
        <p14:creationId xmlns:p14="http://schemas.microsoft.com/office/powerpoint/2010/main" val="3843349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3717"/>
            <a:ext cx="8229600" cy="1066800"/>
          </a:xfrm>
        </p:spPr>
        <p:txBody>
          <a:bodyPr>
            <a:normAutofit/>
          </a:bodyPr>
          <a:lstStyle>
            <a:lvl1pPr>
              <a:defRPr sz="30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762000" y="1953491"/>
            <a:ext cx="7620000" cy="391529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641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91524644-AAB6-47AE-A056-A894F182D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1008" y="2451101"/>
            <a:ext cx="3805844" cy="3226447"/>
          </a:xfrm>
          <a:prstGeom prst="rect">
            <a:avLst/>
          </a:prstGeom>
        </p:spPr>
      </p:pic>
      <p:sp>
        <p:nvSpPr>
          <p:cNvPr id="7" name="Rectangle 6">
            <a:extLst>
              <a:ext uri="{FF2B5EF4-FFF2-40B4-BE49-F238E27FC236}">
                <a16:creationId xmlns:a16="http://schemas.microsoft.com/office/drawing/2014/main" id="{7295FED9-9258-4122-83B7-74C8ECBF8691}"/>
              </a:ext>
            </a:extLst>
          </p:cNvPr>
          <p:cNvSpPr/>
          <p:nvPr userDrawn="1"/>
        </p:nvSpPr>
        <p:spPr>
          <a:xfrm>
            <a:off x="0" y="4289900"/>
            <a:ext cx="9144000" cy="1617189"/>
          </a:xfrm>
          <a:prstGeom prst="rect">
            <a:avLst/>
          </a:prstGeom>
          <a:solidFill>
            <a:srgbClr val="284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22313" y="4406902"/>
            <a:ext cx="7772400" cy="1362075"/>
          </a:xfrm>
        </p:spPr>
        <p:txBody>
          <a:bodyPr anchor="ctr"/>
          <a:lstStyle>
            <a:lvl1pPr algn="l">
              <a:defRPr sz="3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C1BD16A-1039-41B0-8FDF-1FB1360FF8D9}" type="slidenum">
              <a:rPr lang="en-US" altLang="en-US" smtClean="0"/>
              <a:pPr/>
              <a:t>‹#›</a:t>
            </a:fld>
            <a:endParaRPr lang="en-US" altLang="en-US"/>
          </a:p>
        </p:txBody>
      </p:sp>
      <p:pic>
        <p:nvPicPr>
          <p:cNvPr id="9" name="Picture 8" descr="A picture containing food&#10;&#10;Description automatically generated">
            <a:extLst>
              <a:ext uri="{FF2B5EF4-FFF2-40B4-BE49-F238E27FC236}">
                <a16:creationId xmlns:a16="http://schemas.microsoft.com/office/drawing/2014/main" id="{158ED88F-A981-4803-9920-676DD7D1CA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0677" y="2584725"/>
            <a:ext cx="1887681" cy="869055"/>
          </a:xfrm>
          <a:prstGeom prst="rect">
            <a:avLst/>
          </a:prstGeom>
        </p:spPr>
      </p:pic>
    </p:spTree>
    <p:extLst>
      <p:ext uri="{BB962C8B-B14F-4D97-AF65-F5344CB8AC3E}">
        <p14:creationId xmlns:p14="http://schemas.microsoft.com/office/powerpoint/2010/main" val="12832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578CB808-43CB-4EAD-A55A-94C969D82052}" type="slidenum">
              <a:rPr lang="en-US" altLang="en-US" smtClean="0"/>
              <a:pPr/>
              <a:t>‹#›</a:t>
            </a:fld>
            <a:endParaRPr lang="en-US" altLang="en-US"/>
          </a:p>
        </p:txBody>
      </p:sp>
    </p:spTree>
    <p:extLst>
      <p:ext uri="{BB962C8B-B14F-4D97-AF65-F5344CB8AC3E}">
        <p14:creationId xmlns:p14="http://schemas.microsoft.com/office/powerpoint/2010/main" val="4005604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61D3344-155B-4B08-A73A-07F61C96ABAA}" type="slidenum">
              <a:rPr lang="en-US" altLang="en-US" smtClean="0"/>
              <a:pPr/>
              <a:t>‹#›</a:t>
            </a:fld>
            <a:endParaRPr lang="en-US" altLang="en-US"/>
          </a:p>
        </p:txBody>
      </p:sp>
    </p:spTree>
    <p:extLst>
      <p:ext uri="{BB962C8B-B14F-4D97-AF65-F5344CB8AC3E}">
        <p14:creationId xmlns:p14="http://schemas.microsoft.com/office/powerpoint/2010/main" val="244231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638800"/>
            <a:ext cx="9144000" cy="1219200"/>
          </a:xfrm>
          <a:prstGeom prst="rect">
            <a:avLst/>
          </a:prstGeom>
          <a:solidFill>
            <a:srgbClr val="919CA3"/>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a:latin typeface="Calibri" pitchFamily="34" charset="0"/>
              <a:ea typeface="+mn-ea"/>
              <a:cs typeface="Arial" pitchFamily="34" charset="0"/>
            </a:endParaRPr>
          </a:p>
        </p:txBody>
      </p:sp>
      <p:sp>
        <p:nvSpPr>
          <p:cNvPr id="5" name="Rectangle 4"/>
          <p:cNvSpPr>
            <a:spLocks noChangeArrowheads="1"/>
          </p:cNvSpPr>
          <p:nvPr/>
        </p:nvSpPr>
        <p:spPr bwMode="auto">
          <a:xfrm>
            <a:off x="0" y="0"/>
            <a:ext cx="9144000" cy="381000"/>
          </a:xfrm>
          <a:prstGeom prst="rect">
            <a:avLst/>
          </a:prstGeom>
          <a:solidFill>
            <a:srgbClr val="FFD457"/>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cxnSp>
        <p:nvCxnSpPr>
          <p:cNvPr id="6" name="Straight Connector 5"/>
          <p:cNvCxnSpPr/>
          <p:nvPr/>
        </p:nvCxnSpPr>
        <p:spPr>
          <a:xfrm rot="5400000">
            <a:off x="2209801" y="6248402"/>
            <a:ext cx="1219200" cy="3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2" descr="ED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38802"/>
            <a:ext cx="2819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7600" y="914400"/>
            <a:ext cx="5029200" cy="2286000"/>
          </a:xfrm>
        </p:spPr>
        <p:txBody>
          <a:bodyPr>
            <a:normAutofit/>
          </a:bodyPr>
          <a:lstStyle>
            <a:lvl1pPr algn="l">
              <a:defRPr sz="3000">
                <a:latin typeface="+mj-lt"/>
              </a:defRPr>
            </a:lvl1pPr>
          </a:lstStyle>
          <a:p>
            <a:r>
              <a:rPr lang="en-US"/>
              <a:t>Click to edit Master title style</a:t>
            </a:r>
          </a:p>
        </p:txBody>
      </p:sp>
      <p:sp>
        <p:nvSpPr>
          <p:cNvPr id="10" name="Text Placeholder 9"/>
          <p:cNvSpPr>
            <a:spLocks noGrp="1"/>
          </p:cNvSpPr>
          <p:nvPr>
            <p:ph type="body" sz="quarter" idx="10"/>
          </p:nvPr>
        </p:nvSpPr>
        <p:spPr>
          <a:xfrm>
            <a:off x="3124200" y="5867400"/>
            <a:ext cx="5791200" cy="762000"/>
          </a:xfrm>
        </p:spPr>
        <p:txBody>
          <a:bodyPr/>
          <a:lstStyle>
            <a:lvl1pPr>
              <a:buNone/>
              <a:defRPr sz="1200" b="1">
                <a:solidFill>
                  <a:srgbClr val="FFD457"/>
                </a:solidFill>
                <a:latin typeface="+mn-lt"/>
              </a:defRPr>
            </a:lvl1pPr>
          </a:lstStyle>
          <a:p>
            <a:pPr lvl="0"/>
            <a:r>
              <a:rPr lang="en-US"/>
              <a:t>Click to edit Master text styles</a:t>
            </a:r>
          </a:p>
        </p:txBody>
      </p:sp>
    </p:spTree>
    <p:extLst>
      <p:ext uri="{BB962C8B-B14F-4D97-AF65-F5344CB8AC3E}">
        <p14:creationId xmlns:p14="http://schemas.microsoft.com/office/powerpoint/2010/main" val="4094659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2E1A0242-44EE-4E16-B742-EF838E29EF88}" type="slidenum">
              <a:rPr lang="en-US" altLang="en-US" smtClean="0"/>
              <a:pPr/>
              <a:t>‹#›</a:t>
            </a:fld>
            <a:endParaRPr lang="en-US" altLang="en-US"/>
          </a:p>
        </p:txBody>
      </p:sp>
    </p:spTree>
    <p:extLst>
      <p:ext uri="{BB962C8B-B14F-4D97-AF65-F5344CB8AC3E}">
        <p14:creationId xmlns:p14="http://schemas.microsoft.com/office/powerpoint/2010/main" val="1401552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97B84EAE-55AF-415A-8855-3B961C18C5F1}" type="slidenum">
              <a:rPr lang="en-US" altLang="en-US" smtClean="0"/>
              <a:pPr/>
              <a:t>‹#›</a:t>
            </a:fld>
            <a:endParaRPr lang="en-US" altLang="en-US"/>
          </a:p>
        </p:txBody>
      </p:sp>
    </p:spTree>
    <p:extLst>
      <p:ext uri="{BB962C8B-B14F-4D97-AF65-F5344CB8AC3E}">
        <p14:creationId xmlns:p14="http://schemas.microsoft.com/office/powerpoint/2010/main" val="223390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1CF3FF54-EDB6-413B-961A-6C7D0DADF05B}" type="slidenum">
              <a:rPr lang="en-US" altLang="en-US" smtClean="0"/>
              <a:pPr/>
              <a:t>‹#›</a:t>
            </a:fld>
            <a:endParaRPr lang="en-US" altLang="en-US"/>
          </a:p>
        </p:txBody>
      </p:sp>
    </p:spTree>
    <p:extLst>
      <p:ext uri="{BB962C8B-B14F-4D97-AF65-F5344CB8AC3E}">
        <p14:creationId xmlns:p14="http://schemas.microsoft.com/office/powerpoint/2010/main" val="380860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
        <p:nvSpPr>
          <p:cNvPr id="10" name="Content Placeholder 9"/>
          <p:cNvSpPr>
            <a:spLocks noGrp="1"/>
          </p:cNvSpPr>
          <p:nvPr>
            <p:ph sz="quarter" idx="13"/>
          </p:nvPr>
        </p:nvSpPr>
        <p:spPr>
          <a:xfrm>
            <a:off x="1206500" y="2290763"/>
            <a:ext cx="7464425"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065961"/>
            <a:ext cx="758952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0"/>
            <a:ext cx="7252050" cy="456535"/>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210461"/>
            <a:ext cx="758952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400800"/>
            <a:ext cx="7259320" cy="456535"/>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
        <p:nvSpPr>
          <p:cNvPr id="10" name="Content Placeholder 9"/>
          <p:cNvSpPr>
            <a:spLocks noGrp="1"/>
          </p:cNvSpPr>
          <p:nvPr>
            <p:ph sz="quarter" idx="13"/>
          </p:nvPr>
        </p:nvSpPr>
        <p:spPr>
          <a:xfrm>
            <a:off x="1206500" y="2290763"/>
            <a:ext cx="7464425"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206500" y="2226459"/>
            <a:ext cx="6406412" cy="256480"/>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3136900"/>
            <a:ext cx="2463800" cy="1308100"/>
          </a:xfrm>
        </p:spPr>
        <p:txBody>
          <a:bodyPr/>
          <a:lstStyle/>
          <a:p>
            <a:r>
              <a:rPr lang="en-US"/>
              <a:t>Click icon to add picture</a:t>
            </a:r>
          </a:p>
        </p:txBody>
      </p:sp>
      <p:sp>
        <p:nvSpPr>
          <p:cNvPr id="16" name="Picture Placeholder 14"/>
          <p:cNvSpPr>
            <a:spLocks noGrp="1"/>
          </p:cNvSpPr>
          <p:nvPr>
            <p:ph type="pic" sz="quarter" idx="18"/>
          </p:nvPr>
        </p:nvSpPr>
        <p:spPr>
          <a:xfrm>
            <a:off x="4560888" y="3136900"/>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308100"/>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308100"/>
          </a:xfrm>
        </p:spPr>
        <p:txBody>
          <a:bodyPr/>
          <a:lstStyle/>
          <a:p>
            <a:r>
              <a:rPr lang="en-US"/>
              <a:t>Click icon to add picture</a:t>
            </a: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3880884" y="2647509"/>
            <a:ext cx="4508204" cy="256480"/>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2403876"/>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306169"/>
            <a:ext cx="2463800" cy="1308100"/>
          </a:xfrm>
        </p:spPr>
        <p:txBody>
          <a:bodyPr/>
          <a:lstStyle/>
          <a:p>
            <a:r>
              <a:rPr lang="en-US"/>
              <a:t>Click icon to add picture</a:t>
            </a:r>
          </a:p>
        </p:txBody>
      </p:sp>
      <p:sp>
        <p:nvSpPr>
          <p:cNvPr id="10" name="Content Placeholder 2"/>
          <p:cNvSpPr>
            <a:spLocks noGrp="1"/>
          </p:cNvSpPr>
          <p:nvPr>
            <p:ph idx="20"/>
          </p:nvPr>
        </p:nvSpPr>
        <p:spPr>
          <a:xfrm>
            <a:off x="3880884" y="4335488"/>
            <a:ext cx="4508204" cy="256480"/>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
        <p:nvSpPr>
          <p:cNvPr id="9" name="Content Placeholder 9"/>
          <p:cNvSpPr>
            <a:spLocks noGrp="1"/>
          </p:cNvSpPr>
          <p:nvPr>
            <p:ph sz="quarter" idx="13"/>
          </p:nvPr>
        </p:nvSpPr>
        <p:spPr>
          <a:xfrm>
            <a:off x="1206500" y="2290763"/>
            <a:ext cx="7464425"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1527598"/>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0732" y="2194560"/>
            <a:ext cx="3666067" cy="1527598"/>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188720" y="1600200"/>
            <a:ext cx="7946136" cy="36933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6698142" y="2296484"/>
            <a:ext cx="2020888"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4125912"/>
          </a:xfrm>
        </p:spPr>
        <p:txBody>
          <a:bodyPr/>
          <a:lstStyle/>
          <a:p>
            <a:r>
              <a:rPr lang="en-US"/>
              <a:t>Click icon to add picture</a:t>
            </a:r>
          </a:p>
        </p:txBody>
      </p:sp>
      <p:sp>
        <p:nvSpPr>
          <p:cNvPr id="11"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19047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2286000"/>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2286000"/>
          </a:xfrm>
        </p:spPr>
        <p:txBody>
          <a:bodyPr/>
          <a:lstStyle/>
          <a:p>
            <a:r>
              <a:rPr lang="en-US"/>
              <a:t>Click icon to add picture</a:t>
            </a:r>
          </a:p>
        </p:txBody>
      </p:sp>
      <p:sp>
        <p:nvSpPr>
          <p:cNvPr id="10" name="Text Placeholder 6"/>
          <p:cNvSpPr>
            <a:spLocks noGrp="1"/>
          </p:cNvSpPr>
          <p:nvPr>
            <p:ph type="body" sz="quarter" idx="16" hasCustomPrompt="1"/>
          </p:nvPr>
        </p:nvSpPr>
        <p:spPr>
          <a:xfrm>
            <a:off x="3976206" y="4656912"/>
            <a:ext cx="2275737" cy="744428"/>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206500" y="2226459"/>
            <a:ext cx="6406412" cy="256480"/>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3136900"/>
            <a:ext cx="2463800" cy="1308100"/>
          </a:xfrm>
        </p:spPr>
        <p:txBody>
          <a:bodyPr/>
          <a:lstStyle/>
          <a:p>
            <a:r>
              <a:rPr lang="en-US"/>
              <a:t>Click icon to add picture</a:t>
            </a:r>
          </a:p>
        </p:txBody>
      </p:sp>
      <p:sp>
        <p:nvSpPr>
          <p:cNvPr id="16" name="Picture Placeholder 14"/>
          <p:cNvSpPr>
            <a:spLocks noGrp="1"/>
          </p:cNvSpPr>
          <p:nvPr>
            <p:ph type="pic" sz="quarter" idx="18"/>
          </p:nvPr>
        </p:nvSpPr>
        <p:spPr>
          <a:xfrm>
            <a:off x="4560888" y="3136900"/>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308100"/>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308100"/>
          </a:xfrm>
        </p:spPr>
        <p:txBody>
          <a:bodyPr/>
          <a:lstStyle/>
          <a:p>
            <a:r>
              <a:rPr lang="en-US"/>
              <a:t>Click icon to add picture</a:t>
            </a: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4" y="2307303"/>
            <a:ext cx="5986019" cy="1430135"/>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3880884" y="2647509"/>
            <a:ext cx="4508204" cy="256480"/>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206500" y="2403876"/>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306169"/>
            <a:ext cx="2463800" cy="1308100"/>
          </a:xfrm>
        </p:spPr>
        <p:txBody>
          <a:bodyPr/>
          <a:lstStyle/>
          <a:p>
            <a:r>
              <a:rPr lang="en-US"/>
              <a:t>Click icon to add picture</a:t>
            </a:r>
          </a:p>
        </p:txBody>
      </p:sp>
      <p:sp>
        <p:nvSpPr>
          <p:cNvPr id="10" name="Content Placeholder 2"/>
          <p:cNvSpPr>
            <a:spLocks noGrp="1"/>
          </p:cNvSpPr>
          <p:nvPr>
            <p:ph idx="20"/>
          </p:nvPr>
        </p:nvSpPr>
        <p:spPr>
          <a:xfrm>
            <a:off x="3880884" y="4335488"/>
            <a:ext cx="4508204" cy="256480"/>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
        <p:nvSpPr>
          <p:cNvPr id="9" name="Content Placeholder 9"/>
          <p:cNvSpPr>
            <a:spLocks noGrp="1"/>
          </p:cNvSpPr>
          <p:nvPr>
            <p:ph sz="quarter" idx="13"/>
          </p:nvPr>
        </p:nvSpPr>
        <p:spPr>
          <a:xfrm>
            <a:off x="1206500" y="2290763"/>
            <a:ext cx="7464425"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1527598"/>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20732" y="2194560"/>
            <a:ext cx="3666067" cy="1527598"/>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188720" y="1600200"/>
            <a:ext cx="7946136" cy="36933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6698142" y="2296484"/>
            <a:ext cx="2020888"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4125912"/>
          </a:xfrm>
        </p:spPr>
        <p:txBody>
          <a:bodyPr/>
          <a:lstStyle/>
          <a:p>
            <a:r>
              <a:rPr lang="en-US"/>
              <a:t>Click icon to add picture</a:t>
            </a:r>
          </a:p>
        </p:txBody>
      </p:sp>
      <p:sp>
        <p:nvSpPr>
          <p:cNvPr id="11"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0" y="2194560"/>
            <a:ext cx="7365999"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5" r:id="rId3"/>
    <p:sldLayoutId id="2147483650" r:id="rId4"/>
    <p:sldLayoutId id="2147483656" r:id="rId5"/>
    <p:sldLayoutId id="2147483657" r:id="rId6"/>
    <p:sldLayoutId id="2147483652" r:id="rId7"/>
    <p:sldLayoutId id="2147483654" r:id="rId8"/>
    <p:sldLayoutId id="2147483658" r:id="rId9"/>
    <p:sldLayoutId id="2147483659" r:id="rId10"/>
    <p:sldLayoutId id="2147483717" r:id="rId11"/>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1" name="Rectangle 6"/>
          <p:cNvSpPr>
            <a:spLocks noChangeArrowheads="1"/>
          </p:cNvSpPr>
          <p:nvPr/>
        </p:nvSpPr>
        <p:spPr bwMode="auto">
          <a:xfrm>
            <a:off x="0" y="136526"/>
            <a:ext cx="9144000" cy="1393017"/>
          </a:xfrm>
          <a:prstGeom prst="rect">
            <a:avLst/>
          </a:prstGeom>
          <a:solidFill>
            <a:srgbClr val="28406B"/>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795549"/>
            <a:ext cx="8229600" cy="433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smtClean="0">
                <a:solidFill>
                  <a:srgbClr val="898989"/>
                </a:solidFill>
                <a:latin typeface="Calibri" pitchFamily="34" charset="0"/>
                <a:ea typeface="ＭＳ Ｐゴシック" pitchFamily="34" charset="-128"/>
                <a:cs typeface="Arial" pitchFamily="34" charset="0"/>
              </a:defRPr>
            </a:lvl1pPr>
          </a:lstStyle>
          <a:p>
            <a:fld id="{4236E061-6294-4ED9-9EC5-F3DF0CB51792}" type="datetimeFigureOut">
              <a:rPr lang="en-US" smtClean="0"/>
              <a:t>5/19/2022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fld id="{B811E066-3B72-4CEA-9599-8A11E0AD9D40}" type="slidenum">
              <a:rPr lang="en-US" smtClean="0"/>
              <a:t>‹#›</a:t>
            </a:fld>
            <a:endParaRPr lang="en-US"/>
          </a:p>
        </p:txBody>
      </p:sp>
      <p:sp>
        <p:nvSpPr>
          <p:cNvPr id="1032" name="Rectangle 9"/>
          <p:cNvSpPr>
            <a:spLocks noChangeArrowheads="1"/>
          </p:cNvSpPr>
          <p:nvPr/>
        </p:nvSpPr>
        <p:spPr bwMode="auto">
          <a:xfrm>
            <a:off x="0" y="6477000"/>
            <a:ext cx="9144000" cy="381000"/>
          </a:xfrm>
          <a:prstGeom prst="rect">
            <a:avLst/>
          </a:prstGeom>
          <a:solidFill>
            <a:srgbClr val="89C546"/>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Tree>
    <p:extLst>
      <p:ext uri="{BB962C8B-B14F-4D97-AF65-F5344CB8AC3E}">
        <p14:creationId xmlns:p14="http://schemas.microsoft.com/office/powerpoint/2010/main" val="32223970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rtl="0" eaLnBrk="1" fontAlgn="base" hangingPunct="1">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Courier New" charset="0"/>
        <a:buChar char="o"/>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1" name="Rectangle 6"/>
          <p:cNvSpPr>
            <a:spLocks noChangeArrowheads="1"/>
          </p:cNvSpPr>
          <p:nvPr/>
        </p:nvSpPr>
        <p:spPr bwMode="auto">
          <a:xfrm>
            <a:off x="0" y="136526"/>
            <a:ext cx="9144000" cy="1393017"/>
          </a:xfrm>
          <a:prstGeom prst="rect">
            <a:avLst/>
          </a:prstGeom>
          <a:solidFill>
            <a:srgbClr val="28406B"/>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795549"/>
            <a:ext cx="8229600" cy="433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smtClean="0">
                <a:solidFill>
                  <a:srgbClr val="898989"/>
                </a:solidFill>
                <a:latin typeface="Calibri" pitchFamily="34" charset="0"/>
                <a:ea typeface="ＭＳ Ｐゴシック" pitchFamily="34" charset="-128"/>
                <a:cs typeface="Arial" pitchFamily="34" charset="0"/>
              </a:defRPr>
            </a:lvl1pPr>
          </a:lstStyle>
          <a:p>
            <a:endParaRPr lang="en-US" alt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cs typeface="+mn-cs"/>
              </a:defRPr>
            </a:lvl1pPr>
          </a:lstStyle>
          <a:p>
            <a:endParaRPr lang="en-US" alt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charset="0"/>
              </a:defRPr>
            </a:lvl1pPr>
          </a:lstStyle>
          <a:p>
            <a:fld id="{24B8D8D1-FC0C-451E-818E-BA022CB4851E}" type="slidenum">
              <a:rPr lang="en-US" altLang="en-US" smtClean="0"/>
              <a:pPr/>
              <a:t>‹#›</a:t>
            </a:fld>
            <a:endParaRPr lang="en-US" altLang="en-US"/>
          </a:p>
        </p:txBody>
      </p:sp>
      <p:sp>
        <p:nvSpPr>
          <p:cNvPr id="1032" name="Rectangle 9"/>
          <p:cNvSpPr>
            <a:spLocks noChangeArrowheads="1"/>
          </p:cNvSpPr>
          <p:nvPr/>
        </p:nvSpPr>
        <p:spPr bwMode="auto">
          <a:xfrm>
            <a:off x="0" y="6477000"/>
            <a:ext cx="9144000" cy="381000"/>
          </a:xfrm>
          <a:prstGeom prst="rect">
            <a:avLst/>
          </a:prstGeom>
          <a:solidFill>
            <a:srgbClr val="89C546"/>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350">
              <a:solidFill>
                <a:schemeClr val="bg1"/>
              </a:solidFill>
              <a:latin typeface="Calibri" pitchFamily="34" charset="0"/>
              <a:ea typeface="+mn-ea"/>
              <a:cs typeface="Arial" pitchFamily="34" charset="0"/>
            </a:endParaRPr>
          </a:p>
        </p:txBody>
      </p:sp>
    </p:spTree>
    <p:extLst>
      <p:ext uri="{BB962C8B-B14F-4D97-AF65-F5344CB8AC3E}">
        <p14:creationId xmlns:p14="http://schemas.microsoft.com/office/powerpoint/2010/main" val="42269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1" fontAlgn="base" hangingPunct="1">
        <a:spcBef>
          <a:spcPct val="0"/>
        </a:spcBef>
        <a:spcAft>
          <a:spcPct val="0"/>
        </a:spcAft>
        <a:defRPr sz="4400" b="1" kern="1200">
          <a:solidFill>
            <a:schemeClr val="bg1"/>
          </a:solidFill>
          <a:latin typeface="+mj-lt"/>
          <a:ea typeface="ＭＳ Ｐゴシック" charset="0"/>
          <a:cs typeface="ＭＳ Ｐゴシック" charset="0"/>
        </a:defRPr>
      </a:lvl1pPr>
      <a:lvl2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b="1">
          <a:solidFill>
            <a:srgbClr val="404040"/>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Courier New" charset="0"/>
        <a:buChar char="o"/>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0" y="2194560"/>
            <a:ext cx="7365999"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May 19, 2022</a:t>
            </a:fld>
            <a:r>
              <a:rPr lang="en-US" dirty="0"/>
              <a:t> </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660" r:id="rId11"/>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mboyd@barhii.org" TargetMode="External"/><Relationship Id="rId2" Type="http://schemas.openxmlformats.org/officeDocument/2006/relationships/hyperlink" Target="mailto:mjones@barhii.org"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8" Type="http://schemas.openxmlformats.org/officeDocument/2006/relationships/hyperlink" Target="https://www.google.com/url?sa=i&amp;url=https%3A%2F%2Fen.wikipedia.org%2Fwiki%2FPublic_housing_in_France&amp;psig=AOvVaw2BEgMf5zEFbiJsAsiokwkT&amp;ust=1652536631488000&amp;source=images&amp;cd=vfe&amp;ved=2ahUKEwi9nLro0Nz3AhXSM1kFHWwRDHIQr4kDegUIARDAAQ" TargetMode="External"/><Relationship Id="rId3" Type="http://schemas.openxmlformats.org/officeDocument/2006/relationships/image" Target="../media/image21.png"/><Relationship Id="rId7" Type="http://schemas.openxmlformats.org/officeDocument/2006/relationships/hyperlink" Target="https://www.google.com/url?sa=i&amp;url=https%3A%2F%2Fwww.archdaily.com%2F105261%2F28-social-housing-in-paris-koz-architectes&amp;psig=AOvVaw2BEgMf5zEFbiJsAsiokwkT&amp;ust=1652536631488000&amp;source=images&amp;cd=vfe&amp;ved=0CA0QjhxqFwoTCLDJwqTR3PcCFQAAAAAdAAAAABAD" TargetMode="External"/><Relationship Id="rId2" Type="http://schemas.openxmlformats.org/officeDocument/2006/relationships/image" Target="../media/image20.jpeg"/><Relationship Id="rId1" Type="http://schemas.openxmlformats.org/officeDocument/2006/relationships/slideLayout" Target="../slideLayouts/slideLayout32.xml"/><Relationship Id="rId6" Type="http://schemas.openxmlformats.org/officeDocument/2006/relationships/hyperlink" Target="https://www.google.com/imgres?imgurl=http%3A%2F%2Fwww.grantcapitalmgmt.com%2Fimg%2Fpublic_housing_hdr.jpg&amp;imgrefurl=http%3A%2F%2Fwww.grantcapitalmgmt.com%2Fus-public-housing-energy-financing-expertise-baltimore-maryland-virginia-dc.php&amp;tbnid=td4TUgRAhsQlCM&amp;vet=12ahUKEwi2sZvG0dz3AhUSFVkFHW8iAxMQMygAegUIARDAAQ..i&amp;docid=yWgbFlYekMsVqM&amp;w=733&amp;h=262&amp;q=u.s.%20public%20housing&amp;hl=en&amp;ved=2ahUKEwi2sZvG0dz3AhUSFVkFHW8iAxMQMygAegUIARDAAQ" TargetMode="External"/><Relationship Id="rId5" Type="http://schemas.openxmlformats.org/officeDocument/2006/relationships/hyperlink" Target="https://www.google.com/url?sa=i&amp;url=https%3A%2F%2Fdaily.jstor.org%2Fwhy-is-the-u-s-losing-public-housing%2F&amp;psig=AOvVaw3SVzuG673a9fqHaIN3s7r5&amp;ust=1652536828115000&amp;source=images&amp;cd=vfe&amp;ved=2ahUKEwi2sZvG0dz3AhUSFVkFHW8iAxMQr4kDegUIARDJAQ" TargetMode="External"/><Relationship Id="rId4" Type="http://schemas.openxmlformats.org/officeDocument/2006/relationships/image" Target="../media/image22.pn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hyperlink" Target="https://nationalhomeless.org/repeal-faircloth-amendment/#:~:text=This%20amendment%20prevents%20any%20net,new%20construction%20of%20public%20housing." TargetMode="Externa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hcd.baltimorecity.gov/news/news/2021-03-24-city-announces-community-land-trust-awards" TargetMode="Externa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star.com/news/gta/2016/01/02/youre-a-toronto-nimby-now-what.html" TargetMode="External"/><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df"/><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www.networkforphl.org/webina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519313"/>
            <a:ext cx="7589520" cy="3077766"/>
          </a:xfrm>
        </p:spPr>
        <p:txBody>
          <a:bodyPr/>
          <a:lstStyle/>
          <a:p>
            <a:pPr algn="l"/>
            <a:r>
              <a:rPr lang="en-US" b="0" i="0" dirty="0">
                <a:solidFill>
                  <a:srgbClr val="008573"/>
                </a:solidFill>
                <a:effectLst/>
                <a:latin typeface="Zilla Slab"/>
              </a:rPr>
              <a:t>Understanding the Intersection Between Climate Change, Housing, and Public Health</a:t>
            </a:r>
          </a:p>
        </p:txBody>
      </p:sp>
      <p:sp>
        <p:nvSpPr>
          <p:cNvPr id="3" name="Text Placeholder 2"/>
          <p:cNvSpPr>
            <a:spLocks noGrp="1"/>
          </p:cNvSpPr>
          <p:nvPr>
            <p:ph type="subTitle" idx="1"/>
          </p:nvPr>
        </p:nvSpPr>
        <p:spPr>
          <a:xfrm>
            <a:off x="1554480" y="4654744"/>
            <a:ext cx="7589520" cy="215444"/>
          </a:xfrm>
        </p:spPr>
        <p:txBody>
          <a:bodyPr/>
          <a:lstStyle/>
          <a:p>
            <a:r>
              <a:rPr lang="en-US" dirty="0"/>
              <a:t>2:00 p.m. – 3:30 p.m. EST | May 18, 2022</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2B86-8F82-E4A1-C29C-C9ECBEFFEACF}"/>
              </a:ext>
            </a:extLst>
          </p:cNvPr>
          <p:cNvSpPr>
            <a:spLocks noGrp="1"/>
          </p:cNvSpPr>
          <p:nvPr>
            <p:ph type="title"/>
          </p:nvPr>
        </p:nvSpPr>
        <p:spPr/>
        <p:txBody>
          <a:bodyPr>
            <a:normAutofit/>
          </a:bodyPr>
          <a:lstStyle/>
          <a:p>
            <a:r>
              <a:rPr lang="en-US">
                <a:ea typeface="+mj-lt"/>
                <a:cs typeface="+mj-lt"/>
              </a:rPr>
              <a:t>The Geography of Blackness:</a:t>
            </a:r>
            <a:br>
              <a:rPr lang="en-US">
                <a:ea typeface="+mj-lt"/>
                <a:cs typeface="+mj-lt"/>
              </a:rPr>
            </a:br>
            <a:r>
              <a:rPr lang="en-US">
                <a:ea typeface="+mj-lt"/>
                <a:cs typeface="+mj-lt"/>
              </a:rPr>
              <a:t>California</a:t>
            </a:r>
            <a:endParaRPr lang="en-US"/>
          </a:p>
        </p:txBody>
      </p:sp>
      <p:sp>
        <p:nvSpPr>
          <p:cNvPr id="3" name="Content Placeholder 2">
            <a:extLst>
              <a:ext uri="{FF2B5EF4-FFF2-40B4-BE49-F238E27FC236}">
                <a16:creationId xmlns:a16="http://schemas.microsoft.com/office/drawing/2014/main" id="{346845F2-CD9B-3AAF-2205-6B598753F481}"/>
              </a:ext>
            </a:extLst>
          </p:cNvPr>
          <p:cNvSpPr>
            <a:spLocks noGrp="1"/>
          </p:cNvSpPr>
          <p:nvPr>
            <p:ph idx="1"/>
          </p:nvPr>
        </p:nvSpPr>
        <p:spPr>
          <a:xfrm>
            <a:off x="735211" y="2081267"/>
            <a:ext cx="7646789" cy="3177572"/>
          </a:xfrm>
        </p:spPr>
        <p:txBody>
          <a:bodyPr/>
          <a:lstStyle/>
          <a:p>
            <a:pPr marL="0" indent="0">
              <a:spcBef>
                <a:spcPts val="750"/>
              </a:spcBef>
              <a:spcAft>
                <a:spcPts val="0"/>
              </a:spcAft>
              <a:buNone/>
            </a:pPr>
            <a:r>
              <a:rPr lang="en-US" sz="1350" b="1">
                <a:solidFill>
                  <a:schemeClr val="accent4"/>
                </a:solidFill>
                <a:latin typeface="Century Gothic"/>
                <a:ea typeface="ＭＳ Ｐゴシック"/>
              </a:rPr>
              <a:t>Historic Communities</a:t>
            </a:r>
            <a:endParaRPr lang="en-US" sz="1350">
              <a:solidFill>
                <a:schemeClr val="accent4"/>
              </a:solidFill>
              <a:ea typeface="Calibri"/>
              <a:cs typeface="+mn-lt"/>
            </a:endParaRPr>
          </a:p>
          <a:p>
            <a:pPr>
              <a:spcBef>
                <a:spcPts val="750"/>
              </a:spcBef>
              <a:spcAft>
                <a:spcPts val="0"/>
              </a:spcAft>
            </a:pPr>
            <a:r>
              <a:rPr lang="en-US" sz="1350" b="1">
                <a:latin typeface="Century Gothic"/>
                <a:ea typeface="ＭＳ Ｐゴシック"/>
              </a:rPr>
              <a:t>Black Californians are</a:t>
            </a:r>
            <a:r>
              <a:rPr lang="en-US" sz="1350" b="1">
                <a:solidFill>
                  <a:schemeClr val="accent3"/>
                </a:solidFill>
                <a:latin typeface="Century Gothic"/>
                <a:ea typeface="ＭＳ Ｐゴシック"/>
              </a:rPr>
              <a:t> leaving the coast.</a:t>
            </a:r>
            <a:endParaRPr lang="en-US" sz="1350">
              <a:solidFill>
                <a:schemeClr val="accent3"/>
              </a:solidFill>
              <a:ea typeface="Calibri"/>
              <a:cs typeface="+mn-lt"/>
            </a:endParaRPr>
          </a:p>
          <a:p>
            <a:pPr lvl="1">
              <a:spcBef>
                <a:spcPts val="750"/>
              </a:spcBef>
              <a:spcAft>
                <a:spcPts val="0"/>
              </a:spcAft>
            </a:pPr>
            <a:r>
              <a:rPr lang="en-US" sz="1200" b="1">
                <a:latin typeface="Century Gothic"/>
                <a:ea typeface="ＭＳ Ｐゴシック"/>
              </a:rPr>
              <a:t>Bay Area</a:t>
            </a:r>
            <a:endParaRPr lang="en-US" sz="1200">
              <a:ea typeface="Calibri"/>
              <a:cs typeface="+mn-lt"/>
            </a:endParaRPr>
          </a:p>
          <a:p>
            <a:pPr lvl="2">
              <a:spcBef>
                <a:spcPts val="750"/>
              </a:spcBef>
              <a:spcAft>
                <a:spcPts val="0"/>
              </a:spcAft>
            </a:pPr>
            <a:r>
              <a:rPr lang="en-US" sz="1050" b="1">
                <a:latin typeface="Century Gothic"/>
                <a:ea typeface="ＭＳ Ｐゴシック"/>
              </a:rPr>
              <a:t>San Francisco (-43%)</a:t>
            </a:r>
            <a:endParaRPr lang="en-US" sz="1050">
              <a:ea typeface="Calibri"/>
              <a:cs typeface="+mn-lt"/>
            </a:endParaRPr>
          </a:p>
          <a:p>
            <a:pPr lvl="2">
              <a:spcBef>
                <a:spcPts val="750"/>
              </a:spcBef>
              <a:spcAft>
                <a:spcPts val="0"/>
              </a:spcAft>
            </a:pPr>
            <a:r>
              <a:rPr lang="en-US" sz="1050" b="1">
                <a:latin typeface="Century Gothic"/>
                <a:ea typeface="ＭＳ Ｐゴシック"/>
              </a:rPr>
              <a:t> Oakland (-40%)</a:t>
            </a:r>
            <a:endParaRPr lang="en-US" sz="1050">
              <a:ea typeface="Calibri"/>
              <a:cs typeface="+mn-lt"/>
            </a:endParaRPr>
          </a:p>
          <a:p>
            <a:pPr lvl="2">
              <a:spcBef>
                <a:spcPts val="750"/>
              </a:spcBef>
              <a:spcAft>
                <a:spcPts val="0"/>
              </a:spcAft>
            </a:pPr>
            <a:r>
              <a:rPr lang="en-US" sz="1050" b="1">
                <a:latin typeface="Century Gothic"/>
                <a:ea typeface="ＭＳ Ｐゴシック"/>
              </a:rPr>
              <a:t>Berkeley (-49%)</a:t>
            </a:r>
            <a:endParaRPr lang="en-US" sz="1050">
              <a:ea typeface="Calibri"/>
              <a:cs typeface="+mn-lt"/>
            </a:endParaRPr>
          </a:p>
          <a:p>
            <a:pPr lvl="2">
              <a:spcBef>
                <a:spcPts val="750"/>
              </a:spcBef>
              <a:spcAft>
                <a:spcPts val="0"/>
              </a:spcAft>
            </a:pPr>
            <a:r>
              <a:rPr lang="en-US" sz="1050" b="1">
                <a:latin typeface="Century Gothic"/>
                <a:ea typeface="ＭＳ Ｐゴシック"/>
              </a:rPr>
              <a:t>East Palo Alto (-66%)</a:t>
            </a:r>
            <a:endParaRPr lang="en-US" sz="1050">
              <a:ea typeface="Calibri"/>
              <a:cs typeface="+mn-lt"/>
            </a:endParaRPr>
          </a:p>
          <a:p>
            <a:pPr lvl="1">
              <a:spcBef>
                <a:spcPts val="750"/>
              </a:spcBef>
              <a:spcAft>
                <a:spcPts val="0"/>
              </a:spcAft>
            </a:pPr>
            <a:endParaRPr lang="en-US" sz="1200">
              <a:ea typeface="+mn-lt"/>
              <a:cs typeface="+mn-lt"/>
            </a:endParaRPr>
          </a:p>
          <a:p>
            <a:pPr lvl="1">
              <a:spcBef>
                <a:spcPts val="750"/>
              </a:spcBef>
              <a:spcAft>
                <a:spcPts val="0"/>
              </a:spcAft>
            </a:pPr>
            <a:r>
              <a:rPr lang="en-US" sz="1200" b="1">
                <a:latin typeface="Century Gothic"/>
                <a:ea typeface="ＭＳ Ｐゴシック"/>
              </a:rPr>
              <a:t> In the Los Angeles area </a:t>
            </a:r>
            <a:endParaRPr lang="en-US" sz="1200">
              <a:ea typeface="Calibri"/>
              <a:cs typeface="+mn-lt"/>
            </a:endParaRPr>
          </a:p>
          <a:p>
            <a:pPr lvl="2">
              <a:spcBef>
                <a:spcPts val="750"/>
              </a:spcBef>
              <a:spcAft>
                <a:spcPts val="0"/>
              </a:spcAft>
            </a:pPr>
            <a:r>
              <a:rPr lang="en-US" sz="1050" b="1">
                <a:latin typeface="Century Gothic"/>
                <a:ea typeface="ＭＳ Ｐゴシック"/>
              </a:rPr>
              <a:t>Los Angeles (-26%)</a:t>
            </a:r>
            <a:endParaRPr lang="en-US" sz="1050">
              <a:ea typeface="Calibri"/>
              <a:cs typeface="+mn-lt"/>
            </a:endParaRPr>
          </a:p>
          <a:p>
            <a:pPr lvl="2">
              <a:spcBef>
                <a:spcPts val="750"/>
              </a:spcBef>
              <a:spcAft>
                <a:spcPts val="0"/>
              </a:spcAft>
            </a:pPr>
            <a:r>
              <a:rPr lang="en-US" sz="1050" b="1">
                <a:latin typeface="Century Gothic"/>
                <a:ea typeface="ＭＳ Ｐゴシック"/>
              </a:rPr>
              <a:t>Lynwood (-56%)</a:t>
            </a:r>
            <a:endParaRPr lang="en-US" sz="1050">
              <a:ea typeface="Calibri"/>
              <a:cs typeface="+mn-lt"/>
            </a:endParaRPr>
          </a:p>
          <a:p>
            <a:pPr lvl="2">
              <a:spcBef>
                <a:spcPts val="750"/>
              </a:spcBef>
              <a:spcAft>
                <a:spcPts val="0"/>
              </a:spcAft>
            </a:pPr>
            <a:r>
              <a:rPr lang="en-US" sz="1050" b="1">
                <a:latin typeface="Century Gothic"/>
                <a:ea typeface="ＭＳ Ｐゴシック"/>
              </a:rPr>
              <a:t>Compton (-45%)</a:t>
            </a:r>
            <a:endParaRPr lang="en-US" sz="1050">
              <a:ea typeface="Calibri"/>
              <a:cs typeface="+mn-lt"/>
            </a:endParaRPr>
          </a:p>
          <a:p>
            <a:pPr lvl="2">
              <a:spcBef>
                <a:spcPts val="750"/>
              </a:spcBef>
              <a:spcAft>
                <a:spcPts val="0"/>
              </a:spcAft>
            </a:pPr>
            <a:r>
              <a:rPr lang="en-US" sz="1050" b="1">
                <a:latin typeface="Century Gothic"/>
                <a:ea typeface="ＭＳ Ｐゴシック"/>
              </a:rPr>
              <a:t>Westmont (-32%)</a:t>
            </a:r>
            <a:endParaRPr lang="en-US" sz="1050">
              <a:ea typeface="ＭＳ Ｐゴシック"/>
              <a:cs typeface="Calibri"/>
            </a:endParaRPr>
          </a:p>
        </p:txBody>
      </p:sp>
      <p:sp>
        <p:nvSpPr>
          <p:cNvPr id="4" name="Content Placeholder 3">
            <a:extLst>
              <a:ext uri="{FF2B5EF4-FFF2-40B4-BE49-F238E27FC236}">
                <a16:creationId xmlns:a16="http://schemas.microsoft.com/office/drawing/2014/main" id="{38E69259-59ED-95E0-02B1-B612C7DF4DBB}"/>
              </a:ext>
            </a:extLst>
          </p:cNvPr>
          <p:cNvSpPr>
            <a:spLocks noGrp="1"/>
          </p:cNvSpPr>
          <p:nvPr>
            <p:ph sz="half" idx="4294967295"/>
          </p:nvPr>
        </p:nvSpPr>
        <p:spPr>
          <a:xfrm>
            <a:off x="5105400" y="2057401"/>
            <a:ext cx="4038600" cy="3394472"/>
          </a:xfrm>
        </p:spPr>
        <p:txBody>
          <a:bodyPr/>
          <a:lstStyle/>
          <a:p>
            <a:pPr marL="0" indent="0">
              <a:spcBef>
                <a:spcPts val="750"/>
              </a:spcBef>
              <a:spcAft>
                <a:spcPts val="0"/>
              </a:spcAft>
              <a:buNone/>
            </a:pPr>
            <a:r>
              <a:rPr lang="en-US" sz="1500" b="1">
                <a:solidFill>
                  <a:schemeClr val="accent4"/>
                </a:solidFill>
                <a:ea typeface="+mn-lt"/>
                <a:cs typeface="+mn-lt"/>
              </a:rPr>
              <a:t>Emergent Communities</a:t>
            </a:r>
            <a:endParaRPr lang="en-US" sz="1500">
              <a:solidFill>
                <a:schemeClr val="accent4"/>
              </a:solidFill>
              <a:ea typeface="+mn-lt"/>
              <a:cs typeface="+mn-lt"/>
            </a:endParaRPr>
          </a:p>
          <a:p>
            <a:pPr marL="0" indent="0">
              <a:spcBef>
                <a:spcPts val="750"/>
              </a:spcBef>
              <a:spcAft>
                <a:spcPts val="0"/>
              </a:spcAft>
              <a:buNone/>
            </a:pPr>
            <a:r>
              <a:rPr lang="en-US" sz="1500" b="1">
                <a:solidFill>
                  <a:schemeClr val="accent3"/>
                </a:solidFill>
                <a:ea typeface="+mn-lt"/>
                <a:cs typeface="+mn-lt"/>
              </a:rPr>
              <a:t>...and Moving Inland.</a:t>
            </a:r>
            <a:endParaRPr lang="en-US" sz="1500">
              <a:solidFill>
                <a:schemeClr val="accent3"/>
              </a:solidFill>
              <a:ea typeface="+mn-lt"/>
              <a:cs typeface="+mn-lt"/>
            </a:endParaRPr>
          </a:p>
          <a:p>
            <a:pPr marL="771525" lvl="1">
              <a:spcBef>
                <a:spcPts val="750"/>
              </a:spcBef>
              <a:spcAft>
                <a:spcPts val="0"/>
              </a:spcAft>
              <a:buFont typeface="Arial"/>
              <a:buChar char="–"/>
            </a:pPr>
            <a:r>
              <a:rPr lang="en-US" sz="1350" b="1">
                <a:latin typeface="Century Gothic"/>
                <a:ea typeface="ＭＳ Ｐゴシック"/>
              </a:rPr>
              <a:t>Bay Area</a:t>
            </a:r>
            <a:endParaRPr lang="en-US" sz="1350">
              <a:ea typeface="Calibri"/>
              <a:cs typeface="+mn-lt"/>
            </a:endParaRPr>
          </a:p>
          <a:p>
            <a:pPr marL="1071563" lvl="2" indent="-214313">
              <a:spcBef>
                <a:spcPts val="750"/>
              </a:spcBef>
              <a:spcAft>
                <a:spcPts val="0"/>
              </a:spcAft>
              <a:buFont typeface="Arial"/>
              <a:buChar char="•"/>
            </a:pPr>
            <a:r>
              <a:rPr lang="en-US" sz="1200" b="1">
                <a:ea typeface="+mn-lt"/>
                <a:cs typeface="+mn-lt"/>
              </a:rPr>
              <a:t> Brentwood (+6,271%, 4,014 population size)</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Antioch (+1,196%, 21,973 population size)</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Elk Grove (+5,119%, 18,317 people)</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Stockton (+79%, 35,066 population size). </a:t>
            </a:r>
            <a:endParaRPr lang="en-US" sz="1200">
              <a:ea typeface="+mn-lt"/>
              <a:cs typeface="+mn-lt"/>
            </a:endParaRPr>
          </a:p>
          <a:p>
            <a:pPr marL="771525" lvl="1">
              <a:spcBef>
                <a:spcPts val="750"/>
              </a:spcBef>
              <a:spcAft>
                <a:spcPts val="0"/>
              </a:spcAft>
              <a:buFont typeface="Arial"/>
              <a:buChar char="–"/>
            </a:pPr>
            <a:r>
              <a:rPr lang="en-US" sz="1350" b="1">
                <a:ea typeface="+mn-lt"/>
                <a:cs typeface="+mn-lt"/>
              </a:rPr>
              <a:t> In the Los Angeles area </a:t>
            </a:r>
            <a:endParaRPr lang="en-US" sz="1350">
              <a:ea typeface="+mn-lt"/>
              <a:cs typeface="+mn-lt"/>
            </a:endParaRPr>
          </a:p>
          <a:p>
            <a:pPr marL="1071563" lvl="2" indent="-214313">
              <a:spcBef>
                <a:spcPts val="750"/>
              </a:spcBef>
              <a:spcAft>
                <a:spcPts val="0"/>
              </a:spcAft>
              <a:buFont typeface="Arial"/>
              <a:buChar char="•"/>
            </a:pPr>
            <a:r>
              <a:rPr lang="en-US" sz="1200" b="1">
                <a:ea typeface="+mn-lt"/>
                <a:cs typeface="+mn-lt"/>
              </a:rPr>
              <a:t>Victorville (+413%, population of 19,630)</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Palmdale (+369%, population of 19,195)</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Lancaster (+357%, population of 33,958)</a:t>
            </a:r>
            <a:endParaRPr lang="en-US" sz="1200">
              <a:ea typeface="+mn-lt"/>
              <a:cs typeface="+mn-lt"/>
            </a:endParaRPr>
          </a:p>
          <a:p>
            <a:pPr marL="1071563" lvl="2" indent="-214313">
              <a:spcBef>
                <a:spcPts val="750"/>
              </a:spcBef>
              <a:spcAft>
                <a:spcPts val="0"/>
              </a:spcAft>
              <a:buFont typeface="Arial"/>
              <a:buChar char="•"/>
            </a:pPr>
            <a:r>
              <a:rPr lang="en-US" sz="1200" b="1">
                <a:ea typeface="+mn-lt"/>
                <a:cs typeface="+mn-lt"/>
              </a:rPr>
              <a:t> Moreno Valley (132%, population of 36,422)</a:t>
            </a:r>
            <a:endParaRPr lang="en-US" sz="1200">
              <a:cs typeface="Calibri"/>
            </a:endParaRPr>
          </a:p>
        </p:txBody>
      </p:sp>
    </p:spTree>
    <p:extLst>
      <p:ext uri="{BB962C8B-B14F-4D97-AF65-F5344CB8AC3E}">
        <p14:creationId xmlns:p14="http://schemas.microsoft.com/office/powerpoint/2010/main" val="55200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0EE4-8524-8F7F-5B00-07436748125C}"/>
              </a:ext>
            </a:extLst>
          </p:cNvPr>
          <p:cNvSpPr>
            <a:spLocks noGrp="1"/>
          </p:cNvSpPr>
          <p:nvPr>
            <p:ph type="title"/>
          </p:nvPr>
        </p:nvSpPr>
        <p:spPr>
          <a:xfrm>
            <a:off x="457200" y="1063229"/>
            <a:ext cx="8229600" cy="857250"/>
          </a:xfrm>
        </p:spPr>
        <p:txBody>
          <a:bodyPr wrap="square" anchor="ctr">
            <a:normAutofit/>
          </a:bodyPr>
          <a:lstStyle/>
          <a:p>
            <a:pPr>
              <a:lnSpc>
                <a:spcPct val="90000"/>
              </a:lnSpc>
            </a:pPr>
            <a:r>
              <a:rPr lang="en-US" sz="2775"/>
              <a:t>The Geography of Blackness:  </a:t>
            </a:r>
            <a:br>
              <a:rPr lang="en-US" sz="2775"/>
            </a:br>
            <a:r>
              <a:rPr lang="en-US" sz="2775"/>
              <a:t>The Nation</a:t>
            </a:r>
          </a:p>
        </p:txBody>
      </p:sp>
      <p:sp>
        <p:nvSpPr>
          <p:cNvPr id="3" name="Content Placeholder 2">
            <a:extLst>
              <a:ext uri="{FF2B5EF4-FFF2-40B4-BE49-F238E27FC236}">
                <a16:creationId xmlns:a16="http://schemas.microsoft.com/office/drawing/2014/main" id="{E6C67B9D-FB0D-5F2B-B301-98C78DAD6495}"/>
              </a:ext>
            </a:extLst>
          </p:cNvPr>
          <p:cNvSpPr>
            <a:spLocks noGrp="1"/>
          </p:cNvSpPr>
          <p:nvPr>
            <p:ph sz="half" idx="1"/>
          </p:nvPr>
        </p:nvSpPr>
        <p:spPr>
          <a:xfrm>
            <a:off x="457200" y="2057401"/>
            <a:ext cx="4038600" cy="3394472"/>
          </a:xfrm>
        </p:spPr>
        <p:txBody>
          <a:bodyPr wrap="square" anchor="t">
            <a:normAutofit fontScale="92500"/>
          </a:bodyPr>
          <a:lstStyle/>
          <a:p>
            <a:pPr marL="0" indent="0">
              <a:lnSpc>
                <a:spcPct val="90000"/>
              </a:lnSpc>
              <a:spcBef>
                <a:spcPts val="750"/>
              </a:spcBef>
              <a:spcAft>
                <a:spcPts val="0"/>
              </a:spcAft>
              <a:buNone/>
            </a:pPr>
            <a:r>
              <a:rPr lang="en-US" sz="1800" b="1"/>
              <a:t>HIGHEST GROWTH BLACK COMMUNITIES</a:t>
            </a:r>
            <a:endParaRPr lang="en-US" sz="1800"/>
          </a:p>
          <a:p>
            <a:pPr>
              <a:lnSpc>
                <a:spcPct val="90000"/>
              </a:lnSpc>
              <a:spcBef>
                <a:spcPts val="750"/>
              </a:spcBef>
              <a:spcAft>
                <a:spcPts val="0"/>
              </a:spcAft>
            </a:pPr>
            <a:r>
              <a:rPr lang="en-US" sz="1800"/>
              <a:t>Largest </a:t>
            </a:r>
            <a:r>
              <a:rPr lang="en-US" sz="1800" b="1"/>
              <a:t>NUMERICAL</a:t>
            </a:r>
            <a:r>
              <a:rPr lang="en-US" sz="1800"/>
              <a:t> increases in their Black population from 2010-2020: </a:t>
            </a:r>
          </a:p>
          <a:p>
            <a:pPr lvl="1">
              <a:lnSpc>
                <a:spcPct val="90000"/>
              </a:lnSpc>
              <a:spcBef>
                <a:spcPts val="750"/>
              </a:spcBef>
              <a:spcAft>
                <a:spcPts val="0"/>
              </a:spcAft>
            </a:pPr>
            <a:r>
              <a:rPr lang="en-US"/>
              <a:t>Atlanta, GA (335,000 people, 20%),</a:t>
            </a:r>
          </a:p>
          <a:p>
            <a:pPr lvl="1">
              <a:lnSpc>
                <a:spcPct val="90000"/>
              </a:lnSpc>
              <a:spcBef>
                <a:spcPts val="750"/>
              </a:spcBef>
              <a:spcAft>
                <a:spcPts val="0"/>
              </a:spcAft>
            </a:pPr>
            <a:r>
              <a:rPr lang="en-US"/>
              <a:t>Dallas, TX (255,561 people, 27%)</a:t>
            </a:r>
          </a:p>
          <a:p>
            <a:pPr lvl="1">
              <a:lnSpc>
                <a:spcPct val="90000"/>
              </a:lnSpc>
              <a:spcBef>
                <a:spcPts val="750"/>
              </a:spcBef>
              <a:spcAft>
                <a:spcPts val="0"/>
              </a:spcAft>
            </a:pPr>
            <a:r>
              <a:rPr lang="en-US"/>
              <a:t>Houston, TX (212,853, 21%)</a:t>
            </a:r>
          </a:p>
          <a:p>
            <a:pPr>
              <a:lnSpc>
                <a:spcPct val="90000"/>
              </a:lnSpc>
              <a:spcBef>
                <a:spcPts val="750"/>
              </a:spcBef>
              <a:spcAft>
                <a:spcPts val="0"/>
              </a:spcAft>
            </a:pPr>
            <a:r>
              <a:rPr lang="en-US" sz="1800"/>
              <a:t>Largest</a:t>
            </a:r>
            <a:r>
              <a:rPr lang="en-US" sz="1800" b="1"/>
              <a:t> PERCENTAGE</a:t>
            </a:r>
            <a:r>
              <a:rPr lang="en-US" sz="1800"/>
              <a:t> increases: </a:t>
            </a:r>
          </a:p>
          <a:p>
            <a:pPr lvl="1">
              <a:lnSpc>
                <a:spcPct val="90000"/>
              </a:lnSpc>
              <a:spcBef>
                <a:spcPts val="750"/>
              </a:spcBef>
              <a:spcAft>
                <a:spcPts val="0"/>
              </a:spcAft>
            </a:pPr>
            <a:r>
              <a:rPr lang="en-US"/>
              <a:t>Minneapolis, MN (~40%)</a:t>
            </a:r>
          </a:p>
          <a:p>
            <a:pPr lvl="1">
              <a:lnSpc>
                <a:spcPct val="90000"/>
              </a:lnSpc>
              <a:spcBef>
                <a:spcPts val="750"/>
              </a:spcBef>
              <a:spcAft>
                <a:spcPts val="0"/>
              </a:spcAft>
            </a:pPr>
            <a:r>
              <a:rPr lang="en-US"/>
              <a:t>Las Vegas, NV (~40%)</a:t>
            </a:r>
          </a:p>
          <a:p>
            <a:pPr lvl="1">
              <a:lnSpc>
                <a:spcPct val="90000"/>
              </a:lnSpc>
              <a:spcBef>
                <a:spcPts val="750"/>
              </a:spcBef>
              <a:spcAft>
                <a:spcPts val="0"/>
              </a:spcAft>
            </a:pPr>
            <a:r>
              <a:rPr lang="en-US"/>
              <a:t>Phoenix, AZ (37%)</a:t>
            </a:r>
          </a:p>
        </p:txBody>
      </p:sp>
      <p:pic>
        <p:nvPicPr>
          <p:cNvPr id="5" name="Picture 5" descr="Family in a pumpkin field">
            <a:extLst>
              <a:ext uri="{FF2B5EF4-FFF2-40B4-BE49-F238E27FC236}">
                <a16:creationId xmlns:a16="http://schemas.microsoft.com/office/drawing/2014/main" id="{A2D81631-7DEE-2F82-3068-2625C73EBCE9}"/>
              </a:ext>
            </a:extLst>
          </p:cNvPr>
          <p:cNvPicPr>
            <a:picLocks noGrp="1" noChangeAspect="1"/>
          </p:cNvPicPr>
          <p:nvPr>
            <p:ph sz="half" idx="2"/>
          </p:nvPr>
        </p:nvPicPr>
        <p:blipFill rotWithShape="1">
          <a:blip r:embed="rId2"/>
          <a:srcRect r="20583" b="-1"/>
          <a:stretch/>
        </p:blipFill>
        <p:spPr>
          <a:xfrm>
            <a:off x="4648200" y="2057401"/>
            <a:ext cx="4038600" cy="3394472"/>
          </a:xfrm>
          <a:noFill/>
        </p:spPr>
      </p:pic>
    </p:spTree>
    <p:extLst>
      <p:ext uri="{BB962C8B-B14F-4D97-AF65-F5344CB8AC3E}">
        <p14:creationId xmlns:p14="http://schemas.microsoft.com/office/powerpoint/2010/main" val="218781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64D4-8143-4579-A349-3C0D6477A4C2}"/>
              </a:ext>
            </a:extLst>
          </p:cNvPr>
          <p:cNvSpPr>
            <a:spLocks noGrp="1"/>
          </p:cNvSpPr>
          <p:nvPr>
            <p:ph type="title"/>
          </p:nvPr>
        </p:nvSpPr>
        <p:spPr>
          <a:xfrm>
            <a:off x="457200" y="1063229"/>
            <a:ext cx="8229600" cy="857250"/>
          </a:xfrm>
        </p:spPr>
        <p:txBody>
          <a:bodyPr wrap="square" anchor="ctr">
            <a:normAutofit/>
          </a:bodyPr>
          <a:lstStyle/>
          <a:p>
            <a:pPr>
              <a:lnSpc>
                <a:spcPct val="90000"/>
              </a:lnSpc>
            </a:pPr>
            <a:r>
              <a:rPr lang="en-US" sz="2775">
                <a:ea typeface="ＭＳ Ｐゴシック"/>
              </a:rPr>
              <a:t>What We Know About Displacement and Movement</a:t>
            </a:r>
            <a:endParaRPr lang="en-US" sz="2775"/>
          </a:p>
        </p:txBody>
      </p:sp>
      <p:sp>
        <p:nvSpPr>
          <p:cNvPr id="3" name="Content Placeholder 2">
            <a:extLst>
              <a:ext uri="{FF2B5EF4-FFF2-40B4-BE49-F238E27FC236}">
                <a16:creationId xmlns:a16="http://schemas.microsoft.com/office/drawing/2014/main" id="{CF568E08-F5B8-4D99-B46E-E167FBBC15CC}"/>
              </a:ext>
            </a:extLst>
          </p:cNvPr>
          <p:cNvSpPr>
            <a:spLocks noGrp="1"/>
          </p:cNvSpPr>
          <p:nvPr>
            <p:ph sz="half" idx="1"/>
          </p:nvPr>
        </p:nvSpPr>
        <p:spPr>
          <a:xfrm>
            <a:off x="457200" y="2057401"/>
            <a:ext cx="4038600" cy="3394472"/>
          </a:xfrm>
        </p:spPr>
        <p:txBody>
          <a:bodyPr wrap="square" anchor="t">
            <a:normAutofit lnSpcReduction="10000"/>
          </a:bodyPr>
          <a:lstStyle/>
          <a:p>
            <a:pPr>
              <a:lnSpc>
                <a:spcPct val="90000"/>
              </a:lnSpc>
            </a:pPr>
            <a:r>
              <a:rPr lang="en-US" b="1">
                <a:ea typeface="ＭＳ Ｐゴシック"/>
              </a:rPr>
              <a:t>Why Black people are moving</a:t>
            </a:r>
          </a:p>
          <a:p>
            <a:pPr lvl="1">
              <a:lnSpc>
                <a:spcPct val="90000"/>
              </a:lnSpc>
            </a:pPr>
            <a:r>
              <a:rPr lang="en-US" sz="2100">
                <a:ea typeface="ＭＳ Ｐゴシック"/>
              </a:rPr>
              <a:t>Black people are looking for affordability, homeownership, and better living environments</a:t>
            </a:r>
            <a:endParaRPr lang="en-US" sz="2100">
              <a:ea typeface="ＭＳ Ｐゴシック"/>
              <a:cs typeface="Calibri"/>
            </a:endParaRPr>
          </a:p>
          <a:p>
            <a:pPr>
              <a:lnSpc>
                <a:spcPct val="90000"/>
              </a:lnSpc>
            </a:pPr>
            <a:endParaRPr lang="en-US"/>
          </a:p>
          <a:p>
            <a:pPr>
              <a:lnSpc>
                <a:spcPct val="90000"/>
              </a:lnSpc>
            </a:pPr>
            <a:r>
              <a:rPr lang="en-US" b="1">
                <a:ea typeface="ＭＳ Ｐゴシック"/>
              </a:rPr>
              <a:t>What helps people stay </a:t>
            </a:r>
          </a:p>
          <a:p>
            <a:pPr lvl="1">
              <a:lnSpc>
                <a:spcPct val="90000"/>
              </a:lnSpc>
            </a:pPr>
            <a:r>
              <a:rPr lang="en-US" sz="2100">
                <a:ea typeface="ＭＳ Ｐゴシック"/>
              </a:rPr>
              <a:t>Community investment, affordability, affordable rentals, homeownership opportunities, quality jobs</a:t>
            </a:r>
            <a:endParaRPr lang="en-US" sz="2100">
              <a:ea typeface="ＭＳ Ｐゴシック"/>
              <a:cs typeface="Calibri"/>
            </a:endParaRPr>
          </a:p>
          <a:p>
            <a:pPr>
              <a:lnSpc>
                <a:spcPct val="90000"/>
              </a:lnSpc>
            </a:pPr>
            <a:endParaRPr lang="en-US"/>
          </a:p>
        </p:txBody>
      </p:sp>
      <p:pic>
        <p:nvPicPr>
          <p:cNvPr id="4" name="Picture 6" descr="Family on the couch">
            <a:extLst>
              <a:ext uri="{FF2B5EF4-FFF2-40B4-BE49-F238E27FC236}">
                <a16:creationId xmlns:a16="http://schemas.microsoft.com/office/drawing/2014/main" id="{12B1550C-01FB-6F77-A53F-7E5321D337A4}"/>
              </a:ext>
            </a:extLst>
          </p:cNvPr>
          <p:cNvPicPr>
            <a:picLocks noChangeAspect="1"/>
          </p:cNvPicPr>
          <p:nvPr/>
        </p:nvPicPr>
        <p:blipFill rotWithShape="1">
          <a:blip r:embed="rId3"/>
          <a:srcRect l="9045" r="11538" b="-1"/>
          <a:stretch/>
        </p:blipFill>
        <p:spPr>
          <a:xfrm>
            <a:off x="4648200" y="2057401"/>
            <a:ext cx="4038600" cy="3394472"/>
          </a:xfrm>
          <a:prstGeom prst="rect">
            <a:avLst/>
          </a:prstGeom>
          <a:noFill/>
        </p:spPr>
      </p:pic>
      <p:sp>
        <p:nvSpPr>
          <p:cNvPr id="5" name="TextBox 4">
            <a:extLst>
              <a:ext uri="{FF2B5EF4-FFF2-40B4-BE49-F238E27FC236}">
                <a16:creationId xmlns:a16="http://schemas.microsoft.com/office/drawing/2014/main" id="{D6E43610-CD4E-464D-9560-BCB57D01F379}"/>
              </a:ext>
            </a:extLst>
          </p:cNvPr>
          <p:cNvSpPr txBox="1"/>
          <p:nvPr/>
        </p:nvSpPr>
        <p:spPr>
          <a:xfrm>
            <a:off x="12147475" y="179038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spcAft>
                <a:spcPts val="450"/>
              </a:spcAft>
            </a:pPr>
            <a:r>
              <a:rPr lang="en-US" sz="1350"/>
              <a:t>Click to add text</a:t>
            </a:r>
          </a:p>
        </p:txBody>
      </p:sp>
      <p:sp>
        <p:nvSpPr>
          <p:cNvPr id="6" name="TextBox 5">
            <a:extLst>
              <a:ext uri="{FF2B5EF4-FFF2-40B4-BE49-F238E27FC236}">
                <a16:creationId xmlns:a16="http://schemas.microsoft.com/office/drawing/2014/main" id="{38DD32CF-47DC-43A8-B102-E675EC77CA92}"/>
              </a:ext>
            </a:extLst>
          </p:cNvPr>
          <p:cNvSpPr txBox="1"/>
          <p:nvPr/>
        </p:nvSpPr>
        <p:spPr>
          <a:xfrm>
            <a:off x="10227424" y="160640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spcAft>
                <a:spcPts val="450"/>
              </a:spcAft>
            </a:pPr>
            <a:r>
              <a:rPr lang="en-US" sz="1350"/>
              <a:t>Click to add </a:t>
            </a:r>
            <a:r>
              <a:rPr lang="en-US" sz="1350" err="1"/>
              <a:t>ext</a:t>
            </a:r>
          </a:p>
        </p:txBody>
      </p:sp>
    </p:spTree>
    <p:extLst>
      <p:ext uri="{BB962C8B-B14F-4D97-AF65-F5344CB8AC3E}">
        <p14:creationId xmlns:p14="http://schemas.microsoft.com/office/powerpoint/2010/main" val="676734541"/>
      </p:ext>
    </p:extLst>
  </p:cSld>
  <p:clrMapOvr>
    <a:masterClrMapping/>
  </p:clrMapOvr>
  <mc:AlternateContent xmlns:mc="http://schemas.openxmlformats.org/markup-compatibility/2006">
    <mc:Choice xmlns:p14="http://schemas.microsoft.com/office/powerpoint/2010/main" Requires="p14">
      <p:transition spd="slow" p14:dur="2000" advTm="111838"/>
    </mc:Choice>
    <mc:Fallback>
      <p:transition spd="slow" advTm="11183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94EC-39F9-4D28-A00E-0C01E3C03FFC}"/>
              </a:ext>
            </a:extLst>
          </p:cNvPr>
          <p:cNvSpPr>
            <a:spLocks noGrp="1"/>
          </p:cNvSpPr>
          <p:nvPr>
            <p:ph type="title"/>
          </p:nvPr>
        </p:nvSpPr>
        <p:spPr/>
        <p:txBody>
          <a:bodyPr vert="horz" wrap="square" lIns="68580" tIns="34290" rIns="68580" bIns="34290" numCol="1" anchor="ctr" anchorCtr="0" compatLnSpc="1">
            <a:prstTxWarp prst="textNoShape">
              <a:avLst/>
            </a:prstTxWarp>
            <a:noAutofit/>
          </a:bodyPr>
          <a:lstStyle/>
          <a:p>
            <a:r>
              <a:rPr lang="en-US" sz="2100">
                <a:ea typeface="ＭＳ Ｐゴシック"/>
              </a:rPr>
              <a:t>Getting Creative:  There's A Way To Advance </a:t>
            </a:r>
            <a:r>
              <a:rPr lang="en-US" sz="2100">
                <a:solidFill>
                  <a:schemeClr val="accent3"/>
                </a:solidFill>
                <a:ea typeface="ＭＳ Ｐゴシック"/>
              </a:rPr>
              <a:t>Housing Affordability</a:t>
            </a:r>
            <a:r>
              <a:rPr lang="en-US" sz="2100">
                <a:ea typeface="ＭＳ Ｐゴシック"/>
              </a:rPr>
              <a:t> and </a:t>
            </a:r>
            <a:r>
              <a:rPr lang="en-US" sz="2100">
                <a:solidFill>
                  <a:schemeClr val="accent3"/>
                </a:solidFill>
                <a:ea typeface="ＭＳ Ｐゴシック"/>
              </a:rPr>
              <a:t>Racial Equity </a:t>
            </a:r>
            <a:br>
              <a:rPr lang="en-US" sz="2100">
                <a:ea typeface="ＭＳ Ｐゴシック"/>
              </a:rPr>
            </a:br>
            <a:r>
              <a:rPr lang="en-US" sz="2100">
                <a:ea typeface="ＭＳ Ｐゴシック"/>
              </a:rPr>
              <a:t>That Can Benefit C</a:t>
            </a:r>
            <a:r>
              <a:rPr lang="en-US" sz="2100">
                <a:solidFill>
                  <a:schemeClr val="accent3"/>
                </a:solidFill>
                <a:ea typeface="ＭＳ Ｐゴシック"/>
              </a:rPr>
              <a:t>limate Change and Health</a:t>
            </a:r>
            <a:endParaRPr lang="en-US" sz="2400">
              <a:solidFill>
                <a:schemeClr val="accent3"/>
              </a:solidFill>
            </a:endParaRPr>
          </a:p>
        </p:txBody>
      </p:sp>
      <p:sp>
        <p:nvSpPr>
          <p:cNvPr id="3" name="Content Placeholder 2">
            <a:extLst>
              <a:ext uri="{FF2B5EF4-FFF2-40B4-BE49-F238E27FC236}">
                <a16:creationId xmlns:a16="http://schemas.microsoft.com/office/drawing/2014/main" id="{C067C83C-8F0D-45E0-A23C-46ED19D170A0}"/>
              </a:ext>
            </a:extLst>
          </p:cNvPr>
          <p:cNvSpPr>
            <a:spLocks noGrp="1"/>
          </p:cNvSpPr>
          <p:nvPr>
            <p:ph idx="1"/>
          </p:nvPr>
        </p:nvSpPr>
        <p:spPr>
          <a:xfrm>
            <a:off x="457200" y="2161117"/>
            <a:ext cx="8229600" cy="3488267"/>
          </a:xfrm>
        </p:spPr>
        <p:txBody>
          <a:bodyPr/>
          <a:lstStyle/>
          <a:p>
            <a:r>
              <a:rPr lang="en-US">
                <a:ea typeface="ＭＳ Ｐゴシック"/>
              </a:rPr>
              <a:t>Black developers are asked to apply for one-off projects and funding pools.</a:t>
            </a:r>
          </a:p>
          <a:p>
            <a:r>
              <a:rPr lang="en-US">
                <a:ea typeface="ＭＳ Ｐゴシック"/>
              </a:rPr>
              <a:t>Project development funds don't pay enough for community planning and visioning for and from the Black community. </a:t>
            </a:r>
          </a:p>
          <a:p>
            <a:r>
              <a:rPr lang="en-US">
                <a:ea typeface="ＭＳ Ｐゴシック"/>
              </a:rPr>
              <a:t>There is deep under-investment in development and construction in established and growing Black corridors.</a:t>
            </a:r>
          </a:p>
          <a:p>
            <a:r>
              <a:rPr lang="en-US">
                <a:ea typeface="ＭＳ Ｐゴシック"/>
              </a:rPr>
              <a:t>There is no regional anti-displacement policy or strategy for Black communities.</a:t>
            </a:r>
          </a:p>
        </p:txBody>
      </p:sp>
    </p:spTree>
    <p:extLst>
      <p:ext uri="{BB962C8B-B14F-4D97-AF65-F5344CB8AC3E}">
        <p14:creationId xmlns:p14="http://schemas.microsoft.com/office/powerpoint/2010/main" val="1122072866"/>
      </p:ext>
    </p:extLst>
  </p:cSld>
  <p:clrMapOvr>
    <a:masterClrMapping/>
  </p:clrMapOvr>
  <mc:AlternateContent xmlns:mc="http://schemas.openxmlformats.org/markup-compatibility/2006">
    <mc:Choice xmlns:p14="http://schemas.microsoft.com/office/powerpoint/2010/main" Requires="p14">
      <p:transition spd="slow" p14:dur="2000" advTm="27674"/>
    </mc:Choice>
    <mc:Fallback>
      <p:transition spd="slow" advTm="2767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C506-875B-44D9-B3E2-9FCACEDA7318}"/>
              </a:ext>
            </a:extLst>
          </p:cNvPr>
          <p:cNvSpPr>
            <a:spLocks noGrp="1"/>
          </p:cNvSpPr>
          <p:nvPr>
            <p:ph type="title"/>
          </p:nvPr>
        </p:nvSpPr>
        <p:spPr>
          <a:xfrm>
            <a:off x="457200" y="1063229"/>
            <a:ext cx="8229600" cy="857250"/>
          </a:xfrm>
        </p:spPr>
        <p:txBody>
          <a:bodyPr vert="horz" wrap="square" lIns="68580" tIns="34290" rIns="68580" bIns="34290" numCol="1" anchor="ctr" anchorCtr="0" compatLnSpc="1">
            <a:prstTxWarp prst="textNoShape">
              <a:avLst/>
            </a:prstTxWarp>
            <a:normAutofit fontScale="90000"/>
          </a:bodyPr>
          <a:lstStyle/>
          <a:p>
            <a:r>
              <a:rPr lang="en-US" b="1" kern="1200">
                <a:ea typeface="ＭＳ Ｐゴシック"/>
              </a:rPr>
              <a:t>Regional</a:t>
            </a:r>
            <a:r>
              <a:rPr lang="en-US">
                <a:ea typeface="ＭＳ Ｐゴシック"/>
              </a:rPr>
              <a:t> Strategy for Black Bay Area</a:t>
            </a:r>
            <a:endParaRPr lang="en-US" b="1" kern="1200"/>
          </a:p>
        </p:txBody>
      </p:sp>
      <p:pic>
        <p:nvPicPr>
          <p:cNvPr id="1028" name="Picture 4">
            <a:extLst>
              <a:ext uri="{FF2B5EF4-FFF2-40B4-BE49-F238E27FC236}">
                <a16:creationId xmlns:a16="http://schemas.microsoft.com/office/drawing/2014/main" id="{402E82EE-EAD4-4CE6-9F27-5D1F3C363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605" b="9254"/>
          <a:stretch/>
        </p:blipFill>
        <p:spPr bwMode="auto">
          <a:xfrm>
            <a:off x="457200" y="2057401"/>
            <a:ext cx="4038600" cy="3394472"/>
          </a:xfrm>
          <a:prstGeom prst="rect">
            <a:avLst/>
          </a:prstGeom>
          <a:noFill/>
        </p:spPr>
      </p:pic>
      <p:sp>
        <p:nvSpPr>
          <p:cNvPr id="4" name="Content Placeholder 3">
            <a:extLst>
              <a:ext uri="{FF2B5EF4-FFF2-40B4-BE49-F238E27FC236}">
                <a16:creationId xmlns:a16="http://schemas.microsoft.com/office/drawing/2014/main" id="{A21AF861-7AD6-4FC0-8EEB-2C03B5D60B0D}"/>
              </a:ext>
            </a:extLst>
          </p:cNvPr>
          <p:cNvSpPr>
            <a:spLocks noGrp="1"/>
          </p:cNvSpPr>
          <p:nvPr>
            <p:ph sz="half" idx="2"/>
          </p:nvPr>
        </p:nvSpPr>
        <p:spPr>
          <a:xfrm>
            <a:off x="4621924" y="2103385"/>
            <a:ext cx="4333280" cy="3394472"/>
          </a:xfrm>
        </p:spPr>
        <p:txBody>
          <a:bodyPr vert="horz" wrap="square" lIns="68580" tIns="34290" rIns="68580" bIns="34290" numCol="1" anchor="t" anchorCtr="0" compatLnSpc="1">
            <a:prstTxWarp prst="textNoShape">
              <a:avLst/>
            </a:prstTxWarp>
            <a:noAutofit/>
          </a:bodyPr>
          <a:lstStyle/>
          <a:p>
            <a:pPr marL="0" indent="0">
              <a:lnSpc>
                <a:spcPct val="90000"/>
              </a:lnSpc>
              <a:buNone/>
            </a:pPr>
            <a:r>
              <a:rPr lang="en-US" sz="1800" b="1" i="0" u="none" strike="noStrike">
                <a:effectLst/>
                <a:ea typeface="ＭＳ Ｐゴシック"/>
              </a:rPr>
              <a:t>We're advancing a two-part strategy: </a:t>
            </a:r>
            <a:r>
              <a:rPr lang="en-US" sz="1800" b="0" i="0">
                <a:effectLst/>
                <a:ea typeface="ＭＳ Ｐゴシック"/>
              </a:rPr>
              <a:t>​</a:t>
            </a:r>
            <a:endParaRPr lang="en-US" sz="1800">
              <a:ea typeface="ＭＳ Ｐゴシック"/>
            </a:endParaRPr>
          </a:p>
          <a:p>
            <a:pPr marL="0" indent="0">
              <a:lnSpc>
                <a:spcPct val="90000"/>
              </a:lnSpc>
              <a:buNone/>
            </a:pPr>
            <a:endParaRPr lang="en-US" sz="1200" u="sng">
              <a:ea typeface="ＭＳ Ｐゴシック"/>
            </a:endParaRPr>
          </a:p>
          <a:p>
            <a:pPr marL="0" indent="0">
              <a:lnSpc>
                <a:spcPct val="90000"/>
              </a:lnSpc>
              <a:buNone/>
            </a:pPr>
            <a:r>
              <a:rPr lang="en-US" sz="1200" b="0" i="0" u="sng" strike="noStrike">
                <a:effectLst/>
                <a:ea typeface="ＭＳ Ｐゴシック"/>
              </a:rPr>
              <a:t>Part one:</a:t>
            </a:r>
            <a:r>
              <a:rPr lang="en-US" sz="1200" b="0" i="0" u="none" strike="noStrike">
                <a:effectLst/>
                <a:ea typeface="ＭＳ Ｐゴシック"/>
              </a:rPr>
              <a:t> Establish a </a:t>
            </a:r>
            <a:r>
              <a:rPr lang="en-US" sz="1200">
                <a:ea typeface="ＭＳ Ｐゴシック"/>
              </a:rPr>
              <a:t>regional Black</a:t>
            </a:r>
            <a:r>
              <a:rPr lang="en-US" sz="1200" b="0" i="0" u="none" strike="noStrike">
                <a:effectLst/>
                <a:ea typeface="ＭＳ Ｐゴシック"/>
              </a:rPr>
              <a:t> housing funding pool, funded principally by the state, with contributions from each county. We envision this as a $500m pool for:</a:t>
            </a:r>
            <a:r>
              <a:rPr lang="en-US" sz="1200" b="0" i="0">
                <a:effectLst/>
                <a:ea typeface="ＭＳ Ｐゴシック"/>
              </a:rPr>
              <a:t>​</a:t>
            </a:r>
            <a:endParaRPr lang="en-US" sz="1200">
              <a:ea typeface="ＭＳ Ｐゴシック"/>
            </a:endParaRPr>
          </a:p>
          <a:p>
            <a:pPr marL="0" indent="0">
              <a:lnSpc>
                <a:spcPct val="90000"/>
              </a:lnSpc>
              <a:buNone/>
            </a:pPr>
            <a:r>
              <a:rPr lang="en-US" sz="1200">
                <a:ea typeface="ＭＳ Ｐゴシック"/>
              </a:rPr>
              <a:t>To achieve a virtuous development cycle, the fund will invest in three inter-related categories:  </a:t>
            </a:r>
          </a:p>
          <a:p>
            <a:pPr lvl="1">
              <a:lnSpc>
                <a:spcPct val="90000"/>
              </a:lnSpc>
            </a:pPr>
            <a:r>
              <a:rPr lang="en-US" sz="1200" b="1">
                <a:ea typeface="ＭＳ Ｐゴシック"/>
              </a:rPr>
              <a:t>Project development </a:t>
            </a:r>
            <a:r>
              <a:rPr lang="en-US" sz="1200">
                <a:ea typeface="ＭＳ Ｐゴシック"/>
              </a:rPr>
              <a:t>to increase housing access </a:t>
            </a:r>
            <a:r>
              <a:rPr lang="en-US" sz="1200" b="0" i="0" u="none" strike="noStrike">
                <a:effectLst/>
                <a:ea typeface="ＭＳ Ｐゴシック"/>
              </a:rPr>
              <a:t>for Black </a:t>
            </a:r>
            <a:r>
              <a:rPr lang="en-US" sz="1200">
                <a:ea typeface="ＭＳ Ｐゴシック"/>
              </a:rPr>
              <a:t>families </a:t>
            </a:r>
            <a:r>
              <a:rPr lang="en-US" sz="1200" b="0" i="0" u="none" strike="noStrike">
                <a:effectLst/>
                <a:ea typeface="ＭＳ Ｐゴシック"/>
              </a:rPr>
              <a:t>and </a:t>
            </a:r>
            <a:r>
              <a:rPr lang="en-US" sz="1200">
                <a:ea typeface="ＭＳ Ｐゴシック"/>
              </a:rPr>
              <a:t>support Black-led developers to bring “brick </a:t>
            </a:r>
            <a:r>
              <a:rPr lang="en-US" sz="1200" b="0" i="0" u="none" strike="noStrike">
                <a:effectLst/>
                <a:ea typeface="ＭＳ Ｐゴシック"/>
              </a:rPr>
              <a:t>and</a:t>
            </a:r>
            <a:r>
              <a:rPr lang="en-US" sz="1200">
                <a:ea typeface="ＭＳ Ｐゴシック"/>
              </a:rPr>
              <a:t> mortar” projects to fruition.</a:t>
            </a:r>
            <a:endParaRPr lang="en-US" sz="1200" b="0" i="0">
              <a:effectLst/>
              <a:ea typeface="ＭＳ Ｐゴシック"/>
              <a:cs typeface="Calibri"/>
            </a:endParaRPr>
          </a:p>
          <a:p>
            <a:pPr lvl="1">
              <a:lnSpc>
                <a:spcPct val="90000"/>
              </a:lnSpc>
            </a:pPr>
            <a:r>
              <a:rPr lang="en-US" sz="1200" b="1">
                <a:ea typeface="ＭＳ Ｐゴシック"/>
              </a:rPr>
              <a:t>Organizational </a:t>
            </a:r>
            <a:r>
              <a:rPr lang="en-US" sz="1200" b="1" i="0" u="none" strike="noStrike">
                <a:effectLst/>
                <a:ea typeface="ＭＳ Ｐゴシック"/>
              </a:rPr>
              <a:t>capacity building</a:t>
            </a:r>
            <a:r>
              <a:rPr lang="en-US" sz="1200" b="1">
                <a:ea typeface="ＭＳ Ｐゴシック"/>
              </a:rPr>
              <a:t> </a:t>
            </a:r>
            <a:r>
              <a:rPr lang="en-US" sz="1200">
                <a:ea typeface="ＭＳ Ｐゴシック"/>
              </a:rPr>
              <a:t>to strengthen the ability of Black-led organizations to deliver projects and services.</a:t>
            </a:r>
            <a:endParaRPr lang="en-US" sz="1200">
              <a:ea typeface="ＭＳ Ｐゴシック"/>
              <a:cs typeface="Calibri"/>
            </a:endParaRPr>
          </a:p>
          <a:p>
            <a:pPr lvl="1">
              <a:lnSpc>
                <a:spcPct val="90000"/>
              </a:lnSpc>
            </a:pPr>
            <a:r>
              <a:rPr lang="en-US" sz="1200" b="1">
                <a:ea typeface="ＭＳ Ｐゴシック"/>
              </a:rPr>
              <a:t>Community planning</a:t>
            </a:r>
            <a:r>
              <a:rPr lang="en-US" sz="1200">
                <a:ea typeface="ＭＳ Ｐゴシック"/>
              </a:rPr>
              <a:t> to envision future projects, especially in parts of the region</a:t>
            </a:r>
            <a:r>
              <a:rPr lang="en-US" sz="1200" b="0" i="0" u="none" strike="noStrike">
                <a:effectLst/>
                <a:ea typeface="ＭＳ Ｐゴシック"/>
              </a:rPr>
              <a:t> that </a:t>
            </a:r>
            <a:r>
              <a:rPr lang="en-US" sz="1200">
                <a:ea typeface="ＭＳ Ｐゴシック"/>
              </a:rPr>
              <a:t>are experiencing a growing </a:t>
            </a:r>
            <a:r>
              <a:rPr lang="en-US" sz="1200" b="0" i="0" u="none" strike="noStrike">
                <a:effectLst/>
                <a:ea typeface="ＭＳ Ｐゴシック"/>
              </a:rPr>
              <a:t>Black</a:t>
            </a:r>
            <a:r>
              <a:rPr lang="en-US" sz="1200">
                <a:ea typeface="ＭＳ Ｐゴシック"/>
              </a:rPr>
              <a:t> population.  </a:t>
            </a:r>
            <a:endParaRPr lang="en-US" sz="1200">
              <a:ea typeface="ＭＳ Ｐゴシック"/>
              <a:cs typeface="Calibri"/>
            </a:endParaRPr>
          </a:p>
          <a:p>
            <a:pPr marL="0" indent="0">
              <a:lnSpc>
                <a:spcPct val="90000"/>
              </a:lnSpc>
              <a:buNone/>
            </a:pPr>
            <a:endParaRPr lang="en-US" sz="1200" u="sng">
              <a:ea typeface="ＭＳ Ｐゴシック"/>
            </a:endParaRPr>
          </a:p>
          <a:p>
            <a:pPr marL="0" indent="0">
              <a:lnSpc>
                <a:spcPct val="90000"/>
              </a:lnSpc>
              <a:buNone/>
            </a:pPr>
            <a:r>
              <a:rPr lang="en-US" sz="1200" u="sng">
                <a:ea typeface="ＭＳ Ｐゴシック"/>
              </a:rPr>
              <a:t>Part</a:t>
            </a:r>
            <a:r>
              <a:rPr lang="en-US" sz="1200" b="0" i="0" u="sng" strike="noStrike">
                <a:effectLst/>
                <a:ea typeface="ＭＳ Ｐゴシック"/>
              </a:rPr>
              <a:t> two:</a:t>
            </a:r>
            <a:r>
              <a:rPr lang="en-US" sz="1200" b="0" i="0" u="none" strike="noStrike">
                <a:effectLst/>
                <a:ea typeface="ＭＳ Ｐゴシック"/>
              </a:rPr>
              <a:t> Foster government investment in a set of great local projects that are being driven forward by Black leaders to help serve the housing needs of Black  communities. </a:t>
            </a:r>
            <a:endParaRPr lang="en-US" sz="1200">
              <a:ea typeface="ＭＳ Ｐゴシック"/>
            </a:endParaRPr>
          </a:p>
        </p:txBody>
      </p:sp>
    </p:spTree>
    <p:extLst>
      <p:ext uri="{BB962C8B-B14F-4D97-AF65-F5344CB8AC3E}">
        <p14:creationId xmlns:p14="http://schemas.microsoft.com/office/powerpoint/2010/main" val="731514505"/>
      </p:ext>
    </p:extLst>
  </p:cSld>
  <p:clrMapOvr>
    <a:masterClrMapping/>
  </p:clrMapOvr>
  <mc:AlternateContent xmlns:mc="http://schemas.openxmlformats.org/markup-compatibility/2006">
    <mc:Choice xmlns:p14="http://schemas.microsoft.com/office/powerpoint/2010/main" Requires="p14">
      <p:transition spd="slow" p14:dur="2000" advTm="100877"/>
    </mc:Choice>
    <mc:Fallback>
      <p:transition spd="slow" advTm="10087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1167-F73F-4CAA-B0D5-97E21BDF7E62}"/>
              </a:ext>
            </a:extLst>
          </p:cNvPr>
          <p:cNvSpPr>
            <a:spLocks noGrp="1"/>
          </p:cNvSpPr>
          <p:nvPr>
            <p:ph type="title"/>
          </p:nvPr>
        </p:nvSpPr>
        <p:spPr>
          <a:xfrm>
            <a:off x="457200" y="1063229"/>
            <a:ext cx="8229600" cy="857250"/>
          </a:xfrm>
        </p:spPr>
        <p:txBody>
          <a:bodyPr wrap="square" anchor="ctr">
            <a:normAutofit/>
          </a:bodyPr>
          <a:lstStyle/>
          <a:p>
            <a:pPr>
              <a:lnSpc>
                <a:spcPct val="90000"/>
              </a:lnSpc>
            </a:pPr>
            <a:r>
              <a:rPr lang="en-US" sz="2775"/>
              <a:t>Black HAT Advisory Board</a:t>
            </a:r>
          </a:p>
        </p:txBody>
      </p:sp>
      <p:sp>
        <p:nvSpPr>
          <p:cNvPr id="10" name="Text Placeholder 2">
            <a:extLst>
              <a:ext uri="{FF2B5EF4-FFF2-40B4-BE49-F238E27FC236}">
                <a16:creationId xmlns:a16="http://schemas.microsoft.com/office/drawing/2014/main" id="{AC851828-4B67-4A23-A54E-38F12B6C0D68}"/>
              </a:ext>
            </a:extLst>
          </p:cNvPr>
          <p:cNvSpPr>
            <a:spLocks noGrp="1"/>
          </p:cNvSpPr>
          <p:nvPr>
            <p:ph type="body" idx="1"/>
          </p:nvPr>
        </p:nvSpPr>
        <p:spPr>
          <a:xfrm>
            <a:off x="2237007" y="8386644"/>
            <a:ext cx="4040188" cy="479822"/>
          </a:xfrm>
        </p:spPr>
        <p:txBody>
          <a:bodyPr/>
          <a:lstStyle/>
          <a:p>
            <a:r>
              <a:rPr lang="en-US">
                <a:ea typeface="+mn-lt"/>
                <a:cs typeface="+mn-lt"/>
              </a:rPr>
              <a:t>Advisory Board Role: </a:t>
            </a:r>
            <a:endParaRPr lang="en-US"/>
          </a:p>
        </p:txBody>
      </p:sp>
      <p:sp>
        <p:nvSpPr>
          <p:cNvPr id="4" name="Content Placeholder 3">
            <a:extLst>
              <a:ext uri="{FF2B5EF4-FFF2-40B4-BE49-F238E27FC236}">
                <a16:creationId xmlns:a16="http://schemas.microsoft.com/office/drawing/2014/main" id="{0B587195-60F6-4459-8F0B-3EE4706DA67B}"/>
              </a:ext>
            </a:extLst>
          </p:cNvPr>
          <p:cNvSpPr>
            <a:spLocks noGrp="1"/>
          </p:cNvSpPr>
          <p:nvPr>
            <p:ph sz="half" idx="2"/>
          </p:nvPr>
        </p:nvSpPr>
        <p:spPr>
          <a:xfrm>
            <a:off x="249001" y="7343093"/>
            <a:ext cx="4590122" cy="86168"/>
          </a:xfrm>
        </p:spPr>
        <p:txBody>
          <a:bodyPr vert="horz" wrap="square" lIns="68580" tIns="34290" rIns="68580" bIns="34290" numCol="1" anchor="t" anchorCtr="0" compatLnSpc="1">
            <a:prstTxWarp prst="textNoShape">
              <a:avLst/>
            </a:prstTxWarp>
            <a:noAutofit/>
          </a:bodyPr>
          <a:lstStyle/>
          <a:p>
            <a:pPr>
              <a:lnSpc>
                <a:spcPct val="90000"/>
              </a:lnSpc>
            </a:pPr>
            <a:r>
              <a:rPr lang="en-US" sz="1800" b="1">
                <a:ea typeface="ＭＳ Ｐゴシック"/>
              </a:rPr>
              <a:t>Develop the vision </a:t>
            </a:r>
            <a:r>
              <a:rPr lang="en-US" sz="1800">
                <a:ea typeface="ＭＳ Ｐゴシック"/>
              </a:rPr>
              <a:t>for regional Black Housing strategy</a:t>
            </a:r>
            <a:endParaRPr lang="en-US"/>
          </a:p>
          <a:p>
            <a:pPr>
              <a:lnSpc>
                <a:spcPct val="90000"/>
              </a:lnSpc>
            </a:pPr>
            <a:r>
              <a:rPr lang="en-US" sz="1800" b="1">
                <a:ea typeface="ＭＳ Ｐゴシック"/>
              </a:rPr>
              <a:t>Advise on capitalization </a:t>
            </a:r>
            <a:r>
              <a:rPr lang="en-US" sz="1800">
                <a:ea typeface="ＭＳ Ｐゴシック"/>
              </a:rPr>
              <a:t>of the Regional Black Housing </a:t>
            </a:r>
            <a:r>
              <a:rPr lang="en-US">
                <a:ea typeface="ＭＳ Ｐゴシック"/>
              </a:rPr>
              <a:t>Fund </a:t>
            </a:r>
            <a:endParaRPr lang="en-US" sz="1800">
              <a:ea typeface="ＭＳ Ｐゴシック"/>
            </a:endParaRPr>
          </a:p>
          <a:p>
            <a:pPr>
              <a:lnSpc>
                <a:spcPct val="90000"/>
              </a:lnSpc>
            </a:pPr>
            <a:r>
              <a:rPr lang="en-US" sz="1800" b="1">
                <a:ea typeface="ＭＳ Ｐゴシック"/>
              </a:rPr>
              <a:t>Give insights </a:t>
            </a:r>
            <a:r>
              <a:rPr lang="en-US" sz="1800">
                <a:ea typeface="ＭＳ Ｐゴシック"/>
              </a:rPr>
              <a:t>into how to best support catalyzing the regional pool and advancing local projects</a:t>
            </a:r>
          </a:p>
        </p:txBody>
      </p:sp>
      <p:sp>
        <p:nvSpPr>
          <p:cNvPr id="3" name="Text Placeholder 2">
            <a:extLst>
              <a:ext uri="{FF2B5EF4-FFF2-40B4-BE49-F238E27FC236}">
                <a16:creationId xmlns:a16="http://schemas.microsoft.com/office/drawing/2014/main" id="{CC5CBA80-A8F8-4B6B-B575-6F683988870C}"/>
              </a:ext>
            </a:extLst>
          </p:cNvPr>
          <p:cNvSpPr>
            <a:spLocks noGrp="1"/>
          </p:cNvSpPr>
          <p:nvPr>
            <p:ph type="body" sz="quarter" idx="3"/>
          </p:nvPr>
        </p:nvSpPr>
        <p:spPr>
          <a:xfrm>
            <a:off x="4645026" y="-746476"/>
            <a:ext cx="4052558" cy="167114"/>
          </a:xfrm>
        </p:spPr>
        <p:txBody>
          <a:bodyPr wrap="square" anchor="b">
            <a:normAutofit fontScale="32500" lnSpcReduction="20000"/>
          </a:bodyPr>
          <a:lstStyle/>
          <a:p>
            <a:endParaRPr lang="en-US"/>
          </a:p>
        </p:txBody>
      </p:sp>
      <p:sp>
        <p:nvSpPr>
          <p:cNvPr id="6" name="TextBox 5">
            <a:extLst>
              <a:ext uri="{FF2B5EF4-FFF2-40B4-BE49-F238E27FC236}">
                <a16:creationId xmlns:a16="http://schemas.microsoft.com/office/drawing/2014/main" id="{A6789C8D-077D-44D7-9D93-126BA13203B4}"/>
              </a:ext>
            </a:extLst>
          </p:cNvPr>
          <p:cNvSpPr txBox="1"/>
          <p:nvPr/>
        </p:nvSpPr>
        <p:spPr>
          <a:xfrm>
            <a:off x="39701" y="1993638"/>
            <a:ext cx="5223516" cy="387798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b="1" u="sng">
                <a:ea typeface="Calibri"/>
                <a:cs typeface="Calibri"/>
              </a:rPr>
              <a:t>Developers</a:t>
            </a:r>
          </a:p>
          <a:p>
            <a:pPr marL="257175" indent="-257175">
              <a:buFont typeface="Courier New"/>
              <a:buChar char="o"/>
            </a:pPr>
            <a:r>
              <a:rPr lang="en-US" sz="1500" b="1">
                <a:ea typeface="+mn-lt"/>
                <a:cs typeface="+mn-lt"/>
              </a:rPr>
              <a:t>Regina Williams,</a:t>
            </a:r>
            <a:r>
              <a:rPr lang="en-US" sz="1500">
                <a:ea typeface="+mn-lt"/>
                <a:cs typeface="+mn-lt"/>
              </a:rPr>
              <a:t> SV@HOME</a:t>
            </a:r>
            <a:endParaRPr lang="en-US" sz="1500" b="1">
              <a:ea typeface="+mn-lt"/>
              <a:cs typeface="Arial"/>
            </a:endParaRPr>
          </a:p>
          <a:p>
            <a:pPr marL="257175" indent="-257175">
              <a:buFont typeface="Courier New"/>
              <a:buChar char="o"/>
            </a:pPr>
            <a:r>
              <a:rPr lang="en-US" sz="1500" b="1">
                <a:cs typeface="Arial"/>
              </a:rPr>
              <a:t>Don Gilmore</a:t>
            </a:r>
            <a:r>
              <a:rPr lang="en-US" sz="1500">
                <a:cs typeface="Arial"/>
              </a:rPr>
              <a:t>, CHDC</a:t>
            </a:r>
            <a:endParaRPr lang="en-US" sz="1500">
              <a:ea typeface="Calibri"/>
              <a:cs typeface="Arial"/>
            </a:endParaRPr>
          </a:p>
          <a:p>
            <a:pPr marL="257175" indent="-257175">
              <a:buFont typeface="Courier New"/>
              <a:buChar char="o"/>
            </a:pPr>
            <a:r>
              <a:rPr lang="en-US" sz="1500" b="1">
                <a:ea typeface="+mn-lt"/>
                <a:cs typeface="+mn-lt"/>
              </a:rPr>
              <a:t>Donald Frasier,</a:t>
            </a:r>
            <a:r>
              <a:rPr lang="en-US" sz="1500">
                <a:ea typeface="+mn-lt"/>
                <a:cs typeface="+mn-lt"/>
              </a:rPr>
              <a:t> BOSS</a:t>
            </a:r>
            <a:endParaRPr lang="en-US" sz="1500">
              <a:ea typeface="Calibri"/>
              <a:cs typeface="Arial"/>
            </a:endParaRPr>
          </a:p>
          <a:p>
            <a:endParaRPr lang="en-US" sz="1650">
              <a:ea typeface="Calibri"/>
              <a:cs typeface="Calibri"/>
            </a:endParaRPr>
          </a:p>
          <a:p>
            <a:r>
              <a:rPr lang="en-US" sz="1650" b="1" u="sng">
                <a:ea typeface="Calibri"/>
                <a:cs typeface="Arial"/>
              </a:rPr>
              <a:t>Regional Strategists/Capacity Building</a:t>
            </a:r>
          </a:p>
          <a:p>
            <a:pPr marL="257175" indent="-257175">
              <a:buFont typeface="Courier New"/>
              <a:buChar char="o"/>
            </a:pPr>
            <a:r>
              <a:rPr lang="en-US" sz="1500" b="1">
                <a:cs typeface="Arial"/>
              </a:rPr>
              <a:t>Melissa Jones, </a:t>
            </a:r>
            <a:r>
              <a:rPr lang="en-US" sz="1500">
                <a:cs typeface="Arial"/>
              </a:rPr>
              <a:t>BARHII</a:t>
            </a:r>
            <a:endParaRPr lang="en-US" sz="1500">
              <a:cs typeface="Calibri"/>
            </a:endParaRPr>
          </a:p>
          <a:p>
            <a:pPr marL="257175" indent="-257175">
              <a:buFont typeface="Courier New"/>
              <a:buChar char="o"/>
            </a:pPr>
            <a:r>
              <a:rPr lang="en-US" sz="1500" b="1">
                <a:cs typeface="Arial"/>
              </a:rPr>
              <a:t>Rhonda Renfro,</a:t>
            </a:r>
            <a:r>
              <a:rPr lang="en-US" sz="1500">
                <a:cs typeface="Arial"/>
              </a:rPr>
              <a:t> Club Stride</a:t>
            </a:r>
          </a:p>
          <a:p>
            <a:pPr marL="257175" indent="-257175">
              <a:buFont typeface="Courier New"/>
              <a:buChar char="o"/>
            </a:pPr>
            <a:r>
              <a:rPr lang="en-US" sz="1500" b="1">
                <a:cs typeface="Calibri"/>
              </a:rPr>
              <a:t>Carol Burton, </a:t>
            </a:r>
            <a:r>
              <a:rPr lang="en-US" sz="1500" err="1">
                <a:cs typeface="Calibri"/>
              </a:rPr>
              <a:t>Jeweld</a:t>
            </a:r>
            <a:r>
              <a:rPr lang="en-US" sz="1500">
                <a:cs typeface="Calibri"/>
              </a:rPr>
              <a:t> Legacy</a:t>
            </a:r>
          </a:p>
          <a:p>
            <a:pPr marL="257175" indent="-257175">
              <a:buFont typeface="Courier New"/>
              <a:buChar char="o"/>
            </a:pPr>
            <a:r>
              <a:rPr lang="en-US" sz="1500" b="1">
                <a:cs typeface="Calibri"/>
              </a:rPr>
              <a:t>Gloria Bruce</a:t>
            </a:r>
            <a:r>
              <a:rPr lang="en-US" sz="1500">
                <a:cs typeface="Calibri"/>
              </a:rPr>
              <a:t>, EBHO</a:t>
            </a:r>
          </a:p>
          <a:p>
            <a:endParaRPr lang="en-US" sz="1650">
              <a:cs typeface="Calibri"/>
            </a:endParaRPr>
          </a:p>
          <a:p>
            <a:r>
              <a:rPr lang="en-US" sz="1650" b="1" u="sng">
                <a:cs typeface="Calibri"/>
              </a:rPr>
              <a:t>Economic Development</a:t>
            </a:r>
            <a:endParaRPr lang="en-US" sz="1650">
              <a:ea typeface="+mn-lt"/>
              <a:cs typeface="+mn-lt"/>
            </a:endParaRPr>
          </a:p>
          <a:p>
            <a:pPr marL="257175" indent="-257175">
              <a:buFont typeface="Courier New"/>
              <a:buChar char="o"/>
            </a:pPr>
            <a:r>
              <a:rPr lang="en-US" sz="1500" b="1">
                <a:cs typeface="Calibri"/>
              </a:rPr>
              <a:t>Shomari Carter</a:t>
            </a:r>
            <a:endParaRPr lang="en-US" sz="1500">
              <a:cs typeface="Calibri"/>
            </a:endParaRPr>
          </a:p>
          <a:p>
            <a:pPr marL="257175" indent="-257175">
              <a:buFont typeface="Courier New"/>
              <a:buChar char="o"/>
            </a:pPr>
            <a:r>
              <a:rPr lang="en-US" sz="1500" b="1">
                <a:cs typeface="Calibri"/>
              </a:rPr>
              <a:t>Shawnte Spears, </a:t>
            </a:r>
            <a:r>
              <a:rPr lang="en-US" sz="1500">
                <a:cs typeface="Calibri"/>
              </a:rPr>
              <a:t>Dream Keeper Initiative</a:t>
            </a:r>
          </a:p>
          <a:p>
            <a:endParaRPr lang="en-US" sz="1650">
              <a:cs typeface="Calibri"/>
            </a:endParaRPr>
          </a:p>
          <a:p>
            <a:pPr marL="257175" indent="-257175">
              <a:buFont typeface="Arial"/>
              <a:buChar char="•"/>
            </a:pPr>
            <a:endParaRPr lang="en-US" sz="1350">
              <a:cs typeface="Arial"/>
            </a:endParaRPr>
          </a:p>
        </p:txBody>
      </p:sp>
      <p:sp>
        <p:nvSpPr>
          <p:cNvPr id="8" name="Content Placeholder 7">
            <a:extLst>
              <a:ext uri="{FF2B5EF4-FFF2-40B4-BE49-F238E27FC236}">
                <a16:creationId xmlns:a16="http://schemas.microsoft.com/office/drawing/2014/main" id="{28AAB44C-40F9-09F5-8858-5A6AA83C2657}"/>
              </a:ext>
            </a:extLst>
          </p:cNvPr>
          <p:cNvSpPr>
            <a:spLocks noGrp="1"/>
          </p:cNvSpPr>
          <p:nvPr>
            <p:ph sz="quarter" idx="4"/>
          </p:nvPr>
        </p:nvSpPr>
        <p:spPr>
          <a:xfrm>
            <a:off x="4697230" y="1918619"/>
            <a:ext cx="4356194" cy="3587169"/>
          </a:xfrm>
        </p:spPr>
        <p:txBody>
          <a:bodyPr/>
          <a:lstStyle/>
          <a:p>
            <a:pPr marL="0" indent="0">
              <a:spcBef>
                <a:spcPts val="0"/>
              </a:spcBef>
              <a:spcAft>
                <a:spcPts val="0"/>
              </a:spcAft>
              <a:buNone/>
            </a:pPr>
            <a:r>
              <a:rPr lang="en-US" sz="1650" b="1" u="sng">
                <a:ea typeface="+mn-lt"/>
                <a:cs typeface="+mn-lt"/>
              </a:rPr>
              <a:t>Homelessness Advocates</a:t>
            </a:r>
          </a:p>
          <a:p>
            <a:pPr>
              <a:spcBef>
                <a:spcPts val="0"/>
              </a:spcBef>
              <a:spcAft>
                <a:spcPts val="0"/>
              </a:spcAft>
            </a:pPr>
            <a:r>
              <a:rPr lang="en-US" sz="1500" b="1" err="1">
                <a:ea typeface="+mn-lt"/>
                <a:cs typeface="+mn-lt"/>
              </a:rPr>
              <a:t>Tomiquia</a:t>
            </a:r>
            <a:r>
              <a:rPr lang="en-US" sz="1500" b="1">
                <a:ea typeface="+mn-lt"/>
                <a:cs typeface="+mn-lt"/>
              </a:rPr>
              <a:t> Moss,</a:t>
            </a:r>
            <a:r>
              <a:rPr lang="en-US" sz="1500">
                <a:ea typeface="+mn-lt"/>
                <a:cs typeface="+mn-lt"/>
              </a:rPr>
              <a:t> All home </a:t>
            </a:r>
            <a:endParaRPr lang="en-US" sz="1500">
              <a:cs typeface="Calibri"/>
            </a:endParaRPr>
          </a:p>
          <a:p>
            <a:pPr>
              <a:spcBef>
                <a:spcPts val="0"/>
              </a:spcBef>
              <a:spcAft>
                <a:spcPts val="0"/>
              </a:spcAft>
            </a:pPr>
            <a:r>
              <a:rPr lang="en-US" sz="1500" b="1">
                <a:ea typeface="+mn-lt"/>
                <a:cs typeface="+mn-lt"/>
              </a:rPr>
              <a:t>Shahidah Lacy,</a:t>
            </a:r>
            <a:r>
              <a:rPr lang="en-US" sz="1500">
                <a:ea typeface="+mn-lt"/>
                <a:cs typeface="+mn-lt"/>
              </a:rPr>
              <a:t> Keith Carson's Office</a:t>
            </a:r>
          </a:p>
          <a:p>
            <a:pPr>
              <a:spcBef>
                <a:spcPts val="0"/>
              </a:spcBef>
              <a:spcAft>
                <a:spcPts val="0"/>
              </a:spcAft>
            </a:pPr>
            <a:r>
              <a:rPr lang="en-US" sz="1500" b="1">
                <a:ea typeface="+mn-lt"/>
                <a:cs typeface="+mn-lt"/>
              </a:rPr>
              <a:t>Dr. Monique </a:t>
            </a:r>
            <a:r>
              <a:rPr lang="en-US" sz="1500" b="1" err="1">
                <a:ea typeface="+mn-lt"/>
                <a:cs typeface="+mn-lt"/>
              </a:rPr>
              <a:t>LeSarre</a:t>
            </a:r>
            <a:r>
              <a:rPr lang="en-US" sz="1500">
                <a:ea typeface="+mn-lt"/>
                <a:cs typeface="+mn-lt"/>
              </a:rPr>
              <a:t>, Rafiki Coalition</a:t>
            </a:r>
            <a:endParaRPr lang="en-US" sz="1500">
              <a:cs typeface="+mn-lt"/>
            </a:endParaRPr>
          </a:p>
          <a:p>
            <a:pPr>
              <a:spcBef>
                <a:spcPts val="0"/>
              </a:spcBef>
              <a:spcAft>
                <a:spcPts val="0"/>
              </a:spcAft>
            </a:pPr>
            <a:r>
              <a:rPr lang="en-US" sz="1500" b="1">
                <a:ea typeface="+mn-lt"/>
                <a:cs typeface="+mn-lt"/>
              </a:rPr>
              <a:t>Lea Murray,</a:t>
            </a:r>
            <a:r>
              <a:rPr lang="en-US" sz="1500">
                <a:ea typeface="+mn-lt"/>
                <a:cs typeface="+mn-lt"/>
              </a:rPr>
              <a:t> </a:t>
            </a:r>
            <a:r>
              <a:rPr lang="en-US" sz="1500" err="1">
                <a:ea typeface="+mn-lt"/>
                <a:cs typeface="+mn-lt"/>
              </a:rPr>
              <a:t>Collaborising</a:t>
            </a:r>
            <a:endParaRPr lang="en-US" sz="1500">
              <a:cs typeface="Calibri"/>
            </a:endParaRPr>
          </a:p>
          <a:p>
            <a:pPr marL="0" indent="0">
              <a:spcBef>
                <a:spcPts val="0"/>
              </a:spcBef>
              <a:spcAft>
                <a:spcPts val="0"/>
              </a:spcAft>
              <a:buNone/>
            </a:pPr>
            <a:endParaRPr lang="en-US" sz="1650">
              <a:ea typeface="+mn-lt"/>
              <a:cs typeface="+mn-lt"/>
            </a:endParaRPr>
          </a:p>
          <a:p>
            <a:pPr marL="0" indent="0">
              <a:spcBef>
                <a:spcPts val="0"/>
              </a:spcBef>
              <a:spcAft>
                <a:spcPts val="0"/>
              </a:spcAft>
              <a:buNone/>
            </a:pPr>
            <a:r>
              <a:rPr lang="en-US" sz="1650" b="1" u="sng">
                <a:ea typeface="+mn-lt"/>
                <a:cs typeface="+mn-lt"/>
              </a:rPr>
              <a:t>Legal Expertise </a:t>
            </a:r>
          </a:p>
          <a:p>
            <a:pPr>
              <a:spcBef>
                <a:spcPts val="0"/>
              </a:spcBef>
              <a:spcAft>
                <a:spcPts val="0"/>
              </a:spcAft>
            </a:pPr>
            <a:r>
              <a:rPr lang="en-US" sz="1500" b="1">
                <a:ea typeface="+mn-lt"/>
                <a:cs typeface="+mn-lt"/>
              </a:rPr>
              <a:t>Debra Gore-Mann,</a:t>
            </a:r>
            <a:r>
              <a:rPr lang="en-US" sz="1500">
                <a:ea typeface="+mn-lt"/>
                <a:cs typeface="+mn-lt"/>
              </a:rPr>
              <a:t> Greenlining Institute</a:t>
            </a:r>
          </a:p>
          <a:p>
            <a:pPr>
              <a:spcBef>
                <a:spcPts val="0"/>
              </a:spcBef>
              <a:spcAft>
                <a:spcPts val="0"/>
              </a:spcAft>
            </a:pPr>
            <a:r>
              <a:rPr lang="en-US" sz="1500" b="1">
                <a:ea typeface="+mn-lt"/>
                <a:cs typeface="+mn-lt"/>
              </a:rPr>
              <a:t>Zoe Polk,</a:t>
            </a:r>
            <a:r>
              <a:rPr lang="en-US" sz="1500">
                <a:ea typeface="+mn-lt"/>
                <a:cs typeface="+mn-lt"/>
              </a:rPr>
              <a:t> East Bay Community Law Center</a:t>
            </a:r>
          </a:p>
          <a:p>
            <a:pPr>
              <a:spcBef>
                <a:spcPts val="0"/>
              </a:spcBef>
              <a:spcAft>
                <a:spcPts val="0"/>
              </a:spcAft>
            </a:pPr>
            <a:r>
              <a:rPr lang="en-US" sz="1500" b="1">
                <a:ea typeface="+mn-lt"/>
                <a:cs typeface="+mn-lt"/>
              </a:rPr>
              <a:t>Leah Wilson</a:t>
            </a:r>
            <a:r>
              <a:rPr lang="en-US" sz="1500">
                <a:ea typeface="+mn-lt"/>
                <a:cs typeface="+mn-lt"/>
              </a:rPr>
              <a:t>, AARC</a:t>
            </a:r>
          </a:p>
          <a:p>
            <a:pPr marL="0" indent="0">
              <a:spcBef>
                <a:spcPts val="0"/>
              </a:spcBef>
              <a:spcAft>
                <a:spcPts val="0"/>
              </a:spcAft>
              <a:buNone/>
            </a:pPr>
            <a:endParaRPr lang="en-US" sz="1650">
              <a:ea typeface="+mn-lt"/>
              <a:cs typeface="+mn-lt"/>
            </a:endParaRPr>
          </a:p>
          <a:p>
            <a:pPr marL="0" indent="0">
              <a:spcBef>
                <a:spcPts val="0"/>
              </a:spcBef>
              <a:spcAft>
                <a:spcPts val="0"/>
              </a:spcAft>
              <a:buNone/>
            </a:pPr>
            <a:r>
              <a:rPr lang="en-US" sz="1650" b="1" u="sng">
                <a:ea typeface="+mn-lt"/>
                <a:cs typeface="+mn-lt"/>
              </a:rPr>
              <a:t>Homeownership</a:t>
            </a:r>
            <a:endParaRPr lang="en-US" sz="1650">
              <a:ea typeface="+mn-lt"/>
              <a:cs typeface="+mn-lt"/>
            </a:endParaRPr>
          </a:p>
          <a:p>
            <a:pPr>
              <a:spcBef>
                <a:spcPts val="0"/>
              </a:spcBef>
              <a:spcAft>
                <a:spcPts val="0"/>
              </a:spcAft>
              <a:buFont typeface="Courier New,monospace"/>
              <a:buChar char="o"/>
            </a:pPr>
            <a:r>
              <a:rPr lang="en-US" sz="1500" b="1">
                <a:ea typeface="+mn-lt"/>
                <a:cs typeface="+mn-lt"/>
              </a:rPr>
              <a:t>Nikki Beasley</a:t>
            </a:r>
            <a:r>
              <a:rPr lang="en-US" sz="1500">
                <a:ea typeface="+mn-lt"/>
                <a:cs typeface="+mn-lt"/>
              </a:rPr>
              <a:t>, Richmond Neighborhood Housing Services</a:t>
            </a:r>
            <a:endParaRPr lang="en-US" sz="1500"/>
          </a:p>
          <a:p>
            <a:pPr marL="0" indent="0">
              <a:spcBef>
                <a:spcPts val="0"/>
              </a:spcBef>
              <a:spcAft>
                <a:spcPts val="0"/>
              </a:spcAft>
              <a:buNone/>
            </a:pPr>
            <a:endParaRPr lang="en-US" sz="1650">
              <a:ea typeface="ＭＳ Ｐゴシック"/>
              <a:cs typeface="+mn-lt"/>
            </a:endParaRPr>
          </a:p>
          <a:p>
            <a:pPr>
              <a:spcBef>
                <a:spcPts val="0"/>
              </a:spcBef>
              <a:spcAft>
                <a:spcPts val="0"/>
              </a:spcAft>
            </a:pPr>
            <a:endParaRPr lang="en-US" sz="1650">
              <a:ea typeface="ＭＳ Ｐゴシック"/>
              <a:cs typeface="+mn-lt"/>
            </a:endParaRPr>
          </a:p>
          <a:p>
            <a:pPr>
              <a:spcBef>
                <a:spcPts val="0"/>
              </a:spcBef>
              <a:spcAft>
                <a:spcPts val="0"/>
              </a:spcAft>
              <a:buFont typeface="Arial,Sans-Serif" charset="0"/>
              <a:buChar char="•"/>
            </a:pPr>
            <a:endParaRPr lang="en-US" sz="1650">
              <a:ea typeface="ＭＳ Ｐゴシック"/>
              <a:cs typeface="+mn-lt"/>
            </a:endParaRPr>
          </a:p>
          <a:p>
            <a:pPr>
              <a:spcBef>
                <a:spcPts val="0"/>
              </a:spcBef>
              <a:spcAft>
                <a:spcPts val="0"/>
              </a:spcAft>
              <a:buFont typeface="Arial,Sans-Serif" charset="0"/>
              <a:buChar char="•"/>
            </a:pPr>
            <a:endParaRPr lang="en-US">
              <a:ea typeface="ＭＳ Ｐゴシック"/>
              <a:cs typeface="+mn-lt"/>
            </a:endParaRPr>
          </a:p>
          <a:p>
            <a:pPr>
              <a:spcBef>
                <a:spcPts val="0"/>
              </a:spcBef>
              <a:spcAft>
                <a:spcPts val="0"/>
              </a:spcAft>
              <a:buFont typeface="Arial,Sans-Serif" charset="0"/>
              <a:buChar char="•"/>
            </a:pPr>
            <a:endParaRPr lang="en-US" b="1">
              <a:ea typeface="ＭＳ Ｐゴシック"/>
              <a:cs typeface="+mn-lt"/>
            </a:endParaRPr>
          </a:p>
        </p:txBody>
      </p:sp>
    </p:spTree>
    <p:extLst>
      <p:ext uri="{BB962C8B-B14F-4D97-AF65-F5344CB8AC3E}">
        <p14:creationId xmlns:p14="http://schemas.microsoft.com/office/powerpoint/2010/main" val="4016973349"/>
      </p:ext>
    </p:extLst>
  </p:cSld>
  <p:clrMapOvr>
    <a:masterClrMapping/>
  </p:clrMapOvr>
  <mc:AlternateContent xmlns:mc="http://schemas.openxmlformats.org/markup-compatibility/2006">
    <mc:Choice xmlns:p14="http://schemas.microsoft.com/office/powerpoint/2010/main" Requires="p14">
      <p:transition spd="slow" p14:dur="2000" advTm="56695"/>
    </mc:Choice>
    <mc:Fallback>
      <p:transition spd="slow" advTm="566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C506-875B-44D9-B3E2-9FCACEDA7318}"/>
              </a:ext>
            </a:extLst>
          </p:cNvPr>
          <p:cNvSpPr>
            <a:spLocks noGrp="1"/>
          </p:cNvSpPr>
          <p:nvPr>
            <p:ph type="title"/>
          </p:nvPr>
        </p:nvSpPr>
        <p:spPr/>
        <p:txBody>
          <a:bodyPr vert="horz" wrap="square" lIns="68580" tIns="34290" rIns="68580" bIns="34290" numCol="1" anchor="ctr" anchorCtr="0" compatLnSpc="1">
            <a:prstTxWarp prst="textNoShape">
              <a:avLst/>
            </a:prstTxWarp>
            <a:normAutofit/>
          </a:bodyPr>
          <a:lstStyle/>
          <a:p>
            <a:r>
              <a:rPr lang="en-US">
                <a:ea typeface="ＭＳ Ｐゴシック"/>
              </a:rPr>
              <a:t>Endorsements</a:t>
            </a:r>
            <a:endParaRPr lang="en-US" b="1" kern="1200"/>
          </a:p>
        </p:txBody>
      </p:sp>
      <p:sp>
        <p:nvSpPr>
          <p:cNvPr id="4" name="Content Placeholder 3">
            <a:extLst>
              <a:ext uri="{FF2B5EF4-FFF2-40B4-BE49-F238E27FC236}">
                <a16:creationId xmlns:a16="http://schemas.microsoft.com/office/drawing/2014/main" id="{A21AF861-7AD6-4FC0-8EEB-2C03B5D60B0D}"/>
              </a:ext>
            </a:extLst>
          </p:cNvPr>
          <p:cNvSpPr>
            <a:spLocks noGrp="1"/>
          </p:cNvSpPr>
          <p:nvPr>
            <p:ph idx="1"/>
          </p:nvPr>
        </p:nvSpPr>
        <p:spPr/>
        <p:txBody>
          <a:bodyPr vert="horz" wrap="square" lIns="68580" tIns="34290" rIns="68580" bIns="34290" numCol="1" anchor="t" anchorCtr="0" compatLnSpc="1">
            <a:prstTxWarp prst="textNoShape">
              <a:avLst/>
            </a:prstTxWarp>
            <a:normAutofit/>
          </a:bodyPr>
          <a:lstStyle/>
          <a:p>
            <a:pPr>
              <a:lnSpc>
                <a:spcPct val="90000"/>
              </a:lnSpc>
            </a:pPr>
            <a:endParaRPr lang="en-US">
              <a:ea typeface="ＭＳ Ｐゴシック"/>
            </a:endParaRPr>
          </a:p>
          <a:p>
            <a:pPr>
              <a:lnSpc>
                <a:spcPct val="90000"/>
              </a:lnSpc>
            </a:pPr>
            <a:endParaRPr lang="en-US"/>
          </a:p>
          <a:p>
            <a:pPr marL="0" indent="0">
              <a:lnSpc>
                <a:spcPct val="90000"/>
              </a:lnSpc>
              <a:buNone/>
            </a:pPr>
            <a:endParaRPr lang="en-US"/>
          </a:p>
          <a:p>
            <a:pPr>
              <a:lnSpc>
                <a:spcPct val="90000"/>
              </a:lnSpc>
            </a:pPr>
            <a:endParaRPr lang="en-US" b="1"/>
          </a:p>
          <a:p>
            <a:pPr>
              <a:lnSpc>
                <a:spcPct val="90000"/>
              </a:lnSpc>
            </a:pPr>
            <a:endParaRPr lang="en-US" sz="1125"/>
          </a:p>
        </p:txBody>
      </p:sp>
      <p:sp>
        <p:nvSpPr>
          <p:cNvPr id="3" name="Text Placeholder 2">
            <a:extLst>
              <a:ext uri="{FF2B5EF4-FFF2-40B4-BE49-F238E27FC236}">
                <a16:creationId xmlns:a16="http://schemas.microsoft.com/office/drawing/2014/main" id="{96EF97D5-27A0-B09F-2C08-126A19DBE622}"/>
              </a:ext>
            </a:extLst>
          </p:cNvPr>
          <p:cNvSpPr>
            <a:spLocks noGrp="1"/>
          </p:cNvSpPr>
          <p:nvPr>
            <p:ph type="body" idx="4294967295"/>
          </p:nvPr>
        </p:nvSpPr>
        <p:spPr>
          <a:xfrm>
            <a:off x="1" y="2008585"/>
            <a:ext cx="9147005" cy="470750"/>
          </a:xfrm>
        </p:spPr>
        <p:txBody>
          <a:bodyPr/>
          <a:lstStyle/>
          <a:p>
            <a:pPr>
              <a:buNone/>
            </a:pPr>
            <a:endParaRPr lang="en-US">
              <a:cs typeface="Calibri"/>
            </a:endParaRPr>
          </a:p>
          <a:p>
            <a:pPr>
              <a:buNone/>
            </a:pPr>
            <a:r>
              <a:rPr lang="en-US">
                <a:ea typeface="+mn-lt"/>
                <a:cs typeface="+mn-lt"/>
              </a:rPr>
              <a:t>  </a:t>
            </a:r>
            <a:endParaRPr lang="en-US"/>
          </a:p>
          <a:p>
            <a:pPr>
              <a:buNone/>
            </a:pPr>
            <a:r>
              <a:rPr lang="en-US">
                <a:ea typeface="+mn-lt"/>
                <a:cs typeface="+mn-lt"/>
              </a:rPr>
              <a:t>  </a:t>
            </a:r>
            <a:br>
              <a:rPr lang="en-US">
                <a:ea typeface="+mn-lt"/>
                <a:cs typeface="+mn-lt"/>
              </a:rPr>
            </a:br>
            <a:endParaRPr lang="en-US">
              <a:ea typeface="+mn-lt"/>
              <a:cs typeface="+mn-lt"/>
            </a:endParaRPr>
          </a:p>
          <a:p>
            <a:pPr>
              <a:buNone/>
            </a:pPr>
            <a:r>
              <a:rPr lang="en-US">
                <a:ea typeface="+mn-lt"/>
                <a:cs typeface="+mn-lt"/>
              </a:rPr>
              <a:t>  </a:t>
            </a:r>
            <a:br>
              <a:rPr lang="en-US">
                <a:ea typeface="+mn-lt"/>
                <a:cs typeface="+mn-lt"/>
              </a:rPr>
            </a:br>
            <a:endParaRPr lang="en-US">
              <a:ea typeface="+mn-lt"/>
              <a:cs typeface="+mn-lt"/>
            </a:endParaRPr>
          </a:p>
          <a:p>
            <a:pPr>
              <a:buNone/>
            </a:pPr>
            <a:r>
              <a:rPr lang="en-US">
                <a:ea typeface="+mn-lt"/>
                <a:cs typeface="+mn-lt"/>
              </a:rPr>
              <a:t>                                       </a:t>
            </a:r>
            <a:endParaRPr lang="en-US"/>
          </a:p>
          <a:p>
            <a:pPr>
              <a:buNone/>
            </a:pPr>
            <a:r>
              <a:rPr lang="en-US">
                <a:ea typeface="+mn-lt"/>
                <a:cs typeface="+mn-lt"/>
              </a:rPr>
              <a:t>  </a:t>
            </a:r>
            <a:endParaRPr lang="en-US"/>
          </a:p>
          <a:p>
            <a:pPr>
              <a:buNone/>
            </a:pPr>
            <a:r>
              <a:rPr lang="en-US">
                <a:ea typeface="+mn-lt"/>
                <a:cs typeface="+mn-lt"/>
              </a:rPr>
              <a:t>  </a:t>
            </a:r>
            <a:endParaRPr lang="en-US"/>
          </a:p>
          <a:p>
            <a:pPr marL="0" indent="0">
              <a:buNone/>
            </a:pPr>
            <a:br>
              <a:rPr lang="en-US"/>
            </a:br>
            <a:r>
              <a:rPr lang="en-US">
                <a:ea typeface="+mn-lt"/>
                <a:cs typeface="+mn-lt"/>
              </a:rPr>
              <a:t>   </a:t>
            </a:r>
            <a:endParaRPr lang="en-US"/>
          </a:p>
        </p:txBody>
      </p:sp>
      <p:sp>
        <p:nvSpPr>
          <p:cNvPr id="5" name="Text Placeholder 4">
            <a:extLst>
              <a:ext uri="{FF2B5EF4-FFF2-40B4-BE49-F238E27FC236}">
                <a16:creationId xmlns:a16="http://schemas.microsoft.com/office/drawing/2014/main" id="{04C84D49-04EE-CBA4-BDF1-C30202BA5D17}"/>
              </a:ext>
            </a:extLst>
          </p:cNvPr>
          <p:cNvSpPr>
            <a:spLocks noGrp="1"/>
          </p:cNvSpPr>
          <p:nvPr>
            <p:ph type="body" sz="quarter" idx="4294967295"/>
          </p:nvPr>
        </p:nvSpPr>
        <p:spPr>
          <a:xfrm>
            <a:off x="3687" y="2008585"/>
            <a:ext cx="9140314" cy="3727222"/>
          </a:xfrm>
        </p:spPr>
        <p:txBody>
          <a:bodyPr/>
          <a:lstStyle/>
          <a:p>
            <a:pPr>
              <a:buNone/>
            </a:pPr>
            <a:r>
              <a:rPr lang="en-US">
                <a:ea typeface="+mn-lt"/>
                <a:cs typeface="+mn-lt"/>
              </a:rPr>
              <a:t>           </a:t>
            </a:r>
            <a:endParaRPr lang="en-US"/>
          </a:p>
          <a:p>
            <a:pPr>
              <a:buNone/>
            </a:pPr>
            <a:r>
              <a:rPr lang="en-US">
                <a:ea typeface="+mn-lt"/>
                <a:cs typeface="+mn-lt"/>
              </a:rPr>
              <a:t>  </a:t>
            </a:r>
            <a:endParaRPr lang="en-US"/>
          </a:p>
          <a:p>
            <a:pPr>
              <a:buNone/>
            </a:pPr>
            <a:r>
              <a:rPr lang="en-US">
                <a:ea typeface="+mn-lt"/>
                <a:cs typeface="+mn-lt"/>
              </a:rPr>
              <a:t>  </a:t>
            </a:r>
            <a:br>
              <a:rPr lang="en-US">
                <a:ea typeface="+mn-lt"/>
                <a:cs typeface="+mn-lt"/>
              </a:rPr>
            </a:br>
            <a:endParaRPr lang="en-US">
              <a:ea typeface="+mn-lt"/>
              <a:cs typeface="+mn-lt"/>
            </a:endParaRPr>
          </a:p>
          <a:p>
            <a:pPr>
              <a:buNone/>
            </a:pPr>
            <a:r>
              <a:rPr lang="en-US">
                <a:ea typeface="+mn-lt"/>
                <a:cs typeface="+mn-lt"/>
              </a:rPr>
              <a:t>  </a:t>
            </a:r>
            <a:br>
              <a:rPr lang="en-US">
                <a:ea typeface="+mn-lt"/>
                <a:cs typeface="+mn-lt"/>
              </a:rPr>
            </a:br>
            <a:endParaRPr lang="en-US">
              <a:ea typeface="+mn-lt"/>
              <a:cs typeface="+mn-lt"/>
            </a:endParaRPr>
          </a:p>
          <a:p>
            <a:pPr>
              <a:buNone/>
            </a:pPr>
            <a:r>
              <a:rPr lang="en-US">
                <a:ea typeface="+mn-lt"/>
                <a:cs typeface="+mn-lt"/>
              </a:rPr>
              <a:t>                                       </a:t>
            </a:r>
            <a:endParaRPr lang="en-US"/>
          </a:p>
          <a:p>
            <a:pPr>
              <a:buNone/>
            </a:pPr>
            <a:r>
              <a:rPr lang="en-US">
                <a:ea typeface="+mn-lt"/>
                <a:cs typeface="+mn-lt"/>
              </a:rPr>
              <a:t>  </a:t>
            </a:r>
            <a:endParaRPr lang="en-US"/>
          </a:p>
          <a:p>
            <a:pPr>
              <a:buNone/>
            </a:pPr>
            <a:r>
              <a:rPr lang="en-US">
                <a:ea typeface="+mn-lt"/>
                <a:cs typeface="+mn-lt"/>
              </a:rPr>
              <a:t>  </a:t>
            </a:r>
            <a:endParaRPr lang="en-US"/>
          </a:p>
          <a:p>
            <a:pPr marL="0" indent="0">
              <a:buNone/>
            </a:pPr>
            <a:br>
              <a:rPr lang="en-US"/>
            </a:br>
            <a:r>
              <a:rPr lang="en-US">
                <a:ea typeface="+mn-lt"/>
                <a:cs typeface="+mn-lt"/>
              </a:rPr>
              <a:t>   </a:t>
            </a:r>
            <a:endParaRPr lang="en-US"/>
          </a:p>
        </p:txBody>
      </p:sp>
      <p:sp>
        <p:nvSpPr>
          <p:cNvPr id="6" name="Content Placeholder 5">
            <a:extLst>
              <a:ext uri="{FF2B5EF4-FFF2-40B4-BE49-F238E27FC236}">
                <a16:creationId xmlns:a16="http://schemas.microsoft.com/office/drawing/2014/main" id="{297805BC-AF92-2E91-09FC-B15660B046FC}"/>
              </a:ext>
            </a:extLst>
          </p:cNvPr>
          <p:cNvSpPr>
            <a:spLocks noGrp="1"/>
          </p:cNvSpPr>
          <p:nvPr>
            <p:ph sz="quarter" idx="4294967295"/>
          </p:nvPr>
        </p:nvSpPr>
        <p:spPr>
          <a:xfrm>
            <a:off x="5101828" y="2488406"/>
            <a:ext cx="4042172" cy="2963466"/>
          </a:xfrm>
        </p:spPr>
        <p:txBody>
          <a:bodyPr/>
          <a:lstStyle/>
          <a:p>
            <a:pPr marL="0" indent="0">
              <a:lnSpc>
                <a:spcPct val="90000"/>
              </a:lnSpc>
              <a:buNone/>
            </a:pPr>
            <a:endParaRPr lang="en-US">
              <a:ea typeface="Calibri"/>
              <a:cs typeface="Calibri"/>
            </a:endParaRPr>
          </a:p>
          <a:p>
            <a:pPr>
              <a:lnSpc>
                <a:spcPct val="90000"/>
              </a:lnSpc>
            </a:pPr>
            <a:endParaRPr lang="en-US">
              <a:cs typeface="Calibri"/>
            </a:endParaRPr>
          </a:p>
        </p:txBody>
      </p:sp>
      <p:sp>
        <p:nvSpPr>
          <p:cNvPr id="10" name="TextBox 9">
            <a:extLst>
              <a:ext uri="{FF2B5EF4-FFF2-40B4-BE49-F238E27FC236}">
                <a16:creationId xmlns:a16="http://schemas.microsoft.com/office/drawing/2014/main" id="{5F21C4CD-5C66-08B8-96E7-286F5C1DF247}"/>
              </a:ext>
            </a:extLst>
          </p:cNvPr>
          <p:cNvSpPr txBox="1"/>
          <p:nvPr/>
        </p:nvSpPr>
        <p:spPr>
          <a:xfrm>
            <a:off x="91387" y="2479825"/>
            <a:ext cx="4548277"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a:buFont typeface="Courier New"/>
              <a:buChar char="o"/>
            </a:pPr>
            <a:endParaRPr lang="en-US" sz="1500">
              <a:solidFill>
                <a:srgbClr val="201F1E"/>
              </a:solidFill>
              <a:cs typeface="Calibri"/>
            </a:endParaRPr>
          </a:p>
        </p:txBody>
      </p:sp>
      <p:sp>
        <p:nvSpPr>
          <p:cNvPr id="7" name="TextBox 6">
            <a:extLst>
              <a:ext uri="{FF2B5EF4-FFF2-40B4-BE49-F238E27FC236}">
                <a16:creationId xmlns:a16="http://schemas.microsoft.com/office/drawing/2014/main" id="{F3E37D74-7682-B456-19F1-7F6ADABF1C03}"/>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cs typeface="Calibri"/>
            </a:endParaRPr>
          </a:p>
        </p:txBody>
      </p:sp>
      <p:sp>
        <p:nvSpPr>
          <p:cNvPr id="9" name="TextBox 8">
            <a:extLst>
              <a:ext uri="{FF2B5EF4-FFF2-40B4-BE49-F238E27FC236}">
                <a16:creationId xmlns:a16="http://schemas.microsoft.com/office/drawing/2014/main" id="{CF3BD1CE-2234-2F5C-6766-ACC79D8FA0DE}"/>
              </a:ext>
            </a:extLst>
          </p:cNvPr>
          <p:cNvSpPr txBox="1"/>
          <p:nvPr/>
        </p:nvSpPr>
        <p:spPr>
          <a:xfrm>
            <a:off x="3757613" y="3471863"/>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cs typeface="Calibri"/>
            </a:endParaRPr>
          </a:p>
        </p:txBody>
      </p:sp>
      <p:pic>
        <p:nvPicPr>
          <p:cNvPr id="8" name="Picture 11" descr="Logo, company name&#10;&#10;Description automatically generated">
            <a:extLst>
              <a:ext uri="{FF2B5EF4-FFF2-40B4-BE49-F238E27FC236}">
                <a16:creationId xmlns:a16="http://schemas.microsoft.com/office/drawing/2014/main" id="{CEB0BAFD-C67E-7ECC-CB19-C3A46D45943B}"/>
              </a:ext>
            </a:extLst>
          </p:cNvPr>
          <p:cNvPicPr>
            <a:picLocks noChangeAspect="1"/>
          </p:cNvPicPr>
          <p:nvPr/>
        </p:nvPicPr>
        <p:blipFill rotWithShape="1">
          <a:blip r:embed="rId3"/>
          <a:srcRect l="3400" t="72" r="1082"/>
          <a:stretch/>
        </p:blipFill>
        <p:spPr>
          <a:xfrm>
            <a:off x="1073990" y="857251"/>
            <a:ext cx="6661845" cy="5201162"/>
          </a:xfrm>
          <a:prstGeom prst="rect">
            <a:avLst/>
          </a:prstGeom>
        </p:spPr>
      </p:pic>
    </p:spTree>
    <p:extLst>
      <p:ext uri="{BB962C8B-B14F-4D97-AF65-F5344CB8AC3E}">
        <p14:creationId xmlns:p14="http://schemas.microsoft.com/office/powerpoint/2010/main" val="2545519912"/>
      </p:ext>
    </p:extLst>
  </p:cSld>
  <p:clrMapOvr>
    <a:masterClrMapping/>
  </p:clrMapOvr>
  <mc:AlternateContent xmlns:mc="http://schemas.openxmlformats.org/markup-compatibility/2006">
    <mc:Choice xmlns:p14="http://schemas.microsoft.com/office/powerpoint/2010/main" Requires="p14">
      <p:transition spd="slow" p14:dur="2000" advTm="25291"/>
    </mc:Choice>
    <mc:Fallback>
      <p:transition spd="slow" advTm="252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B314-8E1D-FE44-D191-58319F962F72}"/>
              </a:ext>
            </a:extLst>
          </p:cNvPr>
          <p:cNvSpPr>
            <a:spLocks noGrp="1"/>
          </p:cNvSpPr>
          <p:nvPr>
            <p:ph type="title"/>
          </p:nvPr>
        </p:nvSpPr>
        <p:spPr>
          <a:xfrm>
            <a:off x="457200" y="1063229"/>
            <a:ext cx="8229600" cy="857250"/>
          </a:xfrm>
        </p:spPr>
        <p:txBody>
          <a:bodyPr wrap="square" anchor="ctr">
            <a:normAutofit/>
          </a:bodyPr>
          <a:lstStyle/>
          <a:p>
            <a:pPr>
              <a:lnSpc>
                <a:spcPct val="90000"/>
              </a:lnSpc>
            </a:pPr>
            <a:r>
              <a:rPr lang="en-US" sz="2775">
                <a:ea typeface="ＭＳ Ｐゴシック"/>
              </a:rPr>
              <a:t>Virtuous  Cycles:  </a:t>
            </a:r>
            <a:br>
              <a:rPr lang="en-US" sz="2775"/>
            </a:br>
            <a:r>
              <a:rPr lang="en-US" sz="2775">
                <a:ea typeface="ＭＳ Ｐゴシック"/>
              </a:rPr>
              <a:t>Climate Health and Affordability</a:t>
            </a:r>
          </a:p>
        </p:txBody>
      </p:sp>
      <p:sp>
        <p:nvSpPr>
          <p:cNvPr id="4" name="Content Placeholder 3">
            <a:extLst>
              <a:ext uri="{FF2B5EF4-FFF2-40B4-BE49-F238E27FC236}">
                <a16:creationId xmlns:a16="http://schemas.microsoft.com/office/drawing/2014/main" id="{3A4AEBFC-0D2A-3F5D-8D75-743D927D25CC}"/>
              </a:ext>
            </a:extLst>
          </p:cNvPr>
          <p:cNvSpPr>
            <a:spLocks noGrp="1"/>
          </p:cNvSpPr>
          <p:nvPr>
            <p:ph sz="half" idx="1"/>
          </p:nvPr>
        </p:nvSpPr>
        <p:spPr>
          <a:xfrm>
            <a:off x="457200" y="2057401"/>
            <a:ext cx="4038600" cy="3394472"/>
          </a:xfrm>
        </p:spPr>
        <p:txBody>
          <a:bodyPr wrap="square" anchor="t">
            <a:normAutofit/>
          </a:bodyPr>
          <a:lstStyle/>
          <a:p>
            <a:endParaRPr lang="en-US"/>
          </a:p>
          <a:p>
            <a:endParaRPr lang="en-US"/>
          </a:p>
        </p:txBody>
      </p:sp>
      <p:graphicFrame>
        <p:nvGraphicFramePr>
          <p:cNvPr id="591" name="Diagram 591">
            <a:extLst>
              <a:ext uri="{FF2B5EF4-FFF2-40B4-BE49-F238E27FC236}">
                <a16:creationId xmlns:a16="http://schemas.microsoft.com/office/drawing/2014/main" id="{46876B0B-53E8-EAA7-400E-7F886B1FE713}"/>
              </a:ext>
            </a:extLst>
          </p:cNvPr>
          <p:cNvGraphicFramePr>
            <a:graphicFrameLocks noGrp="1"/>
          </p:cNvGraphicFramePr>
          <p:nvPr>
            <p:ph sz="half" idx="2"/>
          </p:nvPr>
        </p:nvGraphicFramePr>
        <p:xfrm>
          <a:off x="4755356" y="2057401"/>
          <a:ext cx="4038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2" descr="Father and son football">
            <a:extLst>
              <a:ext uri="{FF2B5EF4-FFF2-40B4-BE49-F238E27FC236}">
                <a16:creationId xmlns:a16="http://schemas.microsoft.com/office/drawing/2014/main" id="{C5CE1D91-8DC9-DF91-058F-107FECB8A62D}"/>
              </a:ext>
            </a:extLst>
          </p:cNvPr>
          <p:cNvPicPr>
            <a:picLocks noChangeAspect="1"/>
          </p:cNvPicPr>
          <p:nvPr/>
        </p:nvPicPr>
        <p:blipFill>
          <a:blip r:embed="rId7"/>
          <a:stretch>
            <a:fillRect/>
          </a:stretch>
        </p:blipFill>
        <p:spPr>
          <a:xfrm>
            <a:off x="78582" y="2233538"/>
            <a:ext cx="4575570" cy="3051721"/>
          </a:xfrm>
          <a:prstGeom prst="rect">
            <a:avLst/>
          </a:prstGeom>
        </p:spPr>
      </p:pic>
    </p:spTree>
    <p:extLst>
      <p:ext uri="{BB962C8B-B14F-4D97-AF65-F5344CB8AC3E}">
        <p14:creationId xmlns:p14="http://schemas.microsoft.com/office/powerpoint/2010/main" val="3839943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88E5-B2DF-33ED-D41B-A9691289BE9C}"/>
              </a:ext>
            </a:extLst>
          </p:cNvPr>
          <p:cNvSpPr>
            <a:spLocks noGrp="1"/>
          </p:cNvSpPr>
          <p:nvPr>
            <p:ph type="title"/>
          </p:nvPr>
        </p:nvSpPr>
        <p:spPr>
          <a:xfrm>
            <a:off x="457200" y="1109572"/>
            <a:ext cx="8229600" cy="569657"/>
          </a:xfrm>
        </p:spPr>
        <p:txBody>
          <a:bodyPr>
            <a:normAutofit fontScale="90000"/>
          </a:bodyPr>
          <a:lstStyle/>
          <a:p>
            <a:r>
              <a:rPr lang="en-US" sz="4500">
                <a:ea typeface="ＭＳ Ｐゴシック"/>
              </a:rPr>
              <a:t>Fund  Structure</a:t>
            </a:r>
            <a:r>
              <a:rPr lang="en-US" sz="2325">
                <a:ea typeface="ＭＳ Ｐゴシック"/>
              </a:rPr>
              <a:t> </a:t>
            </a:r>
            <a:endParaRPr lang="en-US" sz="2325"/>
          </a:p>
        </p:txBody>
      </p:sp>
      <p:graphicFrame>
        <p:nvGraphicFramePr>
          <p:cNvPr id="6" name="Content Placeholder 5">
            <a:extLst>
              <a:ext uri="{FF2B5EF4-FFF2-40B4-BE49-F238E27FC236}">
                <a16:creationId xmlns:a16="http://schemas.microsoft.com/office/drawing/2014/main" id="{EE982FA4-87BF-B24A-FA7A-7480EA9B2CC1}"/>
              </a:ext>
            </a:extLst>
          </p:cNvPr>
          <p:cNvGraphicFramePr>
            <a:graphicFrameLocks noGrp="1"/>
          </p:cNvGraphicFramePr>
          <p:nvPr>
            <p:ph idx="1"/>
          </p:nvPr>
        </p:nvGraphicFramePr>
        <p:xfrm>
          <a:off x="18435" y="2013534"/>
          <a:ext cx="9129757" cy="3667025"/>
        </p:xfrm>
        <a:graphic>
          <a:graphicData uri="http://schemas.openxmlformats.org/drawingml/2006/table">
            <a:tbl>
              <a:tblPr firstRow="1" bandRow="1">
                <a:tableStyleId>{5C22544A-7EE6-4342-B048-85BDC9FD1C3A}</a:tableStyleId>
              </a:tblPr>
              <a:tblGrid>
                <a:gridCol w="4157141">
                  <a:extLst>
                    <a:ext uri="{9D8B030D-6E8A-4147-A177-3AD203B41FA5}">
                      <a16:colId xmlns:a16="http://schemas.microsoft.com/office/drawing/2014/main" val="3842310441"/>
                    </a:ext>
                  </a:extLst>
                </a:gridCol>
                <a:gridCol w="4972616">
                  <a:extLst>
                    <a:ext uri="{9D8B030D-6E8A-4147-A177-3AD203B41FA5}">
                      <a16:colId xmlns:a16="http://schemas.microsoft.com/office/drawing/2014/main" val="3728856093"/>
                    </a:ext>
                  </a:extLst>
                </a:gridCol>
              </a:tblGrid>
              <a:tr h="228600">
                <a:tc>
                  <a:txBody>
                    <a:bodyPr/>
                    <a:lstStyle/>
                    <a:p>
                      <a:pPr algn="l" rtl="0" fontAlgn="base"/>
                      <a:r>
                        <a:rPr lang="en-US" sz="1100">
                          <a:effectLst/>
                        </a:rPr>
                        <a:t>Problem With Current System &amp; Lending Practices: ​</a:t>
                      </a:r>
                      <a:endParaRPr lang="en-US" sz="1100" b="1" i="0">
                        <a:solidFill>
                          <a:srgbClr val="FFFFFF"/>
                        </a:solidFill>
                        <a:effectLst/>
                      </a:endParaRPr>
                    </a:p>
                  </a:txBody>
                  <a:tcPr marL="68580" marR="68580" marT="34290" marB="34290"/>
                </a:tc>
                <a:tc>
                  <a:txBody>
                    <a:bodyPr/>
                    <a:lstStyle/>
                    <a:p>
                      <a:pPr algn="l" rtl="0" fontAlgn="base"/>
                      <a:r>
                        <a:rPr lang="en-US" sz="1100">
                          <a:effectLst/>
                        </a:rPr>
                        <a:t>Our Fund Will Build the Next Generation of the Black Bay Area</a:t>
                      </a:r>
                      <a:endParaRPr lang="en-US" sz="1100" b="1" i="0">
                        <a:solidFill>
                          <a:srgbClr val="FFFFFF"/>
                        </a:solidFill>
                        <a:effectLst/>
                      </a:endParaRPr>
                    </a:p>
                  </a:txBody>
                  <a:tcPr marL="68580" marR="68580" marT="34290" marB="34290"/>
                </a:tc>
                <a:extLst>
                  <a:ext uri="{0D108BD9-81ED-4DB2-BD59-A6C34878D82A}">
                    <a16:rowId xmlns:a16="http://schemas.microsoft.com/office/drawing/2014/main" val="50489002"/>
                  </a:ext>
                </a:extLst>
              </a:tr>
              <a:tr h="683882">
                <a:tc>
                  <a:txBody>
                    <a:bodyPr/>
                    <a:lstStyle/>
                    <a:p>
                      <a:pPr lvl="0" algn="l">
                        <a:buNone/>
                      </a:pPr>
                      <a:r>
                        <a:rPr lang="en-US" sz="1000" b="1">
                          <a:effectLst/>
                        </a:rPr>
                        <a:t>Underinvestment in Black Corridors: </a:t>
                      </a:r>
                      <a:r>
                        <a:rPr lang="en-US" sz="1000" b="0">
                          <a:effectLst/>
                        </a:rPr>
                        <a:t> Underinvestment in Black businesses and Black developer housing solutions combine to create a massive disinvestment in Black coordinators.</a:t>
                      </a:r>
                    </a:p>
                  </a:txBody>
                  <a:tcPr marL="68580" marR="68580" marT="34290" marB="34290"/>
                </a:tc>
                <a:tc>
                  <a:txBody>
                    <a:bodyPr/>
                    <a:lstStyle/>
                    <a:p>
                      <a:pPr lvl="0" algn="l">
                        <a:buNone/>
                      </a:pPr>
                      <a:r>
                        <a:rPr lang="en-US" sz="1000" b="1">
                          <a:effectLst/>
                        </a:rPr>
                        <a:t>Integrated Organizational Capacity Building, Community Planning, and Brick and Mortar Funds:  </a:t>
                      </a:r>
                      <a:r>
                        <a:rPr lang="en-US" sz="1000" b="0" i="0" u="none" strike="noStrike" noProof="0">
                          <a:effectLst/>
                          <a:latin typeface="Calibri"/>
                        </a:rPr>
                        <a:t>A vision for building Black commercial corridors is thriving in the Bay Area, focused both on historical districts destroyed during Urban Renewal and on the areas where people are moving. This fund will support the operational planning and project development.</a:t>
                      </a:r>
                      <a:endParaRPr lang="en-US" sz="1000" b="1">
                        <a:effectLst/>
                      </a:endParaRPr>
                    </a:p>
                  </a:txBody>
                  <a:tcPr marL="68580" marR="68580" marT="34290" marB="34290"/>
                </a:tc>
                <a:extLst>
                  <a:ext uri="{0D108BD9-81ED-4DB2-BD59-A6C34878D82A}">
                    <a16:rowId xmlns:a16="http://schemas.microsoft.com/office/drawing/2014/main" val="1528787148"/>
                  </a:ext>
                </a:extLst>
              </a:tr>
              <a:tr h="803562">
                <a:tc>
                  <a:txBody>
                    <a:bodyPr/>
                    <a:lstStyle/>
                    <a:p>
                      <a:pPr algn="l" rtl="0" fontAlgn="base"/>
                      <a:r>
                        <a:rPr lang="en-US" sz="1000" b="1">
                          <a:effectLst/>
                        </a:rPr>
                        <a:t>Unjust, Undervaluing of Black Experience:</a:t>
                      </a:r>
                      <a:r>
                        <a:rPr lang="en-US" sz="1000">
                          <a:effectLst/>
                        </a:rPr>
                        <a:t> </a:t>
                      </a:r>
                      <a:endParaRPr lang="en-US" sz="1000"/>
                    </a:p>
                    <a:p>
                      <a:pPr lvl="0" algn="l">
                        <a:buNone/>
                      </a:pPr>
                      <a:r>
                        <a:rPr lang="en-US" sz="1000">
                          <a:effectLst/>
                        </a:rPr>
                        <a:t>Black developers often have a lot of experience at other organizations, but because bankers use entity history rather than developer experience; their entity or organization doesn’t meet minimum qualifications. ​</a:t>
                      </a:r>
                      <a:endParaRPr lang="en-US" sz="1000"/>
                    </a:p>
                  </a:txBody>
                  <a:tcPr marL="68580" marR="68580" marT="34290" marB="34290"/>
                </a:tc>
                <a:tc>
                  <a:txBody>
                    <a:bodyPr/>
                    <a:lstStyle/>
                    <a:p>
                      <a:pPr algn="l" rtl="0" fontAlgn="base"/>
                      <a:r>
                        <a:rPr lang="en-US" sz="1000" b="1">
                          <a:effectLst/>
                        </a:rPr>
                        <a:t>Fairer Underwriting Standards:  </a:t>
                      </a:r>
                      <a:endParaRPr lang="en-US" sz="1000"/>
                    </a:p>
                    <a:p>
                      <a:pPr lvl="0" algn="l">
                        <a:buNone/>
                      </a:pPr>
                      <a:r>
                        <a:rPr lang="en-US" sz="1000">
                          <a:effectLst/>
                        </a:rPr>
                        <a:t>Our fund will look at project manager or executive director’s experience to mitigate risk. ​</a:t>
                      </a:r>
                      <a:endParaRPr lang="en-US" sz="1000"/>
                    </a:p>
                    <a:p>
                      <a:pPr algn="l" rtl="0" fontAlgn="base"/>
                      <a:r>
                        <a:rPr lang="en-US" sz="1000">
                          <a:effectLst/>
                        </a:rPr>
                        <a:t>​</a:t>
                      </a:r>
                      <a:endParaRPr lang="en-US" sz="1000" b="0" i="0">
                        <a:solidFill>
                          <a:srgbClr val="000000"/>
                        </a:solidFill>
                        <a:effectLst/>
                      </a:endParaRPr>
                    </a:p>
                  </a:txBody>
                  <a:tcPr marL="68580" marR="68580" marT="34290" marB="34290"/>
                </a:tc>
                <a:extLst>
                  <a:ext uri="{0D108BD9-81ED-4DB2-BD59-A6C34878D82A}">
                    <a16:rowId xmlns:a16="http://schemas.microsoft.com/office/drawing/2014/main" val="3450637700"/>
                  </a:ext>
                </a:extLst>
              </a:tr>
              <a:tr h="1265181">
                <a:tc>
                  <a:txBody>
                    <a:bodyPr/>
                    <a:lstStyle/>
                    <a:p>
                      <a:pPr algn="l" rtl="0" fontAlgn="base"/>
                      <a:r>
                        <a:rPr lang="en-US" sz="1000" b="1">
                          <a:effectLst/>
                        </a:rPr>
                        <a:t>Unequal Partnerships, Extensive Balance Sheet Requirements: </a:t>
                      </a:r>
                      <a:endParaRPr lang="en-US" sz="1000"/>
                    </a:p>
                    <a:p>
                      <a:pPr lvl="0" algn="l">
                        <a:buNone/>
                      </a:pPr>
                      <a:r>
                        <a:rPr lang="en-US" sz="1000" b="0">
                          <a:effectLst/>
                        </a:rPr>
                        <a:t>Small and midsize developers are o</a:t>
                      </a:r>
                      <a:r>
                        <a:rPr lang="en-US" sz="1000">
                          <a:effectLst/>
                        </a:rPr>
                        <a:t>ften required to partner with a larger entity, making negotiation around profit sharing difficult. This hinders them from doing the work they want to do and changes their strategies for the work. ​</a:t>
                      </a:r>
                      <a:r>
                        <a:rPr lang="en-US" sz="1000" b="0" i="1" u="none">
                          <a:effectLst/>
                        </a:rPr>
                        <a:t>Balance Sheet:</a:t>
                      </a:r>
                      <a:r>
                        <a:rPr lang="en-US" sz="1000">
                          <a:effectLst/>
                        </a:rPr>
                        <a:t>  Black developers' organizations do not carry the balance sheet that is required. They are seen as very risk averse because of their organization balance sheet. ​</a:t>
                      </a:r>
                      <a:endParaRPr lang="en-US" sz="1000"/>
                    </a:p>
                  </a:txBody>
                  <a:tcPr marL="68580" marR="68580" marT="34290" marB="34290"/>
                </a:tc>
                <a:tc>
                  <a:txBody>
                    <a:bodyPr/>
                    <a:lstStyle/>
                    <a:p>
                      <a:pPr algn="l" rtl="0" fontAlgn="base"/>
                      <a:r>
                        <a:rPr lang="en-US" sz="1000" b="1">
                          <a:effectLst/>
                        </a:rPr>
                        <a:t>Products That Build The Balance Sheet Long Term:</a:t>
                      </a:r>
                    </a:p>
                    <a:p>
                      <a:pPr marL="285750" indent="-285750" algn="l" rtl="0" fontAlgn="base">
                        <a:buFont typeface="Arial"/>
                        <a:buChar char="•"/>
                      </a:pPr>
                      <a:r>
                        <a:rPr lang="en-US" sz="1000">
                          <a:effectLst/>
                        </a:rPr>
                        <a:t>​</a:t>
                      </a:r>
                      <a:r>
                        <a:rPr lang="en-US" sz="1000" b="1" i="0" u="none" strike="noStrike" noProof="0">
                          <a:effectLst/>
                          <a:latin typeface="Calibri"/>
                        </a:rPr>
                        <a:t>Forgivable Loan</a:t>
                      </a:r>
                      <a:r>
                        <a:rPr lang="en-US" sz="1000" b="0" i="0" u="none" strike="noStrike" noProof="0">
                          <a:effectLst/>
                          <a:latin typeface="Calibri"/>
                        </a:rPr>
                        <a:t> – If the developer can get a project fully developed their loan is forgiven. Allowing the developer to generate wealth and benefit from the income and revenue generation of the project.  </a:t>
                      </a:r>
                    </a:p>
                    <a:p>
                      <a:pPr marL="285750" lvl="0" indent="-285750" algn="l">
                        <a:buFont typeface="Arial"/>
                        <a:buChar char="•"/>
                      </a:pPr>
                      <a:r>
                        <a:rPr lang="en-US" sz="1000" b="1" i="0" u="none" strike="noStrike" noProof="0">
                          <a:effectLst/>
                        </a:rPr>
                        <a:t>Recoverable Grants </a:t>
                      </a:r>
                      <a:r>
                        <a:rPr lang="en-US" sz="1000" b="0" i="0" u="none" strike="noStrike" noProof="0">
                          <a:effectLst/>
                        </a:rPr>
                        <a:t>– money to larger entities goes back to the grant pool.  </a:t>
                      </a:r>
                      <a:endParaRPr lang="en-US" sz="1000" b="0" i="0" u="none" strike="noStrike" noProof="0">
                        <a:effectLst/>
                        <a:latin typeface="Calibri"/>
                      </a:endParaRPr>
                    </a:p>
                  </a:txBody>
                  <a:tcPr marL="68580" marR="68580" marT="34290" marB="34290"/>
                </a:tc>
                <a:extLst>
                  <a:ext uri="{0D108BD9-81ED-4DB2-BD59-A6C34878D82A}">
                    <a16:rowId xmlns:a16="http://schemas.microsoft.com/office/drawing/2014/main" val="2747962442"/>
                  </a:ext>
                </a:extLst>
              </a:tr>
              <a:tr h="675334">
                <a:tc>
                  <a:txBody>
                    <a:bodyPr/>
                    <a:lstStyle/>
                    <a:p>
                      <a:pPr algn="l" rtl="0" fontAlgn="base"/>
                      <a:r>
                        <a:rPr lang="en-US" sz="1000" b="1">
                          <a:effectLst/>
                        </a:rPr>
                        <a:t>Unnecessary Stresses On Early-Stage Developers</a:t>
                      </a:r>
                      <a:r>
                        <a:rPr lang="en-US" sz="1000">
                          <a:effectLst/>
                        </a:rPr>
                        <a:t>: </a:t>
                      </a:r>
                      <a:endParaRPr lang="en-US" sz="1000"/>
                    </a:p>
                    <a:p>
                      <a:pPr lvl="0" algn="l">
                        <a:buNone/>
                      </a:pPr>
                      <a:r>
                        <a:rPr lang="en-US" sz="1000">
                          <a:effectLst/>
                        </a:rPr>
                        <a:t>Requiring application for one off-projects or requiring larger developer partners, often forces developers to spread themselves thin across multiple smaller projects they must take on.</a:t>
                      </a:r>
                      <a:endParaRPr lang="en-US" sz="1000"/>
                    </a:p>
                  </a:txBody>
                  <a:tcPr marL="68580" marR="68580" marT="34290" marB="34290"/>
                </a:tc>
                <a:tc>
                  <a:txBody>
                    <a:bodyPr/>
                    <a:lstStyle/>
                    <a:p>
                      <a:pPr algn="l" rtl="0" fontAlgn="base"/>
                      <a:r>
                        <a:rPr lang="en-US" sz="1000" b="1">
                          <a:effectLst/>
                        </a:rPr>
                        <a:t>Operating Subsidies:</a:t>
                      </a:r>
                      <a:endParaRPr lang="en-US" sz="1000"/>
                    </a:p>
                    <a:p>
                      <a:pPr lvl="0" algn="l">
                        <a:buNone/>
                      </a:pPr>
                      <a:r>
                        <a:rPr lang="en-US" sz="1000">
                          <a:effectLst/>
                        </a:rPr>
                        <a:t>Given directly to the organization for operating expenses and support. The money will allow developers to access predevelopment funds and have upfront cash. Once they get the money back, they will put the money back into the fund. ​</a:t>
                      </a:r>
                      <a:endParaRPr lang="en-US" sz="1000"/>
                    </a:p>
                  </a:txBody>
                  <a:tcPr marL="68580" marR="68580" marT="34290" marB="34290"/>
                </a:tc>
                <a:extLst>
                  <a:ext uri="{0D108BD9-81ED-4DB2-BD59-A6C34878D82A}">
                    <a16:rowId xmlns:a16="http://schemas.microsoft.com/office/drawing/2014/main" val="190627907"/>
                  </a:ext>
                </a:extLst>
              </a:tr>
            </a:tbl>
          </a:graphicData>
        </a:graphic>
      </p:graphicFrame>
    </p:spTree>
    <p:extLst>
      <p:ext uri="{BB962C8B-B14F-4D97-AF65-F5344CB8AC3E}">
        <p14:creationId xmlns:p14="http://schemas.microsoft.com/office/powerpoint/2010/main" val="1026392188"/>
      </p:ext>
    </p:extLst>
  </p:cSld>
  <p:clrMapOvr>
    <a:masterClrMapping/>
  </p:clrMapOvr>
  <mc:AlternateContent xmlns:mc="http://schemas.openxmlformats.org/markup-compatibility/2006">
    <mc:Choice xmlns:p14="http://schemas.microsoft.com/office/powerpoint/2010/main" Requires="p14">
      <p:transition spd="slow" p14:dur="2000" advTm="53950"/>
    </mc:Choice>
    <mc:Fallback>
      <p:transition spd="slow" advTm="539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A895-B4B9-3D08-7382-630450F5192B}"/>
              </a:ext>
            </a:extLst>
          </p:cNvPr>
          <p:cNvSpPr>
            <a:spLocks noGrp="1"/>
          </p:cNvSpPr>
          <p:nvPr>
            <p:ph type="title"/>
          </p:nvPr>
        </p:nvSpPr>
        <p:spPr/>
        <p:txBody>
          <a:bodyPr/>
          <a:lstStyle/>
          <a:p>
            <a:r>
              <a:rPr lang="en-US">
                <a:ea typeface="ＭＳ Ｐゴシック"/>
              </a:rPr>
              <a:t>Uses of Funds</a:t>
            </a:r>
            <a:endParaRPr lang="en-US"/>
          </a:p>
        </p:txBody>
      </p:sp>
      <p:graphicFrame>
        <p:nvGraphicFramePr>
          <p:cNvPr id="5" name="Content Placeholder 4">
            <a:extLst>
              <a:ext uri="{FF2B5EF4-FFF2-40B4-BE49-F238E27FC236}">
                <a16:creationId xmlns:a16="http://schemas.microsoft.com/office/drawing/2014/main" id="{884F51D9-32C4-5BA8-8144-A5F9CF958F50}"/>
              </a:ext>
            </a:extLst>
          </p:cNvPr>
          <p:cNvGraphicFramePr>
            <a:graphicFrameLocks noGrp="1"/>
          </p:cNvGraphicFramePr>
          <p:nvPr>
            <p:ph idx="1"/>
          </p:nvPr>
        </p:nvGraphicFramePr>
        <p:xfrm>
          <a:off x="14468" y="2021952"/>
          <a:ext cx="9119976" cy="3711134"/>
        </p:xfrm>
        <a:graphic>
          <a:graphicData uri="http://schemas.openxmlformats.org/drawingml/2006/table">
            <a:tbl>
              <a:tblPr firstRow="1" firstCol="1" lastRow="1" lastCol="1" bandRow="1" bandCol="1">
                <a:tableStyleId>{5940675A-B579-460E-94D1-54222C63F5DA}</a:tableStyleId>
              </a:tblPr>
              <a:tblGrid>
                <a:gridCol w="6460092">
                  <a:extLst>
                    <a:ext uri="{9D8B030D-6E8A-4147-A177-3AD203B41FA5}">
                      <a16:colId xmlns:a16="http://schemas.microsoft.com/office/drawing/2014/main" val="3943937079"/>
                    </a:ext>
                  </a:extLst>
                </a:gridCol>
                <a:gridCol w="1276129">
                  <a:extLst>
                    <a:ext uri="{9D8B030D-6E8A-4147-A177-3AD203B41FA5}">
                      <a16:colId xmlns:a16="http://schemas.microsoft.com/office/drawing/2014/main" val="1749241587"/>
                    </a:ext>
                  </a:extLst>
                </a:gridCol>
                <a:gridCol w="1383755">
                  <a:extLst>
                    <a:ext uri="{9D8B030D-6E8A-4147-A177-3AD203B41FA5}">
                      <a16:colId xmlns:a16="http://schemas.microsoft.com/office/drawing/2014/main" val="189824935"/>
                    </a:ext>
                  </a:extLst>
                </a:gridCol>
              </a:tblGrid>
              <a:tr h="666844">
                <a:tc gridSpan="3">
                  <a:txBody>
                    <a:bodyPr/>
                    <a:lstStyle/>
                    <a:p>
                      <a:pPr marL="398145" marR="0" algn="ctr">
                        <a:spcBef>
                          <a:spcPts val="210"/>
                        </a:spcBef>
                        <a:spcAft>
                          <a:spcPts val="0"/>
                        </a:spcAft>
                      </a:pPr>
                      <a:r>
                        <a:rPr lang="en-US" sz="3600" b="1">
                          <a:effectLst/>
                        </a:rPr>
                        <a:t>Black</a:t>
                      </a:r>
                      <a:r>
                        <a:rPr lang="en-US" sz="3600" b="1" spc="-25">
                          <a:effectLst/>
                        </a:rPr>
                        <a:t> </a:t>
                      </a:r>
                      <a:r>
                        <a:rPr lang="en-US" sz="3600" b="1">
                          <a:effectLst/>
                        </a:rPr>
                        <a:t>HAT</a:t>
                      </a:r>
                      <a:r>
                        <a:rPr lang="en-US" sz="3600" b="1" spc="-25">
                          <a:effectLst/>
                        </a:rPr>
                        <a:t> </a:t>
                      </a:r>
                      <a:r>
                        <a:rPr lang="en-US" sz="3600" b="1">
                          <a:effectLst/>
                        </a:rPr>
                        <a:t>Regional</a:t>
                      </a:r>
                      <a:r>
                        <a:rPr lang="en-US" sz="3600" b="1" spc="-20">
                          <a:effectLst/>
                        </a:rPr>
                        <a:t> </a:t>
                      </a:r>
                      <a:r>
                        <a:rPr lang="en-US" sz="3600" b="1">
                          <a:effectLst/>
                        </a:rPr>
                        <a:t>Black</a:t>
                      </a:r>
                      <a:r>
                        <a:rPr lang="en-US" sz="3600" b="1" spc="-25">
                          <a:effectLst/>
                        </a:rPr>
                        <a:t> </a:t>
                      </a:r>
                      <a:r>
                        <a:rPr lang="en-US" sz="3600" b="1">
                          <a:effectLst/>
                        </a:rPr>
                        <a:t>Housing</a:t>
                      </a:r>
                      <a:r>
                        <a:rPr lang="en-US" sz="3600" b="1" spc="-25">
                          <a:effectLst/>
                        </a:rPr>
                        <a:t> </a:t>
                      </a:r>
                      <a:r>
                        <a:rPr lang="en-US" sz="3600" b="1">
                          <a:effectLst/>
                        </a:rPr>
                        <a:t>Fund</a:t>
                      </a:r>
                    </a:p>
                  </a:txBody>
                  <a:tcPr marL="0" marR="0" marT="0" marB="0">
                    <a:solidFill>
                      <a:schemeClr val="accent1">
                        <a:lumMod val="40000"/>
                        <a:lumOff val="60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2451519285"/>
                  </a:ext>
                </a:extLst>
              </a:tr>
              <a:tr h="471140">
                <a:tc>
                  <a:txBody>
                    <a:bodyPr/>
                    <a:lstStyle/>
                    <a:p>
                      <a:endParaRPr lang="en-US" sz="1800">
                        <a:effectLst/>
                      </a:endParaRPr>
                    </a:p>
                  </a:txBody>
                  <a:tcPr marL="0" marR="0" marT="0" marB="0">
                    <a:solidFill>
                      <a:schemeClr val="accent1">
                        <a:lumMod val="40000"/>
                        <a:lumOff val="60000"/>
                      </a:schemeClr>
                    </a:solidFill>
                  </a:tcPr>
                </a:tc>
                <a:tc>
                  <a:txBody>
                    <a:bodyPr/>
                    <a:lstStyle/>
                    <a:p>
                      <a:pPr marL="0" marR="67310" algn="ctr">
                        <a:spcBef>
                          <a:spcPts val="210"/>
                        </a:spcBef>
                        <a:spcAft>
                          <a:spcPts val="0"/>
                        </a:spcAft>
                      </a:pPr>
                      <a:r>
                        <a:rPr lang="en-US" sz="1800" b="1">
                          <a:effectLst/>
                        </a:rPr>
                        <a:t>Million</a:t>
                      </a:r>
                    </a:p>
                  </a:txBody>
                  <a:tcPr marL="0" marR="0" marT="0" marB="0">
                    <a:solidFill>
                      <a:schemeClr val="accent1">
                        <a:lumMod val="40000"/>
                        <a:lumOff val="60000"/>
                      </a:schemeClr>
                    </a:solidFill>
                  </a:tcPr>
                </a:tc>
                <a:tc>
                  <a:txBody>
                    <a:bodyPr/>
                    <a:lstStyle/>
                    <a:p>
                      <a:pPr marL="0" marR="57150" algn="ctr">
                        <a:spcBef>
                          <a:spcPts val="210"/>
                        </a:spcBef>
                        <a:spcAft>
                          <a:spcPts val="0"/>
                        </a:spcAft>
                      </a:pPr>
                      <a:r>
                        <a:rPr lang="en-US" sz="1800" b="1">
                          <a:effectLst/>
                        </a:rPr>
                        <a:t>Percent</a:t>
                      </a:r>
                    </a:p>
                  </a:txBody>
                  <a:tcPr marL="0" marR="0" marT="0" marB="0">
                    <a:solidFill>
                      <a:schemeClr val="accent1">
                        <a:lumMod val="40000"/>
                        <a:lumOff val="60000"/>
                      </a:schemeClr>
                    </a:solidFill>
                  </a:tcPr>
                </a:tc>
                <a:extLst>
                  <a:ext uri="{0D108BD9-81ED-4DB2-BD59-A6C34878D82A}">
                    <a16:rowId xmlns:a16="http://schemas.microsoft.com/office/drawing/2014/main" val="4202131320"/>
                  </a:ext>
                </a:extLst>
              </a:tr>
              <a:tr h="529127">
                <a:tc>
                  <a:txBody>
                    <a:bodyPr/>
                    <a:lstStyle/>
                    <a:p>
                      <a:pPr marL="74295" marR="0">
                        <a:spcBef>
                          <a:spcPts val="535"/>
                        </a:spcBef>
                        <a:spcAft>
                          <a:spcPts val="0"/>
                        </a:spcAft>
                      </a:pPr>
                      <a:r>
                        <a:rPr lang="en-US" sz="1800">
                          <a:effectLst/>
                        </a:rPr>
                        <a:t>Project</a:t>
                      </a:r>
                      <a:r>
                        <a:rPr lang="en-US" sz="1800" spc="-40">
                          <a:effectLst/>
                        </a:rPr>
                        <a:t> </a:t>
                      </a:r>
                      <a:r>
                        <a:rPr lang="en-US" sz="1800">
                          <a:effectLst/>
                        </a:rPr>
                        <a:t>Development</a:t>
                      </a:r>
                    </a:p>
                  </a:txBody>
                  <a:tcPr marL="0" marR="0" marT="0" marB="0">
                    <a:solidFill>
                      <a:schemeClr val="accent1">
                        <a:lumMod val="40000"/>
                        <a:lumOff val="60000"/>
                      </a:schemeClr>
                    </a:solidFill>
                  </a:tcPr>
                </a:tc>
                <a:tc>
                  <a:txBody>
                    <a:bodyPr/>
                    <a:lstStyle/>
                    <a:p>
                      <a:pPr marL="0" marR="55880" algn="r">
                        <a:spcBef>
                          <a:spcPts val="205"/>
                        </a:spcBef>
                        <a:spcAft>
                          <a:spcPts val="0"/>
                        </a:spcAft>
                      </a:pPr>
                      <a:r>
                        <a:rPr lang="en-US" sz="1800">
                          <a:effectLst/>
                        </a:rPr>
                        <a:t>$325</a:t>
                      </a:r>
                    </a:p>
                  </a:txBody>
                  <a:tcPr marL="0" marR="0" marT="0" marB="0">
                    <a:solidFill>
                      <a:schemeClr val="accent1">
                        <a:lumMod val="40000"/>
                        <a:lumOff val="60000"/>
                      </a:schemeClr>
                    </a:solidFill>
                  </a:tcPr>
                </a:tc>
                <a:tc>
                  <a:txBody>
                    <a:bodyPr/>
                    <a:lstStyle/>
                    <a:p>
                      <a:pPr marL="0" marR="54610" algn="r">
                        <a:spcBef>
                          <a:spcPts val="535"/>
                        </a:spcBef>
                        <a:spcAft>
                          <a:spcPts val="0"/>
                        </a:spcAft>
                      </a:pPr>
                      <a:r>
                        <a:rPr lang="en-US" sz="1800">
                          <a:effectLst/>
                        </a:rPr>
                        <a:t>65%</a:t>
                      </a:r>
                    </a:p>
                  </a:txBody>
                  <a:tcPr marL="0" marR="0" marT="0" marB="0">
                    <a:solidFill>
                      <a:schemeClr val="accent1">
                        <a:lumMod val="40000"/>
                        <a:lumOff val="60000"/>
                      </a:schemeClr>
                    </a:solidFill>
                  </a:tcPr>
                </a:tc>
                <a:extLst>
                  <a:ext uri="{0D108BD9-81ED-4DB2-BD59-A6C34878D82A}">
                    <a16:rowId xmlns:a16="http://schemas.microsoft.com/office/drawing/2014/main" val="4149522617"/>
                  </a:ext>
                </a:extLst>
              </a:tr>
              <a:tr h="456644">
                <a:tc>
                  <a:txBody>
                    <a:bodyPr/>
                    <a:lstStyle/>
                    <a:p>
                      <a:pPr marL="74295" marR="0" lvl="0">
                        <a:spcBef>
                          <a:spcPts val="204"/>
                        </a:spcBef>
                        <a:spcAft>
                          <a:spcPts val="0"/>
                        </a:spcAft>
                        <a:buNone/>
                      </a:pPr>
                      <a:r>
                        <a:rPr lang="en-US" sz="1800" u="none" strike="noStrike" noProof="0">
                          <a:effectLst/>
                        </a:rPr>
                        <a:t>Community Planning and Services</a:t>
                      </a:r>
                      <a:endParaRPr lang="en-US" sz="1800"/>
                    </a:p>
                  </a:txBody>
                  <a:tcPr marL="0" marR="0" marT="0" marB="0">
                    <a:solidFill>
                      <a:schemeClr val="accent1">
                        <a:lumMod val="40000"/>
                        <a:lumOff val="60000"/>
                      </a:schemeClr>
                    </a:solidFill>
                  </a:tcPr>
                </a:tc>
                <a:tc>
                  <a:txBody>
                    <a:bodyPr/>
                    <a:lstStyle/>
                    <a:p>
                      <a:pPr marL="0" marR="55880" algn="r">
                        <a:spcBef>
                          <a:spcPts val="205"/>
                        </a:spcBef>
                        <a:spcAft>
                          <a:spcPts val="0"/>
                        </a:spcAft>
                      </a:pPr>
                      <a:r>
                        <a:rPr lang="en-US" sz="1800">
                          <a:effectLst/>
                        </a:rPr>
                        <a:t>$75</a:t>
                      </a:r>
                    </a:p>
                  </a:txBody>
                  <a:tcPr marL="0" marR="0" marT="0" marB="0">
                    <a:solidFill>
                      <a:schemeClr val="accent1">
                        <a:lumMod val="40000"/>
                        <a:lumOff val="60000"/>
                      </a:schemeClr>
                    </a:solidFill>
                  </a:tcPr>
                </a:tc>
                <a:tc>
                  <a:txBody>
                    <a:bodyPr/>
                    <a:lstStyle/>
                    <a:p>
                      <a:pPr marL="0" marR="54610" algn="r">
                        <a:spcBef>
                          <a:spcPts val="205"/>
                        </a:spcBef>
                        <a:spcAft>
                          <a:spcPts val="0"/>
                        </a:spcAft>
                      </a:pPr>
                      <a:r>
                        <a:rPr lang="en-US" sz="1800">
                          <a:effectLst/>
                        </a:rPr>
                        <a:t>15%</a:t>
                      </a:r>
                    </a:p>
                  </a:txBody>
                  <a:tcPr marL="0" marR="0" marT="0" marB="0">
                    <a:solidFill>
                      <a:schemeClr val="accent1">
                        <a:lumMod val="40000"/>
                        <a:lumOff val="60000"/>
                      </a:schemeClr>
                    </a:solidFill>
                  </a:tcPr>
                </a:tc>
                <a:extLst>
                  <a:ext uri="{0D108BD9-81ED-4DB2-BD59-A6C34878D82A}">
                    <a16:rowId xmlns:a16="http://schemas.microsoft.com/office/drawing/2014/main" val="914962009"/>
                  </a:ext>
                </a:extLst>
              </a:tr>
              <a:tr h="434898">
                <a:tc>
                  <a:txBody>
                    <a:bodyPr/>
                    <a:lstStyle/>
                    <a:p>
                      <a:pPr marL="74295" marR="0">
                        <a:spcBef>
                          <a:spcPts val="205"/>
                        </a:spcBef>
                        <a:spcAft>
                          <a:spcPts val="0"/>
                        </a:spcAft>
                      </a:pPr>
                      <a:r>
                        <a:rPr lang="en-US" sz="1800">
                          <a:effectLst/>
                        </a:rPr>
                        <a:t>Regional Organizational Capacity Building</a:t>
                      </a:r>
                    </a:p>
                  </a:txBody>
                  <a:tcPr marL="0" marR="0" marT="0" marB="0">
                    <a:solidFill>
                      <a:schemeClr val="accent1">
                        <a:lumMod val="40000"/>
                        <a:lumOff val="60000"/>
                      </a:schemeClr>
                    </a:solidFill>
                  </a:tcPr>
                </a:tc>
                <a:tc>
                  <a:txBody>
                    <a:bodyPr/>
                    <a:lstStyle/>
                    <a:p>
                      <a:pPr marL="0" marR="55880" algn="r">
                        <a:spcBef>
                          <a:spcPts val="205"/>
                        </a:spcBef>
                        <a:spcAft>
                          <a:spcPts val="0"/>
                        </a:spcAft>
                      </a:pPr>
                      <a:r>
                        <a:rPr lang="en-US" sz="1800">
                          <a:effectLst/>
                        </a:rPr>
                        <a:t>$75</a:t>
                      </a:r>
                    </a:p>
                  </a:txBody>
                  <a:tcPr marL="0" marR="0" marT="0" marB="0">
                    <a:solidFill>
                      <a:schemeClr val="accent1">
                        <a:lumMod val="40000"/>
                        <a:lumOff val="60000"/>
                      </a:schemeClr>
                    </a:solidFill>
                  </a:tcPr>
                </a:tc>
                <a:tc>
                  <a:txBody>
                    <a:bodyPr/>
                    <a:lstStyle/>
                    <a:p>
                      <a:pPr marL="0" marR="54610" algn="r">
                        <a:spcBef>
                          <a:spcPts val="205"/>
                        </a:spcBef>
                        <a:spcAft>
                          <a:spcPts val="0"/>
                        </a:spcAft>
                      </a:pPr>
                      <a:r>
                        <a:rPr lang="en-US" sz="1800">
                          <a:effectLst/>
                        </a:rPr>
                        <a:t>15%</a:t>
                      </a:r>
                    </a:p>
                  </a:txBody>
                  <a:tcPr marL="0" marR="0" marT="0" marB="0">
                    <a:solidFill>
                      <a:schemeClr val="accent1">
                        <a:lumMod val="40000"/>
                        <a:lumOff val="60000"/>
                      </a:schemeClr>
                    </a:solidFill>
                  </a:tcPr>
                </a:tc>
                <a:extLst>
                  <a:ext uri="{0D108BD9-81ED-4DB2-BD59-A6C34878D82A}">
                    <a16:rowId xmlns:a16="http://schemas.microsoft.com/office/drawing/2014/main" val="1696106000"/>
                  </a:ext>
                </a:extLst>
              </a:tr>
              <a:tr h="688589">
                <a:tc>
                  <a:txBody>
                    <a:bodyPr/>
                    <a:lstStyle/>
                    <a:p>
                      <a:pPr marL="74295" marR="0">
                        <a:spcBef>
                          <a:spcPts val="205"/>
                        </a:spcBef>
                        <a:spcAft>
                          <a:spcPts val="0"/>
                        </a:spcAft>
                      </a:pPr>
                      <a:r>
                        <a:rPr lang="en-US" sz="1800">
                          <a:effectLst/>
                        </a:rPr>
                        <a:t>Regional</a:t>
                      </a:r>
                      <a:r>
                        <a:rPr lang="en-US" sz="1800" spc="-50">
                          <a:effectLst/>
                        </a:rPr>
                        <a:t> </a:t>
                      </a:r>
                      <a:r>
                        <a:rPr lang="en-US" sz="1800">
                          <a:effectLst/>
                        </a:rPr>
                        <a:t>Coordination, Evaluation</a:t>
                      </a:r>
                      <a:r>
                        <a:rPr lang="en-US" sz="1800" spc="-50">
                          <a:effectLst/>
                        </a:rPr>
                        <a:t> </a:t>
                      </a:r>
                      <a:r>
                        <a:rPr lang="en-US" sz="1800">
                          <a:effectLst/>
                        </a:rPr>
                        <a:t>and</a:t>
                      </a:r>
                      <a:r>
                        <a:rPr lang="en-US" sz="1800" spc="-45">
                          <a:effectLst/>
                        </a:rPr>
                        <a:t> </a:t>
                      </a:r>
                      <a:r>
                        <a:rPr lang="en-US" sz="1800">
                          <a:effectLst/>
                        </a:rPr>
                        <a:t>Fund</a:t>
                      </a:r>
                      <a:r>
                        <a:rPr lang="en-US" sz="1800" spc="-45">
                          <a:effectLst/>
                        </a:rPr>
                        <a:t> </a:t>
                      </a:r>
                      <a:r>
                        <a:rPr lang="en-US" sz="1800">
                          <a:effectLst/>
                        </a:rPr>
                        <a:t>Administration</a:t>
                      </a:r>
                    </a:p>
                  </a:txBody>
                  <a:tcPr marL="0" marR="0" marT="0" marB="0">
                    <a:solidFill>
                      <a:schemeClr val="accent1">
                        <a:lumMod val="40000"/>
                        <a:lumOff val="60000"/>
                      </a:schemeClr>
                    </a:solidFill>
                  </a:tcPr>
                </a:tc>
                <a:tc>
                  <a:txBody>
                    <a:bodyPr/>
                    <a:lstStyle/>
                    <a:p>
                      <a:pPr marL="0" marR="55880" algn="r">
                        <a:spcBef>
                          <a:spcPts val="205"/>
                        </a:spcBef>
                        <a:spcAft>
                          <a:spcPts val="0"/>
                        </a:spcAft>
                      </a:pPr>
                      <a:r>
                        <a:rPr lang="en-US" sz="1800">
                          <a:effectLst/>
                        </a:rPr>
                        <a:t>$25</a:t>
                      </a:r>
                    </a:p>
                  </a:txBody>
                  <a:tcPr marL="0" marR="0" marT="0" marB="0">
                    <a:solidFill>
                      <a:schemeClr val="accent1">
                        <a:lumMod val="40000"/>
                        <a:lumOff val="60000"/>
                      </a:schemeClr>
                    </a:solidFill>
                  </a:tcPr>
                </a:tc>
                <a:tc>
                  <a:txBody>
                    <a:bodyPr/>
                    <a:lstStyle/>
                    <a:p>
                      <a:pPr marL="0" marR="53975" algn="r">
                        <a:spcBef>
                          <a:spcPts val="205"/>
                        </a:spcBef>
                        <a:spcAft>
                          <a:spcPts val="0"/>
                        </a:spcAft>
                      </a:pPr>
                      <a:r>
                        <a:rPr lang="en-US" sz="1800">
                          <a:effectLst/>
                        </a:rPr>
                        <a:t>5%</a:t>
                      </a:r>
                    </a:p>
                  </a:txBody>
                  <a:tcPr marL="0" marR="0" marT="0" marB="0">
                    <a:solidFill>
                      <a:schemeClr val="accent1">
                        <a:lumMod val="40000"/>
                        <a:lumOff val="60000"/>
                      </a:schemeClr>
                    </a:solidFill>
                  </a:tcPr>
                </a:tc>
                <a:extLst>
                  <a:ext uri="{0D108BD9-81ED-4DB2-BD59-A6C34878D82A}">
                    <a16:rowId xmlns:a16="http://schemas.microsoft.com/office/drawing/2014/main" val="3468119272"/>
                  </a:ext>
                </a:extLst>
              </a:tr>
              <a:tr h="463892">
                <a:tc>
                  <a:txBody>
                    <a:bodyPr/>
                    <a:lstStyle/>
                    <a:p>
                      <a:pPr marL="0" marR="46990" algn="r">
                        <a:spcBef>
                          <a:spcPts val="200"/>
                        </a:spcBef>
                        <a:spcAft>
                          <a:spcPts val="0"/>
                        </a:spcAft>
                      </a:pPr>
                      <a:r>
                        <a:rPr lang="en-US" sz="1800">
                          <a:effectLst/>
                        </a:rPr>
                        <a:t>TOTAL</a:t>
                      </a:r>
                    </a:p>
                  </a:txBody>
                  <a:tcPr marL="0" marR="0" marT="0" marB="0">
                    <a:solidFill>
                      <a:schemeClr val="accent1">
                        <a:lumMod val="40000"/>
                        <a:lumOff val="60000"/>
                      </a:schemeClr>
                    </a:solidFill>
                  </a:tcPr>
                </a:tc>
                <a:tc>
                  <a:txBody>
                    <a:bodyPr/>
                    <a:lstStyle/>
                    <a:p>
                      <a:pPr marL="0" marR="55880" algn="r">
                        <a:spcBef>
                          <a:spcPts val="200"/>
                        </a:spcBef>
                        <a:spcAft>
                          <a:spcPts val="0"/>
                        </a:spcAft>
                      </a:pPr>
                      <a:r>
                        <a:rPr lang="en-US" sz="1800">
                          <a:effectLst/>
                        </a:rPr>
                        <a:t>500</a:t>
                      </a:r>
                    </a:p>
                  </a:txBody>
                  <a:tcPr marL="0" marR="0" marT="0" marB="0">
                    <a:solidFill>
                      <a:schemeClr val="accent1">
                        <a:lumMod val="40000"/>
                        <a:lumOff val="60000"/>
                      </a:schemeClr>
                    </a:solidFill>
                  </a:tcPr>
                </a:tc>
                <a:tc>
                  <a:txBody>
                    <a:bodyPr/>
                    <a:lstStyle/>
                    <a:p>
                      <a:pPr marL="0" marR="60325" algn="r">
                        <a:spcBef>
                          <a:spcPts val="200"/>
                        </a:spcBef>
                        <a:spcAft>
                          <a:spcPts val="0"/>
                        </a:spcAft>
                      </a:pPr>
                      <a:r>
                        <a:rPr lang="en-US" sz="1800">
                          <a:effectLst/>
                        </a:rPr>
                        <a:t>100%</a:t>
                      </a:r>
                    </a:p>
                  </a:txBody>
                  <a:tcPr marL="0" marR="0" marT="0" marB="0">
                    <a:solidFill>
                      <a:schemeClr val="accent1">
                        <a:lumMod val="40000"/>
                        <a:lumOff val="60000"/>
                      </a:schemeClr>
                    </a:solidFill>
                  </a:tcPr>
                </a:tc>
                <a:extLst>
                  <a:ext uri="{0D108BD9-81ED-4DB2-BD59-A6C34878D82A}">
                    <a16:rowId xmlns:a16="http://schemas.microsoft.com/office/drawing/2014/main" val="4251413871"/>
                  </a:ext>
                </a:extLst>
              </a:tr>
            </a:tbl>
          </a:graphicData>
        </a:graphic>
      </p:graphicFrame>
      <p:sp>
        <p:nvSpPr>
          <p:cNvPr id="6" name="TextBox 5">
            <a:extLst>
              <a:ext uri="{FF2B5EF4-FFF2-40B4-BE49-F238E27FC236}">
                <a16:creationId xmlns:a16="http://schemas.microsoft.com/office/drawing/2014/main" id="{AF0D0B51-B2EB-2690-EF98-99B6F4372424}"/>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p>
        </p:txBody>
      </p:sp>
    </p:spTree>
    <p:extLst>
      <p:ext uri="{BB962C8B-B14F-4D97-AF65-F5344CB8AC3E}">
        <p14:creationId xmlns:p14="http://schemas.microsoft.com/office/powerpoint/2010/main" val="2198994934"/>
      </p:ext>
    </p:extLst>
  </p:cSld>
  <p:clrMapOvr>
    <a:masterClrMapping/>
  </p:clrMapOvr>
  <mc:AlternateContent xmlns:mc="http://schemas.openxmlformats.org/markup-compatibility/2006">
    <mc:Choice xmlns:p14="http://schemas.microsoft.com/office/powerpoint/2010/main" Requires="p14">
      <p:transition spd="slow" p14:dur="2000" advTm="22854"/>
    </mc:Choice>
    <mc:Fallback>
      <p:transition spd="slow" advTm="228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08" y="1617983"/>
            <a:ext cx="5959602" cy="384721"/>
          </a:xfrm>
        </p:spPr>
        <p:txBody>
          <a:bodyPr/>
          <a:lstStyle/>
          <a:p>
            <a:r>
              <a:rPr lang="en-US" sz="2500" dirty="0"/>
              <a:t>Moderator</a:t>
            </a:r>
          </a:p>
        </p:txBody>
      </p:sp>
      <p:sp>
        <p:nvSpPr>
          <p:cNvPr id="5" name="Slide Number Placeholder 4"/>
          <p:cNvSpPr>
            <a:spLocks noGrp="1"/>
          </p:cNvSpPr>
          <p:nvPr>
            <p:ph type="sldNum" sz="quarter" idx="12"/>
          </p:nvPr>
        </p:nvSpPr>
        <p:spPr/>
        <p:txBody>
          <a:bodyPr/>
          <a:lstStyle/>
          <a:p>
            <a:pPr defTabSz="342900">
              <a:defRPr/>
            </a:pPr>
            <a:fld id="{A4AE216E-30EE-794D-82EB-E7F5CCC91463}" type="slidenum">
              <a:rPr lang="en-US">
                <a:solidFill>
                  <a:srgbClr val="FEFEFE"/>
                </a:solidFill>
              </a:rPr>
              <a:pPr defTabSz="342900">
                <a:defRPr/>
              </a:pPr>
              <a:t>2</a:t>
            </a:fld>
            <a:endParaRPr lang="en-US">
              <a:solidFill>
                <a:srgbClr val="FEFEFE"/>
              </a:solidFill>
            </a:endParaRPr>
          </a:p>
        </p:txBody>
      </p:sp>
      <p:sp>
        <p:nvSpPr>
          <p:cNvPr id="6" name="Rectangle 5"/>
          <p:cNvSpPr/>
          <p:nvPr/>
        </p:nvSpPr>
        <p:spPr>
          <a:xfrm>
            <a:off x="2765123" y="2328102"/>
            <a:ext cx="5046966" cy="1631216"/>
          </a:xfrm>
          <a:prstGeom prst="rect">
            <a:avLst/>
          </a:prstGeom>
        </p:spPr>
        <p:txBody>
          <a:bodyPr wrap="square">
            <a:spAutoFit/>
          </a:bodyPr>
          <a:lstStyle/>
          <a:p>
            <a:pPr>
              <a:spcAft>
                <a:spcPts val="750"/>
              </a:spcAft>
            </a:pPr>
            <a:r>
              <a:rPr lang="en-US" sz="2500" b="1" dirty="0">
                <a:solidFill>
                  <a:srgbClr val="008877"/>
                </a:solidFill>
                <a:latin typeface="+mj-lt"/>
              </a:rPr>
              <a:t>Betsy Lawton</a:t>
            </a:r>
            <a:r>
              <a:rPr lang="en-US" sz="2500" dirty="0">
                <a:solidFill>
                  <a:srgbClr val="404040"/>
                </a:solidFill>
                <a:latin typeface="+mj-lt"/>
              </a:rPr>
              <a:t>, J.D., Deputy Director, The Network for Public Health Law – Northern Region Office</a:t>
            </a:r>
          </a:p>
        </p:txBody>
      </p:sp>
      <p:pic>
        <p:nvPicPr>
          <p:cNvPr id="7" name="Picture 6">
            <a:extLst>
              <a:ext uri="{FF2B5EF4-FFF2-40B4-BE49-F238E27FC236}">
                <a16:creationId xmlns:a16="http://schemas.microsoft.com/office/drawing/2014/main" id="{3FA9035D-CC66-4C13-9683-DFFD88661372}"/>
              </a:ext>
            </a:extLst>
          </p:cNvPr>
          <p:cNvPicPr>
            <a:picLocks noChangeAspect="1"/>
          </p:cNvPicPr>
          <p:nvPr/>
        </p:nvPicPr>
        <p:blipFill>
          <a:blip r:embed="rId3"/>
          <a:srcRect l="8487" r="8487"/>
          <a:stretch/>
        </p:blipFill>
        <p:spPr>
          <a:xfrm>
            <a:off x="1173208" y="2450969"/>
            <a:ext cx="1362602" cy="164789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8126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CB12AB42-FBF1-46CF-887C-DB55A485BE98}"/>
              </a:ext>
            </a:extLst>
          </p:cNvPr>
          <p:cNvSpPr>
            <a:spLocks noGrp="1"/>
          </p:cNvSpPr>
          <p:nvPr>
            <p:ph type="body" idx="1"/>
          </p:nvPr>
        </p:nvSpPr>
        <p:spPr>
          <a:xfrm>
            <a:off x="722314" y="2707509"/>
            <a:ext cx="3421988" cy="1125140"/>
          </a:xfrm>
        </p:spPr>
        <p:txBody>
          <a:bodyPr/>
          <a:lstStyle/>
          <a:p>
            <a:r>
              <a:rPr lang="en-US" sz="2400">
                <a:solidFill>
                  <a:srgbClr val="173981"/>
                </a:solidFill>
                <a:ea typeface="ＭＳ Ｐゴシック"/>
              </a:rPr>
              <a:t>BARHII Contacts:</a:t>
            </a:r>
            <a:endParaRPr lang="en-US" sz="2400">
              <a:ea typeface="ＭＳ Ｐゴシック"/>
            </a:endParaRPr>
          </a:p>
          <a:p>
            <a:r>
              <a:rPr lang="en-US">
                <a:ea typeface="ＭＳ Ｐゴシック"/>
              </a:rPr>
              <a:t>Melissa Jones</a:t>
            </a:r>
            <a:br>
              <a:rPr lang="en-US"/>
            </a:br>
            <a:r>
              <a:rPr lang="en-US">
                <a:ea typeface="ＭＳ Ｐゴシック"/>
              </a:rPr>
              <a:t>Executive Director </a:t>
            </a:r>
            <a:br>
              <a:rPr lang="en-US"/>
            </a:br>
            <a:r>
              <a:rPr lang="en-US">
                <a:ea typeface="ＭＳ Ｐゴシック"/>
                <a:hlinkClick r:id="rId2"/>
              </a:rPr>
              <a:t>mjones@barhii.org</a:t>
            </a:r>
            <a:endParaRPr lang="en-US">
              <a:ea typeface="ＭＳ Ｐゴシック"/>
            </a:endParaRPr>
          </a:p>
          <a:p>
            <a:endParaRPr lang="en-US"/>
          </a:p>
          <a:p>
            <a:r>
              <a:rPr lang="en-US">
                <a:ea typeface="ＭＳ Ｐゴシック"/>
              </a:rPr>
              <a:t>Monet Boyd</a:t>
            </a:r>
            <a:br>
              <a:rPr lang="en-US"/>
            </a:br>
            <a:r>
              <a:rPr lang="en-US">
                <a:ea typeface="ＭＳ Ｐゴシック"/>
              </a:rPr>
              <a:t>Staff Planner</a:t>
            </a:r>
            <a:br>
              <a:rPr lang="en-US"/>
            </a:br>
            <a:r>
              <a:rPr lang="en-US">
                <a:ea typeface="ＭＳ Ｐゴシック"/>
                <a:hlinkClick r:id="rId3"/>
              </a:rPr>
              <a:t>mboyd@barhii.org</a:t>
            </a:r>
            <a:endParaRPr lang="en-US">
              <a:ea typeface="ＭＳ Ｐゴシック"/>
            </a:endParaRPr>
          </a:p>
          <a:p>
            <a:endParaRPr lang="en-US">
              <a:ea typeface="ＭＳ Ｐゴシック"/>
            </a:endParaRPr>
          </a:p>
        </p:txBody>
      </p:sp>
    </p:spTree>
    <p:extLst>
      <p:ext uri="{BB962C8B-B14F-4D97-AF65-F5344CB8AC3E}">
        <p14:creationId xmlns:p14="http://schemas.microsoft.com/office/powerpoint/2010/main" val="73259079"/>
      </p:ext>
    </p:extLst>
  </p:cSld>
  <p:clrMapOvr>
    <a:masterClrMapping/>
  </p:clrMapOvr>
  <mc:AlternateContent xmlns:mc="http://schemas.openxmlformats.org/markup-compatibility/2006">
    <mc:Choice xmlns:p14="http://schemas.microsoft.com/office/powerpoint/2010/main" Requires="p14">
      <p:transition spd="slow" p14:dur="2000" advTm="17982"/>
    </mc:Choice>
    <mc:Fallback>
      <p:transition spd="slow" advTm="1798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570135"/>
            <a:ext cx="7589520" cy="3002169"/>
          </a:xfrm>
        </p:spPr>
        <p:txBody>
          <a:bodyPr/>
          <a:lstStyle/>
          <a:p>
            <a:r>
              <a:rPr lang="en-US" sz="4000" dirty="0">
                <a:solidFill>
                  <a:schemeClr val="bg1"/>
                </a:solidFill>
              </a:rPr>
              <a:t>Law &amp; Policy Approaches to Housing Affordability and Availability</a:t>
            </a:r>
            <a:br>
              <a:rPr lang="en-US" sz="4000" dirty="0"/>
            </a:br>
            <a:r>
              <a:rPr lang="en-US" sz="2400" dirty="0"/>
              <a:t>Brianne Schell, JD, MA</a:t>
            </a:r>
            <a:endParaRPr lang="en-US" sz="4000" dirty="0"/>
          </a:p>
        </p:txBody>
      </p:sp>
      <p:sp>
        <p:nvSpPr>
          <p:cNvPr id="3" name="Text Placeholder 2"/>
          <p:cNvSpPr>
            <a:spLocks noGrp="1"/>
          </p:cNvSpPr>
          <p:nvPr>
            <p:ph type="subTitle" idx="1"/>
          </p:nvPr>
        </p:nvSpPr>
        <p:spPr>
          <a:xfrm>
            <a:off x="857250" y="4882862"/>
            <a:ext cx="4923472" cy="810006"/>
          </a:xfrm>
        </p:spPr>
        <p:txBody>
          <a:bodyPr/>
          <a:lstStyle/>
          <a:p>
            <a:r>
              <a:rPr lang="en-US" sz="1800" dirty="0"/>
              <a:t>Understanding the Intersection Between Climate Change, Housing, and Public Health</a:t>
            </a:r>
          </a:p>
          <a:p>
            <a:r>
              <a:rPr lang="en-US" dirty="0"/>
              <a:t>May 18, 2022</a:t>
            </a:r>
          </a:p>
        </p:txBody>
      </p:sp>
    </p:spTree>
    <p:extLst>
      <p:ext uri="{BB962C8B-B14F-4D97-AF65-F5344CB8AC3E}">
        <p14:creationId xmlns:p14="http://schemas.microsoft.com/office/powerpoint/2010/main" val="25630423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66E4-0E5B-4A05-9BAF-578B6CC07A40}"/>
              </a:ext>
            </a:extLst>
          </p:cNvPr>
          <p:cNvSpPr>
            <a:spLocks noGrp="1"/>
          </p:cNvSpPr>
          <p:nvPr>
            <p:ph type="title"/>
          </p:nvPr>
        </p:nvSpPr>
        <p:spPr/>
        <p:txBody>
          <a:bodyPr/>
          <a:lstStyle/>
          <a:p>
            <a:r>
              <a:rPr lang="en-US" dirty="0"/>
              <a:t>Agenda:</a:t>
            </a:r>
          </a:p>
        </p:txBody>
      </p:sp>
      <p:sp>
        <p:nvSpPr>
          <p:cNvPr id="3" name="Footer Placeholder 2">
            <a:extLst>
              <a:ext uri="{FF2B5EF4-FFF2-40B4-BE49-F238E27FC236}">
                <a16:creationId xmlns:a16="http://schemas.microsoft.com/office/drawing/2014/main" id="{75C6FA7C-24A7-4AB5-8D33-B52B0B0F20B2}"/>
              </a:ext>
            </a:extLst>
          </p:cNvPr>
          <p:cNvSpPr>
            <a:spLocks noGrp="1"/>
          </p:cNvSpPr>
          <p:nvPr>
            <p:ph type="ftr" sz="quarter" idx="3"/>
          </p:nvPr>
        </p:nvSpPr>
        <p:spPr/>
        <p:txBody>
          <a:bodyPr/>
          <a:lstStyle/>
          <a:p>
            <a:endParaRPr lang="en-US" dirty="0"/>
          </a:p>
        </p:txBody>
      </p:sp>
      <p:sp>
        <p:nvSpPr>
          <p:cNvPr id="4" name="Content Placeholder 3">
            <a:extLst>
              <a:ext uri="{FF2B5EF4-FFF2-40B4-BE49-F238E27FC236}">
                <a16:creationId xmlns:a16="http://schemas.microsoft.com/office/drawing/2014/main" id="{9639B95D-4A74-400F-841A-5F03666FCF41}"/>
              </a:ext>
            </a:extLst>
          </p:cNvPr>
          <p:cNvSpPr>
            <a:spLocks noGrp="1"/>
          </p:cNvSpPr>
          <p:nvPr>
            <p:ph sz="quarter" idx="13"/>
          </p:nvPr>
        </p:nvSpPr>
        <p:spPr>
          <a:xfrm>
            <a:off x="1206500" y="2290763"/>
            <a:ext cx="7464425" cy="2051844"/>
          </a:xfrm>
        </p:spPr>
        <p:txBody>
          <a:bodyPr/>
          <a:lstStyle/>
          <a:p>
            <a:pPr marL="57150" indent="-285750">
              <a:buFont typeface="Arial" panose="020B0604020202020204" pitchFamily="34" charset="0"/>
              <a:buChar char="•"/>
            </a:pPr>
            <a:r>
              <a:rPr lang="en-US" sz="2000" dirty="0">
                <a:solidFill>
                  <a:schemeClr val="bg2"/>
                </a:solidFill>
              </a:rPr>
              <a:t>What is Affordable Housing?</a:t>
            </a:r>
          </a:p>
          <a:p>
            <a:pPr marL="57150" indent="-285750">
              <a:buFont typeface="Arial" panose="020B0604020202020204" pitchFamily="34" charset="0"/>
              <a:buChar char="•"/>
            </a:pPr>
            <a:r>
              <a:rPr lang="en-US" sz="2000" dirty="0"/>
              <a:t>Public Housing</a:t>
            </a:r>
          </a:p>
          <a:p>
            <a:pPr marL="57150" indent="-285750">
              <a:buFont typeface="Arial" panose="020B0604020202020204" pitchFamily="34" charset="0"/>
              <a:buChar char="•"/>
            </a:pPr>
            <a:r>
              <a:rPr lang="en-US" sz="2000" dirty="0">
                <a:solidFill>
                  <a:schemeClr val="bg2"/>
                </a:solidFill>
              </a:rPr>
              <a:t>Mortgage and Homeownership Assistance</a:t>
            </a:r>
          </a:p>
          <a:p>
            <a:pPr marL="57150" indent="-285750">
              <a:buFont typeface="Arial" panose="020B0604020202020204" pitchFamily="34" charset="0"/>
              <a:buChar char="•"/>
            </a:pPr>
            <a:r>
              <a:rPr lang="en-US" sz="2000" dirty="0"/>
              <a:t>Community Land Trusts</a:t>
            </a:r>
          </a:p>
          <a:p>
            <a:pPr marL="57150" indent="-285750">
              <a:buFont typeface="Arial" panose="020B0604020202020204" pitchFamily="34" charset="0"/>
              <a:buChar char="•"/>
            </a:pPr>
            <a:r>
              <a:rPr lang="en-US" sz="2000" dirty="0">
                <a:solidFill>
                  <a:schemeClr val="bg2"/>
                </a:solidFill>
              </a:rPr>
              <a:t>Zoning</a:t>
            </a:r>
          </a:p>
        </p:txBody>
      </p:sp>
    </p:spTree>
    <p:extLst>
      <p:ext uri="{BB962C8B-B14F-4D97-AF65-F5344CB8AC3E}">
        <p14:creationId xmlns:p14="http://schemas.microsoft.com/office/powerpoint/2010/main" val="282338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92E1-01C2-40C2-8660-2A09C62F56FF}"/>
              </a:ext>
            </a:extLst>
          </p:cNvPr>
          <p:cNvSpPr>
            <a:spLocks noGrp="1"/>
          </p:cNvSpPr>
          <p:nvPr>
            <p:ph type="title"/>
          </p:nvPr>
        </p:nvSpPr>
        <p:spPr/>
        <p:txBody>
          <a:bodyPr/>
          <a:lstStyle/>
          <a:p>
            <a:r>
              <a:rPr lang="en-US" dirty="0"/>
              <a:t>What is “Affordable Housing?”</a:t>
            </a:r>
          </a:p>
        </p:txBody>
      </p:sp>
      <p:sp>
        <p:nvSpPr>
          <p:cNvPr id="3" name="Footer Placeholder 2">
            <a:extLst>
              <a:ext uri="{FF2B5EF4-FFF2-40B4-BE49-F238E27FC236}">
                <a16:creationId xmlns:a16="http://schemas.microsoft.com/office/drawing/2014/main" id="{2994185C-ABFD-41B3-B5DC-FE396DBDDF34}"/>
              </a:ext>
            </a:extLst>
          </p:cNvPr>
          <p:cNvSpPr>
            <a:spLocks noGrp="1"/>
          </p:cNvSpPr>
          <p:nvPr>
            <p:ph type="ftr" sz="quarter" idx="3"/>
          </p:nvPr>
        </p:nvSpPr>
        <p:spPr/>
        <p:txBody>
          <a:bodyPr/>
          <a:lstStyle/>
          <a:p>
            <a:endParaRPr lang="en-US" dirty="0"/>
          </a:p>
        </p:txBody>
      </p:sp>
      <p:sp>
        <p:nvSpPr>
          <p:cNvPr id="4" name="Content Placeholder 3">
            <a:extLst>
              <a:ext uri="{FF2B5EF4-FFF2-40B4-BE49-F238E27FC236}">
                <a16:creationId xmlns:a16="http://schemas.microsoft.com/office/drawing/2014/main" id="{E9D72205-382C-463C-95C8-E24ABF3DA6AB}"/>
              </a:ext>
            </a:extLst>
          </p:cNvPr>
          <p:cNvSpPr>
            <a:spLocks noGrp="1"/>
          </p:cNvSpPr>
          <p:nvPr>
            <p:ph sz="quarter" idx="13"/>
          </p:nvPr>
        </p:nvSpPr>
        <p:spPr>
          <a:xfrm>
            <a:off x="1206500" y="2290762"/>
            <a:ext cx="7464425" cy="1107996"/>
          </a:xfrm>
        </p:spPr>
        <p:txBody>
          <a:bodyPr/>
          <a:lstStyle/>
          <a:p>
            <a:r>
              <a:rPr lang="en-US" sz="1800" dirty="0"/>
              <a:t>According to the Department of Housing and Urban Development, housing is considered affordable when the occupant dedicates </a:t>
            </a:r>
            <a:r>
              <a:rPr lang="en-US" sz="1800" dirty="0">
                <a:solidFill>
                  <a:schemeClr val="bg2"/>
                </a:solidFill>
              </a:rPr>
              <a:t>30% or less of their income</a:t>
            </a:r>
            <a:r>
              <a:rPr lang="en-US" sz="1800" dirty="0"/>
              <a:t> to living costs (including rent or mortgage and utilities)</a:t>
            </a:r>
          </a:p>
        </p:txBody>
      </p:sp>
      <p:sp>
        <p:nvSpPr>
          <p:cNvPr id="5" name="TextBox 4">
            <a:extLst>
              <a:ext uri="{FF2B5EF4-FFF2-40B4-BE49-F238E27FC236}">
                <a16:creationId xmlns:a16="http://schemas.microsoft.com/office/drawing/2014/main" id="{65A6EEB0-BBD7-42DE-9D4E-FC2F0995EB99}"/>
              </a:ext>
            </a:extLst>
          </p:cNvPr>
          <p:cNvSpPr txBox="1"/>
          <p:nvPr/>
        </p:nvSpPr>
        <p:spPr>
          <a:xfrm>
            <a:off x="2024062" y="3520965"/>
            <a:ext cx="5829300" cy="923330"/>
          </a:xfrm>
          <a:prstGeom prst="rect">
            <a:avLst/>
          </a:prstGeom>
          <a:noFill/>
        </p:spPr>
        <p:txBody>
          <a:bodyPr wrap="square" rtlCol="0">
            <a:spAutoFit/>
          </a:bodyPr>
          <a:lstStyle/>
          <a:p>
            <a:r>
              <a:rPr lang="en-US" dirty="0"/>
              <a:t>Nearly </a:t>
            </a:r>
            <a:r>
              <a:rPr lang="en-US" b="1" dirty="0"/>
              <a:t>half</a:t>
            </a:r>
            <a:r>
              <a:rPr lang="en-US" dirty="0"/>
              <a:t> of renters spend </a:t>
            </a:r>
            <a:r>
              <a:rPr lang="en-US" b="1" dirty="0"/>
              <a:t>more than 30%</a:t>
            </a:r>
            <a:r>
              <a:rPr lang="en-US" dirty="0"/>
              <a:t> </a:t>
            </a:r>
          </a:p>
          <a:p>
            <a:endParaRPr lang="en-US" dirty="0"/>
          </a:p>
          <a:p>
            <a:r>
              <a:rPr lang="en-US" dirty="0"/>
              <a:t>Nearly a </a:t>
            </a:r>
            <a:r>
              <a:rPr lang="en-US" b="1" dirty="0"/>
              <a:t>quarter</a:t>
            </a:r>
            <a:r>
              <a:rPr lang="en-US" dirty="0"/>
              <a:t> of renters spend </a:t>
            </a:r>
            <a:r>
              <a:rPr lang="en-US" b="1" dirty="0"/>
              <a:t>more than 50%</a:t>
            </a:r>
          </a:p>
        </p:txBody>
      </p:sp>
    </p:spTree>
    <p:extLst>
      <p:ext uri="{BB962C8B-B14F-4D97-AF65-F5344CB8AC3E}">
        <p14:creationId xmlns:p14="http://schemas.microsoft.com/office/powerpoint/2010/main" val="145348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5F58-619D-4138-A820-44F14F09EF2A}"/>
              </a:ext>
            </a:extLst>
          </p:cNvPr>
          <p:cNvSpPr>
            <a:spLocks noGrp="1"/>
          </p:cNvSpPr>
          <p:nvPr>
            <p:ph type="title"/>
          </p:nvPr>
        </p:nvSpPr>
        <p:spPr>
          <a:xfrm flipH="1">
            <a:off x="-2320290" y="1771650"/>
            <a:ext cx="1188720" cy="1143000"/>
          </a:xfrm>
        </p:spPr>
        <p:txBody>
          <a:bodyPr/>
          <a:lstStyle/>
          <a:p>
            <a:endParaRPr lang="en-US" dirty="0"/>
          </a:p>
        </p:txBody>
      </p:sp>
      <p:sp>
        <p:nvSpPr>
          <p:cNvPr id="3" name="Footer Placeholder 2">
            <a:extLst>
              <a:ext uri="{FF2B5EF4-FFF2-40B4-BE49-F238E27FC236}">
                <a16:creationId xmlns:a16="http://schemas.microsoft.com/office/drawing/2014/main" id="{138A065D-BF67-4437-A184-82BFA05535B3}"/>
              </a:ext>
            </a:extLst>
          </p:cNvPr>
          <p:cNvSpPr>
            <a:spLocks noGrp="1"/>
          </p:cNvSpPr>
          <p:nvPr>
            <p:ph type="ftr" sz="quarter" idx="3"/>
          </p:nvPr>
        </p:nvSpPr>
        <p:spPr>
          <a:xfrm flipH="1">
            <a:off x="-2183130" y="3520440"/>
            <a:ext cx="1408779" cy="478276"/>
          </a:xfrm>
        </p:spPr>
        <p:txBody>
          <a:bodyPr/>
          <a:lstStyle/>
          <a:p>
            <a:endParaRPr lang="en-US" dirty="0"/>
          </a:p>
        </p:txBody>
      </p:sp>
      <p:pic>
        <p:nvPicPr>
          <p:cNvPr id="6" name="Content Placeholder 5">
            <a:extLst>
              <a:ext uri="{FF2B5EF4-FFF2-40B4-BE49-F238E27FC236}">
                <a16:creationId xmlns:a16="http://schemas.microsoft.com/office/drawing/2014/main" id="{F77E51B6-C7DA-4B92-9155-BEF23DC2AD36}"/>
              </a:ext>
            </a:extLst>
          </p:cNvPr>
          <p:cNvPicPr>
            <a:picLocks noGrp="1" noChangeAspect="1"/>
          </p:cNvPicPr>
          <p:nvPr>
            <p:ph sz="quarter" idx="13"/>
          </p:nvPr>
        </p:nvPicPr>
        <p:blipFill>
          <a:blip r:embed="rId2"/>
          <a:stretch>
            <a:fillRect/>
          </a:stretch>
        </p:blipFill>
        <p:spPr>
          <a:xfrm>
            <a:off x="640080" y="971549"/>
            <a:ext cx="4899361" cy="3314701"/>
          </a:xfrm>
        </p:spPr>
      </p:pic>
      <p:pic>
        <p:nvPicPr>
          <p:cNvPr id="8" name="Picture 7">
            <a:extLst>
              <a:ext uri="{FF2B5EF4-FFF2-40B4-BE49-F238E27FC236}">
                <a16:creationId xmlns:a16="http://schemas.microsoft.com/office/drawing/2014/main" id="{6DA0918C-6ED8-4F3E-8781-7ACB3C67F07F}"/>
              </a:ext>
            </a:extLst>
          </p:cNvPr>
          <p:cNvPicPr>
            <a:picLocks noChangeAspect="1"/>
          </p:cNvPicPr>
          <p:nvPr/>
        </p:nvPicPr>
        <p:blipFill>
          <a:blip r:embed="rId3"/>
          <a:stretch>
            <a:fillRect/>
          </a:stretch>
        </p:blipFill>
        <p:spPr>
          <a:xfrm>
            <a:off x="3177539" y="4085968"/>
            <a:ext cx="5657995" cy="2617246"/>
          </a:xfrm>
          <a:prstGeom prst="rect">
            <a:avLst/>
          </a:prstGeom>
        </p:spPr>
      </p:pic>
    </p:spTree>
    <p:extLst>
      <p:ext uri="{BB962C8B-B14F-4D97-AF65-F5344CB8AC3E}">
        <p14:creationId xmlns:p14="http://schemas.microsoft.com/office/powerpoint/2010/main" val="51120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Public Housing</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1923604"/>
          </a:xfrm>
        </p:spPr>
        <p:txBody>
          <a:bodyPr/>
          <a:lstStyle/>
          <a:p>
            <a:r>
              <a:rPr lang="en-US" sz="2400" dirty="0">
                <a:solidFill>
                  <a:schemeClr val="bg2"/>
                </a:solidFill>
              </a:rPr>
              <a:t>Description</a:t>
            </a:r>
          </a:p>
          <a:p>
            <a:pPr marL="114300" indent="-342900">
              <a:buFont typeface="Arial" panose="020B0604020202020204" pitchFamily="34" charset="0"/>
              <a:buChar char="•"/>
            </a:pPr>
            <a:r>
              <a:rPr lang="en-US" sz="2000" b="0" dirty="0"/>
              <a:t>Rental housing owned by the government, managed by a local public housing authority, rented for below-market price</a:t>
            </a:r>
          </a:p>
          <a:p>
            <a:pPr marL="114300" indent="-342900">
              <a:buFont typeface="Arial" panose="020B0604020202020204" pitchFamily="34" charset="0"/>
              <a:buChar char="•"/>
            </a:pPr>
            <a:r>
              <a:rPr lang="en-US" sz="2000" b="0" dirty="0"/>
              <a:t>Charged 30% of income, $50 per month, or another flat rate</a:t>
            </a:r>
          </a:p>
          <a:p>
            <a:pPr indent="0"/>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057650"/>
            <a:ext cx="7839805" cy="2046714"/>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lang="en-US" sz="2400" b="1" dirty="0">
                <a:solidFill>
                  <a:srgbClr val="008877"/>
                </a:solidFill>
                <a:latin typeface="Arial"/>
              </a:rPr>
              <a:t>Eligibility</a:t>
            </a:r>
            <a:endParaRPr kumimoji="0" lang="en-US" sz="2400" b="1" i="0" u="none" strike="noStrike" kern="1200" cap="none" spc="0" normalizeH="0" baseline="0" noProof="0" dirty="0">
              <a:ln>
                <a:noFill/>
              </a:ln>
              <a:solidFill>
                <a:srgbClr val="008877"/>
              </a:solidFill>
              <a:effectLst/>
              <a:uLnTx/>
              <a:uFillTx/>
              <a:latin typeface="Arial"/>
              <a:ea typeface="+mn-ea"/>
              <a:cs typeface="+mn-cs"/>
            </a:endParaRP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80% of the median in the county or metropolitan area</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At least 40% of households admitted must be at or below 30% of the median</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3634569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Public Housing</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6" name="Content Placeholder 5">
            <a:extLst>
              <a:ext uri="{FF2B5EF4-FFF2-40B4-BE49-F238E27FC236}">
                <a16:creationId xmlns:a16="http://schemas.microsoft.com/office/drawing/2014/main" id="{862D1AA1-B740-4388-86AB-F5FB253179C5}"/>
              </a:ext>
            </a:extLst>
          </p:cNvPr>
          <p:cNvSpPr>
            <a:spLocks noGrp="1"/>
          </p:cNvSpPr>
          <p:nvPr>
            <p:ph sz="quarter" idx="13"/>
          </p:nvPr>
        </p:nvSpPr>
        <p:spPr>
          <a:xfrm>
            <a:off x="2179478" y="1603422"/>
            <a:ext cx="932562" cy="369332"/>
          </a:xfrm>
        </p:spPr>
        <p:txBody>
          <a:bodyPr/>
          <a:lstStyle/>
          <a:p>
            <a:pPr algn="ctr"/>
            <a:r>
              <a:rPr lang="en-US" sz="2400" dirty="0">
                <a:solidFill>
                  <a:schemeClr val="bg2"/>
                </a:solidFill>
              </a:rPr>
              <a:t>U.S.</a:t>
            </a:r>
          </a:p>
        </p:txBody>
      </p:sp>
      <p:pic>
        <p:nvPicPr>
          <p:cNvPr id="1026" name="Picture 2" descr="Energy Performance Contract Financing Expertise| Baltimore, Maryland,  Virginia, DC">
            <a:extLst>
              <a:ext uri="{FF2B5EF4-FFF2-40B4-BE49-F238E27FC236}">
                <a16:creationId xmlns:a16="http://schemas.microsoft.com/office/drawing/2014/main" id="{99CBD7B8-B8A6-4341-93D3-E0482C4BF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527"/>
          <a:stretch/>
        </p:blipFill>
        <p:spPr bwMode="auto">
          <a:xfrm>
            <a:off x="899160" y="4333770"/>
            <a:ext cx="3672840" cy="1606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BCBBF2-8081-477C-B838-F67AA9C9FD96}"/>
              </a:ext>
            </a:extLst>
          </p:cNvPr>
          <p:cNvPicPr>
            <a:picLocks noChangeAspect="1"/>
          </p:cNvPicPr>
          <p:nvPr/>
        </p:nvPicPr>
        <p:blipFill>
          <a:blip r:embed="rId3"/>
          <a:stretch>
            <a:fillRect/>
          </a:stretch>
        </p:blipFill>
        <p:spPr>
          <a:xfrm>
            <a:off x="1100169" y="2088597"/>
            <a:ext cx="3091180" cy="2057040"/>
          </a:xfrm>
          <a:prstGeom prst="rect">
            <a:avLst/>
          </a:prstGeom>
        </p:spPr>
      </p:pic>
      <p:pic>
        <p:nvPicPr>
          <p:cNvPr id="10" name="Picture 9">
            <a:extLst>
              <a:ext uri="{FF2B5EF4-FFF2-40B4-BE49-F238E27FC236}">
                <a16:creationId xmlns:a16="http://schemas.microsoft.com/office/drawing/2014/main" id="{5D8B5E1D-9F2C-4C2B-B283-91D9F0A21C0C}"/>
              </a:ext>
            </a:extLst>
          </p:cNvPr>
          <p:cNvPicPr>
            <a:picLocks noChangeAspect="1"/>
          </p:cNvPicPr>
          <p:nvPr/>
        </p:nvPicPr>
        <p:blipFill>
          <a:blip r:embed="rId4"/>
          <a:stretch>
            <a:fillRect/>
          </a:stretch>
        </p:blipFill>
        <p:spPr>
          <a:xfrm>
            <a:off x="5502591" y="4333770"/>
            <a:ext cx="2619375" cy="1962003"/>
          </a:xfrm>
          <a:prstGeom prst="rect">
            <a:avLst/>
          </a:prstGeom>
        </p:spPr>
      </p:pic>
      <p:sp>
        <p:nvSpPr>
          <p:cNvPr id="11" name="TextBox 10">
            <a:extLst>
              <a:ext uri="{FF2B5EF4-FFF2-40B4-BE49-F238E27FC236}">
                <a16:creationId xmlns:a16="http://schemas.microsoft.com/office/drawing/2014/main" id="{8AC988F6-0145-47C6-92D9-2D95D710E266}"/>
              </a:ext>
            </a:extLst>
          </p:cNvPr>
          <p:cNvSpPr txBox="1"/>
          <p:nvPr/>
        </p:nvSpPr>
        <p:spPr>
          <a:xfrm>
            <a:off x="476536" y="6153078"/>
            <a:ext cx="3672841" cy="523220"/>
          </a:xfrm>
          <a:prstGeom prst="rect">
            <a:avLst/>
          </a:prstGeom>
          <a:noFill/>
        </p:spPr>
        <p:txBody>
          <a:bodyPr wrap="square" rtlCol="0">
            <a:spAutoFit/>
          </a:bodyPr>
          <a:lstStyle/>
          <a:p>
            <a:r>
              <a:rPr lang="en-US" sz="1400" dirty="0"/>
              <a:t>Image sources: </a:t>
            </a:r>
            <a:r>
              <a:rPr lang="en-US" sz="1400" dirty="0">
                <a:hlinkClick r:id="rId5"/>
              </a:rPr>
              <a:t>top left</a:t>
            </a:r>
            <a:r>
              <a:rPr lang="en-US" sz="1400" dirty="0"/>
              <a:t>, </a:t>
            </a:r>
            <a:r>
              <a:rPr lang="en-US" sz="1400" dirty="0">
                <a:hlinkClick r:id="rId6"/>
              </a:rPr>
              <a:t>bottom left</a:t>
            </a:r>
            <a:r>
              <a:rPr lang="en-US" sz="1400" dirty="0"/>
              <a:t>, </a:t>
            </a:r>
            <a:r>
              <a:rPr lang="en-US" sz="1400" dirty="0">
                <a:hlinkClick r:id="rId7"/>
              </a:rPr>
              <a:t>top right</a:t>
            </a:r>
            <a:r>
              <a:rPr lang="en-US" sz="1400" dirty="0"/>
              <a:t>, </a:t>
            </a:r>
            <a:r>
              <a:rPr lang="en-US" sz="1400" dirty="0">
                <a:hlinkClick r:id="rId8"/>
              </a:rPr>
              <a:t>bottom right</a:t>
            </a:r>
            <a:endParaRPr lang="en-US" sz="1400" dirty="0"/>
          </a:p>
        </p:txBody>
      </p:sp>
      <p:pic>
        <p:nvPicPr>
          <p:cNvPr id="12" name="Picture 11">
            <a:extLst>
              <a:ext uri="{FF2B5EF4-FFF2-40B4-BE49-F238E27FC236}">
                <a16:creationId xmlns:a16="http://schemas.microsoft.com/office/drawing/2014/main" id="{2BC79D33-F4AE-410A-B0E0-8ACDACF4C8D6}"/>
              </a:ext>
            </a:extLst>
          </p:cNvPr>
          <p:cNvPicPr>
            <a:picLocks noChangeAspect="1"/>
          </p:cNvPicPr>
          <p:nvPr/>
        </p:nvPicPr>
        <p:blipFill rotWithShape="1">
          <a:blip r:embed="rId9"/>
          <a:srcRect l="19854"/>
          <a:stretch/>
        </p:blipFill>
        <p:spPr>
          <a:xfrm>
            <a:off x="5266688" y="2088597"/>
            <a:ext cx="3091180" cy="2057040"/>
          </a:xfrm>
          <a:prstGeom prst="rect">
            <a:avLst/>
          </a:prstGeom>
        </p:spPr>
      </p:pic>
      <p:sp>
        <p:nvSpPr>
          <p:cNvPr id="13" name="TextBox 12">
            <a:extLst>
              <a:ext uri="{FF2B5EF4-FFF2-40B4-BE49-F238E27FC236}">
                <a16:creationId xmlns:a16="http://schemas.microsoft.com/office/drawing/2014/main" id="{2EE2581E-5926-4965-8348-11DABD41F6C8}"/>
              </a:ext>
            </a:extLst>
          </p:cNvPr>
          <p:cNvSpPr txBox="1"/>
          <p:nvPr/>
        </p:nvSpPr>
        <p:spPr>
          <a:xfrm>
            <a:off x="5857873" y="1557255"/>
            <a:ext cx="1908810" cy="461665"/>
          </a:xfrm>
          <a:prstGeom prst="rect">
            <a:avLst/>
          </a:prstGeom>
          <a:noFill/>
        </p:spPr>
        <p:txBody>
          <a:bodyPr wrap="square" rtlCol="0">
            <a:spAutoFit/>
          </a:bodyPr>
          <a:lstStyle/>
          <a:p>
            <a:pPr algn="ctr"/>
            <a:r>
              <a:rPr lang="en-US" sz="2400" b="1" dirty="0">
                <a:solidFill>
                  <a:schemeClr val="bg2"/>
                </a:solidFill>
              </a:rPr>
              <a:t>France</a:t>
            </a:r>
          </a:p>
        </p:txBody>
      </p:sp>
    </p:spTree>
    <p:extLst>
      <p:ext uri="{BB962C8B-B14F-4D97-AF65-F5344CB8AC3E}">
        <p14:creationId xmlns:p14="http://schemas.microsoft.com/office/powerpoint/2010/main" val="1520688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Public Housing</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2539157"/>
          </a:xfrm>
        </p:spPr>
        <p:txBody>
          <a:bodyPr/>
          <a:lstStyle/>
          <a:p>
            <a:r>
              <a:rPr lang="en-US" sz="2400" dirty="0">
                <a:solidFill>
                  <a:schemeClr val="bg2"/>
                </a:solidFill>
              </a:rPr>
              <a:t>Health Benefits</a:t>
            </a:r>
          </a:p>
          <a:p>
            <a:pPr marL="114300" indent="-342900">
              <a:buFont typeface="Arial" panose="020B0604020202020204" pitchFamily="34" charset="0"/>
              <a:buChar char="•"/>
            </a:pPr>
            <a:r>
              <a:rPr lang="en-US" sz="2000" b="0" dirty="0"/>
              <a:t>Significant mental and physical health improvements for individuals in public housing (compared to individuals waiting for public assistance)</a:t>
            </a:r>
          </a:p>
          <a:p>
            <a:pPr marL="114300" indent="-342900">
              <a:buFont typeface="Arial" panose="020B0604020202020204" pitchFamily="34" charset="0"/>
              <a:buChar char="•"/>
            </a:pPr>
            <a:r>
              <a:rPr lang="en-US" sz="2000" b="0" dirty="0"/>
              <a:t>Young adults report increased feelings of safety relative to previous living situations</a:t>
            </a:r>
          </a:p>
          <a:p>
            <a:pPr indent="0"/>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206240"/>
            <a:ext cx="7839805" cy="2759730"/>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lang="en-US" sz="2400" b="1" dirty="0">
                <a:solidFill>
                  <a:srgbClr val="008877"/>
                </a:solidFill>
                <a:latin typeface="Arial"/>
              </a:rPr>
              <a:t>Legal Barriers</a:t>
            </a:r>
            <a:endParaRPr kumimoji="0" lang="en-US" sz="2400" b="1" i="0" u="none" strike="noStrike" kern="1200" cap="none" spc="0" normalizeH="0" baseline="0" noProof="0" dirty="0">
              <a:ln>
                <a:noFill/>
              </a:ln>
              <a:solidFill>
                <a:srgbClr val="008877"/>
              </a:solidFill>
              <a:effectLst/>
              <a:uLnTx/>
              <a:uFillTx/>
              <a:latin typeface="Arial"/>
              <a:ea typeface="+mn-ea"/>
              <a:cs typeface="+mn-cs"/>
            </a:endParaRP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A 1998 change to federal law (Faircloth Amendment) capped the number of public housing units at the 1999 number</a:t>
            </a:r>
          </a:p>
          <a:p>
            <a:pPr marL="571500" lvl="1" indent="-342900">
              <a:spcAft>
                <a:spcPts val="1000"/>
              </a:spcAft>
              <a:buClr>
                <a:srgbClr val="404040">
                  <a:lumMod val="75000"/>
                  <a:lumOff val="25000"/>
                </a:srgbClr>
              </a:buClr>
              <a:buFont typeface="Arial" panose="020B0604020202020204" pitchFamily="34" charset="0"/>
              <a:buChar char="•"/>
              <a:defRPr/>
            </a:pPr>
            <a:r>
              <a:rPr lang="en-US" dirty="0">
                <a:solidFill>
                  <a:schemeClr val="bg2"/>
                </a:solidFill>
                <a:latin typeface="Arial"/>
              </a:rPr>
              <a:t>Example: Philadelphia is limited to 20,133 (only operates 14,000)</a:t>
            </a:r>
            <a:endParaRPr kumimoji="0" lang="en-US" b="0" i="0" u="none" strike="noStrike" kern="1200" cap="none" spc="0" normalizeH="0" baseline="0" noProof="0" dirty="0">
              <a:ln>
                <a:noFill/>
              </a:ln>
              <a:solidFill>
                <a:schemeClr val="bg2"/>
              </a:solidFill>
              <a:effectLst/>
              <a:uLnTx/>
              <a:uFillTx/>
              <a:latin typeface="Arial"/>
              <a:ea typeface="+mn-ea"/>
              <a:cs typeface="+mn-cs"/>
            </a:endParaRP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Seven </a:t>
            </a:r>
            <a:r>
              <a:rPr lang="en-US" sz="2000" dirty="0">
                <a:solidFill>
                  <a:srgbClr val="404040"/>
                </a:solidFill>
                <a:latin typeface="Arial"/>
                <a:hlinkClick r:id="rId2"/>
              </a:rPr>
              <a:t>bills</a:t>
            </a:r>
            <a:r>
              <a:rPr lang="en-US" sz="2000" dirty="0">
                <a:solidFill>
                  <a:srgbClr val="404040"/>
                </a:solidFill>
                <a:latin typeface="Arial"/>
              </a:rPr>
              <a:t> currently in Congress would repeal the Faircloth Amendment</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53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Mortgage &amp; Homeownership Assistance</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1549142"/>
          </a:xfrm>
        </p:spPr>
        <p:txBody>
          <a:bodyPr/>
          <a:lstStyle/>
          <a:p>
            <a:r>
              <a:rPr lang="en-US" sz="2400" dirty="0">
                <a:solidFill>
                  <a:schemeClr val="bg2"/>
                </a:solidFill>
              </a:rPr>
              <a:t>Barriers to Homeownership</a:t>
            </a:r>
          </a:p>
          <a:p>
            <a:pPr marL="114300" indent="-342900">
              <a:buFont typeface="Arial" panose="020B0604020202020204" pitchFamily="34" charset="0"/>
              <a:buChar char="•"/>
            </a:pPr>
            <a:r>
              <a:rPr lang="en-US" sz="2000" b="0" dirty="0"/>
              <a:t>Securing a traditional mortgage requires a down payment and decent credit score</a:t>
            </a:r>
            <a:endParaRPr lang="en-US" sz="1800" b="0" dirty="0"/>
          </a:p>
          <a:p>
            <a:pPr marL="114300" indent="-342900">
              <a:buFont typeface="Arial" panose="020B0604020202020204" pitchFamily="34" charset="0"/>
              <a:buChar char="•"/>
            </a:pPr>
            <a:r>
              <a:rPr lang="en-US" sz="2000" b="0" dirty="0"/>
              <a:t>Unstable income or living situation</a:t>
            </a:r>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3737442"/>
            <a:ext cx="7839805" cy="2354491"/>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rgbClr val="008877"/>
                </a:solidFill>
                <a:effectLst/>
                <a:uLnTx/>
                <a:uFillTx/>
                <a:latin typeface="Arial"/>
                <a:ea typeface="+mn-ea"/>
                <a:cs typeface="+mn-cs"/>
              </a:rPr>
              <a:t>Racial Disparities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Median credit score for Black U.S. residents is 125 points lower than for White residents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Gap between Black and White homeownership at 50-year high (surpassing the gap when housing discrimination was </a:t>
            </a:r>
            <a:r>
              <a:rPr kumimoji="0" lang="en-US" sz="2000" b="0" i="1" u="none" strike="noStrike" kern="1200" cap="none" spc="0" normalizeH="0" baseline="0" noProof="0" dirty="0">
                <a:ln>
                  <a:noFill/>
                </a:ln>
                <a:solidFill>
                  <a:srgbClr val="404040"/>
                </a:solidFill>
                <a:effectLst/>
                <a:uLnTx/>
                <a:uFillTx/>
                <a:latin typeface="Arial"/>
                <a:ea typeface="+mn-ea"/>
                <a:cs typeface="+mn-cs"/>
              </a:rPr>
              <a:t>legal</a:t>
            </a:r>
            <a:r>
              <a:rPr kumimoji="0" lang="en-US" sz="2000" b="0" u="none" strike="noStrike" kern="1200" cap="none" spc="0" normalizeH="0" baseline="0" noProof="0" dirty="0">
                <a:ln>
                  <a:noFill/>
                </a:ln>
                <a:solidFill>
                  <a:srgbClr val="404040"/>
                </a:solidFill>
                <a:effectLst/>
                <a:uLnTx/>
                <a:uFillTx/>
                <a:latin typeface="Arial"/>
                <a:ea typeface="+mn-ea"/>
                <a:cs typeface="+mn-cs"/>
              </a:rPr>
              <a:t>)</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411459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Mortgage &amp; Homeownership Assistance</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8" y="1761415"/>
            <a:ext cx="7839805" cy="1985159"/>
          </a:xfrm>
        </p:spPr>
        <p:txBody>
          <a:bodyPr/>
          <a:lstStyle/>
          <a:p>
            <a:r>
              <a:rPr lang="en-US" sz="2400" dirty="0">
                <a:solidFill>
                  <a:schemeClr val="bg2"/>
                </a:solidFill>
              </a:rPr>
              <a:t>Traditional Mortgages</a:t>
            </a:r>
          </a:p>
          <a:p>
            <a:pPr marL="114300" indent="-342900">
              <a:buFont typeface="Arial" panose="020B0604020202020204" pitchFamily="34" charset="0"/>
              <a:buChar char="•"/>
            </a:pPr>
            <a:r>
              <a:rPr lang="en-US" sz="2000" b="0" dirty="0"/>
              <a:t>Down payment (3%-20% of purchase price), decent credit score (620), cash reserves</a:t>
            </a:r>
          </a:p>
          <a:p>
            <a:pPr marL="114300" indent="-342900">
              <a:buFont typeface="Arial" panose="020B0604020202020204" pitchFamily="34" charset="0"/>
              <a:buChar char="•"/>
            </a:pPr>
            <a:r>
              <a:rPr lang="en-US" sz="2000" b="0" dirty="0"/>
              <a:t>Charge interest (2.6% to 3.1%)</a:t>
            </a:r>
          </a:p>
          <a:p>
            <a:pPr marL="114300" indent="-342900">
              <a:buFont typeface="Arial" panose="020B0604020202020204" pitchFamily="34" charset="0"/>
              <a:buChar char="•"/>
            </a:pPr>
            <a:r>
              <a:rPr lang="en-US" sz="2000" b="0" dirty="0"/>
              <a:t>Private mortgage insurance for down payments less than 20%</a:t>
            </a:r>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062813"/>
            <a:ext cx="7839805" cy="2918748"/>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rgbClr val="008877"/>
                </a:solidFill>
                <a:effectLst/>
                <a:uLnTx/>
                <a:uFillTx/>
                <a:latin typeface="Arial"/>
                <a:ea typeface="+mn-ea"/>
                <a:cs typeface="+mn-cs"/>
              </a:rPr>
              <a:t>FHA-backed Loans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Insured by Federal Housing Administration</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Credit score can be 500 or sometimes </a:t>
            </a:r>
            <a:r>
              <a:rPr lang="en-US" sz="2000" dirty="0">
                <a:solidFill>
                  <a:srgbClr val="404040"/>
                </a:solidFill>
                <a:latin typeface="Arial"/>
              </a:rPr>
              <a:t>lower, no cash reserves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No income limit for eligibility</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Somewhat higher minimum down payments (3.5% to 10%) and higher interest rates (3.5% to 3.75%)</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294569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08" y="1617983"/>
            <a:ext cx="5959602" cy="384721"/>
          </a:xfrm>
        </p:spPr>
        <p:txBody>
          <a:bodyPr/>
          <a:lstStyle/>
          <a:p>
            <a:r>
              <a:rPr lang="en-US" sz="2500" dirty="0"/>
              <a:t>Presenter </a:t>
            </a:r>
          </a:p>
        </p:txBody>
      </p:sp>
      <p:sp>
        <p:nvSpPr>
          <p:cNvPr id="5" name="Slide Number Placeholder 4"/>
          <p:cNvSpPr>
            <a:spLocks noGrp="1"/>
          </p:cNvSpPr>
          <p:nvPr>
            <p:ph type="sldNum" sz="quarter" idx="12"/>
          </p:nvPr>
        </p:nvSpPr>
        <p:spPr/>
        <p:txBody>
          <a:bodyPr/>
          <a:lstStyle/>
          <a:p>
            <a:pPr defTabSz="342900">
              <a:defRPr/>
            </a:pPr>
            <a:fld id="{A4AE216E-30EE-794D-82EB-E7F5CCC91463}" type="slidenum">
              <a:rPr lang="en-US">
                <a:solidFill>
                  <a:srgbClr val="FEFEFE"/>
                </a:solidFill>
              </a:rPr>
              <a:pPr defTabSz="342900">
                <a:defRPr/>
              </a:pPr>
              <a:t>3</a:t>
            </a:fld>
            <a:endParaRPr lang="en-US">
              <a:solidFill>
                <a:srgbClr val="FEFEFE"/>
              </a:solidFill>
            </a:endParaRPr>
          </a:p>
        </p:txBody>
      </p:sp>
      <p:sp>
        <p:nvSpPr>
          <p:cNvPr id="6" name="Rectangle 5"/>
          <p:cNvSpPr/>
          <p:nvPr/>
        </p:nvSpPr>
        <p:spPr>
          <a:xfrm>
            <a:off x="2765123" y="2328102"/>
            <a:ext cx="5046966" cy="1246495"/>
          </a:xfrm>
          <a:prstGeom prst="rect">
            <a:avLst/>
          </a:prstGeom>
        </p:spPr>
        <p:txBody>
          <a:bodyPr wrap="square">
            <a:spAutoFit/>
          </a:bodyPr>
          <a:lstStyle/>
          <a:p>
            <a:pPr>
              <a:spcAft>
                <a:spcPts val="750"/>
              </a:spcAft>
            </a:pPr>
            <a:r>
              <a:rPr lang="en-US" sz="2500" b="1" dirty="0">
                <a:solidFill>
                  <a:srgbClr val="008877"/>
                </a:solidFill>
                <a:latin typeface="+mj-lt"/>
              </a:rPr>
              <a:t>Melissa Jones</a:t>
            </a:r>
            <a:r>
              <a:rPr lang="en-US" sz="2500" dirty="0">
                <a:solidFill>
                  <a:srgbClr val="404040"/>
                </a:solidFill>
                <a:latin typeface="+mj-lt"/>
              </a:rPr>
              <a:t>, M.P.A., Executive Director, Bay Area Regional Health Inequities Initiative</a:t>
            </a:r>
          </a:p>
        </p:txBody>
      </p:sp>
      <p:pic>
        <p:nvPicPr>
          <p:cNvPr id="7" name="Picture 6">
            <a:extLst>
              <a:ext uri="{FF2B5EF4-FFF2-40B4-BE49-F238E27FC236}">
                <a16:creationId xmlns:a16="http://schemas.microsoft.com/office/drawing/2014/main" id="{3FA9035D-CC66-4C13-9683-DFFD88661372}"/>
              </a:ext>
            </a:extLst>
          </p:cNvPr>
          <p:cNvPicPr>
            <a:picLocks noChangeAspect="1"/>
          </p:cNvPicPr>
          <p:nvPr/>
        </p:nvPicPr>
        <p:blipFill>
          <a:blip r:embed="rId3"/>
          <a:srcRect l="8656" r="8656"/>
          <a:stretch/>
        </p:blipFill>
        <p:spPr>
          <a:xfrm>
            <a:off x="1173208" y="2450969"/>
            <a:ext cx="1362602" cy="164789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412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Mortgage &amp; Homeownership Assistance</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2292935"/>
          </a:xfrm>
        </p:spPr>
        <p:txBody>
          <a:bodyPr/>
          <a:lstStyle/>
          <a:p>
            <a:r>
              <a:rPr lang="en-US" sz="2400" dirty="0">
                <a:solidFill>
                  <a:schemeClr val="bg2"/>
                </a:solidFill>
              </a:rPr>
              <a:t>Housing Finance Agencies (HFAs)</a:t>
            </a:r>
          </a:p>
          <a:p>
            <a:pPr marL="114300" indent="-342900">
              <a:buFont typeface="Arial" panose="020B0604020202020204" pitchFamily="34" charset="0"/>
              <a:buChar char="•"/>
            </a:pPr>
            <a:r>
              <a:rPr lang="en-US" sz="2000" b="0" dirty="0"/>
              <a:t>Finance mortgages for individuals and families with low to moderate income</a:t>
            </a:r>
          </a:p>
          <a:p>
            <a:pPr marL="114300" indent="-342900">
              <a:buFont typeface="Arial" panose="020B0604020202020204" pitchFamily="34" charset="0"/>
              <a:buChar char="•"/>
            </a:pPr>
            <a:r>
              <a:rPr lang="en-US" sz="2000" b="0" dirty="0"/>
              <a:t>Evidence shows great success in closing the racial gap in homeownership</a:t>
            </a:r>
          </a:p>
          <a:p>
            <a:pPr marL="114300" indent="-342900">
              <a:buFont typeface="Arial" panose="020B0604020202020204" pitchFamily="34" charset="0"/>
              <a:buChar char="•"/>
            </a:pPr>
            <a:r>
              <a:rPr lang="en-US" sz="2000" b="0" dirty="0"/>
              <a:t>Homeownership counseling</a:t>
            </a:r>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9" y="4155865"/>
            <a:ext cx="7839805" cy="2918748"/>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rgbClr val="008877"/>
                </a:solidFill>
                <a:effectLst/>
                <a:uLnTx/>
                <a:uFillTx/>
                <a:latin typeface="Arial"/>
                <a:ea typeface="+mn-ea"/>
                <a:cs typeface="+mn-cs"/>
              </a:rPr>
              <a:t>Benefits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Higher self esteem, happiness, control</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Safer, stronger, and more stable communities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lang="en-US" sz="2000" dirty="0">
                <a:solidFill>
                  <a:srgbClr val="404040"/>
                </a:solidFill>
                <a:latin typeface="Arial"/>
              </a:rPr>
              <a:t>Increased civic engagement </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Children – better grades, higher graduation and employment rates</a:t>
            </a:r>
          </a:p>
          <a:p>
            <a:endParaRPr lang="en-US" dirty="0"/>
          </a:p>
        </p:txBody>
      </p:sp>
    </p:spTree>
    <p:extLst>
      <p:ext uri="{BB962C8B-B14F-4D97-AF65-F5344CB8AC3E}">
        <p14:creationId xmlns:p14="http://schemas.microsoft.com/office/powerpoint/2010/main" val="398442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Community Land Trust (CLT)</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graphicFrame>
        <p:nvGraphicFramePr>
          <p:cNvPr id="5" name="Content Placeholder 4">
            <a:extLst>
              <a:ext uri="{FF2B5EF4-FFF2-40B4-BE49-F238E27FC236}">
                <a16:creationId xmlns:a16="http://schemas.microsoft.com/office/drawing/2014/main" id="{3B36D280-0A80-4B04-AE77-C2044BB50818}"/>
              </a:ext>
            </a:extLst>
          </p:cNvPr>
          <p:cNvGraphicFramePr>
            <a:graphicFrameLocks noGrp="1"/>
          </p:cNvGraphicFramePr>
          <p:nvPr>
            <p:ph sz="quarter" idx="13"/>
          </p:nvPr>
        </p:nvGraphicFramePr>
        <p:xfrm>
          <a:off x="1206500" y="2290762"/>
          <a:ext cx="7464425" cy="4126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F65D281-5DBA-42B8-AF39-B0F557EE6AF1}"/>
              </a:ext>
            </a:extLst>
          </p:cNvPr>
          <p:cNvSpPr txBox="1"/>
          <p:nvPr/>
        </p:nvSpPr>
        <p:spPr>
          <a:xfrm>
            <a:off x="724788" y="4062813"/>
            <a:ext cx="783980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465085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Community Land Trust (CLT)</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062813"/>
            <a:ext cx="7839805" cy="369332"/>
          </a:xfrm>
          <a:prstGeom prst="rect">
            <a:avLst/>
          </a:prstGeom>
          <a:noFill/>
        </p:spPr>
        <p:txBody>
          <a:bodyPr wrap="square" rtlCol="0">
            <a:spAutoFit/>
          </a:bodyPr>
          <a:lstStyle/>
          <a:p>
            <a:endParaRPr lang="en-US" dirty="0"/>
          </a:p>
        </p:txBody>
      </p:sp>
      <p:pic>
        <p:nvPicPr>
          <p:cNvPr id="9" name="Content Placeholder 8">
            <a:extLst>
              <a:ext uri="{FF2B5EF4-FFF2-40B4-BE49-F238E27FC236}">
                <a16:creationId xmlns:a16="http://schemas.microsoft.com/office/drawing/2014/main" id="{CE5AFF98-AED9-451C-B49F-291B67E8493C}"/>
              </a:ext>
            </a:extLst>
          </p:cNvPr>
          <p:cNvPicPr>
            <a:picLocks noGrp="1" noChangeAspect="1"/>
          </p:cNvPicPr>
          <p:nvPr>
            <p:ph sz="quarter" idx="13"/>
          </p:nvPr>
        </p:nvPicPr>
        <p:blipFill>
          <a:blip r:embed="rId2"/>
          <a:stretch>
            <a:fillRect/>
          </a:stretch>
        </p:blipFill>
        <p:spPr>
          <a:xfrm>
            <a:off x="871271" y="1810702"/>
            <a:ext cx="7799653" cy="4866355"/>
          </a:xfrm>
        </p:spPr>
      </p:pic>
    </p:spTree>
    <p:extLst>
      <p:ext uri="{BB962C8B-B14F-4D97-AF65-F5344CB8AC3E}">
        <p14:creationId xmlns:p14="http://schemas.microsoft.com/office/powerpoint/2010/main" val="1343947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Community Land Trust (CLT)</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a:xfrm>
            <a:off x="912477" y="6102034"/>
            <a:ext cx="7464425" cy="438912"/>
          </a:xfrm>
        </p:spPr>
        <p:txBody>
          <a:bodyPr/>
          <a:lstStyle/>
          <a:p>
            <a:r>
              <a:rPr lang="en-US" dirty="0"/>
              <a:t> Image source: https://cltweb.org/clt-directory/</a:t>
            </a:r>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062813"/>
            <a:ext cx="7839805" cy="369332"/>
          </a:xfrm>
          <a:prstGeom prst="rect">
            <a:avLst/>
          </a:prstGeom>
          <a:noFill/>
        </p:spPr>
        <p:txBody>
          <a:bodyPr wrap="square" rtlCol="0">
            <a:spAutoFit/>
          </a:bodyPr>
          <a:lstStyle/>
          <a:p>
            <a:endParaRPr lang="en-US" dirty="0"/>
          </a:p>
        </p:txBody>
      </p:sp>
      <p:pic>
        <p:nvPicPr>
          <p:cNvPr id="8" name="Content Placeholder 7">
            <a:extLst>
              <a:ext uri="{FF2B5EF4-FFF2-40B4-BE49-F238E27FC236}">
                <a16:creationId xmlns:a16="http://schemas.microsoft.com/office/drawing/2014/main" id="{14E4EAA6-C2D3-48D5-97B3-399554E8025C}"/>
              </a:ext>
            </a:extLst>
          </p:cNvPr>
          <p:cNvPicPr>
            <a:picLocks noGrp="1" noChangeAspect="1"/>
          </p:cNvPicPr>
          <p:nvPr>
            <p:ph sz="quarter" idx="13"/>
          </p:nvPr>
        </p:nvPicPr>
        <p:blipFill>
          <a:blip r:embed="rId2"/>
          <a:stretch>
            <a:fillRect/>
          </a:stretch>
        </p:blipFill>
        <p:spPr>
          <a:xfrm>
            <a:off x="948152" y="2023592"/>
            <a:ext cx="7393076" cy="4078442"/>
          </a:xfrm>
        </p:spPr>
      </p:pic>
    </p:spTree>
    <p:extLst>
      <p:ext uri="{BB962C8B-B14F-4D97-AF65-F5344CB8AC3E}">
        <p14:creationId xmlns:p14="http://schemas.microsoft.com/office/powerpoint/2010/main" val="1661865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Community Land Trust (CLT)</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a:xfrm>
            <a:off x="965644" y="6419088"/>
            <a:ext cx="7464425" cy="438912"/>
          </a:xfrm>
        </p:spPr>
        <p:txBody>
          <a:bodyPr/>
          <a:lstStyle/>
          <a:p>
            <a:r>
              <a:rPr lang="en-US" dirty="0"/>
              <a:t> Image sources: </a:t>
            </a:r>
            <a:r>
              <a:rPr lang="en-US" dirty="0">
                <a:hlinkClick r:id="rId2"/>
              </a:rPr>
              <a:t>https://dhcd.baltimorecity.gov/news/news/2021-03-24-city-announces-community-land-trust-awards</a:t>
            </a:r>
            <a:r>
              <a:rPr lang="en-US" dirty="0"/>
              <a:t>; Google Street View</a:t>
            </a:r>
          </a:p>
        </p:txBody>
      </p:sp>
      <p:sp>
        <p:nvSpPr>
          <p:cNvPr id="7" name="TextBox 6">
            <a:extLst>
              <a:ext uri="{FF2B5EF4-FFF2-40B4-BE49-F238E27FC236}">
                <a16:creationId xmlns:a16="http://schemas.microsoft.com/office/drawing/2014/main" id="{FF65D281-5DBA-42B8-AF39-B0F557EE6AF1}"/>
              </a:ext>
            </a:extLst>
          </p:cNvPr>
          <p:cNvSpPr txBox="1"/>
          <p:nvPr/>
        </p:nvSpPr>
        <p:spPr>
          <a:xfrm>
            <a:off x="724788" y="4062813"/>
            <a:ext cx="7839805" cy="369332"/>
          </a:xfrm>
          <a:prstGeom prst="rect">
            <a:avLst/>
          </a:prstGeom>
          <a:no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69C27707-075A-48E6-8253-7AE39CAC1606}"/>
              </a:ext>
            </a:extLst>
          </p:cNvPr>
          <p:cNvPicPr>
            <a:picLocks noChangeAspect="1"/>
          </p:cNvPicPr>
          <p:nvPr/>
        </p:nvPicPr>
        <p:blipFill>
          <a:blip r:embed="rId3"/>
          <a:stretch>
            <a:fillRect/>
          </a:stretch>
        </p:blipFill>
        <p:spPr>
          <a:xfrm>
            <a:off x="430726" y="1747042"/>
            <a:ext cx="8713274" cy="4139408"/>
          </a:xfrm>
          <a:prstGeom prst="rect">
            <a:avLst/>
          </a:prstGeom>
        </p:spPr>
      </p:pic>
      <p:pic>
        <p:nvPicPr>
          <p:cNvPr id="9" name="Content Placeholder 8">
            <a:extLst>
              <a:ext uri="{FF2B5EF4-FFF2-40B4-BE49-F238E27FC236}">
                <a16:creationId xmlns:a16="http://schemas.microsoft.com/office/drawing/2014/main" id="{10A6C22C-C79C-4C5B-AA8A-5951DCC00816}"/>
              </a:ext>
            </a:extLst>
          </p:cNvPr>
          <p:cNvPicPr>
            <a:picLocks noGrp="1" noChangeAspect="1"/>
          </p:cNvPicPr>
          <p:nvPr>
            <p:ph sz="quarter" idx="13"/>
          </p:nvPr>
        </p:nvPicPr>
        <p:blipFill>
          <a:blip r:embed="rId4"/>
          <a:stretch>
            <a:fillRect/>
          </a:stretch>
        </p:blipFill>
        <p:spPr>
          <a:xfrm>
            <a:off x="4708598" y="3280410"/>
            <a:ext cx="4150057" cy="2983230"/>
          </a:xfrm>
          <a:prstGeom prst="rect">
            <a:avLst/>
          </a:prstGeom>
          <a:solidFill>
            <a:srgbClr val="FFFFFF">
              <a:shade val="85000"/>
            </a:srgbClr>
          </a:solidFill>
          <a:ln w="8890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052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Zoning Reform</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1677382"/>
          </a:xfrm>
        </p:spPr>
        <p:txBody>
          <a:bodyPr/>
          <a:lstStyle/>
          <a:p>
            <a:r>
              <a:rPr lang="en-US" sz="2400" dirty="0">
                <a:solidFill>
                  <a:schemeClr val="bg2"/>
                </a:solidFill>
              </a:rPr>
              <a:t>Common Restrictions Impeding Affordability</a:t>
            </a:r>
          </a:p>
          <a:p>
            <a:pPr marL="114300" indent="-342900">
              <a:buFont typeface="Arial" panose="020B0604020202020204" pitchFamily="34" charset="0"/>
              <a:buChar char="•"/>
            </a:pPr>
            <a:r>
              <a:rPr lang="en-US" sz="2000" b="0" dirty="0"/>
              <a:t>Minimum lot sizes</a:t>
            </a:r>
          </a:p>
          <a:p>
            <a:pPr marL="114300" indent="-342900">
              <a:buFont typeface="Arial" panose="020B0604020202020204" pitchFamily="34" charset="0"/>
              <a:buChar char="•"/>
            </a:pPr>
            <a:r>
              <a:rPr lang="en-US" sz="2000" b="0" dirty="0"/>
              <a:t>Set-back requirements</a:t>
            </a:r>
          </a:p>
          <a:p>
            <a:pPr marL="114300" indent="-342900">
              <a:buFont typeface="Arial" panose="020B0604020202020204" pitchFamily="34" charset="0"/>
              <a:buChar char="•"/>
            </a:pPr>
            <a:r>
              <a:rPr lang="en-US" sz="2000" b="0" dirty="0"/>
              <a:t>Maximum density/prohibiting multifamily housing</a:t>
            </a:r>
            <a:endParaRPr lang="en-US" b="0" dirty="0"/>
          </a:p>
        </p:txBody>
      </p:sp>
      <p:sp>
        <p:nvSpPr>
          <p:cNvPr id="7" name="TextBox 6">
            <a:extLst>
              <a:ext uri="{FF2B5EF4-FFF2-40B4-BE49-F238E27FC236}">
                <a16:creationId xmlns:a16="http://schemas.microsoft.com/office/drawing/2014/main" id="{FF65D281-5DBA-42B8-AF39-B0F557EE6AF1}"/>
              </a:ext>
            </a:extLst>
          </p:cNvPr>
          <p:cNvSpPr txBox="1"/>
          <p:nvPr/>
        </p:nvSpPr>
        <p:spPr>
          <a:xfrm>
            <a:off x="724789" y="3817925"/>
            <a:ext cx="7839805" cy="2046714"/>
          </a:xfrm>
          <a:prstGeom prst="rect">
            <a:avLst/>
          </a:prstGeom>
          <a:noFill/>
        </p:spPr>
        <p:txBody>
          <a:bodyPr wrap="square" rtlCol="0">
            <a:spAutoFit/>
          </a:body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rgbClr val="008877"/>
                </a:solidFill>
                <a:effectLst/>
                <a:uLnTx/>
                <a:uFillTx/>
                <a:latin typeface="Arial"/>
                <a:ea typeface="+mn-ea"/>
                <a:cs typeface="+mn-cs"/>
              </a:rPr>
              <a:t>Origins</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Some zoning codes initially designed to protect public health</a:t>
            </a:r>
          </a:p>
          <a:p>
            <a:pPr marL="114300" marR="0" lvl="0" indent="-342900" algn="l" defTabSz="457200" rtl="0" eaLnBrk="1" fontAlgn="auto" latinLnBrk="0" hangingPunct="1">
              <a:lnSpc>
                <a:spcPct val="100000"/>
              </a:lnSpc>
              <a:spcBef>
                <a:spcPts val="0"/>
              </a:spcBef>
              <a:spcAft>
                <a:spcPts val="1000"/>
              </a:spcAft>
              <a:buClr>
                <a:srgbClr val="404040">
                  <a:lumMod val="75000"/>
                  <a:lumOff val="25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04040"/>
                </a:solidFill>
                <a:effectLst/>
                <a:uLnTx/>
                <a:uFillTx/>
                <a:latin typeface="Arial"/>
                <a:ea typeface="+mn-ea"/>
                <a:cs typeface="+mn-cs"/>
              </a:rPr>
              <a:t>Racial segregation, placing</a:t>
            </a:r>
            <a:r>
              <a:rPr lang="en-US" sz="2000" dirty="0">
                <a:solidFill>
                  <a:srgbClr val="404040"/>
                </a:solidFill>
                <a:latin typeface="Arial"/>
              </a:rPr>
              <a:t> affordable housing with unhealthy land uses</a:t>
            </a:r>
            <a:endParaRPr kumimoji="0" lang="en-US" sz="2000" b="0" i="0" u="none" strike="noStrike" kern="1200" cap="none" spc="0" normalizeH="0" baseline="0" noProof="0" dirty="0">
              <a:ln>
                <a:noFill/>
              </a:ln>
              <a:solidFill>
                <a:srgbClr val="404040"/>
              </a:solidFill>
              <a:effectLst/>
              <a:uLnTx/>
              <a:uFillTx/>
              <a:latin typeface="Arial"/>
              <a:ea typeface="+mn-ea"/>
              <a:cs typeface="+mn-cs"/>
            </a:endParaRPr>
          </a:p>
          <a:p>
            <a:endParaRPr lang="en-US" dirty="0"/>
          </a:p>
        </p:txBody>
      </p:sp>
    </p:spTree>
    <p:extLst>
      <p:ext uri="{BB962C8B-B14F-4D97-AF65-F5344CB8AC3E}">
        <p14:creationId xmlns:p14="http://schemas.microsoft.com/office/powerpoint/2010/main" val="1637647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6F09D5-0DEA-4878-8DB4-7527766FA655}"/>
              </a:ext>
            </a:extLst>
          </p:cNvPr>
          <p:cNvSpPr>
            <a:spLocks noGrp="1"/>
          </p:cNvSpPr>
          <p:nvPr>
            <p:ph sz="half" idx="1"/>
          </p:nvPr>
        </p:nvSpPr>
        <p:spPr>
          <a:xfrm>
            <a:off x="1188718" y="2194560"/>
            <a:ext cx="3535362" cy="3292475"/>
          </a:xfrm>
        </p:spPr>
        <p:txBody>
          <a:bodyPr wrap="square">
            <a:normAutofit/>
          </a:bodyPr>
          <a:lstStyle/>
          <a:p>
            <a:r>
              <a:rPr lang="en-US" sz="1800" dirty="0">
                <a:solidFill>
                  <a:schemeClr val="bg2"/>
                </a:solidFill>
              </a:rPr>
              <a:t>Local Options</a:t>
            </a:r>
          </a:p>
          <a:p>
            <a:pPr marL="114300" indent="-342900">
              <a:buFont typeface="Arial" panose="020B0604020202020204" pitchFamily="34" charset="0"/>
              <a:buChar char="•"/>
            </a:pPr>
            <a:r>
              <a:rPr lang="en-US" sz="1800" b="0" dirty="0"/>
              <a:t>Reevaluate exclusionary zoning policies, consider changing character of community</a:t>
            </a:r>
          </a:p>
          <a:p>
            <a:pPr marL="114300" indent="-342900">
              <a:buFont typeface="Arial" panose="020B0604020202020204" pitchFamily="34" charset="0"/>
              <a:buChar char="•"/>
            </a:pPr>
            <a:r>
              <a:rPr lang="en-US" sz="1800" b="0" dirty="0"/>
              <a:t>Adopt inclusive zoning policies</a:t>
            </a:r>
          </a:p>
          <a:p>
            <a:pPr marL="114300" indent="-342900">
              <a:buFont typeface="Arial" panose="020B0604020202020204" pitchFamily="34" charset="0"/>
              <a:buChar char="•"/>
            </a:pPr>
            <a:r>
              <a:rPr lang="en-US" sz="1800" b="0" dirty="0"/>
              <a:t>Address opposition to inclusive zoning (“not in my backyard”)</a:t>
            </a:r>
          </a:p>
          <a:p>
            <a:pPr indent="0"/>
            <a:endParaRPr lang="en-US" b="0" dirty="0"/>
          </a:p>
        </p:txBody>
      </p:sp>
      <p:pic>
        <p:nvPicPr>
          <p:cNvPr id="5" name="Picture 4" descr="A person holding a sign&#10;&#10;Description automatically generated with medium confidence">
            <a:extLst>
              <a:ext uri="{FF2B5EF4-FFF2-40B4-BE49-F238E27FC236}">
                <a16:creationId xmlns:a16="http://schemas.microsoft.com/office/drawing/2014/main" id="{92DCFC49-5D73-482E-9975-6C511375E266}"/>
              </a:ext>
            </a:extLst>
          </p:cNvPr>
          <p:cNvPicPr>
            <a:picLocks noChangeAspect="1"/>
          </p:cNvPicPr>
          <p:nvPr/>
        </p:nvPicPr>
        <p:blipFill>
          <a:blip r:embed="rId2"/>
          <a:stretch>
            <a:fillRect/>
          </a:stretch>
        </p:blipFill>
        <p:spPr>
          <a:xfrm>
            <a:off x="5021263" y="2372487"/>
            <a:ext cx="3665537" cy="2935350"/>
          </a:xfrm>
          <a:prstGeom prst="rect">
            <a:avLst/>
          </a:prstGeom>
          <a:noFill/>
        </p:spPr>
      </p:pic>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1188720" y="1600200"/>
            <a:ext cx="7946136" cy="369332"/>
          </a:xfrm>
        </p:spPr>
        <p:txBody>
          <a:bodyPr wrap="square" anchor="t">
            <a:normAutofit/>
          </a:bodyPr>
          <a:lstStyle/>
          <a:p>
            <a:pPr>
              <a:lnSpc>
                <a:spcPct val="90000"/>
              </a:lnSpc>
            </a:pPr>
            <a:r>
              <a:rPr lang="en-US"/>
              <a:t>Zoning Reform</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a:xfrm>
            <a:off x="1100169" y="6417304"/>
            <a:ext cx="7464425" cy="438912"/>
          </a:xfrm>
        </p:spPr>
        <p:txBody>
          <a:bodyPr anchor="ctr">
            <a:normAutofit/>
          </a:bodyPr>
          <a:lstStyle/>
          <a:p>
            <a:pPr>
              <a:spcAft>
                <a:spcPts val="600"/>
              </a:spcAft>
            </a:pPr>
            <a:r>
              <a:rPr lang="en-US" dirty="0"/>
              <a:t> </a:t>
            </a:r>
            <a:endParaRPr lang="en-US"/>
          </a:p>
        </p:txBody>
      </p:sp>
      <p:sp>
        <p:nvSpPr>
          <p:cNvPr id="6" name="TextBox 5">
            <a:extLst>
              <a:ext uri="{FF2B5EF4-FFF2-40B4-BE49-F238E27FC236}">
                <a16:creationId xmlns:a16="http://schemas.microsoft.com/office/drawing/2014/main" id="{9BE46A42-3968-4534-A122-E6C1ED69650C}"/>
              </a:ext>
            </a:extLst>
          </p:cNvPr>
          <p:cNvSpPr txBox="1"/>
          <p:nvPr/>
        </p:nvSpPr>
        <p:spPr>
          <a:xfrm>
            <a:off x="5143500" y="5325122"/>
            <a:ext cx="3006090" cy="276999"/>
          </a:xfrm>
          <a:prstGeom prst="rect">
            <a:avLst/>
          </a:prstGeom>
          <a:noFill/>
        </p:spPr>
        <p:txBody>
          <a:bodyPr wrap="square" rtlCol="0">
            <a:spAutoFit/>
          </a:bodyPr>
          <a:lstStyle/>
          <a:p>
            <a:r>
              <a:rPr lang="en-US" sz="1200" dirty="0"/>
              <a:t>Image </a:t>
            </a:r>
            <a:r>
              <a:rPr lang="en-US" sz="1200" dirty="0">
                <a:hlinkClick r:id="rId3"/>
              </a:rPr>
              <a:t>source</a:t>
            </a:r>
            <a:endParaRPr lang="en-US" sz="1200" dirty="0"/>
          </a:p>
        </p:txBody>
      </p:sp>
    </p:spTree>
    <p:extLst>
      <p:ext uri="{BB962C8B-B14F-4D97-AF65-F5344CB8AC3E}">
        <p14:creationId xmlns:p14="http://schemas.microsoft.com/office/powerpoint/2010/main" val="3878352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5E53-64CA-4584-A713-9C05C276893E}"/>
              </a:ext>
            </a:extLst>
          </p:cNvPr>
          <p:cNvSpPr>
            <a:spLocks noGrp="1"/>
          </p:cNvSpPr>
          <p:nvPr>
            <p:ph type="title"/>
          </p:nvPr>
        </p:nvSpPr>
        <p:spPr>
          <a:xfrm>
            <a:off x="724789" y="1154430"/>
            <a:ext cx="7946136" cy="430887"/>
          </a:xfrm>
        </p:spPr>
        <p:txBody>
          <a:bodyPr/>
          <a:lstStyle/>
          <a:p>
            <a:r>
              <a:rPr lang="en-US" sz="2800" dirty="0"/>
              <a:t>Zoning Reform</a:t>
            </a:r>
          </a:p>
        </p:txBody>
      </p:sp>
      <p:sp>
        <p:nvSpPr>
          <p:cNvPr id="3" name="Footer Placeholder 2">
            <a:extLst>
              <a:ext uri="{FF2B5EF4-FFF2-40B4-BE49-F238E27FC236}">
                <a16:creationId xmlns:a16="http://schemas.microsoft.com/office/drawing/2014/main" id="{0F928BAC-7052-4A6E-A70B-35BAF2759360}"/>
              </a:ext>
            </a:extLst>
          </p:cNvPr>
          <p:cNvSpPr>
            <a:spLocks noGrp="1"/>
          </p:cNvSpPr>
          <p:nvPr>
            <p:ph type="ftr" sz="quarter" idx="3"/>
          </p:nvPr>
        </p:nvSpPr>
        <p:spPr/>
        <p:txBody>
          <a:bodyPr/>
          <a:lstStyle/>
          <a:p>
            <a:r>
              <a:rPr lang="en-US" dirty="0"/>
              <a:t> </a:t>
            </a:r>
          </a:p>
        </p:txBody>
      </p:sp>
      <p:sp>
        <p:nvSpPr>
          <p:cNvPr id="4" name="Content Placeholder 3">
            <a:extLst>
              <a:ext uri="{FF2B5EF4-FFF2-40B4-BE49-F238E27FC236}">
                <a16:creationId xmlns:a16="http://schemas.microsoft.com/office/drawing/2014/main" id="{2B6F09D5-0DEA-4878-8DB4-7527766FA655}"/>
              </a:ext>
            </a:extLst>
          </p:cNvPr>
          <p:cNvSpPr>
            <a:spLocks noGrp="1"/>
          </p:cNvSpPr>
          <p:nvPr>
            <p:ph sz="quarter" idx="13"/>
          </p:nvPr>
        </p:nvSpPr>
        <p:spPr>
          <a:xfrm>
            <a:off x="724789" y="1862930"/>
            <a:ext cx="7839805" cy="3600986"/>
          </a:xfrm>
        </p:spPr>
        <p:txBody>
          <a:bodyPr/>
          <a:lstStyle/>
          <a:p>
            <a:r>
              <a:rPr lang="en-US" sz="2400" dirty="0">
                <a:solidFill>
                  <a:schemeClr val="bg2"/>
                </a:solidFill>
              </a:rPr>
              <a:t>State Options</a:t>
            </a:r>
          </a:p>
          <a:p>
            <a:pPr marL="114300" indent="-342900">
              <a:buFont typeface="Arial" panose="020B0604020202020204" pitchFamily="34" charset="0"/>
              <a:buChar char="•"/>
            </a:pPr>
            <a:r>
              <a:rPr lang="en-US" sz="2000" b="0" dirty="0"/>
              <a:t>3/4 of all land in American cities is restricted to single-family housing </a:t>
            </a:r>
            <a:r>
              <a:rPr lang="en-US" sz="2000" b="0" i="1" dirty="0"/>
              <a:t>only</a:t>
            </a:r>
            <a:endParaRPr lang="en-US" sz="2000" b="0" dirty="0"/>
          </a:p>
          <a:p>
            <a:pPr marL="114300" indent="-342900">
              <a:buFont typeface="Arial" panose="020B0604020202020204" pitchFamily="34" charset="0"/>
              <a:buChar char="•"/>
            </a:pPr>
            <a:r>
              <a:rPr lang="en-US" sz="2000" b="0" dirty="0"/>
              <a:t>Preempt exclusionary zoning</a:t>
            </a:r>
          </a:p>
          <a:p>
            <a:pPr marL="114300" indent="-342900">
              <a:buFont typeface="Arial" panose="020B0604020202020204" pitchFamily="34" charset="0"/>
              <a:buChar char="•"/>
            </a:pPr>
            <a:r>
              <a:rPr lang="en-US" sz="2000" b="0" dirty="0"/>
              <a:t>Require inclusive zoning</a:t>
            </a:r>
          </a:p>
          <a:p>
            <a:pPr marL="114300" indent="-342900">
              <a:buFont typeface="Arial" panose="020B0604020202020204" pitchFamily="34" charset="0"/>
              <a:buChar char="•"/>
            </a:pPr>
            <a:r>
              <a:rPr lang="en-US" sz="2000" b="0" dirty="0"/>
              <a:t>Offer assistance and incentives to local governments trying to improve zoning codes</a:t>
            </a:r>
          </a:p>
          <a:p>
            <a:pPr marL="114300" indent="-342900">
              <a:buFont typeface="Arial" panose="020B0604020202020204" pitchFamily="34" charset="0"/>
              <a:buChar char="•"/>
            </a:pPr>
            <a:r>
              <a:rPr lang="en-US" sz="2000" b="0" dirty="0"/>
              <a:t>State Affordable Housing Appeals Systems (SAHAS)</a:t>
            </a:r>
          </a:p>
          <a:p>
            <a:pPr marL="342900" lvl="1" indent="-342900">
              <a:buFont typeface="Arial" panose="020B0604020202020204" pitchFamily="34" charset="0"/>
              <a:buChar char="•"/>
            </a:pPr>
            <a:endParaRPr lang="en-US" sz="2000" b="0" dirty="0"/>
          </a:p>
        </p:txBody>
      </p:sp>
      <p:graphicFrame>
        <p:nvGraphicFramePr>
          <p:cNvPr id="7" name="Chart 6">
            <a:extLst>
              <a:ext uri="{FF2B5EF4-FFF2-40B4-BE49-F238E27FC236}">
                <a16:creationId xmlns:a16="http://schemas.microsoft.com/office/drawing/2014/main" id="{88FCEA7A-E80B-46A9-AF95-A62B28F81CC6}"/>
              </a:ext>
            </a:extLst>
          </p:cNvPr>
          <p:cNvGraphicFramePr/>
          <p:nvPr/>
        </p:nvGraphicFramePr>
        <p:xfrm>
          <a:off x="1100169" y="4023360"/>
          <a:ext cx="2580291" cy="28328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0513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897" y="4796324"/>
            <a:ext cx="7482205" cy="400110"/>
          </a:xfrm>
        </p:spPr>
        <p:txBody>
          <a:bodyPr/>
          <a:lstStyle/>
          <a:p>
            <a:r>
              <a:rPr lang="en-US" dirty="0"/>
              <a:t>Supporters</a:t>
            </a:r>
          </a:p>
        </p:txBody>
      </p:sp>
      <p:sp>
        <p:nvSpPr>
          <p:cNvPr id="59" name="Content Placeholder 58"/>
          <p:cNvSpPr>
            <a:spLocks noGrp="1"/>
          </p:cNvSpPr>
          <p:nvPr>
            <p:ph idx="1"/>
          </p:nvPr>
        </p:nvSpPr>
        <p:spPr>
          <a:xfrm>
            <a:off x="3880884" y="5516275"/>
            <a:ext cx="4508204" cy="1113125"/>
          </a:xfrm>
        </p:spPr>
        <p:txBody>
          <a:bodyPr/>
          <a:lstStyle/>
          <a:p>
            <a:r>
              <a:rPr lang="en-US" dirty="0"/>
              <a:t>The Network for Public Health Law is a national initiative of the Robert Wood Johnson Foundation.</a:t>
            </a:r>
          </a:p>
          <a:p>
            <a:endParaRPr lang="en-US" dirty="0"/>
          </a:p>
        </p:txBody>
      </p:sp>
      <p:pic>
        <p:nvPicPr>
          <p:cNvPr id="28" name="Picture 27" descr="RWJFLogo_v_cmyk_1c_2955_pos.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485901" y="5196434"/>
            <a:ext cx="2151764" cy="1295605"/>
          </a:xfrm>
          <a:prstGeom prst="rect">
            <a:avLst/>
          </a:prstGeom>
        </p:spPr>
      </p:pic>
      <p:sp>
        <p:nvSpPr>
          <p:cNvPr id="8" name="Slide Number Placeholder 5"/>
          <p:cNvSpPr>
            <a:spLocks noGrp="1"/>
          </p:cNvSpPr>
          <p:nvPr>
            <p:ph type="sldNum" sz="quarter" idx="4294967295"/>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38</a:t>
            </a:fld>
            <a:endParaRPr lang="en-US" dirty="0"/>
          </a:p>
        </p:txBody>
      </p:sp>
      <p:sp>
        <p:nvSpPr>
          <p:cNvPr id="3" name="TextBox 2">
            <a:extLst>
              <a:ext uri="{FF2B5EF4-FFF2-40B4-BE49-F238E27FC236}">
                <a16:creationId xmlns:a16="http://schemas.microsoft.com/office/drawing/2014/main" id="{3EED3C68-21F6-4924-B957-D9DE86F4F27D}"/>
              </a:ext>
            </a:extLst>
          </p:cNvPr>
          <p:cNvSpPr txBox="1"/>
          <p:nvPr/>
        </p:nvSpPr>
        <p:spPr>
          <a:xfrm>
            <a:off x="1931670" y="1920240"/>
            <a:ext cx="5955030" cy="1631216"/>
          </a:xfrm>
          <a:prstGeom prst="rect">
            <a:avLst/>
          </a:prstGeom>
          <a:noFill/>
        </p:spPr>
        <p:txBody>
          <a:bodyPr wrap="square" rtlCol="0">
            <a:spAutoFit/>
          </a:bodyPr>
          <a:lstStyle/>
          <a:p>
            <a:pPr algn="ctr"/>
            <a:r>
              <a:rPr lang="en-US" sz="4000" b="1" dirty="0">
                <a:solidFill>
                  <a:schemeClr val="bg2"/>
                </a:solidFill>
              </a:rPr>
              <a:t>Thank You!</a:t>
            </a:r>
          </a:p>
          <a:p>
            <a:pPr algn="ctr"/>
            <a:endParaRPr lang="en-US" sz="2000" b="1" dirty="0"/>
          </a:p>
          <a:p>
            <a:pPr algn="ctr"/>
            <a:r>
              <a:rPr lang="en-US" sz="2000" b="1" dirty="0"/>
              <a:t>Brianne Schell</a:t>
            </a:r>
          </a:p>
          <a:p>
            <a:pPr algn="ctr"/>
            <a:r>
              <a:rPr lang="en-US" sz="2000" b="1" dirty="0"/>
              <a:t>bschell@networkforphl.org</a:t>
            </a:r>
          </a:p>
        </p:txBody>
      </p:sp>
    </p:spTree>
    <p:extLst>
      <p:ext uri="{BB962C8B-B14F-4D97-AF65-F5344CB8AC3E}">
        <p14:creationId xmlns:p14="http://schemas.microsoft.com/office/powerpoint/2010/main" val="114431478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F34DB5-14DA-4D0D-9002-7F0F494244BE}"/>
              </a:ext>
            </a:extLst>
          </p:cNvPr>
          <p:cNvSpPr>
            <a:spLocks noGrp="1"/>
          </p:cNvSpPr>
          <p:nvPr>
            <p:ph type="title"/>
          </p:nvPr>
        </p:nvSpPr>
        <p:spPr>
          <a:xfrm>
            <a:off x="903777" y="1255517"/>
            <a:ext cx="5959602" cy="400110"/>
          </a:xfrm>
        </p:spPr>
        <p:txBody>
          <a:bodyPr/>
          <a:lstStyle/>
          <a:p>
            <a:r>
              <a:rPr lang="en-US" dirty="0"/>
              <a:t>Thank you for attending</a:t>
            </a:r>
          </a:p>
        </p:txBody>
      </p:sp>
      <p:sp>
        <p:nvSpPr>
          <p:cNvPr id="10" name="TextBox 9">
            <a:extLst>
              <a:ext uri="{FF2B5EF4-FFF2-40B4-BE49-F238E27FC236}">
                <a16:creationId xmlns:a16="http://schemas.microsoft.com/office/drawing/2014/main" id="{35C71F91-3A28-4DD9-A450-AB2805A8B324}"/>
              </a:ext>
            </a:extLst>
          </p:cNvPr>
          <p:cNvSpPr txBox="1"/>
          <p:nvPr/>
        </p:nvSpPr>
        <p:spPr>
          <a:xfrm>
            <a:off x="879573" y="1919085"/>
            <a:ext cx="4034218" cy="4955203"/>
          </a:xfrm>
          <a:prstGeom prst="rect">
            <a:avLst/>
          </a:prstGeom>
          <a:noFill/>
        </p:spPr>
        <p:txBody>
          <a:bodyPr wrap="square" rtlCol="0">
            <a:spAutoFit/>
          </a:bodyPr>
          <a:lstStyle/>
          <a:p>
            <a:endParaRPr lang="en-US" sz="2000" b="1" dirty="0">
              <a:solidFill>
                <a:schemeClr val="bg2"/>
              </a:solidFill>
            </a:endParaRPr>
          </a:p>
          <a:p>
            <a:endParaRPr lang="en-US" sz="2000" b="1" dirty="0">
              <a:solidFill>
                <a:schemeClr val="bg2"/>
              </a:solidFill>
            </a:endParaRPr>
          </a:p>
          <a:p>
            <a:endParaRPr lang="en-US" sz="2000" b="1" dirty="0">
              <a:solidFill>
                <a:schemeClr val="bg2"/>
              </a:solidFill>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endParaRPr lang="en-US" altLang="en-US" sz="2000" i="1" dirty="0">
              <a:solidFill>
                <a:srgbClr val="404040"/>
              </a:solidFill>
              <a:cs typeface="Arial" pitchFamily="34" charset="0"/>
            </a:endParaRPr>
          </a:p>
          <a:p>
            <a:pPr defTabSz="257175">
              <a:buClr>
                <a:srgbClr val="008877"/>
              </a:buClr>
              <a:defRPr/>
            </a:pPr>
            <a:r>
              <a:rPr lang="en-US" altLang="en-US" sz="1600" i="1" dirty="0">
                <a:solidFill>
                  <a:srgbClr val="404040"/>
                </a:solidFill>
                <a:cs typeface="Arial" pitchFamily="34" charset="0"/>
              </a:rPr>
              <a:t>You may qualify for CLE credit. All webinar attendees will receive an email from ASLME, an approved provider of continuing legal education credits, with information on applying for CLE credit for this webinar.</a:t>
            </a:r>
            <a:endParaRPr lang="en-US" altLang="en-US" sz="1600" b="1" dirty="0">
              <a:solidFill>
                <a:schemeClr val="bg2"/>
              </a:solidFill>
              <a:cs typeface="Arial" pitchFamily="34" charset="0"/>
            </a:endParaRPr>
          </a:p>
          <a:p>
            <a:pPr defTabSz="514350">
              <a:buClr>
                <a:srgbClr val="008877"/>
              </a:buClr>
              <a:defRPr/>
            </a:pPr>
            <a:endParaRPr lang="en-US" altLang="en-US" sz="2000" b="1" dirty="0">
              <a:solidFill>
                <a:srgbClr val="404040"/>
              </a:solidFill>
              <a:cs typeface="Arial" pitchFamily="34" charset="0"/>
            </a:endParaRPr>
          </a:p>
        </p:txBody>
      </p:sp>
      <p:sp>
        <p:nvSpPr>
          <p:cNvPr id="13" name="Slide Number Placeholder 4">
            <a:extLst>
              <a:ext uri="{FF2B5EF4-FFF2-40B4-BE49-F238E27FC236}">
                <a16:creationId xmlns:a16="http://schemas.microsoft.com/office/drawing/2014/main" id="{40A187BF-8386-482B-993A-00210649BA53}"/>
              </a:ext>
            </a:extLst>
          </p:cNvPr>
          <p:cNvSpPr txBox="1">
            <a:spLocks/>
          </p:cNvSpPr>
          <p:nvPr/>
        </p:nvSpPr>
        <p:spPr>
          <a:xfrm>
            <a:off x="96820" y="5746601"/>
            <a:ext cx="457200" cy="3429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z="750">
                <a:solidFill>
                  <a:schemeClr val="bg1"/>
                </a:solidFill>
              </a:rPr>
              <a:pPr/>
              <a:t>39</a:t>
            </a:fld>
            <a:endParaRPr lang="en-US" sz="750" dirty="0">
              <a:solidFill>
                <a:schemeClr val="bg1"/>
              </a:solidFill>
            </a:endParaRPr>
          </a:p>
        </p:txBody>
      </p:sp>
      <p:pic>
        <p:nvPicPr>
          <p:cNvPr id="7" name="Picture 6">
            <a:extLst>
              <a:ext uri="{FF2B5EF4-FFF2-40B4-BE49-F238E27FC236}">
                <a16:creationId xmlns:a16="http://schemas.microsoft.com/office/drawing/2014/main" id="{56D6CB13-1389-4047-BAE3-AA40DFF81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232" y="4318580"/>
            <a:ext cx="1478281" cy="457199"/>
          </a:xfrm>
          <a:prstGeom prst="rect">
            <a:avLst/>
          </a:prstGeom>
        </p:spPr>
      </p:pic>
      <p:sp>
        <p:nvSpPr>
          <p:cNvPr id="9" name="TextBox 8">
            <a:extLst>
              <a:ext uri="{FF2B5EF4-FFF2-40B4-BE49-F238E27FC236}">
                <a16:creationId xmlns:a16="http://schemas.microsoft.com/office/drawing/2014/main" id="{C502267C-E059-4B98-84AA-22DA235E2816}"/>
              </a:ext>
            </a:extLst>
          </p:cNvPr>
          <p:cNvSpPr txBox="1"/>
          <p:nvPr/>
        </p:nvSpPr>
        <p:spPr>
          <a:xfrm>
            <a:off x="879573" y="1861211"/>
            <a:ext cx="7831254" cy="1015663"/>
          </a:xfrm>
          <a:prstGeom prst="rect">
            <a:avLst/>
          </a:prstGeom>
          <a:noFill/>
        </p:spPr>
        <p:txBody>
          <a:bodyPr wrap="square" rtlCol="0">
            <a:spAutoFit/>
          </a:bodyPr>
          <a:lstStyle/>
          <a:p>
            <a:pPr defTabSz="257175">
              <a:buClr>
                <a:srgbClr val="008877"/>
              </a:buClr>
              <a:defRPr/>
            </a:pPr>
            <a:r>
              <a:rPr lang="en-US" altLang="en-US" sz="2000" b="1" dirty="0">
                <a:solidFill>
                  <a:srgbClr val="404040"/>
                </a:solidFill>
                <a:cs typeface="Arial" pitchFamily="34" charset="0"/>
              </a:rPr>
              <a:t>For information about future webinars, please visit </a:t>
            </a:r>
            <a:r>
              <a:rPr lang="en-US" altLang="en-US" sz="2000" b="1" dirty="0">
                <a:solidFill>
                  <a:schemeClr val="bg2"/>
                </a:solidFill>
                <a:cs typeface="Arial" pitchFamily="34" charset="0"/>
                <a:hlinkClick r:id="rId4">
                  <a:extLst>
                    <a:ext uri="{A12FA001-AC4F-418D-AE19-62706E023703}">
                      <ahyp:hlinkClr xmlns:ahyp="http://schemas.microsoft.com/office/drawing/2018/hyperlinkcolor" val="tx"/>
                    </a:ext>
                  </a:extLst>
                </a:hlinkClick>
              </a:rPr>
              <a:t>networkforphl.org/webinars</a:t>
            </a:r>
            <a:endParaRPr lang="en-US" altLang="en-US" sz="2000" b="1" dirty="0">
              <a:solidFill>
                <a:schemeClr val="bg2"/>
              </a:solidFill>
              <a:cs typeface="Arial" pitchFamily="34" charset="0"/>
            </a:endParaRPr>
          </a:p>
          <a:p>
            <a:pPr defTabSz="514350">
              <a:buClr>
                <a:srgbClr val="008877"/>
              </a:buClr>
              <a:defRPr/>
            </a:pPr>
            <a:endParaRPr lang="en-US" altLang="en-US" sz="2000" b="1" dirty="0">
              <a:solidFill>
                <a:srgbClr val="404040"/>
              </a:solidFill>
              <a:cs typeface="Arial" pitchFamily="34" charset="0"/>
            </a:endParaRPr>
          </a:p>
        </p:txBody>
      </p:sp>
    </p:spTree>
    <p:extLst>
      <p:ext uri="{BB962C8B-B14F-4D97-AF65-F5344CB8AC3E}">
        <p14:creationId xmlns:p14="http://schemas.microsoft.com/office/powerpoint/2010/main" val="420442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08" y="1617983"/>
            <a:ext cx="5959602" cy="384721"/>
          </a:xfrm>
        </p:spPr>
        <p:txBody>
          <a:bodyPr/>
          <a:lstStyle/>
          <a:p>
            <a:r>
              <a:rPr lang="en-US" sz="2500" dirty="0"/>
              <a:t>Presenter </a:t>
            </a:r>
          </a:p>
        </p:txBody>
      </p:sp>
      <p:sp>
        <p:nvSpPr>
          <p:cNvPr id="5" name="Slide Number Placeholder 4"/>
          <p:cNvSpPr>
            <a:spLocks noGrp="1"/>
          </p:cNvSpPr>
          <p:nvPr>
            <p:ph type="sldNum" sz="quarter" idx="12"/>
          </p:nvPr>
        </p:nvSpPr>
        <p:spPr/>
        <p:txBody>
          <a:bodyPr/>
          <a:lstStyle/>
          <a:p>
            <a:pPr defTabSz="342900">
              <a:defRPr/>
            </a:pPr>
            <a:fld id="{A4AE216E-30EE-794D-82EB-E7F5CCC91463}" type="slidenum">
              <a:rPr lang="en-US">
                <a:solidFill>
                  <a:srgbClr val="FEFEFE"/>
                </a:solidFill>
              </a:rPr>
              <a:pPr defTabSz="342900">
                <a:defRPr/>
              </a:pPr>
              <a:t>4</a:t>
            </a:fld>
            <a:endParaRPr lang="en-US">
              <a:solidFill>
                <a:srgbClr val="FEFEFE"/>
              </a:solidFill>
            </a:endParaRPr>
          </a:p>
        </p:txBody>
      </p:sp>
      <p:sp>
        <p:nvSpPr>
          <p:cNvPr id="6" name="Rectangle 5"/>
          <p:cNvSpPr/>
          <p:nvPr/>
        </p:nvSpPr>
        <p:spPr>
          <a:xfrm>
            <a:off x="2765123" y="2328102"/>
            <a:ext cx="5046966" cy="1631216"/>
          </a:xfrm>
          <a:prstGeom prst="rect">
            <a:avLst/>
          </a:prstGeom>
        </p:spPr>
        <p:txBody>
          <a:bodyPr wrap="square">
            <a:spAutoFit/>
          </a:bodyPr>
          <a:lstStyle/>
          <a:p>
            <a:pPr>
              <a:spcAft>
                <a:spcPts val="750"/>
              </a:spcAft>
            </a:pPr>
            <a:r>
              <a:rPr lang="en-US" sz="2500" b="1" dirty="0">
                <a:solidFill>
                  <a:srgbClr val="008877"/>
                </a:solidFill>
                <a:latin typeface="+mj-lt"/>
              </a:rPr>
              <a:t>Maria Lopez-</a:t>
            </a:r>
            <a:r>
              <a:rPr lang="en-US" sz="2500" b="1" dirty="0" err="1">
                <a:solidFill>
                  <a:srgbClr val="008877"/>
                </a:solidFill>
                <a:latin typeface="+mj-lt"/>
              </a:rPr>
              <a:t>Nuñez</a:t>
            </a:r>
            <a:r>
              <a:rPr lang="en-US" sz="2500" dirty="0">
                <a:solidFill>
                  <a:srgbClr val="404040"/>
                </a:solidFill>
                <a:latin typeface="+mj-lt"/>
              </a:rPr>
              <a:t>, Deputy Director, Organizing and Advocacy, Ironbound Community Corporation</a:t>
            </a:r>
          </a:p>
        </p:txBody>
      </p:sp>
      <p:pic>
        <p:nvPicPr>
          <p:cNvPr id="7" name="Picture 6">
            <a:extLst>
              <a:ext uri="{FF2B5EF4-FFF2-40B4-BE49-F238E27FC236}">
                <a16:creationId xmlns:a16="http://schemas.microsoft.com/office/drawing/2014/main" id="{3FA9035D-CC66-4C13-9683-DFFD88661372}"/>
              </a:ext>
            </a:extLst>
          </p:cNvPr>
          <p:cNvPicPr>
            <a:picLocks noChangeAspect="1"/>
          </p:cNvPicPr>
          <p:nvPr/>
        </p:nvPicPr>
        <p:blipFill>
          <a:blip r:embed="rId3"/>
          <a:srcRect t="4648" b="4648"/>
          <a:stretch/>
        </p:blipFill>
        <p:spPr>
          <a:xfrm>
            <a:off x="1173208" y="2450969"/>
            <a:ext cx="1362602" cy="164789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157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208" y="1617983"/>
            <a:ext cx="5959602" cy="384721"/>
          </a:xfrm>
        </p:spPr>
        <p:txBody>
          <a:bodyPr/>
          <a:lstStyle/>
          <a:p>
            <a:r>
              <a:rPr lang="en-US" sz="2500" dirty="0"/>
              <a:t>Presenter </a:t>
            </a:r>
          </a:p>
        </p:txBody>
      </p:sp>
      <p:sp>
        <p:nvSpPr>
          <p:cNvPr id="5" name="Slide Number Placeholder 4"/>
          <p:cNvSpPr>
            <a:spLocks noGrp="1"/>
          </p:cNvSpPr>
          <p:nvPr>
            <p:ph type="sldNum" sz="quarter" idx="12"/>
          </p:nvPr>
        </p:nvSpPr>
        <p:spPr/>
        <p:txBody>
          <a:bodyPr/>
          <a:lstStyle/>
          <a:p>
            <a:pPr defTabSz="342900">
              <a:defRPr/>
            </a:pPr>
            <a:fld id="{A4AE216E-30EE-794D-82EB-E7F5CCC91463}" type="slidenum">
              <a:rPr lang="en-US">
                <a:solidFill>
                  <a:srgbClr val="FEFEFE"/>
                </a:solidFill>
              </a:rPr>
              <a:pPr defTabSz="342900">
                <a:defRPr/>
              </a:pPr>
              <a:t>5</a:t>
            </a:fld>
            <a:endParaRPr lang="en-US">
              <a:solidFill>
                <a:srgbClr val="FEFEFE"/>
              </a:solidFill>
            </a:endParaRPr>
          </a:p>
        </p:txBody>
      </p:sp>
      <p:sp>
        <p:nvSpPr>
          <p:cNvPr id="6" name="Rectangle 5"/>
          <p:cNvSpPr/>
          <p:nvPr/>
        </p:nvSpPr>
        <p:spPr>
          <a:xfrm>
            <a:off x="2765123" y="2328102"/>
            <a:ext cx="5046966" cy="1631216"/>
          </a:xfrm>
          <a:prstGeom prst="rect">
            <a:avLst/>
          </a:prstGeom>
        </p:spPr>
        <p:txBody>
          <a:bodyPr wrap="square">
            <a:spAutoFit/>
          </a:bodyPr>
          <a:lstStyle/>
          <a:p>
            <a:pPr>
              <a:spcAft>
                <a:spcPts val="750"/>
              </a:spcAft>
            </a:pPr>
            <a:r>
              <a:rPr lang="en-US" sz="2500" b="1" dirty="0">
                <a:solidFill>
                  <a:srgbClr val="008877"/>
                </a:solidFill>
                <a:latin typeface="+mj-lt"/>
              </a:rPr>
              <a:t>Brianne Schell</a:t>
            </a:r>
            <a:r>
              <a:rPr lang="en-US" sz="2500" dirty="0">
                <a:solidFill>
                  <a:srgbClr val="404040"/>
                </a:solidFill>
                <a:latin typeface="+mj-lt"/>
              </a:rPr>
              <a:t>, J.D., Staff Attorney, The Network for Public Health Law – Eastern Region Office</a:t>
            </a:r>
          </a:p>
        </p:txBody>
      </p:sp>
      <p:pic>
        <p:nvPicPr>
          <p:cNvPr id="7" name="Picture 6">
            <a:extLst>
              <a:ext uri="{FF2B5EF4-FFF2-40B4-BE49-F238E27FC236}">
                <a16:creationId xmlns:a16="http://schemas.microsoft.com/office/drawing/2014/main" id="{3FA9035D-CC66-4C13-9683-DFFD88661372}"/>
              </a:ext>
            </a:extLst>
          </p:cNvPr>
          <p:cNvPicPr>
            <a:picLocks noChangeAspect="1"/>
          </p:cNvPicPr>
          <p:nvPr/>
        </p:nvPicPr>
        <p:blipFill>
          <a:blip r:embed="rId3"/>
          <a:srcRect l="8656" r="8656"/>
          <a:stretch/>
        </p:blipFill>
        <p:spPr>
          <a:xfrm>
            <a:off x="1173208" y="2450969"/>
            <a:ext cx="1362602" cy="164789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638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24B1-9B19-4A2C-B412-BDE89FC8EE34}"/>
              </a:ext>
            </a:extLst>
          </p:cNvPr>
          <p:cNvSpPr>
            <a:spLocks noGrp="1"/>
          </p:cNvSpPr>
          <p:nvPr>
            <p:ph type="title"/>
          </p:nvPr>
        </p:nvSpPr>
        <p:spPr/>
        <p:txBody>
          <a:bodyPr/>
          <a:lstStyle/>
          <a:p>
            <a:pPr algn="ctr"/>
            <a:r>
              <a:rPr lang="en-US" sz="2700" cap="none">
                <a:ea typeface="ＭＳ Ｐゴシック"/>
              </a:rPr>
              <a:t>Reinforcing Cycles:</a:t>
            </a:r>
            <a:br>
              <a:rPr lang="en-US" sz="2700" cap="none">
                <a:ea typeface="ＭＳ Ｐゴシック"/>
              </a:rPr>
            </a:br>
            <a:r>
              <a:rPr lang="en-US" sz="2700" cap="none">
                <a:ea typeface="ＭＳ Ｐゴシック"/>
              </a:rPr>
              <a:t>Housing Affordability, Climate Change, </a:t>
            </a:r>
            <a:br>
              <a:rPr lang="en-US" sz="2700" cap="none">
                <a:ea typeface="ＭＳ Ｐゴシック"/>
              </a:rPr>
            </a:br>
            <a:r>
              <a:rPr lang="en-US" sz="2700" cap="none">
                <a:ea typeface="ＭＳ Ｐゴシック"/>
              </a:rPr>
              <a:t>Health, and Racial Justice</a:t>
            </a:r>
            <a:endParaRPr lang="en-US" sz="2700" cap="none"/>
          </a:p>
        </p:txBody>
      </p:sp>
      <p:pic>
        <p:nvPicPr>
          <p:cNvPr id="5" name="Picture 4" descr="A group of people standing in a garden&#10;&#10;Description automatically generated with medium confidence">
            <a:extLst>
              <a:ext uri="{FF2B5EF4-FFF2-40B4-BE49-F238E27FC236}">
                <a16:creationId xmlns:a16="http://schemas.microsoft.com/office/drawing/2014/main" id="{C4486AAB-E525-41E1-A2F9-2635819F1379}"/>
              </a:ext>
            </a:extLst>
          </p:cNvPr>
          <p:cNvPicPr>
            <a:picLocks noChangeAspect="1"/>
          </p:cNvPicPr>
          <p:nvPr/>
        </p:nvPicPr>
        <p:blipFill rotWithShape="1">
          <a:blip r:embed="rId3">
            <a:extLst>
              <a:ext uri="{28A0092B-C50C-407E-A947-70E740481C1C}">
                <a14:useLocalDpi xmlns:a14="http://schemas.microsoft.com/office/drawing/2010/main" val="0"/>
              </a:ext>
            </a:extLst>
          </a:blip>
          <a:srcRect t="1492" r="369" b="2612"/>
          <a:stretch/>
        </p:blipFill>
        <p:spPr>
          <a:xfrm>
            <a:off x="251728" y="1032361"/>
            <a:ext cx="4684064" cy="3031682"/>
          </a:xfrm>
          <a:prstGeom prst="rect">
            <a:avLst/>
          </a:prstGeom>
        </p:spPr>
      </p:pic>
      <p:sp>
        <p:nvSpPr>
          <p:cNvPr id="7" name="Text Placeholder 6">
            <a:extLst>
              <a:ext uri="{FF2B5EF4-FFF2-40B4-BE49-F238E27FC236}">
                <a16:creationId xmlns:a16="http://schemas.microsoft.com/office/drawing/2014/main" id="{480D61F8-1408-47A8-96DC-D14C1121FF56}"/>
              </a:ext>
            </a:extLst>
          </p:cNvPr>
          <p:cNvSpPr>
            <a:spLocks noGrp="1"/>
          </p:cNvSpPr>
          <p:nvPr>
            <p:ph type="body" idx="1"/>
          </p:nvPr>
        </p:nvSpPr>
        <p:spPr>
          <a:xfrm flipV="1">
            <a:off x="722313" y="7370373"/>
            <a:ext cx="7772400" cy="158039"/>
          </a:xfrm>
        </p:spPr>
        <p:txBody>
          <a:bodyPr/>
          <a:lstStyle/>
          <a:p>
            <a:endParaRPr lang="en-US"/>
          </a:p>
        </p:txBody>
      </p:sp>
      <p:sp>
        <p:nvSpPr>
          <p:cNvPr id="8" name="TextBox 7">
            <a:extLst>
              <a:ext uri="{FF2B5EF4-FFF2-40B4-BE49-F238E27FC236}">
                <a16:creationId xmlns:a16="http://schemas.microsoft.com/office/drawing/2014/main" id="{3145AD87-3D61-4D30-9F62-62008D399162}"/>
              </a:ext>
            </a:extLst>
          </p:cNvPr>
          <p:cNvSpPr txBox="1"/>
          <p:nvPr/>
        </p:nvSpPr>
        <p:spPr>
          <a:xfrm rot="1740000">
            <a:off x="3757613" y="7779679"/>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a:t>Click o add text</a:t>
            </a:r>
          </a:p>
        </p:txBody>
      </p:sp>
      <p:pic>
        <p:nvPicPr>
          <p:cNvPr id="9" name="Picture 9" descr="Logo, company name&#10;&#10;Description automatically generated">
            <a:extLst>
              <a:ext uri="{FF2B5EF4-FFF2-40B4-BE49-F238E27FC236}">
                <a16:creationId xmlns:a16="http://schemas.microsoft.com/office/drawing/2014/main" id="{C4F3F686-DA3F-4F21-9256-087B2D5B8296}"/>
              </a:ext>
            </a:extLst>
          </p:cNvPr>
          <p:cNvPicPr>
            <a:picLocks noChangeAspect="1"/>
          </p:cNvPicPr>
          <p:nvPr/>
        </p:nvPicPr>
        <p:blipFill>
          <a:blip r:embed="rId4"/>
          <a:stretch>
            <a:fillRect/>
          </a:stretch>
        </p:blipFill>
        <p:spPr>
          <a:xfrm>
            <a:off x="5096055" y="853191"/>
            <a:ext cx="3847380" cy="3221458"/>
          </a:xfrm>
          <a:prstGeom prst="rect">
            <a:avLst/>
          </a:prstGeom>
        </p:spPr>
      </p:pic>
    </p:spTree>
    <p:extLst>
      <p:ext uri="{BB962C8B-B14F-4D97-AF65-F5344CB8AC3E}">
        <p14:creationId xmlns:p14="http://schemas.microsoft.com/office/powerpoint/2010/main" val="1812361664"/>
      </p:ext>
    </p:extLst>
  </p:cSld>
  <p:clrMapOvr>
    <a:masterClrMapping/>
  </p:clrMapOvr>
  <mc:AlternateContent xmlns:mc="http://schemas.openxmlformats.org/markup-compatibility/2006">
    <mc:Choice xmlns:p14="http://schemas.microsoft.com/office/powerpoint/2010/main" Requires="p14">
      <p:transition spd="slow" p14:dur="2000" advTm="46375"/>
    </mc:Choice>
    <mc:Fallback>
      <p:transition spd="slow" advTm="463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B314-8E1D-FE44-D191-58319F962F72}"/>
              </a:ext>
            </a:extLst>
          </p:cNvPr>
          <p:cNvSpPr>
            <a:spLocks noGrp="1"/>
          </p:cNvSpPr>
          <p:nvPr>
            <p:ph type="title"/>
          </p:nvPr>
        </p:nvSpPr>
        <p:spPr>
          <a:xfrm>
            <a:off x="457200" y="1063229"/>
            <a:ext cx="8229600" cy="857250"/>
          </a:xfrm>
        </p:spPr>
        <p:txBody>
          <a:bodyPr wrap="square" anchor="ctr">
            <a:normAutofit/>
          </a:bodyPr>
          <a:lstStyle/>
          <a:p>
            <a:pPr>
              <a:lnSpc>
                <a:spcPct val="90000"/>
              </a:lnSpc>
            </a:pPr>
            <a:r>
              <a:rPr lang="en-US" sz="2775">
                <a:ea typeface="ＭＳ Ｐゴシック"/>
              </a:rPr>
              <a:t> Vicious Cycles:  </a:t>
            </a:r>
            <a:br>
              <a:rPr lang="en-US" sz="2775"/>
            </a:br>
            <a:r>
              <a:rPr lang="en-US" sz="2775">
                <a:ea typeface="ＭＳ Ｐゴシック"/>
              </a:rPr>
              <a:t>Climate Health and Affordability</a:t>
            </a:r>
          </a:p>
        </p:txBody>
      </p:sp>
      <p:sp>
        <p:nvSpPr>
          <p:cNvPr id="4" name="Content Placeholder 3">
            <a:extLst>
              <a:ext uri="{FF2B5EF4-FFF2-40B4-BE49-F238E27FC236}">
                <a16:creationId xmlns:a16="http://schemas.microsoft.com/office/drawing/2014/main" id="{3A4AEBFC-0D2A-3F5D-8D75-743D927D25CC}"/>
              </a:ext>
            </a:extLst>
          </p:cNvPr>
          <p:cNvSpPr>
            <a:spLocks noGrp="1"/>
          </p:cNvSpPr>
          <p:nvPr>
            <p:ph sz="half" idx="1"/>
          </p:nvPr>
        </p:nvSpPr>
        <p:spPr>
          <a:xfrm>
            <a:off x="457200" y="2057401"/>
            <a:ext cx="4038600" cy="3394472"/>
          </a:xfrm>
        </p:spPr>
        <p:txBody>
          <a:bodyPr wrap="square" anchor="t">
            <a:normAutofit/>
          </a:bodyPr>
          <a:lstStyle/>
          <a:p>
            <a:endParaRPr lang="en-US"/>
          </a:p>
          <a:p>
            <a:endParaRPr lang="en-US"/>
          </a:p>
        </p:txBody>
      </p:sp>
      <p:graphicFrame>
        <p:nvGraphicFramePr>
          <p:cNvPr id="591" name="Diagram 591">
            <a:extLst>
              <a:ext uri="{FF2B5EF4-FFF2-40B4-BE49-F238E27FC236}">
                <a16:creationId xmlns:a16="http://schemas.microsoft.com/office/drawing/2014/main" id="{46876B0B-53E8-EAA7-400E-7F886B1FE713}"/>
              </a:ext>
            </a:extLst>
          </p:cNvPr>
          <p:cNvGraphicFramePr>
            <a:graphicFrameLocks noGrp="1"/>
          </p:cNvGraphicFramePr>
          <p:nvPr>
            <p:ph sz="half" idx="2"/>
          </p:nvPr>
        </p:nvGraphicFramePr>
        <p:xfrm>
          <a:off x="4755356" y="2057401"/>
          <a:ext cx="4038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97" name="Picture 2097" descr="Woman hugging her sons">
            <a:extLst>
              <a:ext uri="{FF2B5EF4-FFF2-40B4-BE49-F238E27FC236}">
                <a16:creationId xmlns:a16="http://schemas.microsoft.com/office/drawing/2014/main" id="{61AF9023-1B1A-7212-0FD1-5F44B10CD4D3}"/>
              </a:ext>
            </a:extLst>
          </p:cNvPr>
          <p:cNvPicPr>
            <a:picLocks noChangeAspect="1"/>
          </p:cNvPicPr>
          <p:nvPr/>
        </p:nvPicPr>
        <p:blipFill>
          <a:blip r:embed="rId7"/>
          <a:stretch>
            <a:fillRect/>
          </a:stretch>
        </p:blipFill>
        <p:spPr>
          <a:xfrm>
            <a:off x="248247" y="2189559"/>
            <a:ext cx="4289821" cy="3398639"/>
          </a:xfrm>
          <a:prstGeom prst="rect">
            <a:avLst/>
          </a:prstGeom>
        </p:spPr>
      </p:pic>
    </p:spTree>
    <p:extLst>
      <p:ext uri="{BB962C8B-B14F-4D97-AF65-F5344CB8AC3E}">
        <p14:creationId xmlns:p14="http://schemas.microsoft.com/office/powerpoint/2010/main" val="3781867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FA90-59BA-317F-2328-39387D606A87}"/>
              </a:ext>
            </a:extLst>
          </p:cNvPr>
          <p:cNvSpPr>
            <a:spLocks noGrp="1"/>
          </p:cNvSpPr>
          <p:nvPr>
            <p:ph type="title"/>
          </p:nvPr>
        </p:nvSpPr>
        <p:spPr/>
        <p:txBody>
          <a:bodyPr/>
          <a:lstStyle/>
          <a:p>
            <a:r>
              <a:rPr lang="en-US">
                <a:ea typeface="ＭＳ Ｐゴシック"/>
              </a:rPr>
              <a:t>Two Intervention Points</a:t>
            </a:r>
            <a:endParaRPr lang="en-US"/>
          </a:p>
        </p:txBody>
      </p:sp>
      <p:graphicFrame>
        <p:nvGraphicFramePr>
          <p:cNvPr id="33" name="Diagram 33">
            <a:extLst>
              <a:ext uri="{FF2B5EF4-FFF2-40B4-BE49-F238E27FC236}">
                <a16:creationId xmlns:a16="http://schemas.microsoft.com/office/drawing/2014/main" id="{76699FFD-7337-518B-44F0-7EEEB372CBD4}"/>
              </a:ext>
            </a:extLst>
          </p:cNvPr>
          <p:cNvGraphicFramePr>
            <a:graphicFrameLocks noGrp="1"/>
          </p:cNvGraphicFramePr>
          <p:nvPr>
            <p:ph sz="half" idx="2"/>
          </p:nvPr>
        </p:nvGraphicFramePr>
        <p:xfrm>
          <a:off x="4835723" y="2084190"/>
          <a:ext cx="4038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591">
            <a:extLst>
              <a:ext uri="{FF2B5EF4-FFF2-40B4-BE49-F238E27FC236}">
                <a16:creationId xmlns:a16="http://schemas.microsoft.com/office/drawing/2014/main" id="{33CE0347-ACD6-22BD-7D61-DBCA66A36E86}"/>
              </a:ext>
            </a:extLst>
          </p:cNvPr>
          <p:cNvGraphicFramePr>
            <a:graphicFrameLocks/>
          </p:cNvGraphicFramePr>
          <p:nvPr/>
        </p:nvGraphicFramePr>
        <p:xfrm>
          <a:off x="353021" y="2048471"/>
          <a:ext cx="4038600" cy="3394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381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64D4-8143-4579-A349-3C0D6477A4C2}"/>
              </a:ext>
            </a:extLst>
          </p:cNvPr>
          <p:cNvSpPr>
            <a:spLocks noGrp="1"/>
          </p:cNvSpPr>
          <p:nvPr>
            <p:ph type="title"/>
          </p:nvPr>
        </p:nvSpPr>
        <p:spPr/>
        <p:txBody>
          <a:bodyPr>
            <a:normAutofit fontScale="90000"/>
          </a:bodyPr>
          <a:lstStyle/>
          <a:p>
            <a:r>
              <a:rPr lang="en-US">
                <a:ea typeface="ＭＳ Ｐゴシック"/>
              </a:rPr>
              <a:t>What This Looks Like For One Community:</a:t>
            </a:r>
            <a:br>
              <a:rPr lang="en-US">
                <a:ea typeface="ＭＳ Ｐゴシック"/>
              </a:rPr>
            </a:br>
            <a:r>
              <a:rPr lang="en-US">
                <a:ea typeface="ＭＳ Ｐゴシック"/>
              </a:rPr>
              <a:t>Urgent Moment for the Black Bay Area</a:t>
            </a:r>
          </a:p>
        </p:txBody>
      </p:sp>
      <p:sp>
        <p:nvSpPr>
          <p:cNvPr id="4" name="Text Placeholder 3">
            <a:extLst>
              <a:ext uri="{FF2B5EF4-FFF2-40B4-BE49-F238E27FC236}">
                <a16:creationId xmlns:a16="http://schemas.microsoft.com/office/drawing/2014/main" id="{D6993F9C-51B9-32EF-C401-447D9028C1BD}"/>
              </a:ext>
            </a:extLst>
          </p:cNvPr>
          <p:cNvSpPr>
            <a:spLocks noGrp="1"/>
          </p:cNvSpPr>
          <p:nvPr>
            <p:ph type="body" idx="1"/>
          </p:nvPr>
        </p:nvSpPr>
        <p:spPr/>
        <p:txBody>
          <a:bodyPr/>
          <a:lstStyle/>
          <a:p>
            <a:r>
              <a:rPr lang="en-US">
                <a:ea typeface="Calibri"/>
                <a:cs typeface="Calibri"/>
              </a:rPr>
              <a:t>Black Displacement FROM</a:t>
            </a:r>
          </a:p>
        </p:txBody>
      </p:sp>
      <p:sp>
        <p:nvSpPr>
          <p:cNvPr id="3" name="Content Placeholder 2">
            <a:extLst>
              <a:ext uri="{FF2B5EF4-FFF2-40B4-BE49-F238E27FC236}">
                <a16:creationId xmlns:a16="http://schemas.microsoft.com/office/drawing/2014/main" id="{CF568E08-F5B8-4D99-B46E-E167FBBC15CC}"/>
              </a:ext>
            </a:extLst>
          </p:cNvPr>
          <p:cNvSpPr>
            <a:spLocks noGrp="1"/>
          </p:cNvSpPr>
          <p:nvPr>
            <p:ph sz="half" idx="2"/>
          </p:nvPr>
        </p:nvSpPr>
        <p:spPr/>
        <p:txBody>
          <a:bodyPr/>
          <a:lstStyle/>
          <a:p>
            <a:pPr>
              <a:buFont typeface="Courier New" charset="0"/>
              <a:buChar char="o"/>
            </a:pPr>
            <a:r>
              <a:rPr lang="en-US" sz="2400">
                <a:ea typeface="Calibri"/>
                <a:cs typeface="Times New Roman"/>
              </a:rPr>
              <a:t>San Francisco (-43%, 33,325 people)</a:t>
            </a:r>
            <a:endParaRPr lang="en-US" sz="2400">
              <a:cs typeface="Times New Roman"/>
            </a:endParaRPr>
          </a:p>
          <a:p>
            <a:pPr>
              <a:buFont typeface="Courier New" charset="0"/>
              <a:buChar char="o"/>
            </a:pPr>
            <a:r>
              <a:rPr lang="en-US" sz="2400">
                <a:ea typeface="Calibri"/>
                <a:cs typeface="Times New Roman"/>
              </a:rPr>
              <a:t>Oakland (-40%, 63,587 people)</a:t>
            </a:r>
            <a:endParaRPr lang="en-US" sz="2400">
              <a:cs typeface="Times New Roman"/>
            </a:endParaRPr>
          </a:p>
          <a:p>
            <a:pPr>
              <a:buFont typeface="Courier New" charset="0"/>
              <a:buChar char="o"/>
            </a:pPr>
            <a:r>
              <a:rPr lang="en-US" sz="2400">
                <a:ea typeface="Calibri"/>
                <a:cs typeface="Times New Roman"/>
              </a:rPr>
              <a:t>Berkeley (-49%, 9,254 people)</a:t>
            </a:r>
            <a:endParaRPr lang="en-US" sz="2400">
              <a:cs typeface="Times New Roman"/>
            </a:endParaRPr>
          </a:p>
          <a:p>
            <a:pPr>
              <a:buFont typeface="Courier New" charset="0"/>
              <a:buChar char="o"/>
            </a:pPr>
            <a:r>
              <a:rPr lang="en-US" sz="2400">
                <a:ea typeface="Calibri"/>
                <a:cs typeface="Times New Roman"/>
              </a:rPr>
              <a:t>East Palo Alto (-66%, 6,483 people)</a:t>
            </a:r>
            <a:endParaRPr lang="en-US" sz="2400">
              <a:cs typeface="Times New Roman"/>
            </a:endParaRPr>
          </a:p>
          <a:p>
            <a:pPr lvl="1"/>
            <a:endParaRPr lang="en-US" sz="1050">
              <a:ea typeface="Calibri"/>
              <a:cs typeface="Times New Roman"/>
            </a:endParaRPr>
          </a:p>
          <a:p>
            <a:endParaRPr lang="en-US">
              <a:ea typeface="ＭＳ Ｐゴシック"/>
              <a:cs typeface="Calibri"/>
            </a:endParaRPr>
          </a:p>
        </p:txBody>
      </p:sp>
      <p:sp>
        <p:nvSpPr>
          <p:cNvPr id="7" name="Text Placeholder 6">
            <a:extLst>
              <a:ext uri="{FF2B5EF4-FFF2-40B4-BE49-F238E27FC236}">
                <a16:creationId xmlns:a16="http://schemas.microsoft.com/office/drawing/2014/main" id="{576E5928-65A1-E5D3-F0D7-9753EF0C4426}"/>
              </a:ext>
            </a:extLst>
          </p:cNvPr>
          <p:cNvSpPr>
            <a:spLocks noGrp="1"/>
          </p:cNvSpPr>
          <p:nvPr>
            <p:ph type="body" sz="quarter" idx="3"/>
          </p:nvPr>
        </p:nvSpPr>
        <p:spPr/>
        <p:txBody>
          <a:bodyPr/>
          <a:lstStyle/>
          <a:p>
            <a:r>
              <a:rPr lang="en-US">
                <a:ea typeface="ＭＳ Ｐゴシック"/>
              </a:rPr>
              <a:t>Black Displacement TO</a:t>
            </a:r>
            <a:endParaRPr lang="en-US"/>
          </a:p>
        </p:txBody>
      </p:sp>
      <p:sp>
        <p:nvSpPr>
          <p:cNvPr id="8" name="Content Placeholder 7">
            <a:extLst>
              <a:ext uri="{FF2B5EF4-FFF2-40B4-BE49-F238E27FC236}">
                <a16:creationId xmlns:a16="http://schemas.microsoft.com/office/drawing/2014/main" id="{0004E9EE-A628-C8E1-D838-170DF0516D69}"/>
              </a:ext>
            </a:extLst>
          </p:cNvPr>
          <p:cNvSpPr>
            <a:spLocks noGrp="1"/>
          </p:cNvSpPr>
          <p:nvPr>
            <p:ph sz="quarter" idx="4"/>
          </p:nvPr>
        </p:nvSpPr>
        <p:spPr>
          <a:xfrm>
            <a:off x="4645027" y="2488406"/>
            <a:ext cx="4164755" cy="3151554"/>
          </a:xfrm>
        </p:spPr>
        <p:txBody>
          <a:bodyPr/>
          <a:lstStyle/>
          <a:p>
            <a:pPr marL="600075" lvl="1" indent="-257175">
              <a:buFont typeface="Courier New" charset="0"/>
              <a:buChar char="o"/>
            </a:pPr>
            <a:r>
              <a:rPr lang="en-US" sz="2100">
                <a:ea typeface="Calibri"/>
                <a:cs typeface="Calibri"/>
              </a:rPr>
              <a:t>Brentwood (+6,271%, 4,014 population size)</a:t>
            </a:r>
            <a:endParaRPr lang="en-US" sz="2100">
              <a:cs typeface="Calibri"/>
            </a:endParaRPr>
          </a:p>
          <a:p>
            <a:pPr marL="600075" lvl="1" indent="-257175">
              <a:buFont typeface="Courier New" charset="0"/>
              <a:buChar char="o"/>
            </a:pPr>
            <a:r>
              <a:rPr lang="en-US" sz="2100">
                <a:ea typeface="Calibri"/>
                <a:cs typeface="Calibri"/>
              </a:rPr>
              <a:t>Antioch (+1,196%, 21,973 population size),</a:t>
            </a:r>
          </a:p>
          <a:p>
            <a:pPr marL="600075" lvl="1" indent="-257175">
              <a:buFont typeface="Courier New" charset="0"/>
              <a:buChar char="o"/>
            </a:pPr>
            <a:r>
              <a:rPr lang="en-US" sz="2100">
                <a:ea typeface="Calibri"/>
                <a:cs typeface="Calibri"/>
              </a:rPr>
              <a:t>Elk Grove (+5,119%, 18,317 people)</a:t>
            </a:r>
          </a:p>
          <a:p>
            <a:pPr marL="600075" lvl="1" indent="-257175">
              <a:buFont typeface="Courier New" charset="0"/>
              <a:buChar char="o"/>
            </a:pPr>
            <a:r>
              <a:rPr lang="en-US" sz="2100">
                <a:ea typeface="Calibri"/>
                <a:cs typeface="Calibri"/>
              </a:rPr>
              <a:t> Stockton (+79%, 35,066 population size)</a:t>
            </a:r>
            <a:endParaRPr lang="en-US" sz="2100">
              <a:ea typeface="+mn-lt"/>
              <a:cs typeface="+mn-lt"/>
            </a:endParaRPr>
          </a:p>
          <a:p>
            <a:endParaRPr lang="en-US"/>
          </a:p>
        </p:txBody>
      </p:sp>
      <p:sp>
        <p:nvSpPr>
          <p:cNvPr id="5" name="TextBox 4">
            <a:extLst>
              <a:ext uri="{FF2B5EF4-FFF2-40B4-BE49-F238E27FC236}">
                <a16:creationId xmlns:a16="http://schemas.microsoft.com/office/drawing/2014/main" id="{D6E43610-CD4E-464D-9560-BCB57D01F379}"/>
              </a:ext>
            </a:extLst>
          </p:cNvPr>
          <p:cNvSpPr txBox="1"/>
          <p:nvPr/>
        </p:nvSpPr>
        <p:spPr>
          <a:xfrm>
            <a:off x="12147475" y="179038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a:t>Click to add text</a:t>
            </a:r>
          </a:p>
        </p:txBody>
      </p:sp>
      <p:sp>
        <p:nvSpPr>
          <p:cNvPr id="6" name="TextBox 5">
            <a:extLst>
              <a:ext uri="{FF2B5EF4-FFF2-40B4-BE49-F238E27FC236}">
                <a16:creationId xmlns:a16="http://schemas.microsoft.com/office/drawing/2014/main" id="{38DD32CF-47DC-43A8-B102-E675EC77CA92}"/>
              </a:ext>
            </a:extLst>
          </p:cNvPr>
          <p:cNvSpPr txBox="1"/>
          <p:nvPr/>
        </p:nvSpPr>
        <p:spPr>
          <a:xfrm>
            <a:off x="10227424" y="160640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a:t>Click to add </a:t>
            </a:r>
            <a:r>
              <a:rPr lang="en-US" sz="1350" err="1"/>
              <a:t>ext</a:t>
            </a:r>
          </a:p>
        </p:txBody>
      </p:sp>
    </p:spTree>
    <p:extLst>
      <p:ext uri="{BB962C8B-B14F-4D97-AF65-F5344CB8AC3E}">
        <p14:creationId xmlns:p14="http://schemas.microsoft.com/office/powerpoint/2010/main" val="855424166"/>
      </p:ext>
    </p:extLst>
  </p:cSld>
  <p:clrMapOvr>
    <a:masterClrMapping/>
  </p:clrMapOvr>
  <mc:AlternateContent xmlns:mc="http://schemas.openxmlformats.org/markup-compatibility/2006">
    <mc:Choice xmlns:p14="http://schemas.microsoft.com/office/powerpoint/2010/main" Requires="p14">
      <p:transition spd="slow" p14:dur="2000" advTm="111838"/>
    </mc:Choice>
    <mc:Fallback>
      <p:transition spd="slow" advTm="111838"/>
    </mc:Fallback>
  </mc:AlternateContent>
</p:sld>
</file>

<file path=ppt/theme/theme1.xml><?xml version="1.0" encoding="utf-8"?>
<a:theme xmlns:a="http://schemas.openxmlformats.org/drawingml/2006/main" name="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ARHII_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 Deck Template" id="{154B0936-71FB-4720-9195-EB1DC8A77DEF}" vid="{E7C0A9EC-FB13-476A-874E-07683A59D3A7}"/>
    </a:ext>
  </a:extLst>
</a:theme>
</file>

<file path=ppt/theme/theme3.xml><?xml version="1.0" encoding="utf-8"?>
<a:theme xmlns:a="http://schemas.openxmlformats.org/drawingml/2006/main" name="BARHII_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 Deck Template" id="{154B0936-71FB-4720-9195-EB1DC8A77DEF}" vid="{E7C0A9EC-FB13-476A-874E-07683A59D3A7}"/>
    </a:ext>
  </a:extLst>
</a:theme>
</file>

<file path=ppt/theme/theme4.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OldversionNetwork_PPT_template</Template>
  <TotalTime>4501</TotalTime>
  <Words>4347</Words>
  <Application>Microsoft Office PowerPoint</Application>
  <PresentationFormat>On-screen Show (4:3)</PresentationFormat>
  <Paragraphs>458</Paragraphs>
  <Slides>39</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Arial</vt:lpstr>
      <vt:lpstr>Arial,Sans-Serif</vt:lpstr>
      <vt:lpstr>Calibri</vt:lpstr>
      <vt:lpstr>Century Gothic</vt:lpstr>
      <vt:lpstr>Courier New</vt:lpstr>
      <vt:lpstr>Courier New,monospace</vt:lpstr>
      <vt:lpstr>Helvetica</vt:lpstr>
      <vt:lpstr>Lucida Grande</vt:lpstr>
      <vt:lpstr>Zilla Slab</vt:lpstr>
      <vt:lpstr>OldversionNetwork_PPT_template</vt:lpstr>
      <vt:lpstr>1_BARHII_template</vt:lpstr>
      <vt:lpstr>BARHII_template</vt:lpstr>
      <vt:lpstr>OldversionNetwork_PPT_template</vt:lpstr>
      <vt:lpstr>Understanding the Intersection Between Climate Change, Housing, and Public Health</vt:lpstr>
      <vt:lpstr>Moderator</vt:lpstr>
      <vt:lpstr>Presenter </vt:lpstr>
      <vt:lpstr>Presenter </vt:lpstr>
      <vt:lpstr>Presenter </vt:lpstr>
      <vt:lpstr>Reinforcing Cycles: Housing Affordability, Climate Change,  Health, and Racial Justice</vt:lpstr>
      <vt:lpstr> Vicious Cycles:   Climate Health and Affordability</vt:lpstr>
      <vt:lpstr>Two Intervention Points</vt:lpstr>
      <vt:lpstr>What This Looks Like For One Community: Urgent Moment for the Black Bay Area</vt:lpstr>
      <vt:lpstr>The Geography of Blackness: California</vt:lpstr>
      <vt:lpstr>The Geography of Blackness:   The Nation</vt:lpstr>
      <vt:lpstr>What We Know About Displacement and Movement</vt:lpstr>
      <vt:lpstr>Getting Creative:  There's A Way To Advance Housing Affordability and Racial Equity  That Can Benefit Climate Change and Health</vt:lpstr>
      <vt:lpstr>Regional Strategy for Black Bay Area</vt:lpstr>
      <vt:lpstr>Black HAT Advisory Board</vt:lpstr>
      <vt:lpstr>Endorsements</vt:lpstr>
      <vt:lpstr>Virtuous  Cycles:   Climate Health and Affordability</vt:lpstr>
      <vt:lpstr>Fund  Structure </vt:lpstr>
      <vt:lpstr>Uses of Funds</vt:lpstr>
      <vt:lpstr>Thank you!</vt:lpstr>
      <vt:lpstr>Law &amp; Policy Approaches to Housing Affordability and Availability Brianne Schell, JD, MA</vt:lpstr>
      <vt:lpstr>Agenda:</vt:lpstr>
      <vt:lpstr>What is “Affordable Housing?”</vt:lpstr>
      <vt:lpstr>PowerPoint Presentation</vt:lpstr>
      <vt:lpstr>Public Housing</vt:lpstr>
      <vt:lpstr>Public Housing</vt:lpstr>
      <vt:lpstr>Public Housing</vt:lpstr>
      <vt:lpstr>Mortgage &amp; Homeownership Assistance</vt:lpstr>
      <vt:lpstr>Mortgage &amp; Homeownership Assistance</vt:lpstr>
      <vt:lpstr>Mortgage &amp; Homeownership Assistance</vt:lpstr>
      <vt:lpstr>Community Land Trust (CLT)</vt:lpstr>
      <vt:lpstr>Community Land Trust (CLT)</vt:lpstr>
      <vt:lpstr>Community Land Trust (CLT)</vt:lpstr>
      <vt:lpstr>Community Land Trust (CLT)</vt:lpstr>
      <vt:lpstr>Zoning Reform</vt:lpstr>
      <vt:lpstr>Zoning Reform</vt:lpstr>
      <vt:lpstr>Zoning Reform</vt:lpstr>
      <vt:lpstr>Supporters</vt:lpstr>
      <vt:lpstr>Thank you for attending</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Sadia Mohammed</cp:lastModifiedBy>
  <cp:revision>12</cp:revision>
  <cp:lastPrinted>2011-06-22T19:44:08Z</cp:lastPrinted>
  <dcterms:created xsi:type="dcterms:W3CDTF">2013-02-06T16:11:28Z</dcterms:created>
  <dcterms:modified xsi:type="dcterms:W3CDTF">2022-05-19T17:05:49Z</dcterms:modified>
</cp:coreProperties>
</file>